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45536</c:v>
                </c:pt>
              </c:numCache>
            </c:numRef>
          </c:cat>
          <c:val>
            <c:numRef>
              <c:f>Sheet1!$B$2</c:f>
              <c:numCache>
                <c:formatCode>General</c:formatCode>
                <c:ptCount val="1"/>
                <c:pt idx="0">
                  <c:v>1901</c:v>
                </c:pt>
              </c:numCache>
            </c:numRef>
          </c:val>
          <c:extLst>
            <c:ext xmlns:c16="http://schemas.microsoft.com/office/drawing/2014/chart" uri="{C3380CC4-5D6E-409C-BE32-E72D297353CC}">
              <c16:uniqueId val="{00000000-4513-4594-B605-341F22B73FE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45536</c:v>
                </c:pt>
              </c:numCache>
            </c:numRef>
          </c:cat>
          <c:val>
            <c:numRef>
              <c:f>Sheet1!$C$2</c:f>
              <c:numCache>
                <c:formatCode>General</c:formatCode>
                <c:ptCount val="1"/>
                <c:pt idx="0">
                  <c:v>2932</c:v>
                </c:pt>
              </c:numCache>
            </c:numRef>
          </c:val>
          <c:extLst>
            <c:ext xmlns:c16="http://schemas.microsoft.com/office/drawing/2014/chart" uri="{C3380CC4-5D6E-409C-BE32-E72D297353CC}">
              <c16:uniqueId val="{00000001-4513-4594-B605-341F22B73FE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45536</c:v>
                </c:pt>
              </c:numCache>
            </c:numRef>
          </c:cat>
          <c:val>
            <c:numRef>
              <c:f>Sheet1!$D$2</c:f>
              <c:numCache>
                <c:formatCode>General</c:formatCode>
                <c:ptCount val="1"/>
                <c:pt idx="0">
                  <c:v>4631</c:v>
                </c:pt>
              </c:numCache>
            </c:numRef>
          </c:val>
          <c:extLst>
            <c:ext xmlns:c16="http://schemas.microsoft.com/office/drawing/2014/chart" uri="{C3380CC4-5D6E-409C-BE32-E72D297353CC}">
              <c16:uniqueId val="{00000002-4513-4594-B605-341F22B73FE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45536</c:v>
                </c:pt>
              </c:numCache>
            </c:numRef>
          </c:cat>
          <c:val>
            <c:numRef>
              <c:f>Sheet1!$E$2</c:f>
              <c:numCache>
                <c:formatCode>General</c:formatCode>
                <c:ptCount val="1"/>
                <c:pt idx="0">
                  <c:v>1191</c:v>
                </c:pt>
              </c:numCache>
            </c:numRef>
          </c:val>
          <c:extLst>
            <c:ext xmlns:c16="http://schemas.microsoft.com/office/drawing/2014/chart" uri="{C3380CC4-5D6E-409C-BE32-E72D297353CC}">
              <c16:uniqueId val="{00000003-4513-4594-B605-341F22B73FE9}"/>
            </c:ext>
          </c:extLst>
        </c:ser>
        <c:dLbls>
          <c:showLegendKey val="0"/>
          <c:showVal val="0"/>
          <c:showCatName val="0"/>
          <c:showSerName val="0"/>
          <c:showPercent val="0"/>
          <c:showBubbleSize val="0"/>
        </c:dLbls>
        <c:gapWidth val="219"/>
        <c:overlap val="-27"/>
        <c:axId val="315757504"/>
        <c:axId val="315757832"/>
      </c:barChart>
      <c:dateAx>
        <c:axId val="31575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57832"/>
        <c:crosses val="autoZero"/>
        <c:auto val="1"/>
        <c:lblOffset val="100"/>
        <c:baseTimeUnit val="days"/>
      </c:dateAx>
      <c:valAx>
        <c:axId val="31575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5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0</c:v>
                </c:pt>
                <c:pt idx="5">
                  <c:v>-4</c:v>
                </c:pt>
                <c:pt idx="6">
                  <c:v>2</c:v>
                </c:pt>
                <c:pt idx="7">
                  <c:v>0</c:v>
                </c:pt>
                <c:pt idx="8">
                  <c:v>-2</c:v>
                </c:pt>
                <c:pt idx="9">
                  <c:v>0</c:v>
                </c:pt>
              </c:numCache>
            </c:numRef>
          </c:val>
          <c:extLst>
            <c:ext xmlns:c16="http://schemas.microsoft.com/office/drawing/2014/chart" uri="{C3380CC4-5D6E-409C-BE32-E72D297353CC}">
              <c16:uniqueId val="{00000000-3088-4FD5-AF72-F0298F0D02B0}"/>
            </c:ext>
          </c:extLst>
        </c:ser>
        <c:dLbls>
          <c:showLegendKey val="0"/>
          <c:showVal val="0"/>
          <c:showCatName val="0"/>
          <c:showSerName val="0"/>
          <c:showPercent val="0"/>
          <c:showBubbleSize val="0"/>
        </c:dLbls>
        <c:gapWidth val="219"/>
        <c:overlap val="-27"/>
        <c:axId val="390503192"/>
        <c:axId val="390503848"/>
      </c:barChart>
      <c:dateAx>
        <c:axId val="39050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03848"/>
        <c:crosses val="autoZero"/>
        <c:auto val="1"/>
        <c:lblOffset val="100"/>
        <c:baseTimeUnit val="months"/>
      </c:dateAx>
      <c:valAx>
        <c:axId val="39050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0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10</c:v>
                </c:pt>
                <c:pt idx="3">
                  <c:v>10</c:v>
                </c:pt>
                <c:pt idx="4">
                  <c:v>7</c:v>
                </c:pt>
                <c:pt idx="5">
                  <c:v>6</c:v>
                </c:pt>
                <c:pt idx="6">
                  <c:v>6</c:v>
                </c:pt>
                <c:pt idx="7">
                  <c:v>8</c:v>
                </c:pt>
                <c:pt idx="8">
                  <c:v>7</c:v>
                </c:pt>
                <c:pt idx="9">
                  <c:v>5</c:v>
                </c:pt>
                <c:pt idx="10">
                  <c:v>0</c:v>
                </c:pt>
                <c:pt idx="11">
                  <c:v>0</c:v>
                </c:pt>
              </c:numCache>
            </c:numRef>
          </c:val>
          <c:extLst>
            <c:ext xmlns:c16="http://schemas.microsoft.com/office/drawing/2014/chart" uri="{C3380CC4-5D6E-409C-BE32-E72D297353CC}">
              <c16:uniqueId val="{00000000-D04D-4EBE-885A-1FA9E685AA43}"/>
            </c:ext>
          </c:extLst>
        </c:ser>
        <c:dLbls>
          <c:showLegendKey val="0"/>
          <c:showVal val="0"/>
          <c:showCatName val="0"/>
          <c:showSerName val="0"/>
          <c:showPercent val="0"/>
          <c:showBubbleSize val="0"/>
        </c:dLbls>
        <c:gapWidth val="219"/>
        <c:overlap val="-27"/>
        <c:axId val="392076656"/>
        <c:axId val="392083872"/>
      </c:barChart>
      <c:dateAx>
        <c:axId val="39207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83872"/>
        <c:crosses val="autoZero"/>
        <c:auto val="1"/>
        <c:lblOffset val="100"/>
        <c:baseTimeUnit val="months"/>
      </c:dateAx>
      <c:valAx>
        <c:axId val="39208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7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94</c:v>
                </c:pt>
                <c:pt idx="1">
                  <c:v>84</c:v>
                </c:pt>
                <c:pt idx="2">
                  <c:v>132</c:v>
                </c:pt>
                <c:pt idx="3">
                  <c:v>125</c:v>
                </c:pt>
                <c:pt idx="4">
                  <c:v>59</c:v>
                </c:pt>
                <c:pt idx="5">
                  <c:v>42</c:v>
                </c:pt>
                <c:pt idx="6">
                  <c:v>54</c:v>
                </c:pt>
                <c:pt idx="7">
                  <c:v>95</c:v>
                </c:pt>
                <c:pt idx="8">
                  <c:v>51</c:v>
                </c:pt>
                <c:pt idx="9">
                  <c:v>8</c:v>
                </c:pt>
                <c:pt idx="10">
                  <c:v>0</c:v>
                </c:pt>
                <c:pt idx="11">
                  <c:v>0</c:v>
                </c:pt>
              </c:numCache>
            </c:numRef>
          </c:val>
          <c:extLst>
            <c:ext xmlns:c16="http://schemas.microsoft.com/office/drawing/2014/chart" uri="{C3380CC4-5D6E-409C-BE32-E72D297353CC}">
              <c16:uniqueId val="{00000000-933E-47F0-BD03-F9B80FB10934}"/>
            </c:ext>
          </c:extLst>
        </c:ser>
        <c:dLbls>
          <c:showLegendKey val="0"/>
          <c:showVal val="0"/>
          <c:showCatName val="0"/>
          <c:showSerName val="0"/>
          <c:showPercent val="0"/>
          <c:showBubbleSize val="0"/>
        </c:dLbls>
        <c:gapWidth val="219"/>
        <c:overlap val="-27"/>
        <c:axId val="395872392"/>
        <c:axId val="395872720"/>
      </c:barChart>
      <c:catAx>
        <c:axId val="39587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2720"/>
        <c:crosses val="autoZero"/>
        <c:auto val="1"/>
        <c:lblAlgn val="ctr"/>
        <c:lblOffset val="100"/>
        <c:noMultiLvlLbl val="0"/>
      </c:catAx>
      <c:valAx>
        <c:axId val="39587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2034</c:v>
                </c:pt>
                <c:pt idx="5">
                  <c:v>2680</c:v>
                </c:pt>
                <c:pt idx="6">
                  <c:v>2465</c:v>
                </c:pt>
                <c:pt idx="7">
                  <c:v>3079</c:v>
                </c:pt>
                <c:pt idx="8">
                  <c:v>2477</c:v>
                </c:pt>
                <c:pt idx="9">
                  <c:v>0</c:v>
                </c:pt>
                <c:pt idx="10">
                  <c:v>0</c:v>
                </c:pt>
              </c:numCache>
            </c:numRef>
          </c:val>
          <c:extLst>
            <c:ext xmlns:c16="http://schemas.microsoft.com/office/drawing/2014/chart" uri="{C3380CC4-5D6E-409C-BE32-E72D297353CC}">
              <c16:uniqueId val="{00000000-02F8-4B8D-BB74-182BC952ADF9}"/>
            </c:ext>
          </c:extLst>
        </c:ser>
        <c:dLbls>
          <c:showLegendKey val="0"/>
          <c:showVal val="0"/>
          <c:showCatName val="0"/>
          <c:showSerName val="0"/>
          <c:showPercent val="0"/>
          <c:showBubbleSize val="0"/>
        </c:dLbls>
        <c:gapWidth val="219"/>
        <c:overlap val="-27"/>
        <c:axId val="392082560"/>
        <c:axId val="392080920"/>
      </c:barChart>
      <c:dateAx>
        <c:axId val="39208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80920"/>
        <c:crosses val="autoZero"/>
        <c:auto val="1"/>
        <c:lblOffset val="100"/>
        <c:baseTimeUnit val="months"/>
      </c:dateAx>
      <c:valAx>
        <c:axId val="39208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8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-1</c:v>
                </c:pt>
                <c:pt idx="5">
                  <c:v>1</c:v>
                </c:pt>
                <c:pt idx="6">
                  <c:v>-2</c:v>
                </c:pt>
                <c:pt idx="7">
                  <c:v>7</c:v>
                </c:pt>
                <c:pt idx="8">
                  <c:v>0</c:v>
                </c:pt>
                <c:pt idx="9">
                  <c:v>0</c:v>
                </c:pt>
              </c:numCache>
            </c:numRef>
          </c:val>
          <c:extLst>
            <c:ext xmlns:c16="http://schemas.microsoft.com/office/drawing/2014/chart" uri="{C3380CC4-5D6E-409C-BE32-E72D297353CC}">
              <c16:uniqueId val="{00000000-807C-431D-B506-0A535E87F962}"/>
            </c:ext>
          </c:extLst>
        </c:ser>
        <c:dLbls>
          <c:showLegendKey val="0"/>
          <c:showVal val="0"/>
          <c:showCatName val="0"/>
          <c:showSerName val="0"/>
          <c:showPercent val="0"/>
          <c:showBubbleSize val="0"/>
        </c:dLbls>
        <c:gapWidth val="219"/>
        <c:overlap val="-27"/>
        <c:axId val="496444008"/>
        <c:axId val="496449912"/>
      </c:barChart>
      <c:dateAx>
        <c:axId val="49644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449912"/>
        <c:crosses val="autoZero"/>
        <c:auto val="1"/>
        <c:lblOffset val="100"/>
        <c:baseTimeUnit val="months"/>
      </c:dateAx>
      <c:valAx>
        <c:axId val="49644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44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E55-4A5E-8724-EE3861575CA9}"/>
            </c:ext>
          </c:extLst>
        </c:ser>
        <c:dLbls>
          <c:showLegendKey val="0"/>
          <c:showVal val="0"/>
          <c:showCatName val="0"/>
          <c:showSerName val="0"/>
          <c:showPercent val="0"/>
          <c:showBubbleSize val="0"/>
        </c:dLbls>
        <c:gapWidth val="219"/>
        <c:overlap val="-27"/>
        <c:axId val="496451880"/>
        <c:axId val="496447288"/>
      </c:barChart>
      <c:dateAx>
        <c:axId val="49645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447288"/>
        <c:crosses val="autoZero"/>
        <c:auto val="1"/>
        <c:lblOffset val="100"/>
        <c:baseTimeUnit val="months"/>
      </c:dateAx>
      <c:valAx>
        <c:axId val="49644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45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1</c:v>
                </c:pt>
                <c:pt idx="5">
                  <c:v>2</c:v>
                </c:pt>
                <c:pt idx="6">
                  <c:v>1</c:v>
                </c:pt>
                <c:pt idx="7">
                  <c:v>1</c:v>
                </c:pt>
                <c:pt idx="8">
                  <c:v>0</c:v>
                </c:pt>
                <c:pt idx="9">
                  <c:v>0</c:v>
                </c:pt>
                <c:pt idx="10">
                  <c:v>0</c:v>
                </c:pt>
                <c:pt idx="11">
                  <c:v>0</c:v>
                </c:pt>
              </c:numCache>
            </c:numRef>
          </c:val>
          <c:extLst>
            <c:ext xmlns:c16="http://schemas.microsoft.com/office/drawing/2014/chart" uri="{C3380CC4-5D6E-409C-BE32-E72D297353CC}">
              <c16:uniqueId val="{00000000-07C6-4872-B83F-7D1B840C5C30}"/>
            </c:ext>
          </c:extLst>
        </c:ser>
        <c:dLbls>
          <c:showLegendKey val="0"/>
          <c:showVal val="0"/>
          <c:showCatName val="0"/>
          <c:showSerName val="0"/>
          <c:showPercent val="0"/>
          <c:showBubbleSize val="0"/>
        </c:dLbls>
        <c:gapWidth val="219"/>
        <c:overlap val="-27"/>
        <c:axId val="496426296"/>
        <c:axId val="496425640"/>
      </c:barChart>
      <c:catAx>
        <c:axId val="49642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425640"/>
        <c:crosses val="autoZero"/>
        <c:auto val="1"/>
        <c:lblAlgn val="ctr"/>
        <c:lblOffset val="100"/>
        <c:noMultiLvlLbl val="0"/>
      </c:catAx>
      <c:valAx>
        <c:axId val="49642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42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59</c:v>
                </c:pt>
                <c:pt idx="5">
                  <c:v>50</c:v>
                </c:pt>
                <c:pt idx="6">
                  <c:v>49</c:v>
                </c:pt>
                <c:pt idx="7">
                  <c:v>55</c:v>
                </c:pt>
                <c:pt idx="8">
                  <c:v>17</c:v>
                </c:pt>
                <c:pt idx="9">
                  <c:v>4</c:v>
                </c:pt>
              </c:numCache>
            </c:numRef>
          </c:val>
          <c:extLst>
            <c:ext xmlns:c16="http://schemas.microsoft.com/office/drawing/2014/chart" uri="{C3380CC4-5D6E-409C-BE32-E72D297353CC}">
              <c16:uniqueId val="{00000000-394B-4E29-9F76-C1E739F9324B}"/>
            </c:ext>
          </c:extLst>
        </c:ser>
        <c:dLbls>
          <c:showLegendKey val="0"/>
          <c:showVal val="0"/>
          <c:showCatName val="0"/>
          <c:showSerName val="0"/>
          <c:showPercent val="0"/>
          <c:showBubbleSize val="0"/>
        </c:dLbls>
        <c:gapWidth val="219"/>
        <c:overlap val="-27"/>
        <c:axId val="502189104"/>
        <c:axId val="502188776"/>
      </c:barChart>
      <c:dateAx>
        <c:axId val="50218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88776"/>
        <c:crosses val="autoZero"/>
        <c:auto val="1"/>
        <c:lblOffset val="100"/>
        <c:baseTimeUnit val="months"/>
      </c:dateAx>
      <c:valAx>
        <c:axId val="50218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8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49</c:v>
                </c:pt>
                <c:pt idx="1">
                  <c:v>41</c:v>
                </c:pt>
                <c:pt idx="2">
                  <c:v>53</c:v>
                </c:pt>
                <c:pt idx="3">
                  <c:v>46</c:v>
                </c:pt>
                <c:pt idx="4">
                  <c:v>53</c:v>
                </c:pt>
                <c:pt idx="5">
                  <c:v>43</c:v>
                </c:pt>
                <c:pt idx="6">
                  <c:v>88</c:v>
                </c:pt>
                <c:pt idx="7">
                  <c:v>57</c:v>
                </c:pt>
                <c:pt idx="8">
                  <c:v>49</c:v>
                </c:pt>
                <c:pt idx="9">
                  <c:v>20</c:v>
                </c:pt>
              </c:numCache>
            </c:numRef>
          </c:val>
          <c:extLst>
            <c:ext xmlns:c16="http://schemas.microsoft.com/office/drawing/2014/chart" uri="{C3380CC4-5D6E-409C-BE32-E72D297353CC}">
              <c16:uniqueId val="{00000000-B8E2-4166-A426-CC838B20B8E1}"/>
            </c:ext>
          </c:extLst>
        </c:ser>
        <c:dLbls>
          <c:showLegendKey val="0"/>
          <c:showVal val="0"/>
          <c:showCatName val="0"/>
          <c:showSerName val="0"/>
          <c:showPercent val="0"/>
          <c:showBubbleSize val="0"/>
        </c:dLbls>
        <c:gapWidth val="219"/>
        <c:overlap val="-27"/>
        <c:axId val="502191072"/>
        <c:axId val="502192384"/>
      </c:barChart>
      <c:catAx>
        <c:axId val="50219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92384"/>
        <c:crosses val="autoZero"/>
        <c:auto val="1"/>
        <c:lblAlgn val="ctr"/>
        <c:lblOffset val="100"/>
        <c:noMultiLvlLbl val="0"/>
      </c:catAx>
      <c:valAx>
        <c:axId val="50219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9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443</c:v>
                </c:pt>
                <c:pt idx="1">
                  <c:v>330</c:v>
                </c:pt>
                <c:pt idx="2">
                  <c:v>532</c:v>
                </c:pt>
                <c:pt idx="3">
                  <c:v>414</c:v>
                </c:pt>
                <c:pt idx="4">
                  <c:v>371</c:v>
                </c:pt>
                <c:pt idx="5">
                  <c:v>301</c:v>
                </c:pt>
                <c:pt idx="6">
                  <c:v>440</c:v>
                </c:pt>
                <c:pt idx="7">
                  <c:v>570</c:v>
                </c:pt>
                <c:pt idx="8">
                  <c:v>296</c:v>
                </c:pt>
                <c:pt idx="9">
                  <c:v>20</c:v>
                </c:pt>
              </c:numCache>
            </c:numRef>
          </c:val>
          <c:extLst>
            <c:ext xmlns:c16="http://schemas.microsoft.com/office/drawing/2014/chart" uri="{C3380CC4-5D6E-409C-BE32-E72D297353CC}">
              <c16:uniqueId val="{00000000-13D6-4060-ADF1-95FB2F0839FB}"/>
            </c:ext>
          </c:extLst>
        </c:ser>
        <c:dLbls>
          <c:showLegendKey val="0"/>
          <c:showVal val="0"/>
          <c:showCatName val="0"/>
          <c:showSerName val="0"/>
          <c:showPercent val="0"/>
          <c:showBubbleSize val="0"/>
        </c:dLbls>
        <c:gapWidth val="219"/>
        <c:overlap val="-27"/>
        <c:axId val="502194680"/>
        <c:axId val="502185496"/>
      </c:barChart>
      <c:catAx>
        <c:axId val="50219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85496"/>
        <c:crosses val="autoZero"/>
        <c:auto val="1"/>
        <c:lblAlgn val="ctr"/>
        <c:lblOffset val="100"/>
        <c:noMultiLvlLbl val="0"/>
      </c:catAx>
      <c:valAx>
        <c:axId val="50218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9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13280</c:v>
                </c:pt>
                <c:pt idx="5">
                  <c:v>12629</c:v>
                </c:pt>
                <c:pt idx="6">
                  <c:v>12807</c:v>
                </c:pt>
                <c:pt idx="7">
                  <c:v>15095</c:v>
                </c:pt>
                <c:pt idx="8">
                  <c:v>15530</c:v>
                </c:pt>
                <c:pt idx="9">
                  <c:v>13886</c:v>
                </c:pt>
              </c:numCache>
            </c:numRef>
          </c:val>
          <c:extLst>
            <c:ext xmlns:c16="http://schemas.microsoft.com/office/drawing/2014/chart" uri="{C3380CC4-5D6E-409C-BE32-E72D297353CC}">
              <c16:uniqueId val="{00000000-BA62-4AF8-B3E0-B74587BDDA36}"/>
            </c:ext>
          </c:extLst>
        </c:ser>
        <c:dLbls>
          <c:showLegendKey val="0"/>
          <c:showVal val="0"/>
          <c:showCatName val="0"/>
          <c:showSerName val="0"/>
          <c:showPercent val="0"/>
          <c:showBubbleSize val="0"/>
        </c:dLbls>
        <c:gapWidth val="219"/>
        <c:overlap val="-27"/>
        <c:axId val="502166472"/>
        <c:axId val="502169424"/>
      </c:barChart>
      <c:catAx>
        <c:axId val="502166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69424"/>
        <c:crosses val="autoZero"/>
        <c:auto val="1"/>
        <c:lblAlgn val="ctr"/>
        <c:lblOffset val="100"/>
        <c:noMultiLvlLbl val="0"/>
      </c:catAx>
      <c:valAx>
        <c:axId val="50216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6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84</c:v>
                </c:pt>
                <c:pt idx="5">
                  <c:v>9</c:v>
                </c:pt>
                <c:pt idx="6">
                  <c:v>-13</c:v>
                </c:pt>
                <c:pt idx="7">
                  <c:v>0</c:v>
                </c:pt>
                <c:pt idx="8">
                  <c:v>0</c:v>
                </c:pt>
                <c:pt idx="9">
                  <c:v>0</c:v>
                </c:pt>
              </c:numCache>
            </c:numRef>
          </c:val>
          <c:extLst>
            <c:ext xmlns:c16="http://schemas.microsoft.com/office/drawing/2014/chart" uri="{C3380CC4-5D6E-409C-BE32-E72D297353CC}">
              <c16:uniqueId val="{00000000-5E7E-47C0-A343-43DE3538768B}"/>
            </c:ext>
          </c:extLst>
        </c:ser>
        <c:dLbls>
          <c:showLegendKey val="0"/>
          <c:showVal val="0"/>
          <c:showCatName val="0"/>
          <c:showSerName val="0"/>
          <c:showPercent val="0"/>
          <c:showBubbleSize val="0"/>
        </c:dLbls>
        <c:gapWidth val="219"/>
        <c:overlap val="-27"/>
        <c:axId val="505143376"/>
        <c:axId val="505144688"/>
      </c:barChart>
      <c:dateAx>
        <c:axId val="50514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44688"/>
        <c:crosses val="autoZero"/>
        <c:auto val="1"/>
        <c:lblOffset val="100"/>
        <c:baseTimeUnit val="months"/>
      </c:dateAx>
      <c:valAx>
        <c:axId val="50514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4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60</c:v>
                </c:pt>
                <c:pt idx="5">
                  <c:v>111</c:v>
                </c:pt>
                <c:pt idx="6">
                  <c:v>32</c:v>
                </c:pt>
                <c:pt idx="7">
                  <c:v>27</c:v>
                </c:pt>
                <c:pt idx="8">
                  <c:v>44</c:v>
                </c:pt>
                <c:pt idx="9">
                  <c:v>20</c:v>
                </c:pt>
                <c:pt idx="10">
                  <c:v>0</c:v>
                </c:pt>
                <c:pt idx="11">
                  <c:v>0</c:v>
                </c:pt>
              </c:numCache>
            </c:numRef>
          </c:val>
          <c:extLst>
            <c:ext xmlns:c16="http://schemas.microsoft.com/office/drawing/2014/chart" uri="{C3380CC4-5D6E-409C-BE32-E72D297353CC}">
              <c16:uniqueId val="{00000000-0844-4CB6-A0FB-22E03EE2FFCB}"/>
            </c:ext>
          </c:extLst>
        </c:ser>
        <c:dLbls>
          <c:showLegendKey val="0"/>
          <c:showVal val="0"/>
          <c:showCatName val="0"/>
          <c:showSerName val="0"/>
          <c:showPercent val="0"/>
          <c:showBubbleSize val="0"/>
        </c:dLbls>
        <c:gapWidth val="219"/>
        <c:overlap val="-27"/>
        <c:axId val="505139112"/>
        <c:axId val="505139768"/>
      </c:barChart>
      <c:dateAx>
        <c:axId val="50513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39768"/>
        <c:crosses val="autoZero"/>
        <c:auto val="1"/>
        <c:lblOffset val="100"/>
        <c:baseTimeUnit val="months"/>
      </c:dateAx>
      <c:valAx>
        <c:axId val="50513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3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314</c:v>
                </c:pt>
                <c:pt idx="4">
                  <c:v>300</c:v>
                </c:pt>
                <c:pt idx="5">
                  <c:v>669</c:v>
                </c:pt>
                <c:pt idx="6">
                  <c:v>163</c:v>
                </c:pt>
                <c:pt idx="7">
                  <c:v>222</c:v>
                </c:pt>
                <c:pt idx="8">
                  <c:v>313</c:v>
                </c:pt>
                <c:pt idx="9">
                  <c:v>20</c:v>
                </c:pt>
                <c:pt idx="10">
                  <c:v>0</c:v>
                </c:pt>
                <c:pt idx="11">
                  <c:v>0</c:v>
                </c:pt>
              </c:numCache>
            </c:numRef>
          </c:val>
          <c:extLst>
            <c:ext xmlns:c16="http://schemas.microsoft.com/office/drawing/2014/chart" uri="{C3380CC4-5D6E-409C-BE32-E72D297353CC}">
              <c16:uniqueId val="{00000000-B35F-46E6-85CF-9D453B7B1B91}"/>
            </c:ext>
          </c:extLst>
        </c:ser>
        <c:dLbls>
          <c:showLegendKey val="0"/>
          <c:showVal val="0"/>
          <c:showCatName val="0"/>
          <c:showSerName val="0"/>
          <c:showPercent val="0"/>
          <c:showBubbleSize val="0"/>
        </c:dLbls>
        <c:gapWidth val="219"/>
        <c:overlap val="-27"/>
        <c:axId val="395868456"/>
        <c:axId val="395873376"/>
      </c:barChart>
      <c:catAx>
        <c:axId val="39586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3376"/>
        <c:crosses val="autoZero"/>
        <c:auto val="1"/>
        <c:lblAlgn val="ctr"/>
        <c:lblOffset val="100"/>
        <c:noMultiLvlLbl val="0"/>
      </c:catAx>
      <c:valAx>
        <c:axId val="39587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6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pt idx="4">
                  <c:v>10855</c:v>
                </c:pt>
                <c:pt idx="5">
                  <c:v>7211</c:v>
                </c:pt>
                <c:pt idx="6">
                  <c:v>2970</c:v>
                </c:pt>
                <c:pt idx="7">
                  <c:v>8611</c:v>
                </c:pt>
                <c:pt idx="8">
                  <c:v>7498</c:v>
                </c:pt>
              </c:numCache>
            </c:numRef>
          </c:val>
          <c:extLst>
            <c:ext xmlns:c16="http://schemas.microsoft.com/office/drawing/2014/chart" uri="{C3380CC4-5D6E-409C-BE32-E72D297353CC}">
              <c16:uniqueId val="{00000000-C04A-44C6-A5C5-821F7E918446}"/>
            </c:ext>
          </c:extLst>
        </c:ser>
        <c:dLbls>
          <c:showLegendKey val="0"/>
          <c:showVal val="0"/>
          <c:showCatName val="0"/>
          <c:showSerName val="0"/>
          <c:showPercent val="0"/>
          <c:showBubbleSize val="0"/>
        </c:dLbls>
        <c:gapWidth val="219"/>
        <c:overlap val="-27"/>
        <c:axId val="315759800"/>
        <c:axId val="509320144"/>
      </c:barChart>
      <c:dateAx>
        <c:axId val="315759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320144"/>
        <c:crosses val="autoZero"/>
        <c:auto val="1"/>
        <c:lblOffset val="100"/>
        <c:baseTimeUnit val="months"/>
      </c:dateAx>
      <c:valAx>
        <c:axId val="50932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5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EFA2A-EA64-46C1-8558-71F993A2B900}"/>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2360D992-661E-4049-9E5F-F9FA00065DC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933371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14EA-0301-4A77-933C-A922573CC571}"/>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C5951D6A-740F-450F-8BF0-AAC999E8075F}"/>
              </a:ext>
            </a:extLst>
          </p:cNvPr>
          <p:cNvGraphicFramePr>
            <a:graphicFrameLocks noGrp="1"/>
          </p:cNvGraphicFramePr>
          <p:nvPr>
            <p:ph type="chart" sz="quarter" idx="13"/>
            <p:extLst>
              <p:ext uri="{D42A27DB-BD31-4B8C-83A1-F6EECF244321}">
                <p14:modId xmlns:p14="http://schemas.microsoft.com/office/powerpoint/2010/main" val="3722173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E5BF68-D715-4232-A780-A1ED96A9CC81}"/>
              </a:ext>
            </a:extLst>
          </p:cNvPr>
          <p:cNvSpPr>
            <a:spLocks noGrp="1"/>
          </p:cNvSpPr>
          <p:nvPr>
            <p:ph type="body" sz="quarter" idx="14"/>
          </p:nvPr>
        </p:nvSpPr>
        <p:spPr/>
        <p:txBody>
          <a:bodyPr/>
          <a:lstStyle/>
          <a:p>
            <a:r>
              <a:rPr lang="en-US"/>
              <a:t>09/01/2024 - 09/30/2024</a:t>
            </a:r>
          </a:p>
        </p:txBody>
      </p:sp>
      <p:sp>
        <p:nvSpPr>
          <p:cNvPr id="5" name="Footer Placeholder 4">
            <a:extLst>
              <a:ext uri="{FF2B5EF4-FFF2-40B4-BE49-F238E27FC236}">
                <a16:creationId xmlns:a16="http://schemas.microsoft.com/office/drawing/2014/main" id="{0FBE6524-8252-4A6A-9D60-B30C6E468C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1387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B653F-7301-4A97-8850-E2EAEC7C7695}"/>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0B7C3F8-7284-4215-A372-2105117AE71F}"/>
              </a:ext>
            </a:extLst>
          </p:cNvPr>
          <p:cNvGraphicFramePr>
            <a:graphicFrameLocks noGrp="1"/>
          </p:cNvGraphicFramePr>
          <p:nvPr>
            <p:ph type="tbl" sz="quarter" idx="13"/>
            <p:extLst>
              <p:ext uri="{D42A27DB-BD31-4B8C-83A1-F6EECF244321}">
                <p14:modId xmlns:p14="http://schemas.microsoft.com/office/powerpoint/2010/main" val="2521430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70551310"/>
                    </a:ext>
                  </a:extLst>
                </a:gridCol>
                <a:gridCol w="905256">
                  <a:extLst>
                    <a:ext uri="{9D8B030D-6E8A-4147-A177-3AD203B41FA5}">
                      <a16:colId xmlns:a16="http://schemas.microsoft.com/office/drawing/2014/main" val="2418244196"/>
                    </a:ext>
                  </a:extLst>
                </a:gridCol>
                <a:gridCol w="905256">
                  <a:extLst>
                    <a:ext uri="{9D8B030D-6E8A-4147-A177-3AD203B41FA5}">
                      <a16:colId xmlns:a16="http://schemas.microsoft.com/office/drawing/2014/main" val="3796310636"/>
                    </a:ext>
                  </a:extLst>
                </a:gridCol>
                <a:gridCol w="905256">
                  <a:extLst>
                    <a:ext uri="{9D8B030D-6E8A-4147-A177-3AD203B41FA5}">
                      <a16:colId xmlns:a16="http://schemas.microsoft.com/office/drawing/2014/main" val="3268511966"/>
                    </a:ext>
                  </a:extLst>
                </a:gridCol>
                <a:gridCol w="905256">
                  <a:extLst>
                    <a:ext uri="{9D8B030D-6E8A-4147-A177-3AD203B41FA5}">
                      <a16:colId xmlns:a16="http://schemas.microsoft.com/office/drawing/2014/main" val="928413114"/>
                    </a:ext>
                  </a:extLst>
                </a:gridCol>
                <a:gridCol w="905256">
                  <a:extLst>
                    <a:ext uri="{9D8B030D-6E8A-4147-A177-3AD203B41FA5}">
                      <a16:colId xmlns:a16="http://schemas.microsoft.com/office/drawing/2014/main" val="3487315571"/>
                    </a:ext>
                  </a:extLst>
                </a:gridCol>
                <a:gridCol w="905256">
                  <a:extLst>
                    <a:ext uri="{9D8B030D-6E8A-4147-A177-3AD203B41FA5}">
                      <a16:colId xmlns:a16="http://schemas.microsoft.com/office/drawing/2014/main" val="2607983534"/>
                    </a:ext>
                  </a:extLst>
                </a:gridCol>
                <a:gridCol w="905256">
                  <a:extLst>
                    <a:ext uri="{9D8B030D-6E8A-4147-A177-3AD203B41FA5}">
                      <a16:colId xmlns:a16="http://schemas.microsoft.com/office/drawing/2014/main" val="2217954496"/>
                    </a:ext>
                  </a:extLst>
                </a:gridCol>
                <a:gridCol w="905256">
                  <a:extLst>
                    <a:ext uri="{9D8B030D-6E8A-4147-A177-3AD203B41FA5}">
                      <a16:colId xmlns:a16="http://schemas.microsoft.com/office/drawing/2014/main" val="405025437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45989373"/>
                  </a:ext>
                </a:extLst>
              </a:tr>
              <a:tr h="370840">
                <a:tc>
                  <a:txBody>
                    <a:bodyPr/>
                    <a:lstStyle/>
                    <a:p>
                      <a:r>
                        <a:rPr lang="en-US" sz="1000"/>
                        <a:t>1901</a:t>
                      </a:r>
                    </a:p>
                  </a:txBody>
                  <a:tcPr/>
                </a:tc>
                <a:tc>
                  <a:txBody>
                    <a:bodyPr/>
                    <a:lstStyle/>
                    <a:p>
                      <a:r>
                        <a:rPr lang="en-US" sz="1000"/>
                        <a:t>-2</a:t>
                      </a:r>
                    </a:p>
                  </a:txBody>
                  <a:tcPr/>
                </a:tc>
                <a:tc>
                  <a:txBody>
                    <a:bodyPr/>
                    <a:lstStyle/>
                    <a:p>
                      <a:r>
                        <a:rPr lang="en-US" sz="1000"/>
                        <a:t>6</a:t>
                      </a:r>
                    </a:p>
                  </a:txBody>
                  <a:tcPr/>
                </a:tc>
                <a:tc>
                  <a:txBody>
                    <a:bodyPr/>
                    <a:lstStyle/>
                    <a:p>
                      <a:r>
                        <a:rPr lang="en-US" sz="1000"/>
                        <a:t>50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0.4469 %</a:t>
                      </a:r>
                    </a:p>
                  </a:txBody>
                  <a:tcPr/>
                </a:tc>
                <a:tc>
                  <a:txBody>
                    <a:bodyPr/>
                    <a:lstStyle/>
                    <a:p>
                      <a:r>
                        <a:rPr lang="en-US" sz="1000"/>
                        <a:t>0.0 %</a:t>
                      </a:r>
                    </a:p>
                  </a:txBody>
                  <a:tcPr/>
                </a:tc>
                <a:extLst>
                  <a:ext uri="{0D108BD9-81ED-4DB2-BD59-A6C34878D82A}">
                    <a16:rowId xmlns:a16="http://schemas.microsoft.com/office/drawing/2014/main" val="612616463"/>
                  </a:ext>
                </a:extLst>
              </a:tr>
            </a:tbl>
          </a:graphicData>
        </a:graphic>
      </p:graphicFrame>
      <p:sp>
        <p:nvSpPr>
          <p:cNvPr id="4" name="Text Placeholder 3">
            <a:extLst>
              <a:ext uri="{FF2B5EF4-FFF2-40B4-BE49-F238E27FC236}">
                <a16:creationId xmlns:a16="http://schemas.microsoft.com/office/drawing/2014/main" id="{73A71CCC-CC2C-40DC-98CD-502809D5CD3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25975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8C50F-AB85-4B01-AFB4-4E61DAFDA997}"/>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C4CFDB19-7BD9-4F09-84BB-09E4F3A53EBA}"/>
              </a:ext>
            </a:extLst>
          </p:cNvPr>
          <p:cNvGraphicFramePr>
            <a:graphicFrameLocks noGrp="1"/>
          </p:cNvGraphicFramePr>
          <p:nvPr>
            <p:ph type="chart" sz="quarter" idx="13"/>
            <p:extLst>
              <p:ext uri="{D42A27DB-BD31-4B8C-83A1-F6EECF244321}">
                <p14:modId xmlns:p14="http://schemas.microsoft.com/office/powerpoint/2010/main" val="1498929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EEE4B9-98EC-426A-8D61-706BEDA72CA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E2E0631-05B8-487B-A24B-C6175AC7E7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420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6EC4-3235-4FD7-8FE8-8D7089947A0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6BD3B06-F36C-4ECA-8EA9-9E010F5956C8}"/>
              </a:ext>
            </a:extLst>
          </p:cNvPr>
          <p:cNvGraphicFramePr>
            <a:graphicFrameLocks noGrp="1"/>
          </p:cNvGraphicFramePr>
          <p:nvPr>
            <p:ph type="chart" sz="quarter" idx="13"/>
            <p:extLst>
              <p:ext uri="{D42A27DB-BD31-4B8C-83A1-F6EECF244321}">
                <p14:modId xmlns:p14="http://schemas.microsoft.com/office/powerpoint/2010/main" val="226420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430C45-4E8B-4E11-856F-D2228049C8C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1A8F00F-7AEB-4243-AC94-C7F24A5402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6351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F8A3-AE18-4369-9F62-3314A7D36172}"/>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5E362C0A-96A3-4155-B9F6-76E69F07003F}"/>
              </a:ext>
            </a:extLst>
          </p:cNvPr>
          <p:cNvGraphicFramePr>
            <a:graphicFrameLocks noGrp="1"/>
          </p:cNvGraphicFramePr>
          <p:nvPr>
            <p:ph type="chart" sz="quarter" idx="13"/>
            <p:extLst>
              <p:ext uri="{D42A27DB-BD31-4B8C-83A1-F6EECF244321}">
                <p14:modId xmlns:p14="http://schemas.microsoft.com/office/powerpoint/2010/main" val="25077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682428-2414-47B2-8599-1F32D207FFB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A1DBCD3-C13E-4121-9FCD-A0DD12EBD3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205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B3D10-2BF5-4B76-BFEB-41E730DE95DE}"/>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3737B52-82CE-4272-A527-B8F7130C9347}"/>
              </a:ext>
            </a:extLst>
          </p:cNvPr>
          <p:cNvGraphicFramePr>
            <a:graphicFrameLocks noGrp="1"/>
          </p:cNvGraphicFramePr>
          <p:nvPr>
            <p:ph type="chart" sz="quarter" idx="13"/>
            <p:extLst>
              <p:ext uri="{D42A27DB-BD31-4B8C-83A1-F6EECF244321}">
                <p14:modId xmlns:p14="http://schemas.microsoft.com/office/powerpoint/2010/main" val="1629787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73BD1-C353-48F4-9D00-2D3EC298606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1C82D33-348D-4BE1-9259-328313DE15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6064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4F2A-4FE6-44EF-AAAE-3647794F8243}"/>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755EE87E-98F9-4A93-A49A-DF84BB84A559}"/>
              </a:ext>
            </a:extLst>
          </p:cNvPr>
          <p:cNvGraphicFramePr>
            <a:graphicFrameLocks noGrp="1"/>
          </p:cNvGraphicFramePr>
          <p:nvPr>
            <p:ph type="tbl" sz="quarter" idx="13"/>
            <p:extLst>
              <p:ext uri="{D42A27DB-BD31-4B8C-83A1-F6EECF244321}">
                <p14:modId xmlns:p14="http://schemas.microsoft.com/office/powerpoint/2010/main" val="318134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81573957"/>
                    </a:ext>
                  </a:extLst>
                </a:gridCol>
                <a:gridCol w="1316737">
                  <a:extLst>
                    <a:ext uri="{9D8B030D-6E8A-4147-A177-3AD203B41FA5}">
                      <a16:colId xmlns:a16="http://schemas.microsoft.com/office/drawing/2014/main" val="173831687"/>
                    </a:ext>
                  </a:extLst>
                </a:gridCol>
                <a:gridCol w="329184">
                  <a:extLst>
                    <a:ext uri="{9D8B030D-6E8A-4147-A177-3AD203B41FA5}">
                      <a16:colId xmlns:a16="http://schemas.microsoft.com/office/drawing/2014/main" val="495493617"/>
                    </a:ext>
                  </a:extLst>
                </a:gridCol>
                <a:gridCol w="329184">
                  <a:extLst>
                    <a:ext uri="{9D8B030D-6E8A-4147-A177-3AD203B41FA5}">
                      <a16:colId xmlns:a16="http://schemas.microsoft.com/office/drawing/2014/main" val="4067464143"/>
                    </a:ext>
                  </a:extLst>
                </a:gridCol>
                <a:gridCol w="329184">
                  <a:extLst>
                    <a:ext uri="{9D8B030D-6E8A-4147-A177-3AD203B41FA5}">
                      <a16:colId xmlns:a16="http://schemas.microsoft.com/office/drawing/2014/main" val="2384890509"/>
                    </a:ext>
                  </a:extLst>
                </a:gridCol>
                <a:gridCol w="329184">
                  <a:extLst>
                    <a:ext uri="{9D8B030D-6E8A-4147-A177-3AD203B41FA5}">
                      <a16:colId xmlns:a16="http://schemas.microsoft.com/office/drawing/2014/main" val="3624734641"/>
                    </a:ext>
                  </a:extLst>
                </a:gridCol>
                <a:gridCol w="329184">
                  <a:extLst>
                    <a:ext uri="{9D8B030D-6E8A-4147-A177-3AD203B41FA5}">
                      <a16:colId xmlns:a16="http://schemas.microsoft.com/office/drawing/2014/main" val="420213685"/>
                    </a:ext>
                  </a:extLst>
                </a:gridCol>
                <a:gridCol w="329184">
                  <a:extLst>
                    <a:ext uri="{9D8B030D-6E8A-4147-A177-3AD203B41FA5}">
                      <a16:colId xmlns:a16="http://schemas.microsoft.com/office/drawing/2014/main" val="3790155895"/>
                    </a:ext>
                  </a:extLst>
                </a:gridCol>
                <a:gridCol w="329184">
                  <a:extLst>
                    <a:ext uri="{9D8B030D-6E8A-4147-A177-3AD203B41FA5}">
                      <a16:colId xmlns:a16="http://schemas.microsoft.com/office/drawing/2014/main" val="960256530"/>
                    </a:ext>
                  </a:extLst>
                </a:gridCol>
                <a:gridCol w="329184">
                  <a:extLst>
                    <a:ext uri="{9D8B030D-6E8A-4147-A177-3AD203B41FA5}">
                      <a16:colId xmlns:a16="http://schemas.microsoft.com/office/drawing/2014/main" val="376554584"/>
                    </a:ext>
                  </a:extLst>
                </a:gridCol>
                <a:gridCol w="329184">
                  <a:extLst>
                    <a:ext uri="{9D8B030D-6E8A-4147-A177-3AD203B41FA5}">
                      <a16:colId xmlns:a16="http://schemas.microsoft.com/office/drawing/2014/main" val="1797777440"/>
                    </a:ext>
                  </a:extLst>
                </a:gridCol>
                <a:gridCol w="329184">
                  <a:extLst>
                    <a:ext uri="{9D8B030D-6E8A-4147-A177-3AD203B41FA5}">
                      <a16:colId xmlns:a16="http://schemas.microsoft.com/office/drawing/2014/main" val="1905050399"/>
                    </a:ext>
                  </a:extLst>
                </a:gridCol>
                <a:gridCol w="329184">
                  <a:extLst>
                    <a:ext uri="{9D8B030D-6E8A-4147-A177-3AD203B41FA5}">
                      <a16:colId xmlns:a16="http://schemas.microsoft.com/office/drawing/2014/main" val="1728061844"/>
                    </a:ext>
                  </a:extLst>
                </a:gridCol>
                <a:gridCol w="329184">
                  <a:extLst>
                    <a:ext uri="{9D8B030D-6E8A-4147-A177-3AD203B41FA5}">
                      <a16:colId xmlns:a16="http://schemas.microsoft.com/office/drawing/2014/main" val="809939588"/>
                    </a:ext>
                  </a:extLst>
                </a:gridCol>
                <a:gridCol w="329184">
                  <a:extLst>
                    <a:ext uri="{9D8B030D-6E8A-4147-A177-3AD203B41FA5}">
                      <a16:colId xmlns:a16="http://schemas.microsoft.com/office/drawing/2014/main" val="3345510017"/>
                    </a:ext>
                  </a:extLst>
                </a:gridCol>
                <a:gridCol w="329184">
                  <a:extLst>
                    <a:ext uri="{9D8B030D-6E8A-4147-A177-3AD203B41FA5}">
                      <a16:colId xmlns:a16="http://schemas.microsoft.com/office/drawing/2014/main" val="3922745009"/>
                    </a:ext>
                  </a:extLst>
                </a:gridCol>
                <a:gridCol w="329184">
                  <a:extLst>
                    <a:ext uri="{9D8B030D-6E8A-4147-A177-3AD203B41FA5}">
                      <a16:colId xmlns:a16="http://schemas.microsoft.com/office/drawing/2014/main" val="4084228099"/>
                    </a:ext>
                  </a:extLst>
                </a:gridCol>
                <a:gridCol w="329184">
                  <a:extLst>
                    <a:ext uri="{9D8B030D-6E8A-4147-A177-3AD203B41FA5}">
                      <a16:colId xmlns:a16="http://schemas.microsoft.com/office/drawing/2014/main" val="3262415094"/>
                    </a:ext>
                  </a:extLst>
                </a:gridCol>
                <a:gridCol w="329184">
                  <a:extLst>
                    <a:ext uri="{9D8B030D-6E8A-4147-A177-3AD203B41FA5}">
                      <a16:colId xmlns:a16="http://schemas.microsoft.com/office/drawing/2014/main" val="329936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41857799"/>
                  </a:ext>
                </a:extLst>
              </a:tr>
            </a:tbl>
          </a:graphicData>
        </a:graphic>
      </p:graphicFrame>
      <p:sp>
        <p:nvSpPr>
          <p:cNvPr id="4" name="Text Placeholder 3">
            <a:extLst>
              <a:ext uri="{FF2B5EF4-FFF2-40B4-BE49-F238E27FC236}">
                <a16:creationId xmlns:a16="http://schemas.microsoft.com/office/drawing/2014/main" id="{C8F4D62E-C941-47E7-825D-F69700710B43}"/>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953766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27023-29F3-4218-9CE3-9E635D59482F}"/>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65926FFD-A753-4946-A891-4B316C88C663}"/>
              </a:ext>
            </a:extLst>
          </p:cNvPr>
          <p:cNvGraphicFramePr>
            <a:graphicFrameLocks noGrp="1"/>
          </p:cNvGraphicFramePr>
          <p:nvPr>
            <p:ph type="tbl" sz="quarter" idx="13"/>
            <p:extLst>
              <p:ext uri="{D42A27DB-BD31-4B8C-83A1-F6EECF244321}">
                <p14:modId xmlns:p14="http://schemas.microsoft.com/office/powerpoint/2010/main" val="146955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16711517"/>
                    </a:ext>
                  </a:extLst>
                </a:gridCol>
                <a:gridCol w="1316737">
                  <a:extLst>
                    <a:ext uri="{9D8B030D-6E8A-4147-A177-3AD203B41FA5}">
                      <a16:colId xmlns:a16="http://schemas.microsoft.com/office/drawing/2014/main" val="1819191923"/>
                    </a:ext>
                  </a:extLst>
                </a:gridCol>
                <a:gridCol w="329184">
                  <a:extLst>
                    <a:ext uri="{9D8B030D-6E8A-4147-A177-3AD203B41FA5}">
                      <a16:colId xmlns:a16="http://schemas.microsoft.com/office/drawing/2014/main" val="3229206310"/>
                    </a:ext>
                  </a:extLst>
                </a:gridCol>
                <a:gridCol w="329184">
                  <a:extLst>
                    <a:ext uri="{9D8B030D-6E8A-4147-A177-3AD203B41FA5}">
                      <a16:colId xmlns:a16="http://schemas.microsoft.com/office/drawing/2014/main" val="1559510488"/>
                    </a:ext>
                  </a:extLst>
                </a:gridCol>
                <a:gridCol w="329184">
                  <a:extLst>
                    <a:ext uri="{9D8B030D-6E8A-4147-A177-3AD203B41FA5}">
                      <a16:colId xmlns:a16="http://schemas.microsoft.com/office/drawing/2014/main" val="2890145586"/>
                    </a:ext>
                  </a:extLst>
                </a:gridCol>
                <a:gridCol w="329184">
                  <a:extLst>
                    <a:ext uri="{9D8B030D-6E8A-4147-A177-3AD203B41FA5}">
                      <a16:colId xmlns:a16="http://schemas.microsoft.com/office/drawing/2014/main" val="2843791861"/>
                    </a:ext>
                  </a:extLst>
                </a:gridCol>
                <a:gridCol w="329184">
                  <a:extLst>
                    <a:ext uri="{9D8B030D-6E8A-4147-A177-3AD203B41FA5}">
                      <a16:colId xmlns:a16="http://schemas.microsoft.com/office/drawing/2014/main" val="153582452"/>
                    </a:ext>
                  </a:extLst>
                </a:gridCol>
                <a:gridCol w="329184">
                  <a:extLst>
                    <a:ext uri="{9D8B030D-6E8A-4147-A177-3AD203B41FA5}">
                      <a16:colId xmlns:a16="http://schemas.microsoft.com/office/drawing/2014/main" val="1072273968"/>
                    </a:ext>
                  </a:extLst>
                </a:gridCol>
                <a:gridCol w="329184">
                  <a:extLst>
                    <a:ext uri="{9D8B030D-6E8A-4147-A177-3AD203B41FA5}">
                      <a16:colId xmlns:a16="http://schemas.microsoft.com/office/drawing/2014/main" val="1960295274"/>
                    </a:ext>
                  </a:extLst>
                </a:gridCol>
                <a:gridCol w="329184">
                  <a:extLst>
                    <a:ext uri="{9D8B030D-6E8A-4147-A177-3AD203B41FA5}">
                      <a16:colId xmlns:a16="http://schemas.microsoft.com/office/drawing/2014/main" val="3055889693"/>
                    </a:ext>
                  </a:extLst>
                </a:gridCol>
                <a:gridCol w="329184">
                  <a:extLst>
                    <a:ext uri="{9D8B030D-6E8A-4147-A177-3AD203B41FA5}">
                      <a16:colId xmlns:a16="http://schemas.microsoft.com/office/drawing/2014/main" val="1437278336"/>
                    </a:ext>
                  </a:extLst>
                </a:gridCol>
                <a:gridCol w="329184">
                  <a:extLst>
                    <a:ext uri="{9D8B030D-6E8A-4147-A177-3AD203B41FA5}">
                      <a16:colId xmlns:a16="http://schemas.microsoft.com/office/drawing/2014/main" val="1315680436"/>
                    </a:ext>
                  </a:extLst>
                </a:gridCol>
                <a:gridCol w="329184">
                  <a:extLst>
                    <a:ext uri="{9D8B030D-6E8A-4147-A177-3AD203B41FA5}">
                      <a16:colId xmlns:a16="http://schemas.microsoft.com/office/drawing/2014/main" val="3071605188"/>
                    </a:ext>
                  </a:extLst>
                </a:gridCol>
                <a:gridCol w="329184">
                  <a:extLst>
                    <a:ext uri="{9D8B030D-6E8A-4147-A177-3AD203B41FA5}">
                      <a16:colId xmlns:a16="http://schemas.microsoft.com/office/drawing/2014/main" val="3985838072"/>
                    </a:ext>
                  </a:extLst>
                </a:gridCol>
                <a:gridCol w="329184">
                  <a:extLst>
                    <a:ext uri="{9D8B030D-6E8A-4147-A177-3AD203B41FA5}">
                      <a16:colId xmlns:a16="http://schemas.microsoft.com/office/drawing/2014/main" val="2287164527"/>
                    </a:ext>
                  </a:extLst>
                </a:gridCol>
                <a:gridCol w="329184">
                  <a:extLst>
                    <a:ext uri="{9D8B030D-6E8A-4147-A177-3AD203B41FA5}">
                      <a16:colId xmlns:a16="http://schemas.microsoft.com/office/drawing/2014/main" val="243964852"/>
                    </a:ext>
                  </a:extLst>
                </a:gridCol>
                <a:gridCol w="329184">
                  <a:extLst>
                    <a:ext uri="{9D8B030D-6E8A-4147-A177-3AD203B41FA5}">
                      <a16:colId xmlns:a16="http://schemas.microsoft.com/office/drawing/2014/main" val="716545705"/>
                    </a:ext>
                  </a:extLst>
                </a:gridCol>
                <a:gridCol w="329184">
                  <a:extLst>
                    <a:ext uri="{9D8B030D-6E8A-4147-A177-3AD203B41FA5}">
                      <a16:colId xmlns:a16="http://schemas.microsoft.com/office/drawing/2014/main" val="633625522"/>
                    </a:ext>
                  </a:extLst>
                </a:gridCol>
                <a:gridCol w="329184">
                  <a:extLst>
                    <a:ext uri="{9D8B030D-6E8A-4147-A177-3AD203B41FA5}">
                      <a16:colId xmlns:a16="http://schemas.microsoft.com/office/drawing/2014/main" val="1391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8134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- 2024-09-27 17:00:16</a:t>
                      </a:r>
                      <a:r>
                        <a:rPr kumimoji="0" lang="en-US" sz="1000" b="0" i="0" u="none" strike="noStrike" kern="1200" cap="none" spc="0" normalizeH="0" baseline="0" noProof="0">
                          <a:ln>
                            <a:noFill/>
                          </a:ln>
                          <a:solidFill>
                            <a:prstClr val="black"/>
                          </a:solidFill>
                          <a:effectLst/>
                          <a:uLnTx/>
                          <a:uFillTx/>
                          <a:latin typeface="Calibri"/>
                          <a:ea typeface="+mn-ea"/>
                          <a:cs typeface="+mn-cs"/>
                        </a:rPr>
                        <a:t>
 Today, we say a heartfelt “a hui hou” to Tatsu Fujimoto, FICOH’s Deputy CEO, as he embarks on a new journey with IFFCO-Tokio General Insurance Company Ltd. in India. Within days of arriving at FICOH in April 2023, Tatsu had a full grasp of our business and the challenges and opportunities we face. Among other contributions, he has played vital roles in improving our ease of doing business and navigating a turbulent time in the Hawaii property market, helping us to remain a reliable and stable market for our customers. 
Embracing his title of "Chief Entertainment Officer," Tatsu has brought joy, laughter, and a positive spirit to our team. Whether at internal events or pau hanas with agency partners, his infectious enthusiasm endeared him to everyone, and he will be greatly missed.
Until we meet again, Tatsu! Wishing you all the best on your new 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https://quintly-eu-image-storage.s3.amazonaws.com/17ae3836335657ff0a83f20c7d11e5e8/3ca725ad28dcab3763e3b6175ba290ef.jpg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35455511"/>
                  </a:ext>
                </a:extLst>
              </a:tr>
            </a:tbl>
          </a:graphicData>
        </a:graphic>
      </p:graphicFrame>
      <p:sp>
        <p:nvSpPr>
          <p:cNvPr id="4" name="Text Placeholder 3">
            <a:extLst>
              <a:ext uri="{FF2B5EF4-FFF2-40B4-BE49-F238E27FC236}">
                <a16:creationId xmlns:a16="http://schemas.microsoft.com/office/drawing/2014/main" id="{43BF6590-DF0C-4AA1-B9AE-7268713F48F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69038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A07F6-9011-4EBB-AB7C-2D315A6AEF2F}"/>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C4AB30C1-3892-401D-A8CF-9AD1C74675C0}"/>
              </a:ext>
            </a:extLst>
          </p:cNvPr>
          <p:cNvGraphicFramePr>
            <a:graphicFrameLocks noGrp="1"/>
          </p:cNvGraphicFramePr>
          <p:nvPr>
            <p:ph type="tbl" sz="quarter" idx="13"/>
            <p:extLst>
              <p:ext uri="{D42A27DB-BD31-4B8C-83A1-F6EECF244321}">
                <p14:modId xmlns:p14="http://schemas.microsoft.com/office/powerpoint/2010/main" val="205628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99658370"/>
                    </a:ext>
                  </a:extLst>
                </a:gridCol>
                <a:gridCol w="1316737">
                  <a:extLst>
                    <a:ext uri="{9D8B030D-6E8A-4147-A177-3AD203B41FA5}">
                      <a16:colId xmlns:a16="http://schemas.microsoft.com/office/drawing/2014/main" val="1681703795"/>
                    </a:ext>
                  </a:extLst>
                </a:gridCol>
                <a:gridCol w="329184">
                  <a:extLst>
                    <a:ext uri="{9D8B030D-6E8A-4147-A177-3AD203B41FA5}">
                      <a16:colId xmlns:a16="http://schemas.microsoft.com/office/drawing/2014/main" val="4168263536"/>
                    </a:ext>
                  </a:extLst>
                </a:gridCol>
                <a:gridCol w="329184">
                  <a:extLst>
                    <a:ext uri="{9D8B030D-6E8A-4147-A177-3AD203B41FA5}">
                      <a16:colId xmlns:a16="http://schemas.microsoft.com/office/drawing/2014/main" val="3611328938"/>
                    </a:ext>
                  </a:extLst>
                </a:gridCol>
                <a:gridCol w="329184">
                  <a:extLst>
                    <a:ext uri="{9D8B030D-6E8A-4147-A177-3AD203B41FA5}">
                      <a16:colId xmlns:a16="http://schemas.microsoft.com/office/drawing/2014/main" val="1423024746"/>
                    </a:ext>
                  </a:extLst>
                </a:gridCol>
                <a:gridCol w="329184">
                  <a:extLst>
                    <a:ext uri="{9D8B030D-6E8A-4147-A177-3AD203B41FA5}">
                      <a16:colId xmlns:a16="http://schemas.microsoft.com/office/drawing/2014/main" val="1978000533"/>
                    </a:ext>
                  </a:extLst>
                </a:gridCol>
                <a:gridCol w="329184">
                  <a:extLst>
                    <a:ext uri="{9D8B030D-6E8A-4147-A177-3AD203B41FA5}">
                      <a16:colId xmlns:a16="http://schemas.microsoft.com/office/drawing/2014/main" val="2215157546"/>
                    </a:ext>
                  </a:extLst>
                </a:gridCol>
                <a:gridCol w="329184">
                  <a:extLst>
                    <a:ext uri="{9D8B030D-6E8A-4147-A177-3AD203B41FA5}">
                      <a16:colId xmlns:a16="http://schemas.microsoft.com/office/drawing/2014/main" val="700511935"/>
                    </a:ext>
                  </a:extLst>
                </a:gridCol>
                <a:gridCol w="329184">
                  <a:extLst>
                    <a:ext uri="{9D8B030D-6E8A-4147-A177-3AD203B41FA5}">
                      <a16:colId xmlns:a16="http://schemas.microsoft.com/office/drawing/2014/main" val="3024955895"/>
                    </a:ext>
                  </a:extLst>
                </a:gridCol>
                <a:gridCol w="329184">
                  <a:extLst>
                    <a:ext uri="{9D8B030D-6E8A-4147-A177-3AD203B41FA5}">
                      <a16:colId xmlns:a16="http://schemas.microsoft.com/office/drawing/2014/main" val="685747908"/>
                    </a:ext>
                  </a:extLst>
                </a:gridCol>
                <a:gridCol w="329184">
                  <a:extLst>
                    <a:ext uri="{9D8B030D-6E8A-4147-A177-3AD203B41FA5}">
                      <a16:colId xmlns:a16="http://schemas.microsoft.com/office/drawing/2014/main" val="3776350969"/>
                    </a:ext>
                  </a:extLst>
                </a:gridCol>
                <a:gridCol w="329184">
                  <a:extLst>
                    <a:ext uri="{9D8B030D-6E8A-4147-A177-3AD203B41FA5}">
                      <a16:colId xmlns:a16="http://schemas.microsoft.com/office/drawing/2014/main" val="3283553958"/>
                    </a:ext>
                  </a:extLst>
                </a:gridCol>
                <a:gridCol w="329184">
                  <a:extLst>
                    <a:ext uri="{9D8B030D-6E8A-4147-A177-3AD203B41FA5}">
                      <a16:colId xmlns:a16="http://schemas.microsoft.com/office/drawing/2014/main" val="2757587779"/>
                    </a:ext>
                  </a:extLst>
                </a:gridCol>
                <a:gridCol w="329184">
                  <a:extLst>
                    <a:ext uri="{9D8B030D-6E8A-4147-A177-3AD203B41FA5}">
                      <a16:colId xmlns:a16="http://schemas.microsoft.com/office/drawing/2014/main" val="1809644785"/>
                    </a:ext>
                  </a:extLst>
                </a:gridCol>
                <a:gridCol w="329184">
                  <a:extLst>
                    <a:ext uri="{9D8B030D-6E8A-4147-A177-3AD203B41FA5}">
                      <a16:colId xmlns:a16="http://schemas.microsoft.com/office/drawing/2014/main" val="1319460957"/>
                    </a:ext>
                  </a:extLst>
                </a:gridCol>
                <a:gridCol w="329184">
                  <a:extLst>
                    <a:ext uri="{9D8B030D-6E8A-4147-A177-3AD203B41FA5}">
                      <a16:colId xmlns:a16="http://schemas.microsoft.com/office/drawing/2014/main" val="4143586230"/>
                    </a:ext>
                  </a:extLst>
                </a:gridCol>
                <a:gridCol w="329184">
                  <a:extLst>
                    <a:ext uri="{9D8B030D-6E8A-4147-A177-3AD203B41FA5}">
                      <a16:colId xmlns:a16="http://schemas.microsoft.com/office/drawing/2014/main" val="1859557061"/>
                    </a:ext>
                  </a:extLst>
                </a:gridCol>
                <a:gridCol w="329184">
                  <a:extLst>
                    <a:ext uri="{9D8B030D-6E8A-4147-A177-3AD203B41FA5}">
                      <a16:colId xmlns:a16="http://schemas.microsoft.com/office/drawing/2014/main" val="4093254769"/>
                    </a:ext>
                  </a:extLst>
                </a:gridCol>
                <a:gridCol w="329184">
                  <a:extLst>
                    <a:ext uri="{9D8B030D-6E8A-4147-A177-3AD203B41FA5}">
                      <a16:colId xmlns:a16="http://schemas.microsoft.com/office/drawing/2014/main" val="3663248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3485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- 2024-09-25 17:00:18</a:t>
                      </a:r>
                      <a:r>
                        <a:rPr kumimoji="0" lang="en-US" sz="1000" b="0" i="0" u="none" strike="noStrike" kern="1200" cap="none" spc="0" normalizeH="0" baseline="0" noProof="0">
                          <a:ln>
                            <a:noFill/>
                          </a:ln>
                          <a:solidFill>
                            <a:prstClr val="black"/>
                          </a:solidFill>
                          <a:effectLst/>
                          <a:uLnTx/>
                          <a:uFillTx/>
                          <a:latin typeface="Calibri"/>
                          <a:ea typeface="+mn-ea"/>
                          <a:cs typeface="+mn-cs"/>
                        </a:rPr>
                        <a:t>
 By popular demand, our Tokio Marine expats Taki Anzai, Ken Kamoda, and Tatsu Fujimoto returned to lead Part 2 of their Japanese Cultural Class. This time, we explored “Omotenashi”, the Japanese philosophy of hospitality and service that exceeds expectations. We also discovered how other group companies incorporate “Omotenashi” in their customer interactions. Mahalo Taki, Ken, and Tatsu, for your preparation and commitment to making this session both fun and informative.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https://quintly-eu-image-storage.s3.amazonaws.com/17ae3836335657ff0a83f20c7d11e5e8/d67c4ee74f13f028a7cab4ecd84b5bc7.jpg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87675526"/>
                  </a:ext>
                </a:extLst>
              </a:tr>
            </a:tbl>
          </a:graphicData>
        </a:graphic>
      </p:graphicFrame>
      <p:sp>
        <p:nvSpPr>
          <p:cNvPr id="4" name="Text Placeholder 3">
            <a:extLst>
              <a:ext uri="{FF2B5EF4-FFF2-40B4-BE49-F238E27FC236}">
                <a16:creationId xmlns:a16="http://schemas.microsoft.com/office/drawing/2014/main" id="{3134B452-55C9-4BFD-B00F-497BB1A8AF1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291622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6DB16-1B3A-43B7-ADCB-C9D4D8C8CF8D}"/>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FB23D0EB-AC8E-4120-95AA-C66E6757AF60}"/>
              </a:ext>
            </a:extLst>
          </p:cNvPr>
          <p:cNvGraphicFramePr>
            <a:graphicFrameLocks noGrp="1"/>
          </p:cNvGraphicFramePr>
          <p:nvPr>
            <p:ph type="tbl" sz="quarter" idx="13"/>
            <p:extLst>
              <p:ext uri="{D42A27DB-BD31-4B8C-83A1-F6EECF244321}">
                <p14:modId xmlns:p14="http://schemas.microsoft.com/office/powerpoint/2010/main" val="1108597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70042414"/>
                    </a:ext>
                  </a:extLst>
                </a:gridCol>
                <a:gridCol w="1316737">
                  <a:extLst>
                    <a:ext uri="{9D8B030D-6E8A-4147-A177-3AD203B41FA5}">
                      <a16:colId xmlns:a16="http://schemas.microsoft.com/office/drawing/2014/main" val="3593910423"/>
                    </a:ext>
                  </a:extLst>
                </a:gridCol>
                <a:gridCol w="329184">
                  <a:extLst>
                    <a:ext uri="{9D8B030D-6E8A-4147-A177-3AD203B41FA5}">
                      <a16:colId xmlns:a16="http://schemas.microsoft.com/office/drawing/2014/main" val="1525830360"/>
                    </a:ext>
                  </a:extLst>
                </a:gridCol>
                <a:gridCol w="329184">
                  <a:extLst>
                    <a:ext uri="{9D8B030D-6E8A-4147-A177-3AD203B41FA5}">
                      <a16:colId xmlns:a16="http://schemas.microsoft.com/office/drawing/2014/main" val="2247881558"/>
                    </a:ext>
                  </a:extLst>
                </a:gridCol>
                <a:gridCol w="329184">
                  <a:extLst>
                    <a:ext uri="{9D8B030D-6E8A-4147-A177-3AD203B41FA5}">
                      <a16:colId xmlns:a16="http://schemas.microsoft.com/office/drawing/2014/main" val="3152686259"/>
                    </a:ext>
                  </a:extLst>
                </a:gridCol>
                <a:gridCol w="329184">
                  <a:extLst>
                    <a:ext uri="{9D8B030D-6E8A-4147-A177-3AD203B41FA5}">
                      <a16:colId xmlns:a16="http://schemas.microsoft.com/office/drawing/2014/main" val="3349216371"/>
                    </a:ext>
                  </a:extLst>
                </a:gridCol>
                <a:gridCol w="329184">
                  <a:extLst>
                    <a:ext uri="{9D8B030D-6E8A-4147-A177-3AD203B41FA5}">
                      <a16:colId xmlns:a16="http://schemas.microsoft.com/office/drawing/2014/main" val="1957319660"/>
                    </a:ext>
                  </a:extLst>
                </a:gridCol>
                <a:gridCol w="329184">
                  <a:extLst>
                    <a:ext uri="{9D8B030D-6E8A-4147-A177-3AD203B41FA5}">
                      <a16:colId xmlns:a16="http://schemas.microsoft.com/office/drawing/2014/main" val="1513406398"/>
                    </a:ext>
                  </a:extLst>
                </a:gridCol>
                <a:gridCol w="329184">
                  <a:extLst>
                    <a:ext uri="{9D8B030D-6E8A-4147-A177-3AD203B41FA5}">
                      <a16:colId xmlns:a16="http://schemas.microsoft.com/office/drawing/2014/main" val="1713550605"/>
                    </a:ext>
                  </a:extLst>
                </a:gridCol>
                <a:gridCol w="329184">
                  <a:extLst>
                    <a:ext uri="{9D8B030D-6E8A-4147-A177-3AD203B41FA5}">
                      <a16:colId xmlns:a16="http://schemas.microsoft.com/office/drawing/2014/main" val="98028061"/>
                    </a:ext>
                  </a:extLst>
                </a:gridCol>
                <a:gridCol w="329184">
                  <a:extLst>
                    <a:ext uri="{9D8B030D-6E8A-4147-A177-3AD203B41FA5}">
                      <a16:colId xmlns:a16="http://schemas.microsoft.com/office/drawing/2014/main" val="65868936"/>
                    </a:ext>
                  </a:extLst>
                </a:gridCol>
                <a:gridCol w="329184">
                  <a:extLst>
                    <a:ext uri="{9D8B030D-6E8A-4147-A177-3AD203B41FA5}">
                      <a16:colId xmlns:a16="http://schemas.microsoft.com/office/drawing/2014/main" val="1596793569"/>
                    </a:ext>
                  </a:extLst>
                </a:gridCol>
                <a:gridCol w="329184">
                  <a:extLst>
                    <a:ext uri="{9D8B030D-6E8A-4147-A177-3AD203B41FA5}">
                      <a16:colId xmlns:a16="http://schemas.microsoft.com/office/drawing/2014/main" val="2112412267"/>
                    </a:ext>
                  </a:extLst>
                </a:gridCol>
                <a:gridCol w="329184">
                  <a:extLst>
                    <a:ext uri="{9D8B030D-6E8A-4147-A177-3AD203B41FA5}">
                      <a16:colId xmlns:a16="http://schemas.microsoft.com/office/drawing/2014/main" val="610504927"/>
                    </a:ext>
                  </a:extLst>
                </a:gridCol>
                <a:gridCol w="329184">
                  <a:extLst>
                    <a:ext uri="{9D8B030D-6E8A-4147-A177-3AD203B41FA5}">
                      <a16:colId xmlns:a16="http://schemas.microsoft.com/office/drawing/2014/main" val="1072860744"/>
                    </a:ext>
                  </a:extLst>
                </a:gridCol>
                <a:gridCol w="329184">
                  <a:extLst>
                    <a:ext uri="{9D8B030D-6E8A-4147-A177-3AD203B41FA5}">
                      <a16:colId xmlns:a16="http://schemas.microsoft.com/office/drawing/2014/main" val="3467270442"/>
                    </a:ext>
                  </a:extLst>
                </a:gridCol>
                <a:gridCol w="329184">
                  <a:extLst>
                    <a:ext uri="{9D8B030D-6E8A-4147-A177-3AD203B41FA5}">
                      <a16:colId xmlns:a16="http://schemas.microsoft.com/office/drawing/2014/main" val="717769102"/>
                    </a:ext>
                  </a:extLst>
                </a:gridCol>
                <a:gridCol w="329184">
                  <a:extLst>
                    <a:ext uri="{9D8B030D-6E8A-4147-A177-3AD203B41FA5}">
                      <a16:colId xmlns:a16="http://schemas.microsoft.com/office/drawing/2014/main" val="1529239939"/>
                    </a:ext>
                  </a:extLst>
                </a:gridCol>
                <a:gridCol w="329184">
                  <a:extLst>
                    <a:ext uri="{9D8B030D-6E8A-4147-A177-3AD203B41FA5}">
                      <a16:colId xmlns:a16="http://schemas.microsoft.com/office/drawing/2014/main" val="2245475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251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- 2024-09-12 17:00:19</a:t>
                      </a:r>
                      <a:r>
                        <a:rPr kumimoji="0" lang="en-US" sz="1000" b="0" i="0" u="none" strike="noStrike" kern="1200" cap="none" spc="0" normalizeH="0" baseline="0" noProof="0">
                          <a:ln>
                            <a:noFill/>
                          </a:ln>
                          <a:solidFill>
                            <a:prstClr val="black"/>
                          </a:solidFill>
                          <a:effectLst/>
                          <a:uLnTx/>
                          <a:uFillTx/>
                          <a:latin typeface="Calibri"/>
                          <a:ea typeface="+mn-ea"/>
                          <a:cs typeface="+mn-cs"/>
                        </a:rPr>
                        <a:t>
 Green on the go! Our associates from our Honolulu and West Oahu offices sported their FICOH green while on a brisk midday walk around their communities. Mahalo to FICOH’s Wellness Ambassador Committee (WAC) for planning these outings that help refresh our bodies and minds. #TeamLokahi #WAC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https://quintly-eu-image-storage.s3.amazonaws.com/17ae3836335657ff0a83f20c7d11e5e8/f07876dd8ffd875cc5459c86243bd9f9.jpg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60457582"/>
                  </a:ext>
                </a:extLst>
              </a:tr>
            </a:tbl>
          </a:graphicData>
        </a:graphic>
      </p:graphicFrame>
      <p:sp>
        <p:nvSpPr>
          <p:cNvPr id="4" name="Text Placeholder 3">
            <a:extLst>
              <a:ext uri="{FF2B5EF4-FFF2-40B4-BE49-F238E27FC236}">
                <a16:creationId xmlns:a16="http://schemas.microsoft.com/office/drawing/2014/main" id="{6B07F748-70DD-4B59-AABF-0822A3A308E5}"/>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019786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38867-0CA9-4F94-AD04-EFCADBE565F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A3044433-3643-490E-B1FF-C88EBEF4A2BA}"/>
              </a:ext>
            </a:extLst>
          </p:cNvPr>
          <p:cNvGraphicFramePr>
            <a:graphicFrameLocks noGrp="1"/>
          </p:cNvGraphicFramePr>
          <p:nvPr>
            <p:ph type="tbl" sz="quarter" idx="13"/>
            <p:extLst>
              <p:ext uri="{D42A27DB-BD31-4B8C-83A1-F6EECF244321}">
                <p14:modId xmlns:p14="http://schemas.microsoft.com/office/powerpoint/2010/main" val="1539088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50451521"/>
                    </a:ext>
                  </a:extLst>
                </a:gridCol>
                <a:gridCol w="576072">
                  <a:extLst>
                    <a:ext uri="{9D8B030D-6E8A-4147-A177-3AD203B41FA5}">
                      <a16:colId xmlns:a16="http://schemas.microsoft.com/office/drawing/2014/main" val="887979751"/>
                    </a:ext>
                  </a:extLst>
                </a:gridCol>
                <a:gridCol w="576072">
                  <a:extLst>
                    <a:ext uri="{9D8B030D-6E8A-4147-A177-3AD203B41FA5}">
                      <a16:colId xmlns:a16="http://schemas.microsoft.com/office/drawing/2014/main" val="565827390"/>
                    </a:ext>
                  </a:extLst>
                </a:gridCol>
                <a:gridCol w="576072">
                  <a:extLst>
                    <a:ext uri="{9D8B030D-6E8A-4147-A177-3AD203B41FA5}">
                      <a16:colId xmlns:a16="http://schemas.microsoft.com/office/drawing/2014/main" val="3268931923"/>
                    </a:ext>
                  </a:extLst>
                </a:gridCol>
                <a:gridCol w="576072">
                  <a:extLst>
                    <a:ext uri="{9D8B030D-6E8A-4147-A177-3AD203B41FA5}">
                      <a16:colId xmlns:a16="http://schemas.microsoft.com/office/drawing/2014/main" val="183492374"/>
                    </a:ext>
                  </a:extLst>
                </a:gridCol>
                <a:gridCol w="576072">
                  <a:extLst>
                    <a:ext uri="{9D8B030D-6E8A-4147-A177-3AD203B41FA5}">
                      <a16:colId xmlns:a16="http://schemas.microsoft.com/office/drawing/2014/main" val="1102465221"/>
                    </a:ext>
                  </a:extLst>
                </a:gridCol>
                <a:gridCol w="576072">
                  <a:extLst>
                    <a:ext uri="{9D8B030D-6E8A-4147-A177-3AD203B41FA5}">
                      <a16:colId xmlns:a16="http://schemas.microsoft.com/office/drawing/2014/main" val="2614011609"/>
                    </a:ext>
                  </a:extLst>
                </a:gridCol>
                <a:gridCol w="576072">
                  <a:extLst>
                    <a:ext uri="{9D8B030D-6E8A-4147-A177-3AD203B41FA5}">
                      <a16:colId xmlns:a16="http://schemas.microsoft.com/office/drawing/2014/main" val="2191752737"/>
                    </a:ext>
                  </a:extLst>
                </a:gridCol>
                <a:gridCol w="576072">
                  <a:extLst>
                    <a:ext uri="{9D8B030D-6E8A-4147-A177-3AD203B41FA5}">
                      <a16:colId xmlns:a16="http://schemas.microsoft.com/office/drawing/2014/main" val="322000058"/>
                    </a:ext>
                  </a:extLst>
                </a:gridCol>
                <a:gridCol w="576072">
                  <a:extLst>
                    <a:ext uri="{9D8B030D-6E8A-4147-A177-3AD203B41FA5}">
                      <a16:colId xmlns:a16="http://schemas.microsoft.com/office/drawing/2014/main" val="1097654117"/>
                    </a:ext>
                  </a:extLst>
                </a:gridCol>
                <a:gridCol w="576072">
                  <a:extLst>
                    <a:ext uri="{9D8B030D-6E8A-4147-A177-3AD203B41FA5}">
                      <a16:colId xmlns:a16="http://schemas.microsoft.com/office/drawing/2014/main" val="136502519"/>
                    </a:ext>
                  </a:extLst>
                </a:gridCol>
                <a:gridCol w="576072">
                  <a:extLst>
                    <a:ext uri="{9D8B030D-6E8A-4147-A177-3AD203B41FA5}">
                      <a16:colId xmlns:a16="http://schemas.microsoft.com/office/drawing/2014/main" val="2641486626"/>
                    </a:ext>
                  </a:extLst>
                </a:gridCol>
                <a:gridCol w="576072">
                  <a:extLst>
                    <a:ext uri="{9D8B030D-6E8A-4147-A177-3AD203B41FA5}">
                      <a16:colId xmlns:a16="http://schemas.microsoft.com/office/drawing/2014/main" val="223152164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83381130"/>
                  </a:ext>
                </a:extLst>
              </a:tr>
              <a:tr h="370840">
                <a:tc>
                  <a:txBody>
                    <a:bodyPr/>
                    <a:lstStyle/>
                    <a:p>
                      <a:r>
                        <a:rPr lang="en-US" sz="1000"/>
                        <a:t>1191</a:t>
                      </a:r>
                    </a:p>
                  </a:txBody>
                  <a:tcPr/>
                </a:tc>
                <a:tc>
                  <a:txBody>
                    <a:bodyPr/>
                    <a:lstStyle/>
                    <a:p>
                      <a:r>
                        <a:rPr lang="en-US" sz="1000"/>
                        <a:t>0</a:t>
                      </a:r>
                    </a:p>
                  </a:txBody>
                  <a:tcPr/>
                </a:tc>
                <a:tc>
                  <a:txBody>
                    <a:bodyPr/>
                    <a:lstStyle/>
                    <a:p>
                      <a:r>
                        <a:rPr lang="en-US" sz="1000"/>
                        <a:t>5</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516409584"/>
                  </a:ext>
                </a:extLst>
              </a:tr>
            </a:tbl>
          </a:graphicData>
        </a:graphic>
      </p:graphicFrame>
      <p:sp>
        <p:nvSpPr>
          <p:cNvPr id="4" name="Text Placeholder 3">
            <a:extLst>
              <a:ext uri="{FF2B5EF4-FFF2-40B4-BE49-F238E27FC236}">
                <a16:creationId xmlns:a16="http://schemas.microsoft.com/office/drawing/2014/main" id="{67B4BA69-96AB-46FA-8266-1ADF9242FD1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537855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8974-7808-4345-A362-E508B7FB9D83}"/>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971FA53F-A6CB-400B-B5CB-860ED42E022A}"/>
              </a:ext>
            </a:extLst>
          </p:cNvPr>
          <p:cNvGraphicFramePr>
            <a:graphicFrameLocks noGrp="1"/>
          </p:cNvGraphicFramePr>
          <p:nvPr>
            <p:ph type="chart" sz="quarter" idx="13"/>
            <p:extLst>
              <p:ext uri="{D42A27DB-BD31-4B8C-83A1-F6EECF244321}">
                <p14:modId xmlns:p14="http://schemas.microsoft.com/office/powerpoint/2010/main" val="1268707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B52DFC-FF7B-4D7E-95A5-F779F94D25B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948A461-5325-4E32-8963-F27ECE2D6D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7473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E6CFF-1EC4-4557-8307-9F316D44035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45B3380C-B70E-482A-BB5A-B4A2A909E835}"/>
              </a:ext>
            </a:extLst>
          </p:cNvPr>
          <p:cNvGraphicFramePr>
            <a:graphicFrameLocks noGrp="1"/>
          </p:cNvGraphicFramePr>
          <p:nvPr>
            <p:ph type="chart" sz="quarter" idx="13"/>
            <p:extLst>
              <p:ext uri="{D42A27DB-BD31-4B8C-83A1-F6EECF244321}">
                <p14:modId xmlns:p14="http://schemas.microsoft.com/office/powerpoint/2010/main" val="469927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5382FE-D7E7-4903-A6F9-D20853B94CB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CF9E84E-5B2F-4F2D-BA13-BCBC10FEA6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7605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06697-AF18-4979-8BBF-6750D45001E7}"/>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A8617CF2-9217-42FD-981A-B4FD6D0EB3A8}"/>
              </a:ext>
            </a:extLst>
          </p:cNvPr>
          <p:cNvGraphicFramePr>
            <a:graphicFrameLocks noGrp="1"/>
          </p:cNvGraphicFramePr>
          <p:nvPr>
            <p:ph type="chart" sz="quarter" idx="13"/>
            <p:extLst>
              <p:ext uri="{D42A27DB-BD31-4B8C-83A1-F6EECF244321}">
                <p14:modId xmlns:p14="http://schemas.microsoft.com/office/powerpoint/2010/main" val="1713582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61985F-BDB5-42C2-AA90-6AD556AB092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ADA13FB-2636-437C-BF72-AD0BC1235A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1152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DF250-D290-41D7-B395-A3A7883D2EC9}"/>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21D74851-6D18-4A24-B8CA-F2D54DDEB148}"/>
              </a:ext>
            </a:extLst>
          </p:cNvPr>
          <p:cNvGraphicFramePr>
            <a:graphicFrameLocks noGrp="1"/>
          </p:cNvGraphicFramePr>
          <p:nvPr>
            <p:ph type="tbl" sz="quarter" idx="13"/>
            <p:extLst>
              <p:ext uri="{D42A27DB-BD31-4B8C-83A1-F6EECF244321}">
                <p14:modId xmlns:p14="http://schemas.microsoft.com/office/powerpoint/2010/main" val="2450835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74631919"/>
                    </a:ext>
                  </a:extLst>
                </a:gridCol>
                <a:gridCol w="1152144">
                  <a:extLst>
                    <a:ext uri="{9D8B030D-6E8A-4147-A177-3AD203B41FA5}">
                      <a16:colId xmlns:a16="http://schemas.microsoft.com/office/drawing/2014/main" val="539341056"/>
                    </a:ext>
                  </a:extLst>
                </a:gridCol>
                <a:gridCol w="1152144">
                  <a:extLst>
                    <a:ext uri="{9D8B030D-6E8A-4147-A177-3AD203B41FA5}">
                      <a16:colId xmlns:a16="http://schemas.microsoft.com/office/drawing/2014/main" val="2526538654"/>
                    </a:ext>
                  </a:extLst>
                </a:gridCol>
                <a:gridCol w="1152144">
                  <a:extLst>
                    <a:ext uri="{9D8B030D-6E8A-4147-A177-3AD203B41FA5}">
                      <a16:colId xmlns:a16="http://schemas.microsoft.com/office/drawing/2014/main" val="937362248"/>
                    </a:ext>
                  </a:extLst>
                </a:gridCol>
                <a:gridCol w="1152144">
                  <a:extLst>
                    <a:ext uri="{9D8B030D-6E8A-4147-A177-3AD203B41FA5}">
                      <a16:colId xmlns:a16="http://schemas.microsoft.com/office/drawing/2014/main" val="697329929"/>
                    </a:ext>
                  </a:extLst>
                </a:gridCol>
                <a:gridCol w="1152144">
                  <a:extLst>
                    <a:ext uri="{9D8B030D-6E8A-4147-A177-3AD203B41FA5}">
                      <a16:colId xmlns:a16="http://schemas.microsoft.com/office/drawing/2014/main" val="916025374"/>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196083995"/>
                  </a:ext>
                </a:extLst>
              </a:tr>
              <a:tr h="370840">
                <a:tc>
                  <a:txBody>
                    <a:bodyPr/>
                    <a:lstStyle/>
                    <a:p>
                      <a:r>
                        <a:rPr lang="en-US" sz="1000" b="1"/>
                        <a:t>@FirstInsHI - 2024-09-24 14:06:42</a:t>
                      </a:r>
                      <a:r>
                        <a:rPr lang="en-US" sz="1000"/>
                        <a:t>
 FICOH associates were invited to attend a cooking demonstration featuring Don Maruyama, an instructor from @LeewardCC's Culinary Arts Program, along with several of his students. Mahalo to Chef Don, his students, and LCC’s Culinary Arts program! https://t.co/jFQAX1cEvr</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82554545"/>
                  </a:ext>
                </a:extLst>
              </a:tr>
              <a:tr h="370840">
                <a:tc>
                  <a:txBody>
                    <a:bodyPr/>
                    <a:lstStyle/>
                    <a:p>
                      <a:r>
                        <a:rPr lang="en-US" sz="1000" b="1"/>
                        <a:t>@FirstInsHI - 2024-09-24 14:09:02</a:t>
                      </a:r>
                      <a:r>
                        <a:rPr lang="en-US" sz="1000"/>
                        <a:t>
 CHECK IT OUT: Think you know a lot about auto insurance? Make sure you’re not falling for any of these common misconceptions.
https://t.co/Ij0DEsDQ1g</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118764119"/>
                  </a:ext>
                </a:extLst>
              </a:tr>
              <a:tr h="370840">
                <a:tc>
                  <a:txBody>
                    <a:bodyPr/>
                    <a:lstStyle/>
                    <a:p>
                      <a:r>
                        <a:rPr lang="en-US" sz="1000" b="1"/>
                        <a:t>@FirstInsHI - 2024-09-25 14:53:41</a:t>
                      </a:r>
                      <a:r>
                        <a:rPr lang="en-US" sz="1000"/>
                        <a:t>
 Mahalo to our Tokio Marine expats Taki Anzai, Ken Kamoda, and Tatsu Fujimoto who returned to lead Part 2 of their Japanese Cultural Class. This time, we explored “Omotenashi,” the Japanese philosophy of hospitality and service that exceeds expectations. https://t.co/Rt9OTRTNaT</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328836901"/>
                  </a:ext>
                </a:extLst>
              </a:tr>
            </a:tbl>
          </a:graphicData>
        </a:graphic>
      </p:graphicFrame>
      <p:sp>
        <p:nvSpPr>
          <p:cNvPr id="4" name="Text Placeholder 3">
            <a:extLst>
              <a:ext uri="{FF2B5EF4-FFF2-40B4-BE49-F238E27FC236}">
                <a16:creationId xmlns:a16="http://schemas.microsoft.com/office/drawing/2014/main" id="{7549B86A-2B63-422E-A346-81267B0495C9}"/>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65379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9E791-1770-427E-A627-85FF5E55A85B}"/>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4FAC7533-40B6-42D8-9B79-130FEADE1E15}"/>
              </a:ext>
            </a:extLst>
          </p:cNvPr>
          <p:cNvGraphicFramePr>
            <a:graphicFrameLocks noGrp="1"/>
          </p:cNvGraphicFramePr>
          <p:nvPr>
            <p:ph type="tbl" sz="quarter" idx="13"/>
            <p:extLst>
              <p:ext uri="{D42A27DB-BD31-4B8C-83A1-F6EECF244321}">
                <p14:modId xmlns:p14="http://schemas.microsoft.com/office/powerpoint/2010/main" val="3595660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3602004"/>
                    </a:ext>
                  </a:extLst>
                </a:gridCol>
                <a:gridCol w="576072">
                  <a:extLst>
                    <a:ext uri="{9D8B030D-6E8A-4147-A177-3AD203B41FA5}">
                      <a16:colId xmlns:a16="http://schemas.microsoft.com/office/drawing/2014/main" val="3280214918"/>
                    </a:ext>
                  </a:extLst>
                </a:gridCol>
                <a:gridCol w="576072">
                  <a:extLst>
                    <a:ext uri="{9D8B030D-6E8A-4147-A177-3AD203B41FA5}">
                      <a16:colId xmlns:a16="http://schemas.microsoft.com/office/drawing/2014/main" val="1260451400"/>
                    </a:ext>
                  </a:extLst>
                </a:gridCol>
                <a:gridCol w="576072">
                  <a:extLst>
                    <a:ext uri="{9D8B030D-6E8A-4147-A177-3AD203B41FA5}">
                      <a16:colId xmlns:a16="http://schemas.microsoft.com/office/drawing/2014/main" val="2227050874"/>
                    </a:ext>
                  </a:extLst>
                </a:gridCol>
                <a:gridCol w="576072">
                  <a:extLst>
                    <a:ext uri="{9D8B030D-6E8A-4147-A177-3AD203B41FA5}">
                      <a16:colId xmlns:a16="http://schemas.microsoft.com/office/drawing/2014/main" val="3183178938"/>
                    </a:ext>
                  </a:extLst>
                </a:gridCol>
                <a:gridCol w="576072">
                  <a:extLst>
                    <a:ext uri="{9D8B030D-6E8A-4147-A177-3AD203B41FA5}">
                      <a16:colId xmlns:a16="http://schemas.microsoft.com/office/drawing/2014/main" val="1152887107"/>
                    </a:ext>
                  </a:extLst>
                </a:gridCol>
                <a:gridCol w="576072">
                  <a:extLst>
                    <a:ext uri="{9D8B030D-6E8A-4147-A177-3AD203B41FA5}">
                      <a16:colId xmlns:a16="http://schemas.microsoft.com/office/drawing/2014/main" val="3870541036"/>
                    </a:ext>
                  </a:extLst>
                </a:gridCol>
                <a:gridCol w="576072">
                  <a:extLst>
                    <a:ext uri="{9D8B030D-6E8A-4147-A177-3AD203B41FA5}">
                      <a16:colId xmlns:a16="http://schemas.microsoft.com/office/drawing/2014/main" val="199897929"/>
                    </a:ext>
                  </a:extLst>
                </a:gridCol>
                <a:gridCol w="576072">
                  <a:extLst>
                    <a:ext uri="{9D8B030D-6E8A-4147-A177-3AD203B41FA5}">
                      <a16:colId xmlns:a16="http://schemas.microsoft.com/office/drawing/2014/main" val="502764050"/>
                    </a:ext>
                  </a:extLst>
                </a:gridCol>
                <a:gridCol w="576072">
                  <a:extLst>
                    <a:ext uri="{9D8B030D-6E8A-4147-A177-3AD203B41FA5}">
                      <a16:colId xmlns:a16="http://schemas.microsoft.com/office/drawing/2014/main" val="4079884918"/>
                    </a:ext>
                  </a:extLst>
                </a:gridCol>
                <a:gridCol w="576072">
                  <a:extLst>
                    <a:ext uri="{9D8B030D-6E8A-4147-A177-3AD203B41FA5}">
                      <a16:colId xmlns:a16="http://schemas.microsoft.com/office/drawing/2014/main" val="2502981647"/>
                    </a:ext>
                  </a:extLst>
                </a:gridCol>
                <a:gridCol w="576072">
                  <a:extLst>
                    <a:ext uri="{9D8B030D-6E8A-4147-A177-3AD203B41FA5}">
                      <a16:colId xmlns:a16="http://schemas.microsoft.com/office/drawing/2014/main" val="1284112172"/>
                    </a:ext>
                  </a:extLst>
                </a:gridCol>
                <a:gridCol w="576072">
                  <a:extLst>
                    <a:ext uri="{9D8B030D-6E8A-4147-A177-3AD203B41FA5}">
                      <a16:colId xmlns:a16="http://schemas.microsoft.com/office/drawing/2014/main" val="266340706"/>
                    </a:ext>
                  </a:extLst>
                </a:gridCol>
                <a:gridCol w="576072">
                  <a:extLst>
                    <a:ext uri="{9D8B030D-6E8A-4147-A177-3AD203B41FA5}">
                      <a16:colId xmlns:a16="http://schemas.microsoft.com/office/drawing/2014/main" val="13432299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289495348"/>
                  </a:ext>
                </a:extLst>
              </a:tr>
              <a:tr h="370840">
                <a:tc>
                  <a:txBody>
                    <a:bodyPr/>
                    <a:lstStyle/>
                    <a:p>
                      <a:r>
                        <a:rPr lang="en-US" sz="1000"/>
                        <a:t>4631</a:t>
                      </a:r>
                    </a:p>
                  </a:txBody>
                  <a:tcPr/>
                </a:tc>
                <a:tc>
                  <a:txBody>
                    <a:bodyPr/>
                    <a:lstStyle/>
                    <a:p>
                      <a:r>
                        <a:rPr lang="en-US" sz="1000"/>
                        <a:t>17</a:t>
                      </a:r>
                    </a:p>
                  </a:txBody>
                  <a:tcPr/>
                </a:tc>
                <a:tc>
                  <a:txBody>
                    <a:bodyPr/>
                    <a:lstStyle/>
                    <a:p>
                      <a:r>
                        <a:rPr lang="en-US" sz="1000"/>
                        <a:t>6</a:t>
                      </a:r>
                    </a:p>
                  </a:txBody>
                  <a:tcPr/>
                </a:tc>
                <a:tc>
                  <a:txBody>
                    <a:bodyPr/>
                    <a:lstStyle/>
                    <a:p>
                      <a:r>
                        <a:rPr lang="en-US" sz="1000"/>
                        <a:t>285</a:t>
                      </a:r>
                    </a:p>
                  </a:txBody>
                  <a:tcPr/>
                </a:tc>
                <a:tc>
                  <a:txBody>
                    <a:bodyPr/>
                    <a:lstStyle/>
                    <a:p>
                      <a:r>
                        <a:rPr lang="en-US" sz="1000"/>
                        <a:t>47.5</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3010</a:t>
                      </a:r>
                    </a:p>
                  </a:txBody>
                  <a:tcPr/>
                </a:tc>
                <a:tc>
                  <a:txBody>
                    <a:bodyPr/>
                    <a:lstStyle/>
                    <a:p>
                      <a:r>
                        <a:rPr lang="en-US" sz="1000"/>
                        <a:t>501.66666666667</a:t>
                      </a:r>
                    </a:p>
                  </a:txBody>
                  <a:tcPr/>
                </a:tc>
                <a:tc>
                  <a:txBody>
                    <a:bodyPr/>
                    <a:lstStyle/>
                    <a:p>
                      <a:r>
                        <a:rPr lang="en-US" sz="1000"/>
                        <a:t>9311</a:t>
                      </a:r>
                    </a:p>
                  </a:txBody>
                  <a:tcPr/>
                </a:tc>
                <a:tc>
                  <a:txBody>
                    <a:bodyPr/>
                    <a:lstStyle/>
                    <a:p>
                      <a:r>
                        <a:rPr lang="en-US" sz="1000"/>
                        <a:t>1551.8333333333</a:t>
                      </a:r>
                    </a:p>
                  </a:txBody>
                  <a:tcPr/>
                </a:tc>
                <a:tc>
                  <a:txBody>
                    <a:bodyPr/>
                    <a:lstStyle/>
                    <a:p>
                      <a:r>
                        <a:rPr lang="en-US" sz="1000"/>
                        <a:t>31.228552814454 %</a:t>
                      </a:r>
                    </a:p>
                  </a:txBody>
                  <a:tcPr/>
                </a:tc>
                <a:tc>
                  <a:txBody>
                    <a:bodyPr/>
                    <a:lstStyle/>
                    <a:p>
                      <a:r>
                        <a:rPr lang="en-US" sz="1000"/>
                        <a:t>0</a:t>
                      </a:r>
                    </a:p>
                  </a:txBody>
                  <a:tcPr/>
                </a:tc>
                <a:extLst>
                  <a:ext uri="{0D108BD9-81ED-4DB2-BD59-A6C34878D82A}">
                    <a16:rowId xmlns:a16="http://schemas.microsoft.com/office/drawing/2014/main" val="2144230148"/>
                  </a:ext>
                </a:extLst>
              </a:tr>
            </a:tbl>
          </a:graphicData>
        </a:graphic>
      </p:graphicFrame>
      <p:sp>
        <p:nvSpPr>
          <p:cNvPr id="4" name="Text Placeholder 3">
            <a:extLst>
              <a:ext uri="{FF2B5EF4-FFF2-40B4-BE49-F238E27FC236}">
                <a16:creationId xmlns:a16="http://schemas.microsoft.com/office/drawing/2014/main" id="{8BC00FA1-31B2-41F2-A6CA-28855B60769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971229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42223-74D2-4D0D-865C-13C9551D8058}"/>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61645021-127D-4941-88A8-FF03E43581E7}"/>
              </a:ext>
            </a:extLst>
          </p:cNvPr>
          <p:cNvGraphicFramePr>
            <a:graphicFrameLocks noGrp="1"/>
          </p:cNvGraphicFramePr>
          <p:nvPr>
            <p:ph type="chart" sz="quarter" idx="13"/>
            <p:extLst>
              <p:ext uri="{D42A27DB-BD31-4B8C-83A1-F6EECF244321}">
                <p14:modId xmlns:p14="http://schemas.microsoft.com/office/powerpoint/2010/main" val="731322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145F45-8EF1-41E4-8494-BFE93881046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9E07B99-1578-4FFD-B04C-BB577CDFEF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870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C0001-2AB4-4DBF-BCFE-6B9D307BC29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90FB44CA-56B6-4923-B7B1-2C489660F3A8}"/>
              </a:ext>
            </a:extLst>
          </p:cNvPr>
          <p:cNvGraphicFramePr>
            <a:graphicFrameLocks noGrp="1"/>
          </p:cNvGraphicFramePr>
          <p:nvPr>
            <p:ph type="chart" sz="quarter" idx="13"/>
            <p:extLst>
              <p:ext uri="{D42A27DB-BD31-4B8C-83A1-F6EECF244321}">
                <p14:modId xmlns:p14="http://schemas.microsoft.com/office/powerpoint/2010/main" val="843992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677C62-55FD-418E-AA92-5A60BB0197F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8F7002D-778F-4BA0-BE53-BE05D7792D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6800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39016-2B73-42E2-A61C-253304A68D8D}"/>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C83D4BF6-9947-4445-AB6F-8BD8B44D56A1}"/>
              </a:ext>
            </a:extLst>
          </p:cNvPr>
          <p:cNvGraphicFramePr>
            <a:graphicFrameLocks noGrp="1"/>
          </p:cNvGraphicFramePr>
          <p:nvPr>
            <p:ph type="chart" sz="quarter" idx="13"/>
            <p:extLst>
              <p:ext uri="{D42A27DB-BD31-4B8C-83A1-F6EECF244321}">
                <p14:modId xmlns:p14="http://schemas.microsoft.com/office/powerpoint/2010/main" val="2934992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0D9FAE-D881-4BC7-9FF2-6235C3321B9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2ADE2EE-6C15-42A2-B9BB-04AEAC6ADB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5815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76B92-D829-4D4D-ACD2-804BEF336BF5}"/>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FF9A9612-0079-498B-A54F-99ACA0537BC8}"/>
              </a:ext>
            </a:extLst>
          </p:cNvPr>
          <p:cNvGraphicFramePr>
            <a:graphicFrameLocks noGrp="1"/>
          </p:cNvGraphicFramePr>
          <p:nvPr>
            <p:ph type="chart" sz="quarter" idx="13"/>
            <p:extLst>
              <p:ext uri="{D42A27DB-BD31-4B8C-83A1-F6EECF244321}">
                <p14:modId xmlns:p14="http://schemas.microsoft.com/office/powerpoint/2010/main" val="2597907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5587BE-C2D7-4326-BBA0-9867EFAAEC1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9BE3DEC-0DC4-4AE8-B6B5-726CA8786B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1909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B1A4-0B1E-4969-92D6-B63FF71AF294}"/>
              </a:ext>
            </a:extLst>
          </p:cNvPr>
          <p:cNvSpPr>
            <a:spLocks noGrp="1"/>
          </p:cNvSpPr>
          <p:nvPr>
            <p:ph type="title"/>
          </p:nvPr>
        </p:nvSpPr>
        <p:spPr/>
        <p:txBody>
          <a:bodyPr/>
          <a:lstStyle/>
          <a:p>
            <a:r>
              <a:rPr lang="en-US"/>
              <a:t>LinkedIn Posts Table | FICOH - 1 of 4</a:t>
            </a:r>
          </a:p>
        </p:txBody>
      </p:sp>
      <p:graphicFrame>
        <p:nvGraphicFramePr>
          <p:cNvPr id="5" name="Table Placeholder 4">
            <a:extLst>
              <a:ext uri="{FF2B5EF4-FFF2-40B4-BE49-F238E27FC236}">
                <a16:creationId xmlns:a16="http://schemas.microsoft.com/office/drawing/2014/main" id="{3DA8E61F-2F5C-4A29-9ACE-3EA4916C7623}"/>
              </a:ext>
            </a:extLst>
          </p:cNvPr>
          <p:cNvGraphicFramePr>
            <a:graphicFrameLocks noGrp="1"/>
          </p:cNvGraphicFramePr>
          <p:nvPr>
            <p:ph type="tbl" sz="quarter" idx="13"/>
            <p:extLst>
              <p:ext uri="{D42A27DB-BD31-4B8C-83A1-F6EECF244321}">
                <p14:modId xmlns:p14="http://schemas.microsoft.com/office/powerpoint/2010/main" val="1670736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63742659"/>
                    </a:ext>
                  </a:extLst>
                </a:gridCol>
                <a:gridCol w="658368">
                  <a:extLst>
                    <a:ext uri="{9D8B030D-6E8A-4147-A177-3AD203B41FA5}">
                      <a16:colId xmlns:a16="http://schemas.microsoft.com/office/drawing/2014/main" val="302022006"/>
                    </a:ext>
                  </a:extLst>
                </a:gridCol>
                <a:gridCol w="658368">
                  <a:extLst>
                    <a:ext uri="{9D8B030D-6E8A-4147-A177-3AD203B41FA5}">
                      <a16:colId xmlns:a16="http://schemas.microsoft.com/office/drawing/2014/main" val="433892887"/>
                    </a:ext>
                  </a:extLst>
                </a:gridCol>
                <a:gridCol w="658368">
                  <a:extLst>
                    <a:ext uri="{9D8B030D-6E8A-4147-A177-3AD203B41FA5}">
                      <a16:colId xmlns:a16="http://schemas.microsoft.com/office/drawing/2014/main" val="353444036"/>
                    </a:ext>
                  </a:extLst>
                </a:gridCol>
                <a:gridCol w="658368">
                  <a:extLst>
                    <a:ext uri="{9D8B030D-6E8A-4147-A177-3AD203B41FA5}">
                      <a16:colId xmlns:a16="http://schemas.microsoft.com/office/drawing/2014/main" val="1636967296"/>
                    </a:ext>
                  </a:extLst>
                </a:gridCol>
                <a:gridCol w="658368">
                  <a:extLst>
                    <a:ext uri="{9D8B030D-6E8A-4147-A177-3AD203B41FA5}">
                      <a16:colId xmlns:a16="http://schemas.microsoft.com/office/drawing/2014/main" val="3417091395"/>
                    </a:ext>
                  </a:extLst>
                </a:gridCol>
                <a:gridCol w="658368">
                  <a:extLst>
                    <a:ext uri="{9D8B030D-6E8A-4147-A177-3AD203B41FA5}">
                      <a16:colId xmlns:a16="http://schemas.microsoft.com/office/drawing/2014/main" val="1776641386"/>
                    </a:ext>
                  </a:extLst>
                </a:gridCol>
                <a:gridCol w="658368">
                  <a:extLst>
                    <a:ext uri="{9D8B030D-6E8A-4147-A177-3AD203B41FA5}">
                      <a16:colId xmlns:a16="http://schemas.microsoft.com/office/drawing/2014/main" val="1488150341"/>
                    </a:ext>
                  </a:extLst>
                </a:gridCol>
                <a:gridCol w="658368">
                  <a:extLst>
                    <a:ext uri="{9D8B030D-6E8A-4147-A177-3AD203B41FA5}">
                      <a16:colId xmlns:a16="http://schemas.microsoft.com/office/drawing/2014/main" val="3484866367"/>
                    </a:ext>
                  </a:extLst>
                </a:gridCol>
                <a:gridCol w="658368">
                  <a:extLst>
                    <a:ext uri="{9D8B030D-6E8A-4147-A177-3AD203B41FA5}">
                      <a16:colId xmlns:a16="http://schemas.microsoft.com/office/drawing/2014/main" val="2285017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14652664"/>
                  </a:ext>
                </a:extLst>
              </a:tr>
            </a:tbl>
          </a:graphicData>
        </a:graphic>
      </p:graphicFrame>
      <p:sp>
        <p:nvSpPr>
          <p:cNvPr id="4" name="Text Placeholder 3">
            <a:extLst>
              <a:ext uri="{FF2B5EF4-FFF2-40B4-BE49-F238E27FC236}">
                <a16:creationId xmlns:a16="http://schemas.microsoft.com/office/drawing/2014/main" id="{59A71838-E083-41D7-9F1C-746C6193FF50}"/>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185080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CA92-CD76-4079-A826-A9DAE6DAF884}"/>
              </a:ext>
            </a:extLst>
          </p:cNvPr>
          <p:cNvSpPr>
            <a:spLocks noGrp="1"/>
          </p:cNvSpPr>
          <p:nvPr>
            <p:ph type="title"/>
          </p:nvPr>
        </p:nvSpPr>
        <p:spPr/>
        <p:txBody>
          <a:bodyPr/>
          <a:lstStyle/>
          <a:p>
            <a:r>
              <a:rPr lang="en-US"/>
              <a:t>LinkedIn Posts Table | FICOH - 2 of 4</a:t>
            </a:r>
          </a:p>
        </p:txBody>
      </p:sp>
      <p:graphicFrame>
        <p:nvGraphicFramePr>
          <p:cNvPr id="5" name="Table Placeholder 4">
            <a:extLst>
              <a:ext uri="{FF2B5EF4-FFF2-40B4-BE49-F238E27FC236}">
                <a16:creationId xmlns:a16="http://schemas.microsoft.com/office/drawing/2014/main" id="{50F54863-6355-4853-8195-4AF429FCDFED}"/>
              </a:ext>
            </a:extLst>
          </p:cNvPr>
          <p:cNvGraphicFramePr>
            <a:graphicFrameLocks noGrp="1"/>
          </p:cNvGraphicFramePr>
          <p:nvPr>
            <p:ph type="tbl" sz="quarter" idx="13"/>
            <p:extLst>
              <p:ext uri="{D42A27DB-BD31-4B8C-83A1-F6EECF244321}">
                <p14:modId xmlns:p14="http://schemas.microsoft.com/office/powerpoint/2010/main" val="2041865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04039652"/>
                    </a:ext>
                  </a:extLst>
                </a:gridCol>
                <a:gridCol w="658368">
                  <a:extLst>
                    <a:ext uri="{9D8B030D-6E8A-4147-A177-3AD203B41FA5}">
                      <a16:colId xmlns:a16="http://schemas.microsoft.com/office/drawing/2014/main" val="2380006549"/>
                    </a:ext>
                  </a:extLst>
                </a:gridCol>
                <a:gridCol w="658368">
                  <a:extLst>
                    <a:ext uri="{9D8B030D-6E8A-4147-A177-3AD203B41FA5}">
                      <a16:colId xmlns:a16="http://schemas.microsoft.com/office/drawing/2014/main" val="2838490131"/>
                    </a:ext>
                  </a:extLst>
                </a:gridCol>
                <a:gridCol w="658368">
                  <a:extLst>
                    <a:ext uri="{9D8B030D-6E8A-4147-A177-3AD203B41FA5}">
                      <a16:colId xmlns:a16="http://schemas.microsoft.com/office/drawing/2014/main" val="2881384487"/>
                    </a:ext>
                  </a:extLst>
                </a:gridCol>
                <a:gridCol w="658368">
                  <a:extLst>
                    <a:ext uri="{9D8B030D-6E8A-4147-A177-3AD203B41FA5}">
                      <a16:colId xmlns:a16="http://schemas.microsoft.com/office/drawing/2014/main" val="3572765893"/>
                    </a:ext>
                  </a:extLst>
                </a:gridCol>
                <a:gridCol w="658368">
                  <a:extLst>
                    <a:ext uri="{9D8B030D-6E8A-4147-A177-3AD203B41FA5}">
                      <a16:colId xmlns:a16="http://schemas.microsoft.com/office/drawing/2014/main" val="294649230"/>
                    </a:ext>
                  </a:extLst>
                </a:gridCol>
                <a:gridCol w="658368">
                  <a:extLst>
                    <a:ext uri="{9D8B030D-6E8A-4147-A177-3AD203B41FA5}">
                      <a16:colId xmlns:a16="http://schemas.microsoft.com/office/drawing/2014/main" val="1527593852"/>
                    </a:ext>
                  </a:extLst>
                </a:gridCol>
                <a:gridCol w="658368">
                  <a:extLst>
                    <a:ext uri="{9D8B030D-6E8A-4147-A177-3AD203B41FA5}">
                      <a16:colId xmlns:a16="http://schemas.microsoft.com/office/drawing/2014/main" val="4027278531"/>
                    </a:ext>
                  </a:extLst>
                </a:gridCol>
                <a:gridCol w="658368">
                  <a:extLst>
                    <a:ext uri="{9D8B030D-6E8A-4147-A177-3AD203B41FA5}">
                      <a16:colId xmlns:a16="http://schemas.microsoft.com/office/drawing/2014/main" val="689534406"/>
                    </a:ext>
                  </a:extLst>
                </a:gridCol>
                <a:gridCol w="658368">
                  <a:extLst>
                    <a:ext uri="{9D8B030D-6E8A-4147-A177-3AD203B41FA5}">
                      <a16:colId xmlns:a16="http://schemas.microsoft.com/office/drawing/2014/main" val="3565019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5968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- 2024-09-27 12:54:16</a:t>
                      </a:r>
                      <a:r>
                        <a:rPr kumimoji="0" lang="en-US" sz="1000" b="0" i="0" u="none" strike="noStrike" kern="1200" cap="none" spc="0" normalizeH="0" baseline="0" noProof="0">
                          <a:ln>
                            <a:noFill/>
                          </a:ln>
                          <a:solidFill>
                            <a:prstClr val="black"/>
                          </a:solidFill>
                          <a:effectLst/>
                          <a:uLnTx/>
                          <a:uFillTx/>
                          <a:latin typeface="Calibri"/>
                          <a:ea typeface="+mn-ea"/>
                          <a:cs typeface="+mn-cs"/>
                        </a:rPr>
                        <a:t>
 Today, we say a heartfelt “a hui hou” to Tatsuya Fujimoto, FICOH’s Deputy CEO, as he embarks on a new journey with IFFCO-Tokio General Insurance Company Ltd. in India. Within days of arriving at FICOH in April 2023, Tatsu had a full grasp of our business and the challenges and opportunities we face. Among other contributions, he has played vital roles in improving our ease of doing business and navigating a turbulent time in the Hawaii property market, helping us to remain a reliable and stable market for our customers. 
Embracing his title of "Chief Entertainment Officer," Tatsu has brought joy, laughter, and a positive spirit to our team. Whether at internal events or pau hanas with agency partners, his infectious enthusiasm endeared him to everyone, and he will be greatly missed.
Until we meet again, Tatsu! Wishing you all the best on your new adventure.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44.878048780488 %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74444347"/>
                  </a:ext>
                </a:extLst>
              </a:tr>
            </a:tbl>
          </a:graphicData>
        </a:graphic>
      </p:graphicFrame>
      <p:sp>
        <p:nvSpPr>
          <p:cNvPr id="4" name="Text Placeholder 3">
            <a:extLst>
              <a:ext uri="{FF2B5EF4-FFF2-40B4-BE49-F238E27FC236}">
                <a16:creationId xmlns:a16="http://schemas.microsoft.com/office/drawing/2014/main" id="{7FE30645-BC73-45C3-BE75-EEDAB7A7970B}"/>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64185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9528C-4F6E-4597-8814-EFDCF6CA378F}"/>
              </a:ext>
            </a:extLst>
          </p:cNvPr>
          <p:cNvSpPr>
            <a:spLocks noGrp="1"/>
          </p:cNvSpPr>
          <p:nvPr>
            <p:ph type="title"/>
          </p:nvPr>
        </p:nvSpPr>
        <p:spPr/>
        <p:txBody>
          <a:bodyPr/>
          <a:lstStyle/>
          <a:p>
            <a:r>
              <a:rPr lang="en-US"/>
              <a:t>LinkedIn Posts Table | FICOH - 3 of 4</a:t>
            </a:r>
          </a:p>
        </p:txBody>
      </p:sp>
      <p:graphicFrame>
        <p:nvGraphicFramePr>
          <p:cNvPr id="5" name="Table Placeholder 4">
            <a:extLst>
              <a:ext uri="{FF2B5EF4-FFF2-40B4-BE49-F238E27FC236}">
                <a16:creationId xmlns:a16="http://schemas.microsoft.com/office/drawing/2014/main" id="{A7C6A7F4-CAE7-4030-A377-CDCA6ED7446C}"/>
              </a:ext>
            </a:extLst>
          </p:cNvPr>
          <p:cNvGraphicFramePr>
            <a:graphicFrameLocks noGrp="1"/>
          </p:cNvGraphicFramePr>
          <p:nvPr>
            <p:ph type="tbl" sz="quarter" idx="13"/>
            <p:extLst>
              <p:ext uri="{D42A27DB-BD31-4B8C-83A1-F6EECF244321}">
                <p14:modId xmlns:p14="http://schemas.microsoft.com/office/powerpoint/2010/main" val="1212630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98098894"/>
                    </a:ext>
                  </a:extLst>
                </a:gridCol>
                <a:gridCol w="658368">
                  <a:extLst>
                    <a:ext uri="{9D8B030D-6E8A-4147-A177-3AD203B41FA5}">
                      <a16:colId xmlns:a16="http://schemas.microsoft.com/office/drawing/2014/main" val="1013352739"/>
                    </a:ext>
                  </a:extLst>
                </a:gridCol>
                <a:gridCol w="658368">
                  <a:extLst>
                    <a:ext uri="{9D8B030D-6E8A-4147-A177-3AD203B41FA5}">
                      <a16:colId xmlns:a16="http://schemas.microsoft.com/office/drawing/2014/main" val="1614053965"/>
                    </a:ext>
                  </a:extLst>
                </a:gridCol>
                <a:gridCol w="658368">
                  <a:extLst>
                    <a:ext uri="{9D8B030D-6E8A-4147-A177-3AD203B41FA5}">
                      <a16:colId xmlns:a16="http://schemas.microsoft.com/office/drawing/2014/main" val="2386868707"/>
                    </a:ext>
                  </a:extLst>
                </a:gridCol>
                <a:gridCol w="658368">
                  <a:extLst>
                    <a:ext uri="{9D8B030D-6E8A-4147-A177-3AD203B41FA5}">
                      <a16:colId xmlns:a16="http://schemas.microsoft.com/office/drawing/2014/main" val="687824423"/>
                    </a:ext>
                  </a:extLst>
                </a:gridCol>
                <a:gridCol w="658368">
                  <a:extLst>
                    <a:ext uri="{9D8B030D-6E8A-4147-A177-3AD203B41FA5}">
                      <a16:colId xmlns:a16="http://schemas.microsoft.com/office/drawing/2014/main" val="3789514408"/>
                    </a:ext>
                  </a:extLst>
                </a:gridCol>
                <a:gridCol w="658368">
                  <a:extLst>
                    <a:ext uri="{9D8B030D-6E8A-4147-A177-3AD203B41FA5}">
                      <a16:colId xmlns:a16="http://schemas.microsoft.com/office/drawing/2014/main" val="305484009"/>
                    </a:ext>
                  </a:extLst>
                </a:gridCol>
                <a:gridCol w="658368">
                  <a:extLst>
                    <a:ext uri="{9D8B030D-6E8A-4147-A177-3AD203B41FA5}">
                      <a16:colId xmlns:a16="http://schemas.microsoft.com/office/drawing/2014/main" val="3919754185"/>
                    </a:ext>
                  </a:extLst>
                </a:gridCol>
                <a:gridCol w="658368">
                  <a:extLst>
                    <a:ext uri="{9D8B030D-6E8A-4147-A177-3AD203B41FA5}">
                      <a16:colId xmlns:a16="http://schemas.microsoft.com/office/drawing/2014/main" val="2609148596"/>
                    </a:ext>
                  </a:extLst>
                </a:gridCol>
                <a:gridCol w="658368">
                  <a:extLst>
                    <a:ext uri="{9D8B030D-6E8A-4147-A177-3AD203B41FA5}">
                      <a16:colId xmlns:a16="http://schemas.microsoft.com/office/drawing/2014/main" val="152495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1065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- 2024-09-25 14:52:49</a:t>
                      </a:r>
                      <a:r>
                        <a:rPr kumimoji="0" lang="en-US" sz="1000" b="0" i="0" u="none" strike="noStrike" kern="1200" cap="none" spc="0" normalizeH="0" baseline="0" noProof="0">
                          <a:ln>
                            <a:noFill/>
                          </a:ln>
                          <a:solidFill>
                            <a:prstClr val="black"/>
                          </a:solidFill>
                          <a:effectLst/>
                          <a:uLnTx/>
                          <a:uFillTx/>
                          <a:latin typeface="Calibri"/>
                          <a:ea typeface="+mn-ea"/>
                          <a:cs typeface="+mn-cs"/>
                        </a:rPr>
                        <a:t>
 By popular demand, our Tokio Marine expats Taki Anzai, Ken Kamoda, and Tatsu Fujimoto returned to lead Part 2 of their Japanese Cultural Class. This time, we explored “Omotenashi,” the Japanese philosophy of hospitality and service that exceeds expectations. We also discovered how other group companies incorporate “Omotenashi” in their customer interactions. Mahalo Taki, Ken, and Tatsu, for your preparation and commitment to making this session both fun and informative.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30.452674897119 %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31729880"/>
                  </a:ext>
                </a:extLst>
              </a:tr>
            </a:tbl>
          </a:graphicData>
        </a:graphic>
      </p:graphicFrame>
      <p:sp>
        <p:nvSpPr>
          <p:cNvPr id="4" name="Text Placeholder 3">
            <a:extLst>
              <a:ext uri="{FF2B5EF4-FFF2-40B4-BE49-F238E27FC236}">
                <a16:creationId xmlns:a16="http://schemas.microsoft.com/office/drawing/2014/main" id="{38A63F8F-A1D3-4D7D-BAEC-2842BACA8CB3}"/>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713940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0180F-6E4D-4151-AAD8-0785438AF1C3}"/>
              </a:ext>
            </a:extLst>
          </p:cNvPr>
          <p:cNvSpPr>
            <a:spLocks noGrp="1"/>
          </p:cNvSpPr>
          <p:nvPr>
            <p:ph type="title"/>
          </p:nvPr>
        </p:nvSpPr>
        <p:spPr/>
        <p:txBody>
          <a:bodyPr/>
          <a:lstStyle/>
          <a:p>
            <a:r>
              <a:rPr lang="en-US"/>
              <a:t>LinkedIn Posts Table | FICOH - 4 of 4</a:t>
            </a:r>
          </a:p>
        </p:txBody>
      </p:sp>
      <p:graphicFrame>
        <p:nvGraphicFramePr>
          <p:cNvPr id="5" name="Table Placeholder 4">
            <a:extLst>
              <a:ext uri="{FF2B5EF4-FFF2-40B4-BE49-F238E27FC236}">
                <a16:creationId xmlns:a16="http://schemas.microsoft.com/office/drawing/2014/main" id="{FAC16840-8BF4-40C7-8DDA-7D921CD3EC3B}"/>
              </a:ext>
            </a:extLst>
          </p:cNvPr>
          <p:cNvGraphicFramePr>
            <a:graphicFrameLocks noGrp="1"/>
          </p:cNvGraphicFramePr>
          <p:nvPr>
            <p:ph type="tbl" sz="quarter" idx="13"/>
            <p:extLst>
              <p:ext uri="{D42A27DB-BD31-4B8C-83A1-F6EECF244321}">
                <p14:modId xmlns:p14="http://schemas.microsoft.com/office/powerpoint/2010/main" val="2417649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59617022"/>
                    </a:ext>
                  </a:extLst>
                </a:gridCol>
                <a:gridCol w="658368">
                  <a:extLst>
                    <a:ext uri="{9D8B030D-6E8A-4147-A177-3AD203B41FA5}">
                      <a16:colId xmlns:a16="http://schemas.microsoft.com/office/drawing/2014/main" val="1717023930"/>
                    </a:ext>
                  </a:extLst>
                </a:gridCol>
                <a:gridCol w="658368">
                  <a:extLst>
                    <a:ext uri="{9D8B030D-6E8A-4147-A177-3AD203B41FA5}">
                      <a16:colId xmlns:a16="http://schemas.microsoft.com/office/drawing/2014/main" val="3949411629"/>
                    </a:ext>
                  </a:extLst>
                </a:gridCol>
                <a:gridCol w="658368">
                  <a:extLst>
                    <a:ext uri="{9D8B030D-6E8A-4147-A177-3AD203B41FA5}">
                      <a16:colId xmlns:a16="http://schemas.microsoft.com/office/drawing/2014/main" val="858357088"/>
                    </a:ext>
                  </a:extLst>
                </a:gridCol>
                <a:gridCol w="658368">
                  <a:extLst>
                    <a:ext uri="{9D8B030D-6E8A-4147-A177-3AD203B41FA5}">
                      <a16:colId xmlns:a16="http://schemas.microsoft.com/office/drawing/2014/main" val="3023724126"/>
                    </a:ext>
                  </a:extLst>
                </a:gridCol>
                <a:gridCol w="658368">
                  <a:extLst>
                    <a:ext uri="{9D8B030D-6E8A-4147-A177-3AD203B41FA5}">
                      <a16:colId xmlns:a16="http://schemas.microsoft.com/office/drawing/2014/main" val="1493370904"/>
                    </a:ext>
                  </a:extLst>
                </a:gridCol>
                <a:gridCol w="658368">
                  <a:extLst>
                    <a:ext uri="{9D8B030D-6E8A-4147-A177-3AD203B41FA5}">
                      <a16:colId xmlns:a16="http://schemas.microsoft.com/office/drawing/2014/main" val="2571183298"/>
                    </a:ext>
                  </a:extLst>
                </a:gridCol>
                <a:gridCol w="658368">
                  <a:extLst>
                    <a:ext uri="{9D8B030D-6E8A-4147-A177-3AD203B41FA5}">
                      <a16:colId xmlns:a16="http://schemas.microsoft.com/office/drawing/2014/main" val="2057739856"/>
                    </a:ext>
                  </a:extLst>
                </a:gridCol>
                <a:gridCol w="658368">
                  <a:extLst>
                    <a:ext uri="{9D8B030D-6E8A-4147-A177-3AD203B41FA5}">
                      <a16:colId xmlns:a16="http://schemas.microsoft.com/office/drawing/2014/main" val="4198965646"/>
                    </a:ext>
                  </a:extLst>
                </a:gridCol>
                <a:gridCol w="658368">
                  <a:extLst>
                    <a:ext uri="{9D8B030D-6E8A-4147-A177-3AD203B41FA5}">
                      <a16:colId xmlns:a16="http://schemas.microsoft.com/office/drawing/2014/main" val="179452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0026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- 2024-09-11 14:07:16</a:t>
                      </a:r>
                      <a:r>
                        <a:rPr kumimoji="0" lang="en-US" sz="1000" b="0" i="0" u="none" strike="noStrike" kern="1200" cap="none" spc="0" normalizeH="0" baseline="0" noProof="0">
                          <a:ln>
                            <a:noFill/>
                          </a:ln>
                          <a:solidFill>
                            <a:prstClr val="black"/>
                          </a:solidFill>
                          <a:effectLst/>
                          <a:uLnTx/>
                          <a:uFillTx/>
                          <a:latin typeface="Calibri"/>
                          <a:ea typeface="+mn-ea"/>
                          <a:cs typeface="+mn-cs"/>
                        </a:rPr>
                        <a:t>
 We so enjoyed meeting up with our agency partners in Hilo. Delicious food at Lehua Restaurant and good company = winning combination. Mahalo to everyone who came and to all our Hawaii Island agency partners for their ongoing support.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43.992606284658 %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8226544"/>
                  </a:ext>
                </a:extLst>
              </a:tr>
            </a:tbl>
          </a:graphicData>
        </a:graphic>
      </p:graphicFrame>
      <p:sp>
        <p:nvSpPr>
          <p:cNvPr id="4" name="Text Placeholder 3">
            <a:extLst>
              <a:ext uri="{FF2B5EF4-FFF2-40B4-BE49-F238E27FC236}">
                <a16:creationId xmlns:a16="http://schemas.microsoft.com/office/drawing/2014/main" id="{F4F9EEF8-21CF-4658-A415-33205180D7D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654415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B68C4-13B6-4301-8391-B3D0F9A206F5}"/>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869E78B-B19B-4204-ACE7-6A8C965F5028}"/>
              </a:ext>
            </a:extLst>
          </p:cNvPr>
          <p:cNvGraphicFramePr>
            <a:graphicFrameLocks noGrp="1"/>
          </p:cNvGraphicFramePr>
          <p:nvPr>
            <p:ph type="tbl" sz="quarter" idx="13"/>
            <p:extLst>
              <p:ext uri="{D42A27DB-BD31-4B8C-83A1-F6EECF244321}">
                <p14:modId xmlns:p14="http://schemas.microsoft.com/office/powerpoint/2010/main" val="68626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1693605"/>
                    </a:ext>
                  </a:extLst>
                </a:gridCol>
                <a:gridCol w="658368">
                  <a:extLst>
                    <a:ext uri="{9D8B030D-6E8A-4147-A177-3AD203B41FA5}">
                      <a16:colId xmlns:a16="http://schemas.microsoft.com/office/drawing/2014/main" val="3923776904"/>
                    </a:ext>
                  </a:extLst>
                </a:gridCol>
                <a:gridCol w="658368">
                  <a:extLst>
                    <a:ext uri="{9D8B030D-6E8A-4147-A177-3AD203B41FA5}">
                      <a16:colId xmlns:a16="http://schemas.microsoft.com/office/drawing/2014/main" val="1057723297"/>
                    </a:ext>
                  </a:extLst>
                </a:gridCol>
                <a:gridCol w="658368">
                  <a:extLst>
                    <a:ext uri="{9D8B030D-6E8A-4147-A177-3AD203B41FA5}">
                      <a16:colId xmlns:a16="http://schemas.microsoft.com/office/drawing/2014/main" val="3986204330"/>
                    </a:ext>
                  </a:extLst>
                </a:gridCol>
                <a:gridCol w="658368">
                  <a:extLst>
                    <a:ext uri="{9D8B030D-6E8A-4147-A177-3AD203B41FA5}">
                      <a16:colId xmlns:a16="http://schemas.microsoft.com/office/drawing/2014/main" val="1649358995"/>
                    </a:ext>
                  </a:extLst>
                </a:gridCol>
                <a:gridCol w="658368">
                  <a:extLst>
                    <a:ext uri="{9D8B030D-6E8A-4147-A177-3AD203B41FA5}">
                      <a16:colId xmlns:a16="http://schemas.microsoft.com/office/drawing/2014/main" val="322261526"/>
                    </a:ext>
                  </a:extLst>
                </a:gridCol>
                <a:gridCol w="658368">
                  <a:extLst>
                    <a:ext uri="{9D8B030D-6E8A-4147-A177-3AD203B41FA5}">
                      <a16:colId xmlns:a16="http://schemas.microsoft.com/office/drawing/2014/main" val="3860071412"/>
                    </a:ext>
                  </a:extLst>
                </a:gridCol>
                <a:gridCol w="658368">
                  <a:extLst>
                    <a:ext uri="{9D8B030D-6E8A-4147-A177-3AD203B41FA5}">
                      <a16:colId xmlns:a16="http://schemas.microsoft.com/office/drawing/2014/main" val="3015322514"/>
                    </a:ext>
                  </a:extLst>
                </a:gridCol>
                <a:gridCol w="658368">
                  <a:extLst>
                    <a:ext uri="{9D8B030D-6E8A-4147-A177-3AD203B41FA5}">
                      <a16:colId xmlns:a16="http://schemas.microsoft.com/office/drawing/2014/main" val="3236081451"/>
                    </a:ext>
                  </a:extLst>
                </a:gridCol>
                <a:gridCol w="658368">
                  <a:extLst>
                    <a:ext uri="{9D8B030D-6E8A-4147-A177-3AD203B41FA5}">
                      <a16:colId xmlns:a16="http://schemas.microsoft.com/office/drawing/2014/main" val="33907916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721013816"/>
                  </a:ext>
                </a:extLst>
              </a:tr>
              <a:tr h="370840">
                <a:tc>
                  <a:txBody>
                    <a:bodyPr/>
                    <a:lstStyle/>
                    <a:p>
                      <a:r>
                        <a:rPr lang="en-US" sz="1000"/>
                        <a:t>firstinshi</a:t>
                      </a:r>
                    </a:p>
                  </a:txBody>
                  <a:tcPr/>
                </a:tc>
                <a:tc>
                  <a:txBody>
                    <a:bodyPr/>
                    <a:lstStyle/>
                    <a:p>
                      <a:r>
                        <a:rPr lang="en-US" sz="1000"/>
                        <a:t>2932</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310</a:t>
                      </a:r>
                    </a:p>
                  </a:txBody>
                  <a:tcPr/>
                </a:tc>
                <a:tc>
                  <a:txBody>
                    <a:bodyPr/>
                    <a:lstStyle/>
                    <a:p>
                      <a:r>
                        <a:rPr lang="en-US" sz="1000"/>
                        <a:t>3</a:t>
                      </a:r>
                    </a:p>
                  </a:txBody>
                  <a:tcPr/>
                </a:tc>
                <a:extLst>
                  <a:ext uri="{0D108BD9-81ED-4DB2-BD59-A6C34878D82A}">
                    <a16:rowId xmlns:a16="http://schemas.microsoft.com/office/drawing/2014/main" val="3221315060"/>
                  </a:ext>
                </a:extLst>
              </a:tr>
            </a:tbl>
          </a:graphicData>
        </a:graphic>
      </p:graphicFrame>
      <p:sp>
        <p:nvSpPr>
          <p:cNvPr id="4" name="Text Placeholder 3">
            <a:extLst>
              <a:ext uri="{FF2B5EF4-FFF2-40B4-BE49-F238E27FC236}">
                <a16:creationId xmlns:a16="http://schemas.microsoft.com/office/drawing/2014/main" id="{AC919ED3-BB44-4E93-8D73-94A67373EF13}"/>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676271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9C7A0-339C-4F90-BA9E-A00D61C4F799}"/>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6F59F21-DC82-44F9-B9B5-C0DE993FBC5A}"/>
              </a:ext>
            </a:extLst>
          </p:cNvPr>
          <p:cNvGraphicFramePr>
            <a:graphicFrameLocks noGrp="1"/>
          </p:cNvGraphicFramePr>
          <p:nvPr>
            <p:ph type="chart" sz="quarter" idx="13"/>
            <p:extLst>
              <p:ext uri="{D42A27DB-BD31-4B8C-83A1-F6EECF244321}">
                <p14:modId xmlns:p14="http://schemas.microsoft.com/office/powerpoint/2010/main" val="2520808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6F255F-488E-4EA8-8C9F-3AF5289292A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C15AF6A-7F1B-4C22-BA78-8EECBA845A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9428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2377B-FB80-42E3-BAC2-1B957C69B5B7}"/>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90C7D215-BDBA-44FA-96C0-5D1DF04E4F2A}"/>
              </a:ext>
            </a:extLst>
          </p:cNvPr>
          <p:cNvGraphicFramePr>
            <a:graphicFrameLocks noGrp="1"/>
          </p:cNvGraphicFramePr>
          <p:nvPr>
            <p:ph type="chart" sz="quarter" idx="13"/>
            <p:extLst>
              <p:ext uri="{D42A27DB-BD31-4B8C-83A1-F6EECF244321}">
                <p14:modId xmlns:p14="http://schemas.microsoft.com/office/powerpoint/2010/main" val="1185483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B80091-F2F8-430B-9E88-19ED2EF47C9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D91AFF9-57FB-4A94-BFB9-71F0C1287B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0012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1E74B-7E4D-4396-B41D-27715DA7A74C}"/>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27B0CB83-353A-44D5-9FF8-3A4F184F2EE4}"/>
              </a:ext>
            </a:extLst>
          </p:cNvPr>
          <p:cNvGraphicFramePr>
            <a:graphicFrameLocks noGrp="1"/>
          </p:cNvGraphicFramePr>
          <p:nvPr>
            <p:ph type="chart" sz="quarter" idx="13"/>
            <p:extLst>
              <p:ext uri="{D42A27DB-BD31-4B8C-83A1-F6EECF244321}">
                <p14:modId xmlns:p14="http://schemas.microsoft.com/office/powerpoint/2010/main" val="3040770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F86CC9-1415-40D1-8106-DFC2858DDF7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F6BB5BC-E074-461A-9E8E-1884C0AD97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8943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8FBBA-D598-4672-B61F-E020F4E71879}"/>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30AC7263-66AA-443D-9ABE-827E211E9286}"/>
              </a:ext>
            </a:extLst>
          </p:cNvPr>
          <p:cNvGraphicFramePr>
            <a:graphicFrameLocks noGrp="1"/>
          </p:cNvGraphicFramePr>
          <p:nvPr>
            <p:ph type="chart" sz="quarter" idx="13"/>
            <p:extLst>
              <p:ext uri="{D42A27DB-BD31-4B8C-83A1-F6EECF244321}">
                <p14:modId xmlns:p14="http://schemas.microsoft.com/office/powerpoint/2010/main" val="1170004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1D2F4-AE11-4CFB-90C8-69876426016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8E9F818-5801-4D11-8A56-974689ACC0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9519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9521F-57BC-4BE8-AE64-7D179929E64F}"/>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D68E0F3F-0B55-4490-85D3-F82AB80CE97E}"/>
              </a:ext>
            </a:extLst>
          </p:cNvPr>
          <p:cNvGraphicFramePr>
            <a:graphicFrameLocks noGrp="1"/>
          </p:cNvGraphicFramePr>
          <p:nvPr>
            <p:ph type="tbl" sz="quarter" idx="13"/>
            <p:extLst>
              <p:ext uri="{D42A27DB-BD31-4B8C-83A1-F6EECF244321}">
                <p14:modId xmlns:p14="http://schemas.microsoft.com/office/powerpoint/2010/main" val="288093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24913074"/>
                    </a:ext>
                  </a:extLst>
                </a:gridCol>
                <a:gridCol w="987552">
                  <a:extLst>
                    <a:ext uri="{9D8B030D-6E8A-4147-A177-3AD203B41FA5}">
                      <a16:colId xmlns:a16="http://schemas.microsoft.com/office/drawing/2014/main" val="2491337592"/>
                    </a:ext>
                  </a:extLst>
                </a:gridCol>
                <a:gridCol w="987552">
                  <a:extLst>
                    <a:ext uri="{9D8B030D-6E8A-4147-A177-3AD203B41FA5}">
                      <a16:colId xmlns:a16="http://schemas.microsoft.com/office/drawing/2014/main" val="1858562179"/>
                    </a:ext>
                  </a:extLst>
                </a:gridCol>
                <a:gridCol w="987552">
                  <a:extLst>
                    <a:ext uri="{9D8B030D-6E8A-4147-A177-3AD203B41FA5}">
                      <a16:colId xmlns:a16="http://schemas.microsoft.com/office/drawing/2014/main" val="40601444"/>
                    </a:ext>
                  </a:extLst>
                </a:gridCol>
                <a:gridCol w="987552">
                  <a:extLst>
                    <a:ext uri="{9D8B030D-6E8A-4147-A177-3AD203B41FA5}">
                      <a16:colId xmlns:a16="http://schemas.microsoft.com/office/drawing/2014/main" val="170337788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025245624"/>
                  </a:ext>
                </a:extLst>
              </a:tr>
              <a:tr h="370840">
                <a:tc>
                  <a:txBody>
                    <a:bodyPr/>
                    <a:lstStyle/>
                    <a:p>
                      <a:r>
                        <a:rPr lang="en-US" sz="1000" b="1"/>
                        <a:t>firstinshi - 2024-09-27 17:00:25</a:t>
                      </a:r>
                      <a:r>
                        <a:rPr lang="en-US" sz="1000"/>
                        <a:t>
 Today, we say a heartfelt “a hui hou” to Tatsu Fujimoto, FICOH’s Deputy CEO, as he embarks on a new journey with IFFCO-Tokio General Insurance Company Ltd. in India. Within days of arriving at FICOH in April 2023, Tatsu had a full grasp of our business and the challenges and opportunities we face. Among other contributions, he has played vital roles in improving our ease of doing business and navigating a turbulent time in the Hawaii property market, helping us to remain a reliable and stable market for our customers. 
Embracing his title of "Chief Entertainment Officer," Tatsu has brought joy, laughter, and a positive spirit to our team. Whether at internal events or pau hanas with agency partners, his infectious enthusiasm endeared him to everyone, and he will be greatly missed.
Until we meet again, Tatsu! Wishing you all the best on your new adventure.</a:t>
                      </a:r>
                    </a:p>
                  </a:txBody>
                  <a:tcPr/>
                </a:tc>
                <a:tc>
                  <a:txBody>
                    <a:bodyPr/>
                    <a:lstStyle/>
                    <a:p>
                      <a:r>
                        <a:rPr lang="en-US" sz="1000"/>
                        <a:t>61</a:t>
                      </a:r>
                    </a:p>
                  </a:txBody>
                  <a:tcPr/>
                </a:tc>
                <a:tc>
                  <a:txBody>
                    <a:bodyPr/>
                    <a:lstStyle/>
                    <a:p>
                      <a:r>
                        <a:rPr lang="en-US" sz="1000"/>
                        <a:t>0</a:t>
                      </a:r>
                    </a:p>
                  </a:txBody>
                  <a:tcPr/>
                </a:tc>
                <a:tc>
                  <a:txBody>
                    <a:bodyPr/>
                    <a:lstStyle/>
                    <a:p>
                      <a:r>
                        <a:rPr lang="en-US" sz="1000"/>
                        <a:t>2.0798 %</a:t>
                      </a:r>
                    </a:p>
                  </a:txBody>
                  <a:tcPr/>
                </a:tc>
                <a:tc>
                  <a:txBody>
                    <a:bodyPr/>
                    <a:lstStyle/>
                    <a:p>
                      <a:r>
                        <a:rPr lang="en-US" sz="1000"/>
                        <a:t>Carousel</a:t>
                      </a:r>
                    </a:p>
                  </a:txBody>
                  <a:tcPr/>
                </a:tc>
                <a:extLst>
                  <a:ext uri="{0D108BD9-81ED-4DB2-BD59-A6C34878D82A}">
                    <a16:rowId xmlns:a16="http://schemas.microsoft.com/office/drawing/2014/main" val="3606292620"/>
                  </a:ext>
                </a:extLst>
              </a:tr>
              <a:tr h="370840">
                <a:tc>
                  <a:txBody>
                    <a:bodyPr/>
                    <a:lstStyle/>
                    <a:p>
                      <a:r>
                        <a:rPr lang="en-US" sz="1000" b="1"/>
                        <a:t>firstinshi - 2024-09-06 17:00:17</a:t>
                      </a:r>
                      <a:r>
                        <a:rPr lang="en-US" sz="1000"/>
                        <a:t>
 Today we are spotlighting Danny T., a flood underwriter, in our #FICOHFamily feature. Since joining #TeamFICOH in 2017, Danny has used his interpersonal skills and in-depth knowledge of the National Flood Insurance Program to help customers get the flood protection they need. Learn more about Danny, including his customer service philosophy, by swiping left.</a:t>
                      </a:r>
                    </a:p>
                  </a:txBody>
                  <a:tcPr/>
                </a:tc>
                <a:tc>
                  <a:txBody>
                    <a:bodyPr/>
                    <a:lstStyle/>
                    <a:p>
                      <a:r>
                        <a:rPr lang="en-US" sz="1000"/>
                        <a:t>57</a:t>
                      </a:r>
                    </a:p>
                  </a:txBody>
                  <a:tcPr/>
                </a:tc>
                <a:tc>
                  <a:txBody>
                    <a:bodyPr/>
                    <a:lstStyle/>
                    <a:p>
                      <a:r>
                        <a:rPr lang="en-US" sz="1000"/>
                        <a:t>2</a:t>
                      </a:r>
                    </a:p>
                  </a:txBody>
                  <a:tcPr/>
                </a:tc>
                <a:tc>
                  <a:txBody>
                    <a:bodyPr/>
                    <a:lstStyle/>
                    <a:p>
                      <a:r>
                        <a:rPr lang="en-US" sz="1000"/>
                        <a:t>2.0123 %</a:t>
                      </a:r>
                    </a:p>
                  </a:txBody>
                  <a:tcPr/>
                </a:tc>
                <a:tc>
                  <a:txBody>
                    <a:bodyPr/>
                    <a:lstStyle/>
                    <a:p>
                      <a:r>
                        <a:rPr lang="en-US" sz="1000"/>
                        <a:t>Carousel</a:t>
                      </a:r>
                    </a:p>
                  </a:txBody>
                  <a:tcPr/>
                </a:tc>
                <a:extLst>
                  <a:ext uri="{0D108BD9-81ED-4DB2-BD59-A6C34878D82A}">
                    <a16:rowId xmlns:a16="http://schemas.microsoft.com/office/drawing/2014/main" val="3192299781"/>
                  </a:ext>
                </a:extLst>
              </a:tr>
              <a:tr h="370840">
                <a:tc>
                  <a:txBody>
                    <a:bodyPr/>
                    <a:lstStyle/>
                    <a:p>
                      <a:r>
                        <a:rPr lang="en-US" sz="1000" b="1"/>
                        <a:t>firstinshi - 2024-09-11 14:10:20</a:t>
                      </a:r>
                      <a:r>
                        <a:rPr lang="en-US" sz="1000"/>
                        <a:t>
 We so enjoyed meeting up with our agency partners in Hilo. Delicious food at lehua_at_imiloa and great company = winning combination. Mahalo to everyone who came and to all our Hawaii Island agency partners for their ongoing support.</a:t>
                      </a:r>
                    </a:p>
                  </a:txBody>
                  <a:tcPr/>
                </a:tc>
                <a:tc>
                  <a:txBody>
                    <a:bodyPr/>
                    <a:lstStyle/>
                    <a:p>
                      <a:r>
                        <a:rPr lang="en-US" sz="1000"/>
                        <a:t>48</a:t>
                      </a:r>
                    </a:p>
                  </a:txBody>
                  <a:tcPr/>
                </a:tc>
                <a:tc>
                  <a:txBody>
                    <a:bodyPr/>
                    <a:lstStyle/>
                    <a:p>
                      <a:r>
                        <a:rPr lang="en-US" sz="1000"/>
                        <a:t>1</a:t>
                      </a:r>
                    </a:p>
                  </a:txBody>
                  <a:tcPr/>
                </a:tc>
                <a:tc>
                  <a:txBody>
                    <a:bodyPr/>
                    <a:lstStyle/>
                    <a:p>
                      <a:r>
                        <a:rPr lang="en-US" sz="1000"/>
                        <a:t>1.6718 %</a:t>
                      </a:r>
                    </a:p>
                  </a:txBody>
                  <a:tcPr/>
                </a:tc>
                <a:tc>
                  <a:txBody>
                    <a:bodyPr/>
                    <a:lstStyle/>
                    <a:p>
                      <a:r>
                        <a:rPr lang="en-US" sz="1000"/>
                        <a:t>Carousel</a:t>
                      </a:r>
                    </a:p>
                  </a:txBody>
                  <a:tcPr/>
                </a:tc>
                <a:extLst>
                  <a:ext uri="{0D108BD9-81ED-4DB2-BD59-A6C34878D82A}">
                    <a16:rowId xmlns:a16="http://schemas.microsoft.com/office/drawing/2014/main" val="420206851"/>
                  </a:ext>
                </a:extLst>
              </a:tr>
            </a:tbl>
          </a:graphicData>
        </a:graphic>
      </p:graphicFrame>
      <p:sp>
        <p:nvSpPr>
          <p:cNvPr id="4" name="Text Placeholder 3">
            <a:extLst>
              <a:ext uri="{FF2B5EF4-FFF2-40B4-BE49-F238E27FC236}">
                <a16:creationId xmlns:a16="http://schemas.microsoft.com/office/drawing/2014/main" id="{0FCC2FD3-78CE-4321-B512-BE93C5F1AB98}"/>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778741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1191-BF1E-41F7-B3FB-CAD775EF9992}"/>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0A2ED4CD-388E-426F-9061-3C3DB5B07AF4}"/>
              </a:ext>
            </a:extLst>
          </p:cNvPr>
          <p:cNvGraphicFramePr>
            <a:graphicFrameLocks noGrp="1"/>
          </p:cNvGraphicFramePr>
          <p:nvPr>
            <p:ph type="tbl" sz="quarter" idx="13"/>
            <p:extLst>
              <p:ext uri="{D42A27DB-BD31-4B8C-83A1-F6EECF244321}">
                <p14:modId xmlns:p14="http://schemas.microsoft.com/office/powerpoint/2010/main" val="2255465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05426692"/>
                    </a:ext>
                  </a:extLst>
                </a:gridCol>
                <a:gridCol w="1069848">
                  <a:extLst>
                    <a:ext uri="{9D8B030D-6E8A-4147-A177-3AD203B41FA5}">
                      <a16:colId xmlns:a16="http://schemas.microsoft.com/office/drawing/2014/main" val="433104768"/>
                    </a:ext>
                  </a:extLst>
                </a:gridCol>
                <a:gridCol w="493776">
                  <a:extLst>
                    <a:ext uri="{9D8B030D-6E8A-4147-A177-3AD203B41FA5}">
                      <a16:colId xmlns:a16="http://schemas.microsoft.com/office/drawing/2014/main" val="3049396563"/>
                    </a:ext>
                  </a:extLst>
                </a:gridCol>
                <a:gridCol w="1069848">
                  <a:extLst>
                    <a:ext uri="{9D8B030D-6E8A-4147-A177-3AD203B41FA5}">
                      <a16:colId xmlns:a16="http://schemas.microsoft.com/office/drawing/2014/main" val="2950781471"/>
                    </a:ext>
                  </a:extLst>
                </a:gridCol>
                <a:gridCol w="1069848">
                  <a:extLst>
                    <a:ext uri="{9D8B030D-6E8A-4147-A177-3AD203B41FA5}">
                      <a16:colId xmlns:a16="http://schemas.microsoft.com/office/drawing/2014/main" val="2677838440"/>
                    </a:ext>
                  </a:extLst>
                </a:gridCol>
                <a:gridCol w="1069848">
                  <a:extLst>
                    <a:ext uri="{9D8B030D-6E8A-4147-A177-3AD203B41FA5}">
                      <a16:colId xmlns:a16="http://schemas.microsoft.com/office/drawing/2014/main" val="429636106"/>
                    </a:ext>
                  </a:extLst>
                </a:gridCol>
                <a:gridCol w="1069848">
                  <a:extLst>
                    <a:ext uri="{9D8B030D-6E8A-4147-A177-3AD203B41FA5}">
                      <a16:colId xmlns:a16="http://schemas.microsoft.com/office/drawing/2014/main" val="2922528421"/>
                    </a:ext>
                  </a:extLst>
                </a:gridCol>
                <a:gridCol w="1069848">
                  <a:extLst>
                    <a:ext uri="{9D8B030D-6E8A-4147-A177-3AD203B41FA5}">
                      <a16:colId xmlns:a16="http://schemas.microsoft.com/office/drawing/2014/main" val="83734436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642399692"/>
                  </a:ext>
                </a:extLst>
              </a:tr>
              <a:tr h="370840">
                <a:tc>
                  <a:txBody>
                    <a:bodyPr/>
                    <a:lstStyle/>
                    <a:p>
                      <a:r>
                        <a:rPr lang="en-US" sz="1000"/>
                        <a:t>143</a:t>
                      </a:r>
                    </a:p>
                  </a:txBody>
                  <a:tcPr/>
                </a:tc>
                <a:tc>
                  <a:txBody>
                    <a:bodyPr/>
                    <a:lstStyle/>
                    <a:p>
                      <a:r>
                        <a:rPr lang="en-US" sz="1000"/>
                        <a:t>0.7744 %</a:t>
                      </a:r>
                    </a:p>
                  </a:txBody>
                  <a:tcPr/>
                </a:tc>
                <a:tc>
                  <a:txBody>
                    <a:bodyPr/>
                    <a:lstStyle/>
                    <a:p>
                      <a:r>
                        <a:rPr lang="en-US" sz="1000"/>
                        <a:t>0.37</a:t>
                      </a:r>
                    </a:p>
                  </a:txBody>
                  <a:tcPr/>
                </a:tc>
                <a:tc>
                  <a:txBody>
                    <a:bodyPr/>
                    <a:lstStyle/>
                    <a:p>
                      <a:r>
                        <a:rPr lang="en-US" sz="1000"/>
                        <a:t>74.87</a:t>
                      </a:r>
                    </a:p>
                  </a:txBody>
                  <a:tcPr/>
                </a:tc>
                <a:tc>
                  <a:txBody>
                    <a:bodyPr/>
                    <a:lstStyle/>
                    <a:p>
                      <a:r>
                        <a:rPr lang="en-US" sz="1000"/>
                        <a:t>74.03</a:t>
                      </a:r>
                    </a:p>
                  </a:txBody>
                  <a:tcPr/>
                </a:tc>
                <a:tc>
                  <a:txBody>
                    <a:bodyPr/>
                    <a:lstStyle/>
                    <a:p>
                      <a:r>
                        <a:rPr lang="en-US" sz="1000"/>
                        <a:t>53.31</a:t>
                      </a:r>
                    </a:p>
                  </a:txBody>
                  <a:tcPr/>
                </a:tc>
                <a:tc>
                  <a:txBody>
                    <a:bodyPr/>
                    <a:lstStyle/>
                    <a:p>
                      <a:r>
                        <a:rPr lang="en-US" sz="1000"/>
                        <a:t>10707</a:t>
                      </a:r>
                    </a:p>
                  </a:txBody>
                  <a:tcPr/>
                </a:tc>
                <a:tc>
                  <a:txBody>
                    <a:bodyPr/>
                    <a:lstStyle/>
                    <a:p>
                      <a:r>
                        <a:rPr lang="en-US" sz="1000"/>
                        <a:t>7624</a:t>
                      </a:r>
                    </a:p>
                  </a:txBody>
                  <a:tcPr/>
                </a:tc>
                <a:extLst>
                  <a:ext uri="{0D108BD9-81ED-4DB2-BD59-A6C34878D82A}">
                    <a16:rowId xmlns:a16="http://schemas.microsoft.com/office/drawing/2014/main" val="3562830281"/>
                  </a:ext>
                </a:extLst>
              </a:tr>
            </a:tbl>
          </a:graphicData>
        </a:graphic>
      </p:graphicFrame>
      <p:sp>
        <p:nvSpPr>
          <p:cNvPr id="4" name="Text Placeholder 3">
            <a:extLst>
              <a:ext uri="{FF2B5EF4-FFF2-40B4-BE49-F238E27FC236}">
                <a16:creationId xmlns:a16="http://schemas.microsoft.com/office/drawing/2014/main" id="{3E4C45D8-A16A-4CF9-9394-24CF70EBCF7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0810166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A0BD6-9948-4235-88A3-62C80362D069}"/>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F2B1EAAF-7310-442A-BF5E-D765486AA7F6}"/>
              </a:ext>
            </a:extLst>
          </p:cNvPr>
          <p:cNvGraphicFramePr>
            <a:graphicFrameLocks noGrp="1"/>
          </p:cNvGraphicFramePr>
          <p:nvPr>
            <p:ph type="tbl" sz="quarter" idx="13"/>
            <p:extLst>
              <p:ext uri="{D42A27DB-BD31-4B8C-83A1-F6EECF244321}">
                <p14:modId xmlns:p14="http://schemas.microsoft.com/office/powerpoint/2010/main" val="19876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03695334"/>
                    </a:ext>
                  </a:extLst>
                </a:gridCol>
                <a:gridCol w="905256">
                  <a:extLst>
                    <a:ext uri="{9D8B030D-6E8A-4147-A177-3AD203B41FA5}">
                      <a16:colId xmlns:a16="http://schemas.microsoft.com/office/drawing/2014/main" val="1329779323"/>
                    </a:ext>
                  </a:extLst>
                </a:gridCol>
                <a:gridCol w="411480">
                  <a:extLst>
                    <a:ext uri="{9D8B030D-6E8A-4147-A177-3AD203B41FA5}">
                      <a16:colId xmlns:a16="http://schemas.microsoft.com/office/drawing/2014/main" val="1353993839"/>
                    </a:ext>
                  </a:extLst>
                </a:gridCol>
                <a:gridCol w="905256">
                  <a:extLst>
                    <a:ext uri="{9D8B030D-6E8A-4147-A177-3AD203B41FA5}">
                      <a16:colId xmlns:a16="http://schemas.microsoft.com/office/drawing/2014/main" val="906041954"/>
                    </a:ext>
                  </a:extLst>
                </a:gridCol>
                <a:gridCol w="905256">
                  <a:extLst>
                    <a:ext uri="{9D8B030D-6E8A-4147-A177-3AD203B41FA5}">
                      <a16:colId xmlns:a16="http://schemas.microsoft.com/office/drawing/2014/main" val="718147497"/>
                    </a:ext>
                  </a:extLst>
                </a:gridCol>
                <a:gridCol w="905256">
                  <a:extLst>
                    <a:ext uri="{9D8B030D-6E8A-4147-A177-3AD203B41FA5}">
                      <a16:colId xmlns:a16="http://schemas.microsoft.com/office/drawing/2014/main" val="1507567952"/>
                    </a:ext>
                  </a:extLst>
                </a:gridCol>
                <a:gridCol w="905256">
                  <a:extLst>
                    <a:ext uri="{9D8B030D-6E8A-4147-A177-3AD203B41FA5}">
                      <a16:colId xmlns:a16="http://schemas.microsoft.com/office/drawing/2014/main" val="2658972320"/>
                    </a:ext>
                  </a:extLst>
                </a:gridCol>
                <a:gridCol w="905256">
                  <a:extLst>
                    <a:ext uri="{9D8B030D-6E8A-4147-A177-3AD203B41FA5}">
                      <a16:colId xmlns:a16="http://schemas.microsoft.com/office/drawing/2014/main" val="2476824413"/>
                    </a:ext>
                  </a:extLst>
                </a:gridCol>
                <a:gridCol w="905256">
                  <a:extLst>
                    <a:ext uri="{9D8B030D-6E8A-4147-A177-3AD203B41FA5}">
                      <a16:colId xmlns:a16="http://schemas.microsoft.com/office/drawing/2014/main" val="346657807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542690800"/>
                  </a:ext>
                </a:extLst>
              </a:tr>
              <a:tr h="370840">
                <a:tc>
                  <a:txBody>
                    <a:bodyPr/>
                    <a:lstStyle/>
                    <a:p>
                      <a:r>
                        <a:rPr lang="en-US" sz="1000"/>
                        <a:t>17</a:t>
                      </a:r>
                    </a:p>
                  </a:txBody>
                  <a:tcPr/>
                </a:tc>
                <a:tc>
                  <a:txBody>
                    <a:bodyPr/>
                    <a:lstStyle/>
                    <a:p>
                      <a:r>
                        <a:rPr lang="en-US" sz="1000"/>
                        <a:t>0.6728 %</a:t>
                      </a:r>
                    </a:p>
                  </a:txBody>
                  <a:tcPr/>
                </a:tc>
                <a:tc>
                  <a:txBody>
                    <a:bodyPr/>
                    <a:lstStyle/>
                    <a:p>
                      <a:r>
                        <a:rPr lang="en-US" sz="1000"/>
                        <a:t>0.35</a:t>
                      </a:r>
                    </a:p>
                  </a:txBody>
                  <a:tcPr/>
                </a:tc>
                <a:tc>
                  <a:txBody>
                    <a:bodyPr/>
                    <a:lstStyle/>
                    <a:p>
                      <a:r>
                        <a:rPr lang="en-US" sz="1000"/>
                        <a:t>94.82</a:t>
                      </a:r>
                    </a:p>
                  </a:txBody>
                  <a:tcPr/>
                </a:tc>
                <a:tc>
                  <a:txBody>
                    <a:bodyPr/>
                    <a:lstStyle/>
                    <a:p>
                      <a:r>
                        <a:rPr lang="en-US" sz="1000"/>
                        <a:t>93.41</a:t>
                      </a:r>
                    </a:p>
                  </a:txBody>
                  <a:tcPr/>
                </a:tc>
                <a:tc>
                  <a:txBody>
                    <a:bodyPr/>
                    <a:lstStyle/>
                    <a:p>
                      <a:r>
                        <a:rPr lang="en-US" sz="1000"/>
                        <a:t>49.18</a:t>
                      </a:r>
                    </a:p>
                  </a:txBody>
                  <a:tcPr/>
                </a:tc>
                <a:tc>
                  <a:txBody>
                    <a:bodyPr/>
                    <a:lstStyle/>
                    <a:p>
                      <a:r>
                        <a:rPr lang="en-US" sz="1000"/>
                        <a:t>48.82</a:t>
                      </a:r>
                    </a:p>
                  </a:txBody>
                  <a:tcPr/>
                </a:tc>
                <a:tc>
                  <a:txBody>
                    <a:bodyPr/>
                    <a:lstStyle/>
                    <a:p>
                      <a:r>
                        <a:rPr lang="en-US" sz="1000"/>
                        <a:t>1612</a:t>
                      </a:r>
                    </a:p>
                  </a:txBody>
                  <a:tcPr/>
                </a:tc>
                <a:tc>
                  <a:txBody>
                    <a:bodyPr/>
                    <a:lstStyle/>
                    <a:p>
                      <a:r>
                        <a:rPr lang="en-US" sz="1000"/>
                        <a:t>836</a:t>
                      </a:r>
                    </a:p>
                  </a:txBody>
                  <a:tcPr/>
                </a:tc>
                <a:extLst>
                  <a:ext uri="{0D108BD9-81ED-4DB2-BD59-A6C34878D82A}">
                    <a16:rowId xmlns:a16="http://schemas.microsoft.com/office/drawing/2014/main" val="933513935"/>
                  </a:ext>
                </a:extLst>
              </a:tr>
            </a:tbl>
          </a:graphicData>
        </a:graphic>
      </p:graphicFrame>
      <p:sp>
        <p:nvSpPr>
          <p:cNvPr id="4" name="Text Placeholder 3">
            <a:extLst>
              <a:ext uri="{FF2B5EF4-FFF2-40B4-BE49-F238E27FC236}">
                <a16:creationId xmlns:a16="http://schemas.microsoft.com/office/drawing/2014/main" id="{6C0AAFD6-15D5-476F-9A81-A60F2F698845}"/>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982727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9D046-874A-4D56-A989-A10EA0AC29E4}"/>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E3080748-9B9E-4A28-A319-CDA3A2B4F53F}"/>
              </a:ext>
            </a:extLst>
          </p:cNvPr>
          <p:cNvGraphicFramePr>
            <a:graphicFrameLocks noGrp="1"/>
          </p:cNvGraphicFramePr>
          <p:nvPr>
            <p:ph type="tbl" sz="quarter" idx="13"/>
            <p:extLst>
              <p:ext uri="{D42A27DB-BD31-4B8C-83A1-F6EECF244321}">
                <p14:modId xmlns:p14="http://schemas.microsoft.com/office/powerpoint/2010/main" val="1298192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21578918"/>
                    </a:ext>
                  </a:extLst>
                </a:gridCol>
                <a:gridCol w="1316736">
                  <a:extLst>
                    <a:ext uri="{9D8B030D-6E8A-4147-A177-3AD203B41FA5}">
                      <a16:colId xmlns:a16="http://schemas.microsoft.com/office/drawing/2014/main" val="1710172632"/>
                    </a:ext>
                  </a:extLst>
                </a:gridCol>
                <a:gridCol w="658368">
                  <a:extLst>
                    <a:ext uri="{9D8B030D-6E8A-4147-A177-3AD203B41FA5}">
                      <a16:colId xmlns:a16="http://schemas.microsoft.com/office/drawing/2014/main" val="3076521043"/>
                    </a:ext>
                  </a:extLst>
                </a:gridCol>
                <a:gridCol w="658368">
                  <a:extLst>
                    <a:ext uri="{9D8B030D-6E8A-4147-A177-3AD203B41FA5}">
                      <a16:colId xmlns:a16="http://schemas.microsoft.com/office/drawing/2014/main" val="3480705432"/>
                    </a:ext>
                  </a:extLst>
                </a:gridCol>
                <a:gridCol w="658368">
                  <a:extLst>
                    <a:ext uri="{9D8B030D-6E8A-4147-A177-3AD203B41FA5}">
                      <a16:colId xmlns:a16="http://schemas.microsoft.com/office/drawing/2014/main" val="4039973962"/>
                    </a:ext>
                  </a:extLst>
                </a:gridCol>
                <a:gridCol w="658368">
                  <a:extLst>
                    <a:ext uri="{9D8B030D-6E8A-4147-A177-3AD203B41FA5}">
                      <a16:colId xmlns:a16="http://schemas.microsoft.com/office/drawing/2014/main" val="3731970329"/>
                    </a:ext>
                  </a:extLst>
                </a:gridCol>
                <a:gridCol w="658368">
                  <a:extLst>
                    <a:ext uri="{9D8B030D-6E8A-4147-A177-3AD203B41FA5}">
                      <a16:colId xmlns:a16="http://schemas.microsoft.com/office/drawing/2014/main" val="1960453970"/>
                    </a:ext>
                  </a:extLst>
                </a:gridCol>
                <a:gridCol w="658368">
                  <a:extLst>
                    <a:ext uri="{9D8B030D-6E8A-4147-A177-3AD203B41FA5}">
                      <a16:colId xmlns:a16="http://schemas.microsoft.com/office/drawing/2014/main" val="1436295499"/>
                    </a:ext>
                  </a:extLst>
                </a:gridCol>
                <a:gridCol w="658368">
                  <a:extLst>
                    <a:ext uri="{9D8B030D-6E8A-4147-A177-3AD203B41FA5}">
                      <a16:colId xmlns:a16="http://schemas.microsoft.com/office/drawing/2014/main" val="4045801651"/>
                    </a:ext>
                  </a:extLst>
                </a:gridCol>
                <a:gridCol w="658368">
                  <a:extLst>
                    <a:ext uri="{9D8B030D-6E8A-4147-A177-3AD203B41FA5}">
                      <a16:colId xmlns:a16="http://schemas.microsoft.com/office/drawing/2014/main" val="3119059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85390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- 2024-09-30 12:25:24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https://quintly-eu-image-storage.s3.amazonaws.com/42a5b893a9726451877e4ab7634db126/731e3783e39ae2b43f0c7ac33be03bb1.jpg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12:08:08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28423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- 2024-09-30 12:24:06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https://quintly-eu-image-storage.s3.amazonaws.com/42a5b893a9726451877e4ab7634db126/e3d622e71c816a66d1069c3fe5577e59.jpg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12:08:08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35387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- 2024-09-30 12:24:01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https://quintly-eu-image-storage.s3.amazonaws.com/42a5b893a9726451877e4ab7634db126/ef82358daf52b0b5012cff74e64afd0a.jpg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12:08:08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069628019"/>
                  </a:ext>
                </a:extLst>
              </a:tr>
            </a:tbl>
          </a:graphicData>
        </a:graphic>
      </p:graphicFrame>
      <p:sp>
        <p:nvSpPr>
          <p:cNvPr id="4" name="Text Placeholder 3">
            <a:extLst>
              <a:ext uri="{FF2B5EF4-FFF2-40B4-BE49-F238E27FC236}">
                <a16:creationId xmlns:a16="http://schemas.microsoft.com/office/drawing/2014/main" id="{8BD247F9-620B-49AC-90BD-1071747845A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909949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21678-0AA9-4E20-960F-A1D584231219}"/>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3EFCCAF9-01B2-4CEE-9E3F-8E2D47A45223}"/>
              </a:ext>
            </a:extLst>
          </p:cNvPr>
          <p:cNvGraphicFramePr>
            <a:graphicFrameLocks noGrp="1"/>
          </p:cNvGraphicFramePr>
          <p:nvPr>
            <p:ph type="tbl" sz="quarter" idx="13"/>
            <p:extLst>
              <p:ext uri="{D42A27DB-BD31-4B8C-83A1-F6EECF244321}">
                <p14:modId xmlns:p14="http://schemas.microsoft.com/office/powerpoint/2010/main" val="930403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23710812"/>
                    </a:ext>
                  </a:extLst>
                </a:gridCol>
                <a:gridCol w="1316736">
                  <a:extLst>
                    <a:ext uri="{9D8B030D-6E8A-4147-A177-3AD203B41FA5}">
                      <a16:colId xmlns:a16="http://schemas.microsoft.com/office/drawing/2014/main" val="2695684030"/>
                    </a:ext>
                  </a:extLst>
                </a:gridCol>
                <a:gridCol w="658368">
                  <a:extLst>
                    <a:ext uri="{9D8B030D-6E8A-4147-A177-3AD203B41FA5}">
                      <a16:colId xmlns:a16="http://schemas.microsoft.com/office/drawing/2014/main" val="722113513"/>
                    </a:ext>
                  </a:extLst>
                </a:gridCol>
                <a:gridCol w="658368">
                  <a:extLst>
                    <a:ext uri="{9D8B030D-6E8A-4147-A177-3AD203B41FA5}">
                      <a16:colId xmlns:a16="http://schemas.microsoft.com/office/drawing/2014/main" val="757964310"/>
                    </a:ext>
                  </a:extLst>
                </a:gridCol>
                <a:gridCol w="658368">
                  <a:extLst>
                    <a:ext uri="{9D8B030D-6E8A-4147-A177-3AD203B41FA5}">
                      <a16:colId xmlns:a16="http://schemas.microsoft.com/office/drawing/2014/main" val="1275222309"/>
                    </a:ext>
                  </a:extLst>
                </a:gridCol>
                <a:gridCol w="658368">
                  <a:extLst>
                    <a:ext uri="{9D8B030D-6E8A-4147-A177-3AD203B41FA5}">
                      <a16:colId xmlns:a16="http://schemas.microsoft.com/office/drawing/2014/main" val="2994679650"/>
                    </a:ext>
                  </a:extLst>
                </a:gridCol>
                <a:gridCol w="658368">
                  <a:extLst>
                    <a:ext uri="{9D8B030D-6E8A-4147-A177-3AD203B41FA5}">
                      <a16:colId xmlns:a16="http://schemas.microsoft.com/office/drawing/2014/main" val="375666152"/>
                    </a:ext>
                  </a:extLst>
                </a:gridCol>
                <a:gridCol w="658368">
                  <a:extLst>
                    <a:ext uri="{9D8B030D-6E8A-4147-A177-3AD203B41FA5}">
                      <a16:colId xmlns:a16="http://schemas.microsoft.com/office/drawing/2014/main" val="3978649712"/>
                    </a:ext>
                  </a:extLst>
                </a:gridCol>
                <a:gridCol w="658368">
                  <a:extLst>
                    <a:ext uri="{9D8B030D-6E8A-4147-A177-3AD203B41FA5}">
                      <a16:colId xmlns:a16="http://schemas.microsoft.com/office/drawing/2014/main" val="3693488842"/>
                    </a:ext>
                  </a:extLst>
                </a:gridCol>
                <a:gridCol w="658368">
                  <a:extLst>
                    <a:ext uri="{9D8B030D-6E8A-4147-A177-3AD203B41FA5}">
                      <a16:colId xmlns:a16="http://schemas.microsoft.com/office/drawing/2014/main" val="2299893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29321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- 2024-09-30 12:23:56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https://quintly-eu-image-storage.s3.amazonaws.com/42a5b893a9726451877e4ab7634db126/5a1e1e97fab4ace946caca5638b6cda3.jpg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12:08:08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9491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- 2024-09-30 12:23:51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https://quintly-eu-image-storage.s3.amazonaws.com/42a5b893a9726451877e4ab7634db126/1b64443f4e1c01834d09e435bab06020.jpg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12:08:08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250843232"/>
                  </a:ext>
                </a:extLst>
              </a:tr>
            </a:tbl>
          </a:graphicData>
        </a:graphic>
      </p:graphicFrame>
      <p:sp>
        <p:nvSpPr>
          <p:cNvPr id="4" name="Text Placeholder 3">
            <a:extLst>
              <a:ext uri="{FF2B5EF4-FFF2-40B4-BE49-F238E27FC236}">
                <a16:creationId xmlns:a16="http://schemas.microsoft.com/office/drawing/2014/main" id="{C727ADEC-F419-40B4-98DE-E45848FB5C26}"/>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109264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2303</Words>
  <Application>Microsoft Office PowerPoint</Application>
  <PresentationFormat>On-screen Show (4:3)</PresentationFormat>
  <Paragraphs>529</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4</vt:lpstr>
      <vt:lpstr>LinkedIn Posts Table | FICOH - 2 of 4</vt:lpstr>
      <vt:lpstr>LinkedIn Posts Table | FICOH - 3 of 4</vt:lpstr>
      <vt:lpstr>LinkedIn Posts Table | FICOH - 4 of 4</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2024-10-02T14:00:13Z</dcterms:created>
  <dcterms:modified xsi:type="dcterms:W3CDTF">2024-10-02T14:00:50Z</dcterms:modified>
</cp:coreProperties>
</file>