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45505</c:v>
                </c:pt>
              </c:numCache>
            </c:numRef>
          </c:cat>
          <c:val>
            <c:numRef>
              <c:f>Sheet1!$B$2</c:f>
              <c:numCache>
                <c:formatCode>General</c:formatCode>
                <c:ptCount val="1"/>
                <c:pt idx="0">
                  <c:v>504</c:v>
                </c:pt>
              </c:numCache>
            </c:numRef>
          </c:val>
          <c:extLst>
            <c:ext xmlns:c16="http://schemas.microsoft.com/office/drawing/2014/chart" uri="{C3380CC4-5D6E-409C-BE32-E72D297353CC}">
              <c16:uniqueId val="{00000000-04C3-4D3D-A475-36DE835DA4B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45505</c:v>
                </c:pt>
              </c:numCache>
            </c:numRef>
          </c:cat>
          <c:val>
            <c:numRef>
              <c:f>Sheet1!$C$2</c:f>
              <c:numCache>
                <c:formatCode>General</c:formatCode>
                <c:ptCount val="1"/>
                <c:pt idx="0">
                  <c:v>561</c:v>
                </c:pt>
              </c:numCache>
            </c:numRef>
          </c:val>
          <c:extLst>
            <c:ext xmlns:c16="http://schemas.microsoft.com/office/drawing/2014/chart" uri="{C3380CC4-5D6E-409C-BE32-E72D297353CC}">
              <c16:uniqueId val="{00000001-04C3-4D3D-A475-36DE835DA4B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45505</c:v>
                </c:pt>
              </c:numCache>
            </c:numRef>
          </c:cat>
          <c:val>
            <c:numRef>
              <c:f>Sheet1!$D$2</c:f>
              <c:numCache>
                <c:formatCode>General</c:formatCode>
                <c:ptCount val="1"/>
                <c:pt idx="0">
                  <c:v>22793</c:v>
                </c:pt>
              </c:numCache>
            </c:numRef>
          </c:val>
          <c:extLst>
            <c:ext xmlns:c16="http://schemas.microsoft.com/office/drawing/2014/chart" uri="{C3380CC4-5D6E-409C-BE32-E72D297353CC}">
              <c16:uniqueId val="{00000002-04C3-4D3D-A475-36DE835DA4B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45505</c:v>
                </c:pt>
              </c:numCache>
            </c:numRef>
          </c:cat>
          <c:val>
            <c:numRef>
              <c:f>Sheet1!$E$2</c:f>
              <c:numCache>
                <c:formatCode>General</c:formatCode>
                <c:ptCount val="1"/>
                <c:pt idx="0">
                  <c:v>292</c:v>
                </c:pt>
              </c:numCache>
            </c:numRef>
          </c:val>
          <c:extLst>
            <c:ext xmlns:c16="http://schemas.microsoft.com/office/drawing/2014/chart" uri="{C3380CC4-5D6E-409C-BE32-E72D297353CC}">
              <c16:uniqueId val="{00000003-04C3-4D3D-A475-36DE835DA4B3}"/>
            </c:ext>
          </c:extLst>
        </c:ser>
        <c:dLbls>
          <c:showLegendKey val="0"/>
          <c:showVal val="0"/>
          <c:showCatName val="0"/>
          <c:showSerName val="0"/>
          <c:showPercent val="0"/>
          <c:showBubbleSize val="0"/>
        </c:dLbls>
        <c:gapWidth val="219"/>
        <c:overlap val="-27"/>
        <c:axId val="385146944"/>
        <c:axId val="385149568"/>
      </c:barChart>
      <c:dateAx>
        <c:axId val="38514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49568"/>
        <c:crosses val="autoZero"/>
        <c:auto val="1"/>
        <c:lblOffset val="100"/>
        <c:baseTimeUnit val="days"/>
      </c:dateAx>
      <c:valAx>
        <c:axId val="38514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4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8</c:v>
                </c:pt>
                <c:pt idx="5">
                  <c:v>-3</c:v>
                </c:pt>
                <c:pt idx="6">
                  <c:v>-1</c:v>
                </c:pt>
                <c:pt idx="7">
                  <c:v>2</c:v>
                </c:pt>
                <c:pt idx="8">
                  <c:v>1</c:v>
                </c:pt>
              </c:numCache>
            </c:numRef>
          </c:val>
          <c:extLst>
            <c:ext xmlns:c16="http://schemas.microsoft.com/office/drawing/2014/chart" uri="{C3380CC4-5D6E-409C-BE32-E72D297353CC}">
              <c16:uniqueId val="{00000000-BB89-4A66-9DE5-8F86DA6F23BC}"/>
            </c:ext>
          </c:extLst>
        </c:ser>
        <c:dLbls>
          <c:showLegendKey val="0"/>
          <c:showVal val="0"/>
          <c:showCatName val="0"/>
          <c:showSerName val="0"/>
          <c:showPercent val="0"/>
          <c:showBubbleSize val="0"/>
        </c:dLbls>
        <c:gapWidth val="219"/>
        <c:overlap val="-27"/>
        <c:axId val="388966408"/>
        <c:axId val="391006040"/>
      </c:barChart>
      <c:dateAx>
        <c:axId val="38896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06040"/>
        <c:crosses val="autoZero"/>
        <c:auto val="1"/>
        <c:lblOffset val="100"/>
        <c:baseTimeUnit val="months"/>
      </c:dateAx>
      <c:valAx>
        <c:axId val="39100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6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9</c:v>
                </c:pt>
                <c:pt idx="5">
                  <c:v>6</c:v>
                </c:pt>
                <c:pt idx="6">
                  <c:v>6</c:v>
                </c:pt>
                <c:pt idx="7">
                  <c:v>5</c:v>
                </c:pt>
                <c:pt idx="8">
                  <c:v>6</c:v>
                </c:pt>
                <c:pt idx="9">
                  <c:v>0</c:v>
                </c:pt>
                <c:pt idx="10">
                  <c:v>0</c:v>
                </c:pt>
                <c:pt idx="11">
                  <c:v>0</c:v>
                </c:pt>
              </c:numCache>
            </c:numRef>
          </c:val>
          <c:extLst>
            <c:ext xmlns:c16="http://schemas.microsoft.com/office/drawing/2014/chart" uri="{C3380CC4-5D6E-409C-BE32-E72D297353CC}">
              <c16:uniqueId val="{00000000-8A93-41F5-9226-AC5D81E36110}"/>
            </c:ext>
          </c:extLst>
        </c:ser>
        <c:dLbls>
          <c:showLegendKey val="0"/>
          <c:showVal val="0"/>
          <c:showCatName val="0"/>
          <c:showSerName val="0"/>
          <c:showPercent val="0"/>
          <c:showBubbleSize val="0"/>
        </c:dLbls>
        <c:gapWidth val="219"/>
        <c:overlap val="-27"/>
        <c:axId val="391007680"/>
        <c:axId val="391008008"/>
      </c:barChart>
      <c:dateAx>
        <c:axId val="391007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08008"/>
        <c:crosses val="autoZero"/>
        <c:auto val="1"/>
        <c:lblOffset val="100"/>
        <c:baseTimeUnit val="months"/>
      </c:dateAx>
      <c:valAx>
        <c:axId val="39100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0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107</c:v>
                </c:pt>
                <c:pt idx="4">
                  <c:v>149</c:v>
                </c:pt>
                <c:pt idx="5">
                  <c:v>92</c:v>
                </c:pt>
                <c:pt idx="6">
                  <c:v>105</c:v>
                </c:pt>
                <c:pt idx="7">
                  <c:v>69</c:v>
                </c:pt>
                <c:pt idx="8">
                  <c:v>6</c:v>
                </c:pt>
                <c:pt idx="9">
                  <c:v>0</c:v>
                </c:pt>
                <c:pt idx="10">
                  <c:v>0</c:v>
                </c:pt>
                <c:pt idx="11">
                  <c:v>0</c:v>
                </c:pt>
              </c:numCache>
            </c:numRef>
          </c:val>
          <c:extLst>
            <c:ext xmlns:c16="http://schemas.microsoft.com/office/drawing/2014/chart" uri="{C3380CC4-5D6E-409C-BE32-E72D297353CC}">
              <c16:uniqueId val="{00000000-2293-4CB4-B193-B015D0396256}"/>
            </c:ext>
          </c:extLst>
        </c:ser>
        <c:dLbls>
          <c:showLegendKey val="0"/>
          <c:showVal val="0"/>
          <c:showCatName val="0"/>
          <c:showSerName val="0"/>
          <c:showPercent val="0"/>
          <c:showBubbleSize val="0"/>
        </c:dLbls>
        <c:gapWidth val="219"/>
        <c:overlap val="-27"/>
        <c:axId val="388961160"/>
        <c:axId val="246415392"/>
      </c:barChart>
      <c:catAx>
        <c:axId val="38896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15392"/>
        <c:crosses val="autoZero"/>
        <c:auto val="1"/>
        <c:lblAlgn val="ctr"/>
        <c:lblOffset val="100"/>
        <c:noMultiLvlLbl val="0"/>
      </c:catAx>
      <c:valAx>
        <c:axId val="24641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6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3059</c:v>
                </c:pt>
                <c:pt idx="5">
                  <c:v>2125</c:v>
                </c:pt>
                <c:pt idx="6">
                  <c:v>2312</c:v>
                </c:pt>
                <c:pt idx="7">
                  <c:v>1998</c:v>
                </c:pt>
                <c:pt idx="8">
                  <c:v>230</c:v>
                </c:pt>
                <c:pt idx="9">
                  <c:v>0</c:v>
                </c:pt>
              </c:numCache>
            </c:numRef>
          </c:val>
          <c:extLst>
            <c:ext xmlns:c16="http://schemas.microsoft.com/office/drawing/2014/chart" uri="{C3380CC4-5D6E-409C-BE32-E72D297353CC}">
              <c16:uniqueId val="{00000000-CD95-46A1-AD84-A33A9AADA718}"/>
            </c:ext>
          </c:extLst>
        </c:ser>
        <c:dLbls>
          <c:showLegendKey val="0"/>
          <c:showVal val="0"/>
          <c:showCatName val="0"/>
          <c:showSerName val="0"/>
          <c:showPercent val="0"/>
          <c:showBubbleSize val="0"/>
        </c:dLbls>
        <c:gapWidth val="219"/>
        <c:overlap val="-27"/>
        <c:axId val="388889632"/>
        <c:axId val="388891600"/>
      </c:barChart>
      <c:dateAx>
        <c:axId val="388889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91600"/>
        <c:crosses val="autoZero"/>
        <c:auto val="1"/>
        <c:lblOffset val="100"/>
        <c:baseTimeUnit val="months"/>
      </c:dateAx>
      <c:valAx>
        <c:axId val="38889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8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pt idx="5">
                  <c:v>3</c:v>
                </c:pt>
                <c:pt idx="6">
                  <c:v>1</c:v>
                </c:pt>
                <c:pt idx="7">
                  <c:v>1</c:v>
                </c:pt>
                <c:pt idx="8">
                  <c:v>1</c:v>
                </c:pt>
              </c:numCache>
            </c:numRef>
          </c:val>
          <c:extLst>
            <c:ext xmlns:c16="http://schemas.microsoft.com/office/drawing/2014/chart" uri="{C3380CC4-5D6E-409C-BE32-E72D297353CC}">
              <c16:uniqueId val="{00000000-2179-4C08-A30F-5AA4B17FAC74}"/>
            </c:ext>
          </c:extLst>
        </c:ser>
        <c:dLbls>
          <c:showLegendKey val="0"/>
          <c:showVal val="0"/>
          <c:showCatName val="0"/>
          <c:showSerName val="0"/>
          <c:showPercent val="0"/>
          <c:showBubbleSize val="0"/>
        </c:dLbls>
        <c:gapWidth val="219"/>
        <c:overlap val="-27"/>
        <c:axId val="481260120"/>
        <c:axId val="481261432"/>
      </c:barChart>
      <c:dateAx>
        <c:axId val="481260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61432"/>
        <c:crosses val="autoZero"/>
        <c:auto val="1"/>
        <c:lblOffset val="100"/>
        <c:baseTimeUnit val="months"/>
      </c:dateAx>
      <c:valAx>
        <c:axId val="48126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6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1</c:v>
                </c:pt>
                <c:pt idx="5">
                  <c:v>1</c:v>
                </c:pt>
                <c:pt idx="6">
                  <c:v>1</c:v>
                </c:pt>
                <c:pt idx="7">
                  <c:v>1</c:v>
                </c:pt>
                <c:pt idx="8">
                  <c:v>1</c:v>
                </c:pt>
                <c:pt idx="9">
                  <c:v>0</c:v>
                </c:pt>
                <c:pt idx="10">
                  <c:v>0</c:v>
                </c:pt>
                <c:pt idx="11">
                  <c:v>0</c:v>
                </c:pt>
              </c:numCache>
            </c:numRef>
          </c:val>
          <c:extLst>
            <c:ext xmlns:c16="http://schemas.microsoft.com/office/drawing/2014/chart" uri="{C3380CC4-5D6E-409C-BE32-E72D297353CC}">
              <c16:uniqueId val="{00000000-FAAF-4E3C-9362-A7B26CC71ED5}"/>
            </c:ext>
          </c:extLst>
        </c:ser>
        <c:dLbls>
          <c:showLegendKey val="0"/>
          <c:showVal val="0"/>
          <c:showCatName val="0"/>
          <c:showSerName val="0"/>
          <c:showPercent val="0"/>
          <c:showBubbleSize val="0"/>
        </c:dLbls>
        <c:gapWidth val="219"/>
        <c:overlap val="-27"/>
        <c:axId val="481274552"/>
        <c:axId val="481270944"/>
      </c:barChart>
      <c:dateAx>
        <c:axId val="481274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70944"/>
        <c:crosses val="autoZero"/>
        <c:auto val="1"/>
        <c:lblOffset val="100"/>
        <c:baseTimeUnit val="months"/>
      </c:dateAx>
      <c:valAx>
        <c:axId val="48127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7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24</c:v>
                </c:pt>
                <c:pt idx="5">
                  <c:v>22</c:v>
                </c:pt>
                <c:pt idx="6">
                  <c:v>26</c:v>
                </c:pt>
                <c:pt idx="7">
                  <c:v>14</c:v>
                </c:pt>
                <c:pt idx="8">
                  <c:v>1</c:v>
                </c:pt>
                <c:pt idx="9">
                  <c:v>0</c:v>
                </c:pt>
                <c:pt idx="10">
                  <c:v>0</c:v>
                </c:pt>
                <c:pt idx="11">
                  <c:v>0</c:v>
                </c:pt>
              </c:numCache>
            </c:numRef>
          </c:val>
          <c:extLst>
            <c:ext xmlns:c16="http://schemas.microsoft.com/office/drawing/2014/chart" uri="{C3380CC4-5D6E-409C-BE32-E72D297353CC}">
              <c16:uniqueId val="{00000000-E994-4F43-927E-130924EA7D21}"/>
            </c:ext>
          </c:extLst>
        </c:ser>
        <c:dLbls>
          <c:showLegendKey val="0"/>
          <c:showVal val="0"/>
          <c:showCatName val="0"/>
          <c:showSerName val="0"/>
          <c:showPercent val="0"/>
          <c:showBubbleSize val="0"/>
        </c:dLbls>
        <c:gapWidth val="219"/>
        <c:overlap val="-27"/>
        <c:axId val="481273896"/>
        <c:axId val="481276520"/>
      </c:barChart>
      <c:catAx>
        <c:axId val="48127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76520"/>
        <c:crosses val="autoZero"/>
        <c:auto val="1"/>
        <c:lblAlgn val="ctr"/>
        <c:lblOffset val="100"/>
        <c:noMultiLvlLbl val="0"/>
      </c:catAx>
      <c:valAx>
        <c:axId val="48127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7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214</c:v>
                </c:pt>
                <c:pt idx="5">
                  <c:v>126</c:v>
                </c:pt>
                <c:pt idx="6">
                  <c:v>203</c:v>
                </c:pt>
                <c:pt idx="7">
                  <c:v>131</c:v>
                </c:pt>
                <c:pt idx="8">
                  <c:v>25</c:v>
                </c:pt>
              </c:numCache>
            </c:numRef>
          </c:val>
          <c:extLst>
            <c:ext xmlns:c16="http://schemas.microsoft.com/office/drawing/2014/chart" uri="{C3380CC4-5D6E-409C-BE32-E72D297353CC}">
              <c16:uniqueId val="{00000000-4C8F-4C2B-B4BF-78888ADB0ACB}"/>
            </c:ext>
          </c:extLst>
        </c:ser>
        <c:dLbls>
          <c:showLegendKey val="0"/>
          <c:showVal val="0"/>
          <c:showCatName val="0"/>
          <c:showSerName val="0"/>
          <c:showPercent val="0"/>
          <c:showBubbleSize val="0"/>
        </c:dLbls>
        <c:gapWidth val="219"/>
        <c:overlap val="-27"/>
        <c:axId val="499138136"/>
        <c:axId val="499144040"/>
      </c:barChart>
      <c:dateAx>
        <c:axId val="499138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144040"/>
        <c:crosses val="autoZero"/>
        <c:auto val="1"/>
        <c:lblOffset val="100"/>
        <c:baseTimeUnit val="months"/>
      </c:dateAx>
      <c:valAx>
        <c:axId val="49914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13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2024-01</c:v>
                </c:pt>
                <c:pt idx="1">
                  <c:v>2024-02</c:v>
                </c:pt>
                <c:pt idx="2">
                  <c:v>2024-03</c:v>
                </c:pt>
                <c:pt idx="3">
                  <c:v>2024-04</c:v>
                </c:pt>
                <c:pt idx="4">
                  <c:v>2024-05</c:v>
                </c:pt>
                <c:pt idx="5">
                  <c:v>2024-06</c:v>
                </c:pt>
                <c:pt idx="6">
                  <c:v>2024-07</c:v>
                </c:pt>
                <c:pt idx="7">
                  <c:v>2024-08</c:v>
                </c:pt>
                <c:pt idx="8">
                  <c:v>2024-09</c:v>
                </c:pt>
              </c:strCache>
            </c:strRef>
          </c:cat>
          <c:val>
            <c:numRef>
              <c:f>Sheet1!$B$2:$B$10</c:f>
              <c:numCache>
                <c:formatCode>General</c:formatCode>
                <c:ptCount val="9"/>
                <c:pt idx="0">
                  <c:v>35</c:v>
                </c:pt>
                <c:pt idx="1">
                  <c:v>60</c:v>
                </c:pt>
                <c:pt idx="2">
                  <c:v>53</c:v>
                </c:pt>
                <c:pt idx="3">
                  <c:v>67</c:v>
                </c:pt>
                <c:pt idx="4">
                  <c:v>48</c:v>
                </c:pt>
                <c:pt idx="5">
                  <c:v>44</c:v>
                </c:pt>
                <c:pt idx="6">
                  <c:v>48</c:v>
                </c:pt>
                <c:pt idx="7">
                  <c:v>41</c:v>
                </c:pt>
                <c:pt idx="8">
                  <c:v>73</c:v>
                </c:pt>
              </c:numCache>
            </c:numRef>
          </c:val>
          <c:extLst>
            <c:ext xmlns:c16="http://schemas.microsoft.com/office/drawing/2014/chart" uri="{C3380CC4-5D6E-409C-BE32-E72D297353CC}">
              <c16:uniqueId val="{00000000-1629-4672-9627-425B8085FC4B}"/>
            </c:ext>
          </c:extLst>
        </c:ser>
        <c:dLbls>
          <c:showLegendKey val="0"/>
          <c:showVal val="0"/>
          <c:showCatName val="0"/>
          <c:showSerName val="0"/>
          <c:showPercent val="0"/>
          <c:showBubbleSize val="0"/>
        </c:dLbls>
        <c:gapWidth val="219"/>
        <c:overlap val="-27"/>
        <c:axId val="499141744"/>
        <c:axId val="499142072"/>
      </c:barChart>
      <c:catAx>
        <c:axId val="49914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142072"/>
        <c:crosses val="autoZero"/>
        <c:auto val="1"/>
        <c:lblAlgn val="ctr"/>
        <c:lblOffset val="100"/>
        <c:noMultiLvlLbl val="0"/>
      </c:catAx>
      <c:valAx>
        <c:axId val="49914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14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2024-01</c:v>
                </c:pt>
                <c:pt idx="1">
                  <c:v>2024-02</c:v>
                </c:pt>
                <c:pt idx="2">
                  <c:v>2024-03</c:v>
                </c:pt>
                <c:pt idx="3">
                  <c:v>2024-04</c:v>
                </c:pt>
                <c:pt idx="4">
                  <c:v>2024-05</c:v>
                </c:pt>
                <c:pt idx="5">
                  <c:v>2024-06</c:v>
                </c:pt>
                <c:pt idx="6">
                  <c:v>2024-07</c:v>
                </c:pt>
                <c:pt idx="7">
                  <c:v>2024-08</c:v>
                </c:pt>
                <c:pt idx="8">
                  <c:v>2024-09</c:v>
                </c:pt>
              </c:strCache>
            </c:strRef>
          </c:cat>
          <c:val>
            <c:numRef>
              <c:f>Sheet1!$B$2:$B$10</c:f>
              <c:numCache>
                <c:formatCode>General</c:formatCode>
                <c:ptCount val="9"/>
                <c:pt idx="0">
                  <c:v>422</c:v>
                </c:pt>
                <c:pt idx="1">
                  <c:v>787</c:v>
                </c:pt>
                <c:pt idx="2">
                  <c:v>691</c:v>
                </c:pt>
                <c:pt idx="3">
                  <c:v>939</c:v>
                </c:pt>
                <c:pt idx="4">
                  <c:v>770</c:v>
                </c:pt>
                <c:pt idx="5">
                  <c:v>577</c:v>
                </c:pt>
                <c:pt idx="6">
                  <c:v>771</c:v>
                </c:pt>
                <c:pt idx="7">
                  <c:v>542</c:v>
                </c:pt>
                <c:pt idx="8">
                  <c:v>73</c:v>
                </c:pt>
              </c:numCache>
            </c:numRef>
          </c:val>
          <c:extLst>
            <c:ext xmlns:c16="http://schemas.microsoft.com/office/drawing/2014/chart" uri="{C3380CC4-5D6E-409C-BE32-E72D297353CC}">
              <c16:uniqueId val="{00000000-B32F-4C03-A526-A11FE6E4AAE7}"/>
            </c:ext>
          </c:extLst>
        </c:ser>
        <c:dLbls>
          <c:showLegendKey val="0"/>
          <c:showVal val="0"/>
          <c:showCatName val="0"/>
          <c:showSerName val="0"/>
          <c:showPercent val="0"/>
          <c:showBubbleSize val="0"/>
        </c:dLbls>
        <c:gapWidth val="219"/>
        <c:overlap val="-27"/>
        <c:axId val="499147648"/>
        <c:axId val="499146008"/>
      </c:barChart>
      <c:catAx>
        <c:axId val="49914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146008"/>
        <c:crosses val="autoZero"/>
        <c:auto val="1"/>
        <c:lblAlgn val="ctr"/>
        <c:lblOffset val="100"/>
        <c:noMultiLvlLbl val="0"/>
      </c:catAx>
      <c:valAx>
        <c:axId val="49914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14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37803</c:v>
                </c:pt>
                <c:pt idx="5">
                  <c:v>46742</c:v>
                </c:pt>
                <c:pt idx="6">
                  <c:v>26306</c:v>
                </c:pt>
                <c:pt idx="7">
                  <c:v>34000</c:v>
                </c:pt>
                <c:pt idx="8">
                  <c:v>30603</c:v>
                </c:pt>
                <c:pt idx="9">
                  <c:v>2871</c:v>
                </c:pt>
              </c:numCache>
            </c:numRef>
          </c:val>
          <c:extLst>
            <c:ext xmlns:c16="http://schemas.microsoft.com/office/drawing/2014/chart" uri="{C3380CC4-5D6E-409C-BE32-E72D297353CC}">
              <c16:uniqueId val="{00000000-E3F0-4C1F-A742-25F1A1F69677}"/>
            </c:ext>
          </c:extLst>
        </c:ser>
        <c:dLbls>
          <c:showLegendKey val="0"/>
          <c:showVal val="0"/>
          <c:showCatName val="0"/>
          <c:showSerName val="0"/>
          <c:showPercent val="0"/>
          <c:showBubbleSize val="0"/>
        </c:dLbls>
        <c:gapWidth val="219"/>
        <c:overlap val="-27"/>
        <c:axId val="499154536"/>
        <c:axId val="499150928"/>
      </c:barChart>
      <c:catAx>
        <c:axId val="49915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150928"/>
        <c:crosses val="autoZero"/>
        <c:auto val="1"/>
        <c:lblAlgn val="ctr"/>
        <c:lblOffset val="100"/>
        <c:noMultiLvlLbl val="0"/>
      </c:catAx>
      <c:valAx>
        <c:axId val="49915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15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6</c:v>
                </c:pt>
                <c:pt idx="5">
                  <c:v>8</c:v>
                </c:pt>
                <c:pt idx="6">
                  <c:v>3</c:v>
                </c:pt>
                <c:pt idx="7">
                  <c:v>3</c:v>
                </c:pt>
                <c:pt idx="8">
                  <c:v>0</c:v>
                </c:pt>
              </c:numCache>
            </c:numRef>
          </c:val>
          <c:extLst>
            <c:ext xmlns:c16="http://schemas.microsoft.com/office/drawing/2014/chart" uri="{C3380CC4-5D6E-409C-BE32-E72D297353CC}">
              <c16:uniqueId val="{00000000-F2B0-4AB0-9177-C06E314018B1}"/>
            </c:ext>
          </c:extLst>
        </c:ser>
        <c:dLbls>
          <c:showLegendKey val="0"/>
          <c:showVal val="0"/>
          <c:showCatName val="0"/>
          <c:showSerName val="0"/>
          <c:showPercent val="0"/>
          <c:showBubbleSize val="0"/>
        </c:dLbls>
        <c:gapWidth val="219"/>
        <c:overlap val="-27"/>
        <c:axId val="503385488"/>
        <c:axId val="503387456"/>
      </c:barChart>
      <c:dateAx>
        <c:axId val="50338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387456"/>
        <c:crosses val="autoZero"/>
        <c:auto val="1"/>
        <c:lblOffset val="100"/>
        <c:baseTimeUnit val="months"/>
      </c:dateAx>
      <c:valAx>
        <c:axId val="50338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38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9</c:v>
                </c:pt>
                <c:pt idx="5">
                  <c:v>5</c:v>
                </c:pt>
                <c:pt idx="6">
                  <c:v>6</c:v>
                </c:pt>
                <c:pt idx="7">
                  <c:v>7</c:v>
                </c:pt>
                <c:pt idx="8">
                  <c:v>18</c:v>
                </c:pt>
                <c:pt idx="9">
                  <c:v>0</c:v>
                </c:pt>
                <c:pt idx="10">
                  <c:v>0</c:v>
                </c:pt>
                <c:pt idx="11">
                  <c:v>0</c:v>
                </c:pt>
              </c:numCache>
            </c:numRef>
          </c:val>
          <c:extLst>
            <c:ext xmlns:c16="http://schemas.microsoft.com/office/drawing/2014/chart" uri="{C3380CC4-5D6E-409C-BE32-E72D297353CC}">
              <c16:uniqueId val="{00000000-75F5-4B9E-9D55-931AE7CA4DDF}"/>
            </c:ext>
          </c:extLst>
        </c:ser>
        <c:dLbls>
          <c:showLegendKey val="0"/>
          <c:showVal val="0"/>
          <c:showCatName val="0"/>
          <c:showSerName val="0"/>
          <c:showPercent val="0"/>
          <c:showBubbleSize val="0"/>
        </c:dLbls>
        <c:gapWidth val="219"/>
        <c:overlap val="-27"/>
        <c:axId val="503392704"/>
        <c:axId val="503388112"/>
      </c:barChart>
      <c:dateAx>
        <c:axId val="50339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388112"/>
        <c:crosses val="autoZero"/>
        <c:auto val="1"/>
        <c:lblOffset val="100"/>
        <c:baseTimeUnit val="months"/>
      </c:dateAx>
      <c:valAx>
        <c:axId val="50338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39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65</c:v>
                </c:pt>
                <c:pt idx="1">
                  <c:v>74</c:v>
                </c:pt>
                <c:pt idx="2">
                  <c:v>85</c:v>
                </c:pt>
                <c:pt idx="3">
                  <c:v>66</c:v>
                </c:pt>
                <c:pt idx="4">
                  <c:v>145</c:v>
                </c:pt>
                <c:pt idx="5">
                  <c:v>72</c:v>
                </c:pt>
                <c:pt idx="6">
                  <c:v>103</c:v>
                </c:pt>
                <c:pt idx="7">
                  <c:v>93</c:v>
                </c:pt>
                <c:pt idx="8">
                  <c:v>18</c:v>
                </c:pt>
                <c:pt idx="9">
                  <c:v>0</c:v>
                </c:pt>
                <c:pt idx="10">
                  <c:v>0</c:v>
                </c:pt>
                <c:pt idx="11">
                  <c:v>0</c:v>
                </c:pt>
              </c:numCache>
            </c:numRef>
          </c:val>
          <c:extLst>
            <c:ext xmlns:c16="http://schemas.microsoft.com/office/drawing/2014/chart" uri="{C3380CC4-5D6E-409C-BE32-E72D297353CC}">
              <c16:uniqueId val="{00000000-2907-4F4C-ABA9-4EE57AD8ECC5}"/>
            </c:ext>
          </c:extLst>
        </c:ser>
        <c:dLbls>
          <c:showLegendKey val="0"/>
          <c:showVal val="0"/>
          <c:showCatName val="0"/>
          <c:showSerName val="0"/>
          <c:showPercent val="0"/>
          <c:showBubbleSize val="0"/>
        </c:dLbls>
        <c:gapWidth val="219"/>
        <c:overlap val="-27"/>
        <c:axId val="503396312"/>
        <c:axId val="503395000"/>
      </c:barChart>
      <c:catAx>
        <c:axId val="50339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395000"/>
        <c:crosses val="autoZero"/>
        <c:auto val="1"/>
        <c:lblAlgn val="ctr"/>
        <c:lblOffset val="100"/>
        <c:noMultiLvlLbl val="0"/>
      </c:catAx>
      <c:valAx>
        <c:axId val="50339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39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pt idx="4">
                  <c:v>2188</c:v>
                </c:pt>
                <c:pt idx="5">
                  <c:v>2225</c:v>
                </c:pt>
                <c:pt idx="6">
                  <c:v>1507</c:v>
                </c:pt>
                <c:pt idx="7">
                  <c:v>1662</c:v>
                </c:pt>
              </c:numCache>
            </c:numRef>
          </c:val>
          <c:extLst>
            <c:ext xmlns:c16="http://schemas.microsoft.com/office/drawing/2014/chart" uri="{C3380CC4-5D6E-409C-BE32-E72D297353CC}">
              <c16:uniqueId val="{00000000-6367-4C53-9B79-12084A1A9960}"/>
            </c:ext>
          </c:extLst>
        </c:ser>
        <c:dLbls>
          <c:showLegendKey val="0"/>
          <c:showVal val="0"/>
          <c:showCatName val="0"/>
          <c:showSerName val="0"/>
          <c:showPercent val="0"/>
          <c:showBubbleSize val="0"/>
        </c:dLbls>
        <c:gapWidth val="219"/>
        <c:overlap val="-27"/>
        <c:axId val="503398608"/>
        <c:axId val="503377288"/>
      </c:barChart>
      <c:dateAx>
        <c:axId val="50339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377288"/>
        <c:crosses val="autoZero"/>
        <c:auto val="1"/>
        <c:lblOffset val="100"/>
        <c:baseTimeUnit val="months"/>
      </c:dateAx>
      <c:valAx>
        <c:axId val="50337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39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A8562-B9A2-4DE1-B07D-89EC9737CC59}"/>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559D9506-AD5E-41E1-ABBF-269C8EF67C8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69124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C5FF0-99B6-4F57-B999-2F14084DC08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44BA7576-E09B-44CF-B7A6-C151F18193F8}"/>
              </a:ext>
            </a:extLst>
          </p:cNvPr>
          <p:cNvGraphicFramePr>
            <a:graphicFrameLocks noGrp="1"/>
          </p:cNvGraphicFramePr>
          <p:nvPr>
            <p:ph type="chart" sz="quarter" idx="13"/>
            <p:extLst>
              <p:ext uri="{D42A27DB-BD31-4B8C-83A1-F6EECF244321}">
                <p14:modId xmlns:p14="http://schemas.microsoft.com/office/powerpoint/2010/main" val="2267091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84DA1D-E576-46C3-AF03-B395BA41188F}"/>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C2E6F5EC-2896-467A-9B78-0CDE21B301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7144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E91F-F6DC-4019-B0DF-57CB2C6E26D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29C0F93-D4A4-416F-9529-900BF59417A5}"/>
              </a:ext>
            </a:extLst>
          </p:cNvPr>
          <p:cNvGraphicFramePr>
            <a:graphicFrameLocks noGrp="1"/>
          </p:cNvGraphicFramePr>
          <p:nvPr>
            <p:ph type="tbl" sz="quarter" idx="13"/>
            <p:extLst>
              <p:ext uri="{D42A27DB-BD31-4B8C-83A1-F6EECF244321}">
                <p14:modId xmlns:p14="http://schemas.microsoft.com/office/powerpoint/2010/main" val="80960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96438644"/>
                    </a:ext>
                  </a:extLst>
                </a:gridCol>
                <a:gridCol w="905256">
                  <a:extLst>
                    <a:ext uri="{9D8B030D-6E8A-4147-A177-3AD203B41FA5}">
                      <a16:colId xmlns:a16="http://schemas.microsoft.com/office/drawing/2014/main" val="359779722"/>
                    </a:ext>
                  </a:extLst>
                </a:gridCol>
                <a:gridCol w="905256">
                  <a:extLst>
                    <a:ext uri="{9D8B030D-6E8A-4147-A177-3AD203B41FA5}">
                      <a16:colId xmlns:a16="http://schemas.microsoft.com/office/drawing/2014/main" val="3139009883"/>
                    </a:ext>
                  </a:extLst>
                </a:gridCol>
                <a:gridCol w="905256">
                  <a:extLst>
                    <a:ext uri="{9D8B030D-6E8A-4147-A177-3AD203B41FA5}">
                      <a16:colId xmlns:a16="http://schemas.microsoft.com/office/drawing/2014/main" val="2930232884"/>
                    </a:ext>
                  </a:extLst>
                </a:gridCol>
                <a:gridCol w="905256">
                  <a:extLst>
                    <a:ext uri="{9D8B030D-6E8A-4147-A177-3AD203B41FA5}">
                      <a16:colId xmlns:a16="http://schemas.microsoft.com/office/drawing/2014/main" val="2453890926"/>
                    </a:ext>
                  </a:extLst>
                </a:gridCol>
                <a:gridCol w="905256">
                  <a:extLst>
                    <a:ext uri="{9D8B030D-6E8A-4147-A177-3AD203B41FA5}">
                      <a16:colId xmlns:a16="http://schemas.microsoft.com/office/drawing/2014/main" val="1345413429"/>
                    </a:ext>
                  </a:extLst>
                </a:gridCol>
                <a:gridCol w="905256">
                  <a:extLst>
                    <a:ext uri="{9D8B030D-6E8A-4147-A177-3AD203B41FA5}">
                      <a16:colId xmlns:a16="http://schemas.microsoft.com/office/drawing/2014/main" val="980627290"/>
                    </a:ext>
                  </a:extLst>
                </a:gridCol>
                <a:gridCol w="905256">
                  <a:extLst>
                    <a:ext uri="{9D8B030D-6E8A-4147-A177-3AD203B41FA5}">
                      <a16:colId xmlns:a16="http://schemas.microsoft.com/office/drawing/2014/main" val="4229921153"/>
                    </a:ext>
                  </a:extLst>
                </a:gridCol>
                <a:gridCol w="905256">
                  <a:extLst>
                    <a:ext uri="{9D8B030D-6E8A-4147-A177-3AD203B41FA5}">
                      <a16:colId xmlns:a16="http://schemas.microsoft.com/office/drawing/2014/main" val="110082387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89478295"/>
                  </a:ext>
                </a:extLst>
              </a:tr>
              <a:tr h="370840">
                <a:tc>
                  <a:txBody>
                    <a:bodyPr/>
                    <a:lstStyle/>
                    <a:p>
                      <a:r>
                        <a:rPr lang="en-US" sz="1000"/>
                        <a:t>504</a:t>
                      </a:r>
                    </a:p>
                  </a:txBody>
                  <a:tcPr/>
                </a:tc>
                <a:tc>
                  <a:txBody>
                    <a:bodyPr/>
                    <a:lstStyle/>
                    <a:p>
                      <a:r>
                        <a:rPr lang="en-US" sz="1000"/>
                        <a:t>1</a:t>
                      </a:r>
                    </a:p>
                  </a:txBody>
                  <a:tcPr/>
                </a:tc>
                <a:tc>
                  <a:txBody>
                    <a:bodyPr/>
                    <a:lstStyle/>
                    <a:p>
                      <a:r>
                        <a:rPr lang="en-US" sz="1000"/>
                        <a:t>13</a:t>
                      </a:r>
                    </a:p>
                  </a:txBody>
                  <a:tcPr/>
                </a:tc>
                <a:tc>
                  <a:txBody>
                    <a:bodyPr/>
                    <a:lstStyle/>
                    <a:p>
                      <a:r>
                        <a:rPr lang="en-US" sz="1000"/>
                        <a:t>66</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1.0552 %</a:t>
                      </a:r>
                    </a:p>
                  </a:txBody>
                  <a:tcPr/>
                </a:tc>
                <a:tc>
                  <a:txBody>
                    <a:bodyPr/>
                    <a:lstStyle/>
                    <a:p>
                      <a:r>
                        <a:rPr lang="en-US" sz="1000"/>
                        <a:t>0.0 %</a:t>
                      </a:r>
                    </a:p>
                  </a:txBody>
                  <a:tcPr/>
                </a:tc>
                <a:extLst>
                  <a:ext uri="{0D108BD9-81ED-4DB2-BD59-A6C34878D82A}">
                    <a16:rowId xmlns:a16="http://schemas.microsoft.com/office/drawing/2014/main" val="1056000415"/>
                  </a:ext>
                </a:extLst>
              </a:tr>
            </a:tbl>
          </a:graphicData>
        </a:graphic>
      </p:graphicFrame>
      <p:sp>
        <p:nvSpPr>
          <p:cNvPr id="4" name="Text Placeholder 3">
            <a:extLst>
              <a:ext uri="{FF2B5EF4-FFF2-40B4-BE49-F238E27FC236}">
                <a16:creationId xmlns:a16="http://schemas.microsoft.com/office/drawing/2014/main" id="{59471B72-8E52-4B03-92B7-BC20A0B3D176}"/>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74989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BE83A-3FAC-4A80-B433-6AC84EBAD528}"/>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C8A1F87B-E997-440A-A1E1-A8001FDB9E67}"/>
              </a:ext>
            </a:extLst>
          </p:cNvPr>
          <p:cNvGraphicFramePr>
            <a:graphicFrameLocks noGrp="1"/>
          </p:cNvGraphicFramePr>
          <p:nvPr>
            <p:ph type="chart" sz="quarter" idx="13"/>
            <p:extLst>
              <p:ext uri="{D42A27DB-BD31-4B8C-83A1-F6EECF244321}">
                <p14:modId xmlns:p14="http://schemas.microsoft.com/office/powerpoint/2010/main" val="2777163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78E138-2AF8-4976-813E-DD3BE079A9F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23DA864-9F4C-47F9-8B71-BC49FAB5D2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7163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07112-5499-42BE-B358-F0C661408F62}"/>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88351974-C06D-4A7B-8C48-5D2328ECD7E0}"/>
              </a:ext>
            </a:extLst>
          </p:cNvPr>
          <p:cNvGraphicFramePr>
            <a:graphicFrameLocks noGrp="1"/>
          </p:cNvGraphicFramePr>
          <p:nvPr>
            <p:ph type="chart" sz="quarter" idx="13"/>
            <p:extLst>
              <p:ext uri="{D42A27DB-BD31-4B8C-83A1-F6EECF244321}">
                <p14:modId xmlns:p14="http://schemas.microsoft.com/office/powerpoint/2010/main" val="1680108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1C628D-83A8-4A9D-BAAE-532557179E5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E4668B8-2C07-4326-A2C1-4C625B764F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4267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C41A-836D-4A2C-941A-99C563D50005}"/>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7FFA501A-B0E6-4555-85ED-489487389637}"/>
              </a:ext>
            </a:extLst>
          </p:cNvPr>
          <p:cNvGraphicFramePr>
            <a:graphicFrameLocks noGrp="1"/>
          </p:cNvGraphicFramePr>
          <p:nvPr>
            <p:ph type="chart" sz="quarter" idx="13"/>
            <p:extLst>
              <p:ext uri="{D42A27DB-BD31-4B8C-83A1-F6EECF244321}">
                <p14:modId xmlns:p14="http://schemas.microsoft.com/office/powerpoint/2010/main" val="367929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B519A4-1F71-4086-BD9A-9492A95DC0F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3E98E66-3AC0-4C7D-B2D5-B056DC6D3B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8152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D0FCD-FD46-4D3B-937B-6E28C99557B4}"/>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D936F7CA-B6A2-4594-A77C-230396298BA6}"/>
              </a:ext>
            </a:extLst>
          </p:cNvPr>
          <p:cNvGraphicFramePr>
            <a:graphicFrameLocks noGrp="1"/>
          </p:cNvGraphicFramePr>
          <p:nvPr>
            <p:ph type="chart" sz="quarter" idx="13"/>
            <p:extLst>
              <p:ext uri="{D42A27DB-BD31-4B8C-83A1-F6EECF244321}">
                <p14:modId xmlns:p14="http://schemas.microsoft.com/office/powerpoint/2010/main" val="2440260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E43EE6-B7BA-4FB4-B2A6-3B382E7F30B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1D2377E-40A6-4CCC-B468-2A4446B95C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1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DA51-6085-470B-8F10-96F1489F1FBA}"/>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471DC4BF-0562-4C12-80B5-9183204BEDD6}"/>
              </a:ext>
            </a:extLst>
          </p:cNvPr>
          <p:cNvGraphicFramePr>
            <a:graphicFrameLocks noGrp="1"/>
          </p:cNvGraphicFramePr>
          <p:nvPr>
            <p:ph type="tbl" sz="quarter" idx="13"/>
            <p:extLst>
              <p:ext uri="{D42A27DB-BD31-4B8C-83A1-F6EECF244321}">
                <p14:modId xmlns:p14="http://schemas.microsoft.com/office/powerpoint/2010/main" val="339804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31689391"/>
                    </a:ext>
                  </a:extLst>
                </a:gridCol>
                <a:gridCol w="1481328">
                  <a:extLst>
                    <a:ext uri="{9D8B030D-6E8A-4147-A177-3AD203B41FA5}">
                      <a16:colId xmlns:a16="http://schemas.microsoft.com/office/drawing/2014/main" val="4144409377"/>
                    </a:ext>
                  </a:extLst>
                </a:gridCol>
                <a:gridCol w="329184">
                  <a:extLst>
                    <a:ext uri="{9D8B030D-6E8A-4147-A177-3AD203B41FA5}">
                      <a16:colId xmlns:a16="http://schemas.microsoft.com/office/drawing/2014/main" val="2444308805"/>
                    </a:ext>
                  </a:extLst>
                </a:gridCol>
                <a:gridCol w="329184">
                  <a:extLst>
                    <a:ext uri="{9D8B030D-6E8A-4147-A177-3AD203B41FA5}">
                      <a16:colId xmlns:a16="http://schemas.microsoft.com/office/drawing/2014/main" val="3288286292"/>
                    </a:ext>
                  </a:extLst>
                </a:gridCol>
                <a:gridCol w="329184">
                  <a:extLst>
                    <a:ext uri="{9D8B030D-6E8A-4147-A177-3AD203B41FA5}">
                      <a16:colId xmlns:a16="http://schemas.microsoft.com/office/drawing/2014/main" val="1735291959"/>
                    </a:ext>
                  </a:extLst>
                </a:gridCol>
                <a:gridCol w="329184">
                  <a:extLst>
                    <a:ext uri="{9D8B030D-6E8A-4147-A177-3AD203B41FA5}">
                      <a16:colId xmlns:a16="http://schemas.microsoft.com/office/drawing/2014/main" val="81437960"/>
                    </a:ext>
                  </a:extLst>
                </a:gridCol>
                <a:gridCol w="329184">
                  <a:extLst>
                    <a:ext uri="{9D8B030D-6E8A-4147-A177-3AD203B41FA5}">
                      <a16:colId xmlns:a16="http://schemas.microsoft.com/office/drawing/2014/main" val="703645051"/>
                    </a:ext>
                  </a:extLst>
                </a:gridCol>
                <a:gridCol w="329184">
                  <a:extLst>
                    <a:ext uri="{9D8B030D-6E8A-4147-A177-3AD203B41FA5}">
                      <a16:colId xmlns:a16="http://schemas.microsoft.com/office/drawing/2014/main" val="339738999"/>
                    </a:ext>
                  </a:extLst>
                </a:gridCol>
                <a:gridCol w="329184">
                  <a:extLst>
                    <a:ext uri="{9D8B030D-6E8A-4147-A177-3AD203B41FA5}">
                      <a16:colId xmlns:a16="http://schemas.microsoft.com/office/drawing/2014/main" val="2724579658"/>
                    </a:ext>
                  </a:extLst>
                </a:gridCol>
                <a:gridCol w="329184">
                  <a:extLst>
                    <a:ext uri="{9D8B030D-6E8A-4147-A177-3AD203B41FA5}">
                      <a16:colId xmlns:a16="http://schemas.microsoft.com/office/drawing/2014/main" val="2440087846"/>
                    </a:ext>
                  </a:extLst>
                </a:gridCol>
                <a:gridCol w="329184">
                  <a:extLst>
                    <a:ext uri="{9D8B030D-6E8A-4147-A177-3AD203B41FA5}">
                      <a16:colId xmlns:a16="http://schemas.microsoft.com/office/drawing/2014/main" val="730580989"/>
                    </a:ext>
                  </a:extLst>
                </a:gridCol>
                <a:gridCol w="329184">
                  <a:extLst>
                    <a:ext uri="{9D8B030D-6E8A-4147-A177-3AD203B41FA5}">
                      <a16:colId xmlns:a16="http://schemas.microsoft.com/office/drawing/2014/main" val="2276607827"/>
                    </a:ext>
                  </a:extLst>
                </a:gridCol>
                <a:gridCol w="329184">
                  <a:extLst>
                    <a:ext uri="{9D8B030D-6E8A-4147-A177-3AD203B41FA5}">
                      <a16:colId xmlns:a16="http://schemas.microsoft.com/office/drawing/2014/main" val="96136726"/>
                    </a:ext>
                  </a:extLst>
                </a:gridCol>
                <a:gridCol w="329184">
                  <a:extLst>
                    <a:ext uri="{9D8B030D-6E8A-4147-A177-3AD203B41FA5}">
                      <a16:colId xmlns:a16="http://schemas.microsoft.com/office/drawing/2014/main" val="3733941260"/>
                    </a:ext>
                  </a:extLst>
                </a:gridCol>
                <a:gridCol w="329184">
                  <a:extLst>
                    <a:ext uri="{9D8B030D-6E8A-4147-A177-3AD203B41FA5}">
                      <a16:colId xmlns:a16="http://schemas.microsoft.com/office/drawing/2014/main" val="551243193"/>
                    </a:ext>
                  </a:extLst>
                </a:gridCol>
                <a:gridCol w="329184">
                  <a:extLst>
                    <a:ext uri="{9D8B030D-6E8A-4147-A177-3AD203B41FA5}">
                      <a16:colId xmlns:a16="http://schemas.microsoft.com/office/drawing/2014/main" val="262023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60965712"/>
                  </a:ext>
                </a:extLst>
              </a:tr>
            </a:tbl>
          </a:graphicData>
        </a:graphic>
      </p:graphicFrame>
      <p:sp>
        <p:nvSpPr>
          <p:cNvPr id="4" name="Text Placeholder 3">
            <a:extLst>
              <a:ext uri="{FF2B5EF4-FFF2-40B4-BE49-F238E27FC236}">
                <a16:creationId xmlns:a16="http://schemas.microsoft.com/office/drawing/2014/main" id="{CDB6DDD0-4480-41F0-861F-6E0B9E41792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573020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931E9-5F22-4D76-A5E2-995BFAF36F6F}"/>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64DCA560-C94E-46E8-8E19-D996967CA0E5}"/>
              </a:ext>
            </a:extLst>
          </p:cNvPr>
          <p:cNvGraphicFramePr>
            <a:graphicFrameLocks noGrp="1"/>
          </p:cNvGraphicFramePr>
          <p:nvPr>
            <p:ph type="tbl" sz="quarter" idx="13"/>
            <p:extLst>
              <p:ext uri="{D42A27DB-BD31-4B8C-83A1-F6EECF244321}">
                <p14:modId xmlns:p14="http://schemas.microsoft.com/office/powerpoint/2010/main" val="1577677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73811312"/>
                    </a:ext>
                  </a:extLst>
                </a:gridCol>
                <a:gridCol w="1481328">
                  <a:extLst>
                    <a:ext uri="{9D8B030D-6E8A-4147-A177-3AD203B41FA5}">
                      <a16:colId xmlns:a16="http://schemas.microsoft.com/office/drawing/2014/main" val="3591299481"/>
                    </a:ext>
                  </a:extLst>
                </a:gridCol>
                <a:gridCol w="329184">
                  <a:extLst>
                    <a:ext uri="{9D8B030D-6E8A-4147-A177-3AD203B41FA5}">
                      <a16:colId xmlns:a16="http://schemas.microsoft.com/office/drawing/2014/main" val="2525061459"/>
                    </a:ext>
                  </a:extLst>
                </a:gridCol>
                <a:gridCol w="329184">
                  <a:extLst>
                    <a:ext uri="{9D8B030D-6E8A-4147-A177-3AD203B41FA5}">
                      <a16:colId xmlns:a16="http://schemas.microsoft.com/office/drawing/2014/main" val="2775552882"/>
                    </a:ext>
                  </a:extLst>
                </a:gridCol>
                <a:gridCol w="329184">
                  <a:extLst>
                    <a:ext uri="{9D8B030D-6E8A-4147-A177-3AD203B41FA5}">
                      <a16:colId xmlns:a16="http://schemas.microsoft.com/office/drawing/2014/main" val="3300396576"/>
                    </a:ext>
                  </a:extLst>
                </a:gridCol>
                <a:gridCol w="329184">
                  <a:extLst>
                    <a:ext uri="{9D8B030D-6E8A-4147-A177-3AD203B41FA5}">
                      <a16:colId xmlns:a16="http://schemas.microsoft.com/office/drawing/2014/main" val="673325134"/>
                    </a:ext>
                  </a:extLst>
                </a:gridCol>
                <a:gridCol w="329184">
                  <a:extLst>
                    <a:ext uri="{9D8B030D-6E8A-4147-A177-3AD203B41FA5}">
                      <a16:colId xmlns:a16="http://schemas.microsoft.com/office/drawing/2014/main" val="841738801"/>
                    </a:ext>
                  </a:extLst>
                </a:gridCol>
                <a:gridCol w="329184">
                  <a:extLst>
                    <a:ext uri="{9D8B030D-6E8A-4147-A177-3AD203B41FA5}">
                      <a16:colId xmlns:a16="http://schemas.microsoft.com/office/drawing/2014/main" val="1702395668"/>
                    </a:ext>
                  </a:extLst>
                </a:gridCol>
                <a:gridCol w="329184">
                  <a:extLst>
                    <a:ext uri="{9D8B030D-6E8A-4147-A177-3AD203B41FA5}">
                      <a16:colId xmlns:a16="http://schemas.microsoft.com/office/drawing/2014/main" val="1768070230"/>
                    </a:ext>
                  </a:extLst>
                </a:gridCol>
                <a:gridCol w="329184">
                  <a:extLst>
                    <a:ext uri="{9D8B030D-6E8A-4147-A177-3AD203B41FA5}">
                      <a16:colId xmlns:a16="http://schemas.microsoft.com/office/drawing/2014/main" val="311293731"/>
                    </a:ext>
                  </a:extLst>
                </a:gridCol>
                <a:gridCol w="329184">
                  <a:extLst>
                    <a:ext uri="{9D8B030D-6E8A-4147-A177-3AD203B41FA5}">
                      <a16:colId xmlns:a16="http://schemas.microsoft.com/office/drawing/2014/main" val="2225630641"/>
                    </a:ext>
                  </a:extLst>
                </a:gridCol>
                <a:gridCol w="329184">
                  <a:extLst>
                    <a:ext uri="{9D8B030D-6E8A-4147-A177-3AD203B41FA5}">
                      <a16:colId xmlns:a16="http://schemas.microsoft.com/office/drawing/2014/main" val="520228621"/>
                    </a:ext>
                  </a:extLst>
                </a:gridCol>
                <a:gridCol w="329184">
                  <a:extLst>
                    <a:ext uri="{9D8B030D-6E8A-4147-A177-3AD203B41FA5}">
                      <a16:colId xmlns:a16="http://schemas.microsoft.com/office/drawing/2014/main" val="2795987983"/>
                    </a:ext>
                  </a:extLst>
                </a:gridCol>
                <a:gridCol w="329184">
                  <a:extLst>
                    <a:ext uri="{9D8B030D-6E8A-4147-A177-3AD203B41FA5}">
                      <a16:colId xmlns:a16="http://schemas.microsoft.com/office/drawing/2014/main" val="3614804007"/>
                    </a:ext>
                  </a:extLst>
                </a:gridCol>
                <a:gridCol w="329184">
                  <a:extLst>
                    <a:ext uri="{9D8B030D-6E8A-4147-A177-3AD203B41FA5}">
                      <a16:colId xmlns:a16="http://schemas.microsoft.com/office/drawing/2014/main" val="2169967942"/>
                    </a:ext>
                  </a:extLst>
                </a:gridCol>
                <a:gridCol w="329184">
                  <a:extLst>
                    <a:ext uri="{9D8B030D-6E8A-4147-A177-3AD203B41FA5}">
                      <a16:colId xmlns:a16="http://schemas.microsoft.com/office/drawing/2014/main" val="4068033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986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- 2024-08-16 15:07:01</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visited our employees in Chicago for the second stop on their tour of TMA offices across the country! Our CEO, Daisuke Ugaeri, and Executive VPs, Steve Goldstein and Ann Ginn, held a lively Town Hall meeting at our new Chicago office. Afterward, everyone went out to a local restaurant for a delightful employee appreciation lunch!
Visits from our executive team are a great opportunity to build connections and showcase all the hard work our employees contribute to 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https://quintly-eu-image-storage.s3.amazonaws.com/e33bbb9956bb05844e7317a82c09a400/c16c5dac0eb63b9499fd3a464749a4c1.jpg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00163350"/>
                  </a:ext>
                </a:extLst>
              </a:tr>
            </a:tbl>
          </a:graphicData>
        </a:graphic>
      </p:graphicFrame>
      <p:sp>
        <p:nvSpPr>
          <p:cNvPr id="4" name="Text Placeholder 3">
            <a:extLst>
              <a:ext uri="{FF2B5EF4-FFF2-40B4-BE49-F238E27FC236}">
                <a16:creationId xmlns:a16="http://schemas.microsoft.com/office/drawing/2014/main" id="{20622911-3D16-4EAB-9D55-3AF5CBFBCE0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647500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50208-22B1-4083-8400-7DAECAD52246}"/>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6D3EC26A-4711-4E43-9E00-C4FE065EBEE2}"/>
              </a:ext>
            </a:extLst>
          </p:cNvPr>
          <p:cNvGraphicFramePr>
            <a:graphicFrameLocks noGrp="1"/>
          </p:cNvGraphicFramePr>
          <p:nvPr>
            <p:ph type="tbl" sz="quarter" idx="13"/>
            <p:extLst>
              <p:ext uri="{D42A27DB-BD31-4B8C-83A1-F6EECF244321}">
                <p14:modId xmlns:p14="http://schemas.microsoft.com/office/powerpoint/2010/main" val="4117155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92455057"/>
                    </a:ext>
                  </a:extLst>
                </a:gridCol>
                <a:gridCol w="1481328">
                  <a:extLst>
                    <a:ext uri="{9D8B030D-6E8A-4147-A177-3AD203B41FA5}">
                      <a16:colId xmlns:a16="http://schemas.microsoft.com/office/drawing/2014/main" val="3384436444"/>
                    </a:ext>
                  </a:extLst>
                </a:gridCol>
                <a:gridCol w="329184">
                  <a:extLst>
                    <a:ext uri="{9D8B030D-6E8A-4147-A177-3AD203B41FA5}">
                      <a16:colId xmlns:a16="http://schemas.microsoft.com/office/drawing/2014/main" val="2255334642"/>
                    </a:ext>
                  </a:extLst>
                </a:gridCol>
                <a:gridCol w="329184">
                  <a:extLst>
                    <a:ext uri="{9D8B030D-6E8A-4147-A177-3AD203B41FA5}">
                      <a16:colId xmlns:a16="http://schemas.microsoft.com/office/drawing/2014/main" val="4223959331"/>
                    </a:ext>
                  </a:extLst>
                </a:gridCol>
                <a:gridCol w="329184">
                  <a:extLst>
                    <a:ext uri="{9D8B030D-6E8A-4147-A177-3AD203B41FA5}">
                      <a16:colId xmlns:a16="http://schemas.microsoft.com/office/drawing/2014/main" val="642159206"/>
                    </a:ext>
                  </a:extLst>
                </a:gridCol>
                <a:gridCol w="329184">
                  <a:extLst>
                    <a:ext uri="{9D8B030D-6E8A-4147-A177-3AD203B41FA5}">
                      <a16:colId xmlns:a16="http://schemas.microsoft.com/office/drawing/2014/main" val="3902211843"/>
                    </a:ext>
                  </a:extLst>
                </a:gridCol>
                <a:gridCol w="329184">
                  <a:extLst>
                    <a:ext uri="{9D8B030D-6E8A-4147-A177-3AD203B41FA5}">
                      <a16:colId xmlns:a16="http://schemas.microsoft.com/office/drawing/2014/main" val="3973835576"/>
                    </a:ext>
                  </a:extLst>
                </a:gridCol>
                <a:gridCol w="329184">
                  <a:extLst>
                    <a:ext uri="{9D8B030D-6E8A-4147-A177-3AD203B41FA5}">
                      <a16:colId xmlns:a16="http://schemas.microsoft.com/office/drawing/2014/main" val="2267855003"/>
                    </a:ext>
                  </a:extLst>
                </a:gridCol>
                <a:gridCol w="329184">
                  <a:extLst>
                    <a:ext uri="{9D8B030D-6E8A-4147-A177-3AD203B41FA5}">
                      <a16:colId xmlns:a16="http://schemas.microsoft.com/office/drawing/2014/main" val="4230780854"/>
                    </a:ext>
                  </a:extLst>
                </a:gridCol>
                <a:gridCol w="329184">
                  <a:extLst>
                    <a:ext uri="{9D8B030D-6E8A-4147-A177-3AD203B41FA5}">
                      <a16:colId xmlns:a16="http://schemas.microsoft.com/office/drawing/2014/main" val="948211157"/>
                    </a:ext>
                  </a:extLst>
                </a:gridCol>
                <a:gridCol w="329184">
                  <a:extLst>
                    <a:ext uri="{9D8B030D-6E8A-4147-A177-3AD203B41FA5}">
                      <a16:colId xmlns:a16="http://schemas.microsoft.com/office/drawing/2014/main" val="3156198233"/>
                    </a:ext>
                  </a:extLst>
                </a:gridCol>
                <a:gridCol w="329184">
                  <a:extLst>
                    <a:ext uri="{9D8B030D-6E8A-4147-A177-3AD203B41FA5}">
                      <a16:colId xmlns:a16="http://schemas.microsoft.com/office/drawing/2014/main" val="2743231485"/>
                    </a:ext>
                  </a:extLst>
                </a:gridCol>
                <a:gridCol w="329184">
                  <a:extLst>
                    <a:ext uri="{9D8B030D-6E8A-4147-A177-3AD203B41FA5}">
                      <a16:colId xmlns:a16="http://schemas.microsoft.com/office/drawing/2014/main" val="3357021401"/>
                    </a:ext>
                  </a:extLst>
                </a:gridCol>
                <a:gridCol w="329184">
                  <a:extLst>
                    <a:ext uri="{9D8B030D-6E8A-4147-A177-3AD203B41FA5}">
                      <a16:colId xmlns:a16="http://schemas.microsoft.com/office/drawing/2014/main" val="40740895"/>
                    </a:ext>
                  </a:extLst>
                </a:gridCol>
                <a:gridCol w="329184">
                  <a:extLst>
                    <a:ext uri="{9D8B030D-6E8A-4147-A177-3AD203B41FA5}">
                      <a16:colId xmlns:a16="http://schemas.microsoft.com/office/drawing/2014/main" val="2686785002"/>
                    </a:ext>
                  </a:extLst>
                </a:gridCol>
                <a:gridCol w="329184">
                  <a:extLst>
                    <a:ext uri="{9D8B030D-6E8A-4147-A177-3AD203B41FA5}">
                      <a16:colId xmlns:a16="http://schemas.microsoft.com/office/drawing/2014/main" val="88876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3953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- 2024-08-12 16:06:01</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kicked off their annual Town Hall tour in Pasadena, meeting with our employees in the Conference Center of the building we’ll be relocating to later this year. It was a great opportunity for our executives to check out the new space and for our Pasadena employees to explore the area.
After the Town Hall, our senior team showed their appreciation for our Pasadena employees with a delicious lunch at a local restaurant.
Stay tuned for more updates as our senior leadership team visits other locations across the 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https://quintly-eu-image-storage.s3.amazonaws.com/e33bbb9956bb05844e7317a82c09a400/855e05074850e33ccf6423c2de7aa400.jpg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0762536"/>
                  </a:ext>
                </a:extLst>
              </a:tr>
            </a:tbl>
          </a:graphicData>
        </a:graphic>
      </p:graphicFrame>
      <p:sp>
        <p:nvSpPr>
          <p:cNvPr id="4" name="Text Placeholder 3">
            <a:extLst>
              <a:ext uri="{FF2B5EF4-FFF2-40B4-BE49-F238E27FC236}">
                <a16:creationId xmlns:a16="http://schemas.microsoft.com/office/drawing/2014/main" id="{DCFAD829-4069-4E53-B8F6-A6325541346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499493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E350B-02D0-4218-BD57-2246C10C5FB9}"/>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CD92C754-9EEA-4965-B6D1-C31838D3F2BE}"/>
              </a:ext>
            </a:extLst>
          </p:cNvPr>
          <p:cNvGraphicFramePr>
            <a:graphicFrameLocks noGrp="1"/>
          </p:cNvGraphicFramePr>
          <p:nvPr>
            <p:ph type="tbl" sz="quarter" idx="13"/>
            <p:extLst>
              <p:ext uri="{D42A27DB-BD31-4B8C-83A1-F6EECF244321}">
                <p14:modId xmlns:p14="http://schemas.microsoft.com/office/powerpoint/2010/main" val="1251311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77393514"/>
                    </a:ext>
                  </a:extLst>
                </a:gridCol>
                <a:gridCol w="1481328">
                  <a:extLst>
                    <a:ext uri="{9D8B030D-6E8A-4147-A177-3AD203B41FA5}">
                      <a16:colId xmlns:a16="http://schemas.microsoft.com/office/drawing/2014/main" val="1619342425"/>
                    </a:ext>
                  </a:extLst>
                </a:gridCol>
                <a:gridCol w="329184">
                  <a:extLst>
                    <a:ext uri="{9D8B030D-6E8A-4147-A177-3AD203B41FA5}">
                      <a16:colId xmlns:a16="http://schemas.microsoft.com/office/drawing/2014/main" val="1903996467"/>
                    </a:ext>
                  </a:extLst>
                </a:gridCol>
                <a:gridCol w="329184">
                  <a:extLst>
                    <a:ext uri="{9D8B030D-6E8A-4147-A177-3AD203B41FA5}">
                      <a16:colId xmlns:a16="http://schemas.microsoft.com/office/drawing/2014/main" val="1447082665"/>
                    </a:ext>
                  </a:extLst>
                </a:gridCol>
                <a:gridCol w="329184">
                  <a:extLst>
                    <a:ext uri="{9D8B030D-6E8A-4147-A177-3AD203B41FA5}">
                      <a16:colId xmlns:a16="http://schemas.microsoft.com/office/drawing/2014/main" val="4019231205"/>
                    </a:ext>
                  </a:extLst>
                </a:gridCol>
                <a:gridCol w="329184">
                  <a:extLst>
                    <a:ext uri="{9D8B030D-6E8A-4147-A177-3AD203B41FA5}">
                      <a16:colId xmlns:a16="http://schemas.microsoft.com/office/drawing/2014/main" val="3293086982"/>
                    </a:ext>
                  </a:extLst>
                </a:gridCol>
                <a:gridCol w="329184">
                  <a:extLst>
                    <a:ext uri="{9D8B030D-6E8A-4147-A177-3AD203B41FA5}">
                      <a16:colId xmlns:a16="http://schemas.microsoft.com/office/drawing/2014/main" val="1883864389"/>
                    </a:ext>
                  </a:extLst>
                </a:gridCol>
                <a:gridCol w="329184">
                  <a:extLst>
                    <a:ext uri="{9D8B030D-6E8A-4147-A177-3AD203B41FA5}">
                      <a16:colId xmlns:a16="http://schemas.microsoft.com/office/drawing/2014/main" val="2402044791"/>
                    </a:ext>
                  </a:extLst>
                </a:gridCol>
                <a:gridCol w="329184">
                  <a:extLst>
                    <a:ext uri="{9D8B030D-6E8A-4147-A177-3AD203B41FA5}">
                      <a16:colId xmlns:a16="http://schemas.microsoft.com/office/drawing/2014/main" val="2028372481"/>
                    </a:ext>
                  </a:extLst>
                </a:gridCol>
                <a:gridCol w="329184">
                  <a:extLst>
                    <a:ext uri="{9D8B030D-6E8A-4147-A177-3AD203B41FA5}">
                      <a16:colId xmlns:a16="http://schemas.microsoft.com/office/drawing/2014/main" val="1863282545"/>
                    </a:ext>
                  </a:extLst>
                </a:gridCol>
                <a:gridCol w="329184">
                  <a:extLst>
                    <a:ext uri="{9D8B030D-6E8A-4147-A177-3AD203B41FA5}">
                      <a16:colId xmlns:a16="http://schemas.microsoft.com/office/drawing/2014/main" val="345937521"/>
                    </a:ext>
                  </a:extLst>
                </a:gridCol>
                <a:gridCol w="329184">
                  <a:extLst>
                    <a:ext uri="{9D8B030D-6E8A-4147-A177-3AD203B41FA5}">
                      <a16:colId xmlns:a16="http://schemas.microsoft.com/office/drawing/2014/main" val="2200032840"/>
                    </a:ext>
                  </a:extLst>
                </a:gridCol>
                <a:gridCol w="329184">
                  <a:extLst>
                    <a:ext uri="{9D8B030D-6E8A-4147-A177-3AD203B41FA5}">
                      <a16:colId xmlns:a16="http://schemas.microsoft.com/office/drawing/2014/main" val="212980410"/>
                    </a:ext>
                  </a:extLst>
                </a:gridCol>
                <a:gridCol w="329184">
                  <a:extLst>
                    <a:ext uri="{9D8B030D-6E8A-4147-A177-3AD203B41FA5}">
                      <a16:colId xmlns:a16="http://schemas.microsoft.com/office/drawing/2014/main" val="900960357"/>
                    </a:ext>
                  </a:extLst>
                </a:gridCol>
                <a:gridCol w="329184">
                  <a:extLst>
                    <a:ext uri="{9D8B030D-6E8A-4147-A177-3AD203B41FA5}">
                      <a16:colId xmlns:a16="http://schemas.microsoft.com/office/drawing/2014/main" val="2371363740"/>
                    </a:ext>
                  </a:extLst>
                </a:gridCol>
                <a:gridCol w="329184">
                  <a:extLst>
                    <a:ext uri="{9D8B030D-6E8A-4147-A177-3AD203B41FA5}">
                      <a16:colId xmlns:a16="http://schemas.microsoft.com/office/drawing/2014/main" val="790374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240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- 2024-08-19 16:25:25</a:t>
                      </a:r>
                      <a:r>
                        <a:rPr kumimoji="0" lang="en-US" sz="1000" b="0" i="0" u="none" strike="noStrike" kern="1200" cap="none" spc="0" normalizeH="0" baseline="0" noProof="0">
                          <a:ln>
                            <a:noFill/>
                          </a:ln>
                          <a:solidFill>
                            <a:prstClr val="black"/>
                          </a:solidFill>
                          <a:effectLst/>
                          <a:uLnTx/>
                          <a:uFillTx/>
                          <a:latin typeface="Calibri"/>
                          <a:ea typeface="+mn-ea"/>
                          <a:cs typeface="+mn-cs"/>
                        </a:rPr>
                        <a:t>
 Help us give a big welcome to our newest hire, Richard!  He's stepping into the role of Claims Analyst for our Workers Compensations team in our Pasadena, CA office.
When he is not analyzing claims, Richard can be found on the baseball field coaching one of his three sons. Richard also has an adorable dog named Otis and a bright golden bearded dragon named – you guessed it - Sunny!
We're so excited to have Richard join our Tokio Marine America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https://quintly-eu-image-storage.s3.amazonaws.com/e33bbb9956bb05844e7317a82c09a400/0effc4c60bffd291efe0236f3ed39602.jpg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97704718"/>
                  </a:ext>
                </a:extLst>
              </a:tr>
            </a:tbl>
          </a:graphicData>
        </a:graphic>
      </p:graphicFrame>
      <p:sp>
        <p:nvSpPr>
          <p:cNvPr id="4" name="Text Placeholder 3">
            <a:extLst>
              <a:ext uri="{FF2B5EF4-FFF2-40B4-BE49-F238E27FC236}">
                <a16:creationId xmlns:a16="http://schemas.microsoft.com/office/drawing/2014/main" id="{E3024305-5407-4339-95E7-314546E003B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115107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9FC6-D3D7-4BEF-B65D-2F59FB72FC2A}"/>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26984735-046A-4D5A-ABC8-A4904AA51200}"/>
              </a:ext>
            </a:extLst>
          </p:cNvPr>
          <p:cNvGraphicFramePr>
            <a:graphicFrameLocks noGrp="1"/>
          </p:cNvGraphicFramePr>
          <p:nvPr>
            <p:ph type="tbl" sz="quarter" idx="13"/>
            <p:extLst>
              <p:ext uri="{D42A27DB-BD31-4B8C-83A1-F6EECF244321}">
                <p14:modId xmlns:p14="http://schemas.microsoft.com/office/powerpoint/2010/main" val="3528245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06298091"/>
                    </a:ext>
                  </a:extLst>
                </a:gridCol>
                <a:gridCol w="576072">
                  <a:extLst>
                    <a:ext uri="{9D8B030D-6E8A-4147-A177-3AD203B41FA5}">
                      <a16:colId xmlns:a16="http://schemas.microsoft.com/office/drawing/2014/main" val="3824127519"/>
                    </a:ext>
                  </a:extLst>
                </a:gridCol>
                <a:gridCol w="576072">
                  <a:extLst>
                    <a:ext uri="{9D8B030D-6E8A-4147-A177-3AD203B41FA5}">
                      <a16:colId xmlns:a16="http://schemas.microsoft.com/office/drawing/2014/main" val="3548501372"/>
                    </a:ext>
                  </a:extLst>
                </a:gridCol>
                <a:gridCol w="576072">
                  <a:extLst>
                    <a:ext uri="{9D8B030D-6E8A-4147-A177-3AD203B41FA5}">
                      <a16:colId xmlns:a16="http://schemas.microsoft.com/office/drawing/2014/main" val="1672383912"/>
                    </a:ext>
                  </a:extLst>
                </a:gridCol>
                <a:gridCol w="576072">
                  <a:extLst>
                    <a:ext uri="{9D8B030D-6E8A-4147-A177-3AD203B41FA5}">
                      <a16:colId xmlns:a16="http://schemas.microsoft.com/office/drawing/2014/main" val="2442629585"/>
                    </a:ext>
                  </a:extLst>
                </a:gridCol>
                <a:gridCol w="576072">
                  <a:extLst>
                    <a:ext uri="{9D8B030D-6E8A-4147-A177-3AD203B41FA5}">
                      <a16:colId xmlns:a16="http://schemas.microsoft.com/office/drawing/2014/main" val="1317954600"/>
                    </a:ext>
                  </a:extLst>
                </a:gridCol>
                <a:gridCol w="576072">
                  <a:extLst>
                    <a:ext uri="{9D8B030D-6E8A-4147-A177-3AD203B41FA5}">
                      <a16:colId xmlns:a16="http://schemas.microsoft.com/office/drawing/2014/main" val="1691855882"/>
                    </a:ext>
                  </a:extLst>
                </a:gridCol>
                <a:gridCol w="576072">
                  <a:extLst>
                    <a:ext uri="{9D8B030D-6E8A-4147-A177-3AD203B41FA5}">
                      <a16:colId xmlns:a16="http://schemas.microsoft.com/office/drawing/2014/main" val="348652449"/>
                    </a:ext>
                  </a:extLst>
                </a:gridCol>
                <a:gridCol w="576072">
                  <a:extLst>
                    <a:ext uri="{9D8B030D-6E8A-4147-A177-3AD203B41FA5}">
                      <a16:colId xmlns:a16="http://schemas.microsoft.com/office/drawing/2014/main" val="834864362"/>
                    </a:ext>
                  </a:extLst>
                </a:gridCol>
                <a:gridCol w="576072">
                  <a:extLst>
                    <a:ext uri="{9D8B030D-6E8A-4147-A177-3AD203B41FA5}">
                      <a16:colId xmlns:a16="http://schemas.microsoft.com/office/drawing/2014/main" val="1904811106"/>
                    </a:ext>
                  </a:extLst>
                </a:gridCol>
                <a:gridCol w="576072">
                  <a:extLst>
                    <a:ext uri="{9D8B030D-6E8A-4147-A177-3AD203B41FA5}">
                      <a16:colId xmlns:a16="http://schemas.microsoft.com/office/drawing/2014/main" val="2916366095"/>
                    </a:ext>
                  </a:extLst>
                </a:gridCol>
                <a:gridCol w="576072">
                  <a:extLst>
                    <a:ext uri="{9D8B030D-6E8A-4147-A177-3AD203B41FA5}">
                      <a16:colId xmlns:a16="http://schemas.microsoft.com/office/drawing/2014/main" val="986277184"/>
                    </a:ext>
                  </a:extLst>
                </a:gridCol>
                <a:gridCol w="576072">
                  <a:extLst>
                    <a:ext uri="{9D8B030D-6E8A-4147-A177-3AD203B41FA5}">
                      <a16:colId xmlns:a16="http://schemas.microsoft.com/office/drawing/2014/main" val="408516374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74975625"/>
                  </a:ext>
                </a:extLst>
              </a:tr>
              <a:tr h="370840">
                <a:tc>
                  <a:txBody>
                    <a:bodyPr/>
                    <a:lstStyle/>
                    <a:p>
                      <a:r>
                        <a:rPr lang="en-US" sz="1000"/>
                        <a:t>292</a:t>
                      </a:r>
                    </a:p>
                  </a:txBody>
                  <a:tcPr/>
                </a:tc>
                <a:tc>
                  <a:txBody>
                    <a:bodyPr/>
                    <a:lstStyle/>
                    <a:p>
                      <a:r>
                        <a:rPr lang="en-US" sz="1000"/>
                        <a:t>1</a:t>
                      </a:r>
                    </a:p>
                  </a:txBody>
                  <a:tcPr/>
                </a:tc>
                <a:tc>
                  <a:txBody>
                    <a:bodyPr/>
                    <a:lstStyle/>
                    <a:p>
                      <a:r>
                        <a:rPr lang="en-US" sz="1000"/>
                        <a:t>20</a:t>
                      </a:r>
                    </a:p>
                  </a:txBody>
                  <a:tcPr/>
                </a:tc>
                <a:tc>
                  <a:txBody>
                    <a:bodyPr/>
                    <a:lstStyle/>
                    <a:p>
                      <a:r>
                        <a:rPr lang="en-US" sz="1000"/>
                        <a:t>13</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8</a:t>
                      </a:r>
                    </a:p>
                  </a:txBody>
                  <a:tcPr/>
                </a:tc>
                <a:tc>
                  <a:txBody>
                    <a:bodyPr/>
                    <a:lstStyle/>
                    <a:p>
                      <a:r>
                        <a:rPr lang="en-US" sz="1000"/>
                        <a:t>2</a:t>
                      </a:r>
                    </a:p>
                  </a:txBody>
                  <a:tcPr/>
                </a:tc>
                <a:tc>
                  <a:txBody>
                    <a:bodyPr/>
                    <a:lstStyle/>
                    <a:p>
                      <a:r>
                        <a:rPr lang="en-US" sz="1000"/>
                        <a:t>0.3701 %</a:t>
                      </a:r>
                    </a:p>
                  </a:txBody>
                  <a:tcPr/>
                </a:tc>
                <a:tc>
                  <a:txBody>
                    <a:bodyPr/>
                    <a:lstStyle/>
                    <a:p>
                      <a:r>
                        <a:rPr lang="en-US" sz="1000"/>
                        <a:t>0.0 %</a:t>
                      </a:r>
                    </a:p>
                  </a:txBody>
                  <a:tcPr/>
                </a:tc>
                <a:extLst>
                  <a:ext uri="{0D108BD9-81ED-4DB2-BD59-A6C34878D82A}">
                    <a16:rowId xmlns:a16="http://schemas.microsoft.com/office/drawing/2014/main" val="3847445931"/>
                  </a:ext>
                </a:extLst>
              </a:tr>
            </a:tbl>
          </a:graphicData>
        </a:graphic>
      </p:graphicFrame>
      <p:sp>
        <p:nvSpPr>
          <p:cNvPr id="4" name="Text Placeholder 3">
            <a:extLst>
              <a:ext uri="{FF2B5EF4-FFF2-40B4-BE49-F238E27FC236}">
                <a16:creationId xmlns:a16="http://schemas.microsoft.com/office/drawing/2014/main" id="{35FFAF1F-EC22-4799-8DB5-80DAADA82DD6}"/>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591115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C30E6-A40E-44F4-A27A-08E58890793A}"/>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82A6534F-986F-4B95-B0AC-645D61037407}"/>
              </a:ext>
            </a:extLst>
          </p:cNvPr>
          <p:cNvGraphicFramePr>
            <a:graphicFrameLocks noGrp="1"/>
          </p:cNvGraphicFramePr>
          <p:nvPr>
            <p:ph type="chart" sz="quarter" idx="13"/>
            <p:extLst>
              <p:ext uri="{D42A27DB-BD31-4B8C-83A1-F6EECF244321}">
                <p14:modId xmlns:p14="http://schemas.microsoft.com/office/powerpoint/2010/main" val="3470902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85BCD0-FD1C-4543-8EDA-DA1798683BB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7AF3BAC-05C0-4B17-A9E8-299BE88DD2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6720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E1532-9539-40D7-9AFA-5BEC61EBDB2D}"/>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BB1BE261-7681-44C2-83D9-E54060C0AE52}"/>
              </a:ext>
            </a:extLst>
          </p:cNvPr>
          <p:cNvGraphicFramePr>
            <a:graphicFrameLocks noGrp="1"/>
          </p:cNvGraphicFramePr>
          <p:nvPr>
            <p:ph type="chart" sz="quarter" idx="13"/>
            <p:extLst>
              <p:ext uri="{D42A27DB-BD31-4B8C-83A1-F6EECF244321}">
                <p14:modId xmlns:p14="http://schemas.microsoft.com/office/powerpoint/2010/main" val="3990045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8037A7-B3D0-48EB-8FDB-B73DBE32D18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F86249A-CE8C-4466-9FC1-095CAD3512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0391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25A9A-5769-41B5-8531-67A09A5E1A0A}"/>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68EA50DC-08AB-4A32-A7B6-FD0C0DACA5A3}"/>
              </a:ext>
            </a:extLst>
          </p:cNvPr>
          <p:cNvGraphicFramePr>
            <a:graphicFrameLocks noGrp="1"/>
          </p:cNvGraphicFramePr>
          <p:nvPr>
            <p:ph type="chart" sz="quarter" idx="13"/>
            <p:extLst>
              <p:ext uri="{D42A27DB-BD31-4B8C-83A1-F6EECF244321}">
                <p14:modId xmlns:p14="http://schemas.microsoft.com/office/powerpoint/2010/main" val="1439280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521101-E3DF-404C-9C2C-EA69FBDCA83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349C930-9809-4E74-98C2-242EF4D61C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6655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2325-D645-4D39-BDBB-3092C9512293}"/>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EC604D4D-F942-4F7D-8EB8-9399724CABB9}"/>
              </a:ext>
            </a:extLst>
          </p:cNvPr>
          <p:cNvGraphicFramePr>
            <a:graphicFrameLocks noGrp="1"/>
          </p:cNvGraphicFramePr>
          <p:nvPr>
            <p:ph type="tbl" sz="quarter" idx="13"/>
            <p:extLst>
              <p:ext uri="{D42A27DB-BD31-4B8C-83A1-F6EECF244321}">
                <p14:modId xmlns:p14="http://schemas.microsoft.com/office/powerpoint/2010/main" val="1571685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68669536"/>
                    </a:ext>
                  </a:extLst>
                </a:gridCol>
                <a:gridCol w="1152144">
                  <a:extLst>
                    <a:ext uri="{9D8B030D-6E8A-4147-A177-3AD203B41FA5}">
                      <a16:colId xmlns:a16="http://schemas.microsoft.com/office/drawing/2014/main" val="2706029859"/>
                    </a:ext>
                  </a:extLst>
                </a:gridCol>
                <a:gridCol w="1152144">
                  <a:extLst>
                    <a:ext uri="{9D8B030D-6E8A-4147-A177-3AD203B41FA5}">
                      <a16:colId xmlns:a16="http://schemas.microsoft.com/office/drawing/2014/main" val="563635428"/>
                    </a:ext>
                  </a:extLst>
                </a:gridCol>
                <a:gridCol w="1152144">
                  <a:extLst>
                    <a:ext uri="{9D8B030D-6E8A-4147-A177-3AD203B41FA5}">
                      <a16:colId xmlns:a16="http://schemas.microsoft.com/office/drawing/2014/main" val="3955968240"/>
                    </a:ext>
                  </a:extLst>
                </a:gridCol>
                <a:gridCol w="1152144">
                  <a:extLst>
                    <a:ext uri="{9D8B030D-6E8A-4147-A177-3AD203B41FA5}">
                      <a16:colId xmlns:a16="http://schemas.microsoft.com/office/drawing/2014/main" val="3141668535"/>
                    </a:ext>
                  </a:extLst>
                </a:gridCol>
                <a:gridCol w="1152144">
                  <a:extLst>
                    <a:ext uri="{9D8B030D-6E8A-4147-A177-3AD203B41FA5}">
                      <a16:colId xmlns:a16="http://schemas.microsoft.com/office/drawing/2014/main" val="363687646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34594004"/>
                  </a:ext>
                </a:extLst>
              </a:tr>
              <a:tr h="370840">
                <a:tc>
                  <a:txBody>
                    <a:bodyPr/>
                    <a:lstStyle/>
                    <a:p>
                      <a:r>
                        <a:rPr lang="en-US" sz="1000" b="1"/>
                        <a:t>@TokioMAmerica - 2024-08-16 15:09:05</a:t>
                      </a:r>
                      <a:r>
                        <a:rPr lang="en-US" sz="1000"/>
                        <a:t>
 Our senior leadership team visited our employees in Chicago for the second stop on their tour of TMA offices across the country! Our CEO, Daisuke Ugaeri &amp;amp; Executive VPs, Steve Goldstein &amp;amp; Ann Ginn, held a lively Town Hall meeting at our new Chicago office.</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1.0274 %</a:t>
                      </a:r>
                    </a:p>
                  </a:txBody>
                  <a:tcPr/>
                </a:tc>
                <a:extLst>
                  <a:ext uri="{0D108BD9-81ED-4DB2-BD59-A6C34878D82A}">
                    <a16:rowId xmlns:a16="http://schemas.microsoft.com/office/drawing/2014/main" val="1274039565"/>
                  </a:ext>
                </a:extLst>
              </a:tr>
              <a:tr h="370840">
                <a:tc>
                  <a:txBody>
                    <a:bodyPr/>
                    <a:lstStyle/>
                    <a:p>
                      <a:r>
                        <a:rPr lang="en-US" sz="1000" b="1"/>
                        <a:t>@TokioMAmerica - 2024-08-19 16:22:39</a:t>
                      </a:r>
                      <a:r>
                        <a:rPr lang="en-US" sz="1000"/>
                        <a:t>
 Help us give a big welcome to our newest hire, Richard!  He's stepping into the role of Claims Analyst for our Workers Compensations team in our Pasadena, CA office.</a:t>
                      </a:r>
                    </a:p>
                  </a:txBody>
                  <a:tcPr/>
                </a:tc>
                <a:tc>
                  <a:txBody>
                    <a:bodyPr/>
                    <a:lstStyle/>
                    <a:p>
                      <a:r>
                        <a:rPr lang="en-US" sz="1000"/>
                        <a:t>0</a:t>
                      </a:r>
                    </a:p>
                  </a:txBody>
                  <a:tcPr/>
                </a:tc>
                <a:tc>
                  <a:txBody>
                    <a:bodyPr/>
                    <a:lstStyle/>
                    <a:p>
                      <a:r>
                        <a:rPr lang="en-US" sz="1000"/>
                        <a:t>1</a:t>
                      </a:r>
                    </a:p>
                  </a:txBody>
                  <a:tcPr/>
                </a:tc>
                <a:tc>
                  <a:txBody>
                    <a:bodyPr/>
                    <a:lstStyle/>
                    <a:p>
                      <a:r>
                        <a:rPr lang="en-US" sz="1000"/>
                        <a:t>2</a:t>
                      </a:r>
                    </a:p>
                  </a:txBody>
                  <a:tcPr/>
                </a:tc>
                <a:tc>
                  <a:txBody>
                    <a:bodyPr/>
                    <a:lstStyle/>
                    <a:p>
                      <a:r>
                        <a:rPr lang="en-US" sz="1000"/>
                        <a:t>3</a:t>
                      </a:r>
                    </a:p>
                  </a:txBody>
                  <a:tcPr/>
                </a:tc>
                <a:tc>
                  <a:txBody>
                    <a:bodyPr/>
                    <a:lstStyle/>
                    <a:p>
                      <a:r>
                        <a:rPr lang="en-US" sz="1000"/>
                        <a:t>1.0274 %</a:t>
                      </a:r>
                    </a:p>
                  </a:txBody>
                  <a:tcPr/>
                </a:tc>
                <a:extLst>
                  <a:ext uri="{0D108BD9-81ED-4DB2-BD59-A6C34878D82A}">
                    <a16:rowId xmlns:a16="http://schemas.microsoft.com/office/drawing/2014/main" val="567089684"/>
                  </a:ext>
                </a:extLst>
              </a:tr>
              <a:tr h="370840">
                <a:tc>
                  <a:txBody>
                    <a:bodyPr/>
                    <a:lstStyle/>
                    <a:p>
                      <a:r>
                        <a:rPr lang="en-US" sz="1000" b="1"/>
                        <a:t>@TokioMAmerica - 2024-08-05 16:05:44</a:t>
                      </a:r>
                      <a:r>
                        <a:rPr lang="en-US" sz="1000"/>
                        <a:t>
 It’s National Back to School Month &amp;amp; we'd like to recognize our interns who recently completed our 9-week Summer Rotational program as they head back to school! Our interns had an active summer, learning about the functions of the Underwriting, Claims &amp;amp; Loss Control departments.</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0.6873 %</a:t>
                      </a:r>
                    </a:p>
                  </a:txBody>
                  <a:tcPr/>
                </a:tc>
                <a:extLst>
                  <a:ext uri="{0D108BD9-81ED-4DB2-BD59-A6C34878D82A}">
                    <a16:rowId xmlns:a16="http://schemas.microsoft.com/office/drawing/2014/main" val="261622335"/>
                  </a:ext>
                </a:extLst>
              </a:tr>
            </a:tbl>
          </a:graphicData>
        </a:graphic>
      </p:graphicFrame>
      <p:sp>
        <p:nvSpPr>
          <p:cNvPr id="4" name="Text Placeholder 3">
            <a:extLst>
              <a:ext uri="{FF2B5EF4-FFF2-40B4-BE49-F238E27FC236}">
                <a16:creationId xmlns:a16="http://schemas.microsoft.com/office/drawing/2014/main" id="{599B1DEB-D50D-46CE-AFE2-64E288BBBC6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294114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66BAD-7358-4481-B29C-8E8286C60C48}"/>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DB1BD551-6DE2-4F37-A5B4-48116943A5DD}"/>
              </a:ext>
            </a:extLst>
          </p:cNvPr>
          <p:cNvGraphicFramePr>
            <a:graphicFrameLocks noGrp="1"/>
          </p:cNvGraphicFramePr>
          <p:nvPr>
            <p:ph type="tbl" sz="quarter" idx="13"/>
            <p:extLst>
              <p:ext uri="{D42A27DB-BD31-4B8C-83A1-F6EECF244321}">
                <p14:modId xmlns:p14="http://schemas.microsoft.com/office/powerpoint/2010/main" val="118247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63608748"/>
                    </a:ext>
                  </a:extLst>
                </a:gridCol>
                <a:gridCol w="658368">
                  <a:extLst>
                    <a:ext uri="{9D8B030D-6E8A-4147-A177-3AD203B41FA5}">
                      <a16:colId xmlns:a16="http://schemas.microsoft.com/office/drawing/2014/main" val="3697078479"/>
                    </a:ext>
                  </a:extLst>
                </a:gridCol>
                <a:gridCol w="658368">
                  <a:extLst>
                    <a:ext uri="{9D8B030D-6E8A-4147-A177-3AD203B41FA5}">
                      <a16:colId xmlns:a16="http://schemas.microsoft.com/office/drawing/2014/main" val="803927751"/>
                    </a:ext>
                  </a:extLst>
                </a:gridCol>
                <a:gridCol w="658368">
                  <a:extLst>
                    <a:ext uri="{9D8B030D-6E8A-4147-A177-3AD203B41FA5}">
                      <a16:colId xmlns:a16="http://schemas.microsoft.com/office/drawing/2014/main" val="4276000428"/>
                    </a:ext>
                  </a:extLst>
                </a:gridCol>
                <a:gridCol w="658368">
                  <a:extLst>
                    <a:ext uri="{9D8B030D-6E8A-4147-A177-3AD203B41FA5}">
                      <a16:colId xmlns:a16="http://schemas.microsoft.com/office/drawing/2014/main" val="3386281246"/>
                    </a:ext>
                  </a:extLst>
                </a:gridCol>
                <a:gridCol w="658368">
                  <a:extLst>
                    <a:ext uri="{9D8B030D-6E8A-4147-A177-3AD203B41FA5}">
                      <a16:colId xmlns:a16="http://schemas.microsoft.com/office/drawing/2014/main" val="525349700"/>
                    </a:ext>
                  </a:extLst>
                </a:gridCol>
                <a:gridCol w="658368">
                  <a:extLst>
                    <a:ext uri="{9D8B030D-6E8A-4147-A177-3AD203B41FA5}">
                      <a16:colId xmlns:a16="http://schemas.microsoft.com/office/drawing/2014/main" val="1742224248"/>
                    </a:ext>
                  </a:extLst>
                </a:gridCol>
                <a:gridCol w="658368">
                  <a:extLst>
                    <a:ext uri="{9D8B030D-6E8A-4147-A177-3AD203B41FA5}">
                      <a16:colId xmlns:a16="http://schemas.microsoft.com/office/drawing/2014/main" val="35228637"/>
                    </a:ext>
                  </a:extLst>
                </a:gridCol>
                <a:gridCol w="658368">
                  <a:extLst>
                    <a:ext uri="{9D8B030D-6E8A-4147-A177-3AD203B41FA5}">
                      <a16:colId xmlns:a16="http://schemas.microsoft.com/office/drawing/2014/main" val="4084727413"/>
                    </a:ext>
                  </a:extLst>
                </a:gridCol>
                <a:gridCol w="658368">
                  <a:extLst>
                    <a:ext uri="{9D8B030D-6E8A-4147-A177-3AD203B41FA5}">
                      <a16:colId xmlns:a16="http://schemas.microsoft.com/office/drawing/2014/main" val="1233557555"/>
                    </a:ext>
                  </a:extLst>
                </a:gridCol>
                <a:gridCol w="658368">
                  <a:extLst>
                    <a:ext uri="{9D8B030D-6E8A-4147-A177-3AD203B41FA5}">
                      <a16:colId xmlns:a16="http://schemas.microsoft.com/office/drawing/2014/main" val="1324191091"/>
                    </a:ext>
                  </a:extLst>
                </a:gridCol>
                <a:gridCol w="658368">
                  <a:extLst>
                    <a:ext uri="{9D8B030D-6E8A-4147-A177-3AD203B41FA5}">
                      <a16:colId xmlns:a16="http://schemas.microsoft.com/office/drawing/2014/main" val="411860644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301527194"/>
                  </a:ext>
                </a:extLst>
              </a:tr>
              <a:tr h="370840">
                <a:tc>
                  <a:txBody>
                    <a:bodyPr/>
                    <a:lstStyle/>
                    <a:p>
                      <a:r>
                        <a:rPr lang="en-US" sz="1000"/>
                        <a:t>22793</a:t>
                      </a:r>
                    </a:p>
                  </a:txBody>
                  <a:tcPr/>
                </a:tc>
                <a:tc>
                  <a:txBody>
                    <a:bodyPr/>
                    <a:lstStyle/>
                    <a:p>
                      <a:r>
                        <a:rPr lang="en-US" sz="1000"/>
                        <a:t>131</a:t>
                      </a:r>
                    </a:p>
                  </a:txBody>
                  <a:tcPr/>
                </a:tc>
                <a:tc>
                  <a:txBody>
                    <a:bodyPr/>
                    <a:lstStyle/>
                    <a:p>
                      <a:r>
                        <a:rPr lang="en-US" sz="1000"/>
                        <a:t>13</a:t>
                      </a:r>
                    </a:p>
                  </a:txBody>
                  <a:tcPr/>
                </a:tc>
                <a:tc>
                  <a:txBody>
                    <a:bodyPr/>
                    <a:lstStyle/>
                    <a:p>
                      <a:r>
                        <a:rPr lang="en-US" sz="1000"/>
                        <a:t>526</a:t>
                      </a:r>
                    </a:p>
                  </a:txBody>
                  <a:tcPr/>
                </a:tc>
                <a:tc>
                  <a:txBody>
                    <a:bodyPr/>
                    <a:lstStyle/>
                    <a:p>
                      <a:r>
                        <a:rPr lang="en-US" sz="1000"/>
                        <a:t>40.461538461538</a:t>
                      </a:r>
                    </a:p>
                  </a:txBody>
                  <a:tcPr/>
                </a:tc>
                <a:tc>
                  <a:txBody>
                    <a:bodyPr/>
                    <a:lstStyle/>
                    <a:p>
                      <a:r>
                        <a:rPr lang="en-US" sz="1000"/>
                        <a:t>9</a:t>
                      </a:r>
                    </a:p>
                  </a:txBody>
                  <a:tcPr/>
                </a:tc>
                <a:tc>
                  <a:txBody>
                    <a:bodyPr/>
                    <a:lstStyle/>
                    <a:p>
                      <a:r>
                        <a:rPr lang="en-US" sz="1000"/>
                        <a:t>7</a:t>
                      </a:r>
                    </a:p>
                  </a:txBody>
                  <a:tcPr/>
                </a:tc>
                <a:tc>
                  <a:txBody>
                    <a:bodyPr/>
                    <a:lstStyle/>
                    <a:p>
                      <a:r>
                        <a:rPr lang="en-US" sz="1000"/>
                        <a:t>3883</a:t>
                      </a:r>
                    </a:p>
                  </a:txBody>
                  <a:tcPr/>
                </a:tc>
                <a:tc>
                  <a:txBody>
                    <a:bodyPr/>
                    <a:lstStyle/>
                    <a:p>
                      <a:r>
                        <a:rPr lang="en-US" sz="1000"/>
                        <a:t>27344</a:t>
                      </a:r>
                    </a:p>
                  </a:txBody>
                  <a:tcPr/>
                </a:tc>
                <a:tc>
                  <a:txBody>
                    <a:bodyPr/>
                    <a:lstStyle/>
                    <a:p>
                      <a:r>
                        <a:rPr lang="en-US" sz="1000"/>
                        <a:t>2103.3846153846</a:t>
                      </a:r>
                    </a:p>
                  </a:txBody>
                  <a:tcPr/>
                </a:tc>
                <a:tc>
                  <a:txBody>
                    <a:bodyPr/>
                    <a:lstStyle/>
                    <a:p>
                      <a:r>
                        <a:rPr lang="en-US" sz="1000"/>
                        <a:t>11.403472040782 %</a:t>
                      </a:r>
                    </a:p>
                  </a:txBody>
                  <a:tcPr/>
                </a:tc>
                <a:tc>
                  <a:txBody>
                    <a:bodyPr/>
                    <a:lstStyle/>
                    <a:p>
                      <a:r>
                        <a:rPr lang="en-US" sz="1000"/>
                        <a:t>0</a:t>
                      </a:r>
                    </a:p>
                  </a:txBody>
                  <a:tcPr/>
                </a:tc>
                <a:extLst>
                  <a:ext uri="{0D108BD9-81ED-4DB2-BD59-A6C34878D82A}">
                    <a16:rowId xmlns:a16="http://schemas.microsoft.com/office/drawing/2014/main" val="1945543677"/>
                  </a:ext>
                </a:extLst>
              </a:tr>
            </a:tbl>
          </a:graphicData>
        </a:graphic>
      </p:graphicFrame>
      <p:sp>
        <p:nvSpPr>
          <p:cNvPr id="4" name="Text Placeholder 3">
            <a:extLst>
              <a:ext uri="{FF2B5EF4-FFF2-40B4-BE49-F238E27FC236}">
                <a16:creationId xmlns:a16="http://schemas.microsoft.com/office/drawing/2014/main" id="{2DFD2A9A-8D5F-4B1F-84EC-B6E367BBB03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8483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48FC6-1882-4F52-B1B9-38855D380CCC}"/>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85DBBCB1-AA60-4BC2-A6F7-D69C27DED21B}"/>
              </a:ext>
            </a:extLst>
          </p:cNvPr>
          <p:cNvGraphicFramePr>
            <a:graphicFrameLocks noGrp="1"/>
          </p:cNvGraphicFramePr>
          <p:nvPr>
            <p:ph type="chart" sz="quarter" idx="13"/>
            <p:extLst>
              <p:ext uri="{D42A27DB-BD31-4B8C-83A1-F6EECF244321}">
                <p14:modId xmlns:p14="http://schemas.microsoft.com/office/powerpoint/2010/main" val="1513940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0FCD9F-CBFA-498D-A9F2-80197237784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56A5D91-DA5F-4DB5-8CEF-1D5959A131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4731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07AD-585D-4F79-A233-B78120A5AB5E}"/>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01224121-DBF0-40D0-81D3-08216A5191A6}"/>
              </a:ext>
            </a:extLst>
          </p:cNvPr>
          <p:cNvGraphicFramePr>
            <a:graphicFrameLocks noGrp="1"/>
          </p:cNvGraphicFramePr>
          <p:nvPr>
            <p:ph type="chart" sz="quarter" idx="13"/>
            <p:extLst>
              <p:ext uri="{D42A27DB-BD31-4B8C-83A1-F6EECF244321}">
                <p14:modId xmlns:p14="http://schemas.microsoft.com/office/powerpoint/2010/main" val="753450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BDD844-0318-4D06-B7AA-671A804896E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1B281F5-0164-4936-AD64-67B33B04A3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4957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46420-8B20-4ECD-B4DE-B89BF6D948B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AB2C4BEF-4408-4390-B6FD-15D62BC73F97}"/>
              </a:ext>
            </a:extLst>
          </p:cNvPr>
          <p:cNvGraphicFramePr>
            <a:graphicFrameLocks noGrp="1"/>
          </p:cNvGraphicFramePr>
          <p:nvPr>
            <p:ph type="chart" sz="quarter" idx="13"/>
            <p:extLst>
              <p:ext uri="{D42A27DB-BD31-4B8C-83A1-F6EECF244321}">
                <p14:modId xmlns:p14="http://schemas.microsoft.com/office/powerpoint/2010/main" val="178412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FBA83D-A30D-4DF6-9945-CEEC4C41493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B3D60B9-47BB-49DA-A3FA-DB22F3C399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400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ADAD8-678A-4DB1-A4E6-180ACAFA139E}"/>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9648D3B5-C48C-4F1C-8E34-5773E9374FEF}"/>
              </a:ext>
            </a:extLst>
          </p:cNvPr>
          <p:cNvGraphicFramePr>
            <a:graphicFrameLocks noGrp="1"/>
          </p:cNvGraphicFramePr>
          <p:nvPr>
            <p:ph type="chart" sz="quarter" idx="13"/>
            <p:extLst>
              <p:ext uri="{D42A27DB-BD31-4B8C-83A1-F6EECF244321}">
                <p14:modId xmlns:p14="http://schemas.microsoft.com/office/powerpoint/2010/main" val="865598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8E3EE1-4770-46E1-B9B0-4C7F3244FEE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31B9370-7769-4ECD-AF10-8994504DAF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7328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BD28-419A-4D64-A560-613A26113778}"/>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7411AD2F-FF5A-4D50-8352-EF6C6A7DACA6}"/>
              </a:ext>
            </a:extLst>
          </p:cNvPr>
          <p:cNvGraphicFramePr>
            <a:graphicFrameLocks noGrp="1"/>
          </p:cNvGraphicFramePr>
          <p:nvPr>
            <p:ph type="tbl" sz="quarter" idx="13"/>
            <p:extLst>
              <p:ext uri="{D42A27DB-BD31-4B8C-83A1-F6EECF244321}">
                <p14:modId xmlns:p14="http://schemas.microsoft.com/office/powerpoint/2010/main" val="104795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27353984"/>
                    </a:ext>
                  </a:extLst>
                </a:gridCol>
                <a:gridCol w="658368">
                  <a:extLst>
                    <a:ext uri="{9D8B030D-6E8A-4147-A177-3AD203B41FA5}">
                      <a16:colId xmlns:a16="http://schemas.microsoft.com/office/drawing/2014/main" val="844088296"/>
                    </a:ext>
                  </a:extLst>
                </a:gridCol>
                <a:gridCol w="658368">
                  <a:extLst>
                    <a:ext uri="{9D8B030D-6E8A-4147-A177-3AD203B41FA5}">
                      <a16:colId xmlns:a16="http://schemas.microsoft.com/office/drawing/2014/main" val="939897426"/>
                    </a:ext>
                  </a:extLst>
                </a:gridCol>
                <a:gridCol w="658368">
                  <a:extLst>
                    <a:ext uri="{9D8B030D-6E8A-4147-A177-3AD203B41FA5}">
                      <a16:colId xmlns:a16="http://schemas.microsoft.com/office/drawing/2014/main" val="2807807966"/>
                    </a:ext>
                  </a:extLst>
                </a:gridCol>
                <a:gridCol w="658368">
                  <a:extLst>
                    <a:ext uri="{9D8B030D-6E8A-4147-A177-3AD203B41FA5}">
                      <a16:colId xmlns:a16="http://schemas.microsoft.com/office/drawing/2014/main" val="2773654465"/>
                    </a:ext>
                  </a:extLst>
                </a:gridCol>
                <a:gridCol w="658368">
                  <a:extLst>
                    <a:ext uri="{9D8B030D-6E8A-4147-A177-3AD203B41FA5}">
                      <a16:colId xmlns:a16="http://schemas.microsoft.com/office/drawing/2014/main" val="3313314424"/>
                    </a:ext>
                  </a:extLst>
                </a:gridCol>
                <a:gridCol w="658368">
                  <a:extLst>
                    <a:ext uri="{9D8B030D-6E8A-4147-A177-3AD203B41FA5}">
                      <a16:colId xmlns:a16="http://schemas.microsoft.com/office/drawing/2014/main" val="86138891"/>
                    </a:ext>
                  </a:extLst>
                </a:gridCol>
                <a:gridCol w="658368">
                  <a:extLst>
                    <a:ext uri="{9D8B030D-6E8A-4147-A177-3AD203B41FA5}">
                      <a16:colId xmlns:a16="http://schemas.microsoft.com/office/drawing/2014/main" val="604151003"/>
                    </a:ext>
                  </a:extLst>
                </a:gridCol>
                <a:gridCol w="658368">
                  <a:extLst>
                    <a:ext uri="{9D8B030D-6E8A-4147-A177-3AD203B41FA5}">
                      <a16:colId xmlns:a16="http://schemas.microsoft.com/office/drawing/2014/main" val="1229606042"/>
                    </a:ext>
                  </a:extLst>
                </a:gridCol>
                <a:gridCol w="658368">
                  <a:extLst>
                    <a:ext uri="{9D8B030D-6E8A-4147-A177-3AD203B41FA5}">
                      <a16:colId xmlns:a16="http://schemas.microsoft.com/office/drawing/2014/main" val="3882647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31862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- 2024-08-16 15:03:30</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visited our employees in Chicago for the second stop on their tour of TMA offices across the country! Our CEO, Daisuke Ugaeri, and Executive VPs, Steve Goldstein and Ann Ginn, held a lively Town Hall meeting at our new Chicago office. Afterward, everyone went out to a local restaurant for a delightful employee appreciation lunch!
Visits from our executive team are a great opportunity to build connections and showcase all the hard work our employees contribute to 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10.575496885197 %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94348534"/>
                  </a:ext>
                </a:extLst>
              </a:tr>
            </a:tbl>
          </a:graphicData>
        </a:graphic>
      </p:graphicFrame>
      <p:sp>
        <p:nvSpPr>
          <p:cNvPr id="4" name="Text Placeholder 3">
            <a:extLst>
              <a:ext uri="{FF2B5EF4-FFF2-40B4-BE49-F238E27FC236}">
                <a16:creationId xmlns:a16="http://schemas.microsoft.com/office/drawing/2014/main" id="{142FC1D1-5C15-49AE-BCEE-B56F89A08CA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571548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510C-F851-41E6-B29E-B0C5F1136DD5}"/>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F75BCCF9-18A3-4AFC-AB76-CA69A0B7DADF}"/>
              </a:ext>
            </a:extLst>
          </p:cNvPr>
          <p:cNvGraphicFramePr>
            <a:graphicFrameLocks noGrp="1"/>
          </p:cNvGraphicFramePr>
          <p:nvPr>
            <p:ph type="tbl" sz="quarter" idx="13"/>
            <p:extLst>
              <p:ext uri="{D42A27DB-BD31-4B8C-83A1-F6EECF244321}">
                <p14:modId xmlns:p14="http://schemas.microsoft.com/office/powerpoint/2010/main" val="250904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95674015"/>
                    </a:ext>
                  </a:extLst>
                </a:gridCol>
                <a:gridCol w="658368">
                  <a:extLst>
                    <a:ext uri="{9D8B030D-6E8A-4147-A177-3AD203B41FA5}">
                      <a16:colId xmlns:a16="http://schemas.microsoft.com/office/drawing/2014/main" val="1160663596"/>
                    </a:ext>
                  </a:extLst>
                </a:gridCol>
                <a:gridCol w="658368">
                  <a:extLst>
                    <a:ext uri="{9D8B030D-6E8A-4147-A177-3AD203B41FA5}">
                      <a16:colId xmlns:a16="http://schemas.microsoft.com/office/drawing/2014/main" val="1274454593"/>
                    </a:ext>
                  </a:extLst>
                </a:gridCol>
                <a:gridCol w="658368">
                  <a:extLst>
                    <a:ext uri="{9D8B030D-6E8A-4147-A177-3AD203B41FA5}">
                      <a16:colId xmlns:a16="http://schemas.microsoft.com/office/drawing/2014/main" val="1559818607"/>
                    </a:ext>
                  </a:extLst>
                </a:gridCol>
                <a:gridCol w="658368">
                  <a:extLst>
                    <a:ext uri="{9D8B030D-6E8A-4147-A177-3AD203B41FA5}">
                      <a16:colId xmlns:a16="http://schemas.microsoft.com/office/drawing/2014/main" val="3329469843"/>
                    </a:ext>
                  </a:extLst>
                </a:gridCol>
                <a:gridCol w="658368">
                  <a:extLst>
                    <a:ext uri="{9D8B030D-6E8A-4147-A177-3AD203B41FA5}">
                      <a16:colId xmlns:a16="http://schemas.microsoft.com/office/drawing/2014/main" val="2633142394"/>
                    </a:ext>
                  </a:extLst>
                </a:gridCol>
                <a:gridCol w="658368">
                  <a:extLst>
                    <a:ext uri="{9D8B030D-6E8A-4147-A177-3AD203B41FA5}">
                      <a16:colId xmlns:a16="http://schemas.microsoft.com/office/drawing/2014/main" val="251799557"/>
                    </a:ext>
                  </a:extLst>
                </a:gridCol>
                <a:gridCol w="658368">
                  <a:extLst>
                    <a:ext uri="{9D8B030D-6E8A-4147-A177-3AD203B41FA5}">
                      <a16:colId xmlns:a16="http://schemas.microsoft.com/office/drawing/2014/main" val="247593070"/>
                    </a:ext>
                  </a:extLst>
                </a:gridCol>
                <a:gridCol w="658368">
                  <a:extLst>
                    <a:ext uri="{9D8B030D-6E8A-4147-A177-3AD203B41FA5}">
                      <a16:colId xmlns:a16="http://schemas.microsoft.com/office/drawing/2014/main" val="3036313848"/>
                    </a:ext>
                  </a:extLst>
                </a:gridCol>
                <a:gridCol w="658368">
                  <a:extLst>
                    <a:ext uri="{9D8B030D-6E8A-4147-A177-3AD203B41FA5}">
                      <a16:colId xmlns:a16="http://schemas.microsoft.com/office/drawing/2014/main" val="4111598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9211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- 2024-08-02 15:33:41</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senior leadership team visited our Tokio Marine sister company, Tokio Marine North America Services (TMNAS). Our CEO, Daisuke Ugaeri, and Executive VP, Steve Goldstein, presented about TMA's business initiatives, unique culture, and recent opportunities and challenges.
They also expressed gratitude to our TMNAS colleagues for the support they provide to our company, which has been crucial to our achievements in recent years. It was a great opportunity to reaffirm and strengthen our partnership.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16.261879619852 %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95012254"/>
                  </a:ext>
                </a:extLst>
              </a:tr>
            </a:tbl>
          </a:graphicData>
        </a:graphic>
      </p:graphicFrame>
      <p:sp>
        <p:nvSpPr>
          <p:cNvPr id="4" name="Text Placeholder 3">
            <a:extLst>
              <a:ext uri="{FF2B5EF4-FFF2-40B4-BE49-F238E27FC236}">
                <a16:creationId xmlns:a16="http://schemas.microsoft.com/office/drawing/2014/main" id="{D9471C9D-E2E5-4E28-9BAD-B68788AE59D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438875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979B0-E2F6-4BB8-983F-A50414ACE69E}"/>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AE657E17-AE4E-4BB6-8C68-FE2BF8E923BE}"/>
              </a:ext>
            </a:extLst>
          </p:cNvPr>
          <p:cNvGraphicFramePr>
            <a:graphicFrameLocks noGrp="1"/>
          </p:cNvGraphicFramePr>
          <p:nvPr>
            <p:ph type="tbl" sz="quarter" idx="13"/>
            <p:extLst>
              <p:ext uri="{D42A27DB-BD31-4B8C-83A1-F6EECF244321}">
                <p14:modId xmlns:p14="http://schemas.microsoft.com/office/powerpoint/2010/main" val="340289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26477635"/>
                    </a:ext>
                  </a:extLst>
                </a:gridCol>
                <a:gridCol w="658368">
                  <a:extLst>
                    <a:ext uri="{9D8B030D-6E8A-4147-A177-3AD203B41FA5}">
                      <a16:colId xmlns:a16="http://schemas.microsoft.com/office/drawing/2014/main" val="2605625774"/>
                    </a:ext>
                  </a:extLst>
                </a:gridCol>
                <a:gridCol w="658368">
                  <a:extLst>
                    <a:ext uri="{9D8B030D-6E8A-4147-A177-3AD203B41FA5}">
                      <a16:colId xmlns:a16="http://schemas.microsoft.com/office/drawing/2014/main" val="2281122472"/>
                    </a:ext>
                  </a:extLst>
                </a:gridCol>
                <a:gridCol w="658368">
                  <a:extLst>
                    <a:ext uri="{9D8B030D-6E8A-4147-A177-3AD203B41FA5}">
                      <a16:colId xmlns:a16="http://schemas.microsoft.com/office/drawing/2014/main" val="1883041721"/>
                    </a:ext>
                  </a:extLst>
                </a:gridCol>
                <a:gridCol w="658368">
                  <a:extLst>
                    <a:ext uri="{9D8B030D-6E8A-4147-A177-3AD203B41FA5}">
                      <a16:colId xmlns:a16="http://schemas.microsoft.com/office/drawing/2014/main" val="222497253"/>
                    </a:ext>
                  </a:extLst>
                </a:gridCol>
                <a:gridCol w="658368">
                  <a:extLst>
                    <a:ext uri="{9D8B030D-6E8A-4147-A177-3AD203B41FA5}">
                      <a16:colId xmlns:a16="http://schemas.microsoft.com/office/drawing/2014/main" val="800950403"/>
                    </a:ext>
                  </a:extLst>
                </a:gridCol>
                <a:gridCol w="658368">
                  <a:extLst>
                    <a:ext uri="{9D8B030D-6E8A-4147-A177-3AD203B41FA5}">
                      <a16:colId xmlns:a16="http://schemas.microsoft.com/office/drawing/2014/main" val="2775559525"/>
                    </a:ext>
                  </a:extLst>
                </a:gridCol>
                <a:gridCol w="658368">
                  <a:extLst>
                    <a:ext uri="{9D8B030D-6E8A-4147-A177-3AD203B41FA5}">
                      <a16:colId xmlns:a16="http://schemas.microsoft.com/office/drawing/2014/main" val="3235319944"/>
                    </a:ext>
                  </a:extLst>
                </a:gridCol>
                <a:gridCol w="658368">
                  <a:extLst>
                    <a:ext uri="{9D8B030D-6E8A-4147-A177-3AD203B41FA5}">
                      <a16:colId xmlns:a16="http://schemas.microsoft.com/office/drawing/2014/main" val="339979496"/>
                    </a:ext>
                  </a:extLst>
                </a:gridCol>
                <a:gridCol w="658368">
                  <a:extLst>
                    <a:ext uri="{9D8B030D-6E8A-4147-A177-3AD203B41FA5}">
                      <a16:colId xmlns:a16="http://schemas.microsoft.com/office/drawing/2014/main" val="750452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36375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- 2024-08-12 16:06:10</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kicked off their annual Town Hall tour in Pasadena, meeting with our employees in the Conference Center of the building we’ll be relocating to later this year. It was a great opportunity for our executives to check out the new space and for our Pasadena employees to explore the area.
After the Town Hall, our senior team showed their appreciation for our Pasadena employees with a delicious lunch at a local restaurant.
Stay tuned for more updates as our senior leadership team visits other locations across the 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40.410639290714 %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09721777"/>
                  </a:ext>
                </a:extLst>
              </a:tr>
            </a:tbl>
          </a:graphicData>
        </a:graphic>
      </p:graphicFrame>
      <p:sp>
        <p:nvSpPr>
          <p:cNvPr id="4" name="Text Placeholder 3">
            <a:extLst>
              <a:ext uri="{FF2B5EF4-FFF2-40B4-BE49-F238E27FC236}">
                <a16:creationId xmlns:a16="http://schemas.microsoft.com/office/drawing/2014/main" id="{E3DAF1A9-7B1F-4C57-AA5F-3CBF92A6B29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867033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B2366-6B02-4C4A-88BB-98D7E5550D39}"/>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A1013F35-E8CF-4636-B696-A5DF6D6FB54F}"/>
              </a:ext>
            </a:extLst>
          </p:cNvPr>
          <p:cNvGraphicFramePr>
            <a:graphicFrameLocks noGrp="1"/>
          </p:cNvGraphicFramePr>
          <p:nvPr>
            <p:ph type="tbl" sz="quarter" idx="13"/>
            <p:extLst>
              <p:ext uri="{D42A27DB-BD31-4B8C-83A1-F6EECF244321}">
                <p14:modId xmlns:p14="http://schemas.microsoft.com/office/powerpoint/2010/main" val="481380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3167549"/>
                    </a:ext>
                  </a:extLst>
                </a:gridCol>
                <a:gridCol w="576072">
                  <a:extLst>
                    <a:ext uri="{9D8B030D-6E8A-4147-A177-3AD203B41FA5}">
                      <a16:colId xmlns:a16="http://schemas.microsoft.com/office/drawing/2014/main" val="4124070462"/>
                    </a:ext>
                  </a:extLst>
                </a:gridCol>
                <a:gridCol w="576072">
                  <a:extLst>
                    <a:ext uri="{9D8B030D-6E8A-4147-A177-3AD203B41FA5}">
                      <a16:colId xmlns:a16="http://schemas.microsoft.com/office/drawing/2014/main" val="324865646"/>
                    </a:ext>
                  </a:extLst>
                </a:gridCol>
                <a:gridCol w="576072">
                  <a:extLst>
                    <a:ext uri="{9D8B030D-6E8A-4147-A177-3AD203B41FA5}">
                      <a16:colId xmlns:a16="http://schemas.microsoft.com/office/drawing/2014/main" val="34607646"/>
                    </a:ext>
                  </a:extLst>
                </a:gridCol>
                <a:gridCol w="576072">
                  <a:extLst>
                    <a:ext uri="{9D8B030D-6E8A-4147-A177-3AD203B41FA5}">
                      <a16:colId xmlns:a16="http://schemas.microsoft.com/office/drawing/2014/main" val="3167900256"/>
                    </a:ext>
                  </a:extLst>
                </a:gridCol>
                <a:gridCol w="576072">
                  <a:extLst>
                    <a:ext uri="{9D8B030D-6E8A-4147-A177-3AD203B41FA5}">
                      <a16:colId xmlns:a16="http://schemas.microsoft.com/office/drawing/2014/main" val="2096927180"/>
                    </a:ext>
                  </a:extLst>
                </a:gridCol>
                <a:gridCol w="576072">
                  <a:extLst>
                    <a:ext uri="{9D8B030D-6E8A-4147-A177-3AD203B41FA5}">
                      <a16:colId xmlns:a16="http://schemas.microsoft.com/office/drawing/2014/main" val="2169458426"/>
                    </a:ext>
                  </a:extLst>
                </a:gridCol>
                <a:gridCol w="576072">
                  <a:extLst>
                    <a:ext uri="{9D8B030D-6E8A-4147-A177-3AD203B41FA5}">
                      <a16:colId xmlns:a16="http://schemas.microsoft.com/office/drawing/2014/main" val="3821102331"/>
                    </a:ext>
                  </a:extLst>
                </a:gridCol>
                <a:gridCol w="576072">
                  <a:extLst>
                    <a:ext uri="{9D8B030D-6E8A-4147-A177-3AD203B41FA5}">
                      <a16:colId xmlns:a16="http://schemas.microsoft.com/office/drawing/2014/main" val="2281168943"/>
                    </a:ext>
                  </a:extLst>
                </a:gridCol>
                <a:gridCol w="576072">
                  <a:extLst>
                    <a:ext uri="{9D8B030D-6E8A-4147-A177-3AD203B41FA5}">
                      <a16:colId xmlns:a16="http://schemas.microsoft.com/office/drawing/2014/main" val="159043619"/>
                    </a:ext>
                  </a:extLst>
                </a:gridCol>
                <a:gridCol w="576072">
                  <a:extLst>
                    <a:ext uri="{9D8B030D-6E8A-4147-A177-3AD203B41FA5}">
                      <a16:colId xmlns:a16="http://schemas.microsoft.com/office/drawing/2014/main" val="21593633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689162104"/>
                  </a:ext>
                </a:extLst>
              </a:tr>
              <a:tr h="370840">
                <a:tc>
                  <a:txBody>
                    <a:bodyPr/>
                    <a:lstStyle/>
                    <a:p>
                      <a:r>
                        <a:rPr lang="en-US" sz="1000"/>
                        <a:t>tmamerica</a:t>
                      </a:r>
                    </a:p>
                  </a:txBody>
                  <a:tcPr/>
                </a:tc>
                <a:tc>
                  <a:txBody>
                    <a:bodyPr/>
                    <a:lstStyle/>
                    <a:p>
                      <a:r>
                        <a:rPr lang="en-US" sz="1000"/>
                        <a:t>561</a:t>
                      </a:r>
                    </a:p>
                  </a:txBody>
                  <a:tcPr/>
                </a:tc>
                <a:tc>
                  <a:txBody>
                    <a:bodyPr/>
                    <a:lstStyle/>
                    <a:p>
                      <a:r>
                        <a:rPr lang="en-US" sz="1000"/>
                        <a:t>3</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91</a:t>
                      </a:r>
                    </a:p>
                  </a:txBody>
                  <a:tcPr/>
                </a:tc>
                <a:tc>
                  <a:txBody>
                    <a:bodyPr/>
                    <a:lstStyle/>
                    <a:p>
                      <a:r>
                        <a:rPr lang="en-US" sz="1000"/>
                        <a:t>2</a:t>
                      </a:r>
                    </a:p>
                  </a:txBody>
                  <a:tcPr/>
                </a:tc>
                <a:tc>
                  <a:txBody>
                    <a:bodyPr/>
                    <a:lstStyle/>
                    <a:p>
                      <a:r>
                        <a:rPr lang="en-US" sz="1000"/>
                        <a:t>1.2798 %</a:t>
                      </a:r>
                    </a:p>
                  </a:txBody>
                  <a:tcPr/>
                </a:tc>
                <a:extLst>
                  <a:ext uri="{0D108BD9-81ED-4DB2-BD59-A6C34878D82A}">
                    <a16:rowId xmlns:a16="http://schemas.microsoft.com/office/drawing/2014/main" val="4003511671"/>
                  </a:ext>
                </a:extLst>
              </a:tr>
            </a:tbl>
          </a:graphicData>
        </a:graphic>
      </p:graphicFrame>
      <p:sp>
        <p:nvSpPr>
          <p:cNvPr id="4" name="Text Placeholder 3">
            <a:extLst>
              <a:ext uri="{FF2B5EF4-FFF2-40B4-BE49-F238E27FC236}">
                <a16:creationId xmlns:a16="http://schemas.microsoft.com/office/drawing/2014/main" id="{A57B3FD3-6632-4312-B3E6-CF0861E3FEE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3434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254D2-E51D-43B6-B36C-F7A83F199335}"/>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252543C1-AB42-4229-B090-7AFB9A0A02D1}"/>
              </a:ext>
            </a:extLst>
          </p:cNvPr>
          <p:cNvGraphicFramePr>
            <a:graphicFrameLocks noGrp="1"/>
          </p:cNvGraphicFramePr>
          <p:nvPr>
            <p:ph type="chart" sz="quarter" idx="13"/>
            <p:extLst>
              <p:ext uri="{D42A27DB-BD31-4B8C-83A1-F6EECF244321}">
                <p14:modId xmlns:p14="http://schemas.microsoft.com/office/powerpoint/2010/main" val="3177094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C82147-D9E6-41E6-80F1-82E82F00C15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D5698B3-ACCB-417C-B0FF-F66DB94A7E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7155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1819F-2D10-4F95-8AD9-A847E526608F}"/>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3C1A1429-8EF6-4487-ACBF-B7E9DFA529F7}"/>
              </a:ext>
            </a:extLst>
          </p:cNvPr>
          <p:cNvGraphicFramePr>
            <a:graphicFrameLocks noGrp="1"/>
          </p:cNvGraphicFramePr>
          <p:nvPr>
            <p:ph type="chart" sz="quarter" idx="13"/>
            <p:extLst>
              <p:ext uri="{D42A27DB-BD31-4B8C-83A1-F6EECF244321}">
                <p14:modId xmlns:p14="http://schemas.microsoft.com/office/powerpoint/2010/main" val="2221520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53EE69-B0C9-4030-985C-991F64E66A7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E8BE52D-2D84-4E6B-8BEF-9C2165E600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8927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9D4F0-4C7B-4207-BA25-6A3321BA4F12}"/>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AC3CFF2B-F28F-48A1-8283-0DDC0910A225}"/>
              </a:ext>
            </a:extLst>
          </p:cNvPr>
          <p:cNvGraphicFramePr>
            <a:graphicFrameLocks noGrp="1"/>
          </p:cNvGraphicFramePr>
          <p:nvPr>
            <p:ph type="chart" sz="quarter" idx="13"/>
            <p:extLst>
              <p:ext uri="{D42A27DB-BD31-4B8C-83A1-F6EECF244321}">
                <p14:modId xmlns:p14="http://schemas.microsoft.com/office/powerpoint/2010/main" val="237372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711635-C0AE-4565-9100-9D0B3935CA3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73B2431-DE21-4654-BACD-04F7E2769A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8262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6B6B1-FF2B-4DF2-B018-4C3B1032186C}"/>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7CC7CCDE-56A9-48B8-9B5D-661C988FDBD7}"/>
              </a:ext>
            </a:extLst>
          </p:cNvPr>
          <p:cNvGraphicFramePr>
            <a:graphicFrameLocks noGrp="1"/>
          </p:cNvGraphicFramePr>
          <p:nvPr>
            <p:ph type="chart" sz="quarter" idx="13"/>
            <p:extLst>
              <p:ext uri="{D42A27DB-BD31-4B8C-83A1-F6EECF244321}">
                <p14:modId xmlns:p14="http://schemas.microsoft.com/office/powerpoint/2010/main" val="2726181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273ACB-B259-4F0F-B1D3-5AB15667D5A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18ED0AB-C40D-4364-95CF-7451D337D9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8119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39DAA-30F4-4EA4-BD1E-6A08E632E30D}"/>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866826F3-AE9C-4B34-9742-7DC936F43EE0}"/>
              </a:ext>
            </a:extLst>
          </p:cNvPr>
          <p:cNvGraphicFramePr>
            <a:graphicFrameLocks noGrp="1"/>
          </p:cNvGraphicFramePr>
          <p:nvPr>
            <p:ph type="tbl" sz="quarter" idx="13"/>
            <p:extLst>
              <p:ext uri="{D42A27DB-BD31-4B8C-83A1-F6EECF244321}">
                <p14:modId xmlns:p14="http://schemas.microsoft.com/office/powerpoint/2010/main" val="1064568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57861682"/>
                    </a:ext>
                  </a:extLst>
                </a:gridCol>
                <a:gridCol w="1975104">
                  <a:extLst>
                    <a:ext uri="{9D8B030D-6E8A-4147-A177-3AD203B41FA5}">
                      <a16:colId xmlns:a16="http://schemas.microsoft.com/office/drawing/2014/main" val="3796149126"/>
                    </a:ext>
                  </a:extLst>
                </a:gridCol>
                <a:gridCol w="905256">
                  <a:extLst>
                    <a:ext uri="{9D8B030D-6E8A-4147-A177-3AD203B41FA5}">
                      <a16:colId xmlns:a16="http://schemas.microsoft.com/office/drawing/2014/main" val="1681040018"/>
                    </a:ext>
                  </a:extLst>
                </a:gridCol>
                <a:gridCol w="905256">
                  <a:extLst>
                    <a:ext uri="{9D8B030D-6E8A-4147-A177-3AD203B41FA5}">
                      <a16:colId xmlns:a16="http://schemas.microsoft.com/office/drawing/2014/main" val="1657392203"/>
                    </a:ext>
                  </a:extLst>
                </a:gridCol>
                <a:gridCol w="905256">
                  <a:extLst>
                    <a:ext uri="{9D8B030D-6E8A-4147-A177-3AD203B41FA5}">
                      <a16:colId xmlns:a16="http://schemas.microsoft.com/office/drawing/2014/main" val="1907994440"/>
                    </a:ext>
                  </a:extLst>
                </a:gridCol>
                <a:gridCol w="905256">
                  <a:extLst>
                    <a:ext uri="{9D8B030D-6E8A-4147-A177-3AD203B41FA5}">
                      <a16:colId xmlns:a16="http://schemas.microsoft.com/office/drawing/2014/main" val="3349266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2874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- 2024-08-12 16:06:05</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kicked off their annual Town Hall tour in Pasadena, meeting with our employees in the Conference Center of the building we’ll be relocating to later this year. It was a great opportunity for our executives to check out the new space and for our Pasadena employees to explore the area.
After the Town Hall, our senior team showed their appreciation for our Pasadena employees with a delicious lunch at a local restaurant.
Stay tuned for more updates as our senior leadership team visits other locations across the country!
#employeeappreciation #townhall #insurancecareers #insurancecompany #corporateidentity #nationalteam #companyculture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https://quintly-eu-image-storage.s3.amazonaws.com/a8463497d6ac59d9f9b31e3831c67b7f/628513933a28fddfa82c04e18408eb50.jpg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76423581"/>
                  </a:ext>
                </a:extLst>
              </a:tr>
            </a:tbl>
          </a:graphicData>
        </a:graphic>
      </p:graphicFrame>
      <p:sp>
        <p:nvSpPr>
          <p:cNvPr id="4" name="Text Placeholder 3">
            <a:extLst>
              <a:ext uri="{FF2B5EF4-FFF2-40B4-BE49-F238E27FC236}">
                <a16:creationId xmlns:a16="http://schemas.microsoft.com/office/drawing/2014/main" id="{13CB1516-4DE2-4577-8361-5809DF0F4F5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825252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A8D93-8A00-4830-8EC9-7C19B53C6B6A}"/>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631CC373-E797-418B-BA5D-0B9CB31FB46E}"/>
              </a:ext>
            </a:extLst>
          </p:cNvPr>
          <p:cNvGraphicFramePr>
            <a:graphicFrameLocks noGrp="1"/>
          </p:cNvGraphicFramePr>
          <p:nvPr>
            <p:ph type="tbl" sz="quarter" idx="13"/>
            <p:extLst>
              <p:ext uri="{D42A27DB-BD31-4B8C-83A1-F6EECF244321}">
                <p14:modId xmlns:p14="http://schemas.microsoft.com/office/powerpoint/2010/main" val="3775125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34261318"/>
                    </a:ext>
                  </a:extLst>
                </a:gridCol>
                <a:gridCol w="1975104">
                  <a:extLst>
                    <a:ext uri="{9D8B030D-6E8A-4147-A177-3AD203B41FA5}">
                      <a16:colId xmlns:a16="http://schemas.microsoft.com/office/drawing/2014/main" val="3909748748"/>
                    </a:ext>
                  </a:extLst>
                </a:gridCol>
                <a:gridCol w="905256">
                  <a:extLst>
                    <a:ext uri="{9D8B030D-6E8A-4147-A177-3AD203B41FA5}">
                      <a16:colId xmlns:a16="http://schemas.microsoft.com/office/drawing/2014/main" val="2772092403"/>
                    </a:ext>
                  </a:extLst>
                </a:gridCol>
                <a:gridCol w="905256">
                  <a:extLst>
                    <a:ext uri="{9D8B030D-6E8A-4147-A177-3AD203B41FA5}">
                      <a16:colId xmlns:a16="http://schemas.microsoft.com/office/drawing/2014/main" val="456116810"/>
                    </a:ext>
                  </a:extLst>
                </a:gridCol>
                <a:gridCol w="905256">
                  <a:extLst>
                    <a:ext uri="{9D8B030D-6E8A-4147-A177-3AD203B41FA5}">
                      <a16:colId xmlns:a16="http://schemas.microsoft.com/office/drawing/2014/main" val="977345339"/>
                    </a:ext>
                  </a:extLst>
                </a:gridCol>
                <a:gridCol w="905256">
                  <a:extLst>
                    <a:ext uri="{9D8B030D-6E8A-4147-A177-3AD203B41FA5}">
                      <a16:colId xmlns:a16="http://schemas.microsoft.com/office/drawing/2014/main" val="475577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7736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- 2024-08-02 15:33:44</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senior leadership team visited our Tokio Marine sister company, tmna_services (TMNAS). Our CEO, Daisuke Ugaeri, and Executive VP, Steve Goldstein, presented about TMA's business initiatives, unique culture, and recent opportunities and challenges.
They also expressed gratitude to our TMNAS colleagues for the support they provide to our company, which has been crucial to our achievements in recent years. It was a great opportunity to reaffirm and strengthen our partnership. 🤝
#insurancecompany #insuranceindustry #insurancecareers #partnership #corporateidentity #insurancelife #commercialinsurance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https://quintly-eu-image-storage.s3.amazonaws.com/a8463497d6ac59d9f9b31e3831c67b7f/6929546a5c3e64294de25839b19efc83.jpg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256630420"/>
                  </a:ext>
                </a:extLst>
              </a:tr>
            </a:tbl>
          </a:graphicData>
        </a:graphic>
      </p:graphicFrame>
      <p:sp>
        <p:nvSpPr>
          <p:cNvPr id="4" name="Text Placeholder 3">
            <a:extLst>
              <a:ext uri="{FF2B5EF4-FFF2-40B4-BE49-F238E27FC236}">
                <a16:creationId xmlns:a16="http://schemas.microsoft.com/office/drawing/2014/main" id="{D380D0B0-857A-4ED4-9E58-2295202C841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90180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FF024-A8F8-4021-8C55-A7E23D8C408F}"/>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1B53726A-756C-4B1E-A24F-2D1125BBC982}"/>
              </a:ext>
            </a:extLst>
          </p:cNvPr>
          <p:cNvGraphicFramePr>
            <a:graphicFrameLocks noGrp="1"/>
          </p:cNvGraphicFramePr>
          <p:nvPr>
            <p:ph type="tbl" sz="quarter" idx="13"/>
            <p:extLst>
              <p:ext uri="{D42A27DB-BD31-4B8C-83A1-F6EECF244321}">
                <p14:modId xmlns:p14="http://schemas.microsoft.com/office/powerpoint/2010/main" val="1128573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67237442"/>
                    </a:ext>
                  </a:extLst>
                </a:gridCol>
                <a:gridCol w="1975104">
                  <a:extLst>
                    <a:ext uri="{9D8B030D-6E8A-4147-A177-3AD203B41FA5}">
                      <a16:colId xmlns:a16="http://schemas.microsoft.com/office/drawing/2014/main" val="1484723758"/>
                    </a:ext>
                  </a:extLst>
                </a:gridCol>
                <a:gridCol w="905256">
                  <a:extLst>
                    <a:ext uri="{9D8B030D-6E8A-4147-A177-3AD203B41FA5}">
                      <a16:colId xmlns:a16="http://schemas.microsoft.com/office/drawing/2014/main" val="577078831"/>
                    </a:ext>
                  </a:extLst>
                </a:gridCol>
                <a:gridCol w="905256">
                  <a:extLst>
                    <a:ext uri="{9D8B030D-6E8A-4147-A177-3AD203B41FA5}">
                      <a16:colId xmlns:a16="http://schemas.microsoft.com/office/drawing/2014/main" val="3054108120"/>
                    </a:ext>
                  </a:extLst>
                </a:gridCol>
                <a:gridCol w="905256">
                  <a:extLst>
                    <a:ext uri="{9D8B030D-6E8A-4147-A177-3AD203B41FA5}">
                      <a16:colId xmlns:a16="http://schemas.microsoft.com/office/drawing/2014/main" val="2110406309"/>
                    </a:ext>
                  </a:extLst>
                </a:gridCol>
                <a:gridCol w="905256">
                  <a:extLst>
                    <a:ext uri="{9D8B030D-6E8A-4147-A177-3AD203B41FA5}">
                      <a16:colId xmlns:a16="http://schemas.microsoft.com/office/drawing/2014/main" val="4259896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8349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- 2024-08-23 16:33:22</a:t>
                      </a:r>
                      <a:r>
                        <a:rPr kumimoji="0" lang="en-US" sz="1000" b="0" i="0" u="none" strike="noStrike" kern="1200" cap="none" spc="0" normalizeH="0" baseline="0" noProof="0">
                          <a:ln>
                            <a:noFill/>
                          </a:ln>
                          <a:solidFill>
                            <a:prstClr val="black"/>
                          </a:solidFill>
                          <a:effectLst/>
                          <a:uLnTx/>
                          <a:uFillTx/>
                          <a:latin typeface="Calibri"/>
                          <a:ea typeface="+mn-ea"/>
                          <a:cs typeface="+mn-cs"/>
                        </a:rPr>
                        <a:t>
 Next stop on the TMA Town Hall tour - Plano, TX! Our senior leadership team had the opportunity to connect with employees from our Plano, Atlanta, and Houston offices. After an engaging and productive town hall meeting, everyone gathered together to enjoy a delicious employee appreciation lunch.
Stay tuned to find out where our leadership team goes next for our final town hall meeting.
#townhall #employeeappreciation  #employeengagement #insurancecompany #insurancecareers #employeeappreciationlunch #corporatesocialresponsibility #nationalteam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https://quintly-eu-image-storage.s3.amazonaws.com/a8463497d6ac59d9f9b31e3831c67b7f/eb3355764fd2934637ec280524008c39.jpg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041269121"/>
                  </a:ext>
                </a:extLst>
              </a:tr>
            </a:tbl>
          </a:graphicData>
        </a:graphic>
      </p:graphicFrame>
      <p:sp>
        <p:nvSpPr>
          <p:cNvPr id="4" name="Text Placeholder 3">
            <a:extLst>
              <a:ext uri="{FF2B5EF4-FFF2-40B4-BE49-F238E27FC236}">
                <a16:creationId xmlns:a16="http://schemas.microsoft.com/office/drawing/2014/main" id="{63897828-2D8F-405D-959E-1C7A43843B4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6130062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2100</Words>
  <Application>Microsoft Office PowerPoint</Application>
  <PresentationFormat>On-screen Show (4:3)</PresentationFormat>
  <Paragraphs>402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2024-09-06T18:58:34Z</dcterms:created>
  <dcterms:modified xsi:type="dcterms:W3CDTF">2024-09-06T18:59:20Z</dcterms:modified>
</cp:coreProperties>
</file>