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ppt/charts/chart16.xml" ContentType="application/vnd.openxmlformats-officedocument.drawingml.chart+xml"/>
  <Override PartName="/ppt/charts/style16.xml" ContentType="application/vnd.ms-office.chartstyle+xml"/>
  <Override PartName="/ppt/charts/colors16.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9" r:id="rId23"/>
    <p:sldId id="280" r:id="rId24"/>
    <p:sldId id="281" r:id="rId25"/>
    <p:sldId id="282" r:id="rId26"/>
    <p:sldId id="283" r:id="rId27"/>
    <p:sldId id="284" r:id="rId28"/>
    <p:sldId id="285" r:id="rId29"/>
    <p:sldId id="286" r:id="rId30"/>
    <p:sldId id="288" r:id="rId31"/>
    <p:sldId id="289" r:id="rId32"/>
    <p:sldId id="290" r:id="rId33"/>
    <p:sldId id="291" r:id="rId34"/>
    <p:sldId id="292" r:id="rId35"/>
    <p:sldId id="294" r:id="rId36"/>
    <p:sldId id="295" r:id="rId37"/>
  </p:sldIdLst>
  <p:sldSz cx="9144000" cy="6858000" type="screen4x3"/>
  <p:notesSz cx="6858000" cy="9144000"/>
  <p:embeddedFontLst>
    <p:embeddedFont>
      <p:font typeface="Calibri" panose="020F0502020204030204" pitchFamily="34" charset="0"/>
      <p:regular r:id="rId38"/>
      <p:bold r:id="rId39"/>
      <p:italic r:id="rId40"/>
      <p:boldItalic r:id="rId41"/>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027" autoAdjust="0"/>
    <p:restoredTop sz="94692" autoAdjust="0"/>
  </p:normalViewPr>
  <p:slideViewPr>
    <p:cSldViewPr snapToGrid="0">
      <p:cViewPr varScale="1">
        <p:scale>
          <a:sx n="108" d="100"/>
          <a:sy n="108" d="100"/>
        </p:scale>
        <p:origin x="438" y="9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font" Target="fonts/font2.fntdata"/><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font" Target="fonts/font1.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font" Target="fonts/font4.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font" Target="fonts/font3.fntdata"/><Relationship Id="rId45"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viewProps" Target="view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5.xml"/><Relationship Id="rId1" Type="http://schemas.microsoft.com/office/2011/relationships/chartStyle" Target="style15.xml"/></Relationships>
</file>

<file path=ppt/charts/_rels/chart16.xml.rels><?xml version="1.0" encoding="UTF-8" standalone="yes"?>
<Relationships xmlns="http://schemas.openxmlformats.org/package/2006/relationships"><Relationship Id="rId3" Type="http://schemas.openxmlformats.org/officeDocument/2006/relationships/package" Target="../embeddings/Microsoft_Excel_Worksheet15.xlsx"/><Relationship Id="rId2" Type="http://schemas.microsoft.com/office/2011/relationships/chartColorStyle" Target="colors16.xml"/><Relationship Id="rId1" Type="http://schemas.microsoft.com/office/2011/relationships/chartStyle" Target="style16.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facebook</c:v>
                </c:pt>
              </c:strCache>
            </c:strRef>
          </c:tx>
          <c:spPr>
            <a:solidFill>
              <a:schemeClr val="accent1"/>
            </a:solidFill>
            <a:ln>
              <a:noFill/>
            </a:ln>
            <a:effectLst/>
          </c:spPr>
          <c:invertIfNegative val="0"/>
          <c:cat>
            <c:numRef>
              <c:f>Sheet1!$A$2:$A$9</c:f>
              <c:numCache>
                <c:formatCode>m/d/yyyy</c:formatCode>
                <c:ptCount val="8"/>
                <c:pt idx="0">
                  <c:v>45292</c:v>
                </c:pt>
                <c:pt idx="1">
                  <c:v>45323</c:v>
                </c:pt>
                <c:pt idx="2">
                  <c:v>45352</c:v>
                </c:pt>
                <c:pt idx="3">
                  <c:v>45383</c:v>
                </c:pt>
                <c:pt idx="4">
                  <c:v>45413</c:v>
                </c:pt>
                <c:pt idx="5">
                  <c:v>45444</c:v>
                </c:pt>
                <c:pt idx="6">
                  <c:v>45474</c:v>
                </c:pt>
                <c:pt idx="7">
                  <c:v>45505</c:v>
                </c:pt>
              </c:numCache>
            </c:numRef>
          </c:cat>
          <c:val>
            <c:numRef>
              <c:f>Sheet1!$B$2:$B$9</c:f>
              <c:numCache>
                <c:formatCode>General</c:formatCode>
                <c:ptCount val="8"/>
                <c:pt idx="0">
                  <c:v>1907</c:v>
                </c:pt>
                <c:pt idx="1">
                  <c:v>1908</c:v>
                </c:pt>
                <c:pt idx="2">
                  <c:v>1907</c:v>
                </c:pt>
                <c:pt idx="3">
                  <c:v>1905</c:v>
                </c:pt>
                <c:pt idx="4">
                  <c:v>1905</c:v>
                </c:pt>
                <c:pt idx="5">
                  <c:v>1901</c:v>
                </c:pt>
                <c:pt idx="6">
                  <c:v>1903</c:v>
                </c:pt>
                <c:pt idx="7">
                  <c:v>1903</c:v>
                </c:pt>
              </c:numCache>
            </c:numRef>
          </c:val>
          <c:extLst>
            <c:ext xmlns:c16="http://schemas.microsoft.com/office/drawing/2014/chart" uri="{C3380CC4-5D6E-409C-BE32-E72D297353CC}">
              <c16:uniqueId val="{00000000-AE1C-4751-97D5-7728D2F68978}"/>
            </c:ext>
          </c:extLst>
        </c:ser>
        <c:ser>
          <c:idx val="1"/>
          <c:order val="1"/>
          <c:tx>
            <c:strRef>
              <c:f>Sheet1!$C$1</c:f>
              <c:strCache>
                <c:ptCount val="1"/>
                <c:pt idx="0">
                  <c:v>instagram</c:v>
                </c:pt>
              </c:strCache>
            </c:strRef>
          </c:tx>
          <c:spPr>
            <a:solidFill>
              <a:schemeClr val="accent2"/>
            </a:solidFill>
            <a:ln>
              <a:noFill/>
            </a:ln>
            <a:effectLst/>
          </c:spPr>
          <c:invertIfNegative val="0"/>
          <c:cat>
            <c:numRef>
              <c:f>Sheet1!$A$2:$A$9</c:f>
              <c:numCache>
                <c:formatCode>m/d/yyyy</c:formatCode>
                <c:ptCount val="8"/>
                <c:pt idx="0">
                  <c:v>45292</c:v>
                </c:pt>
                <c:pt idx="1">
                  <c:v>45323</c:v>
                </c:pt>
                <c:pt idx="2">
                  <c:v>45352</c:v>
                </c:pt>
                <c:pt idx="3">
                  <c:v>45383</c:v>
                </c:pt>
                <c:pt idx="4">
                  <c:v>45413</c:v>
                </c:pt>
                <c:pt idx="5">
                  <c:v>45444</c:v>
                </c:pt>
                <c:pt idx="6">
                  <c:v>45474</c:v>
                </c:pt>
                <c:pt idx="7">
                  <c:v>45505</c:v>
                </c:pt>
              </c:numCache>
            </c:numRef>
          </c:cat>
          <c:val>
            <c:numRef>
              <c:f>Sheet1!$C$2:$C$9</c:f>
              <c:numCache>
                <c:formatCode>General</c:formatCode>
                <c:ptCount val="8"/>
                <c:pt idx="0">
                  <c:v>2833</c:v>
                </c:pt>
                <c:pt idx="1">
                  <c:v>2842</c:v>
                </c:pt>
                <c:pt idx="2">
                  <c:v>2855</c:v>
                </c:pt>
                <c:pt idx="3">
                  <c:v>2852</c:v>
                </c:pt>
                <c:pt idx="4">
                  <c:v>2936</c:v>
                </c:pt>
                <c:pt idx="5">
                  <c:v>2945</c:v>
                </c:pt>
                <c:pt idx="6">
                  <c:v>2932</c:v>
                </c:pt>
                <c:pt idx="7">
                  <c:v>2932</c:v>
                </c:pt>
              </c:numCache>
            </c:numRef>
          </c:val>
          <c:extLst>
            <c:ext xmlns:c16="http://schemas.microsoft.com/office/drawing/2014/chart" uri="{C3380CC4-5D6E-409C-BE32-E72D297353CC}">
              <c16:uniqueId val="{00000001-AE1C-4751-97D5-7728D2F68978}"/>
            </c:ext>
          </c:extLst>
        </c:ser>
        <c:ser>
          <c:idx val="2"/>
          <c:order val="2"/>
          <c:tx>
            <c:strRef>
              <c:f>Sheet1!$D$1</c:f>
              <c:strCache>
                <c:ptCount val="1"/>
                <c:pt idx="0">
                  <c:v>linkedIn</c:v>
                </c:pt>
              </c:strCache>
            </c:strRef>
          </c:tx>
          <c:spPr>
            <a:solidFill>
              <a:schemeClr val="accent3"/>
            </a:solidFill>
            <a:ln>
              <a:noFill/>
            </a:ln>
            <a:effectLst/>
          </c:spPr>
          <c:invertIfNegative val="0"/>
          <c:cat>
            <c:numRef>
              <c:f>Sheet1!$A$2:$A$9</c:f>
              <c:numCache>
                <c:formatCode>m/d/yyyy</c:formatCode>
                <c:ptCount val="8"/>
                <c:pt idx="0">
                  <c:v>45292</c:v>
                </c:pt>
                <c:pt idx="1">
                  <c:v>45323</c:v>
                </c:pt>
                <c:pt idx="2">
                  <c:v>45352</c:v>
                </c:pt>
                <c:pt idx="3">
                  <c:v>45383</c:v>
                </c:pt>
                <c:pt idx="4">
                  <c:v>45413</c:v>
                </c:pt>
                <c:pt idx="5">
                  <c:v>45444</c:v>
                </c:pt>
                <c:pt idx="6">
                  <c:v>45474</c:v>
                </c:pt>
                <c:pt idx="7">
                  <c:v>45505</c:v>
                </c:pt>
              </c:numCache>
            </c:numRef>
          </c:cat>
          <c:val>
            <c:numRef>
              <c:f>Sheet1!$D$2:$D$9</c:f>
              <c:numCache>
                <c:formatCode>General</c:formatCode>
                <c:ptCount val="8"/>
                <c:pt idx="0">
                  <c:v>4276</c:v>
                </c:pt>
                <c:pt idx="1">
                  <c:v>4309</c:v>
                </c:pt>
                <c:pt idx="2">
                  <c:v>4360</c:v>
                </c:pt>
                <c:pt idx="3">
                  <c:v>4401</c:v>
                </c:pt>
                <c:pt idx="4">
                  <c:v>4460</c:v>
                </c:pt>
                <c:pt idx="5">
                  <c:v>4510</c:v>
                </c:pt>
                <c:pt idx="6">
                  <c:v>4559</c:v>
                </c:pt>
                <c:pt idx="7">
                  <c:v>4614</c:v>
                </c:pt>
              </c:numCache>
            </c:numRef>
          </c:val>
          <c:extLst>
            <c:ext xmlns:c16="http://schemas.microsoft.com/office/drawing/2014/chart" uri="{C3380CC4-5D6E-409C-BE32-E72D297353CC}">
              <c16:uniqueId val="{00000002-AE1C-4751-97D5-7728D2F68978}"/>
            </c:ext>
          </c:extLst>
        </c:ser>
        <c:ser>
          <c:idx val="3"/>
          <c:order val="3"/>
          <c:tx>
            <c:strRef>
              <c:f>Sheet1!$E$1</c:f>
              <c:strCache>
                <c:ptCount val="1"/>
                <c:pt idx="0">
                  <c:v>twitter</c:v>
                </c:pt>
              </c:strCache>
            </c:strRef>
          </c:tx>
          <c:spPr>
            <a:solidFill>
              <a:schemeClr val="accent4"/>
            </a:solidFill>
            <a:ln>
              <a:noFill/>
            </a:ln>
            <a:effectLst/>
          </c:spPr>
          <c:invertIfNegative val="0"/>
          <c:cat>
            <c:numRef>
              <c:f>Sheet1!$A$2:$A$9</c:f>
              <c:numCache>
                <c:formatCode>m/d/yyyy</c:formatCode>
                <c:ptCount val="8"/>
                <c:pt idx="0">
                  <c:v>45292</c:v>
                </c:pt>
                <c:pt idx="1">
                  <c:v>45323</c:v>
                </c:pt>
                <c:pt idx="2">
                  <c:v>45352</c:v>
                </c:pt>
                <c:pt idx="3">
                  <c:v>45383</c:v>
                </c:pt>
                <c:pt idx="4">
                  <c:v>45413</c:v>
                </c:pt>
                <c:pt idx="5">
                  <c:v>45444</c:v>
                </c:pt>
                <c:pt idx="6">
                  <c:v>45474</c:v>
                </c:pt>
                <c:pt idx="7">
                  <c:v>45505</c:v>
                </c:pt>
              </c:numCache>
            </c:numRef>
          </c:cat>
          <c:val>
            <c:numRef>
              <c:f>Sheet1!$E$2:$E$9</c:f>
              <c:numCache>
                <c:formatCode>General</c:formatCode>
                <c:ptCount val="8"/>
                <c:pt idx="0">
                  <c:v>1186</c:v>
                </c:pt>
                <c:pt idx="1">
                  <c:v>1188</c:v>
                </c:pt>
                <c:pt idx="2">
                  <c:v>1187</c:v>
                </c:pt>
                <c:pt idx="3">
                  <c:v>1186</c:v>
                </c:pt>
                <c:pt idx="4">
                  <c:v>1185</c:v>
                </c:pt>
                <c:pt idx="5">
                  <c:v>1186</c:v>
                </c:pt>
                <c:pt idx="6">
                  <c:v>1184</c:v>
                </c:pt>
                <c:pt idx="7">
                  <c:v>1191</c:v>
                </c:pt>
              </c:numCache>
            </c:numRef>
          </c:val>
          <c:extLst>
            <c:ext xmlns:c16="http://schemas.microsoft.com/office/drawing/2014/chart" uri="{C3380CC4-5D6E-409C-BE32-E72D297353CC}">
              <c16:uniqueId val="{00000003-AE1C-4751-97D5-7728D2F68978}"/>
            </c:ext>
          </c:extLst>
        </c:ser>
        <c:dLbls>
          <c:showLegendKey val="0"/>
          <c:showVal val="0"/>
          <c:showCatName val="0"/>
          <c:showSerName val="0"/>
          <c:showPercent val="0"/>
          <c:showBubbleSize val="0"/>
        </c:dLbls>
        <c:gapWidth val="219"/>
        <c:overlap val="-27"/>
        <c:axId val="79670824"/>
        <c:axId val="261518656"/>
      </c:barChart>
      <c:dateAx>
        <c:axId val="7967082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1518656"/>
        <c:crosses val="autoZero"/>
        <c:auto val="1"/>
        <c:lblOffset val="100"/>
        <c:baseTimeUnit val="months"/>
      </c:dateAx>
      <c:valAx>
        <c:axId val="2615186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796708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 LTD</c:v>
                </c:pt>
              </c:strCache>
            </c:strRef>
          </c:tx>
          <c:spPr>
            <a:solidFill>
              <a:schemeClr val="accent1"/>
            </a:solidFill>
            <a:ln>
              <a:noFill/>
            </a:ln>
            <a:effectLst/>
          </c:spPr>
          <c:invertIfNegative val="0"/>
          <c:cat>
            <c:numRef>
              <c:f>Sheet1!$A$2:$A$13</c:f>
              <c:numCache>
                <c:formatCode>m/d/yyyy</c:formatCode>
                <c:ptCount val="12"/>
                <c:pt idx="0">
                  <c:v>45292</c:v>
                </c:pt>
                <c:pt idx="1">
                  <c:v>45323</c:v>
                </c:pt>
                <c:pt idx="2">
                  <c:v>45352</c:v>
                </c:pt>
                <c:pt idx="3">
                  <c:v>45383</c:v>
                </c:pt>
                <c:pt idx="4">
                  <c:v>45413</c:v>
                </c:pt>
                <c:pt idx="5">
                  <c:v>45444</c:v>
                </c:pt>
                <c:pt idx="6">
                  <c:v>45474</c:v>
                </c:pt>
                <c:pt idx="7">
                  <c:v>45505</c:v>
                </c:pt>
                <c:pt idx="8">
                  <c:v>45536</c:v>
                </c:pt>
                <c:pt idx="9">
                  <c:v>45566</c:v>
                </c:pt>
                <c:pt idx="10">
                  <c:v>45597</c:v>
                </c:pt>
                <c:pt idx="11">
                  <c:v>45627</c:v>
                </c:pt>
              </c:numCache>
            </c:numRef>
          </c:cat>
          <c:val>
            <c:numRef>
              <c:f>Sheet1!$B$2:$B$13</c:f>
              <c:numCache>
                <c:formatCode>General</c:formatCode>
                <c:ptCount val="12"/>
                <c:pt idx="0">
                  <c:v>-1</c:v>
                </c:pt>
                <c:pt idx="1">
                  <c:v>1</c:v>
                </c:pt>
                <c:pt idx="2">
                  <c:v>-1</c:v>
                </c:pt>
                <c:pt idx="3">
                  <c:v>-2</c:v>
                </c:pt>
                <c:pt idx="4">
                  <c:v>0</c:v>
                </c:pt>
                <c:pt idx="5">
                  <c:v>-4</c:v>
                </c:pt>
                <c:pt idx="6">
                  <c:v>2</c:v>
                </c:pt>
                <c:pt idx="7">
                  <c:v>0</c:v>
                </c:pt>
                <c:pt idx="8">
                  <c:v>-2</c:v>
                </c:pt>
              </c:numCache>
            </c:numRef>
          </c:val>
          <c:extLst>
            <c:ext xmlns:c16="http://schemas.microsoft.com/office/drawing/2014/chart" uri="{C3380CC4-5D6E-409C-BE32-E72D297353CC}">
              <c16:uniqueId val="{00000000-42B1-46D6-AC4C-7A63228FE81C}"/>
            </c:ext>
          </c:extLst>
        </c:ser>
        <c:dLbls>
          <c:showLegendKey val="0"/>
          <c:showVal val="0"/>
          <c:showCatName val="0"/>
          <c:showSerName val="0"/>
          <c:showPercent val="0"/>
          <c:showBubbleSize val="0"/>
        </c:dLbls>
        <c:gapWidth val="219"/>
        <c:overlap val="-27"/>
        <c:axId val="264678360"/>
        <c:axId val="264675408"/>
      </c:barChart>
      <c:dateAx>
        <c:axId val="26467836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4675408"/>
        <c:crosses val="autoZero"/>
        <c:auto val="1"/>
        <c:lblOffset val="100"/>
        <c:baseTimeUnit val="months"/>
      </c:dateAx>
      <c:valAx>
        <c:axId val="2646754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46783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 LTD</c:v>
                </c:pt>
              </c:strCache>
            </c:strRef>
          </c:tx>
          <c:spPr>
            <a:solidFill>
              <a:schemeClr val="accent1"/>
            </a:solidFill>
            <a:ln>
              <a:noFill/>
            </a:ln>
            <a:effectLst/>
          </c:spPr>
          <c:invertIfNegative val="0"/>
          <c:cat>
            <c:numRef>
              <c:f>Sheet1!$A$2:$A$13</c:f>
              <c:numCache>
                <c:formatCode>m/d/yyyy</c:formatCode>
                <c:ptCount val="12"/>
                <c:pt idx="0">
                  <c:v>45292</c:v>
                </c:pt>
                <c:pt idx="1">
                  <c:v>45323</c:v>
                </c:pt>
                <c:pt idx="2">
                  <c:v>45352</c:v>
                </c:pt>
                <c:pt idx="3">
                  <c:v>45383</c:v>
                </c:pt>
                <c:pt idx="4">
                  <c:v>45413</c:v>
                </c:pt>
                <c:pt idx="5">
                  <c:v>45444</c:v>
                </c:pt>
                <c:pt idx="6">
                  <c:v>45474</c:v>
                </c:pt>
                <c:pt idx="7">
                  <c:v>45505</c:v>
                </c:pt>
                <c:pt idx="8">
                  <c:v>45536</c:v>
                </c:pt>
                <c:pt idx="9">
                  <c:v>45566</c:v>
                </c:pt>
                <c:pt idx="10">
                  <c:v>45597</c:v>
                </c:pt>
                <c:pt idx="11">
                  <c:v>45627</c:v>
                </c:pt>
              </c:numCache>
            </c:numRef>
          </c:cat>
          <c:val>
            <c:numRef>
              <c:f>Sheet1!$B$2:$B$13</c:f>
              <c:numCache>
                <c:formatCode>General</c:formatCode>
                <c:ptCount val="12"/>
                <c:pt idx="0">
                  <c:v>9</c:v>
                </c:pt>
                <c:pt idx="1">
                  <c:v>7</c:v>
                </c:pt>
                <c:pt idx="2">
                  <c:v>10</c:v>
                </c:pt>
                <c:pt idx="3">
                  <c:v>10</c:v>
                </c:pt>
                <c:pt idx="4">
                  <c:v>7</c:v>
                </c:pt>
                <c:pt idx="5">
                  <c:v>6</c:v>
                </c:pt>
                <c:pt idx="6">
                  <c:v>6</c:v>
                </c:pt>
                <c:pt idx="7">
                  <c:v>8</c:v>
                </c:pt>
                <c:pt idx="8">
                  <c:v>0</c:v>
                </c:pt>
                <c:pt idx="9">
                  <c:v>0</c:v>
                </c:pt>
                <c:pt idx="10">
                  <c:v>0</c:v>
                </c:pt>
                <c:pt idx="11">
                  <c:v>0</c:v>
                </c:pt>
              </c:numCache>
            </c:numRef>
          </c:val>
          <c:extLst>
            <c:ext xmlns:c16="http://schemas.microsoft.com/office/drawing/2014/chart" uri="{C3380CC4-5D6E-409C-BE32-E72D297353CC}">
              <c16:uniqueId val="{00000000-B2CC-4974-B24F-3730DD58DF88}"/>
            </c:ext>
          </c:extLst>
        </c:ser>
        <c:dLbls>
          <c:showLegendKey val="0"/>
          <c:showVal val="0"/>
          <c:showCatName val="0"/>
          <c:showSerName val="0"/>
          <c:showPercent val="0"/>
          <c:showBubbleSize val="0"/>
        </c:dLbls>
        <c:gapWidth val="219"/>
        <c:overlap val="-27"/>
        <c:axId val="406197224"/>
        <c:axId val="406195912"/>
      </c:barChart>
      <c:dateAx>
        <c:axId val="40619722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6195912"/>
        <c:crosses val="autoZero"/>
        <c:auto val="1"/>
        <c:lblOffset val="100"/>
        <c:baseTimeUnit val="months"/>
      </c:dateAx>
      <c:valAx>
        <c:axId val="4061959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61972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 LTD</c:v>
                </c:pt>
              </c:strCache>
            </c:strRef>
          </c:tx>
          <c:spPr>
            <a:solidFill>
              <a:schemeClr val="accent1"/>
            </a:solidFill>
            <a:ln>
              <a:noFill/>
            </a:ln>
            <a:effectLst/>
          </c:spPr>
          <c:invertIfNegative val="0"/>
          <c:cat>
            <c:strRef>
              <c:f>Sheet1!$A$2:$A$13</c:f>
              <c:strCache>
                <c:ptCount val="12"/>
                <c:pt idx="0">
                  <c:v>2024-01</c:v>
                </c:pt>
                <c:pt idx="1">
                  <c:v>2024-02</c:v>
                </c:pt>
                <c:pt idx="2">
                  <c:v>2024-03</c:v>
                </c:pt>
                <c:pt idx="3">
                  <c:v>2024-04</c:v>
                </c:pt>
                <c:pt idx="4">
                  <c:v>2024-05</c:v>
                </c:pt>
                <c:pt idx="5">
                  <c:v>2024-06</c:v>
                </c:pt>
                <c:pt idx="6">
                  <c:v>2024-07</c:v>
                </c:pt>
                <c:pt idx="7">
                  <c:v>2024-08</c:v>
                </c:pt>
                <c:pt idx="8">
                  <c:v>2024-09</c:v>
                </c:pt>
                <c:pt idx="9">
                  <c:v>2024-10</c:v>
                </c:pt>
                <c:pt idx="10">
                  <c:v>2024-11</c:v>
                </c:pt>
                <c:pt idx="11">
                  <c:v>2024-12</c:v>
                </c:pt>
              </c:strCache>
            </c:strRef>
          </c:cat>
          <c:val>
            <c:numRef>
              <c:f>Sheet1!$B$2:$B$13</c:f>
              <c:numCache>
                <c:formatCode>General</c:formatCode>
                <c:ptCount val="12"/>
                <c:pt idx="0">
                  <c:v>94</c:v>
                </c:pt>
                <c:pt idx="1">
                  <c:v>84</c:v>
                </c:pt>
                <c:pt idx="2">
                  <c:v>132</c:v>
                </c:pt>
                <c:pt idx="3">
                  <c:v>125</c:v>
                </c:pt>
                <c:pt idx="4">
                  <c:v>59</c:v>
                </c:pt>
                <c:pt idx="5">
                  <c:v>42</c:v>
                </c:pt>
                <c:pt idx="6">
                  <c:v>54</c:v>
                </c:pt>
                <c:pt idx="7">
                  <c:v>93</c:v>
                </c:pt>
                <c:pt idx="8">
                  <c:v>0</c:v>
                </c:pt>
                <c:pt idx="9">
                  <c:v>0</c:v>
                </c:pt>
                <c:pt idx="10">
                  <c:v>0</c:v>
                </c:pt>
                <c:pt idx="11">
                  <c:v>0</c:v>
                </c:pt>
              </c:numCache>
            </c:numRef>
          </c:val>
          <c:extLst>
            <c:ext xmlns:c16="http://schemas.microsoft.com/office/drawing/2014/chart" uri="{C3380CC4-5D6E-409C-BE32-E72D297353CC}">
              <c16:uniqueId val="{00000000-8DB4-4897-B4DF-088B60B90F44}"/>
            </c:ext>
          </c:extLst>
        </c:ser>
        <c:dLbls>
          <c:showLegendKey val="0"/>
          <c:showVal val="0"/>
          <c:showCatName val="0"/>
          <c:showSerName val="0"/>
          <c:showPercent val="0"/>
          <c:showBubbleSize val="0"/>
        </c:dLbls>
        <c:gapWidth val="219"/>
        <c:overlap val="-27"/>
        <c:axId val="409687216"/>
        <c:axId val="409684592"/>
      </c:barChart>
      <c:catAx>
        <c:axId val="4096872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9684592"/>
        <c:crosses val="autoZero"/>
        <c:auto val="1"/>
        <c:lblAlgn val="ctr"/>
        <c:lblOffset val="100"/>
        <c:noMultiLvlLbl val="0"/>
      </c:catAx>
      <c:valAx>
        <c:axId val="4096845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96872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 LTD</c:v>
                </c:pt>
              </c:strCache>
            </c:strRef>
          </c:tx>
          <c:spPr>
            <a:solidFill>
              <a:schemeClr val="accent1"/>
            </a:solidFill>
            <a:ln>
              <a:noFill/>
            </a:ln>
            <a:effectLst/>
          </c:spPr>
          <c:invertIfNegative val="0"/>
          <c:cat>
            <c:numRef>
              <c:f>Sheet1!$A$2:$A$13</c:f>
              <c:numCache>
                <c:formatCode>m/d/yyyy</c:formatCode>
                <c:ptCount val="12"/>
                <c:pt idx="0">
                  <c:v>45292</c:v>
                </c:pt>
                <c:pt idx="1">
                  <c:v>45323</c:v>
                </c:pt>
                <c:pt idx="2">
                  <c:v>45352</c:v>
                </c:pt>
                <c:pt idx="3">
                  <c:v>45383</c:v>
                </c:pt>
                <c:pt idx="4">
                  <c:v>45413</c:v>
                </c:pt>
                <c:pt idx="5">
                  <c:v>45444</c:v>
                </c:pt>
                <c:pt idx="6">
                  <c:v>45474</c:v>
                </c:pt>
                <c:pt idx="7">
                  <c:v>45505</c:v>
                </c:pt>
                <c:pt idx="8">
                  <c:v>45536</c:v>
                </c:pt>
                <c:pt idx="9">
                  <c:v>45566</c:v>
                </c:pt>
                <c:pt idx="10">
                  <c:v>45597</c:v>
                </c:pt>
                <c:pt idx="11">
                  <c:v>45627</c:v>
                </c:pt>
              </c:numCache>
            </c:numRef>
          </c:cat>
          <c:val>
            <c:numRef>
              <c:f>Sheet1!$B$2:$B$13</c:f>
              <c:numCache>
                <c:formatCode>General</c:formatCode>
                <c:ptCount val="12"/>
                <c:pt idx="0">
                  <c:v>3115</c:v>
                </c:pt>
                <c:pt idx="1">
                  <c:v>3313</c:v>
                </c:pt>
                <c:pt idx="2">
                  <c:v>3922</c:v>
                </c:pt>
                <c:pt idx="3">
                  <c:v>3483</c:v>
                </c:pt>
                <c:pt idx="4">
                  <c:v>2034</c:v>
                </c:pt>
                <c:pt idx="5">
                  <c:v>2680</c:v>
                </c:pt>
                <c:pt idx="6">
                  <c:v>2465</c:v>
                </c:pt>
                <c:pt idx="7">
                  <c:v>3079</c:v>
                </c:pt>
                <c:pt idx="8">
                  <c:v>136</c:v>
                </c:pt>
                <c:pt idx="9">
                  <c:v>0</c:v>
                </c:pt>
              </c:numCache>
            </c:numRef>
          </c:val>
          <c:extLst>
            <c:ext xmlns:c16="http://schemas.microsoft.com/office/drawing/2014/chart" uri="{C3380CC4-5D6E-409C-BE32-E72D297353CC}">
              <c16:uniqueId val="{00000000-F723-424C-874B-850C880CB3A2}"/>
            </c:ext>
          </c:extLst>
        </c:ser>
        <c:dLbls>
          <c:showLegendKey val="0"/>
          <c:showVal val="0"/>
          <c:showCatName val="0"/>
          <c:showSerName val="0"/>
          <c:showPercent val="0"/>
          <c:showBubbleSize val="0"/>
        </c:dLbls>
        <c:gapWidth val="219"/>
        <c:overlap val="-27"/>
        <c:axId val="406192304"/>
        <c:axId val="406192632"/>
      </c:barChart>
      <c:dateAx>
        <c:axId val="40619230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6192632"/>
        <c:crosses val="autoZero"/>
        <c:auto val="1"/>
        <c:lblOffset val="100"/>
        <c:baseTimeUnit val="months"/>
      </c:dateAx>
      <c:valAx>
        <c:axId val="4061926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61923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@FirstInsHI</c:v>
                </c:pt>
              </c:strCache>
            </c:strRef>
          </c:tx>
          <c:spPr>
            <a:solidFill>
              <a:schemeClr val="accent1"/>
            </a:solidFill>
            <a:ln>
              <a:noFill/>
            </a:ln>
            <a:effectLst/>
          </c:spPr>
          <c:invertIfNegative val="0"/>
          <c:cat>
            <c:numRef>
              <c:f>Sheet1!$A$2:$A$13</c:f>
              <c:numCache>
                <c:formatCode>m/d/yyyy</c:formatCode>
                <c:ptCount val="12"/>
                <c:pt idx="0">
                  <c:v>45292</c:v>
                </c:pt>
                <c:pt idx="1">
                  <c:v>45323</c:v>
                </c:pt>
                <c:pt idx="2">
                  <c:v>45352</c:v>
                </c:pt>
                <c:pt idx="3">
                  <c:v>45383</c:v>
                </c:pt>
                <c:pt idx="4">
                  <c:v>45413</c:v>
                </c:pt>
                <c:pt idx="5">
                  <c:v>45444</c:v>
                </c:pt>
                <c:pt idx="6">
                  <c:v>45474</c:v>
                </c:pt>
                <c:pt idx="7">
                  <c:v>45505</c:v>
                </c:pt>
                <c:pt idx="8">
                  <c:v>45536</c:v>
                </c:pt>
                <c:pt idx="9">
                  <c:v>45566</c:v>
                </c:pt>
                <c:pt idx="10">
                  <c:v>45597</c:v>
                </c:pt>
                <c:pt idx="11">
                  <c:v>45627</c:v>
                </c:pt>
              </c:numCache>
            </c:numRef>
          </c:cat>
          <c:val>
            <c:numRef>
              <c:f>Sheet1!$B$2:$B$13</c:f>
              <c:numCache>
                <c:formatCode>General</c:formatCode>
                <c:ptCount val="12"/>
                <c:pt idx="0">
                  <c:v>1</c:v>
                </c:pt>
                <c:pt idx="1">
                  <c:v>2</c:v>
                </c:pt>
                <c:pt idx="2">
                  <c:v>-1</c:v>
                </c:pt>
                <c:pt idx="3">
                  <c:v>-1</c:v>
                </c:pt>
                <c:pt idx="4">
                  <c:v>-1</c:v>
                </c:pt>
                <c:pt idx="5">
                  <c:v>1</c:v>
                </c:pt>
                <c:pt idx="6">
                  <c:v>-2</c:v>
                </c:pt>
                <c:pt idx="7">
                  <c:v>7</c:v>
                </c:pt>
                <c:pt idx="8">
                  <c:v>0</c:v>
                </c:pt>
              </c:numCache>
            </c:numRef>
          </c:val>
          <c:extLst>
            <c:ext xmlns:c16="http://schemas.microsoft.com/office/drawing/2014/chart" uri="{C3380CC4-5D6E-409C-BE32-E72D297353CC}">
              <c16:uniqueId val="{00000000-9C45-429B-8FF7-6E388133A75A}"/>
            </c:ext>
          </c:extLst>
        </c:ser>
        <c:dLbls>
          <c:showLegendKey val="0"/>
          <c:showVal val="0"/>
          <c:showCatName val="0"/>
          <c:showSerName val="0"/>
          <c:showPercent val="0"/>
          <c:showBubbleSize val="0"/>
        </c:dLbls>
        <c:gapWidth val="219"/>
        <c:overlap val="-27"/>
        <c:axId val="504768424"/>
        <c:axId val="504767112"/>
      </c:barChart>
      <c:dateAx>
        <c:axId val="50476842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4767112"/>
        <c:crosses val="autoZero"/>
        <c:auto val="1"/>
        <c:lblOffset val="100"/>
        <c:baseTimeUnit val="months"/>
      </c:dateAx>
      <c:valAx>
        <c:axId val="5047671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47684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@FirstInsHI</c:v>
                </c:pt>
              </c:strCache>
            </c:strRef>
          </c:tx>
          <c:spPr>
            <a:solidFill>
              <a:schemeClr val="accent1"/>
            </a:solidFill>
            <a:ln>
              <a:noFill/>
            </a:ln>
            <a:effectLst/>
          </c:spPr>
          <c:invertIfNegative val="0"/>
          <c:cat>
            <c:numRef>
              <c:f>Sheet1!$A$2:$A$13</c:f>
              <c:numCache>
                <c:formatCode>m/d/yyyy</c:formatCode>
                <c:ptCount val="12"/>
                <c:pt idx="0">
                  <c:v>45292</c:v>
                </c:pt>
                <c:pt idx="1">
                  <c:v>45323</c:v>
                </c:pt>
                <c:pt idx="2">
                  <c:v>45352</c:v>
                </c:pt>
                <c:pt idx="3">
                  <c:v>45383</c:v>
                </c:pt>
                <c:pt idx="4">
                  <c:v>45413</c:v>
                </c:pt>
                <c:pt idx="5">
                  <c:v>45444</c:v>
                </c:pt>
                <c:pt idx="6">
                  <c:v>45474</c:v>
                </c:pt>
                <c:pt idx="7">
                  <c:v>45505</c:v>
                </c:pt>
                <c:pt idx="8">
                  <c:v>45536</c:v>
                </c:pt>
                <c:pt idx="9">
                  <c:v>45566</c:v>
                </c:pt>
                <c:pt idx="10">
                  <c:v>45597</c:v>
                </c:pt>
                <c:pt idx="11">
                  <c:v>45627</c:v>
                </c:pt>
              </c:numCache>
            </c:numRef>
          </c:cat>
          <c:val>
            <c:numRef>
              <c:f>Sheet1!$B$2:$B$13</c:f>
              <c:numCache>
                <c:formatCode>General</c:formatCode>
                <c:ptCount val="12"/>
                <c:pt idx="0">
                  <c:v>1</c:v>
                </c:pt>
                <c:pt idx="1">
                  <c:v>2</c:v>
                </c:pt>
                <c:pt idx="2">
                  <c:v>0</c:v>
                </c:pt>
                <c:pt idx="3">
                  <c:v>0</c:v>
                </c:pt>
                <c:pt idx="4">
                  <c:v>0</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0-45E8-46A6-985F-8A4CA0191E22}"/>
            </c:ext>
          </c:extLst>
        </c:ser>
        <c:dLbls>
          <c:showLegendKey val="0"/>
          <c:showVal val="0"/>
          <c:showCatName val="0"/>
          <c:showSerName val="0"/>
          <c:showPercent val="0"/>
          <c:showBubbleSize val="0"/>
        </c:dLbls>
        <c:gapWidth val="219"/>
        <c:overlap val="-27"/>
        <c:axId val="504777608"/>
        <c:axId val="504779248"/>
      </c:barChart>
      <c:dateAx>
        <c:axId val="50477760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4779248"/>
        <c:crosses val="autoZero"/>
        <c:auto val="1"/>
        <c:lblOffset val="100"/>
        <c:baseTimeUnit val="months"/>
      </c:dateAx>
      <c:valAx>
        <c:axId val="5047792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47776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@FirstInsHI</c:v>
                </c:pt>
              </c:strCache>
            </c:strRef>
          </c:tx>
          <c:spPr>
            <a:solidFill>
              <a:schemeClr val="accent1"/>
            </a:solidFill>
            <a:ln>
              <a:noFill/>
            </a:ln>
            <a:effectLst/>
          </c:spPr>
          <c:invertIfNegative val="0"/>
          <c:cat>
            <c:strRef>
              <c:f>Sheet1!$A$2:$A$13</c:f>
              <c:strCache>
                <c:ptCount val="12"/>
                <c:pt idx="0">
                  <c:v>2024-01</c:v>
                </c:pt>
                <c:pt idx="1">
                  <c:v>2024-02</c:v>
                </c:pt>
                <c:pt idx="2">
                  <c:v>2024-03</c:v>
                </c:pt>
                <c:pt idx="3">
                  <c:v>2024-04</c:v>
                </c:pt>
                <c:pt idx="4">
                  <c:v>2024-05</c:v>
                </c:pt>
                <c:pt idx="5">
                  <c:v>2024-06</c:v>
                </c:pt>
                <c:pt idx="6">
                  <c:v>2024-07</c:v>
                </c:pt>
                <c:pt idx="7">
                  <c:v>2024-08</c:v>
                </c:pt>
                <c:pt idx="8">
                  <c:v>2024-09</c:v>
                </c:pt>
                <c:pt idx="9">
                  <c:v>2024-10</c:v>
                </c:pt>
                <c:pt idx="10">
                  <c:v>2024-11</c:v>
                </c:pt>
                <c:pt idx="11">
                  <c:v>2024-12</c:v>
                </c:pt>
              </c:strCache>
            </c:strRef>
          </c:cat>
          <c:val>
            <c:numRef>
              <c:f>Sheet1!$B$2:$B$13</c:f>
              <c:numCache>
                <c:formatCode>General</c:formatCode>
                <c:ptCount val="12"/>
                <c:pt idx="0">
                  <c:v>12</c:v>
                </c:pt>
                <c:pt idx="1">
                  <c:v>22</c:v>
                </c:pt>
                <c:pt idx="2">
                  <c:v>9</c:v>
                </c:pt>
                <c:pt idx="3">
                  <c:v>7</c:v>
                </c:pt>
                <c:pt idx="4">
                  <c:v>1</c:v>
                </c:pt>
                <c:pt idx="5">
                  <c:v>2</c:v>
                </c:pt>
                <c:pt idx="6">
                  <c:v>1</c:v>
                </c:pt>
                <c:pt idx="7">
                  <c:v>1</c:v>
                </c:pt>
                <c:pt idx="8">
                  <c:v>0</c:v>
                </c:pt>
                <c:pt idx="9">
                  <c:v>0</c:v>
                </c:pt>
                <c:pt idx="10">
                  <c:v>0</c:v>
                </c:pt>
                <c:pt idx="11">
                  <c:v>0</c:v>
                </c:pt>
              </c:numCache>
            </c:numRef>
          </c:val>
          <c:extLst>
            <c:ext xmlns:c16="http://schemas.microsoft.com/office/drawing/2014/chart" uri="{C3380CC4-5D6E-409C-BE32-E72D297353CC}">
              <c16:uniqueId val="{00000000-2CEF-48ED-8153-3D6C1DE16834}"/>
            </c:ext>
          </c:extLst>
        </c:ser>
        <c:dLbls>
          <c:showLegendKey val="0"/>
          <c:showVal val="0"/>
          <c:showCatName val="0"/>
          <c:showSerName val="0"/>
          <c:showPercent val="0"/>
          <c:showBubbleSize val="0"/>
        </c:dLbls>
        <c:gapWidth val="219"/>
        <c:overlap val="-27"/>
        <c:axId val="504778264"/>
        <c:axId val="504778920"/>
      </c:barChart>
      <c:catAx>
        <c:axId val="50477826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4778920"/>
        <c:crosses val="autoZero"/>
        <c:auto val="1"/>
        <c:lblAlgn val="ctr"/>
        <c:lblOffset val="100"/>
        <c:noMultiLvlLbl val="0"/>
      </c:catAx>
      <c:valAx>
        <c:axId val="5047789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47782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c:v>
                </c:pt>
              </c:strCache>
            </c:strRef>
          </c:tx>
          <c:spPr>
            <a:solidFill>
              <a:schemeClr val="accent1"/>
            </a:solidFill>
            <a:ln>
              <a:noFill/>
            </a:ln>
            <a:effectLst/>
          </c:spPr>
          <c:invertIfNegative val="0"/>
          <c:cat>
            <c:numRef>
              <c:f>Sheet1!$A$2:$A$13</c:f>
              <c:numCache>
                <c:formatCode>m/d/yyyy</c:formatCode>
                <c:ptCount val="12"/>
                <c:pt idx="0">
                  <c:v>45292</c:v>
                </c:pt>
                <c:pt idx="1">
                  <c:v>45323</c:v>
                </c:pt>
                <c:pt idx="2">
                  <c:v>45352</c:v>
                </c:pt>
                <c:pt idx="3">
                  <c:v>45383</c:v>
                </c:pt>
                <c:pt idx="4">
                  <c:v>45413</c:v>
                </c:pt>
                <c:pt idx="5">
                  <c:v>45444</c:v>
                </c:pt>
                <c:pt idx="6">
                  <c:v>45474</c:v>
                </c:pt>
                <c:pt idx="7">
                  <c:v>45505</c:v>
                </c:pt>
                <c:pt idx="8">
                  <c:v>45536</c:v>
                </c:pt>
                <c:pt idx="9">
                  <c:v>45566</c:v>
                </c:pt>
                <c:pt idx="10">
                  <c:v>45597</c:v>
                </c:pt>
                <c:pt idx="11">
                  <c:v>45627</c:v>
                </c:pt>
              </c:numCache>
            </c:numRef>
          </c:cat>
          <c:val>
            <c:numRef>
              <c:f>Sheet1!$B$2:$B$13</c:f>
              <c:numCache>
                <c:formatCode>General</c:formatCode>
                <c:ptCount val="12"/>
                <c:pt idx="0">
                  <c:v>41</c:v>
                </c:pt>
                <c:pt idx="1">
                  <c:v>33</c:v>
                </c:pt>
                <c:pt idx="2">
                  <c:v>51</c:v>
                </c:pt>
                <c:pt idx="3">
                  <c:v>41</c:v>
                </c:pt>
                <c:pt idx="4">
                  <c:v>59</c:v>
                </c:pt>
                <c:pt idx="5">
                  <c:v>50</c:v>
                </c:pt>
                <c:pt idx="6">
                  <c:v>49</c:v>
                </c:pt>
                <c:pt idx="7">
                  <c:v>55</c:v>
                </c:pt>
                <c:pt idx="8">
                  <c:v>3</c:v>
                </c:pt>
              </c:numCache>
            </c:numRef>
          </c:val>
          <c:extLst>
            <c:ext xmlns:c16="http://schemas.microsoft.com/office/drawing/2014/chart" uri="{C3380CC4-5D6E-409C-BE32-E72D297353CC}">
              <c16:uniqueId val="{00000000-F4FD-44DB-A165-11D4BADEEFAA}"/>
            </c:ext>
          </c:extLst>
        </c:ser>
        <c:dLbls>
          <c:showLegendKey val="0"/>
          <c:showVal val="0"/>
          <c:showCatName val="0"/>
          <c:showSerName val="0"/>
          <c:showPercent val="0"/>
          <c:showBubbleSize val="0"/>
        </c:dLbls>
        <c:gapWidth val="219"/>
        <c:overlap val="-27"/>
        <c:axId val="509476768"/>
        <c:axId val="509482672"/>
      </c:barChart>
      <c:dateAx>
        <c:axId val="50947676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9482672"/>
        <c:crosses val="autoZero"/>
        <c:auto val="1"/>
        <c:lblOffset val="100"/>
        <c:baseTimeUnit val="months"/>
      </c:dateAx>
      <c:valAx>
        <c:axId val="5094826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94767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c:v>
                </c:pt>
              </c:strCache>
            </c:strRef>
          </c:tx>
          <c:spPr>
            <a:solidFill>
              <a:schemeClr val="accent1"/>
            </a:solidFill>
            <a:ln>
              <a:noFill/>
            </a:ln>
            <a:effectLst/>
          </c:spPr>
          <c:invertIfNegative val="0"/>
          <c:cat>
            <c:strRef>
              <c:f>Sheet1!$A$2:$A$9</c:f>
              <c:strCache>
                <c:ptCount val="8"/>
                <c:pt idx="0">
                  <c:v>2024-01</c:v>
                </c:pt>
                <c:pt idx="1">
                  <c:v>2024-02</c:v>
                </c:pt>
                <c:pt idx="2">
                  <c:v>2024-03</c:v>
                </c:pt>
                <c:pt idx="3">
                  <c:v>2024-04</c:v>
                </c:pt>
                <c:pt idx="4">
                  <c:v>2024-05</c:v>
                </c:pt>
                <c:pt idx="5">
                  <c:v>2024-06</c:v>
                </c:pt>
                <c:pt idx="6">
                  <c:v>2024-07</c:v>
                </c:pt>
                <c:pt idx="7">
                  <c:v>2024-08</c:v>
                </c:pt>
              </c:strCache>
            </c:strRef>
          </c:cat>
          <c:val>
            <c:numRef>
              <c:f>Sheet1!$B$2:$B$9</c:f>
              <c:numCache>
                <c:formatCode>General</c:formatCode>
                <c:ptCount val="8"/>
                <c:pt idx="0">
                  <c:v>49</c:v>
                </c:pt>
                <c:pt idx="1">
                  <c:v>41</c:v>
                </c:pt>
                <c:pt idx="2">
                  <c:v>53</c:v>
                </c:pt>
                <c:pt idx="3">
                  <c:v>46</c:v>
                </c:pt>
                <c:pt idx="4">
                  <c:v>52</c:v>
                </c:pt>
                <c:pt idx="5">
                  <c:v>42</c:v>
                </c:pt>
                <c:pt idx="6">
                  <c:v>88</c:v>
                </c:pt>
                <c:pt idx="7">
                  <c:v>51</c:v>
                </c:pt>
              </c:numCache>
            </c:numRef>
          </c:val>
          <c:extLst>
            <c:ext xmlns:c16="http://schemas.microsoft.com/office/drawing/2014/chart" uri="{C3380CC4-5D6E-409C-BE32-E72D297353CC}">
              <c16:uniqueId val="{00000000-4356-4F31-B1D2-34D8AB343680}"/>
            </c:ext>
          </c:extLst>
        </c:ser>
        <c:dLbls>
          <c:showLegendKey val="0"/>
          <c:showVal val="0"/>
          <c:showCatName val="0"/>
          <c:showSerName val="0"/>
          <c:showPercent val="0"/>
          <c:showBubbleSize val="0"/>
        </c:dLbls>
        <c:gapWidth val="219"/>
        <c:overlap val="-27"/>
        <c:axId val="509483328"/>
        <c:axId val="509489888"/>
      </c:barChart>
      <c:catAx>
        <c:axId val="50948332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9489888"/>
        <c:crosses val="autoZero"/>
        <c:auto val="1"/>
        <c:lblAlgn val="ctr"/>
        <c:lblOffset val="100"/>
        <c:noMultiLvlLbl val="0"/>
      </c:catAx>
      <c:valAx>
        <c:axId val="5094898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94833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c:v>
                </c:pt>
              </c:strCache>
            </c:strRef>
          </c:tx>
          <c:spPr>
            <a:solidFill>
              <a:schemeClr val="accent1"/>
            </a:solidFill>
            <a:ln>
              <a:noFill/>
            </a:ln>
            <a:effectLst/>
          </c:spPr>
          <c:invertIfNegative val="0"/>
          <c:cat>
            <c:strRef>
              <c:f>Sheet1!$A$2:$A$9</c:f>
              <c:strCache>
                <c:ptCount val="8"/>
                <c:pt idx="0">
                  <c:v>2024-01</c:v>
                </c:pt>
                <c:pt idx="1">
                  <c:v>2024-02</c:v>
                </c:pt>
                <c:pt idx="2">
                  <c:v>2024-03</c:v>
                </c:pt>
                <c:pt idx="3">
                  <c:v>2024-04</c:v>
                </c:pt>
                <c:pt idx="4">
                  <c:v>2024-05</c:v>
                </c:pt>
                <c:pt idx="5">
                  <c:v>2024-06</c:v>
                </c:pt>
                <c:pt idx="6">
                  <c:v>2024-07</c:v>
                </c:pt>
                <c:pt idx="7">
                  <c:v>2024-08</c:v>
                </c:pt>
              </c:strCache>
            </c:strRef>
          </c:cat>
          <c:val>
            <c:numRef>
              <c:f>Sheet1!$B$2:$B$9</c:f>
              <c:numCache>
                <c:formatCode>General</c:formatCode>
                <c:ptCount val="8"/>
                <c:pt idx="0">
                  <c:v>443</c:v>
                </c:pt>
                <c:pt idx="1">
                  <c:v>330</c:v>
                </c:pt>
                <c:pt idx="2">
                  <c:v>533</c:v>
                </c:pt>
                <c:pt idx="3">
                  <c:v>415</c:v>
                </c:pt>
                <c:pt idx="4">
                  <c:v>370</c:v>
                </c:pt>
                <c:pt idx="5">
                  <c:v>300</c:v>
                </c:pt>
                <c:pt idx="6">
                  <c:v>440</c:v>
                </c:pt>
                <c:pt idx="7">
                  <c:v>515</c:v>
                </c:pt>
              </c:numCache>
            </c:numRef>
          </c:val>
          <c:extLst>
            <c:ext xmlns:c16="http://schemas.microsoft.com/office/drawing/2014/chart" uri="{C3380CC4-5D6E-409C-BE32-E72D297353CC}">
              <c16:uniqueId val="{00000000-8248-49DA-B195-65F677EF30E8}"/>
            </c:ext>
          </c:extLst>
        </c:ser>
        <c:dLbls>
          <c:showLegendKey val="0"/>
          <c:showVal val="0"/>
          <c:showCatName val="0"/>
          <c:showSerName val="0"/>
          <c:showPercent val="0"/>
          <c:showBubbleSize val="0"/>
        </c:dLbls>
        <c:gapWidth val="219"/>
        <c:overlap val="-27"/>
        <c:axId val="509488248"/>
        <c:axId val="509486608"/>
      </c:barChart>
      <c:catAx>
        <c:axId val="50948824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9486608"/>
        <c:crosses val="autoZero"/>
        <c:auto val="1"/>
        <c:lblAlgn val="ctr"/>
        <c:lblOffset val="100"/>
        <c:noMultiLvlLbl val="0"/>
      </c:catAx>
      <c:valAx>
        <c:axId val="5094866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94882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c:v>
                </c:pt>
              </c:strCache>
            </c:strRef>
          </c:tx>
          <c:spPr>
            <a:solidFill>
              <a:schemeClr val="accent1"/>
            </a:solidFill>
            <a:ln>
              <a:noFill/>
            </a:ln>
            <a:effectLst/>
          </c:spPr>
          <c:invertIfNegative val="0"/>
          <c:cat>
            <c:strRef>
              <c:f>Sheet1!$A$2:$A$14</c:f>
              <c:strCache>
                <c:ptCount val="13"/>
                <c:pt idx="0">
                  <c:v>2023-12</c:v>
                </c:pt>
                <c:pt idx="1">
                  <c:v>2024-01</c:v>
                </c:pt>
                <c:pt idx="2">
                  <c:v>2024-02</c:v>
                </c:pt>
                <c:pt idx="3">
                  <c:v>2024-03</c:v>
                </c:pt>
                <c:pt idx="4">
                  <c:v>2024-04</c:v>
                </c:pt>
                <c:pt idx="5">
                  <c:v>2024-05</c:v>
                </c:pt>
                <c:pt idx="6">
                  <c:v>2024-06</c:v>
                </c:pt>
                <c:pt idx="7">
                  <c:v>2024-07</c:v>
                </c:pt>
                <c:pt idx="8">
                  <c:v>2024-08</c:v>
                </c:pt>
                <c:pt idx="9">
                  <c:v>2024-09</c:v>
                </c:pt>
                <c:pt idx="10">
                  <c:v>2024-10</c:v>
                </c:pt>
                <c:pt idx="11">
                  <c:v>2024-11</c:v>
                </c:pt>
                <c:pt idx="12">
                  <c:v>2024-12</c:v>
                </c:pt>
              </c:strCache>
            </c:strRef>
          </c:cat>
          <c:val>
            <c:numRef>
              <c:f>Sheet1!$B$2:$B$14</c:f>
              <c:numCache>
                <c:formatCode>General</c:formatCode>
                <c:ptCount val="13"/>
                <c:pt idx="0">
                  <c:v>140</c:v>
                </c:pt>
                <c:pt idx="1">
                  <c:v>14953</c:v>
                </c:pt>
                <c:pt idx="2">
                  <c:v>11863</c:v>
                </c:pt>
                <c:pt idx="3">
                  <c:v>18026</c:v>
                </c:pt>
                <c:pt idx="4">
                  <c:v>13280</c:v>
                </c:pt>
                <c:pt idx="5">
                  <c:v>12629</c:v>
                </c:pt>
                <c:pt idx="6">
                  <c:v>12807</c:v>
                </c:pt>
                <c:pt idx="7">
                  <c:v>15095</c:v>
                </c:pt>
                <c:pt idx="8">
                  <c:v>15530</c:v>
                </c:pt>
                <c:pt idx="9">
                  <c:v>992</c:v>
                </c:pt>
              </c:numCache>
            </c:numRef>
          </c:val>
          <c:extLst>
            <c:ext xmlns:c16="http://schemas.microsoft.com/office/drawing/2014/chart" uri="{C3380CC4-5D6E-409C-BE32-E72D297353CC}">
              <c16:uniqueId val="{00000000-1AF3-4177-A573-35A1C7AAC143}"/>
            </c:ext>
          </c:extLst>
        </c:ser>
        <c:dLbls>
          <c:showLegendKey val="0"/>
          <c:showVal val="0"/>
          <c:showCatName val="0"/>
          <c:showSerName val="0"/>
          <c:showPercent val="0"/>
          <c:showBubbleSize val="0"/>
        </c:dLbls>
        <c:gapWidth val="219"/>
        <c:overlap val="-27"/>
        <c:axId val="509486280"/>
        <c:axId val="509484968"/>
      </c:barChart>
      <c:catAx>
        <c:axId val="50948628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9484968"/>
        <c:crosses val="autoZero"/>
        <c:auto val="1"/>
        <c:lblAlgn val="ctr"/>
        <c:lblOffset val="100"/>
        <c:noMultiLvlLbl val="0"/>
      </c:catAx>
      <c:valAx>
        <c:axId val="5094849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94862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firstinshi</c:v>
                </c:pt>
              </c:strCache>
            </c:strRef>
          </c:tx>
          <c:spPr>
            <a:solidFill>
              <a:schemeClr val="accent1"/>
            </a:solidFill>
            <a:ln>
              <a:noFill/>
            </a:ln>
            <a:effectLst/>
          </c:spPr>
          <c:invertIfNegative val="0"/>
          <c:cat>
            <c:numRef>
              <c:f>Sheet1!$A$2:$A$13</c:f>
              <c:numCache>
                <c:formatCode>m/d/yyyy</c:formatCode>
                <c:ptCount val="12"/>
                <c:pt idx="0">
                  <c:v>45292</c:v>
                </c:pt>
                <c:pt idx="1">
                  <c:v>45323</c:v>
                </c:pt>
                <c:pt idx="2">
                  <c:v>45352</c:v>
                </c:pt>
                <c:pt idx="3">
                  <c:v>45383</c:v>
                </c:pt>
                <c:pt idx="4">
                  <c:v>45413</c:v>
                </c:pt>
                <c:pt idx="5">
                  <c:v>45444</c:v>
                </c:pt>
                <c:pt idx="6">
                  <c:v>45474</c:v>
                </c:pt>
                <c:pt idx="7">
                  <c:v>45505</c:v>
                </c:pt>
                <c:pt idx="8">
                  <c:v>45536</c:v>
                </c:pt>
                <c:pt idx="9">
                  <c:v>45566</c:v>
                </c:pt>
                <c:pt idx="10">
                  <c:v>45597</c:v>
                </c:pt>
                <c:pt idx="11">
                  <c:v>45627</c:v>
                </c:pt>
              </c:numCache>
            </c:numRef>
          </c:cat>
          <c:val>
            <c:numRef>
              <c:f>Sheet1!$B$2:$B$13</c:f>
              <c:numCache>
                <c:formatCode>General</c:formatCode>
                <c:ptCount val="12"/>
                <c:pt idx="0">
                  <c:v>-7</c:v>
                </c:pt>
                <c:pt idx="1">
                  <c:v>9</c:v>
                </c:pt>
                <c:pt idx="2">
                  <c:v>13</c:v>
                </c:pt>
                <c:pt idx="3">
                  <c:v>-3</c:v>
                </c:pt>
                <c:pt idx="4">
                  <c:v>84</c:v>
                </c:pt>
                <c:pt idx="5">
                  <c:v>9</c:v>
                </c:pt>
                <c:pt idx="6">
                  <c:v>-13</c:v>
                </c:pt>
                <c:pt idx="7">
                  <c:v>0</c:v>
                </c:pt>
                <c:pt idx="8">
                  <c:v>-1</c:v>
                </c:pt>
              </c:numCache>
            </c:numRef>
          </c:val>
          <c:extLst>
            <c:ext xmlns:c16="http://schemas.microsoft.com/office/drawing/2014/chart" uri="{C3380CC4-5D6E-409C-BE32-E72D297353CC}">
              <c16:uniqueId val="{00000000-28B8-4AEF-8084-F285681956F9}"/>
            </c:ext>
          </c:extLst>
        </c:ser>
        <c:dLbls>
          <c:showLegendKey val="0"/>
          <c:showVal val="0"/>
          <c:showCatName val="0"/>
          <c:showSerName val="0"/>
          <c:showPercent val="0"/>
          <c:showBubbleSize val="0"/>
        </c:dLbls>
        <c:gapWidth val="219"/>
        <c:overlap val="-27"/>
        <c:axId val="514890688"/>
        <c:axId val="514891344"/>
      </c:barChart>
      <c:dateAx>
        <c:axId val="51489068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14891344"/>
        <c:crosses val="autoZero"/>
        <c:auto val="1"/>
        <c:lblOffset val="100"/>
        <c:baseTimeUnit val="months"/>
      </c:dateAx>
      <c:valAx>
        <c:axId val="5148913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148906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firstinshi</c:v>
                </c:pt>
              </c:strCache>
            </c:strRef>
          </c:tx>
          <c:spPr>
            <a:solidFill>
              <a:schemeClr val="accent1"/>
            </a:solidFill>
            <a:ln>
              <a:noFill/>
            </a:ln>
            <a:effectLst/>
          </c:spPr>
          <c:invertIfNegative val="0"/>
          <c:cat>
            <c:numRef>
              <c:f>Sheet1!$A$2:$A$13</c:f>
              <c:numCache>
                <c:formatCode>m/d/yyyy</c:formatCode>
                <c:ptCount val="12"/>
                <c:pt idx="0">
                  <c:v>45292</c:v>
                </c:pt>
                <c:pt idx="1">
                  <c:v>45323</c:v>
                </c:pt>
                <c:pt idx="2">
                  <c:v>45352</c:v>
                </c:pt>
                <c:pt idx="3">
                  <c:v>45383</c:v>
                </c:pt>
                <c:pt idx="4">
                  <c:v>45413</c:v>
                </c:pt>
                <c:pt idx="5">
                  <c:v>45444</c:v>
                </c:pt>
                <c:pt idx="6">
                  <c:v>45474</c:v>
                </c:pt>
                <c:pt idx="7">
                  <c:v>45505</c:v>
                </c:pt>
                <c:pt idx="8">
                  <c:v>45536</c:v>
                </c:pt>
                <c:pt idx="9">
                  <c:v>45566</c:v>
                </c:pt>
                <c:pt idx="10">
                  <c:v>45597</c:v>
                </c:pt>
                <c:pt idx="11">
                  <c:v>45627</c:v>
                </c:pt>
              </c:numCache>
            </c:numRef>
          </c:cat>
          <c:val>
            <c:numRef>
              <c:f>Sheet1!$B$2:$B$13</c:f>
              <c:numCache>
                <c:formatCode>General</c:formatCode>
                <c:ptCount val="12"/>
                <c:pt idx="0">
                  <c:v>32</c:v>
                </c:pt>
                <c:pt idx="1">
                  <c:v>37</c:v>
                </c:pt>
                <c:pt idx="2">
                  <c:v>52</c:v>
                </c:pt>
                <c:pt idx="3">
                  <c:v>34</c:v>
                </c:pt>
                <c:pt idx="4">
                  <c:v>59</c:v>
                </c:pt>
                <c:pt idx="5">
                  <c:v>110</c:v>
                </c:pt>
                <c:pt idx="6">
                  <c:v>30</c:v>
                </c:pt>
                <c:pt idx="7">
                  <c:v>26</c:v>
                </c:pt>
                <c:pt idx="8">
                  <c:v>0</c:v>
                </c:pt>
                <c:pt idx="9">
                  <c:v>0</c:v>
                </c:pt>
                <c:pt idx="10">
                  <c:v>0</c:v>
                </c:pt>
                <c:pt idx="11">
                  <c:v>0</c:v>
                </c:pt>
              </c:numCache>
            </c:numRef>
          </c:val>
          <c:extLst>
            <c:ext xmlns:c16="http://schemas.microsoft.com/office/drawing/2014/chart" uri="{C3380CC4-5D6E-409C-BE32-E72D297353CC}">
              <c16:uniqueId val="{00000000-D757-4F2B-8392-E4083FF916AC}"/>
            </c:ext>
          </c:extLst>
        </c:ser>
        <c:dLbls>
          <c:showLegendKey val="0"/>
          <c:showVal val="0"/>
          <c:showCatName val="0"/>
          <c:showSerName val="0"/>
          <c:showPercent val="0"/>
          <c:showBubbleSize val="0"/>
        </c:dLbls>
        <c:gapWidth val="219"/>
        <c:overlap val="-27"/>
        <c:axId val="514898888"/>
        <c:axId val="514897248"/>
      </c:barChart>
      <c:dateAx>
        <c:axId val="51489888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14897248"/>
        <c:crosses val="autoZero"/>
        <c:auto val="1"/>
        <c:lblOffset val="100"/>
        <c:baseTimeUnit val="months"/>
      </c:dateAx>
      <c:valAx>
        <c:axId val="5148972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148988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firstinshi</c:v>
                </c:pt>
              </c:strCache>
            </c:strRef>
          </c:tx>
          <c:spPr>
            <a:solidFill>
              <a:schemeClr val="accent1"/>
            </a:solidFill>
            <a:ln>
              <a:noFill/>
            </a:ln>
            <a:effectLst/>
          </c:spPr>
          <c:invertIfNegative val="0"/>
          <c:cat>
            <c:strRef>
              <c:f>Sheet1!$A$2:$A$13</c:f>
              <c:strCache>
                <c:ptCount val="12"/>
                <c:pt idx="0">
                  <c:v>2024-01</c:v>
                </c:pt>
                <c:pt idx="1">
                  <c:v>2024-02</c:v>
                </c:pt>
                <c:pt idx="2">
                  <c:v>2024-03</c:v>
                </c:pt>
                <c:pt idx="3">
                  <c:v>2024-04</c:v>
                </c:pt>
                <c:pt idx="4">
                  <c:v>2024-05</c:v>
                </c:pt>
                <c:pt idx="5">
                  <c:v>2024-06</c:v>
                </c:pt>
                <c:pt idx="6">
                  <c:v>2024-07</c:v>
                </c:pt>
                <c:pt idx="7">
                  <c:v>2024-08</c:v>
                </c:pt>
                <c:pt idx="8">
                  <c:v>2024-09</c:v>
                </c:pt>
                <c:pt idx="9">
                  <c:v>2024-10</c:v>
                </c:pt>
                <c:pt idx="10">
                  <c:v>2024-11</c:v>
                </c:pt>
                <c:pt idx="11">
                  <c:v>2024-12</c:v>
                </c:pt>
              </c:strCache>
            </c:strRef>
          </c:cat>
          <c:val>
            <c:numRef>
              <c:f>Sheet1!$B$2:$B$13</c:f>
              <c:numCache>
                <c:formatCode>General</c:formatCode>
                <c:ptCount val="12"/>
                <c:pt idx="0">
                  <c:v>261</c:v>
                </c:pt>
                <c:pt idx="1">
                  <c:v>263</c:v>
                </c:pt>
                <c:pt idx="2">
                  <c:v>573</c:v>
                </c:pt>
                <c:pt idx="3">
                  <c:v>314</c:v>
                </c:pt>
                <c:pt idx="4">
                  <c:v>297</c:v>
                </c:pt>
                <c:pt idx="5">
                  <c:v>663</c:v>
                </c:pt>
                <c:pt idx="6">
                  <c:v>154</c:v>
                </c:pt>
                <c:pt idx="7">
                  <c:v>212</c:v>
                </c:pt>
                <c:pt idx="8">
                  <c:v>0</c:v>
                </c:pt>
                <c:pt idx="9">
                  <c:v>0</c:v>
                </c:pt>
                <c:pt idx="10">
                  <c:v>0</c:v>
                </c:pt>
                <c:pt idx="11">
                  <c:v>0</c:v>
                </c:pt>
              </c:numCache>
            </c:numRef>
          </c:val>
          <c:extLst>
            <c:ext xmlns:c16="http://schemas.microsoft.com/office/drawing/2014/chart" uri="{C3380CC4-5D6E-409C-BE32-E72D297353CC}">
              <c16:uniqueId val="{00000000-A7F5-409C-A147-5B92295BE176}"/>
            </c:ext>
          </c:extLst>
        </c:ser>
        <c:dLbls>
          <c:showLegendKey val="0"/>
          <c:showVal val="0"/>
          <c:showCatName val="0"/>
          <c:showSerName val="0"/>
          <c:showPercent val="0"/>
          <c:showBubbleSize val="0"/>
        </c:dLbls>
        <c:gapWidth val="219"/>
        <c:overlap val="-27"/>
        <c:axId val="514901184"/>
        <c:axId val="514903480"/>
      </c:barChart>
      <c:catAx>
        <c:axId val="5149011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14903480"/>
        <c:crosses val="autoZero"/>
        <c:auto val="1"/>
        <c:lblAlgn val="ctr"/>
        <c:lblOffset val="100"/>
        <c:noMultiLvlLbl val="0"/>
      </c:catAx>
      <c:valAx>
        <c:axId val="5149034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149011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firstinshi</c:v>
                </c:pt>
              </c:strCache>
            </c:strRef>
          </c:tx>
          <c:spPr>
            <a:solidFill>
              <a:schemeClr val="accent1"/>
            </a:solidFill>
            <a:ln>
              <a:noFill/>
            </a:ln>
            <a:effectLst/>
          </c:spPr>
          <c:invertIfNegative val="0"/>
          <c:cat>
            <c:numRef>
              <c:f>Sheet1!$A$2:$A$13</c:f>
              <c:numCache>
                <c:formatCode>m/d/yyyy</c:formatCode>
                <c:ptCount val="12"/>
                <c:pt idx="0">
                  <c:v>45292</c:v>
                </c:pt>
                <c:pt idx="1">
                  <c:v>45323</c:v>
                </c:pt>
                <c:pt idx="2">
                  <c:v>45352</c:v>
                </c:pt>
                <c:pt idx="3">
                  <c:v>45383</c:v>
                </c:pt>
                <c:pt idx="4">
                  <c:v>45413</c:v>
                </c:pt>
                <c:pt idx="5">
                  <c:v>45444</c:v>
                </c:pt>
                <c:pt idx="6">
                  <c:v>45474</c:v>
                </c:pt>
                <c:pt idx="7">
                  <c:v>45505</c:v>
                </c:pt>
                <c:pt idx="8">
                  <c:v>45536</c:v>
                </c:pt>
                <c:pt idx="9">
                  <c:v>45566</c:v>
                </c:pt>
                <c:pt idx="10">
                  <c:v>45597</c:v>
                </c:pt>
                <c:pt idx="11">
                  <c:v>45627</c:v>
                </c:pt>
              </c:numCache>
            </c:numRef>
          </c:cat>
          <c:val>
            <c:numRef>
              <c:f>Sheet1!$B$2:$B$13</c:f>
              <c:numCache>
                <c:formatCode>General</c:formatCode>
                <c:ptCount val="12"/>
                <c:pt idx="0">
                  <c:v>4214</c:v>
                </c:pt>
                <c:pt idx="1">
                  <c:v>5422</c:v>
                </c:pt>
                <c:pt idx="2">
                  <c:v>13844</c:v>
                </c:pt>
                <c:pt idx="3">
                  <c:v>4999</c:v>
                </c:pt>
                <c:pt idx="4">
                  <c:v>10855</c:v>
                </c:pt>
                <c:pt idx="5">
                  <c:v>7211</c:v>
                </c:pt>
                <c:pt idx="6">
                  <c:v>2970</c:v>
                </c:pt>
                <c:pt idx="7">
                  <c:v>8611</c:v>
                </c:pt>
              </c:numCache>
            </c:numRef>
          </c:val>
          <c:extLst>
            <c:ext xmlns:c16="http://schemas.microsoft.com/office/drawing/2014/chart" uri="{C3380CC4-5D6E-409C-BE32-E72D297353CC}">
              <c16:uniqueId val="{00000000-1833-473F-9581-FBA10F217DDF}"/>
            </c:ext>
          </c:extLst>
        </c:ser>
        <c:dLbls>
          <c:showLegendKey val="0"/>
          <c:showVal val="0"/>
          <c:showCatName val="0"/>
          <c:showSerName val="0"/>
          <c:showPercent val="0"/>
          <c:showBubbleSize val="0"/>
        </c:dLbls>
        <c:gapWidth val="219"/>
        <c:overlap val="-27"/>
        <c:axId val="514904464"/>
        <c:axId val="514896264"/>
      </c:barChart>
      <c:dateAx>
        <c:axId val="51490446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14896264"/>
        <c:crosses val="autoZero"/>
        <c:auto val="1"/>
        <c:lblOffset val="100"/>
        <c:baseTimeUnit val="months"/>
      </c:dateAx>
      <c:valAx>
        <c:axId val="5148962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149044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9/6/2024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9/6/2024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9/6/2024</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9/6/2024</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9/6/2024</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9/6/2024</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9/6/2024</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9/6/2024</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9/6/2024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9/6/2024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chart" Target="../charts/chart15.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chart" Target="../charts/chart16.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2D68F2-9A49-4180-B792-5554DE4BA2FC}"/>
              </a:ext>
            </a:extLst>
          </p:cNvPr>
          <p:cNvSpPr>
            <a:spLocks noGrp="1"/>
          </p:cNvSpPr>
          <p:nvPr>
            <p:ph type="ctrTitle"/>
          </p:nvPr>
        </p:nvSpPr>
        <p:spPr/>
        <p:txBody>
          <a:bodyPr/>
          <a:lstStyle/>
          <a:p>
            <a:r>
              <a:rPr lang="en-US"/>
              <a:t>FICOH Social Media</a:t>
            </a:r>
          </a:p>
        </p:txBody>
      </p:sp>
      <p:sp>
        <p:nvSpPr>
          <p:cNvPr id="3" name="Subtitle 2">
            <a:extLst>
              <a:ext uri="{FF2B5EF4-FFF2-40B4-BE49-F238E27FC236}">
                <a16:creationId xmlns:a16="http://schemas.microsoft.com/office/drawing/2014/main" id="{F4914B2F-3942-421F-A0E1-C1AC9FA814B8}"/>
              </a:ext>
            </a:extLst>
          </p:cNvPr>
          <p:cNvSpPr>
            <a:spLocks noGrp="1"/>
          </p:cNvSpPr>
          <p:nvPr>
            <p:ph type="subTitle" idx="1"/>
          </p:nvPr>
        </p:nvSpPr>
        <p:spPr/>
        <p:txBody>
          <a:bodyPr/>
          <a:lstStyle/>
          <a:p>
            <a:r>
              <a:rPr lang="en-US"/>
              <a:t>Philadelphia Insurance Companies</a:t>
            </a:r>
          </a:p>
        </p:txBody>
      </p:sp>
    </p:spTree>
    <p:extLst>
      <p:ext uri="{BB962C8B-B14F-4D97-AF65-F5344CB8AC3E}">
        <p14:creationId xmlns:p14="http://schemas.microsoft.com/office/powerpoint/2010/main" val="348579354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506D3E-A036-4AF5-8492-78662719C4AD}"/>
              </a:ext>
            </a:extLst>
          </p:cNvPr>
          <p:cNvSpPr>
            <a:spLocks noGrp="1"/>
          </p:cNvSpPr>
          <p:nvPr>
            <p:ph type="title"/>
          </p:nvPr>
        </p:nvSpPr>
        <p:spPr/>
        <p:txBody>
          <a:bodyPr/>
          <a:lstStyle/>
          <a:p>
            <a:r>
              <a:rPr lang="en-US"/>
              <a:t>Overall Overall Audience | FICOH</a:t>
            </a:r>
          </a:p>
        </p:txBody>
      </p:sp>
      <p:graphicFrame>
        <p:nvGraphicFramePr>
          <p:cNvPr id="6" name="Chart Placeholder 5">
            <a:extLst>
              <a:ext uri="{FF2B5EF4-FFF2-40B4-BE49-F238E27FC236}">
                <a16:creationId xmlns:a16="http://schemas.microsoft.com/office/drawing/2014/main" id="{53ECE051-BB8F-49FB-A741-4C73F2316ECF}"/>
              </a:ext>
            </a:extLst>
          </p:cNvPr>
          <p:cNvGraphicFramePr>
            <a:graphicFrameLocks noGrp="1"/>
          </p:cNvGraphicFramePr>
          <p:nvPr>
            <p:ph type="chart" sz="quarter" idx="13"/>
            <p:extLst>
              <p:ext uri="{D42A27DB-BD31-4B8C-83A1-F6EECF244321}">
                <p14:modId xmlns:p14="http://schemas.microsoft.com/office/powerpoint/2010/main" val="42893753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AEFB31C-5416-4C4B-B015-E67720EE9FCD}"/>
              </a:ext>
            </a:extLst>
          </p:cNvPr>
          <p:cNvSpPr>
            <a:spLocks noGrp="1"/>
          </p:cNvSpPr>
          <p:nvPr>
            <p:ph type="body" sz="quarter" idx="14"/>
          </p:nvPr>
        </p:nvSpPr>
        <p:spPr/>
        <p:txBody>
          <a:bodyPr/>
          <a:lstStyle/>
          <a:p>
            <a:r>
              <a:rPr lang="en-US"/>
              <a:t>01/01/2024 - 08/31/2024</a:t>
            </a:r>
          </a:p>
        </p:txBody>
      </p:sp>
      <p:sp>
        <p:nvSpPr>
          <p:cNvPr id="5" name="Footer Placeholder 4">
            <a:extLst>
              <a:ext uri="{FF2B5EF4-FFF2-40B4-BE49-F238E27FC236}">
                <a16:creationId xmlns:a16="http://schemas.microsoft.com/office/drawing/2014/main" id="{4A15FC41-C546-4409-A6DD-3069352D183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3836255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9646CF-4E90-46BE-B11E-061C6A1AE63E}"/>
              </a:ext>
            </a:extLst>
          </p:cNvPr>
          <p:cNvSpPr>
            <a:spLocks noGrp="1"/>
          </p:cNvSpPr>
          <p:nvPr>
            <p:ph type="title"/>
          </p:nvPr>
        </p:nvSpPr>
        <p:spPr/>
        <p:txBody>
          <a:bodyPr/>
          <a:lstStyle/>
          <a:p>
            <a:r>
              <a:rPr lang="en-US"/>
              <a:t>Facebook Key Metrics Table | FICOH</a:t>
            </a:r>
          </a:p>
        </p:txBody>
      </p:sp>
      <p:graphicFrame>
        <p:nvGraphicFramePr>
          <p:cNvPr id="5" name="Table Placeholder 4">
            <a:extLst>
              <a:ext uri="{FF2B5EF4-FFF2-40B4-BE49-F238E27FC236}">
                <a16:creationId xmlns:a16="http://schemas.microsoft.com/office/drawing/2014/main" id="{32706304-AA95-421B-9313-B3AD861D9FFF}"/>
              </a:ext>
            </a:extLst>
          </p:cNvPr>
          <p:cNvGraphicFramePr>
            <a:graphicFrameLocks noGrp="1"/>
          </p:cNvGraphicFramePr>
          <p:nvPr>
            <p:ph type="tbl" sz="quarter" idx="13"/>
            <p:extLst>
              <p:ext uri="{D42A27DB-BD31-4B8C-83A1-F6EECF244321}">
                <p14:modId xmlns:p14="http://schemas.microsoft.com/office/powerpoint/2010/main" val="43425169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05256">
                  <a:extLst>
                    <a:ext uri="{9D8B030D-6E8A-4147-A177-3AD203B41FA5}">
                      <a16:colId xmlns:a16="http://schemas.microsoft.com/office/drawing/2014/main" val="2855407874"/>
                    </a:ext>
                  </a:extLst>
                </a:gridCol>
                <a:gridCol w="905256">
                  <a:extLst>
                    <a:ext uri="{9D8B030D-6E8A-4147-A177-3AD203B41FA5}">
                      <a16:colId xmlns:a16="http://schemas.microsoft.com/office/drawing/2014/main" val="3806565198"/>
                    </a:ext>
                  </a:extLst>
                </a:gridCol>
                <a:gridCol w="905256">
                  <a:extLst>
                    <a:ext uri="{9D8B030D-6E8A-4147-A177-3AD203B41FA5}">
                      <a16:colId xmlns:a16="http://schemas.microsoft.com/office/drawing/2014/main" val="2337363990"/>
                    </a:ext>
                  </a:extLst>
                </a:gridCol>
                <a:gridCol w="905256">
                  <a:extLst>
                    <a:ext uri="{9D8B030D-6E8A-4147-A177-3AD203B41FA5}">
                      <a16:colId xmlns:a16="http://schemas.microsoft.com/office/drawing/2014/main" val="126830288"/>
                    </a:ext>
                  </a:extLst>
                </a:gridCol>
                <a:gridCol w="905256">
                  <a:extLst>
                    <a:ext uri="{9D8B030D-6E8A-4147-A177-3AD203B41FA5}">
                      <a16:colId xmlns:a16="http://schemas.microsoft.com/office/drawing/2014/main" val="67510536"/>
                    </a:ext>
                  </a:extLst>
                </a:gridCol>
                <a:gridCol w="905256">
                  <a:extLst>
                    <a:ext uri="{9D8B030D-6E8A-4147-A177-3AD203B41FA5}">
                      <a16:colId xmlns:a16="http://schemas.microsoft.com/office/drawing/2014/main" val="2140944339"/>
                    </a:ext>
                  </a:extLst>
                </a:gridCol>
                <a:gridCol w="905256">
                  <a:extLst>
                    <a:ext uri="{9D8B030D-6E8A-4147-A177-3AD203B41FA5}">
                      <a16:colId xmlns:a16="http://schemas.microsoft.com/office/drawing/2014/main" val="1165022188"/>
                    </a:ext>
                  </a:extLst>
                </a:gridCol>
                <a:gridCol w="905256">
                  <a:extLst>
                    <a:ext uri="{9D8B030D-6E8A-4147-A177-3AD203B41FA5}">
                      <a16:colId xmlns:a16="http://schemas.microsoft.com/office/drawing/2014/main" val="1597287122"/>
                    </a:ext>
                  </a:extLst>
                </a:gridCol>
                <a:gridCol w="905256">
                  <a:extLst>
                    <a:ext uri="{9D8B030D-6E8A-4147-A177-3AD203B41FA5}">
                      <a16:colId xmlns:a16="http://schemas.microsoft.com/office/drawing/2014/main" val="3570257935"/>
                    </a:ext>
                  </a:extLst>
                </a:gridCol>
              </a:tblGrid>
              <a:tr h="370840">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2981428056"/>
                  </a:ext>
                </a:extLst>
              </a:tr>
              <a:tr h="370840">
                <a:tc>
                  <a:txBody>
                    <a:bodyPr/>
                    <a:lstStyle/>
                    <a:p>
                      <a:r>
                        <a:rPr lang="en-US" sz="1000"/>
                        <a:t>1903</a:t>
                      </a:r>
                    </a:p>
                  </a:txBody>
                  <a:tcPr/>
                </a:tc>
                <a:tc>
                  <a:txBody>
                    <a:bodyPr/>
                    <a:lstStyle/>
                    <a:p>
                      <a:r>
                        <a:rPr lang="en-US" sz="1000"/>
                        <a:t>0</a:t>
                      </a:r>
                    </a:p>
                  </a:txBody>
                  <a:tcPr/>
                </a:tc>
                <a:tc>
                  <a:txBody>
                    <a:bodyPr/>
                    <a:lstStyle/>
                    <a:p>
                      <a:r>
                        <a:rPr lang="en-US" sz="1000"/>
                        <a:t>10</a:t>
                      </a:r>
                    </a:p>
                  </a:txBody>
                  <a:tcPr/>
                </a:tc>
                <a:tc>
                  <a:txBody>
                    <a:bodyPr/>
                    <a:lstStyle/>
                    <a:p>
                      <a:r>
                        <a:rPr lang="en-US" sz="1000"/>
                        <a:t>88</a:t>
                      </a:r>
                    </a:p>
                  </a:txBody>
                  <a:tcPr/>
                </a:tc>
                <a:tc>
                  <a:txBody>
                    <a:bodyPr/>
                    <a:lstStyle/>
                    <a:p>
                      <a:r>
                        <a:rPr lang="en-US" sz="1000"/>
                        <a:t>1</a:t>
                      </a:r>
                    </a:p>
                  </a:txBody>
                  <a:tcPr/>
                </a:tc>
                <a:tc>
                  <a:txBody>
                    <a:bodyPr/>
                    <a:lstStyle/>
                    <a:p>
                      <a:r>
                        <a:rPr lang="en-US" sz="1000"/>
                        <a:t>4</a:t>
                      </a:r>
                    </a:p>
                  </a:txBody>
                  <a:tcPr/>
                </a:tc>
                <a:tc>
                  <a:txBody>
                    <a:bodyPr/>
                    <a:lstStyle/>
                    <a:p>
                      <a:r>
                        <a:rPr lang="en-US" sz="1000"/>
                        <a:t>0</a:t>
                      </a:r>
                    </a:p>
                  </a:txBody>
                  <a:tcPr/>
                </a:tc>
                <a:tc>
                  <a:txBody>
                    <a:bodyPr/>
                    <a:lstStyle/>
                    <a:p>
                      <a:r>
                        <a:rPr lang="en-US" sz="1000"/>
                        <a:t>0.4887 %</a:t>
                      </a:r>
                    </a:p>
                  </a:txBody>
                  <a:tcPr/>
                </a:tc>
                <a:tc>
                  <a:txBody>
                    <a:bodyPr/>
                    <a:lstStyle/>
                    <a:p>
                      <a:r>
                        <a:rPr lang="en-US" sz="1000"/>
                        <a:t>0.0 %</a:t>
                      </a:r>
                    </a:p>
                  </a:txBody>
                  <a:tcPr/>
                </a:tc>
                <a:extLst>
                  <a:ext uri="{0D108BD9-81ED-4DB2-BD59-A6C34878D82A}">
                    <a16:rowId xmlns:a16="http://schemas.microsoft.com/office/drawing/2014/main" val="1245800346"/>
                  </a:ext>
                </a:extLst>
              </a:tr>
            </a:tbl>
          </a:graphicData>
        </a:graphic>
      </p:graphicFrame>
      <p:sp>
        <p:nvSpPr>
          <p:cNvPr id="4" name="Text Placeholder 3">
            <a:extLst>
              <a:ext uri="{FF2B5EF4-FFF2-40B4-BE49-F238E27FC236}">
                <a16:creationId xmlns:a16="http://schemas.microsoft.com/office/drawing/2014/main" id="{9DE13FAA-05A5-46A6-82BA-93854827B905}"/>
              </a:ext>
            </a:extLst>
          </p:cNvPr>
          <p:cNvSpPr>
            <a:spLocks noGrp="1"/>
          </p:cNvSpPr>
          <p:nvPr>
            <p:ph type="body" sz="quarter" idx="14"/>
          </p:nvPr>
        </p:nvSpPr>
        <p:spPr/>
        <p:txBody>
          <a:bodyPr/>
          <a:lstStyle/>
          <a:p>
            <a:r>
              <a:rPr lang="en-US"/>
              <a:t>08/01/2024 - 08/31/2024</a:t>
            </a:r>
          </a:p>
        </p:txBody>
      </p:sp>
    </p:spTree>
    <p:extLst>
      <p:ext uri="{BB962C8B-B14F-4D97-AF65-F5344CB8AC3E}">
        <p14:creationId xmlns:p14="http://schemas.microsoft.com/office/powerpoint/2010/main" val="276297680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0E5766-A3F8-42F6-8D81-3934F14F3D48}"/>
              </a:ext>
            </a:extLst>
          </p:cNvPr>
          <p:cNvSpPr>
            <a:spLocks noGrp="1"/>
          </p:cNvSpPr>
          <p:nvPr>
            <p:ph type="title"/>
          </p:nvPr>
        </p:nvSpPr>
        <p:spPr/>
        <p:txBody>
          <a:bodyPr/>
          <a:lstStyle/>
          <a:p>
            <a:r>
              <a:rPr lang="en-US"/>
              <a:t>Facebook Facebook Fans Change | FICOH</a:t>
            </a:r>
          </a:p>
        </p:txBody>
      </p:sp>
      <p:graphicFrame>
        <p:nvGraphicFramePr>
          <p:cNvPr id="6" name="Chart Placeholder 5">
            <a:extLst>
              <a:ext uri="{FF2B5EF4-FFF2-40B4-BE49-F238E27FC236}">
                <a16:creationId xmlns:a16="http://schemas.microsoft.com/office/drawing/2014/main" id="{57AC77CF-B577-45D7-AE74-3E1C24710B79}"/>
              </a:ext>
            </a:extLst>
          </p:cNvPr>
          <p:cNvGraphicFramePr>
            <a:graphicFrameLocks noGrp="1"/>
          </p:cNvGraphicFramePr>
          <p:nvPr>
            <p:ph type="chart" sz="quarter" idx="13"/>
            <p:extLst>
              <p:ext uri="{D42A27DB-BD31-4B8C-83A1-F6EECF244321}">
                <p14:modId xmlns:p14="http://schemas.microsoft.com/office/powerpoint/2010/main" val="289658106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BB116B4-EEC7-4E36-BE44-A5AC9D895862}"/>
              </a:ext>
            </a:extLst>
          </p:cNvPr>
          <p:cNvSpPr>
            <a:spLocks noGrp="1"/>
          </p:cNvSpPr>
          <p:nvPr>
            <p:ph type="body" sz="quarter" idx="14"/>
          </p:nvPr>
        </p:nvSpPr>
        <p:spPr/>
        <p:txBody>
          <a:bodyPr/>
          <a:lstStyle/>
          <a:p>
            <a:r>
              <a:rPr lang="en-US"/>
              <a:t>01/01/2024 - 12/31/2024</a:t>
            </a:r>
          </a:p>
        </p:txBody>
      </p:sp>
      <p:sp>
        <p:nvSpPr>
          <p:cNvPr id="5" name="Footer Placeholder 4">
            <a:extLst>
              <a:ext uri="{FF2B5EF4-FFF2-40B4-BE49-F238E27FC236}">
                <a16:creationId xmlns:a16="http://schemas.microsoft.com/office/drawing/2014/main" id="{11E9F6DA-0E56-47FB-BAE8-7B06FF4DE1B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78601835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90C000-913C-4F07-886D-8741CE6A3561}"/>
              </a:ext>
            </a:extLst>
          </p:cNvPr>
          <p:cNvSpPr>
            <a:spLocks noGrp="1"/>
          </p:cNvSpPr>
          <p:nvPr>
            <p:ph type="title"/>
          </p:nvPr>
        </p:nvSpPr>
        <p:spPr/>
        <p:txBody>
          <a:bodyPr/>
          <a:lstStyle/>
          <a:p>
            <a:r>
              <a:rPr lang="en-US"/>
              <a:t>Facebook Average Interactions Per Facebook Post | FICOH</a:t>
            </a:r>
          </a:p>
        </p:txBody>
      </p:sp>
      <p:graphicFrame>
        <p:nvGraphicFramePr>
          <p:cNvPr id="6" name="Chart Placeholder 5">
            <a:extLst>
              <a:ext uri="{FF2B5EF4-FFF2-40B4-BE49-F238E27FC236}">
                <a16:creationId xmlns:a16="http://schemas.microsoft.com/office/drawing/2014/main" id="{E7F2AF62-53A4-46D7-BC28-B76A28E3D08A}"/>
              </a:ext>
            </a:extLst>
          </p:cNvPr>
          <p:cNvGraphicFramePr>
            <a:graphicFrameLocks noGrp="1"/>
          </p:cNvGraphicFramePr>
          <p:nvPr>
            <p:ph type="chart" sz="quarter" idx="13"/>
            <p:extLst>
              <p:ext uri="{D42A27DB-BD31-4B8C-83A1-F6EECF244321}">
                <p14:modId xmlns:p14="http://schemas.microsoft.com/office/powerpoint/2010/main" val="423199452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A362BB7-2425-4644-BC70-455933472561}"/>
              </a:ext>
            </a:extLst>
          </p:cNvPr>
          <p:cNvSpPr>
            <a:spLocks noGrp="1"/>
          </p:cNvSpPr>
          <p:nvPr>
            <p:ph type="body" sz="quarter" idx="14"/>
          </p:nvPr>
        </p:nvSpPr>
        <p:spPr/>
        <p:txBody>
          <a:bodyPr/>
          <a:lstStyle/>
          <a:p>
            <a:r>
              <a:rPr lang="en-US"/>
              <a:t>01/01/2024 - 12/31/2024</a:t>
            </a:r>
          </a:p>
        </p:txBody>
      </p:sp>
      <p:sp>
        <p:nvSpPr>
          <p:cNvPr id="5" name="Footer Placeholder 4">
            <a:extLst>
              <a:ext uri="{FF2B5EF4-FFF2-40B4-BE49-F238E27FC236}">
                <a16:creationId xmlns:a16="http://schemas.microsoft.com/office/drawing/2014/main" id="{2AA0F50A-0AB6-4424-B0C9-19EF3A5A6E7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31622807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C16262-30BC-4039-A116-4BC516776FF8}"/>
              </a:ext>
            </a:extLst>
          </p:cNvPr>
          <p:cNvSpPr>
            <a:spLocks noGrp="1"/>
          </p:cNvSpPr>
          <p:nvPr>
            <p:ph type="title"/>
          </p:nvPr>
        </p:nvSpPr>
        <p:spPr/>
        <p:txBody>
          <a:bodyPr/>
          <a:lstStyle/>
          <a:p>
            <a:r>
              <a:rPr lang="en-US"/>
              <a:t>Facebook Total Interactions Per Month | FICOH</a:t>
            </a:r>
          </a:p>
        </p:txBody>
      </p:sp>
      <p:graphicFrame>
        <p:nvGraphicFramePr>
          <p:cNvPr id="6" name="Chart Placeholder 5">
            <a:extLst>
              <a:ext uri="{FF2B5EF4-FFF2-40B4-BE49-F238E27FC236}">
                <a16:creationId xmlns:a16="http://schemas.microsoft.com/office/drawing/2014/main" id="{2F2030CF-1652-4F6A-A486-518AC3DE82E0}"/>
              </a:ext>
            </a:extLst>
          </p:cNvPr>
          <p:cNvGraphicFramePr>
            <a:graphicFrameLocks noGrp="1"/>
          </p:cNvGraphicFramePr>
          <p:nvPr>
            <p:ph type="chart" sz="quarter" idx="13"/>
            <p:extLst>
              <p:ext uri="{D42A27DB-BD31-4B8C-83A1-F6EECF244321}">
                <p14:modId xmlns:p14="http://schemas.microsoft.com/office/powerpoint/2010/main" val="72485205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2F3D1BD-F856-4685-B48B-D8740AF1701C}"/>
              </a:ext>
            </a:extLst>
          </p:cNvPr>
          <p:cNvSpPr>
            <a:spLocks noGrp="1"/>
          </p:cNvSpPr>
          <p:nvPr>
            <p:ph type="body" sz="quarter" idx="14"/>
          </p:nvPr>
        </p:nvSpPr>
        <p:spPr/>
        <p:txBody>
          <a:bodyPr/>
          <a:lstStyle/>
          <a:p>
            <a:r>
              <a:rPr lang="en-US"/>
              <a:t>01/01/2024 - 12/31/2024</a:t>
            </a:r>
          </a:p>
        </p:txBody>
      </p:sp>
      <p:sp>
        <p:nvSpPr>
          <p:cNvPr id="5" name="Footer Placeholder 4">
            <a:extLst>
              <a:ext uri="{FF2B5EF4-FFF2-40B4-BE49-F238E27FC236}">
                <a16:creationId xmlns:a16="http://schemas.microsoft.com/office/drawing/2014/main" id="{DC51461B-48B9-4009-A8DA-3C6B390DF0B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33808531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613037-43BA-4547-90ED-5AD7DBC0E1BB}"/>
              </a:ext>
            </a:extLst>
          </p:cNvPr>
          <p:cNvSpPr>
            <a:spLocks noGrp="1"/>
          </p:cNvSpPr>
          <p:nvPr>
            <p:ph type="title"/>
          </p:nvPr>
        </p:nvSpPr>
        <p:spPr/>
        <p:txBody>
          <a:bodyPr/>
          <a:lstStyle/>
          <a:p>
            <a:r>
              <a:rPr lang="en-US"/>
              <a:t>Facebook Facebook Impressions | FICOH</a:t>
            </a:r>
          </a:p>
        </p:txBody>
      </p:sp>
      <p:graphicFrame>
        <p:nvGraphicFramePr>
          <p:cNvPr id="6" name="Chart Placeholder 5">
            <a:extLst>
              <a:ext uri="{FF2B5EF4-FFF2-40B4-BE49-F238E27FC236}">
                <a16:creationId xmlns:a16="http://schemas.microsoft.com/office/drawing/2014/main" id="{ABDD949A-963A-424D-919D-269A91E47B28}"/>
              </a:ext>
            </a:extLst>
          </p:cNvPr>
          <p:cNvGraphicFramePr>
            <a:graphicFrameLocks noGrp="1"/>
          </p:cNvGraphicFramePr>
          <p:nvPr>
            <p:ph type="chart" sz="quarter" idx="13"/>
            <p:extLst>
              <p:ext uri="{D42A27DB-BD31-4B8C-83A1-F6EECF244321}">
                <p14:modId xmlns:p14="http://schemas.microsoft.com/office/powerpoint/2010/main" val="382230194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D890335-F6CD-48F9-BB7D-A6A7CE297D90}"/>
              </a:ext>
            </a:extLst>
          </p:cNvPr>
          <p:cNvSpPr>
            <a:spLocks noGrp="1"/>
          </p:cNvSpPr>
          <p:nvPr>
            <p:ph type="body" sz="quarter" idx="14"/>
          </p:nvPr>
        </p:nvSpPr>
        <p:spPr/>
        <p:txBody>
          <a:bodyPr/>
          <a:lstStyle/>
          <a:p>
            <a:r>
              <a:rPr lang="en-US"/>
              <a:t>01/01/2024 - 12/31/2024</a:t>
            </a:r>
          </a:p>
        </p:txBody>
      </p:sp>
      <p:sp>
        <p:nvSpPr>
          <p:cNvPr id="5" name="Footer Placeholder 4">
            <a:extLst>
              <a:ext uri="{FF2B5EF4-FFF2-40B4-BE49-F238E27FC236}">
                <a16:creationId xmlns:a16="http://schemas.microsoft.com/office/drawing/2014/main" id="{83E1E887-E407-446A-B67A-0BCB9D6922D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48695801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59790C-38B4-424A-B44B-5481D35E265E}"/>
              </a:ext>
            </a:extLst>
          </p:cNvPr>
          <p:cNvSpPr>
            <a:spLocks noGrp="1"/>
          </p:cNvSpPr>
          <p:nvPr>
            <p:ph type="title"/>
          </p:nvPr>
        </p:nvSpPr>
        <p:spPr/>
        <p:txBody>
          <a:bodyPr/>
          <a:lstStyle/>
          <a:p>
            <a:r>
              <a:rPr lang="en-US"/>
              <a:t>Facebook Original Own Posts Table | FICOH - 1 of 4</a:t>
            </a:r>
          </a:p>
        </p:txBody>
      </p:sp>
      <p:graphicFrame>
        <p:nvGraphicFramePr>
          <p:cNvPr id="5" name="Table Placeholder 4">
            <a:extLst>
              <a:ext uri="{FF2B5EF4-FFF2-40B4-BE49-F238E27FC236}">
                <a16:creationId xmlns:a16="http://schemas.microsoft.com/office/drawing/2014/main" id="{C3FA1859-6A5A-4A84-B364-61BE9F13320F}"/>
              </a:ext>
            </a:extLst>
          </p:cNvPr>
          <p:cNvGraphicFramePr>
            <a:graphicFrameLocks noGrp="1"/>
          </p:cNvGraphicFramePr>
          <p:nvPr>
            <p:ph type="tbl" sz="quarter" idx="13"/>
            <p:extLst>
              <p:ext uri="{D42A27DB-BD31-4B8C-83A1-F6EECF244321}">
                <p14:modId xmlns:p14="http://schemas.microsoft.com/office/powerpoint/2010/main" val="203301162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329609618"/>
                    </a:ext>
                  </a:extLst>
                </a:gridCol>
                <a:gridCol w="1316737">
                  <a:extLst>
                    <a:ext uri="{9D8B030D-6E8A-4147-A177-3AD203B41FA5}">
                      <a16:colId xmlns:a16="http://schemas.microsoft.com/office/drawing/2014/main" val="4277542069"/>
                    </a:ext>
                  </a:extLst>
                </a:gridCol>
                <a:gridCol w="329184">
                  <a:extLst>
                    <a:ext uri="{9D8B030D-6E8A-4147-A177-3AD203B41FA5}">
                      <a16:colId xmlns:a16="http://schemas.microsoft.com/office/drawing/2014/main" val="3658438889"/>
                    </a:ext>
                  </a:extLst>
                </a:gridCol>
                <a:gridCol w="329184">
                  <a:extLst>
                    <a:ext uri="{9D8B030D-6E8A-4147-A177-3AD203B41FA5}">
                      <a16:colId xmlns:a16="http://schemas.microsoft.com/office/drawing/2014/main" val="1552026404"/>
                    </a:ext>
                  </a:extLst>
                </a:gridCol>
                <a:gridCol w="329184">
                  <a:extLst>
                    <a:ext uri="{9D8B030D-6E8A-4147-A177-3AD203B41FA5}">
                      <a16:colId xmlns:a16="http://schemas.microsoft.com/office/drawing/2014/main" val="1208418416"/>
                    </a:ext>
                  </a:extLst>
                </a:gridCol>
                <a:gridCol w="329184">
                  <a:extLst>
                    <a:ext uri="{9D8B030D-6E8A-4147-A177-3AD203B41FA5}">
                      <a16:colId xmlns:a16="http://schemas.microsoft.com/office/drawing/2014/main" val="3275151373"/>
                    </a:ext>
                  </a:extLst>
                </a:gridCol>
                <a:gridCol w="329184">
                  <a:extLst>
                    <a:ext uri="{9D8B030D-6E8A-4147-A177-3AD203B41FA5}">
                      <a16:colId xmlns:a16="http://schemas.microsoft.com/office/drawing/2014/main" val="3822207360"/>
                    </a:ext>
                  </a:extLst>
                </a:gridCol>
                <a:gridCol w="329184">
                  <a:extLst>
                    <a:ext uri="{9D8B030D-6E8A-4147-A177-3AD203B41FA5}">
                      <a16:colId xmlns:a16="http://schemas.microsoft.com/office/drawing/2014/main" val="2748399460"/>
                    </a:ext>
                  </a:extLst>
                </a:gridCol>
                <a:gridCol w="329184">
                  <a:extLst>
                    <a:ext uri="{9D8B030D-6E8A-4147-A177-3AD203B41FA5}">
                      <a16:colId xmlns:a16="http://schemas.microsoft.com/office/drawing/2014/main" val="1029815914"/>
                    </a:ext>
                  </a:extLst>
                </a:gridCol>
                <a:gridCol w="329184">
                  <a:extLst>
                    <a:ext uri="{9D8B030D-6E8A-4147-A177-3AD203B41FA5}">
                      <a16:colId xmlns:a16="http://schemas.microsoft.com/office/drawing/2014/main" val="98231744"/>
                    </a:ext>
                  </a:extLst>
                </a:gridCol>
                <a:gridCol w="329184">
                  <a:extLst>
                    <a:ext uri="{9D8B030D-6E8A-4147-A177-3AD203B41FA5}">
                      <a16:colId xmlns:a16="http://schemas.microsoft.com/office/drawing/2014/main" val="3960663219"/>
                    </a:ext>
                  </a:extLst>
                </a:gridCol>
                <a:gridCol w="329184">
                  <a:extLst>
                    <a:ext uri="{9D8B030D-6E8A-4147-A177-3AD203B41FA5}">
                      <a16:colId xmlns:a16="http://schemas.microsoft.com/office/drawing/2014/main" val="683848956"/>
                    </a:ext>
                  </a:extLst>
                </a:gridCol>
                <a:gridCol w="329184">
                  <a:extLst>
                    <a:ext uri="{9D8B030D-6E8A-4147-A177-3AD203B41FA5}">
                      <a16:colId xmlns:a16="http://schemas.microsoft.com/office/drawing/2014/main" val="3295322772"/>
                    </a:ext>
                  </a:extLst>
                </a:gridCol>
                <a:gridCol w="329184">
                  <a:extLst>
                    <a:ext uri="{9D8B030D-6E8A-4147-A177-3AD203B41FA5}">
                      <a16:colId xmlns:a16="http://schemas.microsoft.com/office/drawing/2014/main" val="2750635663"/>
                    </a:ext>
                  </a:extLst>
                </a:gridCol>
                <a:gridCol w="329184">
                  <a:extLst>
                    <a:ext uri="{9D8B030D-6E8A-4147-A177-3AD203B41FA5}">
                      <a16:colId xmlns:a16="http://schemas.microsoft.com/office/drawing/2014/main" val="4170512847"/>
                    </a:ext>
                  </a:extLst>
                </a:gridCol>
                <a:gridCol w="329184">
                  <a:extLst>
                    <a:ext uri="{9D8B030D-6E8A-4147-A177-3AD203B41FA5}">
                      <a16:colId xmlns:a16="http://schemas.microsoft.com/office/drawing/2014/main" val="2707309333"/>
                    </a:ext>
                  </a:extLst>
                </a:gridCol>
                <a:gridCol w="329184">
                  <a:extLst>
                    <a:ext uri="{9D8B030D-6E8A-4147-A177-3AD203B41FA5}">
                      <a16:colId xmlns:a16="http://schemas.microsoft.com/office/drawing/2014/main" val="3465696221"/>
                    </a:ext>
                  </a:extLst>
                </a:gridCol>
                <a:gridCol w="329184">
                  <a:extLst>
                    <a:ext uri="{9D8B030D-6E8A-4147-A177-3AD203B41FA5}">
                      <a16:colId xmlns:a16="http://schemas.microsoft.com/office/drawing/2014/main" val="2953832597"/>
                    </a:ext>
                  </a:extLst>
                </a:gridCol>
                <a:gridCol w="329184">
                  <a:extLst>
                    <a:ext uri="{9D8B030D-6E8A-4147-A177-3AD203B41FA5}">
                      <a16:colId xmlns:a16="http://schemas.microsoft.com/office/drawing/2014/main" val="1643510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2527131593"/>
                  </a:ext>
                </a:extLst>
              </a:tr>
            </a:tbl>
          </a:graphicData>
        </a:graphic>
      </p:graphicFrame>
      <p:sp>
        <p:nvSpPr>
          <p:cNvPr id="4" name="Text Placeholder 3">
            <a:extLst>
              <a:ext uri="{FF2B5EF4-FFF2-40B4-BE49-F238E27FC236}">
                <a16:creationId xmlns:a16="http://schemas.microsoft.com/office/drawing/2014/main" id="{DF75B5C8-06E6-4EAF-AADC-EDF15FF511DD}"/>
              </a:ext>
            </a:extLst>
          </p:cNvPr>
          <p:cNvSpPr>
            <a:spLocks noGrp="1"/>
          </p:cNvSpPr>
          <p:nvPr>
            <p:ph type="body" sz="quarter" idx="14"/>
          </p:nvPr>
        </p:nvSpPr>
        <p:spPr/>
        <p:txBody>
          <a:bodyPr/>
          <a:lstStyle/>
          <a:p>
            <a:r>
              <a:rPr lang="en-US"/>
              <a:t>08/01/2024 - 08/31/2024</a:t>
            </a:r>
          </a:p>
        </p:txBody>
      </p:sp>
    </p:spTree>
    <p:extLst>
      <p:ext uri="{BB962C8B-B14F-4D97-AF65-F5344CB8AC3E}">
        <p14:creationId xmlns:p14="http://schemas.microsoft.com/office/powerpoint/2010/main" val="214608392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A4F870-00B2-4AC1-8F50-742F9D7CAE12}"/>
              </a:ext>
            </a:extLst>
          </p:cNvPr>
          <p:cNvSpPr>
            <a:spLocks noGrp="1"/>
          </p:cNvSpPr>
          <p:nvPr>
            <p:ph type="title"/>
          </p:nvPr>
        </p:nvSpPr>
        <p:spPr/>
        <p:txBody>
          <a:bodyPr/>
          <a:lstStyle/>
          <a:p>
            <a:r>
              <a:rPr lang="en-US"/>
              <a:t>Facebook Original Own Posts Table | FICOH - 2 of 4</a:t>
            </a:r>
          </a:p>
        </p:txBody>
      </p:sp>
      <p:graphicFrame>
        <p:nvGraphicFramePr>
          <p:cNvPr id="5" name="Table Placeholder 4">
            <a:extLst>
              <a:ext uri="{FF2B5EF4-FFF2-40B4-BE49-F238E27FC236}">
                <a16:creationId xmlns:a16="http://schemas.microsoft.com/office/drawing/2014/main" id="{DF56B732-83BE-44DB-BCFD-1D0F0FD63324}"/>
              </a:ext>
            </a:extLst>
          </p:cNvPr>
          <p:cNvGraphicFramePr>
            <a:graphicFrameLocks noGrp="1"/>
          </p:cNvGraphicFramePr>
          <p:nvPr>
            <p:ph type="tbl" sz="quarter" idx="13"/>
            <p:extLst>
              <p:ext uri="{D42A27DB-BD31-4B8C-83A1-F6EECF244321}">
                <p14:modId xmlns:p14="http://schemas.microsoft.com/office/powerpoint/2010/main" val="174727815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1984356777"/>
                    </a:ext>
                  </a:extLst>
                </a:gridCol>
                <a:gridCol w="1316737">
                  <a:extLst>
                    <a:ext uri="{9D8B030D-6E8A-4147-A177-3AD203B41FA5}">
                      <a16:colId xmlns:a16="http://schemas.microsoft.com/office/drawing/2014/main" val="3503303734"/>
                    </a:ext>
                  </a:extLst>
                </a:gridCol>
                <a:gridCol w="329184">
                  <a:extLst>
                    <a:ext uri="{9D8B030D-6E8A-4147-A177-3AD203B41FA5}">
                      <a16:colId xmlns:a16="http://schemas.microsoft.com/office/drawing/2014/main" val="1594912830"/>
                    </a:ext>
                  </a:extLst>
                </a:gridCol>
                <a:gridCol w="329184">
                  <a:extLst>
                    <a:ext uri="{9D8B030D-6E8A-4147-A177-3AD203B41FA5}">
                      <a16:colId xmlns:a16="http://schemas.microsoft.com/office/drawing/2014/main" val="1390486112"/>
                    </a:ext>
                  </a:extLst>
                </a:gridCol>
                <a:gridCol w="329184">
                  <a:extLst>
                    <a:ext uri="{9D8B030D-6E8A-4147-A177-3AD203B41FA5}">
                      <a16:colId xmlns:a16="http://schemas.microsoft.com/office/drawing/2014/main" val="2516771572"/>
                    </a:ext>
                  </a:extLst>
                </a:gridCol>
                <a:gridCol w="329184">
                  <a:extLst>
                    <a:ext uri="{9D8B030D-6E8A-4147-A177-3AD203B41FA5}">
                      <a16:colId xmlns:a16="http://schemas.microsoft.com/office/drawing/2014/main" val="1420156543"/>
                    </a:ext>
                  </a:extLst>
                </a:gridCol>
                <a:gridCol w="329184">
                  <a:extLst>
                    <a:ext uri="{9D8B030D-6E8A-4147-A177-3AD203B41FA5}">
                      <a16:colId xmlns:a16="http://schemas.microsoft.com/office/drawing/2014/main" val="3796955758"/>
                    </a:ext>
                  </a:extLst>
                </a:gridCol>
                <a:gridCol w="329184">
                  <a:extLst>
                    <a:ext uri="{9D8B030D-6E8A-4147-A177-3AD203B41FA5}">
                      <a16:colId xmlns:a16="http://schemas.microsoft.com/office/drawing/2014/main" val="3570685611"/>
                    </a:ext>
                  </a:extLst>
                </a:gridCol>
                <a:gridCol w="329184">
                  <a:extLst>
                    <a:ext uri="{9D8B030D-6E8A-4147-A177-3AD203B41FA5}">
                      <a16:colId xmlns:a16="http://schemas.microsoft.com/office/drawing/2014/main" val="2363046295"/>
                    </a:ext>
                  </a:extLst>
                </a:gridCol>
                <a:gridCol w="329184">
                  <a:extLst>
                    <a:ext uri="{9D8B030D-6E8A-4147-A177-3AD203B41FA5}">
                      <a16:colId xmlns:a16="http://schemas.microsoft.com/office/drawing/2014/main" val="292122103"/>
                    </a:ext>
                  </a:extLst>
                </a:gridCol>
                <a:gridCol w="329184">
                  <a:extLst>
                    <a:ext uri="{9D8B030D-6E8A-4147-A177-3AD203B41FA5}">
                      <a16:colId xmlns:a16="http://schemas.microsoft.com/office/drawing/2014/main" val="3239857586"/>
                    </a:ext>
                  </a:extLst>
                </a:gridCol>
                <a:gridCol w="329184">
                  <a:extLst>
                    <a:ext uri="{9D8B030D-6E8A-4147-A177-3AD203B41FA5}">
                      <a16:colId xmlns:a16="http://schemas.microsoft.com/office/drawing/2014/main" val="877158080"/>
                    </a:ext>
                  </a:extLst>
                </a:gridCol>
                <a:gridCol w="329184">
                  <a:extLst>
                    <a:ext uri="{9D8B030D-6E8A-4147-A177-3AD203B41FA5}">
                      <a16:colId xmlns:a16="http://schemas.microsoft.com/office/drawing/2014/main" val="292721466"/>
                    </a:ext>
                  </a:extLst>
                </a:gridCol>
                <a:gridCol w="329184">
                  <a:extLst>
                    <a:ext uri="{9D8B030D-6E8A-4147-A177-3AD203B41FA5}">
                      <a16:colId xmlns:a16="http://schemas.microsoft.com/office/drawing/2014/main" val="2575866143"/>
                    </a:ext>
                  </a:extLst>
                </a:gridCol>
                <a:gridCol w="329184">
                  <a:extLst>
                    <a:ext uri="{9D8B030D-6E8A-4147-A177-3AD203B41FA5}">
                      <a16:colId xmlns:a16="http://schemas.microsoft.com/office/drawing/2014/main" val="1016261657"/>
                    </a:ext>
                  </a:extLst>
                </a:gridCol>
                <a:gridCol w="329184">
                  <a:extLst>
                    <a:ext uri="{9D8B030D-6E8A-4147-A177-3AD203B41FA5}">
                      <a16:colId xmlns:a16="http://schemas.microsoft.com/office/drawing/2014/main" val="3198747007"/>
                    </a:ext>
                  </a:extLst>
                </a:gridCol>
                <a:gridCol w="329184">
                  <a:extLst>
                    <a:ext uri="{9D8B030D-6E8A-4147-A177-3AD203B41FA5}">
                      <a16:colId xmlns:a16="http://schemas.microsoft.com/office/drawing/2014/main" val="3650618275"/>
                    </a:ext>
                  </a:extLst>
                </a:gridCol>
                <a:gridCol w="329184">
                  <a:extLst>
                    <a:ext uri="{9D8B030D-6E8A-4147-A177-3AD203B41FA5}">
                      <a16:colId xmlns:a16="http://schemas.microsoft.com/office/drawing/2014/main" val="4023837720"/>
                    </a:ext>
                  </a:extLst>
                </a:gridCol>
                <a:gridCol w="329184">
                  <a:extLst>
                    <a:ext uri="{9D8B030D-6E8A-4147-A177-3AD203B41FA5}">
                      <a16:colId xmlns:a16="http://schemas.microsoft.com/office/drawing/2014/main" val="262221556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23395477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First Insurance Company of Hawaii, LTD - 2024-08-15 17:00:22</a:t>
                      </a:r>
                      <a:r>
                        <a:rPr kumimoji="0" lang="en-US" sz="1000" b="0" i="0" u="none" strike="noStrike" kern="1200" cap="none" spc="0" normalizeH="0" baseline="0" noProof="0">
                          <a:ln>
                            <a:noFill/>
                          </a:ln>
                          <a:solidFill>
                            <a:prstClr val="black"/>
                          </a:solidFill>
                          <a:effectLst/>
                          <a:uLnTx/>
                          <a:uFillTx/>
                          <a:latin typeface="Calibri"/>
                          <a:ea typeface="+mn-ea"/>
                          <a:cs typeface="+mn-cs"/>
                        </a:rPr>
                        <a:t>
 After a long break due to COVID, FICOH is excited to be partnering once again with HMoW - Hawaiʻi Meals on Wheels to serve vulnerable members of our community. Yesterday, our first group of associate volunteers delivered hot meals and smiles to homebound individuals living near our Honolulu office. Hawaii Meals on Wheels helps kūpuna and individuals with disabilities preserve their independence at home by providing nutritious meals and regular personal contact. It feels good to reteam with this amazing organization after more than four years and do our small part to help our neighbors in need.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https://quintly-eu-image-storage.s3.amazonaws.com/17ae3836335657ff0a83f20c7d11e5e8/567c37c2febcbb43175287afd19e3533.jpg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11.5108 %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extLst>
                  <a:ext uri="{0D108BD9-81ED-4DB2-BD59-A6C34878D82A}">
                    <a16:rowId xmlns:a16="http://schemas.microsoft.com/office/drawing/2014/main" val="3930124237"/>
                  </a:ext>
                </a:extLst>
              </a:tr>
            </a:tbl>
          </a:graphicData>
        </a:graphic>
      </p:graphicFrame>
      <p:sp>
        <p:nvSpPr>
          <p:cNvPr id="4" name="Text Placeholder 3">
            <a:extLst>
              <a:ext uri="{FF2B5EF4-FFF2-40B4-BE49-F238E27FC236}">
                <a16:creationId xmlns:a16="http://schemas.microsoft.com/office/drawing/2014/main" id="{1ECDBBF2-99E6-4748-8144-4DD3AE6CD9BA}"/>
              </a:ext>
            </a:extLst>
          </p:cNvPr>
          <p:cNvSpPr>
            <a:spLocks noGrp="1"/>
          </p:cNvSpPr>
          <p:nvPr>
            <p:ph type="body" sz="quarter" idx="14"/>
          </p:nvPr>
        </p:nvSpPr>
        <p:spPr/>
        <p:txBody>
          <a:bodyPr/>
          <a:lstStyle/>
          <a:p>
            <a:r>
              <a:rPr lang="en-US"/>
              <a:t>08/01/2024 - 08/31/2024</a:t>
            </a:r>
          </a:p>
        </p:txBody>
      </p:sp>
    </p:spTree>
    <p:extLst>
      <p:ext uri="{BB962C8B-B14F-4D97-AF65-F5344CB8AC3E}">
        <p14:creationId xmlns:p14="http://schemas.microsoft.com/office/powerpoint/2010/main" val="16025104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95C692-1D75-447D-A660-5EE940B00AD2}"/>
              </a:ext>
            </a:extLst>
          </p:cNvPr>
          <p:cNvSpPr>
            <a:spLocks noGrp="1"/>
          </p:cNvSpPr>
          <p:nvPr>
            <p:ph type="title"/>
          </p:nvPr>
        </p:nvSpPr>
        <p:spPr/>
        <p:txBody>
          <a:bodyPr/>
          <a:lstStyle/>
          <a:p>
            <a:r>
              <a:rPr lang="en-US"/>
              <a:t>Facebook Original Own Posts Table | FICOH - 3 of 4</a:t>
            </a:r>
          </a:p>
        </p:txBody>
      </p:sp>
      <p:graphicFrame>
        <p:nvGraphicFramePr>
          <p:cNvPr id="5" name="Table Placeholder 4">
            <a:extLst>
              <a:ext uri="{FF2B5EF4-FFF2-40B4-BE49-F238E27FC236}">
                <a16:creationId xmlns:a16="http://schemas.microsoft.com/office/drawing/2014/main" id="{C7B576B7-FE9F-4C12-9F4E-716DDD0E93B6}"/>
              </a:ext>
            </a:extLst>
          </p:cNvPr>
          <p:cNvGraphicFramePr>
            <a:graphicFrameLocks noGrp="1"/>
          </p:cNvGraphicFramePr>
          <p:nvPr>
            <p:ph type="tbl" sz="quarter" idx="13"/>
            <p:extLst>
              <p:ext uri="{D42A27DB-BD31-4B8C-83A1-F6EECF244321}">
                <p14:modId xmlns:p14="http://schemas.microsoft.com/office/powerpoint/2010/main" val="214137530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113331485"/>
                    </a:ext>
                  </a:extLst>
                </a:gridCol>
                <a:gridCol w="1316737">
                  <a:extLst>
                    <a:ext uri="{9D8B030D-6E8A-4147-A177-3AD203B41FA5}">
                      <a16:colId xmlns:a16="http://schemas.microsoft.com/office/drawing/2014/main" val="2865249638"/>
                    </a:ext>
                  </a:extLst>
                </a:gridCol>
                <a:gridCol w="329184">
                  <a:extLst>
                    <a:ext uri="{9D8B030D-6E8A-4147-A177-3AD203B41FA5}">
                      <a16:colId xmlns:a16="http://schemas.microsoft.com/office/drawing/2014/main" val="1454531188"/>
                    </a:ext>
                  </a:extLst>
                </a:gridCol>
                <a:gridCol w="329184">
                  <a:extLst>
                    <a:ext uri="{9D8B030D-6E8A-4147-A177-3AD203B41FA5}">
                      <a16:colId xmlns:a16="http://schemas.microsoft.com/office/drawing/2014/main" val="1716036338"/>
                    </a:ext>
                  </a:extLst>
                </a:gridCol>
                <a:gridCol w="329184">
                  <a:extLst>
                    <a:ext uri="{9D8B030D-6E8A-4147-A177-3AD203B41FA5}">
                      <a16:colId xmlns:a16="http://schemas.microsoft.com/office/drawing/2014/main" val="3562830938"/>
                    </a:ext>
                  </a:extLst>
                </a:gridCol>
                <a:gridCol w="329184">
                  <a:extLst>
                    <a:ext uri="{9D8B030D-6E8A-4147-A177-3AD203B41FA5}">
                      <a16:colId xmlns:a16="http://schemas.microsoft.com/office/drawing/2014/main" val="2609888078"/>
                    </a:ext>
                  </a:extLst>
                </a:gridCol>
                <a:gridCol w="329184">
                  <a:extLst>
                    <a:ext uri="{9D8B030D-6E8A-4147-A177-3AD203B41FA5}">
                      <a16:colId xmlns:a16="http://schemas.microsoft.com/office/drawing/2014/main" val="1792476555"/>
                    </a:ext>
                  </a:extLst>
                </a:gridCol>
                <a:gridCol w="329184">
                  <a:extLst>
                    <a:ext uri="{9D8B030D-6E8A-4147-A177-3AD203B41FA5}">
                      <a16:colId xmlns:a16="http://schemas.microsoft.com/office/drawing/2014/main" val="1808647826"/>
                    </a:ext>
                  </a:extLst>
                </a:gridCol>
                <a:gridCol w="329184">
                  <a:extLst>
                    <a:ext uri="{9D8B030D-6E8A-4147-A177-3AD203B41FA5}">
                      <a16:colId xmlns:a16="http://schemas.microsoft.com/office/drawing/2014/main" val="2921436521"/>
                    </a:ext>
                  </a:extLst>
                </a:gridCol>
                <a:gridCol w="329184">
                  <a:extLst>
                    <a:ext uri="{9D8B030D-6E8A-4147-A177-3AD203B41FA5}">
                      <a16:colId xmlns:a16="http://schemas.microsoft.com/office/drawing/2014/main" val="1104981250"/>
                    </a:ext>
                  </a:extLst>
                </a:gridCol>
                <a:gridCol w="329184">
                  <a:extLst>
                    <a:ext uri="{9D8B030D-6E8A-4147-A177-3AD203B41FA5}">
                      <a16:colId xmlns:a16="http://schemas.microsoft.com/office/drawing/2014/main" val="1136682851"/>
                    </a:ext>
                  </a:extLst>
                </a:gridCol>
                <a:gridCol w="329184">
                  <a:extLst>
                    <a:ext uri="{9D8B030D-6E8A-4147-A177-3AD203B41FA5}">
                      <a16:colId xmlns:a16="http://schemas.microsoft.com/office/drawing/2014/main" val="3406521911"/>
                    </a:ext>
                  </a:extLst>
                </a:gridCol>
                <a:gridCol w="329184">
                  <a:extLst>
                    <a:ext uri="{9D8B030D-6E8A-4147-A177-3AD203B41FA5}">
                      <a16:colId xmlns:a16="http://schemas.microsoft.com/office/drawing/2014/main" val="611289761"/>
                    </a:ext>
                  </a:extLst>
                </a:gridCol>
                <a:gridCol w="329184">
                  <a:extLst>
                    <a:ext uri="{9D8B030D-6E8A-4147-A177-3AD203B41FA5}">
                      <a16:colId xmlns:a16="http://schemas.microsoft.com/office/drawing/2014/main" val="4165585146"/>
                    </a:ext>
                  </a:extLst>
                </a:gridCol>
                <a:gridCol w="329184">
                  <a:extLst>
                    <a:ext uri="{9D8B030D-6E8A-4147-A177-3AD203B41FA5}">
                      <a16:colId xmlns:a16="http://schemas.microsoft.com/office/drawing/2014/main" val="1469173242"/>
                    </a:ext>
                  </a:extLst>
                </a:gridCol>
                <a:gridCol w="329184">
                  <a:extLst>
                    <a:ext uri="{9D8B030D-6E8A-4147-A177-3AD203B41FA5}">
                      <a16:colId xmlns:a16="http://schemas.microsoft.com/office/drawing/2014/main" val="2077435603"/>
                    </a:ext>
                  </a:extLst>
                </a:gridCol>
                <a:gridCol w="329184">
                  <a:extLst>
                    <a:ext uri="{9D8B030D-6E8A-4147-A177-3AD203B41FA5}">
                      <a16:colId xmlns:a16="http://schemas.microsoft.com/office/drawing/2014/main" val="2074392740"/>
                    </a:ext>
                  </a:extLst>
                </a:gridCol>
                <a:gridCol w="329184">
                  <a:extLst>
                    <a:ext uri="{9D8B030D-6E8A-4147-A177-3AD203B41FA5}">
                      <a16:colId xmlns:a16="http://schemas.microsoft.com/office/drawing/2014/main" val="2456676754"/>
                    </a:ext>
                  </a:extLst>
                </a:gridCol>
                <a:gridCol w="329184">
                  <a:extLst>
                    <a:ext uri="{9D8B030D-6E8A-4147-A177-3AD203B41FA5}">
                      <a16:colId xmlns:a16="http://schemas.microsoft.com/office/drawing/2014/main" val="95978458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41367085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First Insurance Company of Hawaii, LTD - 2024-08-26 17:00:51</a:t>
                      </a:r>
                      <a:r>
                        <a:rPr kumimoji="0" lang="en-US" sz="1000" b="0" i="0" u="none" strike="noStrike" kern="1200" cap="none" spc="0" normalizeH="0" baseline="0" noProof="0">
                          <a:ln>
                            <a:noFill/>
                          </a:ln>
                          <a:solidFill>
                            <a:prstClr val="black"/>
                          </a:solidFill>
                          <a:effectLst/>
                          <a:uLnTx/>
                          <a:uFillTx/>
                          <a:latin typeface="Calibri"/>
                          <a:ea typeface="+mn-ea"/>
                          <a:cs typeface="+mn-cs"/>
                        </a:rPr>
                        <a:t>
 First Insurance hosted a pau hana for valued agency partners and friends last week at the Honolulu Country Club. We enjoy any opportunity to reunite and strengthen our relationships with them, especially in person and with delicious food. #TeamFICOH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https://quintly-eu-image-storage.s3.amazonaws.com/17ae3836335657ff0a83f20c7d11e5e8/be133e9295f977c91c507707c1cc7f7e.jpg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15.9341 %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extLst>
                  <a:ext uri="{0D108BD9-81ED-4DB2-BD59-A6C34878D82A}">
                    <a16:rowId xmlns:a16="http://schemas.microsoft.com/office/drawing/2014/main" val="2289884164"/>
                  </a:ext>
                </a:extLst>
              </a:tr>
            </a:tbl>
          </a:graphicData>
        </a:graphic>
      </p:graphicFrame>
      <p:sp>
        <p:nvSpPr>
          <p:cNvPr id="4" name="Text Placeholder 3">
            <a:extLst>
              <a:ext uri="{FF2B5EF4-FFF2-40B4-BE49-F238E27FC236}">
                <a16:creationId xmlns:a16="http://schemas.microsoft.com/office/drawing/2014/main" id="{9BF2F6EA-61A2-45C8-A12B-279F76EE04BB}"/>
              </a:ext>
            </a:extLst>
          </p:cNvPr>
          <p:cNvSpPr>
            <a:spLocks noGrp="1"/>
          </p:cNvSpPr>
          <p:nvPr>
            <p:ph type="body" sz="quarter" idx="14"/>
          </p:nvPr>
        </p:nvSpPr>
        <p:spPr/>
        <p:txBody>
          <a:bodyPr/>
          <a:lstStyle/>
          <a:p>
            <a:r>
              <a:rPr lang="en-US"/>
              <a:t>08/01/2024 - 08/31/2024</a:t>
            </a:r>
          </a:p>
        </p:txBody>
      </p:sp>
    </p:spTree>
    <p:extLst>
      <p:ext uri="{BB962C8B-B14F-4D97-AF65-F5344CB8AC3E}">
        <p14:creationId xmlns:p14="http://schemas.microsoft.com/office/powerpoint/2010/main" val="280278374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DF6687-AF12-4DB3-8076-423C65C8CCA4}"/>
              </a:ext>
            </a:extLst>
          </p:cNvPr>
          <p:cNvSpPr>
            <a:spLocks noGrp="1"/>
          </p:cNvSpPr>
          <p:nvPr>
            <p:ph type="title"/>
          </p:nvPr>
        </p:nvSpPr>
        <p:spPr/>
        <p:txBody>
          <a:bodyPr/>
          <a:lstStyle/>
          <a:p>
            <a:r>
              <a:rPr lang="en-US"/>
              <a:t>Facebook Original Own Posts Table | FICOH - 4 of 4</a:t>
            </a:r>
          </a:p>
        </p:txBody>
      </p:sp>
      <p:graphicFrame>
        <p:nvGraphicFramePr>
          <p:cNvPr id="5" name="Table Placeholder 4">
            <a:extLst>
              <a:ext uri="{FF2B5EF4-FFF2-40B4-BE49-F238E27FC236}">
                <a16:creationId xmlns:a16="http://schemas.microsoft.com/office/drawing/2014/main" id="{090F611F-D4A5-4D0C-8608-968B54C24BE2}"/>
              </a:ext>
            </a:extLst>
          </p:cNvPr>
          <p:cNvGraphicFramePr>
            <a:graphicFrameLocks noGrp="1"/>
          </p:cNvGraphicFramePr>
          <p:nvPr>
            <p:ph type="tbl" sz="quarter" idx="13"/>
            <p:extLst>
              <p:ext uri="{D42A27DB-BD31-4B8C-83A1-F6EECF244321}">
                <p14:modId xmlns:p14="http://schemas.microsoft.com/office/powerpoint/2010/main" val="340032706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144952689"/>
                    </a:ext>
                  </a:extLst>
                </a:gridCol>
                <a:gridCol w="1316737">
                  <a:extLst>
                    <a:ext uri="{9D8B030D-6E8A-4147-A177-3AD203B41FA5}">
                      <a16:colId xmlns:a16="http://schemas.microsoft.com/office/drawing/2014/main" val="1410141821"/>
                    </a:ext>
                  </a:extLst>
                </a:gridCol>
                <a:gridCol w="329184">
                  <a:extLst>
                    <a:ext uri="{9D8B030D-6E8A-4147-A177-3AD203B41FA5}">
                      <a16:colId xmlns:a16="http://schemas.microsoft.com/office/drawing/2014/main" val="436175944"/>
                    </a:ext>
                  </a:extLst>
                </a:gridCol>
                <a:gridCol w="329184">
                  <a:extLst>
                    <a:ext uri="{9D8B030D-6E8A-4147-A177-3AD203B41FA5}">
                      <a16:colId xmlns:a16="http://schemas.microsoft.com/office/drawing/2014/main" val="982688283"/>
                    </a:ext>
                  </a:extLst>
                </a:gridCol>
                <a:gridCol w="329184">
                  <a:extLst>
                    <a:ext uri="{9D8B030D-6E8A-4147-A177-3AD203B41FA5}">
                      <a16:colId xmlns:a16="http://schemas.microsoft.com/office/drawing/2014/main" val="1500977563"/>
                    </a:ext>
                  </a:extLst>
                </a:gridCol>
                <a:gridCol w="329184">
                  <a:extLst>
                    <a:ext uri="{9D8B030D-6E8A-4147-A177-3AD203B41FA5}">
                      <a16:colId xmlns:a16="http://schemas.microsoft.com/office/drawing/2014/main" val="3954968834"/>
                    </a:ext>
                  </a:extLst>
                </a:gridCol>
                <a:gridCol w="329184">
                  <a:extLst>
                    <a:ext uri="{9D8B030D-6E8A-4147-A177-3AD203B41FA5}">
                      <a16:colId xmlns:a16="http://schemas.microsoft.com/office/drawing/2014/main" val="256832562"/>
                    </a:ext>
                  </a:extLst>
                </a:gridCol>
                <a:gridCol w="329184">
                  <a:extLst>
                    <a:ext uri="{9D8B030D-6E8A-4147-A177-3AD203B41FA5}">
                      <a16:colId xmlns:a16="http://schemas.microsoft.com/office/drawing/2014/main" val="1165992078"/>
                    </a:ext>
                  </a:extLst>
                </a:gridCol>
                <a:gridCol w="329184">
                  <a:extLst>
                    <a:ext uri="{9D8B030D-6E8A-4147-A177-3AD203B41FA5}">
                      <a16:colId xmlns:a16="http://schemas.microsoft.com/office/drawing/2014/main" val="3874314367"/>
                    </a:ext>
                  </a:extLst>
                </a:gridCol>
                <a:gridCol w="329184">
                  <a:extLst>
                    <a:ext uri="{9D8B030D-6E8A-4147-A177-3AD203B41FA5}">
                      <a16:colId xmlns:a16="http://schemas.microsoft.com/office/drawing/2014/main" val="565949534"/>
                    </a:ext>
                  </a:extLst>
                </a:gridCol>
                <a:gridCol w="329184">
                  <a:extLst>
                    <a:ext uri="{9D8B030D-6E8A-4147-A177-3AD203B41FA5}">
                      <a16:colId xmlns:a16="http://schemas.microsoft.com/office/drawing/2014/main" val="752188857"/>
                    </a:ext>
                  </a:extLst>
                </a:gridCol>
                <a:gridCol w="329184">
                  <a:extLst>
                    <a:ext uri="{9D8B030D-6E8A-4147-A177-3AD203B41FA5}">
                      <a16:colId xmlns:a16="http://schemas.microsoft.com/office/drawing/2014/main" val="1548351301"/>
                    </a:ext>
                  </a:extLst>
                </a:gridCol>
                <a:gridCol w="329184">
                  <a:extLst>
                    <a:ext uri="{9D8B030D-6E8A-4147-A177-3AD203B41FA5}">
                      <a16:colId xmlns:a16="http://schemas.microsoft.com/office/drawing/2014/main" val="86939905"/>
                    </a:ext>
                  </a:extLst>
                </a:gridCol>
                <a:gridCol w="329184">
                  <a:extLst>
                    <a:ext uri="{9D8B030D-6E8A-4147-A177-3AD203B41FA5}">
                      <a16:colId xmlns:a16="http://schemas.microsoft.com/office/drawing/2014/main" val="4282364675"/>
                    </a:ext>
                  </a:extLst>
                </a:gridCol>
                <a:gridCol w="329184">
                  <a:extLst>
                    <a:ext uri="{9D8B030D-6E8A-4147-A177-3AD203B41FA5}">
                      <a16:colId xmlns:a16="http://schemas.microsoft.com/office/drawing/2014/main" val="3804748477"/>
                    </a:ext>
                  </a:extLst>
                </a:gridCol>
                <a:gridCol w="329184">
                  <a:extLst>
                    <a:ext uri="{9D8B030D-6E8A-4147-A177-3AD203B41FA5}">
                      <a16:colId xmlns:a16="http://schemas.microsoft.com/office/drawing/2014/main" val="1874867453"/>
                    </a:ext>
                  </a:extLst>
                </a:gridCol>
                <a:gridCol w="329184">
                  <a:extLst>
                    <a:ext uri="{9D8B030D-6E8A-4147-A177-3AD203B41FA5}">
                      <a16:colId xmlns:a16="http://schemas.microsoft.com/office/drawing/2014/main" val="998049721"/>
                    </a:ext>
                  </a:extLst>
                </a:gridCol>
                <a:gridCol w="329184">
                  <a:extLst>
                    <a:ext uri="{9D8B030D-6E8A-4147-A177-3AD203B41FA5}">
                      <a16:colId xmlns:a16="http://schemas.microsoft.com/office/drawing/2014/main" val="3612556035"/>
                    </a:ext>
                  </a:extLst>
                </a:gridCol>
                <a:gridCol w="329184">
                  <a:extLst>
                    <a:ext uri="{9D8B030D-6E8A-4147-A177-3AD203B41FA5}">
                      <a16:colId xmlns:a16="http://schemas.microsoft.com/office/drawing/2014/main" val="396658927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4465407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First Insurance Company of Hawaii, LTD - 2024-08-28 17:00:22</a:t>
                      </a:r>
                      <a:r>
                        <a:rPr kumimoji="0" lang="en-US" sz="1000" b="0" i="0" u="none" strike="noStrike" kern="1200" cap="none" spc="0" normalizeH="0" baseline="0" noProof="0">
                          <a:ln>
                            <a:noFill/>
                          </a:ln>
                          <a:solidFill>
                            <a:prstClr val="black"/>
                          </a:solidFill>
                          <a:effectLst/>
                          <a:uLnTx/>
                          <a:uFillTx/>
                          <a:latin typeface="Calibri"/>
                          <a:ea typeface="+mn-ea"/>
                          <a:cs typeface="+mn-cs"/>
                        </a:rPr>
                        <a:t>
 FICOH recently welcomed its next class of UH interns to our Ward office: Sean, Dylan, Tyler, Daniel, Akira, and Toby! Over the next few months, they will rotate through our various departments to learn more about FICOH and the insurance industry and collaborate on a business project to present to our leadership team. We’re excited to have them on board and look forward to the contributions they will bring to #TeamFICOH. Shidler College of Business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https://quintly-eu-image-storage.s3.amazonaws.com/17ae3836335657ff0a83f20c7d11e5e8/aa6001f73566997269d7aea3f8ba073c.jpg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8.1897 %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extLst>
                  <a:ext uri="{0D108BD9-81ED-4DB2-BD59-A6C34878D82A}">
                    <a16:rowId xmlns:a16="http://schemas.microsoft.com/office/drawing/2014/main" val="2002819373"/>
                  </a:ext>
                </a:extLst>
              </a:tr>
            </a:tbl>
          </a:graphicData>
        </a:graphic>
      </p:graphicFrame>
      <p:sp>
        <p:nvSpPr>
          <p:cNvPr id="4" name="Text Placeholder 3">
            <a:extLst>
              <a:ext uri="{FF2B5EF4-FFF2-40B4-BE49-F238E27FC236}">
                <a16:creationId xmlns:a16="http://schemas.microsoft.com/office/drawing/2014/main" id="{EB383FDD-40C0-4D77-96A2-5D3005381EDF}"/>
              </a:ext>
            </a:extLst>
          </p:cNvPr>
          <p:cNvSpPr>
            <a:spLocks noGrp="1"/>
          </p:cNvSpPr>
          <p:nvPr>
            <p:ph type="body" sz="quarter" idx="14"/>
          </p:nvPr>
        </p:nvSpPr>
        <p:spPr/>
        <p:txBody>
          <a:bodyPr/>
          <a:lstStyle/>
          <a:p>
            <a:r>
              <a:rPr lang="en-US"/>
              <a:t>08/01/2024 - 08/31/2024</a:t>
            </a:r>
          </a:p>
        </p:txBody>
      </p:sp>
    </p:spTree>
    <p:extLst>
      <p:ext uri="{BB962C8B-B14F-4D97-AF65-F5344CB8AC3E}">
        <p14:creationId xmlns:p14="http://schemas.microsoft.com/office/powerpoint/2010/main" val="125046177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D31506-8DC1-4167-BB3D-44A5306802B7}"/>
              </a:ext>
            </a:extLst>
          </p:cNvPr>
          <p:cNvSpPr>
            <a:spLocks noGrp="1"/>
          </p:cNvSpPr>
          <p:nvPr>
            <p:ph type="title"/>
          </p:nvPr>
        </p:nvSpPr>
        <p:spPr/>
        <p:txBody>
          <a:bodyPr/>
          <a:lstStyle/>
          <a:p>
            <a:r>
              <a:rPr lang="en-US"/>
              <a:t>Twitter Key Metrics Table | FICOH</a:t>
            </a:r>
          </a:p>
        </p:txBody>
      </p:sp>
      <p:graphicFrame>
        <p:nvGraphicFramePr>
          <p:cNvPr id="5" name="Table Placeholder 4">
            <a:extLst>
              <a:ext uri="{FF2B5EF4-FFF2-40B4-BE49-F238E27FC236}">
                <a16:creationId xmlns:a16="http://schemas.microsoft.com/office/drawing/2014/main" id="{A0228FA8-A22E-45FF-9612-1788843256A4}"/>
              </a:ext>
            </a:extLst>
          </p:cNvPr>
          <p:cNvGraphicFramePr>
            <a:graphicFrameLocks noGrp="1"/>
          </p:cNvGraphicFramePr>
          <p:nvPr>
            <p:ph type="tbl" sz="quarter" idx="13"/>
            <p:extLst>
              <p:ext uri="{D42A27DB-BD31-4B8C-83A1-F6EECF244321}">
                <p14:modId xmlns:p14="http://schemas.microsoft.com/office/powerpoint/2010/main" val="327964688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576072">
                  <a:extLst>
                    <a:ext uri="{9D8B030D-6E8A-4147-A177-3AD203B41FA5}">
                      <a16:colId xmlns:a16="http://schemas.microsoft.com/office/drawing/2014/main" val="1262379288"/>
                    </a:ext>
                  </a:extLst>
                </a:gridCol>
                <a:gridCol w="576072">
                  <a:extLst>
                    <a:ext uri="{9D8B030D-6E8A-4147-A177-3AD203B41FA5}">
                      <a16:colId xmlns:a16="http://schemas.microsoft.com/office/drawing/2014/main" val="1430953509"/>
                    </a:ext>
                  </a:extLst>
                </a:gridCol>
                <a:gridCol w="576072">
                  <a:extLst>
                    <a:ext uri="{9D8B030D-6E8A-4147-A177-3AD203B41FA5}">
                      <a16:colId xmlns:a16="http://schemas.microsoft.com/office/drawing/2014/main" val="2474419942"/>
                    </a:ext>
                  </a:extLst>
                </a:gridCol>
                <a:gridCol w="576072">
                  <a:extLst>
                    <a:ext uri="{9D8B030D-6E8A-4147-A177-3AD203B41FA5}">
                      <a16:colId xmlns:a16="http://schemas.microsoft.com/office/drawing/2014/main" val="2231899473"/>
                    </a:ext>
                  </a:extLst>
                </a:gridCol>
                <a:gridCol w="576072">
                  <a:extLst>
                    <a:ext uri="{9D8B030D-6E8A-4147-A177-3AD203B41FA5}">
                      <a16:colId xmlns:a16="http://schemas.microsoft.com/office/drawing/2014/main" val="3386695665"/>
                    </a:ext>
                  </a:extLst>
                </a:gridCol>
                <a:gridCol w="576072">
                  <a:extLst>
                    <a:ext uri="{9D8B030D-6E8A-4147-A177-3AD203B41FA5}">
                      <a16:colId xmlns:a16="http://schemas.microsoft.com/office/drawing/2014/main" val="2986466571"/>
                    </a:ext>
                  </a:extLst>
                </a:gridCol>
                <a:gridCol w="576072">
                  <a:extLst>
                    <a:ext uri="{9D8B030D-6E8A-4147-A177-3AD203B41FA5}">
                      <a16:colId xmlns:a16="http://schemas.microsoft.com/office/drawing/2014/main" val="4236564538"/>
                    </a:ext>
                  </a:extLst>
                </a:gridCol>
                <a:gridCol w="576072">
                  <a:extLst>
                    <a:ext uri="{9D8B030D-6E8A-4147-A177-3AD203B41FA5}">
                      <a16:colId xmlns:a16="http://schemas.microsoft.com/office/drawing/2014/main" val="3628623507"/>
                    </a:ext>
                  </a:extLst>
                </a:gridCol>
                <a:gridCol w="576072">
                  <a:extLst>
                    <a:ext uri="{9D8B030D-6E8A-4147-A177-3AD203B41FA5}">
                      <a16:colId xmlns:a16="http://schemas.microsoft.com/office/drawing/2014/main" val="3490876270"/>
                    </a:ext>
                  </a:extLst>
                </a:gridCol>
                <a:gridCol w="576072">
                  <a:extLst>
                    <a:ext uri="{9D8B030D-6E8A-4147-A177-3AD203B41FA5}">
                      <a16:colId xmlns:a16="http://schemas.microsoft.com/office/drawing/2014/main" val="878834491"/>
                    </a:ext>
                  </a:extLst>
                </a:gridCol>
                <a:gridCol w="576072">
                  <a:extLst>
                    <a:ext uri="{9D8B030D-6E8A-4147-A177-3AD203B41FA5}">
                      <a16:colId xmlns:a16="http://schemas.microsoft.com/office/drawing/2014/main" val="570737825"/>
                    </a:ext>
                  </a:extLst>
                </a:gridCol>
                <a:gridCol w="576072">
                  <a:extLst>
                    <a:ext uri="{9D8B030D-6E8A-4147-A177-3AD203B41FA5}">
                      <a16:colId xmlns:a16="http://schemas.microsoft.com/office/drawing/2014/main" val="1469374047"/>
                    </a:ext>
                  </a:extLst>
                </a:gridCol>
                <a:gridCol w="576072">
                  <a:extLst>
                    <a:ext uri="{9D8B030D-6E8A-4147-A177-3AD203B41FA5}">
                      <a16:colId xmlns:a16="http://schemas.microsoft.com/office/drawing/2014/main" val="1096903473"/>
                    </a:ext>
                  </a:extLst>
                </a:gridCol>
              </a:tblGrid>
              <a:tr h="370840">
                <a:tc>
                  <a:txBody>
                    <a:bodyPr/>
                    <a:lstStyle/>
                    <a:p>
                      <a:r>
                        <a:rPr lang="en-US" sz="1000"/>
                        <a:t>Followers</a:t>
                      </a:r>
                    </a:p>
                  </a:txBody>
                  <a:tcPr/>
                </a:tc>
                <a:tc>
                  <a:txBody>
                    <a:bodyPr/>
                    <a:lstStyle/>
                    <a:p>
                      <a:r>
                        <a:rPr lang="en-US" sz="1000"/>
                        <a:t>+/-</a:t>
                      </a:r>
                    </a:p>
                  </a:txBody>
                  <a:tcPr/>
                </a:tc>
                <a:tc>
                  <a:txBody>
                    <a:bodyPr/>
                    <a:lstStyle/>
                    <a:p>
                      <a:r>
                        <a:rPr lang="en-US" sz="1000"/>
                        <a:t>Tweets</a:t>
                      </a:r>
                    </a:p>
                  </a:txBody>
                  <a:tcPr/>
                </a:tc>
                <a:tc>
                  <a:txBody>
                    <a:bodyPr/>
                    <a:lstStyle/>
                    <a:p>
                      <a:r>
                        <a:rPr lang="en-US" sz="1000"/>
                        <a:t>Own Tweets</a:t>
                      </a:r>
                    </a:p>
                  </a:txBody>
                  <a:tcPr/>
                </a:tc>
                <a:tc>
                  <a:txBody>
                    <a:bodyPr/>
                    <a:lstStyle/>
                    <a:p>
                      <a:r>
                        <a:rPr lang="en-US" sz="1000"/>
                        <a:t>Retweeted Tweets</a:t>
                      </a:r>
                    </a:p>
                  </a:txBody>
                  <a:tcPr/>
                </a:tc>
                <a:tc>
                  <a:txBody>
                    <a:bodyPr/>
                    <a:lstStyle/>
                    <a:p>
                      <a:r>
                        <a:rPr lang="en-US" sz="1000"/>
                        <a:t>Replies to Users</a:t>
                      </a:r>
                    </a:p>
                  </a:txBody>
                  <a:tcPr/>
                </a:tc>
                <a:tc>
                  <a:txBody>
                    <a:bodyPr/>
                    <a:lstStyle/>
                    <a:p>
                      <a:r>
                        <a:rPr lang="en-US" sz="1000"/>
                        <a:t>All Retweets</a:t>
                      </a:r>
                    </a:p>
                  </a:txBody>
                  <a:tcPr/>
                </a:tc>
                <a:tc>
                  <a:txBody>
                    <a:bodyPr/>
                    <a:lstStyle/>
                    <a:p>
                      <a:r>
                        <a:rPr lang="en-US" sz="1000"/>
                        <a:t>Retweets on Own Tweets</a:t>
                      </a:r>
                    </a:p>
                  </a:txBody>
                  <a:tcPr/>
                </a:tc>
                <a:tc>
                  <a:txBody>
                    <a:bodyPr/>
                    <a:lstStyle/>
                    <a:p>
                      <a:r>
                        <a:rPr lang="en-US" sz="1000"/>
                        <a:t>Likes on Own Tweets</a:t>
                      </a:r>
                    </a:p>
                  </a:txBody>
                  <a:tcPr/>
                </a:tc>
                <a:tc>
                  <a:txBody>
                    <a:bodyPr/>
                    <a:lstStyle/>
                    <a:p>
                      <a:r>
                        <a:rPr lang="en-US" sz="1000"/>
                        <a:t>Replies on Own Tweets</a:t>
                      </a:r>
                    </a:p>
                  </a:txBody>
                  <a:tcPr/>
                </a:tc>
                <a:tc>
                  <a:txBody>
                    <a:bodyPr/>
                    <a:lstStyle/>
                    <a:p>
                      <a:r>
                        <a:rPr lang="en-US" sz="1000"/>
                        <a:t>Mentions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757573230"/>
                  </a:ext>
                </a:extLst>
              </a:tr>
              <a:tr h="370840">
                <a:tc>
                  <a:txBody>
                    <a:bodyPr/>
                    <a:lstStyle/>
                    <a:p>
                      <a:r>
                        <a:rPr lang="en-US" sz="1000"/>
                        <a:t>1191</a:t>
                      </a:r>
                    </a:p>
                  </a:txBody>
                  <a:tcPr/>
                </a:tc>
                <a:tc>
                  <a:txBody>
                    <a:bodyPr/>
                    <a:lstStyle/>
                    <a:p>
                      <a:r>
                        <a:rPr lang="en-US" sz="1000"/>
                        <a:t>7</a:t>
                      </a:r>
                    </a:p>
                  </a:txBody>
                  <a:tcPr/>
                </a:tc>
                <a:tc>
                  <a:txBody>
                    <a:bodyPr/>
                    <a:lstStyle/>
                    <a:p>
                      <a:r>
                        <a:rPr lang="en-US" sz="1000"/>
                        <a:t>9</a:t>
                      </a:r>
                    </a:p>
                  </a:txBody>
                  <a:tcPr/>
                </a:tc>
                <a:tc>
                  <a:txBody>
                    <a:bodyPr/>
                    <a:lstStyle/>
                    <a:p>
                      <a:r>
                        <a:rPr lang="en-US" sz="1000"/>
                        <a:t>9</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1</a:t>
                      </a:r>
                    </a:p>
                  </a:txBody>
                  <a:tcPr/>
                </a:tc>
                <a:tc>
                  <a:txBody>
                    <a:bodyPr/>
                    <a:lstStyle/>
                    <a:p>
                      <a:r>
                        <a:rPr lang="en-US" sz="1000"/>
                        <a:t>0</a:t>
                      </a:r>
                    </a:p>
                  </a:txBody>
                  <a:tcPr/>
                </a:tc>
                <a:tc>
                  <a:txBody>
                    <a:bodyPr/>
                    <a:lstStyle/>
                    <a:p>
                      <a:r>
                        <a:rPr lang="en-US" sz="1000"/>
                        <a:t>1</a:t>
                      </a:r>
                    </a:p>
                  </a:txBody>
                  <a:tcPr/>
                </a:tc>
                <a:tc>
                  <a:txBody>
                    <a:bodyPr/>
                    <a:lstStyle/>
                    <a:p>
                      <a:r>
                        <a:rPr lang="en-US" sz="1000"/>
                        <a:t>0.0094 %</a:t>
                      </a:r>
                    </a:p>
                  </a:txBody>
                  <a:tcPr/>
                </a:tc>
                <a:tc>
                  <a:txBody>
                    <a:bodyPr/>
                    <a:lstStyle/>
                    <a:p>
                      <a:r>
                        <a:rPr lang="en-US" sz="1000"/>
                        <a:t>0.0 %</a:t>
                      </a:r>
                    </a:p>
                  </a:txBody>
                  <a:tcPr/>
                </a:tc>
                <a:extLst>
                  <a:ext uri="{0D108BD9-81ED-4DB2-BD59-A6C34878D82A}">
                    <a16:rowId xmlns:a16="http://schemas.microsoft.com/office/drawing/2014/main" val="1707967564"/>
                  </a:ext>
                </a:extLst>
              </a:tr>
            </a:tbl>
          </a:graphicData>
        </a:graphic>
      </p:graphicFrame>
      <p:sp>
        <p:nvSpPr>
          <p:cNvPr id="4" name="Text Placeholder 3">
            <a:extLst>
              <a:ext uri="{FF2B5EF4-FFF2-40B4-BE49-F238E27FC236}">
                <a16:creationId xmlns:a16="http://schemas.microsoft.com/office/drawing/2014/main" id="{1558186B-C1B6-450A-B356-A036E8C9DEE8}"/>
              </a:ext>
            </a:extLst>
          </p:cNvPr>
          <p:cNvSpPr>
            <a:spLocks noGrp="1"/>
          </p:cNvSpPr>
          <p:nvPr>
            <p:ph type="body" sz="quarter" idx="14"/>
          </p:nvPr>
        </p:nvSpPr>
        <p:spPr/>
        <p:txBody>
          <a:bodyPr/>
          <a:lstStyle/>
          <a:p>
            <a:r>
              <a:rPr lang="en-US"/>
              <a:t>08/01/2024 - 08/31/2024</a:t>
            </a:r>
          </a:p>
        </p:txBody>
      </p:sp>
    </p:spTree>
    <p:extLst>
      <p:ext uri="{BB962C8B-B14F-4D97-AF65-F5344CB8AC3E}">
        <p14:creationId xmlns:p14="http://schemas.microsoft.com/office/powerpoint/2010/main" val="397246907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B592A3-DED4-4149-B1C9-B49FEB0BA6BC}"/>
              </a:ext>
            </a:extLst>
          </p:cNvPr>
          <p:cNvSpPr>
            <a:spLocks noGrp="1"/>
          </p:cNvSpPr>
          <p:nvPr>
            <p:ph type="title"/>
          </p:nvPr>
        </p:nvSpPr>
        <p:spPr/>
        <p:txBody>
          <a:bodyPr/>
          <a:lstStyle/>
          <a:p>
            <a:r>
              <a:rPr lang="en-US"/>
              <a:t>Twitter Twitter Followers Change | FICOH</a:t>
            </a:r>
          </a:p>
        </p:txBody>
      </p:sp>
      <p:graphicFrame>
        <p:nvGraphicFramePr>
          <p:cNvPr id="6" name="Chart Placeholder 5">
            <a:extLst>
              <a:ext uri="{FF2B5EF4-FFF2-40B4-BE49-F238E27FC236}">
                <a16:creationId xmlns:a16="http://schemas.microsoft.com/office/drawing/2014/main" id="{AEA57266-D5B7-4EC2-9CD6-B99700483BEA}"/>
              </a:ext>
            </a:extLst>
          </p:cNvPr>
          <p:cNvGraphicFramePr>
            <a:graphicFrameLocks noGrp="1"/>
          </p:cNvGraphicFramePr>
          <p:nvPr>
            <p:ph type="chart" sz="quarter" idx="13"/>
            <p:extLst>
              <p:ext uri="{D42A27DB-BD31-4B8C-83A1-F6EECF244321}">
                <p14:modId xmlns:p14="http://schemas.microsoft.com/office/powerpoint/2010/main" val="69185718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66B4237-7360-47C6-977C-4A8FA2666EDD}"/>
              </a:ext>
            </a:extLst>
          </p:cNvPr>
          <p:cNvSpPr>
            <a:spLocks noGrp="1"/>
          </p:cNvSpPr>
          <p:nvPr>
            <p:ph type="body" sz="quarter" idx="14"/>
          </p:nvPr>
        </p:nvSpPr>
        <p:spPr/>
        <p:txBody>
          <a:bodyPr/>
          <a:lstStyle/>
          <a:p>
            <a:r>
              <a:rPr lang="en-US"/>
              <a:t>01/01/2024 - 12/31/2024</a:t>
            </a:r>
          </a:p>
        </p:txBody>
      </p:sp>
      <p:sp>
        <p:nvSpPr>
          <p:cNvPr id="5" name="Footer Placeholder 4">
            <a:extLst>
              <a:ext uri="{FF2B5EF4-FFF2-40B4-BE49-F238E27FC236}">
                <a16:creationId xmlns:a16="http://schemas.microsoft.com/office/drawing/2014/main" id="{ECF5FE5A-EB8D-4D02-8CF4-B6678D59806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16778251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B9E198-2258-4A55-A9FB-F227B7688837}"/>
              </a:ext>
            </a:extLst>
          </p:cNvPr>
          <p:cNvSpPr>
            <a:spLocks noGrp="1"/>
          </p:cNvSpPr>
          <p:nvPr>
            <p:ph type="title"/>
          </p:nvPr>
        </p:nvSpPr>
        <p:spPr/>
        <p:txBody>
          <a:bodyPr/>
          <a:lstStyle/>
          <a:p>
            <a:r>
              <a:rPr lang="en-US"/>
              <a:t>Twitter Average Interactions Per Tweet | FICOH</a:t>
            </a:r>
          </a:p>
        </p:txBody>
      </p:sp>
      <p:graphicFrame>
        <p:nvGraphicFramePr>
          <p:cNvPr id="6" name="Chart Placeholder 5">
            <a:extLst>
              <a:ext uri="{FF2B5EF4-FFF2-40B4-BE49-F238E27FC236}">
                <a16:creationId xmlns:a16="http://schemas.microsoft.com/office/drawing/2014/main" id="{6F63E15A-8C3A-4793-BF99-4FE33CC82EB7}"/>
              </a:ext>
            </a:extLst>
          </p:cNvPr>
          <p:cNvGraphicFramePr>
            <a:graphicFrameLocks noGrp="1"/>
          </p:cNvGraphicFramePr>
          <p:nvPr>
            <p:ph type="chart" sz="quarter" idx="13"/>
            <p:extLst>
              <p:ext uri="{D42A27DB-BD31-4B8C-83A1-F6EECF244321}">
                <p14:modId xmlns:p14="http://schemas.microsoft.com/office/powerpoint/2010/main" val="396412557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B2F248E-CA5E-4A94-9F7F-26EB7AAADF7C}"/>
              </a:ext>
            </a:extLst>
          </p:cNvPr>
          <p:cNvSpPr>
            <a:spLocks noGrp="1"/>
          </p:cNvSpPr>
          <p:nvPr>
            <p:ph type="body" sz="quarter" idx="14"/>
          </p:nvPr>
        </p:nvSpPr>
        <p:spPr/>
        <p:txBody>
          <a:bodyPr/>
          <a:lstStyle/>
          <a:p>
            <a:r>
              <a:rPr lang="en-US"/>
              <a:t>01/01/2024 - 12/31/2024</a:t>
            </a:r>
          </a:p>
        </p:txBody>
      </p:sp>
      <p:sp>
        <p:nvSpPr>
          <p:cNvPr id="5" name="Footer Placeholder 4">
            <a:extLst>
              <a:ext uri="{FF2B5EF4-FFF2-40B4-BE49-F238E27FC236}">
                <a16:creationId xmlns:a16="http://schemas.microsoft.com/office/drawing/2014/main" id="{F84BB449-BBBF-441E-8473-6EF200728F5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3272372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EAF3D4-EAEF-44CB-A1B3-F789FA6AA411}"/>
              </a:ext>
            </a:extLst>
          </p:cNvPr>
          <p:cNvSpPr>
            <a:spLocks noGrp="1"/>
          </p:cNvSpPr>
          <p:nvPr>
            <p:ph type="title"/>
          </p:nvPr>
        </p:nvSpPr>
        <p:spPr/>
        <p:txBody>
          <a:bodyPr/>
          <a:lstStyle/>
          <a:p>
            <a:r>
              <a:rPr lang="en-US"/>
              <a:t>Twitter Total Interactions Per Month | FICOH</a:t>
            </a:r>
          </a:p>
        </p:txBody>
      </p:sp>
      <p:graphicFrame>
        <p:nvGraphicFramePr>
          <p:cNvPr id="6" name="Chart Placeholder 5">
            <a:extLst>
              <a:ext uri="{FF2B5EF4-FFF2-40B4-BE49-F238E27FC236}">
                <a16:creationId xmlns:a16="http://schemas.microsoft.com/office/drawing/2014/main" id="{B793146E-8EEB-469C-95FC-C6D9FE8DE5D0}"/>
              </a:ext>
            </a:extLst>
          </p:cNvPr>
          <p:cNvGraphicFramePr>
            <a:graphicFrameLocks noGrp="1"/>
          </p:cNvGraphicFramePr>
          <p:nvPr>
            <p:ph type="chart" sz="quarter" idx="13"/>
            <p:extLst>
              <p:ext uri="{D42A27DB-BD31-4B8C-83A1-F6EECF244321}">
                <p14:modId xmlns:p14="http://schemas.microsoft.com/office/powerpoint/2010/main" val="204487967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6042467-7201-4D5E-894F-0417754B89E8}"/>
              </a:ext>
            </a:extLst>
          </p:cNvPr>
          <p:cNvSpPr>
            <a:spLocks noGrp="1"/>
          </p:cNvSpPr>
          <p:nvPr>
            <p:ph type="body" sz="quarter" idx="14"/>
          </p:nvPr>
        </p:nvSpPr>
        <p:spPr/>
        <p:txBody>
          <a:bodyPr/>
          <a:lstStyle/>
          <a:p>
            <a:r>
              <a:rPr lang="en-US"/>
              <a:t>01/01/2024 - 12/31/2024</a:t>
            </a:r>
          </a:p>
        </p:txBody>
      </p:sp>
      <p:sp>
        <p:nvSpPr>
          <p:cNvPr id="5" name="Footer Placeholder 4">
            <a:extLst>
              <a:ext uri="{FF2B5EF4-FFF2-40B4-BE49-F238E27FC236}">
                <a16:creationId xmlns:a16="http://schemas.microsoft.com/office/drawing/2014/main" id="{AB17569B-7CAE-4429-B5E6-95AFED76211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88431211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287E47-DCC6-494B-9D60-2E3925C260E0}"/>
              </a:ext>
            </a:extLst>
          </p:cNvPr>
          <p:cNvSpPr>
            <a:spLocks noGrp="1"/>
          </p:cNvSpPr>
          <p:nvPr>
            <p:ph type="title"/>
          </p:nvPr>
        </p:nvSpPr>
        <p:spPr/>
        <p:txBody>
          <a:bodyPr/>
          <a:lstStyle/>
          <a:p>
            <a:r>
              <a:rPr lang="en-US"/>
              <a:t>Twitter Own and Retweeted Tweets Table | FICOH</a:t>
            </a:r>
          </a:p>
        </p:txBody>
      </p:sp>
      <p:graphicFrame>
        <p:nvGraphicFramePr>
          <p:cNvPr id="5" name="Table Placeholder 4">
            <a:extLst>
              <a:ext uri="{FF2B5EF4-FFF2-40B4-BE49-F238E27FC236}">
                <a16:creationId xmlns:a16="http://schemas.microsoft.com/office/drawing/2014/main" id="{65943DBB-9D19-4C30-AAAE-6E21DFBE211B}"/>
              </a:ext>
            </a:extLst>
          </p:cNvPr>
          <p:cNvGraphicFramePr>
            <a:graphicFrameLocks noGrp="1"/>
          </p:cNvGraphicFramePr>
          <p:nvPr>
            <p:ph type="tbl" sz="quarter" idx="13"/>
            <p:extLst>
              <p:ext uri="{D42A27DB-BD31-4B8C-83A1-F6EECF244321}">
                <p14:modId xmlns:p14="http://schemas.microsoft.com/office/powerpoint/2010/main" val="55746109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2661619893"/>
                    </a:ext>
                  </a:extLst>
                </a:gridCol>
                <a:gridCol w="1152144">
                  <a:extLst>
                    <a:ext uri="{9D8B030D-6E8A-4147-A177-3AD203B41FA5}">
                      <a16:colId xmlns:a16="http://schemas.microsoft.com/office/drawing/2014/main" val="1508665383"/>
                    </a:ext>
                  </a:extLst>
                </a:gridCol>
                <a:gridCol w="1152144">
                  <a:extLst>
                    <a:ext uri="{9D8B030D-6E8A-4147-A177-3AD203B41FA5}">
                      <a16:colId xmlns:a16="http://schemas.microsoft.com/office/drawing/2014/main" val="1616773652"/>
                    </a:ext>
                  </a:extLst>
                </a:gridCol>
                <a:gridCol w="1152144">
                  <a:extLst>
                    <a:ext uri="{9D8B030D-6E8A-4147-A177-3AD203B41FA5}">
                      <a16:colId xmlns:a16="http://schemas.microsoft.com/office/drawing/2014/main" val="1886859588"/>
                    </a:ext>
                  </a:extLst>
                </a:gridCol>
                <a:gridCol w="1152144">
                  <a:extLst>
                    <a:ext uri="{9D8B030D-6E8A-4147-A177-3AD203B41FA5}">
                      <a16:colId xmlns:a16="http://schemas.microsoft.com/office/drawing/2014/main" val="1599902848"/>
                    </a:ext>
                  </a:extLst>
                </a:gridCol>
                <a:gridCol w="1152144">
                  <a:extLst>
                    <a:ext uri="{9D8B030D-6E8A-4147-A177-3AD203B41FA5}">
                      <a16:colId xmlns:a16="http://schemas.microsoft.com/office/drawing/2014/main" val="2113780282"/>
                    </a:ext>
                  </a:extLst>
                </a:gridCol>
              </a:tblGrid>
              <a:tr h="370840">
                <a:tc>
                  <a:txBody>
                    <a:bodyPr/>
                    <a:lstStyle/>
                    <a:p>
                      <a:r>
                        <a:rPr lang="en-US" sz="1000"/>
                        <a:t>Tweet</a:t>
                      </a:r>
                    </a:p>
                  </a:txBody>
                  <a:tcPr/>
                </a:tc>
                <a:tc>
                  <a:txBody>
                    <a:bodyPr/>
                    <a:lstStyle/>
                    <a:p>
                      <a:r>
                        <a:rPr lang="en-US" sz="1000"/>
                        <a:t>Retweets</a:t>
                      </a:r>
                    </a:p>
                  </a:txBody>
                  <a:tcPr/>
                </a:tc>
                <a:tc>
                  <a:txBody>
                    <a:bodyPr/>
                    <a:lstStyle/>
                    <a:p>
                      <a:r>
                        <a:rPr lang="en-US" sz="1000"/>
                        <a:t>Likes</a:t>
                      </a:r>
                    </a:p>
                  </a:txBody>
                  <a:tcPr/>
                </a:tc>
                <a:tc>
                  <a:txBody>
                    <a:bodyPr/>
                    <a:lstStyle/>
                    <a:p>
                      <a:r>
                        <a:rPr lang="en-US" sz="1000"/>
                        <a:t>Replies</a:t>
                      </a:r>
                    </a:p>
                  </a:txBody>
                  <a:tcPr/>
                </a:tc>
                <a:tc>
                  <a:txBody>
                    <a:bodyPr/>
                    <a:lstStyle/>
                    <a:p>
                      <a:r>
                        <a:rPr lang="en-US" sz="1000"/>
                        <a:t>Interactions</a:t>
                      </a:r>
                    </a:p>
                  </a:txBody>
                  <a:tcPr/>
                </a:tc>
                <a:tc>
                  <a:txBody>
                    <a:bodyPr/>
                    <a:lstStyle/>
                    <a:p>
                      <a:r>
                        <a:rPr lang="en-US" sz="1000"/>
                        <a:t>I-Rate</a:t>
                      </a:r>
                    </a:p>
                  </a:txBody>
                  <a:tcPr/>
                </a:tc>
                <a:extLst>
                  <a:ext uri="{0D108BD9-81ED-4DB2-BD59-A6C34878D82A}">
                    <a16:rowId xmlns:a16="http://schemas.microsoft.com/office/drawing/2014/main" val="2771680279"/>
                  </a:ext>
                </a:extLst>
              </a:tr>
              <a:tr h="370840">
                <a:tc>
                  <a:txBody>
                    <a:bodyPr/>
                    <a:lstStyle/>
                    <a:p>
                      <a:r>
                        <a:rPr lang="en-US" sz="1000" b="1"/>
                        <a:t>@FirstInsHI - 2024-08-08 16:21:13</a:t>
                      </a:r>
                      <a:r>
                        <a:rPr lang="en-US" sz="1000"/>
                        <a:t>
 One year later, our thoughts are with the people of Lahaina and all those affected by the Maui wildfires. Insurance plays a vital role in helping communities rebuild, and we’re committed to doing our part to assist Maui’s recovery. #MauiStrong #LahainaStrong #MauiRecovery https://t.co/rUZURO1QDb</a:t>
                      </a:r>
                    </a:p>
                  </a:txBody>
                  <a:tcPr/>
                </a:tc>
                <a:tc>
                  <a:txBody>
                    <a:bodyPr/>
                    <a:lstStyle/>
                    <a:p>
                      <a:r>
                        <a:rPr lang="en-US" sz="1000"/>
                        <a:t>0</a:t>
                      </a:r>
                    </a:p>
                  </a:txBody>
                  <a:tcPr/>
                </a:tc>
                <a:tc>
                  <a:txBody>
                    <a:bodyPr/>
                    <a:lstStyle/>
                    <a:p>
                      <a:r>
                        <a:rPr lang="en-US" sz="1000"/>
                        <a:t>1</a:t>
                      </a:r>
                    </a:p>
                  </a:txBody>
                  <a:tcPr/>
                </a:tc>
                <a:tc>
                  <a:txBody>
                    <a:bodyPr/>
                    <a:lstStyle/>
                    <a:p>
                      <a:r>
                        <a:rPr lang="en-US" sz="1000"/>
                        <a:t>0</a:t>
                      </a:r>
                    </a:p>
                  </a:txBody>
                  <a:tcPr/>
                </a:tc>
                <a:tc>
                  <a:txBody>
                    <a:bodyPr/>
                    <a:lstStyle/>
                    <a:p>
                      <a:r>
                        <a:rPr lang="en-US" sz="1000"/>
                        <a:t>1</a:t>
                      </a:r>
                    </a:p>
                  </a:txBody>
                  <a:tcPr/>
                </a:tc>
                <a:tc>
                  <a:txBody>
                    <a:bodyPr/>
                    <a:lstStyle/>
                    <a:p>
                      <a:r>
                        <a:rPr lang="en-US" sz="1000"/>
                        <a:t>0.0843 %</a:t>
                      </a:r>
                    </a:p>
                  </a:txBody>
                  <a:tcPr/>
                </a:tc>
                <a:extLst>
                  <a:ext uri="{0D108BD9-81ED-4DB2-BD59-A6C34878D82A}">
                    <a16:rowId xmlns:a16="http://schemas.microsoft.com/office/drawing/2014/main" val="4169212441"/>
                  </a:ext>
                </a:extLst>
              </a:tr>
              <a:tr h="370840">
                <a:tc>
                  <a:txBody>
                    <a:bodyPr/>
                    <a:lstStyle/>
                    <a:p>
                      <a:r>
                        <a:rPr lang="en-US" sz="1000" b="1"/>
                        <a:t>@FirstInsHI - 2024-08-01 12:59:03</a:t>
                      </a:r>
                      <a:r>
                        <a:rPr lang="en-US" sz="1000"/>
                        <a:t>
 Our Community Action Team recently completed a donation drive for the Institute for Human Services (IHS), the most comprehensive human services provider focused exclusively on addressing homelessness in Hawaii. Check out what our associates donated! #IHS https://t.co/4OaBocuuBb</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0.0000 %</a:t>
                      </a:r>
                    </a:p>
                  </a:txBody>
                  <a:tcPr/>
                </a:tc>
                <a:extLst>
                  <a:ext uri="{0D108BD9-81ED-4DB2-BD59-A6C34878D82A}">
                    <a16:rowId xmlns:a16="http://schemas.microsoft.com/office/drawing/2014/main" val="3877320708"/>
                  </a:ext>
                </a:extLst>
              </a:tr>
              <a:tr h="370840">
                <a:tc>
                  <a:txBody>
                    <a:bodyPr/>
                    <a:lstStyle/>
                    <a:p>
                      <a:r>
                        <a:rPr lang="en-US" sz="1000" b="1"/>
                        <a:t>@FirstInsHI - 2024-08-02 13:44:26</a:t>
                      </a:r>
                      <a:r>
                        <a:rPr lang="en-US" sz="1000"/>
                        <a:t>
 We joined a proclamation ceremony celebrating the 15th annual Pedestrian Safety Month in Hawaii! FICOH and the @walkwisehawaii program have teamed up this summer to educate seniors on the importance of visibility while walking at night. #PedestrianSafetyMonth https://t.co/ne1U8yvsbc</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0.0000 %</a:t>
                      </a:r>
                    </a:p>
                  </a:txBody>
                  <a:tcPr/>
                </a:tc>
                <a:extLst>
                  <a:ext uri="{0D108BD9-81ED-4DB2-BD59-A6C34878D82A}">
                    <a16:rowId xmlns:a16="http://schemas.microsoft.com/office/drawing/2014/main" val="1282222901"/>
                  </a:ext>
                </a:extLst>
              </a:tr>
            </a:tbl>
          </a:graphicData>
        </a:graphic>
      </p:graphicFrame>
      <p:sp>
        <p:nvSpPr>
          <p:cNvPr id="4" name="Text Placeholder 3">
            <a:extLst>
              <a:ext uri="{FF2B5EF4-FFF2-40B4-BE49-F238E27FC236}">
                <a16:creationId xmlns:a16="http://schemas.microsoft.com/office/drawing/2014/main" id="{9193307F-6C99-4402-9EDF-0CBB22012032}"/>
              </a:ext>
            </a:extLst>
          </p:cNvPr>
          <p:cNvSpPr>
            <a:spLocks noGrp="1"/>
          </p:cNvSpPr>
          <p:nvPr>
            <p:ph type="body" sz="quarter" idx="14"/>
          </p:nvPr>
        </p:nvSpPr>
        <p:spPr/>
        <p:txBody>
          <a:bodyPr/>
          <a:lstStyle/>
          <a:p>
            <a:r>
              <a:rPr lang="en-US"/>
              <a:t>08/01/2024 - 08/31/2024</a:t>
            </a:r>
          </a:p>
        </p:txBody>
      </p:sp>
    </p:spTree>
    <p:extLst>
      <p:ext uri="{BB962C8B-B14F-4D97-AF65-F5344CB8AC3E}">
        <p14:creationId xmlns:p14="http://schemas.microsoft.com/office/powerpoint/2010/main" val="394249045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92D9CC-945A-49A6-A817-65ABFBE6D470}"/>
              </a:ext>
            </a:extLst>
          </p:cNvPr>
          <p:cNvSpPr>
            <a:spLocks noGrp="1"/>
          </p:cNvSpPr>
          <p:nvPr>
            <p:ph type="title"/>
          </p:nvPr>
        </p:nvSpPr>
        <p:spPr/>
        <p:txBody>
          <a:bodyPr/>
          <a:lstStyle/>
          <a:p>
            <a:r>
              <a:rPr lang="en-US"/>
              <a:t>LinkedIn Key Metrics Table | FICOH</a:t>
            </a:r>
          </a:p>
        </p:txBody>
      </p:sp>
      <p:graphicFrame>
        <p:nvGraphicFramePr>
          <p:cNvPr id="5" name="Table Placeholder 4">
            <a:extLst>
              <a:ext uri="{FF2B5EF4-FFF2-40B4-BE49-F238E27FC236}">
                <a16:creationId xmlns:a16="http://schemas.microsoft.com/office/drawing/2014/main" id="{74ACB997-23B8-4419-951D-961A2FE66377}"/>
              </a:ext>
            </a:extLst>
          </p:cNvPr>
          <p:cNvGraphicFramePr>
            <a:graphicFrameLocks noGrp="1"/>
          </p:cNvGraphicFramePr>
          <p:nvPr>
            <p:ph type="tbl" sz="quarter" idx="13"/>
            <p:extLst>
              <p:ext uri="{D42A27DB-BD31-4B8C-83A1-F6EECF244321}">
                <p14:modId xmlns:p14="http://schemas.microsoft.com/office/powerpoint/2010/main" val="223506300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576072">
                  <a:extLst>
                    <a:ext uri="{9D8B030D-6E8A-4147-A177-3AD203B41FA5}">
                      <a16:colId xmlns:a16="http://schemas.microsoft.com/office/drawing/2014/main" val="4162448434"/>
                    </a:ext>
                  </a:extLst>
                </a:gridCol>
                <a:gridCol w="576072">
                  <a:extLst>
                    <a:ext uri="{9D8B030D-6E8A-4147-A177-3AD203B41FA5}">
                      <a16:colId xmlns:a16="http://schemas.microsoft.com/office/drawing/2014/main" val="215361094"/>
                    </a:ext>
                  </a:extLst>
                </a:gridCol>
                <a:gridCol w="576072">
                  <a:extLst>
                    <a:ext uri="{9D8B030D-6E8A-4147-A177-3AD203B41FA5}">
                      <a16:colId xmlns:a16="http://schemas.microsoft.com/office/drawing/2014/main" val="1751887807"/>
                    </a:ext>
                  </a:extLst>
                </a:gridCol>
                <a:gridCol w="576072">
                  <a:extLst>
                    <a:ext uri="{9D8B030D-6E8A-4147-A177-3AD203B41FA5}">
                      <a16:colId xmlns:a16="http://schemas.microsoft.com/office/drawing/2014/main" val="2703827518"/>
                    </a:ext>
                  </a:extLst>
                </a:gridCol>
                <a:gridCol w="576072">
                  <a:extLst>
                    <a:ext uri="{9D8B030D-6E8A-4147-A177-3AD203B41FA5}">
                      <a16:colId xmlns:a16="http://schemas.microsoft.com/office/drawing/2014/main" val="1976049164"/>
                    </a:ext>
                  </a:extLst>
                </a:gridCol>
                <a:gridCol w="576072">
                  <a:extLst>
                    <a:ext uri="{9D8B030D-6E8A-4147-A177-3AD203B41FA5}">
                      <a16:colId xmlns:a16="http://schemas.microsoft.com/office/drawing/2014/main" val="1267578876"/>
                    </a:ext>
                  </a:extLst>
                </a:gridCol>
                <a:gridCol w="576072">
                  <a:extLst>
                    <a:ext uri="{9D8B030D-6E8A-4147-A177-3AD203B41FA5}">
                      <a16:colId xmlns:a16="http://schemas.microsoft.com/office/drawing/2014/main" val="489794099"/>
                    </a:ext>
                  </a:extLst>
                </a:gridCol>
                <a:gridCol w="576072">
                  <a:extLst>
                    <a:ext uri="{9D8B030D-6E8A-4147-A177-3AD203B41FA5}">
                      <a16:colId xmlns:a16="http://schemas.microsoft.com/office/drawing/2014/main" val="2787833858"/>
                    </a:ext>
                  </a:extLst>
                </a:gridCol>
                <a:gridCol w="576072">
                  <a:extLst>
                    <a:ext uri="{9D8B030D-6E8A-4147-A177-3AD203B41FA5}">
                      <a16:colId xmlns:a16="http://schemas.microsoft.com/office/drawing/2014/main" val="3881146488"/>
                    </a:ext>
                  </a:extLst>
                </a:gridCol>
                <a:gridCol w="576072">
                  <a:extLst>
                    <a:ext uri="{9D8B030D-6E8A-4147-A177-3AD203B41FA5}">
                      <a16:colId xmlns:a16="http://schemas.microsoft.com/office/drawing/2014/main" val="1855807008"/>
                    </a:ext>
                  </a:extLst>
                </a:gridCol>
                <a:gridCol w="576072">
                  <a:extLst>
                    <a:ext uri="{9D8B030D-6E8A-4147-A177-3AD203B41FA5}">
                      <a16:colId xmlns:a16="http://schemas.microsoft.com/office/drawing/2014/main" val="960262639"/>
                    </a:ext>
                  </a:extLst>
                </a:gridCol>
                <a:gridCol w="576072">
                  <a:extLst>
                    <a:ext uri="{9D8B030D-6E8A-4147-A177-3AD203B41FA5}">
                      <a16:colId xmlns:a16="http://schemas.microsoft.com/office/drawing/2014/main" val="3647219706"/>
                    </a:ext>
                  </a:extLst>
                </a:gridCol>
                <a:gridCol w="576072">
                  <a:extLst>
                    <a:ext uri="{9D8B030D-6E8A-4147-A177-3AD203B41FA5}">
                      <a16:colId xmlns:a16="http://schemas.microsoft.com/office/drawing/2014/main" val="4203695828"/>
                    </a:ext>
                  </a:extLst>
                </a:gridCol>
                <a:gridCol w="576072">
                  <a:extLst>
                    <a:ext uri="{9D8B030D-6E8A-4147-A177-3AD203B41FA5}">
                      <a16:colId xmlns:a16="http://schemas.microsoft.com/office/drawing/2014/main" val="1502561726"/>
                    </a:ext>
                  </a:extLst>
                </a:gridCol>
              </a:tblGrid>
              <a:tr h="370840">
                <a:tc>
                  <a:txBody>
                    <a:bodyPr/>
                    <a:lstStyle/>
                    <a:p>
                      <a:r>
                        <a:rPr lang="en-US" sz="1000"/>
                        <a:t>Followers</a:t>
                      </a:r>
                    </a:p>
                  </a:txBody>
                  <a:tcPr/>
                </a:tc>
                <a:tc>
                  <a:txBody>
                    <a:bodyPr/>
                    <a:lstStyle/>
                    <a:p>
                      <a:r>
                        <a:rPr lang="en-US" sz="1000"/>
                        <a:t>+/-</a:t>
                      </a:r>
                    </a:p>
                  </a:txBody>
                  <a:tcPr/>
                </a:tc>
                <a:tc>
                  <a:txBody>
                    <a:bodyPr/>
                    <a:lstStyle/>
                    <a:p>
                      <a:r>
                        <a:rPr lang="en-US" sz="1000"/>
                        <a:t>Posts</a:t>
                      </a:r>
                    </a:p>
                  </a:txBody>
                  <a:tcPr/>
                </a:tc>
                <a:tc>
                  <a:txBody>
                    <a:bodyPr/>
                    <a:lstStyle/>
                    <a:p>
                      <a:r>
                        <a:rPr lang="en-US" sz="1000"/>
                        <a:t>Likes</a:t>
                      </a:r>
                    </a:p>
                  </a:txBody>
                  <a:tcPr/>
                </a:tc>
                <a:tc>
                  <a:txBody>
                    <a:bodyPr/>
                    <a:lstStyle/>
                    <a:p>
                      <a:r>
                        <a:rPr lang="en-US" sz="1000"/>
                        <a:t>Avg. Likes</a:t>
                      </a:r>
                    </a:p>
                  </a:txBody>
                  <a:tcPr/>
                </a:tc>
                <a:tc>
                  <a:txBody>
                    <a:bodyPr/>
                    <a:lstStyle/>
                    <a:p>
                      <a:r>
                        <a:rPr lang="en-US" sz="1000"/>
                        <a:t>Comments</a:t>
                      </a:r>
                    </a:p>
                  </a:txBody>
                  <a:tcPr/>
                </a:tc>
                <a:tc>
                  <a:txBody>
                    <a:bodyPr/>
                    <a:lstStyle/>
                    <a:p>
                      <a:r>
                        <a:rPr lang="en-US" sz="1000"/>
                        <a:t>Shares</a:t>
                      </a:r>
                    </a:p>
                  </a:txBody>
                  <a:tcPr/>
                </a:tc>
                <a:tc>
                  <a:txBody>
                    <a:bodyPr/>
                    <a:lstStyle/>
                    <a:p>
                      <a:r>
                        <a:rPr lang="en-US" sz="1000"/>
                        <a:t>Avg. Shares</a:t>
                      </a:r>
                    </a:p>
                  </a:txBody>
                  <a:tcPr/>
                </a:tc>
                <a:tc>
                  <a:txBody>
                    <a:bodyPr/>
                    <a:lstStyle/>
                    <a:p>
                      <a:r>
                        <a:rPr lang="en-US" sz="1000"/>
                        <a:t>Clicks</a:t>
                      </a:r>
                    </a:p>
                  </a:txBody>
                  <a:tcPr/>
                </a:tc>
                <a:tc>
                  <a:txBody>
                    <a:bodyPr/>
                    <a:lstStyle/>
                    <a:p>
                      <a:r>
                        <a:rPr lang="en-US" sz="1000"/>
                        <a:t>Avg. Clicks</a:t>
                      </a:r>
                    </a:p>
                  </a:txBody>
                  <a:tcPr/>
                </a:tc>
                <a:tc>
                  <a:txBody>
                    <a:bodyPr/>
                    <a:lstStyle/>
                    <a:p>
                      <a:r>
                        <a:rPr lang="en-US" sz="1000"/>
                        <a:t>Impressions</a:t>
                      </a:r>
                    </a:p>
                  </a:txBody>
                  <a:tcPr/>
                </a:tc>
                <a:tc>
                  <a:txBody>
                    <a:bodyPr/>
                    <a:lstStyle/>
                    <a:p>
                      <a:r>
                        <a:rPr lang="en-US" sz="1000"/>
                        <a:t>Avg. Impressions</a:t>
                      </a:r>
                    </a:p>
                  </a:txBody>
                  <a:tcPr/>
                </a:tc>
                <a:tc>
                  <a:txBody>
                    <a:bodyPr/>
                    <a:lstStyle/>
                    <a:p>
                      <a:r>
                        <a:rPr lang="en-US" sz="1000"/>
                        <a:t>Avg. Engagement Rate</a:t>
                      </a:r>
                    </a:p>
                  </a:txBody>
                  <a:tcPr/>
                </a:tc>
                <a:tc>
                  <a:txBody>
                    <a:bodyPr/>
                    <a:lstStyle/>
                    <a:p>
                      <a:r>
                        <a:rPr lang="en-US" sz="1000"/>
                        <a:t>Video Views</a:t>
                      </a:r>
                    </a:p>
                  </a:txBody>
                  <a:tcPr/>
                </a:tc>
                <a:extLst>
                  <a:ext uri="{0D108BD9-81ED-4DB2-BD59-A6C34878D82A}">
                    <a16:rowId xmlns:a16="http://schemas.microsoft.com/office/drawing/2014/main" val="3781070519"/>
                  </a:ext>
                </a:extLst>
              </a:tr>
              <a:tr h="370840">
                <a:tc>
                  <a:txBody>
                    <a:bodyPr/>
                    <a:lstStyle/>
                    <a:p>
                      <a:r>
                        <a:rPr lang="en-US" sz="1000"/>
                        <a:t>4614</a:t>
                      </a:r>
                    </a:p>
                  </a:txBody>
                  <a:tcPr/>
                </a:tc>
                <a:tc>
                  <a:txBody>
                    <a:bodyPr/>
                    <a:lstStyle/>
                    <a:p>
                      <a:r>
                        <a:rPr lang="en-US" sz="1000"/>
                        <a:t>55</a:t>
                      </a:r>
                    </a:p>
                  </a:txBody>
                  <a:tcPr/>
                </a:tc>
                <a:tc>
                  <a:txBody>
                    <a:bodyPr/>
                    <a:lstStyle/>
                    <a:p>
                      <a:r>
                        <a:rPr lang="en-US" sz="1000"/>
                        <a:t>10</a:t>
                      </a:r>
                    </a:p>
                  </a:txBody>
                  <a:tcPr/>
                </a:tc>
                <a:tc>
                  <a:txBody>
                    <a:bodyPr/>
                    <a:lstStyle/>
                    <a:p>
                      <a:r>
                        <a:rPr lang="en-US" sz="1000"/>
                        <a:t>497</a:t>
                      </a:r>
                    </a:p>
                  </a:txBody>
                  <a:tcPr/>
                </a:tc>
                <a:tc>
                  <a:txBody>
                    <a:bodyPr/>
                    <a:lstStyle/>
                    <a:p>
                      <a:r>
                        <a:rPr lang="en-US" sz="1000"/>
                        <a:t>49.7</a:t>
                      </a:r>
                    </a:p>
                  </a:txBody>
                  <a:tcPr/>
                </a:tc>
                <a:tc>
                  <a:txBody>
                    <a:bodyPr/>
                    <a:lstStyle/>
                    <a:p>
                      <a:r>
                        <a:rPr lang="en-US" sz="1000"/>
                        <a:t>15</a:t>
                      </a:r>
                    </a:p>
                  </a:txBody>
                  <a:tcPr/>
                </a:tc>
                <a:tc>
                  <a:txBody>
                    <a:bodyPr/>
                    <a:lstStyle/>
                    <a:p>
                      <a:r>
                        <a:rPr lang="en-US" sz="1000"/>
                        <a:t>3</a:t>
                      </a:r>
                    </a:p>
                  </a:txBody>
                  <a:tcPr/>
                </a:tc>
                <a:tc>
                  <a:txBody>
                    <a:bodyPr/>
                    <a:lstStyle/>
                    <a:p>
                      <a:r>
                        <a:rPr lang="en-US" sz="1000"/>
                        <a:t>0.3</a:t>
                      </a:r>
                    </a:p>
                  </a:txBody>
                  <a:tcPr/>
                </a:tc>
                <a:tc>
                  <a:txBody>
                    <a:bodyPr/>
                    <a:lstStyle/>
                    <a:p>
                      <a:r>
                        <a:rPr lang="en-US" sz="1000"/>
                        <a:t>2299</a:t>
                      </a:r>
                    </a:p>
                  </a:txBody>
                  <a:tcPr/>
                </a:tc>
                <a:tc>
                  <a:txBody>
                    <a:bodyPr/>
                    <a:lstStyle/>
                    <a:p>
                      <a:r>
                        <a:rPr lang="en-US" sz="1000"/>
                        <a:t>229.9</a:t>
                      </a:r>
                    </a:p>
                  </a:txBody>
                  <a:tcPr/>
                </a:tc>
                <a:tc>
                  <a:txBody>
                    <a:bodyPr/>
                    <a:lstStyle/>
                    <a:p>
                      <a:r>
                        <a:rPr lang="en-US" sz="1000"/>
                        <a:t>15524</a:t>
                      </a:r>
                    </a:p>
                  </a:txBody>
                  <a:tcPr/>
                </a:tc>
                <a:tc>
                  <a:txBody>
                    <a:bodyPr/>
                    <a:lstStyle/>
                    <a:p>
                      <a:r>
                        <a:rPr lang="en-US" sz="1000"/>
                        <a:t>1552.4</a:t>
                      </a:r>
                    </a:p>
                  </a:txBody>
                  <a:tcPr/>
                </a:tc>
                <a:tc>
                  <a:txBody>
                    <a:bodyPr/>
                    <a:lstStyle/>
                    <a:p>
                      <a:r>
                        <a:rPr lang="en-US" sz="1000"/>
                        <a:t>15.451687166981 %</a:t>
                      </a:r>
                    </a:p>
                  </a:txBody>
                  <a:tcPr/>
                </a:tc>
                <a:tc>
                  <a:txBody>
                    <a:bodyPr/>
                    <a:lstStyle/>
                    <a:p>
                      <a:r>
                        <a:rPr lang="en-US" sz="1000"/>
                        <a:t>810</a:t>
                      </a:r>
                    </a:p>
                  </a:txBody>
                  <a:tcPr/>
                </a:tc>
                <a:extLst>
                  <a:ext uri="{0D108BD9-81ED-4DB2-BD59-A6C34878D82A}">
                    <a16:rowId xmlns:a16="http://schemas.microsoft.com/office/drawing/2014/main" val="1939918552"/>
                  </a:ext>
                </a:extLst>
              </a:tr>
            </a:tbl>
          </a:graphicData>
        </a:graphic>
      </p:graphicFrame>
      <p:sp>
        <p:nvSpPr>
          <p:cNvPr id="4" name="Text Placeholder 3">
            <a:extLst>
              <a:ext uri="{FF2B5EF4-FFF2-40B4-BE49-F238E27FC236}">
                <a16:creationId xmlns:a16="http://schemas.microsoft.com/office/drawing/2014/main" id="{26704059-6B3E-487B-AF1D-83AAF7C0F385}"/>
              </a:ext>
            </a:extLst>
          </p:cNvPr>
          <p:cNvSpPr>
            <a:spLocks noGrp="1"/>
          </p:cNvSpPr>
          <p:nvPr>
            <p:ph type="body" sz="quarter" idx="14"/>
          </p:nvPr>
        </p:nvSpPr>
        <p:spPr/>
        <p:txBody>
          <a:bodyPr/>
          <a:lstStyle/>
          <a:p>
            <a:r>
              <a:rPr lang="en-US"/>
              <a:t>08/01/2024 - 08/31/2024</a:t>
            </a:r>
          </a:p>
        </p:txBody>
      </p:sp>
    </p:spTree>
    <p:extLst>
      <p:ext uri="{BB962C8B-B14F-4D97-AF65-F5344CB8AC3E}">
        <p14:creationId xmlns:p14="http://schemas.microsoft.com/office/powerpoint/2010/main" val="372072647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7F0DE6-6F56-40E1-95D4-4EF72C9AF445}"/>
              </a:ext>
            </a:extLst>
          </p:cNvPr>
          <p:cNvSpPr>
            <a:spLocks noGrp="1"/>
          </p:cNvSpPr>
          <p:nvPr>
            <p:ph type="title"/>
          </p:nvPr>
        </p:nvSpPr>
        <p:spPr/>
        <p:txBody>
          <a:bodyPr/>
          <a:lstStyle/>
          <a:p>
            <a:r>
              <a:rPr lang="en-US"/>
              <a:t>LinkedIn LinkedIn Followers Change | FICOH</a:t>
            </a:r>
          </a:p>
        </p:txBody>
      </p:sp>
      <p:graphicFrame>
        <p:nvGraphicFramePr>
          <p:cNvPr id="6" name="Chart Placeholder 5">
            <a:extLst>
              <a:ext uri="{FF2B5EF4-FFF2-40B4-BE49-F238E27FC236}">
                <a16:creationId xmlns:a16="http://schemas.microsoft.com/office/drawing/2014/main" id="{0F24D951-F46E-4EBE-B570-823520CF4C25}"/>
              </a:ext>
            </a:extLst>
          </p:cNvPr>
          <p:cNvGraphicFramePr>
            <a:graphicFrameLocks noGrp="1"/>
          </p:cNvGraphicFramePr>
          <p:nvPr>
            <p:ph type="chart" sz="quarter" idx="13"/>
            <p:extLst>
              <p:ext uri="{D42A27DB-BD31-4B8C-83A1-F6EECF244321}">
                <p14:modId xmlns:p14="http://schemas.microsoft.com/office/powerpoint/2010/main" val="172387738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C3D31BE-B645-43AB-AEAD-35AB425C571E}"/>
              </a:ext>
            </a:extLst>
          </p:cNvPr>
          <p:cNvSpPr>
            <a:spLocks noGrp="1"/>
          </p:cNvSpPr>
          <p:nvPr>
            <p:ph type="body" sz="quarter" idx="14"/>
          </p:nvPr>
        </p:nvSpPr>
        <p:spPr/>
        <p:txBody>
          <a:bodyPr/>
          <a:lstStyle/>
          <a:p>
            <a:r>
              <a:rPr lang="en-US"/>
              <a:t>01/01/2024 - 12/31/2024</a:t>
            </a:r>
          </a:p>
        </p:txBody>
      </p:sp>
      <p:sp>
        <p:nvSpPr>
          <p:cNvPr id="5" name="Footer Placeholder 4">
            <a:extLst>
              <a:ext uri="{FF2B5EF4-FFF2-40B4-BE49-F238E27FC236}">
                <a16:creationId xmlns:a16="http://schemas.microsoft.com/office/drawing/2014/main" id="{C7892294-3855-46C8-9ABB-23F274966FD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52991313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DE2A3A-A582-49EC-9088-352910792267}"/>
              </a:ext>
            </a:extLst>
          </p:cNvPr>
          <p:cNvSpPr>
            <a:spLocks noGrp="1"/>
          </p:cNvSpPr>
          <p:nvPr>
            <p:ph type="title"/>
          </p:nvPr>
        </p:nvSpPr>
        <p:spPr/>
        <p:txBody>
          <a:bodyPr/>
          <a:lstStyle/>
          <a:p>
            <a:r>
              <a:rPr lang="en-US"/>
              <a:t>LinkedIn Average Interactions Per LinkedIn Update | FICOH</a:t>
            </a:r>
          </a:p>
        </p:txBody>
      </p:sp>
      <p:graphicFrame>
        <p:nvGraphicFramePr>
          <p:cNvPr id="6" name="Chart Placeholder 5">
            <a:extLst>
              <a:ext uri="{FF2B5EF4-FFF2-40B4-BE49-F238E27FC236}">
                <a16:creationId xmlns:a16="http://schemas.microsoft.com/office/drawing/2014/main" id="{3834FF16-BB93-4ABA-86D7-6459054BD3F4}"/>
              </a:ext>
            </a:extLst>
          </p:cNvPr>
          <p:cNvGraphicFramePr>
            <a:graphicFrameLocks noGrp="1"/>
          </p:cNvGraphicFramePr>
          <p:nvPr>
            <p:ph type="chart" sz="quarter" idx="13"/>
            <p:extLst>
              <p:ext uri="{D42A27DB-BD31-4B8C-83A1-F6EECF244321}">
                <p14:modId xmlns:p14="http://schemas.microsoft.com/office/powerpoint/2010/main" val="405429589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B59922C-5EA2-4DDC-944E-1C7226BC0E49}"/>
              </a:ext>
            </a:extLst>
          </p:cNvPr>
          <p:cNvSpPr>
            <a:spLocks noGrp="1"/>
          </p:cNvSpPr>
          <p:nvPr>
            <p:ph type="body" sz="quarter" idx="14"/>
          </p:nvPr>
        </p:nvSpPr>
        <p:spPr/>
        <p:txBody>
          <a:bodyPr/>
          <a:lstStyle/>
          <a:p>
            <a:r>
              <a:rPr lang="en-US"/>
              <a:t>01/01/2024 - 12/31/2024</a:t>
            </a:r>
          </a:p>
        </p:txBody>
      </p:sp>
      <p:sp>
        <p:nvSpPr>
          <p:cNvPr id="5" name="Footer Placeholder 4">
            <a:extLst>
              <a:ext uri="{FF2B5EF4-FFF2-40B4-BE49-F238E27FC236}">
                <a16:creationId xmlns:a16="http://schemas.microsoft.com/office/drawing/2014/main" id="{5650623E-381A-4F11-8034-6EAB7D72EA8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43346482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AEB356-EC08-4CA1-9D01-7D26AE044F2E}"/>
              </a:ext>
            </a:extLst>
          </p:cNvPr>
          <p:cNvSpPr>
            <a:spLocks noGrp="1"/>
          </p:cNvSpPr>
          <p:nvPr>
            <p:ph type="title"/>
          </p:nvPr>
        </p:nvSpPr>
        <p:spPr/>
        <p:txBody>
          <a:bodyPr/>
          <a:lstStyle/>
          <a:p>
            <a:r>
              <a:rPr lang="en-US"/>
              <a:t>LinkedIn Total Interactions Per Month | FICOH</a:t>
            </a:r>
          </a:p>
        </p:txBody>
      </p:sp>
      <p:graphicFrame>
        <p:nvGraphicFramePr>
          <p:cNvPr id="6" name="Chart Placeholder 5">
            <a:extLst>
              <a:ext uri="{FF2B5EF4-FFF2-40B4-BE49-F238E27FC236}">
                <a16:creationId xmlns:a16="http://schemas.microsoft.com/office/drawing/2014/main" id="{59F9DA14-399E-4930-94A4-C8CF66474B7B}"/>
              </a:ext>
            </a:extLst>
          </p:cNvPr>
          <p:cNvGraphicFramePr>
            <a:graphicFrameLocks noGrp="1"/>
          </p:cNvGraphicFramePr>
          <p:nvPr>
            <p:ph type="chart" sz="quarter" idx="13"/>
            <p:extLst>
              <p:ext uri="{D42A27DB-BD31-4B8C-83A1-F6EECF244321}">
                <p14:modId xmlns:p14="http://schemas.microsoft.com/office/powerpoint/2010/main" val="203061500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E1F0865-032A-4A7F-8A4E-D411B8DF11E4}"/>
              </a:ext>
            </a:extLst>
          </p:cNvPr>
          <p:cNvSpPr>
            <a:spLocks noGrp="1"/>
          </p:cNvSpPr>
          <p:nvPr>
            <p:ph type="body" sz="quarter" idx="14"/>
          </p:nvPr>
        </p:nvSpPr>
        <p:spPr/>
        <p:txBody>
          <a:bodyPr/>
          <a:lstStyle/>
          <a:p>
            <a:r>
              <a:rPr lang="en-US"/>
              <a:t>01/01/2024 - 12/31/2024</a:t>
            </a:r>
          </a:p>
        </p:txBody>
      </p:sp>
      <p:sp>
        <p:nvSpPr>
          <p:cNvPr id="5" name="Footer Placeholder 4">
            <a:extLst>
              <a:ext uri="{FF2B5EF4-FFF2-40B4-BE49-F238E27FC236}">
                <a16:creationId xmlns:a16="http://schemas.microsoft.com/office/drawing/2014/main" id="{FF687D85-2D49-4852-B29D-09AF9C16D8F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35287984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30E9D-A912-41BB-B5D7-20CF8F1E3100}"/>
              </a:ext>
            </a:extLst>
          </p:cNvPr>
          <p:cNvSpPr>
            <a:spLocks noGrp="1"/>
          </p:cNvSpPr>
          <p:nvPr>
            <p:ph type="title"/>
          </p:nvPr>
        </p:nvSpPr>
        <p:spPr/>
        <p:txBody>
          <a:bodyPr/>
          <a:lstStyle/>
          <a:p>
            <a:r>
              <a:rPr lang="en-US"/>
              <a:t>LinkedIn Post Impressions | FICOH</a:t>
            </a:r>
          </a:p>
        </p:txBody>
      </p:sp>
      <p:graphicFrame>
        <p:nvGraphicFramePr>
          <p:cNvPr id="6" name="Chart Placeholder 5">
            <a:extLst>
              <a:ext uri="{FF2B5EF4-FFF2-40B4-BE49-F238E27FC236}">
                <a16:creationId xmlns:a16="http://schemas.microsoft.com/office/drawing/2014/main" id="{5E0070D2-B489-44E8-88AE-565043F3C3E5}"/>
              </a:ext>
            </a:extLst>
          </p:cNvPr>
          <p:cNvGraphicFramePr>
            <a:graphicFrameLocks noGrp="1"/>
          </p:cNvGraphicFramePr>
          <p:nvPr>
            <p:ph type="chart" sz="quarter" idx="13"/>
            <p:extLst>
              <p:ext uri="{D42A27DB-BD31-4B8C-83A1-F6EECF244321}">
                <p14:modId xmlns:p14="http://schemas.microsoft.com/office/powerpoint/2010/main" val="80473174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AA3E85D-8824-40F7-844A-A274801178AC}"/>
              </a:ext>
            </a:extLst>
          </p:cNvPr>
          <p:cNvSpPr>
            <a:spLocks noGrp="1"/>
          </p:cNvSpPr>
          <p:nvPr>
            <p:ph type="body" sz="quarter" idx="14"/>
          </p:nvPr>
        </p:nvSpPr>
        <p:spPr/>
        <p:txBody>
          <a:bodyPr/>
          <a:lstStyle/>
          <a:p>
            <a:r>
              <a:rPr lang="en-US"/>
              <a:t>01/01/2024 - 12/31/2024</a:t>
            </a:r>
          </a:p>
        </p:txBody>
      </p:sp>
      <p:sp>
        <p:nvSpPr>
          <p:cNvPr id="5" name="Footer Placeholder 4">
            <a:extLst>
              <a:ext uri="{FF2B5EF4-FFF2-40B4-BE49-F238E27FC236}">
                <a16:creationId xmlns:a16="http://schemas.microsoft.com/office/drawing/2014/main" id="{F1335E6F-8114-4D88-9EAB-E517B5DE954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80962604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91CF7B-DEA5-4A0A-8173-06B4CF78DBAB}"/>
              </a:ext>
            </a:extLst>
          </p:cNvPr>
          <p:cNvSpPr>
            <a:spLocks noGrp="1"/>
          </p:cNvSpPr>
          <p:nvPr>
            <p:ph type="title"/>
          </p:nvPr>
        </p:nvSpPr>
        <p:spPr/>
        <p:txBody>
          <a:bodyPr/>
          <a:lstStyle/>
          <a:p>
            <a:r>
              <a:rPr lang="en-US"/>
              <a:t>LinkedIn Posts Table | FICOH - 1 of 3</a:t>
            </a:r>
          </a:p>
        </p:txBody>
      </p:sp>
      <p:graphicFrame>
        <p:nvGraphicFramePr>
          <p:cNvPr id="5" name="Table Placeholder 4">
            <a:extLst>
              <a:ext uri="{FF2B5EF4-FFF2-40B4-BE49-F238E27FC236}">
                <a16:creationId xmlns:a16="http://schemas.microsoft.com/office/drawing/2014/main" id="{3491BDA6-0CF4-4D69-9FF6-97DDE1CF8C5B}"/>
              </a:ext>
            </a:extLst>
          </p:cNvPr>
          <p:cNvGraphicFramePr>
            <a:graphicFrameLocks noGrp="1"/>
          </p:cNvGraphicFramePr>
          <p:nvPr>
            <p:ph type="tbl" sz="quarter" idx="13"/>
            <p:extLst>
              <p:ext uri="{D42A27DB-BD31-4B8C-83A1-F6EECF244321}">
                <p14:modId xmlns:p14="http://schemas.microsoft.com/office/powerpoint/2010/main" val="160496142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975104">
                  <a:extLst>
                    <a:ext uri="{9D8B030D-6E8A-4147-A177-3AD203B41FA5}">
                      <a16:colId xmlns:a16="http://schemas.microsoft.com/office/drawing/2014/main" val="2133795239"/>
                    </a:ext>
                  </a:extLst>
                </a:gridCol>
                <a:gridCol w="658368">
                  <a:extLst>
                    <a:ext uri="{9D8B030D-6E8A-4147-A177-3AD203B41FA5}">
                      <a16:colId xmlns:a16="http://schemas.microsoft.com/office/drawing/2014/main" val="3446874705"/>
                    </a:ext>
                  </a:extLst>
                </a:gridCol>
                <a:gridCol w="658368">
                  <a:extLst>
                    <a:ext uri="{9D8B030D-6E8A-4147-A177-3AD203B41FA5}">
                      <a16:colId xmlns:a16="http://schemas.microsoft.com/office/drawing/2014/main" val="774397100"/>
                    </a:ext>
                  </a:extLst>
                </a:gridCol>
                <a:gridCol w="658368">
                  <a:extLst>
                    <a:ext uri="{9D8B030D-6E8A-4147-A177-3AD203B41FA5}">
                      <a16:colId xmlns:a16="http://schemas.microsoft.com/office/drawing/2014/main" val="1207493093"/>
                    </a:ext>
                  </a:extLst>
                </a:gridCol>
                <a:gridCol w="658368">
                  <a:extLst>
                    <a:ext uri="{9D8B030D-6E8A-4147-A177-3AD203B41FA5}">
                      <a16:colId xmlns:a16="http://schemas.microsoft.com/office/drawing/2014/main" val="3351754747"/>
                    </a:ext>
                  </a:extLst>
                </a:gridCol>
                <a:gridCol w="658368">
                  <a:extLst>
                    <a:ext uri="{9D8B030D-6E8A-4147-A177-3AD203B41FA5}">
                      <a16:colId xmlns:a16="http://schemas.microsoft.com/office/drawing/2014/main" val="3203724142"/>
                    </a:ext>
                  </a:extLst>
                </a:gridCol>
                <a:gridCol w="658368">
                  <a:extLst>
                    <a:ext uri="{9D8B030D-6E8A-4147-A177-3AD203B41FA5}">
                      <a16:colId xmlns:a16="http://schemas.microsoft.com/office/drawing/2014/main" val="3884355984"/>
                    </a:ext>
                  </a:extLst>
                </a:gridCol>
                <a:gridCol w="658368">
                  <a:extLst>
                    <a:ext uri="{9D8B030D-6E8A-4147-A177-3AD203B41FA5}">
                      <a16:colId xmlns:a16="http://schemas.microsoft.com/office/drawing/2014/main" val="1298619364"/>
                    </a:ext>
                  </a:extLst>
                </a:gridCol>
                <a:gridCol w="658368">
                  <a:extLst>
                    <a:ext uri="{9D8B030D-6E8A-4147-A177-3AD203B41FA5}">
                      <a16:colId xmlns:a16="http://schemas.microsoft.com/office/drawing/2014/main" val="3251491766"/>
                    </a:ext>
                  </a:extLst>
                </a:gridCol>
                <a:gridCol w="658368">
                  <a:extLst>
                    <a:ext uri="{9D8B030D-6E8A-4147-A177-3AD203B41FA5}">
                      <a16:colId xmlns:a16="http://schemas.microsoft.com/office/drawing/2014/main" val="380309378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37641186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First Insurance Company of Hawaii - 2024-08-07 15:41:00</a:t>
                      </a:r>
                      <a:r>
                        <a:rPr kumimoji="0" lang="en-US" sz="1000" b="0" i="0" u="none" strike="noStrike" kern="1200" cap="none" spc="0" normalizeH="0" baseline="0" noProof="0">
                          <a:ln>
                            <a:noFill/>
                          </a:ln>
                          <a:solidFill>
                            <a:prstClr val="black"/>
                          </a:solidFill>
                          <a:effectLst/>
                          <a:uLnTx/>
                          <a:uFillTx/>
                          <a:latin typeface="Calibri"/>
                          <a:ea typeface="+mn-ea"/>
                          <a:cs typeface="+mn-cs"/>
                        </a:rPr>
                        <a:t>
 Late post: FICOH vice president Darren Okihara got to meet up with Greg Davenport and Zach Copeland from Reliance Matrix when they visited our office in late June. Reliance Matrix is a fellow member of the Tokio Marine Group. Learn more about the Tokio Marine Group global network at www.tokiomarinehd.com/en/.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9.214795587281 %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3903823055"/>
                  </a:ext>
                </a:extLst>
              </a:tr>
            </a:tbl>
          </a:graphicData>
        </a:graphic>
      </p:graphicFrame>
      <p:sp>
        <p:nvSpPr>
          <p:cNvPr id="4" name="Text Placeholder 3">
            <a:extLst>
              <a:ext uri="{FF2B5EF4-FFF2-40B4-BE49-F238E27FC236}">
                <a16:creationId xmlns:a16="http://schemas.microsoft.com/office/drawing/2014/main" id="{FC109CB5-568E-4567-B981-2B2CFCA1BDEC}"/>
              </a:ext>
            </a:extLst>
          </p:cNvPr>
          <p:cNvSpPr>
            <a:spLocks noGrp="1"/>
          </p:cNvSpPr>
          <p:nvPr>
            <p:ph type="body" sz="quarter" idx="14"/>
          </p:nvPr>
        </p:nvSpPr>
        <p:spPr/>
        <p:txBody>
          <a:bodyPr/>
          <a:lstStyle/>
          <a:p>
            <a:r>
              <a:rPr lang="en-US"/>
              <a:t>08/01/2024 - 08/31/2024</a:t>
            </a:r>
          </a:p>
        </p:txBody>
      </p:sp>
    </p:spTree>
    <p:extLst>
      <p:ext uri="{BB962C8B-B14F-4D97-AF65-F5344CB8AC3E}">
        <p14:creationId xmlns:p14="http://schemas.microsoft.com/office/powerpoint/2010/main" val="173255510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59D6DC-EB90-4DD8-96DA-A1E34486811C}"/>
              </a:ext>
            </a:extLst>
          </p:cNvPr>
          <p:cNvSpPr>
            <a:spLocks noGrp="1"/>
          </p:cNvSpPr>
          <p:nvPr>
            <p:ph type="title"/>
          </p:nvPr>
        </p:nvSpPr>
        <p:spPr/>
        <p:txBody>
          <a:bodyPr/>
          <a:lstStyle/>
          <a:p>
            <a:r>
              <a:rPr lang="en-US"/>
              <a:t>LinkedIn Posts Table | FICOH - 2 of 3</a:t>
            </a:r>
          </a:p>
        </p:txBody>
      </p:sp>
      <p:graphicFrame>
        <p:nvGraphicFramePr>
          <p:cNvPr id="5" name="Table Placeholder 4">
            <a:extLst>
              <a:ext uri="{FF2B5EF4-FFF2-40B4-BE49-F238E27FC236}">
                <a16:creationId xmlns:a16="http://schemas.microsoft.com/office/drawing/2014/main" id="{36B2D1EA-54D0-4443-8E89-10C7BC31EF7B}"/>
              </a:ext>
            </a:extLst>
          </p:cNvPr>
          <p:cNvGraphicFramePr>
            <a:graphicFrameLocks noGrp="1"/>
          </p:cNvGraphicFramePr>
          <p:nvPr>
            <p:ph type="tbl" sz="quarter" idx="13"/>
            <p:extLst>
              <p:ext uri="{D42A27DB-BD31-4B8C-83A1-F6EECF244321}">
                <p14:modId xmlns:p14="http://schemas.microsoft.com/office/powerpoint/2010/main" val="323425433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975104">
                  <a:extLst>
                    <a:ext uri="{9D8B030D-6E8A-4147-A177-3AD203B41FA5}">
                      <a16:colId xmlns:a16="http://schemas.microsoft.com/office/drawing/2014/main" val="998397392"/>
                    </a:ext>
                  </a:extLst>
                </a:gridCol>
                <a:gridCol w="658368">
                  <a:extLst>
                    <a:ext uri="{9D8B030D-6E8A-4147-A177-3AD203B41FA5}">
                      <a16:colId xmlns:a16="http://schemas.microsoft.com/office/drawing/2014/main" val="4024665698"/>
                    </a:ext>
                  </a:extLst>
                </a:gridCol>
                <a:gridCol w="658368">
                  <a:extLst>
                    <a:ext uri="{9D8B030D-6E8A-4147-A177-3AD203B41FA5}">
                      <a16:colId xmlns:a16="http://schemas.microsoft.com/office/drawing/2014/main" val="2600683475"/>
                    </a:ext>
                  </a:extLst>
                </a:gridCol>
                <a:gridCol w="658368">
                  <a:extLst>
                    <a:ext uri="{9D8B030D-6E8A-4147-A177-3AD203B41FA5}">
                      <a16:colId xmlns:a16="http://schemas.microsoft.com/office/drawing/2014/main" val="3603459039"/>
                    </a:ext>
                  </a:extLst>
                </a:gridCol>
                <a:gridCol w="658368">
                  <a:extLst>
                    <a:ext uri="{9D8B030D-6E8A-4147-A177-3AD203B41FA5}">
                      <a16:colId xmlns:a16="http://schemas.microsoft.com/office/drawing/2014/main" val="4101132638"/>
                    </a:ext>
                  </a:extLst>
                </a:gridCol>
                <a:gridCol w="658368">
                  <a:extLst>
                    <a:ext uri="{9D8B030D-6E8A-4147-A177-3AD203B41FA5}">
                      <a16:colId xmlns:a16="http://schemas.microsoft.com/office/drawing/2014/main" val="2747367730"/>
                    </a:ext>
                  </a:extLst>
                </a:gridCol>
                <a:gridCol w="658368">
                  <a:extLst>
                    <a:ext uri="{9D8B030D-6E8A-4147-A177-3AD203B41FA5}">
                      <a16:colId xmlns:a16="http://schemas.microsoft.com/office/drawing/2014/main" val="1878164337"/>
                    </a:ext>
                  </a:extLst>
                </a:gridCol>
                <a:gridCol w="658368">
                  <a:extLst>
                    <a:ext uri="{9D8B030D-6E8A-4147-A177-3AD203B41FA5}">
                      <a16:colId xmlns:a16="http://schemas.microsoft.com/office/drawing/2014/main" val="1593726726"/>
                    </a:ext>
                  </a:extLst>
                </a:gridCol>
                <a:gridCol w="658368">
                  <a:extLst>
                    <a:ext uri="{9D8B030D-6E8A-4147-A177-3AD203B41FA5}">
                      <a16:colId xmlns:a16="http://schemas.microsoft.com/office/drawing/2014/main" val="140163533"/>
                    </a:ext>
                  </a:extLst>
                </a:gridCol>
                <a:gridCol w="658368">
                  <a:extLst>
                    <a:ext uri="{9D8B030D-6E8A-4147-A177-3AD203B41FA5}">
                      <a16:colId xmlns:a16="http://schemas.microsoft.com/office/drawing/2014/main" val="268271568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718892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First Insurance Company of Hawaii - 2024-08-21 14:21:47</a:t>
                      </a:r>
                      <a:r>
                        <a:rPr kumimoji="0" lang="en-US" sz="1000" b="0" i="0" u="none" strike="noStrike" kern="1200" cap="none" spc="0" normalizeH="0" baseline="0" noProof="0">
                          <a:ln>
                            <a:noFill/>
                          </a:ln>
                          <a:solidFill>
                            <a:prstClr val="black"/>
                          </a:solidFill>
                          <a:effectLst/>
                          <a:uLnTx/>
                          <a:uFillTx/>
                          <a:latin typeface="Calibri"/>
                          <a:ea typeface="+mn-ea"/>
                          <a:cs typeface="+mn-cs"/>
                        </a:rPr>
                        <a:t>
 Our partners at Business Insurance Services (BIS) recently treated us to delicious treats from Sweet Treats by Nancy B and refreshing boba drinks from Yi Fang Hawaii. It was great to reconnect and talk story in person! Mahalo BIS for your continued support and partnership. #TeamFICOH #BusinessInsuranceServices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Gallery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51.054701465856 %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1967614397"/>
                  </a:ext>
                </a:extLst>
              </a:tr>
            </a:tbl>
          </a:graphicData>
        </a:graphic>
      </p:graphicFrame>
      <p:sp>
        <p:nvSpPr>
          <p:cNvPr id="4" name="Text Placeholder 3">
            <a:extLst>
              <a:ext uri="{FF2B5EF4-FFF2-40B4-BE49-F238E27FC236}">
                <a16:creationId xmlns:a16="http://schemas.microsoft.com/office/drawing/2014/main" id="{D5CB2C8D-FFDD-4954-B511-CC0ADF77588C}"/>
              </a:ext>
            </a:extLst>
          </p:cNvPr>
          <p:cNvSpPr>
            <a:spLocks noGrp="1"/>
          </p:cNvSpPr>
          <p:nvPr>
            <p:ph type="body" sz="quarter" idx="14"/>
          </p:nvPr>
        </p:nvSpPr>
        <p:spPr/>
        <p:txBody>
          <a:bodyPr/>
          <a:lstStyle/>
          <a:p>
            <a:r>
              <a:rPr lang="en-US"/>
              <a:t>08/01/2024 - 08/31/2024</a:t>
            </a:r>
          </a:p>
        </p:txBody>
      </p:sp>
    </p:spTree>
    <p:extLst>
      <p:ext uri="{BB962C8B-B14F-4D97-AF65-F5344CB8AC3E}">
        <p14:creationId xmlns:p14="http://schemas.microsoft.com/office/powerpoint/2010/main" val="249935078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1B5A34-D842-4297-96D6-3FA01BB3FA60}"/>
              </a:ext>
            </a:extLst>
          </p:cNvPr>
          <p:cNvSpPr>
            <a:spLocks noGrp="1"/>
          </p:cNvSpPr>
          <p:nvPr>
            <p:ph type="title"/>
          </p:nvPr>
        </p:nvSpPr>
        <p:spPr/>
        <p:txBody>
          <a:bodyPr/>
          <a:lstStyle/>
          <a:p>
            <a:r>
              <a:rPr lang="en-US"/>
              <a:t>LinkedIn Posts Table | FICOH - 3 of 3</a:t>
            </a:r>
          </a:p>
        </p:txBody>
      </p:sp>
      <p:graphicFrame>
        <p:nvGraphicFramePr>
          <p:cNvPr id="5" name="Table Placeholder 4">
            <a:extLst>
              <a:ext uri="{FF2B5EF4-FFF2-40B4-BE49-F238E27FC236}">
                <a16:creationId xmlns:a16="http://schemas.microsoft.com/office/drawing/2014/main" id="{AE8C2634-068D-43EF-A810-42F4A7F6BB0B}"/>
              </a:ext>
            </a:extLst>
          </p:cNvPr>
          <p:cNvGraphicFramePr>
            <a:graphicFrameLocks noGrp="1"/>
          </p:cNvGraphicFramePr>
          <p:nvPr>
            <p:ph type="tbl" sz="quarter" idx="13"/>
            <p:extLst>
              <p:ext uri="{D42A27DB-BD31-4B8C-83A1-F6EECF244321}">
                <p14:modId xmlns:p14="http://schemas.microsoft.com/office/powerpoint/2010/main" val="108694188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975104">
                  <a:extLst>
                    <a:ext uri="{9D8B030D-6E8A-4147-A177-3AD203B41FA5}">
                      <a16:colId xmlns:a16="http://schemas.microsoft.com/office/drawing/2014/main" val="4102514246"/>
                    </a:ext>
                  </a:extLst>
                </a:gridCol>
                <a:gridCol w="658368">
                  <a:extLst>
                    <a:ext uri="{9D8B030D-6E8A-4147-A177-3AD203B41FA5}">
                      <a16:colId xmlns:a16="http://schemas.microsoft.com/office/drawing/2014/main" val="3335650871"/>
                    </a:ext>
                  </a:extLst>
                </a:gridCol>
                <a:gridCol w="658368">
                  <a:extLst>
                    <a:ext uri="{9D8B030D-6E8A-4147-A177-3AD203B41FA5}">
                      <a16:colId xmlns:a16="http://schemas.microsoft.com/office/drawing/2014/main" val="188346505"/>
                    </a:ext>
                  </a:extLst>
                </a:gridCol>
                <a:gridCol w="658368">
                  <a:extLst>
                    <a:ext uri="{9D8B030D-6E8A-4147-A177-3AD203B41FA5}">
                      <a16:colId xmlns:a16="http://schemas.microsoft.com/office/drawing/2014/main" val="1614286924"/>
                    </a:ext>
                  </a:extLst>
                </a:gridCol>
                <a:gridCol w="658368">
                  <a:extLst>
                    <a:ext uri="{9D8B030D-6E8A-4147-A177-3AD203B41FA5}">
                      <a16:colId xmlns:a16="http://schemas.microsoft.com/office/drawing/2014/main" val="2363082752"/>
                    </a:ext>
                  </a:extLst>
                </a:gridCol>
                <a:gridCol w="658368">
                  <a:extLst>
                    <a:ext uri="{9D8B030D-6E8A-4147-A177-3AD203B41FA5}">
                      <a16:colId xmlns:a16="http://schemas.microsoft.com/office/drawing/2014/main" val="3197608881"/>
                    </a:ext>
                  </a:extLst>
                </a:gridCol>
                <a:gridCol w="658368">
                  <a:extLst>
                    <a:ext uri="{9D8B030D-6E8A-4147-A177-3AD203B41FA5}">
                      <a16:colId xmlns:a16="http://schemas.microsoft.com/office/drawing/2014/main" val="1361215928"/>
                    </a:ext>
                  </a:extLst>
                </a:gridCol>
                <a:gridCol w="658368">
                  <a:extLst>
                    <a:ext uri="{9D8B030D-6E8A-4147-A177-3AD203B41FA5}">
                      <a16:colId xmlns:a16="http://schemas.microsoft.com/office/drawing/2014/main" val="1020537692"/>
                    </a:ext>
                  </a:extLst>
                </a:gridCol>
                <a:gridCol w="658368">
                  <a:extLst>
                    <a:ext uri="{9D8B030D-6E8A-4147-A177-3AD203B41FA5}">
                      <a16:colId xmlns:a16="http://schemas.microsoft.com/office/drawing/2014/main" val="2844207863"/>
                    </a:ext>
                  </a:extLst>
                </a:gridCol>
                <a:gridCol w="658368">
                  <a:extLst>
                    <a:ext uri="{9D8B030D-6E8A-4147-A177-3AD203B41FA5}">
                      <a16:colId xmlns:a16="http://schemas.microsoft.com/office/drawing/2014/main" val="293295576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3143366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First Insurance Company of Hawaii - 2024-08-08 16:20:29</a:t>
                      </a:r>
                      <a:r>
                        <a:rPr kumimoji="0" lang="en-US" sz="1000" b="0" i="0" u="none" strike="noStrike" kern="1200" cap="none" spc="0" normalizeH="0" baseline="0" noProof="0">
                          <a:ln>
                            <a:noFill/>
                          </a:ln>
                          <a:solidFill>
                            <a:prstClr val="black"/>
                          </a:solidFill>
                          <a:effectLst/>
                          <a:uLnTx/>
                          <a:uFillTx/>
                          <a:latin typeface="Calibri"/>
                          <a:ea typeface="+mn-ea"/>
                          <a:cs typeface="+mn-cs"/>
                        </a:rPr>
                        <a:t>
 One year later, our thoughts are with the people of Lahaina and all those affected by the Maui wildfires. As Maui begins to heal, we’re here to support our customers and the recovery process every step of the way. Insurance plays a vital role in helping communities rebuild, and we’re committed to doing our part to assist Maui’s recovery. #MauiStrong #LahainaStrong #MauiRecovery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6.2704114957544 %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3298203605"/>
                  </a:ext>
                </a:extLst>
              </a:tr>
            </a:tbl>
          </a:graphicData>
        </a:graphic>
      </p:graphicFrame>
      <p:sp>
        <p:nvSpPr>
          <p:cNvPr id="4" name="Text Placeholder 3">
            <a:extLst>
              <a:ext uri="{FF2B5EF4-FFF2-40B4-BE49-F238E27FC236}">
                <a16:creationId xmlns:a16="http://schemas.microsoft.com/office/drawing/2014/main" id="{36E49893-9B4F-46B9-8C6D-FD5E8D8761C5}"/>
              </a:ext>
            </a:extLst>
          </p:cNvPr>
          <p:cNvSpPr>
            <a:spLocks noGrp="1"/>
          </p:cNvSpPr>
          <p:nvPr>
            <p:ph type="body" sz="quarter" idx="14"/>
          </p:nvPr>
        </p:nvSpPr>
        <p:spPr/>
        <p:txBody>
          <a:bodyPr/>
          <a:lstStyle/>
          <a:p>
            <a:r>
              <a:rPr lang="en-US"/>
              <a:t>08/01/2024 - 08/31/2024</a:t>
            </a:r>
          </a:p>
        </p:txBody>
      </p:sp>
    </p:spTree>
    <p:extLst>
      <p:ext uri="{BB962C8B-B14F-4D97-AF65-F5344CB8AC3E}">
        <p14:creationId xmlns:p14="http://schemas.microsoft.com/office/powerpoint/2010/main" val="386229612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8D547E-0DE7-4D1D-8379-EE0CD3205E5C}"/>
              </a:ext>
            </a:extLst>
          </p:cNvPr>
          <p:cNvSpPr>
            <a:spLocks noGrp="1"/>
          </p:cNvSpPr>
          <p:nvPr>
            <p:ph type="title"/>
          </p:nvPr>
        </p:nvSpPr>
        <p:spPr/>
        <p:txBody>
          <a:bodyPr/>
          <a:lstStyle/>
          <a:p>
            <a:r>
              <a:rPr lang="en-US"/>
              <a:t>Instagram Key Metrics Table | FICOH</a:t>
            </a:r>
          </a:p>
        </p:txBody>
      </p:sp>
      <p:graphicFrame>
        <p:nvGraphicFramePr>
          <p:cNvPr id="5" name="Table Placeholder 4">
            <a:extLst>
              <a:ext uri="{FF2B5EF4-FFF2-40B4-BE49-F238E27FC236}">
                <a16:creationId xmlns:a16="http://schemas.microsoft.com/office/drawing/2014/main" id="{6BA50047-84D7-4B44-925F-C59B547BF3A2}"/>
              </a:ext>
            </a:extLst>
          </p:cNvPr>
          <p:cNvGraphicFramePr>
            <a:graphicFrameLocks noGrp="1"/>
          </p:cNvGraphicFramePr>
          <p:nvPr>
            <p:ph type="tbl" sz="quarter" idx="13"/>
            <p:extLst>
              <p:ext uri="{D42A27DB-BD31-4B8C-83A1-F6EECF244321}">
                <p14:modId xmlns:p14="http://schemas.microsoft.com/office/powerpoint/2010/main" val="67011952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708591016"/>
                    </a:ext>
                  </a:extLst>
                </a:gridCol>
                <a:gridCol w="658368">
                  <a:extLst>
                    <a:ext uri="{9D8B030D-6E8A-4147-A177-3AD203B41FA5}">
                      <a16:colId xmlns:a16="http://schemas.microsoft.com/office/drawing/2014/main" val="3256437564"/>
                    </a:ext>
                  </a:extLst>
                </a:gridCol>
                <a:gridCol w="658368">
                  <a:extLst>
                    <a:ext uri="{9D8B030D-6E8A-4147-A177-3AD203B41FA5}">
                      <a16:colId xmlns:a16="http://schemas.microsoft.com/office/drawing/2014/main" val="2517896369"/>
                    </a:ext>
                  </a:extLst>
                </a:gridCol>
                <a:gridCol w="658368">
                  <a:extLst>
                    <a:ext uri="{9D8B030D-6E8A-4147-A177-3AD203B41FA5}">
                      <a16:colId xmlns:a16="http://schemas.microsoft.com/office/drawing/2014/main" val="12269178"/>
                    </a:ext>
                  </a:extLst>
                </a:gridCol>
                <a:gridCol w="658368">
                  <a:extLst>
                    <a:ext uri="{9D8B030D-6E8A-4147-A177-3AD203B41FA5}">
                      <a16:colId xmlns:a16="http://schemas.microsoft.com/office/drawing/2014/main" val="436157148"/>
                    </a:ext>
                  </a:extLst>
                </a:gridCol>
                <a:gridCol w="658368">
                  <a:extLst>
                    <a:ext uri="{9D8B030D-6E8A-4147-A177-3AD203B41FA5}">
                      <a16:colId xmlns:a16="http://schemas.microsoft.com/office/drawing/2014/main" val="986290741"/>
                    </a:ext>
                  </a:extLst>
                </a:gridCol>
                <a:gridCol w="658368">
                  <a:extLst>
                    <a:ext uri="{9D8B030D-6E8A-4147-A177-3AD203B41FA5}">
                      <a16:colId xmlns:a16="http://schemas.microsoft.com/office/drawing/2014/main" val="3155276188"/>
                    </a:ext>
                  </a:extLst>
                </a:gridCol>
                <a:gridCol w="658368">
                  <a:extLst>
                    <a:ext uri="{9D8B030D-6E8A-4147-A177-3AD203B41FA5}">
                      <a16:colId xmlns:a16="http://schemas.microsoft.com/office/drawing/2014/main" val="2204331548"/>
                    </a:ext>
                  </a:extLst>
                </a:gridCol>
                <a:gridCol w="658368">
                  <a:extLst>
                    <a:ext uri="{9D8B030D-6E8A-4147-A177-3AD203B41FA5}">
                      <a16:colId xmlns:a16="http://schemas.microsoft.com/office/drawing/2014/main" val="2112900348"/>
                    </a:ext>
                  </a:extLst>
                </a:gridCol>
                <a:gridCol w="658368">
                  <a:extLst>
                    <a:ext uri="{9D8B030D-6E8A-4147-A177-3AD203B41FA5}">
                      <a16:colId xmlns:a16="http://schemas.microsoft.com/office/drawing/2014/main" val="2748806646"/>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Images</a:t>
                      </a:r>
                    </a:p>
                  </a:txBody>
                  <a:tcPr/>
                </a:tc>
                <a:tc>
                  <a:txBody>
                    <a:bodyPr/>
                    <a:lstStyle/>
                    <a:p>
                      <a:r>
                        <a:rPr lang="en-US" sz="1000"/>
                        <a:t>Carousels</a:t>
                      </a:r>
                    </a:p>
                  </a:txBody>
                  <a:tcPr/>
                </a:tc>
                <a:tc>
                  <a:txBody>
                    <a:bodyPr/>
                    <a:lstStyle/>
                    <a:p>
                      <a:r>
                        <a:rPr lang="en-US" sz="1000"/>
                        <a:t>Videos</a:t>
                      </a:r>
                    </a:p>
                  </a:txBody>
                  <a:tcPr/>
                </a:tc>
                <a:tc>
                  <a:txBody>
                    <a:bodyPr/>
                    <a:lstStyle/>
                    <a:p>
                      <a:r>
                        <a:rPr lang="en-US" sz="1000"/>
                        <a:t>Reels</a:t>
                      </a:r>
                    </a:p>
                  </a:txBody>
                  <a:tcPr/>
                </a:tc>
                <a:tc>
                  <a:txBody>
                    <a:bodyPr/>
                    <a:lstStyle/>
                    <a:p>
                      <a:r>
                        <a:rPr lang="en-US" sz="1000"/>
                        <a:t>Posts</a:t>
                      </a:r>
                    </a:p>
                  </a:txBody>
                  <a:tcPr/>
                </a:tc>
                <a:tc>
                  <a:txBody>
                    <a:bodyPr/>
                    <a:lstStyle/>
                    <a:p>
                      <a:r>
                        <a:rPr lang="en-US" sz="1000"/>
                        <a:t>Post Likes</a:t>
                      </a:r>
                    </a:p>
                  </a:txBody>
                  <a:tcPr/>
                </a:tc>
                <a:tc>
                  <a:txBody>
                    <a:bodyPr/>
                    <a:lstStyle/>
                    <a:p>
                      <a:r>
                        <a:rPr lang="en-US" sz="1000"/>
                        <a:t>Post Comments</a:t>
                      </a:r>
                    </a:p>
                  </a:txBody>
                  <a:tcPr/>
                </a:tc>
                <a:extLst>
                  <a:ext uri="{0D108BD9-81ED-4DB2-BD59-A6C34878D82A}">
                    <a16:rowId xmlns:a16="http://schemas.microsoft.com/office/drawing/2014/main" val="2054730858"/>
                  </a:ext>
                </a:extLst>
              </a:tr>
              <a:tr h="370840">
                <a:tc>
                  <a:txBody>
                    <a:bodyPr/>
                    <a:lstStyle/>
                    <a:p>
                      <a:r>
                        <a:rPr lang="en-US" sz="1000"/>
                        <a:t>firstinshi</a:t>
                      </a:r>
                    </a:p>
                  </a:txBody>
                  <a:tcPr/>
                </a:tc>
                <a:tc>
                  <a:txBody>
                    <a:bodyPr/>
                    <a:lstStyle/>
                    <a:p>
                      <a:r>
                        <a:rPr lang="en-US" sz="1000"/>
                        <a:t>2932</a:t>
                      </a:r>
                    </a:p>
                  </a:txBody>
                  <a:tcPr/>
                </a:tc>
                <a:tc>
                  <a:txBody>
                    <a:bodyPr/>
                    <a:lstStyle/>
                    <a:p>
                      <a:r>
                        <a:rPr lang="en-US" sz="1000"/>
                        <a:t>0</a:t>
                      </a:r>
                    </a:p>
                  </a:txBody>
                  <a:tcPr/>
                </a:tc>
                <a:tc>
                  <a:txBody>
                    <a:bodyPr/>
                    <a:lstStyle/>
                    <a:p>
                      <a:r>
                        <a:rPr lang="en-US" sz="1000"/>
                        <a:t>5</a:t>
                      </a:r>
                    </a:p>
                  </a:txBody>
                  <a:tcPr/>
                </a:tc>
                <a:tc>
                  <a:txBody>
                    <a:bodyPr/>
                    <a:lstStyle/>
                    <a:p>
                      <a:r>
                        <a:rPr lang="en-US" sz="1000"/>
                        <a:t>3</a:t>
                      </a:r>
                    </a:p>
                  </a:txBody>
                  <a:tcPr/>
                </a:tc>
                <a:tc>
                  <a:txBody>
                    <a:bodyPr/>
                    <a:lstStyle/>
                    <a:p>
                      <a:r>
                        <a:rPr lang="en-US" sz="1000"/>
                        <a:t>0</a:t>
                      </a:r>
                    </a:p>
                  </a:txBody>
                  <a:tcPr/>
                </a:tc>
                <a:tc>
                  <a:txBody>
                    <a:bodyPr/>
                    <a:lstStyle/>
                    <a:p>
                      <a:r>
                        <a:rPr lang="en-US" sz="1000"/>
                        <a:t>3</a:t>
                      </a:r>
                    </a:p>
                  </a:txBody>
                  <a:tcPr/>
                </a:tc>
                <a:tc>
                  <a:txBody>
                    <a:bodyPr/>
                    <a:lstStyle/>
                    <a:p>
                      <a:r>
                        <a:rPr lang="en-US" sz="1000"/>
                        <a:t>11</a:t>
                      </a:r>
                    </a:p>
                  </a:txBody>
                  <a:tcPr/>
                </a:tc>
                <a:tc>
                  <a:txBody>
                    <a:bodyPr/>
                    <a:lstStyle/>
                    <a:p>
                      <a:r>
                        <a:rPr lang="en-US" sz="1000"/>
                        <a:t>301</a:t>
                      </a:r>
                    </a:p>
                  </a:txBody>
                  <a:tcPr/>
                </a:tc>
                <a:tc>
                  <a:txBody>
                    <a:bodyPr/>
                    <a:lstStyle/>
                    <a:p>
                      <a:r>
                        <a:rPr lang="en-US" sz="1000"/>
                        <a:t>2</a:t>
                      </a:r>
                    </a:p>
                  </a:txBody>
                  <a:tcPr/>
                </a:tc>
                <a:extLst>
                  <a:ext uri="{0D108BD9-81ED-4DB2-BD59-A6C34878D82A}">
                    <a16:rowId xmlns:a16="http://schemas.microsoft.com/office/drawing/2014/main" val="3442182282"/>
                  </a:ext>
                </a:extLst>
              </a:tr>
            </a:tbl>
          </a:graphicData>
        </a:graphic>
      </p:graphicFrame>
      <p:sp>
        <p:nvSpPr>
          <p:cNvPr id="4" name="Text Placeholder 3">
            <a:extLst>
              <a:ext uri="{FF2B5EF4-FFF2-40B4-BE49-F238E27FC236}">
                <a16:creationId xmlns:a16="http://schemas.microsoft.com/office/drawing/2014/main" id="{7F882906-39C0-480A-98DD-EB7AA887B6EE}"/>
              </a:ext>
            </a:extLst>
          </p:cNvPr>
          <p:cNvSpPr>
            <a:spLocks noGrp="1"/>
          </p:cNvSpPr>
          <p:nvPr>
            <p:ph type="body" sz="quarter" idx="14"/>
          </p:nvPr>
        </p:nvSpPr>
        <p:spPr/>
        <p:txBody>
          <a:bodyPr/>
          <a:lstStyle/>
          <a:p>
            <a:r>
              <a:rPr lang="en-US"/>
              <a:t>08/01/2024 - 08/31/2024</a:t>
            </a:r>
          </a:p>
        </p:txBody>
      </p:sp>
    </p:spTree>
    <p:extLst>
      <p:ext uri="{BB962C8B-B14F-4D97-AF65-F5344CB8AC3E}">
        <p14:creationId xmlns:p14="http://schemas.microsoft.com/office/powerpoint/2010/main" val="257361772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01272B-53BC-4970-810C-E1FEF127DAF9}"/>
              </a:ext>
            </a:extLst>
          </p:cNvPr>
          <p:cNvSpPr>
            <a:spLocks noGrp="1"/>
          </p:cNvSpPr>
          <p:nvPr>
            <p:ph type="title"/>
          </p:nvPr>
        </p:nvSpPr>
        <p:spPr/>
        <p:txBody>
          <a:bodyPr/>
          <a:lstStyle/>
          <a:p>
            <a:r>
              <a:rPr lang="en-US"/>
              <a:t>Instagram Instagram Followers Change | FICOH</a:t>
            </a:r>
          </a:p>
        </p:txBody>
      </p:sp>
      <p:graphicFrame>
        <p:nvGraphicFramePr>
          <p:cNvPr id="6" name="Chart Placeholder 5">
            <a:extLst>
              <a:ext uri="{FF2B5EF4-FFF2-40B4-BE49-F238E27FC236}">
                <a16:creationId xmlns:a16="http://schemas.microsoft.com/office/drawing/2014/main" id="{21E779EA-DBEB-4809-BA05-B12A01F9C9D0}"/>
              </a:ext>
            </a:extLst>
          </p:cNvPr>
          <p:cNvGraphicFramePr>
            <a:graphicFrameLocks noGrp="1"/>
          </p:cNvGraphicFramePr>
          <p:nvPr>
            <p:ph type="chart" sz="quarter" idx="13"/>
            <p:extLst>
              <p:ext uri="{D42A27DB-BD31-4B8C-83A1-F6EECF244321}">
                <p14:modId xmlns:p14="http://schemas.microsoft.com/office/powerpoint/2010/main" val="354825741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53E42BD-F5A4-4D21-9A64-3A21125931D6}"/>
              </a:ext>
            </a:extLst>
          </p:cNvPr>
          <p:cNvSpPr>
            <a:spLocks noGrp="1"/>
          </p:cNvSpPr>
          <p:nvPr>
            <p:ph type="body" sz="quarter" idx="14"/>
          </p:nvPr>
        </p:nvSpPr>
        <p:spPr/>
        <p:txBody>
          <a:bodyPr/>
          <a:lstStyle/>
          <a:p>
            <a:r>
              <a:rPr lang="en-US"/>
              <a:t>01/01/2024 - 12/31/2024</a:t>
            </a:r>
          </a:p>
        </p:txBody>
      </p:sp>
      <p:sp>
        <p:nvSpPr>
          <p:cNvPr id="5" name="Footer Placeholder 4">
            <a:extLst>
              <a:ext uri="{FF2B5EF4-FFF2-40B4-BE49-F238E27FC236}">
                <a16:creationId xmlns:a16="http://schemas.microsoft.com/office/drawing/2014/main" id="{BC262FC3-8C25-4778-A15A-AE9B7CBA2EE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8515041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D9CF9E-4989-416E-B417-FC58AFC96A74}"/>
              </a:ext>
            </a:extLst>
          </p:cNvPr>
          <p:cNvSpPr>
            <a:spLocks noGrp="1"/>
          </p:cNvSpPr>
          <p:nvPr>
            <p:ph type="title"/>
          </p:nvPr>
        </p:nvSpPr>
        <p:spPr/>
        <p:txBody>
          <a:bodyPr/>
          <a:lstStyle/>
          <a:p>
            <a:r>
              <a:rPr lang="en-US"/>
              <a:t>Instagram Average Interactions Per Instagram Post | FICOH</a:t>
            </a:r>
          </a:p>
        </p:txBody>
      </p:sp>
      <p:graphicFrame>
        <p:nvGraphicFramePr>
          <p:cNvPr id="6" name="Chart Placeholder 5">
            <a:extLst>
              <a:ext uri="{FF2B5EF4-FFF2-40B4-BE49-F238E27FC236}">
                <a16:creationId xmlns:a16="http://schemas.microsoft.com/office/drawing/2014/main" id="{10E3C7E1-26EC-4E97-A1A5-4BE759A3BC07}"/>
              </a:ext>
            </a:extLst>
          </p:cNvPr>
          <p:cNvGraphicFramePr>
            <a:graphicFrameLocks noGrp="1"/>
          </p:cNvGraphicFramePr>
          <p:nvPr>
            <p:ph type="chart" sz="quarter" idx="13"/>
            <p:extLst>
              <p:ext uri="{D42A27DB-BD31-4B8C-83A1-F6EECF244321}">
                <p14:modId xmlns:p14="http://schemas.microsoft.com/office/powerpoint/2010/main" val="315634803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7DC5890-78C3-447E-BF96-813A898A89D9}"/>
              </a:ext>
            </a:extLst>
          </p:cNvPr>
          <p:cNvSpPr>
            <a:spLocks noGrp="1"/>
          </p:cNvSpPr>
          <p:nvPr>
            <p:ph type="body" sz="quarter" idx="14"/>
          </p:nvPr>
        </p:nvSpPr>
        <p:spPr/>
        <p:txBody>
          <a:bodyPr/>
          <a:lstStyle/>
          <a:p>
            <a:r>
              <a:rPr lang="en-US"/>
              <a:t>01/01/2024 - 12/31/2024</a:t>
            </a:r>
          </a:p>
        </p:txBody>
      </p:sp>
      <p:sp>
        <p:nvSpPr>
          <p:cNvPr id="5" name="Footer Placeholder 4">
            <a:extLst>
              <a:ext uri="{FF2B5EF4-FFF2-40B4-BE49-F238E27FC236}">
                <a16:creationId xmlns:a16="http://schemas.microsoft.com/office/drawing/2014/main" id="{6DB3BBA6-50A4-47E5-A521-2FC85B04356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98795705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84A566-4D6D-46A0-B95C-3A4891085E3C}"/>
              </a:ext>
            </a:extLst>
          </p:cNvPr>
          <p:cNvSpPr>
            <a:spLocks noGrp="1"/>
          </p:cNvSpPr>
          <p:nvPr>
            <p:ph type="title"/>
          </p:nvPr>
        </p:nvSpPr>
        <p:spPr/>
        <p:txBody>
          <a:bodyPr/>
          <a:lstStyle/>
          <a:p>
            <a:r>
              <a:rPr lang="en-US"/>
              <a:t>Instagram Total Interactions Per Month | FICOH</a:t>
            </a:r>
          </a:p>
        </p:txBody>
      </p:sp>
      <p:graphicFrame>
        <p:nvGraphicFramePr>
          <p:cNvPr id="6" name="Chart Placeholder 5">
            <a:extLst>
              <a:ext uri="{FF2B5EF4-FFF2-40B4-BE49-F238E27FC236}">
                <a16:creationId xmlns:a16="http://schemas.microsoft.com/office/drawing/2014/main" id="{E5CE0BD1-115A-4B71-9E25-F656B34DBAFC}"/>
              </a:ext>
            </a:extLst>
          </p:cNvPr>
          <p:cNvGraphicFramePr>
            <a:graphicFrameLocks noGrp="1"/>
          </p:cNvGraphicFramePr>
          <p:nvPr>
            <p:ph type="chart" sz="quarter" idx="13"/>
            <p:extLst>
              <p:ext uri="{D42A27DB-BD31-4B8C-83A1-F6EECF244321}">
                <p14:modId xmlns:p14="http://schemas.microsoft.com/office/powerpoint/2010/main" val="392946153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9D0EC25-922A-4A16-AE6A-F786564608E0}"/>
              </a:ext>
            </a:extLst>
          </p:cNvPr>
          <p:cNvSpPr>
            <a:spLocks noGrp="1"/>
          </p:cNvSpPr>
          <p:nvPr>
            <p:ph type="body" sz="quarter" idx="14"/>
          </p:nvPr>
        </p:nvSpPr>
        <p:spPr/>
        <p:txBody>
          <a:bodyPr/>
          <a:lstStyle/>
          <a:p>
            <a:r>
              <a:rPr lang="en-US"/>
              <a:t>01/01/2024 - 12/31/2024</a:t>
            </a:r>
          </a:p>
        </p:txBody>
      </p:sp>
      <p:sp>
        <p:nvSpPr>
          <p:cNvPr id="5" name="Footer Placeholder 4">
            <a:extLst>
              <a:ext uri="{FF2B5EF4-FFF2-40B4-BE49-F238E27FC236}">
                <a16:creationId xmlns:a16="http://schemas.microsoft.com/office/drawing/2014/main" id="{45E19618-E3EB-4A1F-9B35-64DFE8DE38E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94621423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B16DB7-E79A-4D1B-89A1-8F5BF45ADE1F}"/>
              </a:ext>
            </a:extLst>
          </p:cNvPr>
          <p:cNvSpPr>
            <a:spLocks noGrp="1"/>
          </p:cNvSpPr>
          <p:nvPr>
            <p:ph type="title"/>
          </p:nvPr>
        </p:nvSpPr>
        <p:spPr/>
        <p:txBody>
          <a:bodyPr/>
          <a:lstStyle/>
          <a:p>
            <a:r>
              <a:rPr lang="en-US"/>
              <a:t>Instagram Impressions  | FICOH</a:t>
            </a:r>
          </a:p>
        </p:txBody>
      </p:sp>
      <p:graphicFrame>
        <p:nvGraphicFramePr>
          <p:cNvPr id="6" name="Chart Placeholder 5">
            <a:extLst>
              <a:ext uri="{FF2B5EF4-FFF2-40B4-BE49-F238E27FC236}">
                <a16:creationId xmlns:a16="http://schemas.microsoft.com/office/drawing/2014/main" id="{E0D1A2D9-8EAD-404D-A4C8-97E5CB50C0BF}"/>
              </a:ext>
            </a:extLst>
          </p:cNvPr>
          <p:cNvGraphicFramePr>
            <a:graphicFrameLocks noGrp="1"/>
          </p:cNvGraphicFramePr>
          <p:nvPr>
            <p:ph type="chart" sz="quarter" idx="13"/>
            <p:extLst>
              <p:ext uri="{D42A27DB-BD31-4B8C-83A1-F6EECF244321}">
                <p14:modId xmlns:p14="http://schemas.microsoft.com/office/powerpoint/2010/main" val="157799670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CB4D9B7-639C-4BB9-9827-55CD82198A05}"/>
              </a:ext>
            </a:extLst>
          </p:cNvPr>
          <p:cNvSpPr>
            <a:spLocks noGrp="1"/>
          </p:cNvSpPr>
          <p:nvPr>
            <p:ph type="body" sz="quarter" idx="14"/>
          </p:nvPr>
        </p:nvSpPr>
        <p:spPr/>
        <p:txBody>
          <a:bodyPr/>
          <a:lstStyle/>
          <a:p>
            <a:r>
              <a:rPr lang="en-US"/>
              <a:t>01/01/2024 - 12/31/2024</a:t>
            </a:r>
          </a:p>
        </p:txBody>
      </p:sp>
      <p:sp>
        <p:nvSpPr>
          <p:cNvPr id="5" name="Footer Placeholder 4">
            <a:extLst>
              <a:ext uri="{FF2B5EF4-FFF2-40B4-BE49-F238E27FC236}">
                <a16:creationId xmlns:a16="http://schemas.microsoft.com/office/drawing/2014/main" id="{BCF087B9-6AFE-4D4D-B6F3-2401BC2B7C5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49979996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DB4158-D74A-4D19-BBAF-BEC847679773}"/>
              </a:ext>
            </a:extLst>
          </p:cNvPr>
          <p:cNvSpPr>
            <a:spLocks noGrp="1"/>
          </p:cNvSpPr>
          <p:nvPr>
            <p:ph type="title"/>
          </p:nvPr>
        </p:nvSpPr>
        <p:spPr/>
        <p:txBody>
          <a:bodyPr/>
          <a:lstStyle/>
          <a:p>
            <a:r>
              <a:rPr lang="en-US"/>
              <a:t>Instagram Top Instagram Posts Table | FICOH - 1 of 2</a:t>
            </a:r>
          </a:p>
        </p:txBody>
      </p:sp>
      <p:graphicFrame>
        <p:nvGraphicFramePr>
          <p:cNvPr id="5" name="Table Placeholder 4">
            <a:extLst>
              <a:ext uri="{FF2B5EF4-FFF2-40B4-BE49-F238E27FC236}">
                <a16:creationId xmlns:a16="http://schemas.microsoft.com/office/drawing/2014/main" id="{9400D29A-C426-474C-9132-0EA04CD69D68}"/>
              </a:ext>
            </a:extLst>
          </p:cNvPr>
          <p:cNvGraphicFramePr>
            <a:graphicFrameLocks noGrp="1"/>
          </p:cNvGraphicFramePr>
          <p:nvPr>
            <p:ph type="tbl" sz="quarter" idx="13"/>
            <p:extLst>
              <p:ext uri="{D42A27DB-BD31-4B8C-83A1-F6EECF244321}">
                <p14:modId xmlns:p14="http://schemas.microsoft.com/office/powerpoint/2010/main" val="173250915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1580502853"/>
                    </a:ext>
                  </a:extLst>
                </a:gridCol>
                <a:gridCol w="987552">
                  <a:extLst>
                    <a:ext uri="{9D8B030D-6E8A-4147-A177-3AD203B41FA5}">
                      <a16:colId xmlns:a16="http://schemas.microsoft.com/office/drawing/2014/main" val="645775802"/>
                    </a:ext>
                  </a:extLst>
                </a:gridCol>
                <a:gridCol w="987552">
                  <a:extLst>
                    <a:ext uri="{9D8B030D-6E8A-4147-A177-3AD203B41FA5}">
                      <a16:colId xmlns:a16="http://schemas.microsoft.com/office/drawing/2014/main" val="4095366429"/>
                    </a:ext>
                  </a:extLst>
                </a:gridCol>
                <a:gridCol w="987552">
                  <a:extLst>
                    <a:ext uri="{9D8B030D-6E8A-4147-A177-3AD203B41FA5}">
                      <a16:colId xmlns:a16="http://schemas.microsoft.com/office/drawing/2014/main" val="849809734"/>
                    </a:ext>
                  </a:extLst>
                </a:gridCol>
                <a:gridCol w="987552">
                  <a:extLst>
                    <a:ext uri="{9D8B030D-6E8A-4147-A177-3AD203B41FA5}">
                      <a16:colId xmlns:a16="http://schemas.microsoft.com/office/drawing/2014/main" val="211430845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21006179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firstinshi - 2024-08-02 17:00:35</a:t>
                      </a:r>
                      <a:r>
                        <a:rPr kumimoji="0" lang="en-US" sz="1000" b="0" i="0" u="none" strike="noStrike" kern="1200" cap="none" spc="0" normalizeH="0" baseline="0" noProof="0">
                          <a:ln>
                            <a:noFill/>
                          </a:ln>
                          <a:solidFill>
                            <a:prstClr val="black"/>
                          </a:solidFill>
                          <a:effectLst/>
                          <a:uLnTx/>
                          <a:uFillTx/>
                          <a:latin typeface="Calibri"/>
                          <a:ea typeface="+mn-ea"/>
                          <a:cs typeface="+mn-cs"/>
                        </a:rPr>
                        <a:t>
 Yesterday we joined a proclamation ceremony celebrating the 15th annual Pedestrian Safety Month in Hawaii! FICOH and Hawaii DOT’s walkwisehawaii program have teamed up this summer to educate seniors on the importance of visibility while walking and so far, have passed out more than 2,000 safety lights and reflective bracelets at senior outreach events on Oahu. At the ceremony, we got to meet other public and private partners who are passionate about pedestrian safety, including honolulupd, Walk with a Doc, and Raising Cane’s, who brought some furry friends to highlight the importance of PET-estrian safety, too. The message: Pedestrian safety is a team effort. If you drive, choose not to drive distracted or speed, and be aware of pedestrian movements day and night. As pedestrians, dress to be seen. When crossing the street, look left, right, left again, and continue looking the entire time you’re in a crosswalk. Do not enter a crosswalk if the light indicator is already counting down; and if no crosswalk is available, cross at a corner. Let’s make August and every month #PedestrianSafetyMonth in Hawaii!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1.5353 %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extLst>
                  <a:ext uri="{0D108BD9-81ED-4DB2-BD59-A6C34878D82A}">
                    <a16:rowId xmlns:a16="http://schemas.microsoft.com/office/drawing/2014/main" val="3418898688"/>
                  </a:ext>
                </a:extLst>
              </a:tr>
            </a:tbl>
          </a:graphicData>
        </a:graphic>
      </p:graphicFrame>
      <p:sp>
        <p:nvSpPr>
          <p:cNvPr id="4" name="Text Placeholder 3">
            <a:extLst>
              <a:ext uri="{FF2B5EF4-FFF2-40B4-BE49-F238E27FC236}">
                <a16:creationId xmlns:a16="http://schemas.microsoft.com/office/drawing/2014/main" id="{673075C7-1345-4BC0-900A-5B902504A71C}"/>
              </a:ext>
            </a:extLst>
          </p:cNvPr>
          <p:cNvSpPr>
            <a:spLocks noGrp="1"/>
          </p:cNvSpPr>
          <p:nvPr>
            <p:ph type="body" sz="quarter" idx="14"/>
          </p:nvPr>
        </p:nvSpPr>
        <p:spPr/>
        <p:txBody>
          <a:bodyPr/>
          <a:lstStyle/>
          <a:p>
            <a:r>
              <a:rPr lang="en-US"/>
              <a:t>08/01/2024 - 08/31/2024</a:t>
            </a:r>
          </a:p>
        </p:txBody>
      </p:sp>
    </p:spTree>
    <p:extLst>
      <p:ext uri="{BB962C8B-B14F-4D97-AF65-F5344CB8AC3E}">
        <p14:creationId xmlns:p14="http://schemas.microsoft.com/office/powerpoint/2010/main" val="53318644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FEADC0-7C71-4737-9E26-A02971CBA75C}"/>
              </a:ext>
            </a:extLst>
          </p:cNvPr>
          <p:cNvSpPr>
            <a:spLocks noGrp="1"/>
          </p:cNvSpPr>
          <p:nvPr>
            <p:ph type="title"/>
          </p:nvPr>
        </p:nvSpPr>
        <p:spPr/>
        <p:txBody>
          <a:bodyPr/>
          <a:lstStyle/>
          <a:p>
            <a:r>
              <a:rPr lang="en-US"/>
              <a:t>Instagram Top Instagram Posts Table | FICOH - 2 of 2</a:t>
            </a:r>
          </a:p>
        </p:txBody>
      </p:sp>
      <p:graphicFrame>
        <p:nvGraphicFramePr>
          <p:cNvPr id="5" name="Table Placeholder 4">
            <a:extLst>
              <a:ext uri="{FF2B5EF4-FFF2-40B4-BE49-F238E27FC236}">
                <a16:creationId xmlns:a16="http://schemas.microsoft.com/office/drawing/2014/main" id="{9AFA1A75-0C81-449D-AF16-2A09B8A0C9CD}"/>
              </a:ext>
            </a:extLst>
          </p:cNvPr>
          <p:cNvGraphicFramePr>
            <a:graphicFrameLocks noGrp="1"/>
          </p:cNvGraphicFramePr>
          <p:nvPr>
            <p:ph type="tbl" sz="quarter" idx="13"/>
            <p:extLst>
              <p:ext uri="{D42A27DB-BD31-4B8C-83A1-F6EECF244321}">
                <p14:modId xmlns:p14="http://schemas.microsoft.com/office/powerpoint/2010/main" val="5823231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249533581"/>
                    </a:ext>
                  </a:extLst>
                </a:gridCol>
                <a:gridCol w="987552">
                  <a:extLst>
                    <a:ext uri="{9D8B030D-6E8A-4147-A177-3AD203B41FA5}">
                      <a16:colId xmlns:a16="http://schemas.microsoft.com/office/drawing/2014/main" val="2922569962"/>
                    </a:ext>
                  </a:extLst>
                </a:gridCol>
                <a:gridCol w="987552">
                  <a:extLst>
                    <a:ext uri="{9D8B030D-6E8A-4147-A177-3AD203B41FA5}">
                      <a16:colId xmlns:a16="http://schemas.microsoft.com/office/drawing/2014/main" val="2590620032"/>
                    </a:ext>
                  </a:extLst>
                </a:gridCol>
                <a:gridCol w="987552">
                  <a:extLst>
                    <a:ext uri="{9D8B030D-6E8A-4147-A177-3AD203B41FA5}">
                      <a16:colId xmlns:a16="http://schemas.microsoft.com/office/drawing/2014/main" val="258076502"/>
                    </a:ext>
                  </a:extLst>
                </a:gridCol>
                <a:gridCol w="987552">
                  <a:extLst>
                    <a:ext uri="{9D8B030D-6E8A-4147-A177-3AD203B41FA5}">
                      <a16:colId xmlns:a16="http://schemas.microsoft.com/office/drawing/2014/main" val="133143472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9973048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firstinshi - 2024-08-15 17:00:23</a:t>
                      </a:r>
                      <a:r>
                        <a:rPr kumimoji="0" lang="en-US" sz="1000" b="0" i="0" u="none" strike="noStrike" kern="1200" cap="none" spc="0" normalizeH="0" baseline="0" noProof="0">
                          <a:ln>
                            <a:noFill/>
                          </a:ln>
                          <a:solidFill>
                            <a:prstClr val="black"/>
                          </a:solidFill>
                          <a:effectLst/>
                          <a:uLnTx/>
                          <a:uFillTx/>
                          <a:latin typeface="Calibri"/>
                          <a:ea typeface="+mn-ea"/>
                          <a:cs typeface="+mn-cs"/>
                        </a:rPr>
                        <a:t>
 After a long break due to COVID, FICOH is excited to be partnering once again with hawaiimow to serve vulnerable members of our community. Yesterday, our first group of associate volunteers delivered hot meals and smiles to homebound individuals living near our Honolulu office. Hawaii Meals on Wheels helps kūpuna and individuals with disabilities preserve their independence at home by providing nutritious meals and regular personal contact. It feels good to reteam with this amazing organization after more than four years and do our small part to help our neighbors in need.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1.3638 %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extLst>
                  <a:ext uri="{0D108BD9-81ED-4DB2-BD59-A6C34878D82A}">
                    <a16:rowId xmlns:a16="http://schemas.microsoft.com/office/drawing/2014/main" val="17453551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firstinshi - 2024-08-21 17:01:07</a:t>
                      </a:r>
                      <a:r>
                        <a:rPr kumimoji="0" lang="en-US" sz="1000" b="0" i="0" u="none" strike="noStrike" kern="1200" cap="none" spc="0" normalizeH="0" baseline="0" noProof="0">
                          <a:ln>
                            <a:noFill/>
                          </a:ln>
                          <a:solidFill>
                            <a:prstClr val="black"/>
                          </a:solidFill>
                          <a:effectLst/>
                          <a:uLnTx/>
                          <a:uFillTx/>
                          <a:latin typeface="Calibri"/>
                          <a:ea typeface="+mn-ea"/>
                          <a:cs typeface="+mn-cs"/>
                        </a:rPr>
                        <a:t>
 Our partners at Business Insurance Services (BIS) recently treated us to delicious treats from sweettreatsbynancyb1 and refreshing boba drinks from yifanghawaii. It was great to reconnect and talk story in person! Mahalo BIS for your continued support and partnership. #TeamFICOH #BusinessInsuranceServices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1.2606 %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extLst>
                  <a:ext uri="{0D108BD9-81ED-4DB2-BD59-A6C34878D82A}">
                    <a16:rowId xmlns:a16="http://schemas.microsoft.com/office/drawing/2014/main" val="3998560895"/>
                  </a:ext>
                </a:extLst>
              </a:tr>
            </a:tbl>
          </a:graphicData>
        </a:graphic>
      </p:graphicFrame>
      <p:sp>
        <p:nvSpPr>
          <p:cNvPr id="4" name="Text Placeholder 3">
            <a:extLst>
              <a:ext uri="{FF2B5EF4-FFF2-40B4-BE49-F238E27FC236}">
                <a16:creationId xmlns:a16="http://schemas.microsoft.com/office/drawing/2014/main" id="{EEA64564-227F-4B6C-A0DF-0E9A89C0DF1C}"/>
              </a:ext>
            </a:extLst>
          </p:cNvPr>
          <p:cNvSpPr>
            <a:spLocks noGrp="1"/>
          </p:cNvSpPr>
          <p:nvPr>
            <p:ph type="body" sz="quarter" idx="14"/>
          </p:nvPr>
        </p:nvSpPr>
        <p:spPr/>
        <p:txBody>
          <a:bodyPr/>
          <a:lstStyle/>
          <a:p>
            <a:r>
              <a:rPr lang="en-US"/>
              <a:t>08/01/2024 - 08/31/2024</a:t>
            </a:r>
          </a:p>
        </p:txBody>
      </p:sp>
    </p:spTree>
    <p:extLst>
      <p:ext uri="{BB962C8B-B14F-4D97-AF65-F5344CB8AC3E}">
        <p14:creationId xmlns:p14="http://schemas.microsoft.com/office/powerpoint/2010/main" val="412023035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83DE1E-AF16-403A-94C2-6E7E2AD54D10}"/>
              </a:ext>
            </a:extLst>
          </p:cNvPr>
          <p:cNvSpPr>
            <a:spLocks noGrp="1"/>
          </p:cNvSpPr>
          <p:nvPr>
            <p:ph type="title"/>
          </p:nvPr>
        </p:nvSpPr>
        <p:spPr/>
        <p:txBody>
          <a:bodyPr/>
          <a:lstStyle/>
          <a:p>
            <a:r>
              <a:rPr lang="en-US"/>
              <a:t>Instagram Videos Table | FICOH</a:t>
            </a:r>
          </a:p>
        </p:txBody>
      </p:sp>
      <p:graphicFrame>
        <p:nvGraphicFramePr>
          <p:cNvPr id="5" name="Table Placeholder 4">
            <a:extLst>
              <a:ext uri="{FF2B5EF4-FFF2-40B4-BE49-F238E27FC236}">
                <a16:creationId xmlns:a16="http://schemas.microsoft.com/office/drawing/2014/main" id="{EAA92C84-1847-4179-8749-019A67214248}"/>
              </a:ext>
            </a:extLst>
          </p:cNvPr>
          <p:cNvGraphicFramePr>
            <a:graphicFrameLocks noGrp="1"/>
          </p:cNvGraphicFramePr>
          <p:nvPr>
            <p:ph type="tbl" sz="quarter" idx="13"/>
            <p:extLst>
              <p:ext uri="{D42A27DB-BD31-4B8C-83A1-F6EECF244321}">
                <p14:modId xmlns:p14="http://schemas.microsoft.com/office/powerpoint/2010/main" val="49056487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5">
                  <a:extLst>
                    <a:ext uri="{9D8B030D-6E8A-4147-A177-3AD203B41FA5}">
                      <a16:colId xmlns:a16="http://schemas.microsoft.com/office/drawing/2014/main" val="3051706898"/>
                    </a:ext>
                  </a:extLst>
                </a:gridCol>
                <a:gridCol w="1234439">
                  <a:extLst>
                    <a:ext uri="{9D8B030D-6E8A-4147-A177-3AD203B41FA5}">
                      <a16:colId xmlns:a16="http://schemas.microsoft.com/office/drawing/2014/main" val="1970456566"/>
                    </a:ext>
                  </a:extLst>
                </a:gridCol>
                <a:gridCol w="493776">
                  <a:extLst>
                    <a:ext uri="{9D8B030D-6E8A-4147-A177-3AD203B41FA5}">
                      <a16:colId xmlns:a16="http://schemas.microsoft.com/office/drawing/2014/main" val="2537458069"/>
                    </a:ext>
                  </a:extLst>
                </a:gridCol>
                <a:gridCol w="493776">
                  <a:extLst>
                    <a:ext uri="{9D8B030D-6E8A-4147-A177-3AD203B41FA5}">
                      <a16:colId xmlns:a16="http://schemas.microsoft.com/office/drawing/2014/main" val="2443851098"/>
                    </a:ext>
                  </a:extLst>
                </a:gridCol>
                <a:gridCol w="493776">
                  <a:extLst>
                    <a:ext uri="{9D8B030D-6E8A-4147-A177-3AD203B41FA5}">
                      <a16:colId xmlns:a16="http://schemas.microsoft.com/office/drawing/2014/main" val="2071828158"/>
                    </a:ext>
                  </a:extLst>
                </a:gridCol>
                <a:gridCol w="493776">
                  <a:extLst>
                    <a:ext uri="{9D8B030D-6E8A-4147-A177-3AD203B41FA5}">
                      <a16:colId xmlns:a16="http://schemas.microsoft.com/office/drawing/2014/main" val="776257749"/>
                    </a:ext>
                  </a:extLst>
                </a:gridCol>
                <a:gridCol w="493776">
                  <a:extLst>
                    <a:ext uri="{9D8B030D-6E8A-4147-A177-3AD203B41FA5}">
                      <a16:colId xmlns:a16="http://schemas.microsoft.com/office/drawing/2014/main" val="3012045652"/>
                    </a:ext>
                  </a:extLst>
                </a:gridCol>
                <a:gridCol w="493776">
                  <a:extLst>
                    <a:ext uri="{9D8B030D-6E8A-4147-A177-3AD203B41FA5}">
                      <a16:colId xmlns:a16="http://schemas.microsoft.com/office/drawing/2014/main" val="4112256271"/>
                    </a:ext>
                  </a:extLst>
                </a:gridCol>
                <a:gridCol w="493776">
                  <a:extLst>
                    <a:ext uri="{9D8B030D-6E8A-4147-A177-3AD203B41FA5}">
                      <a16:colId xmlns:a16="http://schemas.microsoft.com/office/drawing/2014/main" val="894728046"/>
                    </a:ext>
                  </a:extLst>
                </a:gridCol>
                <a:gridCol w="493776">
                  <a:extLst>
                    <a:ext uri="{9D8B030D-6E8A-4147-A177-3AD203B41FA5}">
                      <a16:colId xmlns:a16="http://schemas.microsoft.com/office/drawing/2014/main" val="3264769755"/>
                    </a:ext>
                  </a:extLst>
                </a:gridCol>
                <a:gridCol w="493776">
                  <a:extLst>
                    <a:ext uri="{9D8B030D-6E8A-4147-A177-3AD203B41FA5}">
                      <a16:colId xmlns:a16="http://schemas.microsoft.com/office/drawing/2014/main" val="1742548729"/>
                    </a:ext>
                  </a:extLst>
                </a:gridCol>
              </a:tblGrid>
              <a:tr h="370840">
                <a:tc>
                  <a:txBody>
                    <a:bodyPr/>
                    <a:lstStyle/>
                    <a:p>
                      <a:r>
                        <a:rPr lang="en-US" sz="1000"/>
                        <a:t>Post</a:t>
                      </a:r>
                    </a:p>
                  </a:txBody>
                  <a:tcPr/>
                </a:tc>
                <a:tc>
                  <a:txBody>
                    <a:bodyPr/>
                    <a:lstStyle/>
                    <a:p>
                      <a:r>
                        <a:rPr lang="en-US" sz="1000"/>
                        <a:t>Thumbnail</a:t>
                      </a:r>
                    </a:p>
                  </a:txBody>
                  <a:tcPr/>
                </a:tc>
                <a:tc>
                  <a:txBody>
                    <a:bodyPr/>
                    <a:lstStyle/>
                    <a:p>
                      <a:r>
                        <a:rPr lang="en-US" sz="1000"/>
                        <a:t>Views (Organic)</a:t>
                      </a:r>
                    </a:p>
                  </a:txBody>
                  <a:tcPr/>
                </a:tc>
                <a:tc>
                  <a:txBody>
                    <a:bodyPr/>
                    <a:lstStyle/>
                    <a:p>
                      <a:r>
                        <a:rPr lang="en-US" sz="1000"/>
                        <a:t>Likes (Organic)</a:t>
                      </a:r>
                    </a:p>
                  </a:txBody>
                  <a:tcPr/>
                </a:tc>
                <a:tc>
                  <a:txBody>
                    <a:bodyPr/>
                    <a:lstStyle/>
                    <a:p>
                      <a:r>
                        <a:rPr lang="en-US" sz="1000"/>
                        <a:t>Comments (Organic)</a:t>
                      </a:r>
                    </a:p>
                  </a:txBody>
                  <a:tcPr/>
                </a:tc>
                <a:tc>
                  <a:txBody>
                    <a:bodyPr/>
                    <a:lstStyle/>
                    <a:p>
                      <a:r>
                        <a:rPr lang="en-US" sz="1000"/>
                        <a:t>Saves (Organic)</a:t>
                      </a:r>
                    </a:p>
                  </a:txBody>
                  <a:tcPr/>
                </a:tc>
                <a:tc>
                  <a:txBody>
                    <a:bodyPr/>
                    <a:lstStyle/>
                    <a:p>
                      <a:r>
                        <a:rPr lang="en-US" sz="1000"/>
                        <a:t>Engagements (Organic)</a:t>
                      </a:r>
                    </a:p>
                  </a:txBody>
                  <a:tcPr/>
                </a:tc>
                <a:tc>
                  <a:txBody>
                    <a:bodyPr/>
                    <a:lstStyle/>
                    <a:p>
                      <a:r>
                        <a:rPr lang="en-US" sz="1000"/>
                        <a:t>Impressions (Organic)</a:t>
                      </a:r>
                    </a:p>
                  </a:txBody>
                  <a:tcPr/>
                </a:tc>
                <a:tc>
                  <a:txBody>
                    <a:bodyPr/>
                    <a:lstStyle/>
                    <a:p>
                      <a:r>
                        <a:rPr lang="en-US" sz="1000"/>
                        <a:t>Reach (Organic)</a:t>
                      </a:r>
                    </a:p>
                  </a:txBody>
                  <a:tcPr/>
                </a:tc>
                <a:tc>
                  <a:txBody>
                    <a:bodyPr/>
                    <a:lstStyle/>
                    <a:p>
                      <a:r>
                        <a:rPr lang="en-US" sz="1000"/>
                        <a:t>Engagement Rate (Organic)</a:t>
                      </a:r>
                    </a:p>
                  </a:txBody>
                  <a:tcPr/>
                </a:tc>
                <a:tc>
                  <a:txBody>
                    <a:bodyPr/>
                    <a:lstStyle/>
                    <a:p>
                      <a:r>
                        <a:rPr lang="en-US" sz="1000"/>
                        <a:t>Video View Rate (Organic)</a:t>
                      </a:r>
                    </a:p>
                  </a:txBody>
                  <a:tcPr/>
                </a:tc>
                <a:extLst>
                  <a:ext uri="{0D108BD9-81ED-4DB2-BD59-A6C34878D82A}">
                    <a16:rowId xmlns:a16="http://schemas.microsoft.com/office/drawing/2014/main" val="1214462756"/>
                  </a:ext>
                </a:extLst>
              </a:tr>
              <a:tr h="370840">
                <a:tc>
                  <a:txBody>
                    <a:bodyPr/>
                    <a:lstStyle/>
                    <a:p>
                      <a:r>
                        <a:rPr lang="en-US" sz="1000" b="1"/>
                        <a:t>firstinshi - 2024-08-26 17:01:13</a:t>
                      </a:r>
                      <a:r>
                        <a:rPr lang="en-US" sz="1000"/>
                        <a:t>
 First Insurance hosted a pau hana for valued agency partners and friends last week at the Honolulu Country Club. We enjoy any opportunity to reunite and strengthen our relationships with them, especially in person and with delicious food. #TeamFICOH</a:t>
                      </a:r>
                    </a:p>
                  </a:txBody>
                  <a:tcPr/>
                </a:tc>
                <a:tc>
                  <a:txBody>
                    <a:bodyPr/>
                    <a:lstStyle/>
                    <a:p>
                      <a:r>
                        <a:rPr lang="en-US" sz="1000"/>
                        <a:t>https://quintly-eu-image-storage.s3.amazonaws.com/42a5b893a9726451877e4ab7634db126/58f871330bf2d95509a778bbbab906b0.jpg</a:t>
                      </a:r>
                    </a:p>
                  </a:txBody>
                  <a:tcPr/>
                </a:tc>
                <a:tc>
                  <a:txBody>
                    <a:bodyPr/>
                    <a:lstStyle/>
                    <a:p>
                      <a:r>
                        <a:rPr lang="en-US" sz="1000"/>
                        <a:t>420</a:t>
                      </a:r>
                    </a:p>
                  </a:txBody>
                  <a:tcPr/>
                </a:tc>
                <a:tc>
                  <a:txBody>
                    <a:bodyPr/>
                    <a:lstStyle/>
                    <a:p>
                      <a:r>
                        <a:rPr lang="en-US" sz="1000"/>
                        <a:t>26</a:t>
                      </a:r>
                    </a:p>
                  </a:txBody>
                  <a:tcPr/>
                </a:tc>
                <a:tc>
                  <a:txBody>
                    <a:bodyPr/>
                    <a:lstStyle/>
                    <a:p>
                      <a:r>
                        <a:rPr lang="en-US" sz="1000"/>
                        <a:t>0</a:t>
                      </a:r>
                    </a:p>
                  </a:txBody>
                  <a:tcPr/>
                </a:tc>
                <a:tc>
                  <a:txBody>
                    <a:bodyPr/>
                    <a:lstStyle/>
                    <a:p>
                      <a:r>
                        <a:rPr lang="en-US" sz="1000"/>
                        <a:t>1</a:t>
                      </a:r>
                    </a:p>
                  </a:txBody>
                  <a:tcPr/>
                </a:tc>
                <a:tc>
                  <a:txBody>
                    <a:bodyPr/>
                    <a:lstStyle/>
                    <a:p>
                      <a:r>
                        <a:rPr lang="en-US" sz="1000"/>
                        <a:t>27</a:t>
                      </a:r>
                    </a:p>
                  </a:txBody>
                  <a:tcPr/>
                </a:tc>
                <a:tc>
                  <a:txBody>
                    <a:bodyPr/>
                    <a:lstStyle/>
                    <a:p>
                      <a:r>
                        <a:rPr lang="en-US" sz="1000"/>
                        <a:t>n/a</a:t>
                      </a:r>
                    </a:p>
                  </a:txBody>
                  <a:tcPr/>
                </a:tc>
                <a:tc>
                  <a:txBody>
                    <a:bodyPr/>
                    <a:lstStyle/>
                    <a:p>
                      <a:r>
                        <a:rPr lang="en-US" sz="1000"/>
                        <a:t>359</a:t>
                      </a:r>
                    </a:p>
                  </a:txBody>
                  <a:tcPr/>
                </a:tc>
                <a:tc>
                  <a:txBody>
                    <a:bodyPr/>
                    <a:lstStyle/>
                    <a:p>
                      <a:r>
                        <a:rPr lang="en-US" sz="1000"/>
                        <a:t>6.43 %</a:t>
                      </a:r>
                    </a:p>
                  </a:txBody>
                  <a:tcPr/>
                </a:tc>
                <a:tc>
                  <a:txBody>
                    <a:bodyPr/>
                    <a:lstStyle/>
                    <a:p>
                      <a:r>
                        <a:rPr lang="en-US" sz="1000"/>
                        <a:t>n/a</a:t>
                      </a:r>
                    </a:p>
                  </a:txBody>
                  <a:tcPr/>
                </a:tc>
                <a:extLst>
                  <a:ext uri="{0D108BD9-81ED-4DB2-BD59-A6C34878D82A}">
                    <a16:rowId xmlns:a16="http://schemas.microsoft.com/office/drawing/2014/main" val="887865151"/>
                  </a:ext>
                </a:extLst>
              </a:tr>
              <a:tr h="370840">
                <a:tc>
                  <a:txBody>
                    <a:bodyPr/>
                    <a:lstStyle/>
                    <a:p>
                      <a:r>
                        <a:rPr lang="en-US" sz="1000" b="1"/>
                        <a:t>firstinshi - 2024-08-21 17:01:07</a:t>
                      </a:r>
                      <a:r>
                        <a:rPr lang="en-US" sz="1000"/>
                        <a:t>
 Our partners at Business Insurance Services (BIS) recently treated us to delicious treats from @sweettreatsbynancyb1 and refreshing boba drinks from @yifanghawaii. It was great to reconnect and talk story in person! Mahalo BIS for your continued support and partnership. #TeamFICOH #BusinessInsuranceServices</a:t>
                      </a:r>
                    </a:p>
                  </a:txBody>
                  <a:tcPr/>
                </a:tc>
                <a:tc>
                  <a:txBody>
                    <a:bodyPr/>
                    <a:lstStyle/>
                    <a:p>
                      <a:r>
                        <a:rPr lang="en-US" sz="1000"/>
                        <a:t>https://quintly-eu-image-storage.s3.amazonaws.com/42a5b893a9726451877e4ab7634db126/e706d3bf501eee2d37ae99105ff9f077.jpg</a:t>
                      </a:r>
                    </a:p>
                  </a:txBody>
                  <a:tcPr/>
                </a:tc>
                <a:tc>
                  <a:txBody>
                    <a:bodyPr/>
                    <a:lstStyle/>
                    <a:p>
                      <a:r>
                        <a:rPr lang="en-US" sz="1000"/>
                        <a:t>743</a:t>
                      </a:r>
                    </a:p>
                  </a:txBody>
                  <a:tcPr/>
                </a:tc>
                <a:tc>
                  <a:txBody>
                    <a:bodyPr/>
                    <a:lstStyle/>
                    <a:p>
                      <a:r>
                        <a:rPr lang="en-US" sz="1000"/>
                        <a:t>36</a:t>
                      </a:r>
                    </a:p>
                  </a:txBody>
                  <a:tcPr/>
                </a:tc>
                <a:tc>
                  <a:txBody>
                    <a:bodyPr/>
                    <a:lstStyle/>
                    <a:p>
                      <a:r>
                        <a:rPr lang="en-US" sz="1000"/>
                        <a:t>1</a:t>
                      </a:r>
                    </a:p>
                  </a:txBody>
                  <a:tcPr/>
                </a:tc>
                <a:tc>
                  <a:txBody>
                    <a:bodyPr/>
                    <a:lstStyle/>
                    <a:p>
                      <a:r>
                        <a:rPr lang="en-US" sz="1000"/>
                        <a:t>0</a:t>
                      </a:r>
                    </a:p>
                  </a:txBody>
                  <a:tcPr/>
                </a:tc>
                <a:tc>
                  <a:txBody>
                    <a:bodyPr/>
                    <a:lstStyle/>
                    <a:p>
                      <a:r>
                        <a:rPr lang="en-US" sz="1000"/>
                        <a:t>40</a:t>
                      </a:r>
                    </a:p>
                  </a:txBody>
                  <a:tcPr/>
                </a:tc>
                <a:tc>
                  <a:txBody>
                    <a:bodyPr/>
                    <a:lstStyle/>
                    <a:p>
                      <a:r>
                        <a:rPr lang="en-US" sz="1000"/>
                        <a:t>n/a</a:t>
                      </a:r>
                    </a:p>
                  </a:txBody>
                  <a:tcPr/>
                </a:tc>
                <a:tc>
                  <a:txBody>
                    <a:bodyPr/>
                    <a:lstStyle/>
                    <a:p>
                      <a:r>
                        <a:rPr lang="en-US" sz="1000"/>
                        <a:t>692</a:t>
                      </a:r>
                    </a:p>
                  </a:txBody>
                  <a:tcPr/>
                </a:tc>
                <a:tc>
                  <a:txBody>
                    <a:bodyPr/>
                    <a:lstStyle/>
                    <a:p>
                      <a:r>
                        <a:rPr lang="en-US" sz="1000"/>
                        <a:t>5.38 %</a:t>
                      </a:r>
                    </a:p>
                  </a:txBody>
                  <a:tcPr/>
                </a:tc>
                <a:tc>
                  <a:txBody>
                    <a:bodyPr/>
                    <a:lstStyle/>
                    <a:p>
                      <a:r>
                        <a:rPr lang="en-US" sz="1000"/>
                        <a:t>n/a</a:t>
                      </a:r>
                    </a:p>
                  </a:txBody>
                  <a:tcPr/>
                </a:tc>
                <a:extLst>
                  <a:ext uri="{0D108BD9-81ED-4DB2-BD59-A6C34878D82A}">
                    <a16:rowId xmlns:a16="http://schemas.microsoft.com/office/drawing/2014/main" val="89657788"/>
                  </a:ext>
                </a:extLst>
              </a:tr>
              <a:tr h="370840">
                <a:tc>
                  <a:txBody>
                    <a:bodyPr/>
                    <a:lstStyle/>
                    <a:p>
                      <a:r>
                        <a:rPr lang="en-US" sz="1000" b="1"/>
                        <a:t>firstinshi - 2024-08-06 17:01:13</a:t>
                      </a:r>
                      <a:r>
                        <a:rPr lang="en-US" sz="1000"/>
                        <a:t>
 More than 60 associates, family members, friends and pups got their hearts pumping at @hearthawaii ‘s 2024 Oahu Heart Walk at Kapiolani Park on Saturday. Together we raised ,000 in support of heart health. Happy 100th anniversary AHA, and mahalo for your commitment to creating a healthier future for our community. #TeamFICOH #HIHeartWalk</a:t>
                      </a:r>
                    </a:p>
                  </a:txBody>
                  <a:tcPr/>
                </a:tc>
                <a:tc>
                  <a:txBody>
                    <a:bodyPr/>
                    <a:lstStyle/>
                    <a:p>
                      <a:r>
                        <a:rPr lang="en-US" sz="1000"/>
                        <a:t>https://quintly-eu-image-storage.s3.amazonaws.com/42a5b893a9726451877e4ab7634db126/3a43f3a32915019c87ea157256d4c4b7.jpg</a:t>
                      </a:r>
                    </a:p>
                  </a:txBody>
                  <a:tcPr/>
                </a:tc>
                <a:tc>
                  <a:txBody>
                    <a:bodyPr/>
                    <a:lstStyle/>
                    <a:p>
                      <a:r>
                        <a:rPr lang="en-US" sz="1000"/>
                        <a:t>340</a:t>
                      </a:r>
                    </a:p>
                  </a:txBody>
                  <a:tcPr/>
                </a:tc>
                <a:tc>
                  <a:txBody>
                    <a:bodyPr/>
                    <a:lstStyle/>
                    <a:p>
                      <a:r>
                        <a:rPr lang="en-US" sz="1000"/>
                        <a:t>28</a:t>
                      </a:r>
                    </a:p>
                  </a:txBody>
                  <a:tcPr/>
                </a:tc>
                <a:tc>
                  <a:txBody>
                    <a:bodyPr/>
                    <a:lstStyle/>
                    <a:p>
                      <a:r>
                        <a:rPr lang="en-US" sz="1000"/>
                        <a:t>0</a:t>
                      </a:r>
                    </a:p>
                  </a:txBody>
                  <a:tcPr/>
                </a:tc>
                <a:tc>
                  <a:txBody>
                    <a:bodyPr/>
                    <a:lstStyle/>
                    <a:p>
                      <a:r>
                        <a:rPr lang="en-US" sz="1000"/>
                        <a:t>1</a:t>
                      </a:r>
                    </a:p>
                  </a:txBody>
                  <a:tcPr/>
                </a:tc>
                <a:tc>
                  <a:txBody>
                    <a:bodyPr/>
                    <a:lstStyle/>
                    <a:p>
                      <a:r>
                        <a:rPr lang="en-US" sz="1000"/>
                        <a:t>32</a:t>
                      </a:r>
                    </a:p>
                  </a:txBody>
                  <a:tcPr/>
                </a:tc>
                <a:tc>
                  <a:txBody>
                    <a:bodyPr/>
                    <a:lstStyle/>
                    <a:p>
                      <a:r>
                        <a:rPr lang="en-US" sz="1000"/>
                        <a:t>n/a</a:t>
                      </a:r>
                    </a:p>
                  </a:txBody>
                  <a:tcPr/>
                </a:tc>
                <a:tc>
                  <a:txBody>
                    <a:bodyPr/>
                    <a:lstStyle/>
                    <a:p>
                      <a:r>
                        <a:rPr lang="en-US" sz="1000"/>
                        <a:t>257</a:t>
                      </a:r>
                    </a:p>
                  </a:txBody>
                  <a:tcPr/>
                </a:tc>
                <a:tc>
                  <a:txBody>
                    <a:bodyPr/>
                    <a:lstStyle/>
                    <a:p>
                      <a:r>
                        <a:rPr lang="en-US" sz="1000"/>
                        <a:t>9.41 %</a:t>
                      </a:r>
                    </a:p>
                  </a:txBody>
                  <a:tcPr/>
                </a:tc>
                <a:tc>
                  <a:txBody>
                    <a:bodyPr/>
                    <a:lstStyle/>
                    <a:p>
                      <a:r>
                        <a:rPr lang="en-US" sz="1000"/>
                        <a:t>n/a</a:t>
                      </a:r>
                    </a:p>
                  </a:txBody>
                  <a:tcPr/>
                </a:tc>
                <a:extLst>
                  <a:ext uri="{0D108BD9-81ED-4DB2-BD59-A6C34878D82A}">
                    <a16:rowId xmlns:a16="http://schemas.microsoft.com/office/drawing/2014/main" val="3164126033"/>
                  </a:ext>
                </a:extLst>
              </a:tr>
            </a:tbl>
          </a:graphicData>
        </a:graphic>
      </p:graphicFrame>
      <p:sp>
        <p:nvSpPr>
          <p:cNvPr id="4" name="Text Placeholder 3">
            <a:extLst>
              <a:ext uri="{FF2B5EF4-FFF2-40B4-BE49-F238E27FC236}">
                <a16:creationId xmlns:a16="http://schemas.microsoft.com/office/drawing/2014/main" id="{6F002DA7-62F9-408F-91C6-0389450F1D5A}"/>
              </a:ext>
            </a:extLst>
          </p:cNvPr>
          <p:cNvSpPr>
            <a:spLocks noGrp="1"/>
          </p:cNvSpPr>
          <p:nvPr>
            <p:ph type="body" sz="quarter" idx="14"/>
          </p:nvPr>
        </p:nvSpPr>
        <p:spPr/>
        <p:txBody>
          <a:bodyPr/>
          <a:lstStyle/>
          <a:p>
            <a:r>
              <a:rPr lang="en-US"/>
              <a:t>08/01/2024 - 08/31/2024</a:t>
            </a:r>
          </a:p>
        </p:txBody>
      </p:sp>
    </p:spTree>
    <p:extLst>
      <p:ext uri="{BB962C8B-B14F-4D97-AF65-F5344CB8AC3E}">
        <p14:creationId xmlns:p14="http://schemas.microsoft.com/office/powerpoint/2010/main" val="72393217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7C0BA5-3BC1-49E8-964D-B630888BFA20}"/>
              </a:ext>
            </a:extLst>
          </p:cNvPr>
          <p:cNvSpPr>
            <a:spLocks noGrp="1"/>
          </p:cNvSpPr>
          <p:nvPr>
            <p:ph type="title"/>
          </p:nvPr>
        </p:nvSpPr>
        <p:spPr/>
        <p:txBody>
          <a:bodyPr/>
          <a:lstStyle/>
          <a:p>
            <a:r>
              <a:rPr lang="en-US"/>
              <a:t>Instagram YTD Stories Key Metrics | FICOH</a:t>
            </a:r>
          </a:p>
        </p:txBody>
      </p:sp>
      <p:graphicFrame>
        <p:nvGraphicFramePr>
          <p:cNvPr id="5" name="Table Placeholder 4">
            <a:extLst>
              <a:ext uri="{FF2B5EF4-FFF2-40B4-BE49-F238E27FC236}">
                <a16:creationId xmlns:a16="http://schemas.microsoft.com/office/drawing/2014/main" id="{F1A26B94-5B17-4BFF-920D-003F56B6758D}"/>
              </a:ext>
            </a:extLst>
          </p:cNvPr>
          <p:cNvGraphicFramePr>
            <a:graphicFrameLocks noGrp="1"/>
          </p:cNvGraphicFramePr>
          <p:nvPr>
            <p:ph type="tbl" sz="quarter" idx="13"/>
            <p:extLst>
              <p:ext uri="{D42A27DB-BD31-4B8C-83A1-F6EECF244321}">
                <p14:modId xmlns:p14="http://schemas.microsoft.com/office/powerpoint/2010/main" val="368524645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069848">
                  <a:extLst>
                    <a:ext uri="{9D8B030D-6E8A-4147-A177-3AD203B41FA5}">
                      <a16:colId xmlns:a16="http://schemas.microsoft.com/office/drawing/2014/main" val="242880602"/>
                    </a:ext>
                  </a:extLst>
                </a:gridCol>
                <a:gridCol w="1069848">
                  <a:extLst>
                    <a:ext uri="{9D8B030D-6E8A-4147-A177-3AD203B41FA5}">
                      <a16:colId xmlns:a16="http://schemas.microsoft.com/office/drawing/2014/main" val="2952884981"/>
                    </a:ext>
                  </a:extLst>
                </a:gridCol>
                <a:gridCol w="493776">
                  <a:extLst>
                    <a:ext uri="{9D8B030D-6E8A-4147-A177-3AD203B41FA5}">
                      <a16:colId xmlns:a16="http://schemas.microsoft.com/office/drawing/2014/main" val="3906288452"/>
                    </a:ext>
                  </a:extLst>
                </a:gridCol>
                <a:gridCol w="1069848">
                  <a:extLst>
                    <a:ext uri="{9D8B030D-6E8A-4147-A177-3AD203B41FA5}">
                      <a16:colId xmlns:a16="http://schemas.microsoft.com/office/drawing/2014/main" val="1277486256"/>
                    </a:ext>
                  </a:extLst>
                </a:gridCol>
                <a:gridCol w="1069848">
                  <a:extLst>
                    <a:ext uri="{9D8B030D-6E8A-4147-A177-3AD203B41FA5}">
                      <a16:colId xmlns:a16="http://schemas.microsoft.com/office/drawing/2014/main" val="2945048440"/>
                    </a:ext>
                  </a:extLst>
                </a:gridCol>
                <a:gridCol w="1069848">
                  <a:extLst>
                    <a:ext uri="{9D8B030D-6E8A-4147-A177-3AD203B41FA5}">
                      <a16:colId xmlns:a16="http://schemas.microsoft.com/office/drawing/2014/main" val="1739558668"/>
                    </a:ext>
                  </a:extLst>
                </a:gridCol>
                <a:gridCol w="1069848">
                  <a:extLst>
                    <a:ext uri="{9D8B030D-6E8A-4147-A177-3AD203B41FA5}">
                      <a16:colId xmlns:a16="http://schemas.microsoft.com/office/drawing/2014/main" val="2539873660"/>
                    </a:ext>
                  </a:extLst>
                </a:gridCol>
                <a:gridCol w="1069848">
                  <a:extLst>
                    <a:ext uri="{9D8B030D-6E8A-4147-A177-3AD203B41FA5}">
                      <a16:colId xmlns:a16="http://schemas.microsoft.com/office/drawing/2014/main" val="4239922649"/>
                    </a:ext>
                  </a:extLst>
                </a:gridCol>
              </a:tblGrid>
              <a:tr h="370840">
                <a:tc>
                  <a:txBody>
                    <a:bodyPr/>
                    <a:lstStyle/>
                    <a:p>
                      <a:r>
                        <a:rPr lang="en-US" sz="1000"/>
                        <a:t>Total Stories</a:t>
                      </a:r>
                    </a:p>
                  </a:txBody>
                  <a:tcPr/>
                </a:tc>
                <a:tc>
                  <a:txBody>
                    <a:bodyPr/>
                    <a:lstStyle/>
                    <a:p>
                      <a:r>
                        <a:rPr lang="en-US" sz="1000"/>
                        <a:t>Avg. Interaction-Rate</a:t>
                      </a:r>
                    </a:p>
                  </a:txBody>
                  <a:tcPr/>
                </a:tc>
                <a:tc>
                  <a:txBody>
                    <a:bodyPr/>
                    <a:lstStyle/>
                    <a:p>
                      <a:r>
                        <a:rPr lang="en-US" sz="1000"/>
                        <a:t>Avg. Replies per Story</a:t>
                      </a:r>
                    </a:p>
                  </a:txBody>
                  <a:tcPr/>
                </a:tc>
                <a:tc>
                  <a:txBody>
                    <a:bodyPr/>
                    <a:lstStyle/>
                    <a:p>
                      <a:r>
                        <a:rPr lang="en-US" sz="1000"/>
                        <a:t>Avg. Impressions per Story</a:t>
                      </a:r>
                    </a:p>
                  </a:txBody>
                  <a:tcPr/>
                </a:tc>
                <a:tc>
                  <a:txBody>
                    <a:bodyPr/>
                    <a:lstStyle/>
                    <a:p>
                      <a:r>
                        <a:rPr lang="en-US" sz="1000"/>
                        <a:t>Avg. Reach per Story</a:t>
                      </a:r>
                    </a:p>
                  </a:txBody>
                  <a:tcPr/>
                </a:tc>
                <a:tc>
                  <a:txBody>
                    <a:bodyPr/>
                    <a:lstStyle/>
                    <a:p>
                      <a:r>
                        <a:rPr lang="en-US" sz="1000"/>
                        <a:t>Avg. Engagements per Story</a:t>
                      </a:r>
                    </a:p>
                  </a:txBody>
                  <a:tcPr/>
                </a:tc>
                <a:tc>
                  <a:txBody>
                    <a:bodyPr/>
                    <a:lstStyle/>
                    <a:p>
                      <a:r>
                        <a:rPr lang="en-US" sz="1000"/>
                        <a:t>Total Impressions</a:t>
                      </a:r>
                    </a:p>
                  </a:txBody>
                  <a:tcPr/>
                </a:tc>
                <a:tc>
                  <a:txBody>
                    <a:bodyPr/>
                    <a:lstStyle/>
                    <a:p>
                      <a:r>
                        <a:rPr lang="en-US" sz="1000"/>
                        <a:t>Total Engagements</a:t>
                      </a:r>
                    </a:p>
                  </a:txBody>
                  <a:tcPr/>
                </a:tc>
                <a:extLst>
                  <a:ext uri="{0D108BD9-81ED-4DB2-BD59-A6C34878D82A}">
                    <a16:rowId xmlns:a16="http://schemas.microsoft.com/office/drawing/2014/main" val="2720499821"/>
                  </a:ext>
                </a:extLst>
              </a:tr>
              <a:tr h="370840">
                <a:tc>
                  <a:txBody>
                    <a:bodyPr/>
                    <a:lstStyle/>
                    <a:p>
                      <a:r>
                        <a:rPr lang="en-US" sz="1000"/>
                        <a:t>129</a:t>
                      </a:r>
                    </a:p>
                  </a:txBody>
                  <a:tcPr/>
                </a:tc>
                <a:tc>
                  <a:txBody>
                    <a:bodyPr/>
                    <a:lstStyle/>
                    <a:p>
                      <a:r>
                        <a:rPr lang="en-US" sz="1000"/>
                        <a:t>0.7797 %</a:t>
                      </a:r>
                    </a:p>
                  </a:txBody>
                  <a:tcPr/>
                </a:tc>
                <a:tc>
                  <a:txBody>
                    <a:bodyPr/>
                    <a:lstStyle/>
                    <a:p>
                      <a:r>
                        <a:rPr lang="en-US" sz="1000"/>
                        <a:t>0.38</a:t>
                      </a:r>
                    </a:p>
                  </a:txBody>
                  <a:tcPr/>
                </a:tc>
                <a:tc>
                  <a:txBody>
                    <a:bodyPr/>
                    <a:lstStyle/>
                    <a:p>
                      <a:r>
                        <a:rPr lang="en-US" sz="1000"/>
                        <a:t>75.04</a:t>
                      </a:r>
                    </a:p>
                  </a:txBody>
                  <a:tcPr/>
                </a:tc>
                <a:tc>
                  <a:txBody>
                    <a:bodyPr/>
                    <a:lstStyle/>
                    <a:p>
                      <a:r>
                        <a:rPr lang="en-US" sz="1000"/>
                        <a:t>74.17</a:t>
                      </a:r>
                    </a:p>
                  </a:txBody>
                  <a:tcPr/>
                </a:tc>
                <a:tc>
                  <a:txBody>
                    <a:bodyPr/>
                    <a:lstStyle/>
                    <a:p>
                      <a:r>
                        <a:rPr lang="en-US" sz="1000"/>
                        <a:t>53.81</a:t>
                      </a:r>
                    </a:p>
                  </a:txBody>
                  <a:tcPr/>
                </a:tc>
                <a:tc>
                  <a:txBody>
                    <a:bodyPr/>
                    <a:lstStyle/>
                    <a:p>
                      <a:r>
                        <a:rPr lang="en-US" sz="1000"/>
                        <a:t>9680</a:t>
                      </a:r>
                    </a:p>
                  </a:txBody>
                  <a:tcPr/>
                </a:tc>
                <a:tc>
                  <a:txBody>
                    <a:bodyPr/>
                    <a:lstStyle/>
                    <a:p>
                      <a:r>
                        <a:rPr lang="en-US" sz="1000"/>
                        <a:t>6942</a:t>
                      </a:r>
                    </a:p>
                  </a:txBody>
                  <a:tcPr/>
                </a:tc>
                <a:extLst>
                  <a:ext uri="{0D108BD9-81ED-4DB2-BD59-A6C34878D82A}">
                    <a16:rowId xmlns:a16="http://schemas.microsoft.com/office/drawing/2014/main" val="1688755853"/>
                  </a:ext>
                </a:extLst>
              </a:tr>
            </a:tbl>
          </a:graphicData>
        </a:graphic>
      </p:graphicFrame>
      <p:sp>
        <p:nvSpPr>
          <p:cNvPr id="4" name="Text Placeholder 3">
            <a:extLst>
              <a:ext uri="{FF2B5EF4-FFF2-40B4-BE49-F238E27FC236}">
                <a16:creationId xmlns:a16="http://schemas.microsoft.com/office/drawing/2014/main" id="{46C24B4C-0256-4E89-8982-51EC2E240BFD}"/>
              </a:ext>
            </a:extLst>
          </p:cNvPr>
          <p:cNvSpPr>
            <a:spLocks noGrp="1"/>
          </p:cNvSpPr>
          <p:nvPr>
            <p:ph type="body" sz="quarter" idx="14"/>
          </p:nvPr>
        </p:nvSpPr>
        <p:spPr/>
        <p:txBody>
          <a:bodyPr/>
          <a:lstStyle/>
          <a:p>
            <a:r>
              <a:rPr lang="en-US"/>
              <a:t>01/01/2024 - 12/31/2024</a:t>
            </a:r>
          </a:p>
        </p:txBody>
      </p:sp>
    </p:spTree>
    <p:extLst>
      <p:ext uri="{BB962C8B-B14F-4D97-AF65-F5344CB8AC3E}">
        <p14:creationId xmlns:p14="http://schemas.microsoft.com/office/powerpoint/2010/main" val="35905150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25750C-AB06-4072-968A-530EA280A45B}"/>
              </a:ext>
            </a:extLst>
          </p:cNvPr>
          <p:cNvSpPr>
            <a:spLocks noGrp="1"/>
          </p:cNvSpPr>
          <p:nvPr>
            <p:ph type="title"/>
          </p:nvPr>
        </p:nvSpPr>
        <p:spPr/>
        <p:txBody>
          <a:bodyPr/>
          <a:lstStyle/>
          <a:p>
            <a:r>
              <a:rPr lang="en-US"/>
              <a:t>Instagram Monthly Stories Key Metrics | FICOH</a:t>
            </a:r>
          </a:p>
        </p:txBody>
      </p:sp>
      <p:graphicFrame>
        <p:nvGraphicFramePr>
          <p:cNvPr id="5" name="Table Placeholder 4">
            <a:extLst>
              <a:ext uri="{FF2B5EF4-FFF2-40B4-BE49-F238E27FC236}">
                <a16:creationId xmlns:a16="http://schemas.microsoft.com/office/drawing/2014/main" id="{E188B27F-2859-4ED9-9266-A9E0DC7F2334}"/>
              </a:ext>
            </a:extLst>
          </p:cNvPr>
          <p:cNvGraphicFramePr>
            <a:graphicFrameLocks noGrp="1"/>
          </p:cNvGraphicFramePr>
          <p:nvPr>
            <p:ph type="tbl" sz="quarter" idx="13"/>
            <p:extLst>
              <p:ext uri="{D42A27DB-BD31-4B8C-83A1-F6EECF244321}">
                <p14:modId xmlns:p14="http://schemas.microsoft.com/office/powerpoint/2010/main" val="223003223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05256">
                  <a:extLst>
                    <a:ext uri="{9D8B030D-6E8A-4147-A177-3AD203B41FA5}">
                      <a16:colId xmlns:a16="http://schemas.microsoft.com/office/drawing/2014/main" val="1606186749"/>
                    </a:ext>
                  </a:extLst>
                </a:gridCol>
                <a:gridCol w="905256">
                  <a:extLst>
                    <a:ext uri="{9D8B030D-6E8A-4147-A177-3AD203B41FA5}">
                      <a16:colId xmlns:a16="http://schemas.microsoft.com/office/drawing/2014/main" val="254218461"/>
                    </a:ext>
                  </a:extLst>
                </a:gridCol>
                <a:gridCol w="411480">
                  <a:extLst>
                    <a:ext uri="{9D8B030D-6E8A-4147-A177-3AD203B41FA5}">
                      <a16:colId xmlns:a16="http://schemas.microsoft.com/office/drawing/2014/main" val="2417511574"/>
                    </a:ext>
                  </a:extLst>
                </a:gridCol>
                <a:gridCol w="905256">
                  <a:extLst>
                    <a:ext uri="{9D8B030D-6E8A-4147-A177-3AD203B41FA5}">
                      <a16:colId xmlns:a16="http://schemas.microsoft.com/office/drawing/2014/main" val="909066888"/>
                    </a:ext>
                  </a:extLst>
                </a:gridCol>
                <a:gridCol w="905256">
                  <a:extLst>
                    <a:ext uri="{9D8B030D-6E8A-4147-A177-3AD203B41FA5}">
                      <a16:colId xmlns:a16="http://schemas.microsoft.com/office/drawing/2014/main" val="1438975524"/>
                    </a:ext>
                  </a:extLst>
                </a:gridCol>
                <a:gridCol w="905256">
                  <a:extLst>
                    <a:ext uri="{9D8B030D-6E8A-4147-A177-3AD203B41FA5}">
                      <a16:colId xmlns:a16="http://schemas.microsoft.com/office/drawing/2014/main" val="1895457212"/>
                    </a:ext>
                  </a:extLst>
                </a:gridCol>
                <a:gridCol w="905256">
                  <a:extLst>
                    <a:ext uri="{9D8B030D-6E8A-4147-A177-3AD203B41FA5}">
                      <a16:colId xmlns:a16="http://schemas.microsoft.com/office/drawing/2014/main" val="3652811581"/>
                    </a:ext>
                  </a:extLst>
                </a:gridCol>
                <a:gridCol w="905256">
                  <a:extLst>
                    <a:ext uri="{9D8B030D-6E8A-4147-A177-3AD203B41FA5}">
                      <a16:colId xmlns:a16="http://schemas.microsoft.com/office/drawing/2014/main" val="2738983017"/>
                    </a:ext>
                  </a:extLst>
                </a:gridCol>
                <a:gridCol w="905256">
                  <a:extLst>
                    <a:ext uri="{9D8B030D-6E8A-4147-A177-3AD203B41FA5}">
                      <a16:colId xmlns:a16="http://schemas.microsoft.com/office/drawing/2014/main" val="3782683102"/>
                    </a:ext>
                  </a:extLst>
                </a:gridCol>
              </a:tblGrid>
              <a:tr h="370840">
                <a:tc>
                  <a:txBody>
                    <a:bodyPr/>
                    <a:lstStyle/>
                    <a:p>
                      <a:r>
                        <a:rPr lang="en-US" sz="1000"/>
                        <a:t>Total Stories</a:t>
                      </a:r>
                    </a:p>
                  </a:txBody>
                  <a:tcPr/>
                </a:tc>
                <a:tc>
                  <a:txBody>
                    <a:bodyPr/>
                    <a:lstStyle/>
                    <a:p>
                      <a:r>
                        <a:rPr lang="en-US" sz="1000"/>
                        <a:t>Avg. Interaction-Rate</a:t>
                      </a:r>
                    </a:p>
                  </a:txBody>
                  <a:tcPr/>
                </a:tc>
                <a:tc>
                  <a:txBody>
                    <a:bodyPr/>
                    <a:lstStyle/>
                    <a:p>
                      <a:r>
                        <a:rPr lang="en-US" sz="1000"/>
                        <a:t>Avg. Replies per Story</a:t>
                      </a:r>
                    </a:p>
                  </a:txBody>
                  <a:tcPr/>
                </a:tc>
                <a:tc>
                  <a:txBody>
                    <a:bodyPr/>
                    <a:lstStyle/>
                    <a:p>
                      <a:r>
                        <a:rPr lang="en-US" sz="1000"/>
                        <a:t>Avg. Impressions per Story</a:t>
                      </a:r>
                    </a:p>
                  </a:txBody>
                  <a:tcPr/>
                </a:tc>
                <a:tc>
                  <a:txBody>
                    <a:bodyPr/>
                    <a:lstStyle/>
                    <a:p>
                      <a:r>
                        <a:rPr lang="en-US" sz="1000"/>
                        <a:t>Avg. Reach per Story</a:t>
                      </a:r>
                    </a:p>
                  </a:txBody>
                  <a:tcPr/>
                </a:tc>
                <a:tc>
                  <a:txBody>
                    <a:bodyPr/>
                    <a:lstStyle/>
                    <a:p>
                      <a:r>
                        <a:rPr lang="en-US" sz="1000"/>
                        <a:t>Avg. Engagements per Story</a:t>
                      </a:r>
                    </a:p>
                  </a:txBody>
                  <a:tcPr/>
                </a:tc>
                <a:tc>
                  <a:txBody>
                    <a:bodyPr/>
                    <a:lstStyle/>
                    <a:p>
                      <a:r>
                        <a:rPr lang="en-US" sz="1000"/>
                        <a:t>Avg. Taps per Story</a:t>
                      </a:r>
                    </a:p>
                  </a:txBody>
                  <a:tcPr/>
                </a:tc>
                <a:tc>
                  <a:txBody>
                    <a:bodyPr/>
                    <a:lstStyle/>
                    <a:p>
                      <a:r>
                        <a:rPr lang="en-US" sz="1000"/>
                        <a:t>Total Impressions</a:t>
                      </a:r>
                    </a:p>
                  </a:txBody>
                  <a:tcPr/>
                </a:tc>
                <a:tc>
                  <a:txBody>
                    <a:bodyPr/>
                    <a:lstStyle/>
                    <a:p>
                      <a:r>
                        <a:rPr lang="en-US" sz="1000"/>
                        <a:t>Total Engagements</a:t>
                      </a:r>
                    </a:p>
                  </a:txBody>
                  <a:tcPr/>
                </a:tc>
                <a:extLst>
                  <a:ext uri="{0D108BD9-81ED-4DB2-BD59-A6C34878D82A}">
                    <a16:rowId xmlns:a16="http://schemas.microsoft.com/office/drawing/2014/main" val="443525546"/>
                  </a:ext>
                </a:extLst>
              </a:tr>
              <a:tr h="370840">
                <a:tc>
                  <a:txBody>
                    <a:bodyPr/>
                    <a:lstStyle/>
                    <a:p>
                      <a:r>
                        <a:rPr lang="en-US" sz="1000"/>
                        <a:t>16</a:t>
                      </a:r>
                    </a:p>
                  </a:txBody>
                  <a:tcPr/>
                </a:tc>
                <a:tc>
                  <a:txBody>
                    <a:bodyPr/>
                    <a:lstStyle/>
                    <a:p>
                      <a:r>
                        <a:rPr lang="en-US" sz="1000"/>
                        <a:t>0.7877 %</a:t>
                      </a:r>
                    </a:p>
                  </a:txBody>
                  <a:tcPr/>
                </a:tc>
                <a:tc>
                  <a:txBody>
                    <a:bodyPr/>
                    <a:lstStyle/>
                    <a:p>
                      <a:r>
                        <a:rPr lang="en-US" sz="1000"/>
                        <a:t>0.31</a:t>
                      </a:r>
                    </a:p>
                  </a:txBody>
                  <a:tcPr/>
                </a:tc>
                <a:tc>
                  <a:txBody>
                    <a:bodyPr/>
                    <a:lstStyle/>
                    <a:p>
                      <a:r>
                        <a:rPr lang="en-US" sz="1000"/>
                        <a:t>69.56</a:t>
                      </a:r>
                    </a:p>
                  </a:txBody>
                  <a:tcPr/>
                </a:tc>
                <a:tc>
                  <a:txBody>
                    <a:bodyPr/>
                    <a:lstStyle/>
                    <a:p>
                      <a:r>
                        <a:rPr lang="en-US" sz="1000"/>
                        <a:t>68.69</a:t>
                      </a:r>
                    </a:p>
                  </a:txBody>
                  <a:tcPr/>
                </a:tc>
                <a:tc>
                  <a:txBody>
                    <a:bodyPr/>
                    <a:lstStyle/>
                    <a:p>
                      <a:r>
                        <a:rPr lang="en-US" sz="1000"/>
                        <a:t>51.56</a:t>
                      </a:r>
                    </a:p>
                  </a:txBody>
                  <a:tcPr/>
                </a:tc>
                <a:tc>
                  <a:txBody>
                    <a:bodyPr/>
                    <a:lstStyle/>
                    <a:p>
                      <a:r>
                        <a:rPr lang="en-US" sz="1000"/>
                        <a:t>51.25</a:t>
                      </a:r>
                    </a:p>
                  </a:txBody>
                  <a:tcPr/>
                </a:tc>
                <a:tc>
                  <a:txBody>
                    <a:bodyPr/>
                    <a:lstStyle/>
                    <a:p>
                      <a:r>
                        <a:rPr lang="en-US" sz="1000"/>
                        <a:t>1113</a:t>
                      </a:r>
                    </a:p>
                  </a:txBody>
                  <a:tcPr/>
                </a:tc>
                <a:tc>
                  <a:txBody>
                    <a:bodyPr/>
                    <a:lstStyle/>
                    <a:p>
                      <a:r>
                        <a:rPr lang="en-US" sz="1000"/>
                        <a:t>825</a:t>
                      </a:r>
                    </a:p>
                  </a:txBody>
                  <a:tcPr/>
                </a:tc>
                <a:extLst>
                  <a:ext uri="{0D108BD9-81ED-4DB2-BD59-A6C34878D82A}">
                    <a16:rowId xmlns:a16="http://schemas.microsoft.com/office/drawing/2014/main" val="1433592337"/>
                  </a:ext>
                </a:extLst>
              </a:tr>
            </a:tbl>
          </a:graphicData>
        </a:graphic>
      </p:graphicFrame>
      <p:sp>
        <p:nvSpPr>
          <p:cNvPr id="4" name="Text Placeholder 3">
            <a:extLst>
              <a:ext uri="{FF2B5EF4-FFF2-40B4-BE49-F238E27FC236}">
                <a16:creationId xmlns:a16="http://schemas.microsoft.com/office/drawing/2014/main" id="{5292B5B4-8E07-4849-937D-76CC3921EB5D}"/>
              </a:ext>
            </a:extLst>
          </p:cNvPr>
          <p:cNvSpPr>
            <a:spLocks noGrp="1"/>
          </p:cNvSpPr>
          <p:nvPr>
            <p:ph type="body" sz="quarter" idx="14"/>
          </p:nvPr>
        </p:nvSpPr>
        <p:spPr/>
        <p:txBody>
          <a:bodyPr/>
          <a:lstStyle/>
          <a:p>
            <a:r>
              <a:rPr lang="en-US"/>
              <a:t>08/01/2024 - 08/31/2024</a:t>
            </a:r>
          </a:p>
        </p:txBody>
      </p:sp>
    </p:spTree>
    <p:extLst>
      <p:ext uri="{BB962C8B-B14F-4D97-AF65-F5344CB8AC3E}">
        <p14:creationId xmlns:p14="http://schemas.microsoft.com/office/powerpoint/2010/main" val="346945073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771B73-2848-452D-8136-A0C620EB2884}"/>
              </a:ext>
            </a:extLst>
          </p:cNvPr>
          <p:cNvSpPr>
            <a:spLocks noGrp="1"/>
          </p:cNvSpPr>
          <p:nvPr>
            <p:ph type="title"/>
          </p:nvPr>
        </p:nvSpPr>
        <p:spPr/>
        <p:txBody>
          <a:bodyPr/>
          <a:lstStyle/>
          <a:p>
            <a:r>
              <a:rPr lang="en-US"/>
              <a:t>Instagram Stories Table  | FICOH - 1 of 2</a:t>
            </a:r>
          </a:p>
        </p:txBody>
      </p:sp>
      <p:graphicFrame>
        <p:nvGraphicFramePr>
          <p:cNvPr id="5" name="Table Placeholder 4">
            <a:extLst>
              <a:ext uri="{FF2B5EF4-FFF2-40B4-BE49-F238E27FC236}">
                <a16:creationId xmlns:a16="http://schemas.microsoft.com/office/drawing/2014/main" id="{FC639170-9738-429B-82F5-943706556678}"/>
              </a:ext>
            </a:extLst>
          </p:cNvPr>
          <p:cNvGraphicFramePr>
            <a:graphicFrameLocks noGrp="1"/>
          </p:cNvGraphicFramePr>
          <p:nvPr>
            <p:ph type="tbl" sz="quarter" idx="13"/>
            <p:extLst>
              <p:ext uri="{D42A27DB-BD31-4B8C-83A1-F6EECF244321}">
                <p14:modId xmlns:p14="http://schemas.microsoft.com/office/powerpoint/2010/main" val="206737166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1808149475"/>
                    </a:ext>
                  </a:extLst>
                </a:gridCol>
                <a:gridCol w="1316736">
                  <a:extLst>
                    <a:ext uri="{9D8B030D-6E8A-4147-A177-3AD203B41FA5}">
                      <a16:colId xmlns:a16="http://schemas.microsoft.com/office/drawing/2014/main" val="3564691221"/>
                    </a:ext>
                  </a:extLst>
                </a:gridCol>
                <a:gridCol w="658368">
                  <a:extLst>
                    <a:ext uri="{9D8B030D-6E8A-4147-A177-3AD203B41FA5}">
                      <a16:colId xmlns:a16="http://schemas.microsoft.com/office/drawing/2014/main" val="602567666"/>
                    </a:ext>
                  </a:extLst>
                </a:gridCol>
                <a:gridCol w="658368">
                  <a:extLst>
                    <a:ext uri="{9D8B030D-6E8A-4147-A177-3AD203B41FA5}">
                      <a16:colId xmlns:a16="http://schemas.microsoft.com/office/drawing/2014/main" val="2416499574"/>
                    </a:ext>
                  </a:extLst>
                </a:gridCol>
                <a:gridCol w="658368">
                  <a:extLst>
                    <a:ext uri="{9D8B030D-6E8A-4147-A177-3AD203B41FA5}">
                      <a16:colId xmlns:a16="http://schemas.microsoft.com/office/drawing/2014/main" val="1689707151"/>
                    </a:ext>
                  </a:extLst>
                </a:gridCol>
                <a:gridCol w="658368">
                  <a:extLst>
                    <a:ext uri="{9D8B030D-6E8A-4147-A177-3AD203B41FA5}">
                      <a16:colId xmlns:a16="http://schemas.microsoft.com/office/drawing/2014/main" val="3335543835"/>
                    </a:ext>
                  </a:extLst>
                </a:gridCol>
                <a:gridCol w="658368">
                  <a:extLst>
                    <a:ext uri="{9D8B030D-6E8A-4147-A177-3AD203B41FA5}">
                      <a16:colId xmlns:a16="http://schemas.microsoft.com/office/drawing/2014/main" val="2024025909"/>
                    </a:ext>
                  </a:extLst>
                </a:gridCol>
                <a:gridCol w="658368">
                  <a:extLst>
                    <a:ext uri="{9D8B030D-6E8A-4147-A177-3AD203B41FA5}">
                      <a16:colId xmlns:a16="http://schemas.microsoft.com/office/drawing/2014/main" val="3600554104"/>
                    </a:ext>
                  </a:extLst>
                </a:gridCol>
                <a:gridCol w="658368">
                  <a:extLst>
                    <a:ext uri="{9D8B030D-6E8A-4147-A177-3AD203B41FA5}">
                      <a16:colId xmlns:a16="http://schemas.microsoft.com/office/drawing/2014/main" val="2614239586"/>
                    </a:ext>
                  </a:extLst>
                </a:gridCol>
                <a:gridCol w="658368">
                  <a:extLst>
                    <a:ext uri="{9D8B030D-6E8A-4147-A177-3AD203B41FA5}">
                      <a16:colId xmlns:a16="http://schemas.microsoft.com/office/drawing/2014/main" val="149669473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Taps Back</a:t>
                      </a:r>
                    </a:p>
                  </a:txBody>
                  <a:tcPr/>
                </a:tc>
                <a:extLst>
                  <a:ext uri="{0D108BD9-81ED-4DB2-BD59-A6C34878D82A}">
                    <a16:rowId xmlns:a16="http://schemas.microsoft.com/office/drawing/2014/main" val="33981598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firstinshi - 2024-08-28 17:06:09</a:t>
                      </a:r>
                      <a:r>
                        <a:rPr kumimoji="0" lang="en-US" sz="1000" b="0" i="0" u="none" strike="noStrike" kern="1200" cap="none" spc="0" normalizeH="0" baseline="0" noProof="0">
                          <a:ln>
                            <a:noFill/>
                          </a:ln>
                          <a:solidFill>
                            <a:prstClr val="black"/>
                          </a:solidFill>
                          <a:effectLst/>
                          <a:uLnTx/>
                          <a:uFillTx/>
                          <a:latin typeface="Calibri"/>
                          <a:ea typeface="+mn-ea"/>
                          <a:cs typeface="+mn-cs"/>
                        </a:rPr>
                        <a:t>
 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https://quintly-eu-image-storage.s3.amazonaws.com/42a5b893a9726451877e4ab7634db126/7d474799e4ea7fd537f9f4346e9d3c3d.jpg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08/29/2024 16:36:56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extLst>
                  <a:ext uri="{0D108BD9-81ED-4DB2-BD59-A6C34878D82A}">
                    <a16:rowId xmlns:a16="http://schemas.microsoft.com/office/drawing/2014/main" val="7971820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firstinshi - 2024-08-26 17:09:13</a:t>
                      </a:r>
                      <a:r>
                        <a:rPr kumimoji="0" lang="en-US" sz="1000" b="0" i="0" u="none" strike="noStrike" kern="1200" cap="none" spc="0" normalizeH="0" baseline="0" noProof="0">
                          <a:ln>
                            <a:noFill/>
                          </a:ln>
                          <a:solidFill>
                            <a:prstClr val="black"/>
                          </a:solidFill>
                          <a:effectLst/>
                          <a:uLnTx/>
                          <a:uFillTx/>
                          <a:latin typeface="Calibri"/>
                          <a:ea typeface="+mn-ea"/>
                          <a:cs typeface="+mn-cs"/>
                        </a:rPr>
                        <a:t>
 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https://quintly-eu-image-storage.s3.amazonaws.com/42a5b893a9726451877e4ab7634db126/c1f26390c15404d8d2c4bed9d9568f0a.jpg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08/27/2024 17:07:57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extLst>
                  <a:ext uri="{0D108BD9-81ED-4DB2-BD59-A6C34878D82A}">
                    <a16:rowId xmlns:a16="http://schemas.microsoft.com/office/drawing/2014/main" val="14255451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firstinshi - 2024-08-21 17:05:10</a:t>
                      </a:r>
                      <a:r>
                        <a:rPr kumimoji="0" lang="en-US" sz="1000" b="0" i="0" u="none" strike="noStrike" kern="1200" cap="none" spc="0" normalizeH="0" baseline="0" noProof="0">
                          <a:ln>
                            <a:noFill/>
                          </a:ln>
                          <a:solidFill>
                            <a:prstClr val="black"/>
                          </a:solidFill>
                          <a:effectLst/>
                          <a:uLnTx/>
                          <a:uFillTx/>
                          <a:latin typeface="Calibri"/>
                          <a:ea typeface="+mn-ea"/>
                          <a:cs typeface="+mn-cs"/>
                        </a:rPr>
                        <a:t>
 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https://quintly-eu-image-storage.s3.amazonaws.com/42a5b893a9726451877e4ab7634db126/1210307128b6a96107907563470d0efe.jpg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08/22/2024 16:36:56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extLst>
                  <a:ext uri="{0D108BD9-81ED-4DB2-BD59-A6C34878D82A}">
                    <a16:rowId xmlns:a16="http://schemas.microsoft.com/office/drawing/2014/main" val="880781932"/>
                  </a:ext>
                </a:extLst>
              </a:tr>
            </a:tbl>
          </a:graphicData>
        </a:graphic>
      </p:graphicFrame>
      <p:sp>
        <p:nvSpPr>
          <p:cNvPr id="4" name="Text Placeholder 3">
            <a:extLst>
              <a:ext uri="{FF2B5EF4-FFF2-40B4-BE49-F238E27FC236}">
                <a16:creationId xmlns:a16="http://schemas.microsoft.com/office/drawing/2014/main" id="{0B1B17FC-B119-4989-B4DE-6B359ECBB3D4}"/>
              </a:ext>
            </a:extLst>
          </p:cNvPr>
          <p:cNvSpPr>
            <a:spLocks noGrp="1"/>
          </p:cNvSpPr>
          <p:nvPr>
            <p:ph type="body" sz="quarter" idx="14"/>
          </p:nvPr>
        </p:nvSpPr>
        <p:spPr/>
        <p:txBody>
          <a:bodyPr/>
          <a:lstStyle/>
          <a:p>
            <a:r>
              <a:rPr lang="en-US"/>
              <a:t>08/01/2024 - 08/31/2024</a:t>
            </a:r>
          </a:p>
        </p:txBody>
      </p:sp>
    </p:spTree>
    <p:extLst>
      <p:ext uri="{BB962C8B-B14F-4D97-AF65-F5344CB8AC3E}">
        <p14:creationId xmlns:p14="http://schemas.microsoft.com/office/powerpoint/2010/main" val="3479751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0B9FBF-182F-42F1-8AA6-63954E551302}"/>
              </a:ext>
            </a:extLst>
          </p:cNvPr>
          <p:cNvSpPr>
            <a:spLocks noGrp="1"/>
          </p:cNvSpPr>
          <p:nvPr>
            <p:ph type="title"/>
          </p:nvPr>
        </p:nvSpPr>
        <p:spPr/>
        <p:txBody>
          <a:bodyPr/>
          <a:lstStyle/>
          <a:p>
            <a:r>
              <a:rPr lang="en-US"/>
              <a:t>Instagram Stories Table  | FICOH - 2 of 2</a:t>
            </a:r>
          </a:p>
        </p:txBody>
      </p:sp>
      <p:graphicFrame>
        <p:nvGraphicFramePr>
          <p:cNvPr id="5" name="Table Placeholder 4">
            <a:extLst>
              <a:ext uri="{FF2B5EF4-FFF2-40B4-BE49-F238E27FC236}">
                <a16:creationId xmlns:a16="http://schemas.microsoft.com/office/drawing/2014/main" id="{F89867C1-CB0D-4CEF-97D3-3E73096441EF}"/>
              </a:ext>
            </a:extLst>
          </p:cNvPr>
          <p:cNvGraphicFramePr>
            <a:graphicFrameLocks noGrp="1"/>
          </p:cNvGraphicFramePr>
          <p:nvPr>
            <p:ph type="tbl" sz="quarter" idx="13"/>
            <p:extLst>
              <p:ext uri="{D42A27DB-BD31-4B8C-83A1-F6EECF244321}">
                <p14:modId xmlns:p14="http://schemas.microsoft.com/office/powerpoint/2010/main" val="149356614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3977852860"/>
                    </a:ext>
                  </a:extLst>
                </a:gridCol>
                <a:gridCol w="1316736">
                  <a:extLst>
                    <a:ext uri="{9D8B030D-6E8A-4147-A177-3AD203B41FA5}">
                      <a16:colId xmlns:a16="http://schemas.microsoft.com/office/drawing/2014/main" val="1012650934"/>
                    </a:ext>
                  </a:extLst>
                </a:gridCol>
                <a:gridCol w="658368">
                  <a:extLst>
                    <a:ext uri="{9D8B030D-6E8A-4147-A177-3AD203B41FA5}">
                      <a16:colId xmlns:a16="http://schemas.microsoft.com/office/drawing/2014/main" val="3308124990"/>
                    </a:ext>
                  </a:extLst>
                </a:gridCol>
                <a:gridCol w="658368">
                  <a:extLst>
                    <a:ext uri="{9D8B030D-6E8A-4147-A177-3AD203B41FA5}">
                      <a16:colId xmlns:a16="http://schemas.microsoft.com/office/drawing/2014/main" val="304476377"/>
                    </a:ext>
                  </a:extLst>
                </a:gridCol>
                <a:gridCol w="658368">
                  <a:extLst>
                    <a:ext uri="{9D8B030D-6E8A-4147-A177-3AD203B41FA5}">
                      <a16:colId xmlns:a16="http://schemas.microsoft.com/office/drawing/2014/main" val="624186362"/>
                    </a:ext>
                  </a:extLst>
                </a:gridCol>
                <a:gridCol w="658368">
                  <a:extLst>
                    <a:ext uri="{9D8B030D-6E8A-4147-A177-3AD203B41FA5}">
                      <a16:colId xmlns:a16="http://schemas.microsoft.com/office/drawing/2014/main" val="1779343530"/>
                    </a:ext>
                  </a:extLst>
                </a:gridCol>
                <a:gridCol w="658368">
                  <a:extLst>
                    <a:ext uri="{9D8B030D-6E8A-4147-A177-3AD203B41FA5}">
                      <a16:colId xmlns:a16="http://schemas.microsoft.com/office/drawing/2014/main" val="345053827"/>
                    </a:ext>
                  </a:extLst>
                </a:gridCol>
                <a:gridCol w="658368">
                  <a:extLst>
                    <a:ext uri="{9D8B030D-6E8A-4147-A177-3AD203B41FA5}">
                      <a16:colId xmlns:a16="http://schemas.microsoft.com/office/drawing/2014/main" val="3267748314"/>
                    </a:ext>
                  </a:extLst>
                </a:gridCol>
                <a:gridCol w="658368">
                  <a:extLst>
                    <a:ext uri="{9D8B030D-6E8A-4147-A177-3AD203B41FA5}">
                      <a16:colId xmlns:a16="http://schemas.microsoft.com/office/drawing/2014/main" val="1289588309"/>
                    </a:ext>
                  </a:extLst>
                </a:gridCol>
                <a:gridCol w="658368">
                  <a:extLst>
                    <a:ext uri="{9D8B030D-6E8A-4147-A177-3AD203B41FA5}">
                      <a16:colId xmlns:a16="http://schemas.microsoft.com/office/drawing/2014/main" val="311970835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Taps Back</a:t>
                      </a:r>
                    </a:p>
                  </a:txBody>
                  <a:tcPr/>
                </a:tc>
                <a:extLst>
                  <a:ext uri="{0D108BD9-81ED-4DB2-BD59-A6C34878D82A}">
                    <a16:rowId xmlns:a16="http://schemas.microsoft.com/office/drawing/2014/main" val="29018823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firstinshi - 2024-08-19 13:46:14</a:t>
                      </a:r>
                      <a:r>
                        <a:rPr kumimoji="0" lang="en-US" sz="1000" b="0" i="0" u="none" strike="noStrike" kern="1200" cap="none" spc="0" normalizeH="0" baseline="0" noProof="0">
                          <a:ln>
                            <a:noFill/>
                          </a:ln>
                          <a:solidFill>
                            <a:prstClr val="black"/>
                          </a:solidFill>
                          <a:effectLst/>
                          <a:uLnTx/>
                          <a:uFillTx/>
                          <a:latin typeface="Calibri"/>
                          <a:ea typeface="+mn-ea"/>
                          <a:cs typeface="+mn-cs"/>
                        </a:rPr>
                        <a:t>
 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https://quintly-eu-image-storage.s3.amazonaws.com/42a5b893a9726451877e4ab7634db126/4567a0b83355fe64b6c5c7f1bb89cf5e.jpg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08/20/2024 13:37:13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42409723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firstinshi - 2024-08-19 13:45:27</a:t>
                      </a:r>
                      <a:r>
                        <a:rPr kumimoji="0" lang="en-US" sz="1000" b="0" i="0" u="none" strike="noStrike" kern="1200" cap="none" spc="0" normalizeH="0" baseline="0" noProof="0">
                          <a:ln>
                            <a:noFill/>
                          </a:ln>
                          <a:solidFill>
                            <a:prstClr val="black"/>
                          </a:solidFill>
                          <a:effectLst/>
                          <a:uLnTx/>
                          <a:uFillTx/>
                          <a:latin typeface="Calibri"/>
                          <a:ea typeface="+mn-ea"/>
                          <a:cs typeface="+mn-cs"/>
                        </a:rPr>
                        <a:t>
 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https://quintly-eu-image-storage.s3.amazonaws.com/42a5b893a9726451877e4ab7634db126/b8e04ce42b75f65f6c2a698432fa1b93.jpg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08/20/2024 13:37:13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156131863"/>
                  </a:ext>
                </a:extLst>
              </a:tr>
            </a:tbl>
          </a:graphicData>
        </a:graphic>
      </p:graphicFrame>
      <p:sp>
        <p:nvSpPr>
          <p:cNvPr id="4" name="Text Placeholder 3">
            <a:extLst>
              <a:ext uri="{FF2B5EF4-FFF2-40B4-BE49-F238E27FC236}">
                <a16:creationId xmlns:a16="http://schemas.microsoft.com/office/drawing/2014/main" id="{376DD794-F547-444E-BF09-7BA35AD3C8BB}"/>
              </a:ext>
            </a:extLst>
          </p:cNvPr>
          <p:cNvSpPr>
            <a:spLocks noGrp="1"/>
          </p:cNvSpPr>
          <p:nvPr>
            <p:ph type="body" sz="quarter" idx="14"/>
          </p:nvPr>
        </p:nvSpPr>
        <p:spPr/>
        <p:txBody>
          <a:bodyPr/>
          <a:lstStyle/>
          <a:p>
            <a:r>
              <a:rPr lang="en-US"/>
              <a:t>08/01/2024 - 08/31/2024</a:t>
            </a:r>
          </a:p>
        </p:txBody>
      </p:sp>
    </p:spTree>
    <p:extLst>
      <p:ext uri="{BB962C8B-B14F-4D97-AF65-F5344CB8AC3E}">
        <p14:creationId xmlns:p14="http://schemas.microsoft.com/office/powerpoint/2010/main" val="3476035998"/>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2496</Words>
  <Application>Microsoft Office PowerPoint</Application>
  <PresentationFormat>On-screen Show (4:3)</PresentationFormat>
  <Paragraphs>570</Paragraphs>
  <Slides>36</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36</vt:i4>
      </vt:variant>
    </vt:vector>
  </HeadingPairs>
  <TitlesOfParts>
    <vt:vector size="39" baseType="lpstr">
      <vt:lpstr>Calibri</vt:lpstr>
      <vt:lpstr>Arial</vt:lpstr>
      <vt:lpstr>quintly_template</vt:lpstr>
      <vt:lpstr>FICOH Social Media</vt:lpstr>
      <vt:lpstr>Overall Overall Audience | FICOH</vt:lpstr>
      <vt:lpstr>Facebook Key Metrics Table | FICOH</vt:lpstr>
      <vt:lpstr>Facebook Facebook Fans Change | FICOH</vt:lpstr>
      <vt:lpstr>Facebook Average Interactions Per Facebook Post | FICOH</vt:lpstr>
      <vt:lpstr>Facebook Total Interactions Per Month | FICOH</vt:lpstr>
      <vt:lpstr>Facebook Facebook Impressions | FICOH</vt:lpstr>
      <vt:lpstr>Facebook Original Own Posts Table | FICOH - 1 of 4</vt:lpstr>
      <vt:lpstr>Facebook Original Own Posts Table | FICOH - 2 of 4</vt:lpstr>
      <vt:lpstr>Facebook Original Own Posts Table | FICOH - 3 of 4</vt:lpstr>
      <vt:lpstr>Facebook Original Own Posts Table | FICOH - 4 of 4</vt:lpstr>
      <vt:lpstr>Twitter Key Metrics Table | FICOH</vt:lpstr>
      <vt:lpstr>Twitter Twitter Followers Change | FICOH</vt:lpstr>
      <vt:lpstr>Twitter Average Interactions Per Tweet | FICOH</vt:lpstr>
      <vt:lpstr>Twitter Total Interactions Per Month | FICOH</vt:lpstr>
      <vt:lpstr>Twitter Own and Retweeted Tweets Table | FICOH</vt:lpstr>
      <vt:lpstr>LinkedIn Key Metrics Table | FICOH</vt:lpstr>
      <vt:lpstr>LinkedIn LinkedIn Followers Change | FICOH</vt:lpstr>
      <vt:lpstr>LinkedIn Average Interactions Per LinkedIn Update | FICOH</vt:lpstr>
      <vt:lpstr>LinkedIn Total Interactions Per Month | FICOH</vt:lpstr>
      <vt:lpstr>LinkedIn Post Impressions | FICOH</vt:lpstr>
      <vt:lpstr>LinkedIn Posts Table | FICOH - 1 of 3</vt:lpstr>
      <vt:lpstr>LinkedIn Posts Table | FICOH - 2 of 3</vt:lpstr>
      <vt:lpstr>LinkedIn Posts Table | FICOH - 3 of 3</vt:lpstr>
      <vt:lpstr>Instagram Key Metrics Table | FICOH</vt:lpstr>
      <vt:lpstr>Instagram Instagram Followers Change | FICOH</vt:lpstr>
      <vt:lpstr>Instagram Average Interactions Per Instagram Post | FICOH</vt:lpstr>
      <vt:lpstr>Instagram Total Interactions Per Month | FICOH</vt:lpstr>
      <vt:lpstr>Instagram Impressions  | FICOH</vt:lpstr>
      <vt:lpstr>Instagram Top Instagram Posts Table | FICOH - 1 of 2</vt:lpstr>
      <vt:lpstr>Instagram Top Instagram Posts Table | FICOH - 2 of 2</vt:lpstr>
      <vt:lpstr>Instagram Videos Table | FICOH</vt:lpstr>
      <vt:lpstr>Instagram YTD Stories Key Metrics | FICOH</vt:lpstr>
      <vt:lpstr>Instagram Monthly Stories Key Metrics | FICOH</vt:lpstr>
      <vt:lpstr>Instagram Stories Table  | FICOH - 1 of 2</vt:lpstr>
      <vt:lpstr>Instagram Stories Table  | FICOH - 2 of 2</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FICOH Social Media</dc:title>
  <dc:creator>Frederik Born</dc:creator>
  <cp:lastModifiedBy>Frederik Born</cp:lastModifiedBy>
  <cp:revision>1</cp:revision>
  <dcterms:created xsi:type="dcterms:W3CDTF">2024-09-06T15:21:35Z</dcterms:created>
  <dcterms:modified xsi:type="dcterms:W3CDTF">2024-09-06T15:22:29Z</dcterms:modified>
</cp:coreProperties>
</file>