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7" r:id="rId39"/>
    <p:sldId id="298" r:id="rId40"/>
    <p:sldId id="299" r:id="rId41"/>
    <p:sldId id="300" r:id="rId42"/>
    <p:sldId id="301" r:id="rId43"/>
    <p:sldId id="302" r:id="rId44"/>
    <p:sldId id="304" r:id="rId45"/>
    <p:sldId id="305" r:id="rId4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7"/>
      <p:bold r:id="rId48"/>
      <p:italic r:id="rId49"/>
      <p:boldItalic r:id="rId5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7495</c:v>
                </c:pt>
                <c:pt idx="1">
                  <c:v>7508</c:v>
                </c:pt>
                <c:pt idx="2">
                  <c:v>7506</c:v>
                </c:pt>
                <c:pt idx="3">
                  <c:v>7538</c:v>
                </c:pt>
                <c:pt idx="4">
                  <c:v>7529</c:v>
                </c:pt>
                <c:pt idx="5">
                  <c:v>7541</c:v>
                </c:pt>
                <c:pt idx="6">
                  <c:v>7545</c:v>
                </c:pt>
                <c:pt idx="7">
                  <c:v>7550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12-4A64-83EF-7D19E021EA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  <c:pt idx="0">
                  <c:v>3934</c:v>
                </c:pt>
                <c:pt idx="1">
                  <c:v>3963</c:v>
                </c:pt>
                <c:pt idx="2">
                  <c:v>3955</c:v>
                </c:pt>
                <c:pt idx="3">
                  <c:v>3963</c:v>
                </c:pt>
                <c:pt idx="4">
                  <c:v>3992</c:v>
                </c:pt>
                <c:pt idx="5">
                  <c:v>4036</c:v>
                </c:pt>
                <c:pt idx="6">
                  <c:v>4035</c:v>
                </c:pt>
                <c:pt idx="7">
                  <c:v>4048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312-4A64-83EF-7D19E021EAF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312-4A64-83EF-7D19E021EAF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</c:numCache>
            </c:numRef>
          </c:cat>
          <c:val>
            <c:numRef>
              <c:f>Sheet1!$E$2:$E$9</c:f>
              <c:numCache>
                <c:formatCode>General</c:formatCode>
                <c:ptCount val="8"/>
                <c:pt idx="0">
                  <c:v>40209</c:v>
                </c:pt>
                <c:pt idx="1">
                  <c:v>40948</c:v>
                </c:pt>
                <c:pt idx="2">
                  <c:v>41591</c:v>
                </c:pt>
                <c:pt idx="3">
                  <c:v>42157</c:v>
                </c:pt>
                <c:pt idx="4">
                  <c:v>42797</c:v>
                </c:pt>
                <c:pt idx="5">
                  <c:v>43347</c:v>
                </c:pt>
                <c:pt idx="6">
                  <c:v>43810</c:v>
                </c:pt>
                <c:pt idx="7">
                  <c:v>44255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312-4A64-83EF-7D19E021EAF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</c:numCache>
            </c:numRef>
          </c:cat>
          <c:val>
            <c:numRef>
              <c:f>Sheet1!$F$2:$F$9</c:f>
              <c:numCache>
                <c:formatCode>General</c:formatCode>
                <c:ptCount val="8"/>
                <c:pt idx="0">
                  <c:v>3351</c:v>
                </c:pt>
                <c:pt idx="1">
                  <c:v>3373</c:v>
                </c:pt>
                <c:pt idx="2">
                  <c:v>3487</c:v>
                </c:pt>
                <c:pt idx="3">
                  <c:v>3552</c:v>
                </c:pt>
                <c:pt idx="4">
                  <c:v>3557</c:v>
                </c:pt>
                <c:pt idx="5">
                  <c:v>3584</c:v>
                </c:pt>
                <c:pt idx="6">
                  <c:v>3590</c:v>
                </c:pt>
                <c:pt idx="7">
                  <c:v>3633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312-4A64-83EF-7D19E021EA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009824"/>
        <c:axId val="51008512"/>
      </c:lineChart>
      <c:dateAx>
        <c:axId val="51009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008512"/>
        <c:crosses val="autoZero"/>
        <c:auto val="1"/>
        <c:lblOffset val="100"/>
        <c:baseTimeUnit val="months"/>
      </c:dateAx>
      <c:valAx>
        <c:axId val="51008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009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23</c:v>
                </c:pt>
                <c:pt idx="1">
                  <c:v>17</c:v>
                </c:pt>
                <c:pt idx="2">
                  <c:v>21</c:v>
                </c:pt>
                <c:pt idx="3">
                  <c:v>40</c:v>
                </c:pt>
                <c:pt idx="4">
                  <c:v>11</c:v>
                </c:pt>
                <c:pt idx="5">
                  <c:v>32</c:v>
                </c:pt>
                <c:pt idx="6">
                  <c:v>17</c:v>
                </c:pt>
                <c:pt idx="7">
                  <c:v>25</c:v>
                </c:pt>
                <c:pt idx="8">
                  <c:v>2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30-4AD6-AFFA-855F578691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2738672"/>
        <c:axId val="372737032"/>
      </c:barChart>
      <c:dateAx>
        <c:axId val="372738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737032"/>
        <c:crosses val="autoZero"/>
        <c:auto val="1"/>
        <c:lblOffset val="100"/>
        <c:baseTimeUnit val="months"/>
      </c:dateAx>
      <c:valAx>
        <c:axId val="372737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738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24</c:v>
                </c:pt>
                <c:pt idx="1">
                  <c:v>36</c:v>
                </c:pt>
                <c:pt idx="2">
                  <c:v>33</c:v>
                </c:pt>
                <c:pt idx="3">
                  <c:v>28</c:v>
                </c:pt>
                <c:pt idx="4">
                  <c:v>36</c:v>
                </c:pt>
                <c:pt idx="5">
                  <c:v>33</c:v>
                </c:pt>
                <c:pt idx="6">
                  <c:v>21</c:v>
                </c:pt>
                <c:pt idx="7">
                  <c:v>21</c:v>
                </c:pt>
                <c:pt idx="8">
                  <c:v>9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EB-4672-BE01-9DA51733C0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2741624"/>
        <c:axId val="372736376"/>
      </c:barChart>
      <c:dateAx>
        <c:axId val="372741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736376"/>
        <c:crosses val="autoZero"/>
        <c:auto val="1"/>
        <c:lblOffset val="100"/>
        <c:baseTimeUnit val="months"/>
      </c:dateAx>
      <c:valAx>
        <c:axId val="372736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741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2024-01</c:v>
                </c:pt>
                <c:pt idx="1">
                  <c:v>2024-02</c:v>
                </c:pt>
                <c:pt idx="2">
                  <c:v>2024-03</c:v>
                </c:pt>
                <c:pt idx="3">
                  <c:v>2024-04</c:v>
                </c:pt>
                <c:pt idx="4">
                  <c:v>2024-05</c:v>
                </c:pt>
                <c:pt idx="5">
                  <c:v>2024-06</c:v>
                </c:pt>
                <c:pt idx="6">
                  <c:v>2024-07</c:v>
                </c:pt>
                <c:pt idx="7">
                  <c:v>2024-08</c:v>
                </c:pt>
                <c:pt idx="8">
                  <c:v>2024-09</c:v>
                </c:pt>
                <c:pt idx="9">
                  <c:v>2024-10</c:v>
                </c:pt>
                <c:pt idx="10">
                  <c:v>2024-11</c:v>
                </c:pt>
                <c:pt idx="11">
                  <c:v>2024-12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534</c:v>
                </c:pt>
                <c:pt idx="1">
                  <c:v>848</c:v>
                </c:pt>
                <c:pt idx="2">
                  <c:v>875</c:v>
                </c:pt>
                <c:pt idx="3">
                  <c:v>751</c:v>
                </c:pt>
                <c:pt idx="4">
                  <c:v>964</c:v>
                </c:pt>
                <c:pt idx="5">
                  <c:v>836</c:v>
                </c:pt>
                <c:pt idx="6">
                  <c:v>551</c:v>
                </c:pt>
                <c:pt idx="7">
                  <c:v>547</c:v>
                </c:pt>
                <c:pt idx="8">
                  <c:v>9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C8-4723-B66E-718C4B2644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3450440"/>
        <c:axId val="373449456"/>
      </c:barChart>
      <c:catAx>
        <c:axId val="373450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449456"/>
        <c:crosses val="autoZero"/>
        <c:auto val="1"/>
        <c:lblAlgn val="ctr"/>
        <c:lblOffset val="100"/>
        <c:noMultiLvlLbl val="0"/>
      </c:catAx>
      <c:valAx>
        <c:axId val="373449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450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17114</c:v>
                </c:pt>
                <c:pt idx="1">
                  <c:v>23168</c:v>
                </c:pt>
                <c:pt idx="2">
                  <c:v>18750</c:v>
                </c:pt>
                <c:pt idx="3">
                  <c:v>16919</c:v>
                </c:pt>
                <c:pt idx="4">
                  <c:v>41589</c:v>
                </c:pt>
                <c:pt idx="5">
                  <c:v>171888</c:v>
                </c:pt>
                <c:pt idx="6">
                  <c:v>77757</c:v>
                </c:pt>
                <c:pt idx="7">
                  <c:v>48769</c:v>
                </c:pt>
                <c:pt idx="8">
                  <c:v>737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3B-4B20-84E1-047ABC193A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3451424"/>
        <c:axId val="373450112"/>
      </c:barChart>
      <c:dateAx>
        <c:axId val="373451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450112"/>
        <c:crosses val="autoZero"/>
        <c:auto val="1"/>
        <c:lblOffset val="100"/>
        <c:baseTimeUnit val="months"/>
      </c:dateAx>
      <c:valAx>
        <c:axId val="373450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45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  <c:pt idx="6">
                  <c:v>13-17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</c:v>
                </c:pt>
                <c:pt idx="1">
                  <c:v>263</c:v>
                </c:pt>
                <c:pt idx="2">
                  <c:v>460</c:v>
                </c:pt>
                <c:pt idx="3">
                  <c:v>412</c:v>
                </c:pt>
                <c:pt idx="4">
                  <c:v>375</c:v>
                </c:pt>
                <c:pt idx="5">
                  <c:v>354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84-40E1-B271-5609E88CBB3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  <c:pt idx="6">
                  <c:v>13-17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26</c:v>
                </c:pt>
                <c:pt idx="1">
                  <c:v>306</c:v>
                </c:pt>
                <c:pt idx="2">
                  <c:v>621</c:v>
                </c:pt>
                <c:pt idx="3">
                  <c:v>684</c:v>
                </c:pt>
                <c:pt idx="4">
                  <c:v>640</c:v>
                </c:pt>
                <c:pt idx="5">
                  <c:v>503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84-40E1-B271-5609E88CBB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2106544"/>
        <c:axId val="462104904"/>
      </c:barChart>
      <c:catAx>
        <c:axId val="462106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104904"/>
        <c:crosses val="autoZero"/>
        <c:auto val="1"/>
        <c:lblAlgn val="ctr"/>
        <c:lblOffset val="100"/>
        <c:noMultiLvlLbl val="0"/>
      </c:catAx>
      <c:valAx>
        <c:axId val="462104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106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-1</c:v>
                </c:pt>
                <c:pt idx="1">
                  <c:v>29</c:v>
                </c:pt>
                <c:pt idx="2">
                  <c:v>-8</c:v>
                </c:pt>
                <c:pt idx="3">
                  <c:v>8</c:v>
                </c:pt>
                <c:pt idx="4">
                  <c:v>29</c:v>
                </c:pt>
                <c:pt idx="5">
                  <c:v>44</c:v>
                </c:pt>
                <c:pt idx="6">
                  <c:v>-1</c:v>
                </c:pt>
                <c:pt idx="7">
                  <c:v>13</c:v>
                </c:pt>
                <c:pt idx="8">
                  <c:v>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E4-4196-B112-2E6302721A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2109496"/>
        <c:axId val="462112120"/>
      </c:barChart>
      <c:dateAx>
        <c:axId val="462109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112120"/>
        <c:crosses val="autoZero"/>
        <c:auto val="1"/>
        <c:lblOffset val="100"/>
        <c:baseTimeUnit val="months"/>
      </c:dateAx>
      <c:valAx>
        <c:axId val="462112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109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6</c:v>
                </c:pt>
                <c:pt idx="2">
                  <c:v>5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03-4708-988E-A204D3C013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2115072"/>
        <c:axId val="462115400"/>
      </c:barChart>
      <c:dateAx>
        <c:axId val="462115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115400"/>
        <c:crosses val="autoZero"/>
        <c:auto val="1"/>
        <c:lblOffset val="100"/>
        <c:baseTimeUnit val="months"/>
      </c:dateAx>
      <c:valAx>
        <c:axId val="462115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115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2024-01</c:v>
                </c:pt>
                <c:pt idx="1">
                  <c:v>2024-02</c:v>
                </c:pt>
                <c:pt idx="2">
                  <c:v>2024-03</c:v>
                </c:pt>
                <c:pt idx="3">
                  <c:v>2024-04</c:v>
                </c:pt>
                <c:pt idx="4">
                  <c:v>2024-05</c:v>
                </c:pt>
                <c:pt idx="5">
                  <c:v>2024-06</c:v>
                </c:pt>
                <c:pt idx="6">
                  <c:v>2024-07</c:v>
                </c:pt>
                <c:pt idx="7">
                  <c:v>2024-08</c:v>
                </c:pt>
                <c:pt idx="8">
                  <c:v>2024-09</c:v>
                </c:pt>
                <c:pt idx="9">
                  <c:v>2024-10</c:v>
                </c:pt>
                <c:pt idx="10">
                  <c:v>2024-11</c:v>
                </c:pt>
                <c:pt idx="11">
                  <c:v>2024-12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71</c:v>
                </c:pt>
                <c:pt idx="1">
                  <c:v>151</c:v>
                </c:pt>
                <c:pt idx="2">
                  <c:v>110</c:v>
                </c:pt>
                <c:pt idx="3">
                  <c:v>66</c:v>
                </c:pt>
                <c:pt idx="4">
                  <c:v>76</c:v>
                </c:pt>
                <c:pt idx="5">
                  <c:v>64</c:v>
                </c:pt>
                <c:pt idx="6">
                  <c:v>54</c:v>
                </c:pt>
                <c:pt idx="7">
                  <c:v>50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BE-4E72-A45C-EFF63D9C3F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2094408"/>
        <c:axId val="462095720"/>
      </c:barChart>
      <c:catAx>
        <c:axId val="462094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095720"/>
        <c:crosses val="autoZero"/>
        <c:auto val="1"/>
        <c:lblAlgn val="ctr"/>
        <c:lblOffset val="100"/>
        <c:noMultiLvlLbl val="0"/>
      </c:catAx>
      <c:valAx>
        <c:axId val="462095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094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</c:v>
                </c:pt>
                <c:pt idx="1">
                  <c:v>18</c:v>
                </c:pt>
                <c:pt idx="2">
                  <c:v>10</c:v>
                </c:pt>
                <c:pt idx="3">
                  <c:v>12</c:v>
                </c:pt>
                <c:pt idx="4">
                  <c:v>31</c:v>
                </c:pt>
                <c:pt idx="5">
                  <c:v>24</c:v>
                </c:pt>
                <c:pt idx="6">
                  <c:v>48</c:v>
                </c:pt>
                <c:pt idx="7">
                  <c:v>12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64-4DD9-B86E-4755021713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2086536"/>
        <c:axId val="462091456"/>
      </c:barChart>
      <c:dateAx>
        <c:axId val="462086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091456"/>
        <c:crosses val="autoZero"/>
        <c:auto val="1"/>
        <c:lblOffset val="100"/>
        <c:baseTimeUnit val="months"/>
      </c:dateAx>
      <c:valAx>
        <c:axId val="462091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086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616</c:v>
                </c:pt>
                <c:pt idx="1">
                  <c:v>739</c:v>
                </c:pt>
                <c:pt idx="2">
                  <c:v>643</c:v>
                </c:pt>
                <c:pt idx="3">
                  <c:v>566</c:v>
                </c:pt>
                <c:pt idx="4">
                  <c:v>640</c:v>
                </c:pt>
                <c:pt idx="5">
                  <c:v>550</c:v>
                </c:pt>
                <c:pt idx="6">
                  <c:v>463</c:v>
                </c:pt>
                <c:pt idx="7">
                  <c:v>445</c:v>
                </c:pt>
                <c:pt idx="8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9C-4907-943B-234232C3B7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5574752"/>
        <c:axId val="255572784"/>
      </c:barChart>
      <c:dateAx>
        <c:axId val="255574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572784"/>
        <c:crosses val="autoZero"/>
        <c:auto val="1"/>
        <c:lblOffset val="100"/>
        <c:baseTimeUnit val="months"/>
      </c:dateAx>
      <c:valAx>
        <c:axId val="255572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574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2024-01</c:v>
                </c:pt>
                <c:pt idx="1">
                  <c:v>2024-02</c:v>
                </c:pt>
                <c:pt idx="2">
                  <c:v>2024-03</c:v>
                </c:pt>
                <c:pt idx="3">
                  <c:v>2024-04</c:v>
                </c:pt>
                <c:pt idx="4">
                  <c:v>2024-05</c:v>
                </c:pt>
                <c:pt idx="5">
                  <c:v>2024-06</c:v>
                </c:pt>
                <c:pt idx="6">
                  <c:v>2024-07</c:v>
                </c:pt>
                <c:pt idx="7">
                  <c:v>2024-08</c:v>
                </c:pt>
                <c:pt idx="8">
                  <c:v>2024-09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69</c:v>
                </c:pt>
                <c:pt idx="1">
                  <c:v>55</c:v>
                </c:pt>
                <c:pt idx="2">
                  <c:v>105</c:v>
                </c:pt>
                <c:pt idx="3">
                  <c:v>101</c:v>
                </c:pt>
                <c:pt idx="4">
                  <c:v>99</c:v>
                </c:pt>
                <c:pt idx="5">
                  <c:v>96</c:v>
                </c:pt>
                <c:pt idx="6">
                  <c:v>95</c:v>
                </c:pt>
                <c:pt idx="7">
                  <c:v>103</c:v>
                </c:pt>
                <c:pt idx="8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0D-48B2-88CE-1E29E5CD4B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5578360"/>
        <c:axId val="255577048"/>
      </c:barChart>
      <c:catAx>
        <c:axId val="255578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577048"/>
        <c:crosses val="autoZero"/>
        <c:auto val="1"/>
        <c:lblAlgn val="ctr"/>
        <c:lblOffset val="100"/>
        <c:noMultiLvlLbl val="0"/>
      </c:catAx>
      <c:valAx>
        <c:axId val="255577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578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2024-01</c:v>
                </c:pt>
                <c:pt idx="1">
                  <c:v>2024-02</c:v>
                </c:pt>
                <c:pt idx="2">
                  <c:v>2024-03</c:v>
                </c:pt>
                <c:pt idx="3">
                  <c:v>2024-04</c:v>
                </c:pt>
                <c:pt idx="4">
                  <c:v>2024-05</c:v>
                </c:pt>
                <c:pt idx="5">
                  <c:v>2024-06</c:v>
                </c:pt>
                <c:pt idx="6">
                  <c:v>2024-07</c:v>
                </c:pt>
                <c:pt idx="7">
                  <c:v>2024-08</c:v>
                </c:pt>
                <c:pt idx="8">
                  <c:v>2024-09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1395</c:v>
                </c:pt>
                <c:pt idx="1">
                  <c:v>1174</c:v>
                </c:pt>
                <c:pt idx="2">
                  <c:v>2109</c:v>
                </c:pt>
                <c:pt idx="3">
                  <c:v>2222</c:v>
                </c:pt>
                <c:pt idx="4">
                  <c:v>2187</c:v>
                </c:pt>
                <c:pt idx="5">
                  <c:v>2125</c:v>
                </c:pt>
                <c:pt idx="6">
                  <c:v>2103</c:v>
                </c:pt>
                <c:pt idx="7">
                  <c:v>2271</c:v>
                </c:pt>
                <c:pt idx="8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04-44A1-A96D-AFB85A3845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5574096"/>
        <c:axId val="255568520"/>
      </c:barChart>
      <c:catAx>
        <c:axId val="255574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568520"/>
        <c:crosses val="autoZero"/>
        <c:auto val="1"/>
        <c:lblAlgn val="ctr"/>
        <c:lblOffset val="100"/>
        <c:noMultiLvlLbl val="0"/>
      </c:catAx>
      <c:valAx>
        <c:axId val="255568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574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Sheet1!$A$2:$A$14</c:f>
              <c:strCache>
                <c:ptCount val="13"/>
                <c:pt idx="0">
                  <c:v>2023-12</c:v>
                </c:pt>
                <c:pt idx="1">
                  <c:v>2024-01</c:v>
                </c:pt>
                <c:pt idx="2">
                  <c:v>2024-02</c:v>
                </c:pt>
                <c:pt idx="3">
                  <c:v>2024-03</c:v>
                </c:pt>
                <c:pt idx="4">
                  <c:v>2024-04</c:v>
                </c:pt>
                <c:pt idx="5">
                  <c:v>2024-05</c:v>
                </c:pt>
                <c:pt idx="6">
                  <c:v>2024-06</c:v>
                </c:pt>
                <c:pt idx="7">
                  <c:v>2024-07</c:v>
                </c:pt>
                <c:pt idx="8">
                  <c:v>2024-08</c:v>
                </c:pt>
                <c:pt idx="9">
                  <c:v>2024-09</c:v>
                </c:pt>
                <c:pt idx="10">
                  <c:v>2024-10</c:v>
                </c:pt>
                <c:pt idx="11">
                  <c:v>2024-11</c:v>
                </c:pt>
                <c:pt idx="12">
                  <c:v>2024-12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1212</c:v>
                </c:pt>
                <c:pt idx="1">
                  <c:v>99369</c:v>
                </c:pt>
                <c:pt idx="2">
                  <c:v>85918</c:v>
                </c:pt>
                <c:pt idx="3">
                  <c:v>83046</c:v>
                </c:pt>
                <c:pt idx="4">
                  <c:v>93468</c:v>
                </c:pt>
                <c:pt idx="5">
                  <c:v>80116</c:v>
                </c:pt>
                <c:pt idx="6">
                  <c:v>87511</c:v>
                </c:pt>
                <c:pt idx="7">
                  <c:v>79848</c:v>
                </c:pt>
                <c:pt idx="8">
                  <c:v>80227</c:v>
                </c:pt>
                <c:pt idx="9">
                  <c:v>3276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16-43A9-BA4F-88CF379EC2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5580656"/>
        <c:axId val="255584920"/>
      </c:barChart>
      <c:catAx>
        <c:axId val="255580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584920"/>
        <c:crosses val="autoZero"/>
        <c:auto val="1"/>
        <c:lblAlgn val="ctr"/>
        <c:lblOffset val="100"/>
        <c:noMultiLvlLbl val="0"/>
      </c:catAx>
      <c:valAx>
        <c:axId val="255584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580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-2</c:v>
                </c:pt>
                <c:pt idx="1">
                  <c:v>22</c:v>
                </c:pt>
                <c:pt idx="2">
                  <c:v>114</c:v>
                </c:pt>
                <c:pt idx="3">
                  <c:v>65</c:v>
                </c:pt>
                <c:pt idx="4">
                  <c:v>5</c:v>
                </c:pt>
                <c:pt idx="5">
                  <c:v>27</c:v>
                </c:pt>
                <c:pt idx="6">
                  <c:v>6</c:v>
                </c:pt>
                <c:pt idx="7">
                  <c:v>43</c:v>
                </c:pt>
                <c:pt idx="8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04-45BB-B0FB-B878556D22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8390720"/>
        <c:axId val="258393344"/>
      </c:barChart>
      <c:dateAx>
        <c:axId val="258390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393344"/>
        <c:crosses val="autoZero"/>
        <c:auto val="1"/>
        <c:lblOffset val="100"/>
        <c:baseTimeUnit val="months"/>
      </c:dateAx>
      <c:valAx>
        <c:axId val="258393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390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32</c:v>
                </c:pt>
                <c:pt idx="1">
                  <c:v>34</c:v>
                </c:pt>
                <c:pt idx="2">
                  <c:v>39</c:v>
                </c:pt>
                <c:pt idx="3">
                  <c:v>23</c:v>
                </c:pt>
                <c:pt idx="4">
                  <c:v>26</c:v>
                </c:pt>
                <c:pt idx="5">
                  <c:v>17</c:v>
                </c:pt>
                <c:pt idx="6">
                  <c:v>31</c:v>
                </c:pt>
                <c:pt idx="7">
                  <c:v>21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10-4695-949F-677067C813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8394656"/>
        <c:axId val="258393672"/>
      </c:barChart>
      <c:dateAx>
        <c:axId val="258394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393672"/>
        <c:crosses val="autoZero"/>
        <c:auto val="1"/>
        <c:lblOffset val="100"/>
        <c:baseTimeUnit val="months"/>
      </c:dateAx>
      <c:valAx>
        <c:axId val="258393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394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2024-01</c:v>
                </c:pt>
                <c:pt idx="1">
                  <c:v>2024-02</c:v>
                </c:pt>
                <c:pt idx="2">
                  <c:v>2024-03</c:v>
                </c:pt>
                <c:pt idx="3">
                  <c:v>2024-04</c:v>
                </c:pt>
                <c:pt idx="4">
                  <c:v>2024-05</c:v>
                </c:pt>
                <c:pt idx="5">
                  <c:v>2024-06</c:v>
                </c:pt>
                <c:pt idx="6">
                  <c:v>2024-07</c:v>
                </c:pt>
                <c:pt idx="7">
                  <c:v>2024-08</c:v>
                </c:pt>
                <c:pt idx="8">
                  <c:v>2024-09</c:v>
                </c:pt>
                <c:pt idx="9">
                  <c:v>2024-10</c:v>
                </c:pt>
                <c:pt idx="10">
                  <c:v>2024-11</c:v>
                </c:pt>
                <c:pt idx="11">
                  <c:v>2024-12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514</c:v>
                </c:pt>
                <c:pt idx="1">
                  <c:v>521</c:v>
                </c:pt>
                <c:pt idx="2">
                  <c:v>596</c:v>
                </c:pt>
                <c:pt idx="3">
                  <c:v>378</c:v>
                </c:pt>
                <c:pt idx="4">
                  <c:v>452</c:v>
                </c:pt>
                <c:pt idx="5">
                  <c:v>293</c:v>
                </c:pt>
                <c:pt idx="6">
                  <c:v>528</c:v>
                </c:pt>
                <c:pt idx="7">
                  <c:v>348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73-4A59-9AD7-28B9CBE96B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8337256"/>
        <c:axId val="258339552"/>
      </c:barChart>
      <c:catAx>
        <c:axId val="258337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339552"/>
        <c:crosses val="autoZero"/>
        <c:auto val="1"/>
        <c:lblAlgn val="ctr"/>
        <c:lblOffset val="100"/>
        <c:noMultiLvlLbl val="0"/>
      </c:catAx>
      <c:valAx>
        <c:axId val="258339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337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11319</c:v>
                </c:pt>
                <c:pt idx="1">
                  <c:v>14012</c:v>
                </c:pt>
                <c:pt idx="2">
                  <c:v>118067</c:v>
                </c:pt>
                <c:pt idx="3">
                  <c:v>49571</c:v>
                </c:pt>
                <c:pt idx="4">
                  <c:v>10510</c:v>
                </c:pt>
                <c:pt idx="5">
                  <c:v>12731</c:v>
                </c:pt>
                <c:pt idx="6">
                  <c:v>12644</c:v>
                </c:pt>
                <c:pt idx="7">
                  <c:v>87347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13-4247-A92B-5DD2B834C7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8332336"/>
        <c:axId val="258336600"/>
      </c:barChart>
      <c:dateAx>
        <c:axId val="258332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336600"/>
        <c:crosses val="autoZero"/>
        <c:auto val="1"/>
        <c:lblOffset val="100"/>
        <c:baseTimeUnit val="months"/>
      </c:dateAx>
      <c:valAx>
        <c:axId val="258336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332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67C71-395A-418C-8B43-E2DD5D5CD4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PHLY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4C6D3-F2DE-441C-93BD-CF6E76B5AD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4267287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F415A-D3DE-4A61-B451-335C9ADB6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99A7A9-848D-466D-8E01-53C1372F7A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61570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1AB2F9-C14A-4E24-8197-ACB7752DCE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01/01/2024 - 08/31/2024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AF53C1-2C5C-4324-9496-75A106C71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478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9CA7E-7C26-49C9-894A-5C916336D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Key Metrics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1B65F4-4361-40E2-BF46-935A78B5FC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05154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4171962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1762804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8059860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901686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650482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711819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098533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1823021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36878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716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7550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839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1C4A10-5C66-4D43-8AC2-5097D2427E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4167371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60621-B240-4956-BDA3-EBC4DA12F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Gained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D5820B-0005-46C3-B179-CDE74E326F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51268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6E600C-E4B3-4309-9D89-87F6673B0B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35F28-6D75-4ABA-A445-0777027A9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182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488A6-9495-4AFC-9A38-80A556197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Facebook Post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E9970F-0151-4C60-B878-E93738404B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96794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244F0A-535C-4A12-88F1-5373B71274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6A66F1-841A-478C-B254-5AABFFF0A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238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241B3-E572-4D52-9E90-CB436FF2C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E9424B-8823-4198-9A19-CDCED48BB5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29429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B8551B-18D4-4211-8406-C938A6CEF3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BA2A1B-38B5-4159-9BC1-E82EE787D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475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3F0D2-F20A-4285-81C5-CE25B1C33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Impressions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7C7404-B5B0-4D85-A8A5-82FDBA2DD9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43546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2CAF0F-583A-4FF2-97B1-E02D461301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2D3F1D-F027-44B5-BDD5-5498FA2B0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283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6B42E-8D38-48A9-A659-B31006403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743AC8-25FB-4EA7-AC52-82B9CFA8A5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12783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43005119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234521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4911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1111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8994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424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80982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5463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6974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0716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6446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7344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1964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64474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8484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5249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237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- 2024-08-01 13:38:12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🎉 Please join us in congratulating Jamie Langes on her promotion to Head of Environmental #Underwriting. We look forward to her continued leadership and innovation. 💼💡 Congratulations, Jamie! 👏 #TEAMPHLY #insurance #insurancecareers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https://quintly-eu-image-storage.s3.amazonaws.com/d123f9c23f3abec6e562a564c92f236a/3549ca7e96eeab5d02a85e2f7e7f852e.jpg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9.9125 %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9557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03D2F5-FE41-412E-88C5-6AFE0BD20D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12447652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BD186-ED35-4E02-871F-875B26328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F4B1F0-385E-49DB-B5D9-CFF69C3288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50295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73191565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3754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0368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8826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9756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6179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67204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16577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3380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6383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88459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9281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5574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50934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0792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47065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386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- 2024-08-09 14:01:53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🚀 Shoutout to our 2024 Summer Associates on a successful program! Over the past 10 weeks, these future leaders have been bringing their A-game, and they just wrapped up by presenting their final projects to our senior leadership team. We can't wait to see where you'll go next! Here's to a bright 🌟 future – all the best from #TEAMPHLY 👏  
Want join us next summer? Learn about our internship opportunities: bit.ly/PHLYInternships #PHLYInternLife #intern #insurancecareers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https://quintly-eu-image-storage.s3.amazonaws.com/d123f9c23f3abec6e562a564c92f236a/eee39f53ff71ad67830dbe00dda625f2.jpg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20.5275 %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9038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E3812F-BF15-474C-934E-665BB284C5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21899343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696D9-57AB-441A-BECB-DC713AD57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18957B-72DA-4DEA-AC03-8D84CB20F6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62663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49575854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971186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8641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1520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6576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1993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1841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36248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4040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64160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1291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4709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426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947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82450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0717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558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- 2024-08-27 14:08:24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Starting the school year without the right gear? That’s a challenge no child should face! That’s why we teamed up with Cradles to Crayons Philadelphia for their annual Backpack-A-Thon to make sure local kids are set up for success. 🎒💪
With 600+ volunteers, we packed 35,000 backpacks full of brand-new school supplies, ensuring that every child walks into class on Day 1 feeling prepared and excited to learn! 📚✏️
Check out the highlights from #TEAMPHLY at Lincoln Financial Field! 👇 
#backtoschool #insurancecareers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https://quintly-eu-image-storage.s3.amazonaws.com/d123f9c23f3abec6e562a564c92f236a/d1dd2d8d0861101bd1905277c54875b8.jpg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16.8966 %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3044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609102-B090-48F2-9134-CCDF9D8AFE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18425293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0986E-F66D-4081-BDE1-DD8504AF6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ABB67B-F2B5-441B-BC69-1800F93856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20302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64743994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806958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9208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62434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0075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8485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6394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9009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648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253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47327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2647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1993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430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8455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0818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401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- 2024-08-26 14:18:26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🐾 It's #NationalDogDay and we're ready to fetch some new talent! 🐕💼 If you’re looking for a #career with a company that values teamwork and collaboration, we’re pawsitive you should check out bit.ly/PHLYCareers to explore our open roles. With positions available nationwide, we offer a variety of career paths that could be your perfect fit! #insuranceindustry #TEAMPHLY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https://quintly-eu-image-storage.s3.amazonaws.com/d123f9c23f3abec6e562a564c92f236a/061810bffbc0860668d77b6eac5cd82f.jpg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8.7838 %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1098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E9B2C2-D5DE-4CA6-BE6A-57DE2862C6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35611009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214AB-1A0A-4099-8895-DEF2144EE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659268-3EF1-41C2-B904-BF025138C1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20238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23067662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669391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4923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29082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3009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5647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1184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42276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2636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2410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2185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99089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04152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75456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45577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6909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206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- 2024-08-15 14:10:37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It's that time of year again! 🎉 This week, we welcomed employees from across the country to our Home Office for the PHLY Fundamentals Program. 🙌 
This annual program helps associates and trainees from Marketing, Underwriting, and Risk Management hit the ground running with various activities that deepen their understanding of PHLY and the #insurance industry.
Looking for a career that invests in your growth? Check out our opportunities and see how we can help you build your future: bit.ly/PHLYCareers 💼 #TEAMPHLY #insurancecareers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https://quintly-eu-image-storage.s3.amazonaws.com/d123f9c23f3abec6e562a564c92f236a/1e3672df4bf7a653d398fb4d959498ba.jpg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10.7670 %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1310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D22140-F479-4257-A63A-371F27AA7B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8365098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465B8-75EE-4398-B2C9-C4D633177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9CC72C-025D-46E0-8FD5-A83C53C944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38786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294DE0-D69C-425E-8926-DFDD9D9132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E42AB2-B3BB-4323-B5EB-4F02E7134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052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97A92-DF8F-44AB-9175-4A3740629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8E924F-38CD-48E3-9B7E-3B7079793B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95899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42897877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97021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8569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872866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065818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169275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96404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722307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519589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29957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99797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453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3287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326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4048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274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3C49BD-E118-4FC1-AB07-A4B0DE1889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591131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5D84F-D471-4212-952F-31E09923E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Followers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91E150-08DF-4A5D-84AE-68BAE02D0C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5313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73C6FE-9424-4220-826D-5C79C692B3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1CCD4E-FE08-4D90-A1D7-59484228E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4341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96ED2-5177-4B6C-A6C4-F50FC5234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Tweet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222A5A-F682-4D39-85D4-9C42329237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85717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9B23B9-E166-4445-A7FD-61758FE7A1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3FBC95-F812-4DF5-A90F-BAC5D24E0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4129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D662F-E27A-4870-9621-24FB56C76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51C00F-45DD-439E-AE68-01AF482C72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99932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4393CF-A57F-46A4-914E-0392CE5D2F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37DC0C-0545-4172-9D54-683C95D95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074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58C58-C740-4E21-BFD2-68E2B597E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PHLY Twitter Mentions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76582B-447B-4857-BF08-723C12CD60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54184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7CF648-AB69-40CF-B461-069075E884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19452-B54B-425B-8FFF-EA64B826B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3839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62DF4-3A5C-44AE-9E8B-FC15E9A62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0461E3-B405-4DC6-BF43-2B73493A13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1615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9544">
                  <a:extLst>
                    <a:ext uri="{9D8B030D-6E8A-4147-A177-3AD203B41FA5}">
                      <a16:colId xmlns:a16="http://schemas.microsoft.com/office/drawing/2014/main" val="13944715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981667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402491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852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@EaglesComms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09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@TMNA_Services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338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@Phillies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472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@BusInsMagazine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30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@BTPhilly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663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@PhillyPhantoms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821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@JFCS_Philly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385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@BrysonStottHot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139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@Jayden31215665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091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@ITABaseballPod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2183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E3B7AD-42A0-41C9-ADC5-9C78789DFA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06/01/2023 - 12/31/2024</a:t>
            </a:r>
          </a:p>
        </p:txBody>
      </p:sp>
    </p:spTree>
    <p:extLst>
      <p:ext uri="{BB962C8B-B14F-4D97-AF65-F5344CB8AC3E}">
        <p14:creationId xmlns:p14="http://schemas.microsoft.com/office/powerpoint/2010/main" val="6817947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5A053-4902-4682-9B21-FB885EB2D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Philadelphia Insurance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04BF85-C451-47B4-A2E8-967BA663B5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55279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3603223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4835237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2741860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9193408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9016783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911995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162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- 2024-08-05 11:34:25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Looking for a career you'll love? Stop scrolling and start exploring! 🚀 Visit https://t.co/TAsZrjsJdi to check out our job openings. Whether you're an industry pro or new to #insurance, we have nationwide opportunities that might be your perfect match. 💼✨ #TEAMPHLY https://t.co/oxNS78OXo7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0.0991 %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635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- 2024-08-06 13:25:06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We're closely monitoring #TropicalStormDebby &amp;amp; hope everyone remains safe. Heavy rainfall is expected to continue through the weekend, affecting states from the Southeast to the Mid-Atlantic. Be sure your organization is prepared with these essential tips: https://t.co/m0WQGryPHk https://t.co/fZhpcfZQs8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0.0991 %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0003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7172AF-17CF-466F-ADFF-F605F8F583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6943383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71B8A-57AD-4106-A8DC-017C4C2A5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Philadelphia Insurance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276FCD-8FEE-4365-8CF9-A09439977E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88309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66831572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504307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3921000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8686078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6996020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715722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949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- 2024-08-16 14:30:33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As one of the leading insurers of #nonprofits, giving back is at the ❤️ of our company and we’re passionate about making a difference in our local communities. That’s why we support hundreds of charitable organizations each year through volunteering and donations.
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0.0991 %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817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- 2024-08-21 14:31:37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#TEAMPHLY volunteered as personal shoppers at @StoretoDoorPDX! Employees from our Tualatin, OR office filled carts with groceries for homebound seniors who could use a helping hand. The non-profit makes sure seniors &amp;amp; those with disabilities get the groceries they need. 🛒🥕🍞 https://t.co/cURpWkFJZc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0.0989 %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8955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0F1803-0676-4CA3-9D33-99640ECC91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3334843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C36C1-B9B6-449A-9662-F08E2C3A6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Philadelphia Insurance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83B511-B8EE-48E2-9DD2-0D74ED3FB5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80117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18214854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1934919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7757138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3349312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0628929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740635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933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- 2024-08-30 11:40:34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Our offices are closing at 3 p.m. today and will be closed on Monday, September 2nd in observance of #LaborDay. Regular business hours resume on Tuesday, September 3rd. We hope you have a safe and wonderful holiday! https://t.co/UVaUvQz7SK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0.0988 %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5591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0FEBDD-09C3-4ED1-BE25-7D34B7AD93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19983412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A7172-602E-4FF3-B076-41ADD354D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26A26B-EA54-4028-B747-D7D17F1577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46724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15501164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933745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38454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899007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580581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175686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14552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38219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79506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738700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22117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128134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2006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956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44255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95.227272727273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791.86363636364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3437.4545454545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14.418860826933 %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2695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9ADB24-BA50-4975-BA57-6545C65CC9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1720250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D4315-EB04-44F7-AE3C-7E493B7DB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LinkedIn Followers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AB8791-8DB6-4468-8519-353A138DC6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72497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87DD4B-70B0-4AE3-B2A4-CCEE96EDA2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F7D208-95B3-4E4B-BA75-0F42B47F3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7894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08EB6-BEF1-4301-A87E-F5372A626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Interactions Per LinkedIn Update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6E5D4D-80C3-4F14-BBCC-AA4B72AE9D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67403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8A2FAB-CA00-4F8C-B7B5-55A79CB3C2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99D70-FF5A-4AE6-B615-010D1694B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2010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C8DAD-B8FD-4E7B-8361-79818CE8E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B160F9-2269-4771-9CB9-0B0C4A8BD1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35506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736EBF-629A-4D9C-8DC9-B78E61864E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11C2AB-7CB0-4492-B7FA-B91D7C679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9560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8C418-7720-459E-8706-F548CB7D4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Impressions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88188D-9018-419B-B91A-6C123E0506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610846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EB28FD-66AE-4919-8375-287F6F36D8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C8360E-E07B-456B-B002-3057C312A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2886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E4DD7-810B-46B2-945D-16FD6C4A8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Philadelphia Insurance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3FFC48-09AF-4572-BD52-1797AC221B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01629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8335756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86226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26635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73930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95044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46292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35304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98670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180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75669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734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- 2024-08-09 13:42:56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🌟 Shoutout to our 2024 Summer Associates on a successful program! Over the past 10 weeks, these future leaders have been bringing their A-game, and they just wrapped up by presenting their final projects to our senior leadership team. We can't wait to see where you'll go next! Here's to a bright future – all the best from #TEAMPHLY 👏  
Want join us next summer? Learn about our #internship opportunities: bit.ly/PHLYInternships #PHLYInternLife #intern #insurance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78.783251627421 %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0922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E566C7-6743-4CA3-A786-696FA7F800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25437627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32377-D844-428C-BA0D-8F70E87B8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Philadelphia Insurance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03315E-9A02-404E-BBED-D8FD64EC70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97546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8858667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69603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26937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04059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94649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4427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51146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26629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05947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4479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029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- 2024-08-15 13:50:56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It's that time of year again! 🎉 This week, we welcomed employees from across the country to our Home Office for the PHLY Fundamentals Program. 🙌 
This annual program helps associates and trainees from Marketing, Underwriting, and Risk Management hit the ground running with various activities that deepen their understanding of PHLY and the #insuranceindustry.
Looking for a #career that invests in your growth? Check out our opportunities and see how we can help you build your future: bit.ly/PHLYCareers 💼 #TEAMPHLY #insurance #insurancecareers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13.112391930836 %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6717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95DEF3-7505-41CE-BA34-74285E72AD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18316672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FCCBB-21D4-4D1D-BB24-E099F8B9C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Philadelphia Insurance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91D4D8-507F-4183-B24C-ED10E02A3E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53130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975145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22202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06287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98621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99758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93601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9858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98206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29325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17596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80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- 2024-08-01 13:18:49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🎉 Please join us in congratulating Jamie Langes, MBA., MS on her promotion to Head of Environmental #Underwriting. We look forward to her continued leadership and innovation. 💼💡 Congratulations, Jamie! 👏 #TEAMPHLY #insurance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7.4611610793132 %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7546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C0C2D2-93E0-4405-B0CC-C58F64C601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33630784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F8211-849C-4F28-BF2D-53E296D89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Philadelphia Insurance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18E18B-820B-4754-9B22-4B6C84907C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55161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1794182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63917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51149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36445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11750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41921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73901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87946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78868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9822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249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- 2024-08-22 15:53:56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#TEAMPHLY had a great time at the CHOP Café Kick-Off! 🎨🍕🎈 
Filled with face painting, food, and family-friendly activities, the event was just the beginning of our 2024 fundraising for the Children's Hospital of Philadelphia (CHOP) leading up to the #ParkwayRun &amp; Walk in September. Every dollar raised supports life-saving pediatric #cancer research and care. 💪💖
Want to be part of this amazing cause? See how you can contribute and make a real impact today: bit.ly/CHOP-Parkway #ForBreakThroughs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63.552676440505 %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6012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265753-8D9D-43C0-9F17-1AEB198A55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29660942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6C696-D585-4AAE-8883-956D1B66C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Philadelphia Insurance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51F42A-B557-4880-9039-7D1E1EAB14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46469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2511031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79748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71478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31111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53469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62473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68749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95193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16711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59506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794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- 2024-08-14 15:01:27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🎉 Shoutout to our softball team for wrapping up their season in the Philadelphia Insurance Softball League! 🥎
Each year, #insurance pros from across the region come together for some friendly competition leading up to the big championship tournament. But the real win? Raising over K for the Philadelphia Children's Alliance. 🙌❤️
Win or lose, we’re proud to support a great cause. Check out #TEAMPHLY on the field! 📸 #givingback #insurancecareers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19.760737964831 %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9495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52DB5C-244E-47A7-9368-D82080A503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25443638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40E12-E98D-4F11-B3BB-7A94EEFD8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9B607C-5A83-4174-A140-A7FA2B787A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02243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3808977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706167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320457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840748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65467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0979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629249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543905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20958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141941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952852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259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phlyinsurance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0.6923 %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2760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371CAB-00DA-4ED8-A45A-A919FC40E1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2034463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3FF88-B720-45AA-9F19-7E935AA07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Followers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41CE7D-BFE4-4BFD-A0C9-BF230818E8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02613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257367-057F-4774-81EC-AD7B94D248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F0CE79-B401-4885-9D84-14967DBF3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2705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D97D4-E730-4DD9-951D-3F40EF5FB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Instagram Post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EA44C7-49A5-4B29-8612-5179D5BB16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16011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D58485-2FE0-4CC2-81E0-039A04FF70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251A72-84C7-4338-B171-7DDEB0EDC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8262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E8C1A-DF1A-41AE-9776-85E3A4112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33C9D0-2F1B-463A-93E4-71B33445D1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08765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72B74D-389F-4B40-8E99-B31456F3E3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B6E47A-BB72-47CB-9B7B-F04D581BF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4449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16023-56D4-4A55-ABDE-8BFC46B4A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404312-9598-4C39-B6DA-3B25C89B80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71970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738063-25B5-42FD-B856-90ED2EBC98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8D94A1-47BD-441D-B1DA-1ABB13C40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4851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42333-D5AA-4549-8D04-646807176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12BDEB-B10C-43F1-BB92-743603D9DD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90362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0041941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103134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07100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696429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975641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30200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430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- 2024-08-22 16:46:20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#TEAMPHLY had a great time at the CHOP Café Kick-Off! 🎨🍕🎈
Filled with face painting, food, and family-friendly activities, the event was just the beginning of our 2024 #fundraising for the childrensphila (CHOP) leading up to the #ParkwayRun &amp; Walk in September. Every dollar raised supports life-saving pediatric #cancerresearch and care. 💪💖
Want to be part of this amazing cause? See how you can contribute and make a real impact today ➡️ bit.ly/CHOP-Parkway (link in bio) 🔗 #ForBreakThroughs
#pediatriccanerawareness #childrenshospital #childhoodcancer #cancersucks #Insurance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08/30/2024 20:15:53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2.0397 %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221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0BFB5C-736D-42F0-B493-E6F455C8AA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23737790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CDA31-CA38-4AA3-A469-DFC36D9EB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93461F-2B1E-4EA7-ABCA-4D66FF75F4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34418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9631734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269617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729929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48636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402277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216200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890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- 2024-08-27 14:13:15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Starting the school year without the right gear? That’s a challenge no child should face! That’s why we teamed up with c2cphiladelphia for their annual Backpack-A-Thon to make sure local kids are set up for success. 🎒💪
With 600+ volunteers, we packed 35,000 #backpacks full of brand-new school supplies, ensuring that every child walks into class on Day 1 feeling prepared and excited to learn! 📚✏️
Check out the highlights from #TEAMPHLY at Lincoln Financial Field! 👀
#backpackathon #backtoschool #schoolsupplies #volunteerlife #insurance #insurancecareers #insuranceindustry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09/01/2024 14:16:57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2.0391 %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0630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0F0F3B-C151-4DCB-B186-7AD40567CD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23472532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94EC3-2006-4430-9748-02CC9A9B9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469306-7FDD-4B8A-815F-4E2410E7C8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67344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0250229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784191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804406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417578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211865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87833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141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- 2024-08-09 14:36:19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🌟 Shoutout to our 2024 Summer Associates on a successful program!
Over the past 10 weeks, these future leaders have been bringing their A-game, and they just wrapped up by presenting their final projects to our senior leadership team.
We can’t wait to see where you’ll go next!  Here’s to a bright future – all the best from #TEAMPHLY 👏  
Want join us next summer? Learn about our internship opportunities: bit.ly/PHLYInternships (link in bio) 🔗  
#PHLYInternLife #internshipprogram #internships #summerinternship #insurance #insuranceindustry #finance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09/04/2024 14:17:26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1.7237 %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1917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E373EF-45A6-473C-9840-884AF4B1D5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35129908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05328-DE6F-4595-AD18-3A01E55AE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E87376-1464-4008-BABA-399ECEAE1F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62537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7224210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204079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51162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731719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897183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899468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050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- 2024-08-29 16:09:16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PHLY is proud to be the Presenting Sponsor of the philadelphiaeagles Community RedZone program for the 2024 – 2025 season! 🙌
Throughout the season, PHLY is partnering with the Eagles to highlight #nonprofits doing great work in the community before each home game. 
Congratulations to hopeforhallie, besmartforkids, and philayouthsports for being highlighted at the preseason game this past weekend! 🦅  #TEAMPHLY 🏈🌟🤝
#philadelphiaeagles #birdgang #phillysports #phillyeagles #communityimpact #supportacause #missiondriven #businessinsurance #insurance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09/03/2024 20:16:29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1.6529 %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8579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9B6757-89E8-48D2-A73D-EE75F5C720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26648508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98BBD-006B-4E2E-BF1F-87A988119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1391C8-BF9A-4355-95C6-ADC2306DF1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29464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8137321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056507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508530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664969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213181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408011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636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- 2024-08-15 14:18:02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It's that time of year again! 🎉 This week, we welcomed employees from across the country to our Home Office for the PHLY Fundamentals Program. 🙌 
This annual program helps associates and trainees from Marketing, Underwriting, and Risk Management hit the ground running with various activities that deepen their understanding of PHLY and the #insuranceindustry.
Looking for a career that invests in your growth? Check out our opportunities and see how we can help you build your future: bit.ly/PHLYCareers 💼 (link in bio) 🔗
#TEAMPHLY #careergrowth #professionaldevelopment #insurance #insurancecareers #careerinspiration #worklife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08/30/2024 20:15:53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1.4617 %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2896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EF6A91-2942-44CA-94F9-BEBA5AA5F6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41797365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AC336-8BE7-4370-89B0-111B2893E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3F6B39-9E21-4E01-94C5-7AD9F7BAFF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4709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11086885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507823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6719648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432191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2824628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425933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0004049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2514994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017705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753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0.8442 %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114.89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89.89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89.89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1216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553C1B-6F2F-416B-9298-A16D284F0C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38597452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0D2C-5ECD-4272-9656-9EF7E9FAE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Philadelphia Insurance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19FD81-088B-47C2-90D4-C312E3C6FF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10899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86840402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8643528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02730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28804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56076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93195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68077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7284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7627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523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- 2024-08-30 15:07:59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CASE YOU MISSED IT…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https://quintly-eu-image-storage.s3.amazonaws.com/c303562b672a3318c686cfcc37b7e67a/b1eb38add6680096d791417ada984680.jpg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456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- 2024-08-30 15:02:00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https://quintly-eu-image-storage.s3.amazonaws.com/c303562b672a3318c686cfcc37b7e67a/746e9a44b3c6d546ad8b17a83f0dc803.jpg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76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- 2024-08-27 14:21:58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Backpack-A-Thon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https://quintly-eu-image-storage.s3.amazonaws.com/c303562b672a3318c686cfcc37b7e67a/f22390f3a60266d22caa0312ee194eea.jpg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0366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8B7C6B-05F7-41CF-AFF8-F07BE9F751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2339825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56268-E97A-49FC-A9A5-612F389E6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Philadelphia Insurance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EF0FC3-D33F-4773-B2ED-4FC3BA1201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36035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76807295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2806499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89646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2197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71473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608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4828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64375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250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739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- 2024-08-22 16:49:16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#TEAMPHLY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https://quintly-eu-image-storage.s3.amazonaws.com/c303562b672a3318c686cfcc37b7e67a/f4ad657ecda2a2118a654130a00d6d8f.jpg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723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- 2024-08-20 11:34:56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case you missed it…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https://quintly-eu-image-storage.s3.amazonaws.com/c303562b672a3318c686cfcc37b7e67a/b8bffb3d3ad3ad51853f9ce6339f0b3e.jpg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5011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BE3CAE-BFB1-40D4-80D4-5C238C946E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08/01/2024 - 08/31/2024</a:t>
            </a:r>
          </a:p>
        </p:txBody>
      </p:sp>
    </p:spTree>
    <p:extLst>
      <p:ext uri="{BB962C8B-B14F-4D97-AF65-F5344CB8AC3E}">
        <p14:creationId xmlns:p14="http://schemas.microsoft.com/office/powerpoint/2010/main" val="28238775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3399</Words>
  <Application>Microsoft Office PowerPoint</Application>
  <PresentationFormat>On-screen Show (4:3)</PresentationFormat>
  <Paragraphs>682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Calibri</vt:lpstr>
      <vt:lpstr>Arial</vt:lpstr>
      <vt:lpstr>quintly_template</vt:lpstr>
      <vt:lpstr>PHLY Social Media</vt:lpstr>
      <vt:lpstr>Overall Overall Audience | Philadelphia Insurance</vt:lpstr>
      <vt:lpstr>Facebook Facebook Key Metrics | Philadelphia Insurance</vt:lpstr>
      <vt:lpstr>Facebook Fans Gained | Philadelphia Insurance</vt:lpstr>
      <vt:lpstr>Facebook Average Interactions Per Facebook Post | Philadelphia Insurance</vt:lpstr>
      <vt:lpstr>Facebook Total Interactions Per Month | Philadelphia Insurance</vt:lpstr>
      <vt:lpstr>Facebook Facebook Impressions | Philadelphia Insurance</vt:lpstr>
      <vt:lpstr>Facebook Original Own Posts Table | Philadelphia Insurance - 1 of 5</vt:lpstr>
      <vt:lpstr>Facebook Original Own Posts Table | Philadelphia Insurance - 2 of 5</vt:lpstr>
      <vt:lpstr>Facebook Original Own Posts Table | Philadelphia Insurance - 3 of 5</vt:lpstr>
      <vt:lpstr>Facebook Original Own Posts Table | Philadelphia Insurance - 4 of 5</vt:lpstr>
      <vt:lpstr>Facebook Original Own Posts Table | Philadelphia Insurance - 5 of 5</vt:lpstr>
      <vt:lpstr>Facebook Fan Demographics | Philadelphia Insurance</vt:lpstr>
      <vt:lpstr>Twitter Key Metrics Table | Philadelphia Insurance</vt:lpstr>
      <vt:lpstr>Twitter Twitter Followers Change | Philadelphia Insurance</vt:lpstr>
      <vt:lpstr>Twitter Average Interactions Per Tweet | Philadelphia Insurance</vt:lpstr>
      <vt:lpstr>Twitter Total Interactions Per Month | Philadelphia Insurance</vt:lpstr>
      <vt:lpstr>Twitter PHLY Twitter Mentions | Philadelphia Insurance</vt:lpstr>
      <vt:lpstr>Twitter Key Influencers | Philadelphia Insurance</vt:lpstr>
      <vt:lpstr>Twitter Own and Retweeted Tweets Table | Philadelphia Insurance - 1 of 3</vt:lpstr>
      <vt:lpstr>Twitter Own and Retweeted Tweets Table | Philadelphia Insurance - 2 of 3</vt:lpstr>
      <vt:lpstr>Twitter Own and Retweeted Tweets Table | Philadelphia Insurance - 3 of 3</vt:lpstr>
      <vt:lpstr>LinkedIn Key Metrics Table | Philadelphia Insurance</vt:lpstr>
      <vt:lpstr>LinkedIn LinkedIn Followers Change | Philadelphia Insurance</vt:lpstr>
      <vt:lpstr>LinkedIn Average Interactions Per LinkedIn Update | Philadelphia Insurance</vt:lpstr>
      <vt:lpstr>LinkedIn Total Interactions Per Month | Philadelphia Insurance</vt:lpstr>
      <vt:lpstr>LinkedIn Post Impressions | Philadelphia Insurance</vt:lpstr>
      <vt:lpstr>LinkedIn Posts Table | Philadelphia Insurance - 1 of 5</vt:lpstr>
      <vt:lpstr>LinkedIn Posts Table | Philadelphia Insurance - 2 of 5</vt:lpstr>
      <vt:lpstr>LinkedIn Posts Table | Philadelphia Insurance - 3 of 5</vt:lpstr>
      <vt:lpstr>LinkedIn Posts Table | Philadelphia Insurance - 4 of 5</vt:lpstr>
      <vt:lpstr>LinkedIn Posts Table | Philadelphia Insurance - 5 of 5</vt:lpstr>
      <vt:lpstr>Instagram Key Metrics Table | Philadelphia Insurance</vt:lpstr>
      <vt:lpstr>Instagram Instagram Followers Change | Philadelphia Insurance</vt:lpstr>
      <vt:lpstr>Instagram Average Interactions Per Instagram Post | Philadelphia Insurance</vt:lpstr>
      <vt:lpstr>Instagram Total Interactions Per Month | Philadelphia Insurance</vt:lpstr>
      <vt:lpstr>Instagram Impressions | Philadelphia Insurance</vt:lpstr>
      <vt:lpstr>Instagram Posts Table | Philadelphia Insurance - 1 of 5</vt:lpstr>
      <vt:lpstr>Instagram Posts Table | Philadelphia Insurance - 2 of 5</vt:lpstr>
      <vt:lpstr>Instagram Posts Table | Philadelphia Insurance - 3 of 5</vt:lpstr>
      <vt:lpstr>Instagram Posts Table | Philadelphia Insurance - 4 of 5</vt:lpstr>
      <vt:lpstr>Instagram Posts Table | Philadelphia Insurance - 5 of 5</vt:lpstr>
      <vt:lpstr>Instagram Stories Key Metrics Table | Philadelphia Insurance</vt:lpstr>
      <vt:lpstr>Instagram Stories Table  | Philadelphia Insurance - 1 of 2</vt:lpstr>
      <vt:lpstr>Instagram Stories Table  | Philadelphia Insurance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PHLY Social Media</dc:title>
  <dc:creator>Frederik Born</dc:creator>
  <cp:lastModifiedBy>Frederik Born</cp:lastModifiedBy>
  <cp:revision>1</cp:revision>
  <dcterms:created xsi:type="dcterms:W3CDTF">2024-09-05T20:33:12Z</dcterms:created>
  <dcterms:modified xsi:type="dcterms:W3CDTF">2024-09-05T20:34:14Z</dcterms:modified>
</cp:coreProperties>
</file>