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7495</c:v>
                </c:pt>
                <c:pt idx="1">
                  <c:v>7508</c:v>
                </c:pt>
                <c:pt idx="2">
                  <c:v>7506</c:v>
                </c:pt>
                <c:pt idx="3">
                  <c:v>7538</c:v>
                </c:pt>
                <c:pt idx="4">
                  <c:v>7529</c:v>
                </c:pt>
                <c:pt idx="5">
                  <c:v>7541</c:v>
                </c:pt>
                <c:pt idx="6">
                  <c:v>7545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03-4B4D-940F-DC663E7BF0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3934</c:v>
                </c:pt>
                <c:pt idx="1">
                  <c:v>3963</c:v>
                </c:pt>
                <c:pt idx="2">
                  <c:v>3955</c:v>
                </c:pt>
                <c:pt idx="3">
                  <c:v>3963</c:v>
                </c:pt>
                <c:pt idx="4">
                  <c:v>3992</c:v>
                </c:pt>
                <c:pt idx="5">
                  <c:v>4036</c:v>
                </c:pt>
                <c:pt idx="6">
                  <c:v>4035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03-4B4D-940F-DC663E7BF0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03-4B4D-940F-DC663E7BF0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40209</c:v>
                </c:pt>
                <c:pt idx="1">
                  <c:v>40948</c:v>
                </c:pt>
                <c:pt idx="2">
                  <c:v>41591</c:v>
                </c:pt>
                <c:pt idx="3">
                  <c:v>42157</c:v>
                </c:pt>
                <c:pt idx="4">
                  <c:v>42797</c:v>
                </c:pt>
                <c:pt idx="5">
                  <c:v>43347</c:v>
                </c:pt>
                <c:pt idx="6">
                  <c:v>43810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03-4B4D-940F-DC663E7BF0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3351</c:v>
                </c:pt>
                <c:pt idx="1">
                  <c:v>3373</c:v>
                </c:pt>
                <c:pt idx="2">
                  <c:v>3487</c:v>
                </c:pt>
                <c:pt idx="3">
                  <c:v>3552</c:v>
                </c:pt>
                <c:pt idx="4">
                  <c:v>3557</c:v>
                </c:pt>
                <c:pt idx="5">
                  <c:v>3584</c:v>
                </c:pt>
                <c:pt idx="6">
                  <c:v>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03-4B4D-940F-DC663E7BF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231952"/>
        <c:axId val="380230312"/>
      </c:lineChart>
      <c:dateAx>
        <c:axId val="38023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30312"/>
        <c:crosses val="autoZero"/>
        <c:auto val="1"/>
        <c:lblOffset val="100"/>
        <c:baseTimeUnit val="months"/>
      </c:dateAx>
      <c:valAx>
        <c:axId val="38023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3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17</c:v>
                </c:pt>
                <c:pt idx="2">
                  <c:v>21</c:v>
                </c:pt>
                <c:pt idx="3">
                  <c:v>40</c:v>
                </c:pt>
                <c:pt idx="4">
                  <c:v>11</c:v>
                </c:pt>
                <c:pt idx="5">
                  <c:v>32</c:v>
                </c:pt>
                <c:pt idx="6">
                  <c:v>17</c:v>
                </c:pt>
                <c:pt idx="7">
                  <c:v>25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67-4929-8A2B-53A37F59C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274448"/>
        <c:axId val="386274776"/>
      </c:barChart>
      <c:dateAx>
        <c:axId val="38627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74776"/>
        <c:crosses val="autoZero"/>
        <c:auto val="1"/>
        <c:lblOffset val="100"/>
        <c:baseTimeUnit val="months"/>
      </c:dateAx>
      <c:valAx>
        <c:axId val="38627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7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</c:v>
                </c:pt>
                <c:pt idx="1">
                  <c:v>36</c:v>
                </c:pt>
                <c:pt idx="2">
                  <c:v>33</c:v>
                </c:pt>
                <c:pt idx="3">
                  <c:v>28</c:v>
                </c:pt>
                <c:pt idx="4">
                  <c:v>36</c:v>
                </c:pt>
                <c:pt idx="5">
                  <c:v>33</c:v>
                </c:pt>
                <c:pt idx="6">
                  <c:v>21</c:v>
                </c:pt>
                <c:pt idx="7">
                  <c:v>21</c:v>
                </c:pt>
                <c:pt idx="8">
                  <c:v>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4-4C64-BBBC-59C373EAE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155168"/>
        <c:axId val="389159104"/>
      </c:barChart>
      <c:dateAx>
        <c:axId val="389155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59104"/>
        <c:crosses val="autoZero"/>
        <c:auto val="1"/>
        <c:lblOffset val="100"/>
        <c:baseTimeUnit val="months"/>
      </c:dateAx>
      <c:valAx>
        <c:axId val="38915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5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534</c:v>
                </c:pt>
                <c:pt idx="1">
                  <c:v>848</c:v>
                </c:pt>
                <c:pt idx="2">
                  <c:v>875</c:v>
                </c:pt>
                <c:pt idx="3">
                  <c:v>751</c:v>
                </c:pt>
                <c:pt idx="4">
                  <c:v>964</c:v>
                </c:pt>
                <c:pt idx="5">
                  <c:v>836</c:v>
                </c:pt>
                <c:pt idx="6">
                  <c:v>551</c:v>
                </c:pt>
                <c:pt idx="7">
                  <c:v>547</c:v>
                </c:pt>
                <c:pt idx="8">
                  <c:v>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74-44E2-9569-1E6A6664C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49680"/>
        <c:axId val="385550336"/>
      </c:barChart>
      <c:catAx>
        <c:axId val="38554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50336"/>
        <c:crosses val="autoZero"/>
        <c:auto val="1"/>
        <c:lblAlgn val="ctr"/>
        <c:lblOffset val="100"/>
        <c:noMultiLvlLbl val="0"/>
      </c:catAx>
      <c:valAx>
        <c:axId val="38555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4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17114</c:v>
                </c:pt>
                <c:pt idx="1">
                  <c:v>23168</c:v>
                </c:pt>
                <c:pt idx="2">
                  <c:v>18750</c:v>
                </c:pt>
                <c:pt idx="3">
                  <c:v>16919</c:v>
                </c:pt>
                <c:pt idx="4">
                  <c:v>41589</c:v>
                </c:pt>
                <c:pt idx="5">
                  <c:v>171888</c:v>
                </c:pt>
                <c:pt idx="6">
                  <c:v>77757</c:v>
                </c:pt>
                <c:pt idx="7">
                  <c:v>48769</c:v>
                </c:pt>
                <c:pt idx="8">
                  <c:v>737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79-4C10-97D8-695386107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45744"/>
        <c:axId val="385547056"/>
      </c:barChart>
      <c:dateAx>
        <c:axId val="38554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47056"/>
        <c:crosses val="autoZero"/>
        <c:auto val="1"/>
        <c:lblOffset val="100"/>
        <c:baseTimeUnit val="months"/>
      </c:dateAx>
      <c:valAx>
        <c:axId val="38554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4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28-40B3-A36C-27296EFD66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28-40B3-A36C-27296EFD6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444352"/>
        <c:axId val="486445336"/>
      </c:barChart>
      <c:catAx>
        <c:axId val="48644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445336"/>
        <c:crosses val="autoZero"/>
        <c:auto val="1"/>
        <c:lblAlgn val="ctr"/>
        <c:lblOffset val="100"/>
        <c:noMultiLvlLbl val="0"/>
      </c:catAx>
      <c:valAx>
        <c:axId val="48644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44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29</c:v>
                </c:pt>
                <c:pt idx="2">
                  <c:v>-8</c:v>
                </c:pt>
                <c:pt idx="3">
                  <c:v>8</c:v>
                </c:pt>
                <c:pt idx="4">
                  <c:v>29</c:v>
                </c:pt>
                <c:pt idx="5">
                  <c:v>44</c:v>
                </c:pt>
                <c:pt idx="6">
                  <c:v>-1</c:v>
                </c:pt>
                <c:pt idx="7">
                  <c:v>13</c:v>
                </c:pt>
                <c:pt idx="8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C2-4F7C-9D01-B30B86C2E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093032"/>
        <c:axId val="492090080"/>
      </c:barChart>
      <c:dateAx>
        <c:axId val="49209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90080"/>
        <c:crosses val="autoZero"/>
        <c:auto val="1"/>
        <c:lblOffset val="100"/>
        <c:baseTimeUnit val="months"/>
      </c:dateAx>
      <c:valAx>
        <c:axId val="49209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9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8E-43A9-983E-28C06A481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093688"/>
        <c:axId val="492083520"/>
      </c:barChart>
      <c:dateAx>
        <c:axId val="492093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83520"/>
        <c:crosses val="autoZero"/>
        <c:auto val="1"/>
        <c:lblOffset val="100"/>
        <c:baseTimeUnit val="months"/>
      </c:dateAx>
      <c:valAx>
        <c:axId val="49208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9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151</c:v>
                </c:pt>
                <c:pt idx="2">
                  <c:v>110</c:v>
                </c:pt>
                <c:pt idx="3">
                  <c:v>66</c:v>
                </c:pt>
                <c:pt idx="4">
                  <c:v>76</c:v>
                </c:pt>
                <c:pt idx="5">
                  <c:v>64</c:v>
                </c:pt>
                <c:pt idx="6">
                  <c:v>54</c:v>
                </c:pt>
                <c:pt idx="7">
                  <c:v>50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FE-4BFA-9119-1C1D283F9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096312"/>
        <c:axId val="492103200"/>
      </c:barChart>
      <c:catAx>
        <c:axId val="49209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103200"/>
        <c:crosses val="autoZero"/>
        <c:auto val="1"/>
        <c:lblAlgn val="ctr"/>
        <c:lblOffset val="100"/>
        <c:noMultiLvlLbl val="0"/>
      </c:catAx>
      <c:valAx>
        <c:axId val="49210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9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18</c:v>
                </c:pt>
                <c:pt idx="2">
                  <c:v>10</c:v>
                </c:pt>
                <c:pt idx="3">
                  <c:v>12</c:v>
                </c:pt>
                <c:pt idx="4">
                  <c:v>31</c:v>
                </c:pt>
                <c:pt idx="5">
                  <c:v>24</c:v>
                </c:pt>
                <c:pt idx="6">
                  <c:v>48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2-4EFF-A044-DBABBB36F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2094016"/>
        <c:axId val="492097952"/>
      </c:barChart>
      <c:dateAx>
        <c:axId val="49209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97952"/>
        <c:crosses val="autoZero"/>
        <c:auto val="1"/>
        <c:lblOffset val="100"/>
        <c:baseTimeUnit val="months"/>
      </c:dateAx>
      <c:valAx>
        <c:axId val="49209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9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616</c:v>
                </c:pt>
                <c:pt idx="1">
                  <c:v>739</c:v>
                </c:pt>
                <c:pt idx="2">
                  <c:v>643</c:v>
                </c:pt>
                <c:pt idx="3">
                  <c:v>566</c:v>
                </c:pt>
                <c:pt idx="4">
                  <c:v>640</c:v>
                </c:pt>
                <c:pt idx="5">
                  <c:v>550</c:v>
                </c:pt>
                <c:pt idx="6">
                  <c:v>463</c:v>
                </c:pt>
                <c:pt idx="7">
                  <c:v>445</c:v>
                </c:pt>
                <c:pt idx="8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31-4419-B520-CFCD7C8E7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855608"/>
        <c:axId val="263855936"/>
      </c:barChart>
      <c:dateAx>
        <c:axId val="26385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55936"/>
        <c:crosses val="autoZero"/>
        <c:auto val="1"/>
        <c:lblOffset val="100"/>
        <c:baseTimeUnit val="months"/>
      </c:dateAx>
      <c:valAx>
        <c:axId val="26385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5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69</c:v>
                </c:pt>
                <c:pt idx="1">
                  <c:v>55</c:v>
                </c:pt>
                <c:pt idx="2">
                  <c:v>105</c:v>
                </c:pt>
                <c:pt idx="3">
                  <c:v>101</c:v>
                </c:pt>
                <c:pt idx="4">
                  <c:v>99</c:v>
                </c:pt>
                <c:pt idx="5">
                  <c:v>96</c:v>
                </c:pt>
                <c:pt idx="6">
                  <c:v>95</c:v>
                </c:pt>
                <c:pt idx="7">
                  <c:v>103</c:v>
                </c:pt>
                <c:pt idx="8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DC-4924-AA25-5609A80D1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868728"/>
        <c:axId val="263860200"/>
      </c:barChart>
      <c:catAx>
        <c:axId val="26386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60200"/>
        <c:crosses val="autoZero"/>
        <c:auto val="1"/>
        <c:lblAlgn val="ctr"/>
        <c:lblOffset val="100"/>
        <c:noMultiLvlLbl val="0"/>
      </c:catAx>
      <c:valAx>
        <c:axId val="26386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6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1395</c:v>
                </c:pt>
                <c:pt idx="1">
                  <c:v>1174</c:v>
                </c:pt>
                <c:pt idx="2">
                  <c:v>2109</c:v>
                </c:pt>
                <c:pt idx="3">
                  <c:v>2222</c:v>
                </c:pt>
                <c:pt idx="4">
                  <c:v>2187</c:v>
                </c:pt>
                <c:pt idx="5">
                  <c:v>2125</c:v>
                </c:pt>
                <c:pt idx="6">
                  <c:v>2103</c:v>
                </c:pt>
                <c:pt idx="7">
                  <c:v>2271</c:v>
                </c:pt>
                <c:pt idx="8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35-43AA-A434-9DC102AA4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866760"/>
        <c:axId val="263862824"/>
      </c:barChart>
      <c:catAx>
        <c:axId val="26386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62824"/>
        <c:crosses val="autoZero"/>
        <c:auto val="1"/>
        <c:lblAlgn val="ctr"/>
        <c:lblOffset val="100"/>
        <c:noMultiLvlLbl val="0"/>
      </c:catAx>
      <c:valAx>
        <c:axId val="26386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6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2023-12</c:v>
                </c:pt>
                <c:pt idx="1">
                  <c:v>2024-01</c:v>
                </c:pt>
                <c:pt idx="2">
                  <c:v>2024-02</c:v>
                </c:pt>
                <c:pt idx="3">
                  <c:v>2024-03</c:v>
                </c:pt>
                <c:pt idx="4">
                  <c:v>2024-04</c:v>
                </c:pt>
                <c:pt idx="5">
                  <c:v>2024-05</c:v>
                </c:pt>
                <c:pt idx="6">
                  <c:v>2024-06</c:v>
                </c:pt>
                <c:pt idx="7">
                  <c:v>2024-07</c:v>
                </c:pt>
                <c:pt idx="8">
                  <c:v>2024-08</c:v>
                </c:pt>
                <c:pt idx="9">
                  <c:v>2024-09</c:v>
                </c:pt>
                <c:pt idx="10">
                  <c:v>2024-10</c:v>
                </c:pt>
                <c:pt idx="11">
                  <c:v>2024-11</c:v>
                </c:pt>
                <c:pt idx="12">
                  <c:v>2024-12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1212</c:v>
                </c:pt>
                <c:pt idx="1">
                  <c:v>99369</c:v>
                </c:pt>
                <c:pt idx="2">
                  <c:v>85918</c:v>
                </c:pt>
                <c:pt idx="3">
                  <c:v>83046</c:v>
                </c:pt>
                <c:pt idx="4">
                  <c:v>93468</c:v>
                </c:pt>
                <c:pt idx="5">
                  <c:v>80116</c:v>
                </c:pt>
                <c:pt idx="6">
                  <c:v>87511</c:v>
                </c:pt>
                <c:pt idx="7">
                  <c:v>79848</c:v>
                </c:pt>
                <c:pt idx="8">
                  <c:v>80227</c:v>
                </c:pt>
                <c:pt idx="9">
                  <c:v>3276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4F-44CE-8E74-755B0C44A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863480"/>
        <c:axId val="263863808"/>
      </c:barChart>
      <c:catAx>
        <c:axId val="26386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63808"/>
        <c:crosses val="autoZero"/>
        <c:auto val="1"/>
        <c:lblAlgn val="ctr"/>
        <c:lblOffset val="100"/>
        <c:noMultiLvlLbl val="0"/>
      </c:catAx>
      <c:valAx>
        <c:axId val="2638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6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22</c:v>
                </c:pt>
                <c:pt idx="2">
                  <c:v>114</c:v>
                </c:pt>
                <c:pt idx="3">
                  <c:v>65</c:v>
                </c:pt>
                <c:pt idx="4">
                  <c:v>5</c:v>
                </c:pt>
                <c:pt idx="5">
                  <c:v>27</c:v>
                </c:pt>
                <c:pt idx="6">
                  <c:v>6</c:v>
                </c:pt>
                <c:pt idx="7">
                  <c:v>43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A-4672-B4E8-4C4F93257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88880"/>
        <c:axId val="269489536"/>
      </c:barChart>
      <c:dateAx>
        <c:axId val="26948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9536"/>
        <c:crosses val="autoZero"/>
        <c:auto val="1"/>
        <c:lblOffset val="100"/>
        <c:baseTimeUnit val="months"/>
      </c:dateAx>
      <c:valAx>
        <c:axId val="26948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34</c:v>
                </c:pt>
                <c:pt idx="2">
                  <c:v>39</c:v>
                </c:pt>
                <c:pt idx="3">
                  <c:v>23</c:v>
                </c:pt>
                <c:pt idx="4">
                  <c:v>26</c:v>
                </c:pt>
                <c:pt idx="5">
                  <c:v>17</c:v>
                </c:pt>
                <c:pt idx="6">
                  <c:v>31</c:v>
                </c:pt>
                <c:pt idx="7">
                  <c:v>21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7-4CFD-9B49-A12B27472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87240"/>
        <c:axId val="269482320"/>
      </c:barChart>
      <c:dateAx>
        <c:axId val="26948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2320"/>
        <c:crosses val="autoZero"/>
        <c:auto val="1"/>
        <c:lblOffset val="100"/>
        <c:baseTimeUnit val="months"/>
      </c:dateAx>
      <c:valAx>
        <c:axId val="2694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514</c:v>
                </c:pt>
                <c:pt idx="1">
                  <c:v>521</c:v>
                </c:pt>
                <c:pt idx="2">
                  <c:v>596</c:v>
                </c:pt>
                <c:pt idx="3">
                  <c:v>378</c:v>
                </c:pt>
                <c:pt idx="4">
                  <c:v>452</c:v>
                </c:pt>
                <c:pt idx="5">
                  <c:v>293</c:v>
                </c:pt>
                <c:pt idx="6">
                  <c:v>528</c:v>
                </c:pt>
                <c:pt idx="7">
                  <c:v>348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7C-41D6-A694-4F81AF8F7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502984"/>
        <c:axId val="269495768"/>
      </c:barChart>
      <c:catAx>
        <c:axId val="26950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95768"/>
        <c:crosses val="autoZero"/>
        <c:auto val="1"/>
        <c:lblAlgn val="ctr"/>
        <c:lblOffset val="100"/>
        <c:noMultiLvlLbl val="0"/>
      </c:catAx>
      <c:valAx>
        <c:axId val="26949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0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11319</c:v>
                </c:pt>
                <c:pt idx="1">
                  <c:v>14012</c:v>
                </c:pt>
                <c:pt idx="2">
                  <c:v>118067</c:v>
                </c:pt>
                <c:pt idx="3">
                  <c:v>49571</c:v>
                </c:pt>
                <c:pt idx="4">
                  <c:v>10510</c:v>
                </c:pt>
                <c:pt idx="5">
                  <c:v>12731</c:v>
                </c:pt>
                <c:pt idx="6">
                  <c:v>12644</c:v>
                </c:pt>
                <c:pt idx="7">
                  <c:v>87347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7B-4B1B-9483-D2B9D802F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95112"/>
        <c:axId val="269497080"/>
      </c:barChart>
      <c:dateAx>
        <c:axId val="26949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97080"/>
        <c:crosses val="autoZero"/>
        <c:auto val="1"/>
        <c:lblOffset val="100"/>
        <c:baseTimeUnit val="months"/>
      </c:dateAx>
      <c:valAx>
        <c:axId val="26949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9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5807-76D6-4791-ABCA-B7D648AE9A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3348F-3DF7-4012-BEE1-AA6B06B2D9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86754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98C97-55B3-4554-A499-A4449CD0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B632BF-5440-45AE-A9AB-CC5AB8FE8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917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15028-B8E9-48D5-A207-9DE670DC5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26042-A13F-4E77-8781-DD4BAD12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6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EFE9-A23C-4CF9-8EA8-912A682C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EE5A1-D8E8-4C6D-9471-AB3B9B13AC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12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9650695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80999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209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50802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46453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9898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58265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26041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74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3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532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46CB4-1353-4B94-8BA3-F03331CD8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12212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B002B-D29D-463D-A59F-06DABADE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E9A691-FD81-4F48-8F96-33ED5D013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25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D24F6-F135-43DE-BFA9-CFA90800B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D4316-3456-4AB1-A46F-56137DCF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04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1653-4D22-410F-9890-D1EC9D3E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A570A7-DC68-4EA2-9415-B3D01AC258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399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C3A54-87C2-4475-BCE5-348DEECAE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FEE89-07FA-4C5C-BF88-AA821FB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0A4B-699E-430D-88C2-99DFA7FD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D9341-8660-45A2-89F6-ED0ED3FE1E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1758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52E34-0E18-44DF-91A4-D1EAED2F0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D3EE9-5D98-469B-961D-02F6DC02B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3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F60A-174E-4C71-9A7D-E9098FF63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B8B99-4654-4904-879B-2EA884A633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7825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6BF12-2F9A-4697-B9AD-390E65F0F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BF353-9336-4DE3-B2A7-E7E39C94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6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9C38C-2F09-40C3-8665-A86707C3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DB85B-A71A-4B87-A84C-BA5F91635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383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431895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26092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18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520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366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122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579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284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705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05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228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40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11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495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41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730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0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- 2024-08-01 13:38:12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Please join us in congratulating Jamie Langes on her promotion to Head of Environmental #Underwriting. We look forward to her continued leadership and innovation. 💼💡 Congratulations, Jamie! 👏 #TEAMPHLY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https://quintly-eu-image-storage.s3.amazonaws.com/d123f9c23f3abec6e562a564c92f236a/3549ca7e96eeab5d02a85e2f7e7f852e.jpg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4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56C9C-4F20-4AF4-B80F-4311F6F0B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991095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F444B-6AD1-479F-B6E8-5C8984FFB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29AB47-7525-42D2-84A0-675F5B06E7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189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936899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4824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263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57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66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190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642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77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33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284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702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857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982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775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51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39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46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- 2024-08-09 14:01:53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Shoutout to our 2024 Summer Associates on a successful program! Over the past 10 weeks, these future leaders have been bringing their A-game, and they just wrapped up by presenting their final projects to our senior leadership team. We can't wait to see where you'll go next! Here's to a bright 🌟 future – all the best from #TEAMPHLY 👏  
Want join us next summer? Learn about our internship opportunities: bit.ly/PHLYInternships #PHLYInternLife #intern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https://quintly-eu-image-storage.s3.amazonaws.com/d123f9c23f3abec6e562a564c92f236a/eee39f53ff71ad67830dbe00dda625f2.jpg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20.5275 %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196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5B898-4990-46E1-919E-480D76898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543322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34722-4309-4FE9-AE1D-2A6AE5DBC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8DA4B-842E-4104-BB17-6F53F866EF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341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437411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59372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387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820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350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493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451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49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388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14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320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512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865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03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009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025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12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- 2024-08-27 14:08:24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Starting the school year without the right gear? That’s a challenge no child should face! That’s why we teamed up with Cradles to Crayons Philadelphia for their annual Backpack-A-Thon to make sure local kids are set up for success. 🎒💪
With 600+ volunteers, we packed 35,000 backpacks full of brand-new school supplies, ensuring that every child walks into class on Day 1 feeling prepared and excited to learn! 📚✏️
Check out the highlights from #TEAMPHLY at Lincoln Financial Field! 👇 
#backtoschool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https://quintly-eu-image-storage.s3.amazonaws.com/d123f9c23f3abec6e562a564c92f236a/d1dd2d8d0861101bd1905277c54875b8.jpg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16.8966 %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272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52869-8225-4423-A97D-4C6A4FA08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474933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FDEB8-A56A-4759-81FE-C28DBC16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46815-110E-4139-AD9D-2FE50A38A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484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885653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57031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087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09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289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24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11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322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19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431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78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70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121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936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814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034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2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- 2024-08-26 14:18:26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🐾 It's #NationalDogDay and we're ready to fetch some new talent! 🐕💼 If you’re looking for a #career with a company that values teamwork and collaboration, we’re pawsitive you should check out bit.ly/PHLYCareers to explore our open roles. With positions available nationwide, we offer a variety of career paths that could be your perfect fit! #insuranceindustry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https://quintly-eu-image-storage.s3.amazonaws.com/d123f9c23f3abec6e562a564c92f236a/061810bffbc0860668d77b6eac5cd82f.jpg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69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C4BB1-48F9-46D1-9D6C-07A7F16DC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890410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6E25-FA03-44C5-B01E-1112E113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B72679-214E-496D-8FFE-FEC64DB41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851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54104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1004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65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3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897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173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029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900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496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81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87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215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27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05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685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335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24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- 2024-08-15 14:10:37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that time of year again! 🎉 This week, we welcomed employees from across the country to our Home Office for the PHLY Fundamentals Program. 🙌 
This annual program helps associates and trainees from Marketing, Underwriting, and Risk Management hit the ground running with various activities that deepen their understanding of PHLY and the #insurance industry.
Looking for a career that invests in your growth? Check out our opportunities and see how we can help you build your future: bit.ly/PHLYCareers 💼 #TEAMPHLY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https://quintly-eu-image-storage.s3.amazonaws.com/d123f9c23f3abec6e562a564c92f236a/1e3672df4bf7a653d398fb4d959498ba.jpg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53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BE166-F324-4A08-B2E9-6FA2E9D12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653788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5E82-30FF-488A-B511-AEB62E93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8C6FE-1300-42B4-B6E0-5688520DB6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807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BFE6D-F18B-4753-AD04-B0241931C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CF6D0-47E7-4FCD-9324-E93997BE0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49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D20C3-6F16-48A2-B4F0-040DC445F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44D7C-1053-4440-833D-D4ACB6F9F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167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688497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008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1825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7565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352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8090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7995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718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118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406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881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2614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7082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04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128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D0A75-EB85-47DF-9193-D21ADC6FF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564090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15710-8877-407A-99E6-762DF4E8F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E0D318-1D95-4B6B-91B2-55FA5BA20F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543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ED408-C3BF-4FE1-A491-69F3A54F4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C19F9-ABA8-4911-AFB0-6E80DF9C1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92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BBAB7-56C5-4EC5-A392-08D5D297F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9AAFBE-6655-4526-B181-F42713EDF1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7740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0F8D7-729C-4276-9E1E-129CF616F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8C677-E3D4-4D4A-B84A-C269421D9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16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49ADD-C933-47DB-9A88-BDB11DAC4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9E177-2EBA-4854-AA46-9D841E37A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7130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7338A-FB89-4286-9C9E-806759BE9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470A8-5EA4-4BDA-B160-5FA15F4C7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193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EE579-BAD7-4A12-8039-75ABFDB5D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9CD18-63A7-4661-A3A8-2AA555B5B9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253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D6F57-F960-4040-8911-B345B0358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5B29E-E52D-4D9D-BB25-84D5B5EFE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016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371D-0BB7-4B06-9AF0-6802A947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14743-CECF-46A6-A3D8-FC13548C3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03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50347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3786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4422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5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9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52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3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@BusInsMagazine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3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18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@PhillyPhantoms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3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@JFCS_Philly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5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@BrysonStottHot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71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@Jayden31215665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04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@ITABaseballPod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92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AF135-A4C2-4E7E-87AD-079F56D1C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06/01/2023 - 12/31/2024</a:t>
            </a:r>
          </a:p>
        </p:txBody>
      </p:sp>
    </p:spTree>
    <p:extLst>
      <p:ext uri="{BB962C8B-B14F-4D97-AF65-F5344CB8AC3E}">
        <p14:creationId xmlns:p14="http://schemas.microsoft.com/office/powerpoint/2010/main" val="4005590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97B0-FB8C-42EE-B874-AC7EF6A2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72D25F-1BA7-4859-9AD7-1011E8400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14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4649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20082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43809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81895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19406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3405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3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- 2024-08-05 11:34:25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Looking for a career you'll love? Stop scrolling and start exploring! 🚀 Visit https://t.co/TAsZrjsJdi to check out our job openings. Whether you're an industry pro or new to #insurance, we have nationwide opportunities that might be your perfect match. 💼✨ #TEAMPHLY https://t.co/oxNS78OXo7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- 2024-08-06 13:25:06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We're closely monitoring #TropicalStormDebby &amp;amp; hope everyone remains safe. Heavy rainfall is expected to continue through the weekend, affecting states from the Southeast to the Mid-Atlantic. Be sure your organization is prepared with these essential tips: https://t.co/m0WQGryPHk https://t.co/fZhpcfZQs8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20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FAD6D-426A-4A2B-8EC4-38C96A102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326713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875A5-9FFE-41CA-8655-A6615FB3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F31F2-92B5-481C-A71B-83345AE7F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818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610885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68167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17911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54191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70555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01927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41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- 2024-08-16 14:30:33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As one of the leading insurers of #nonprofits, giving back is at the ❤️ of our company and we’re passionate about making a difference in our local communities. That’s why we support hundreds of charitable organizations each year through volunteering and donations.
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9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- 2024-08-21 14:31:37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volunteered as personal shoppers at @StoretoDoorPDX! Employees from our Tualatin, OR office filled carts with groceries for homebound seniors who could use a helping hand. The non-profit makes sure seniors &amp;amp; those with disabilities get the groceries they need. 🛒🥕🍞 https://t.co/cURpWkFJZc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750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DDF1A-36B1-4F7B-86BF-A7D4D3A41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342199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D3FD-B79A-4811-AB83-383B6AFBE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5606D-D839-45DA-BB44-752F5CFE5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443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606486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77273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8294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03585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39151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0617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9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- 2024-08-30 11:40:34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offices are closing at 3 p.m. today and will be closed on Monday, September 2nd in observance of #LaborDay. Regular business hours resume on Tuesday, September 3rd. We hope you have a safe and wonderful holiday! https://t.co/UVaUvQz7SK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51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EAA79-F2B7-4903-896B-F682C8E47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055364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D3F4-FE4E-4E54-8A9B-86199839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940F7-1EC5-4D53-9183-BF22F4EDE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555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356714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0463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2234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727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8280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299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491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386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835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1012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173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2824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2526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44255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95.227272727273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791.86363636364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3437.4545454545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14.418860826933 %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64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F9E71-C0A0-4EE0-9768-1E7B56366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919423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DBA1-F371-4C34-AE8B-991140029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BDAD0A-FF5F-419C-A562-6BA0AE2E7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6249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3797F-D309-464A-8932-A040BD1F5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8A6E1-AFC9-4B03-A042-CD290DD1D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67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E1135-203F-47DB-AA25-9AF2A841D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1735F8-97C9-47DD-8D87-8560C48C92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9404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0E833-56A4-40B7-BDD5-51219AD7B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86DE9-8293-4B79-9BEC-860534F4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67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95858-1FE4-4D4C-A9DC-4A713AB22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2D3E32-39F6-4CD3-8D93-29BFB1D6C6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674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94EFD-0134-4917-9E6A-9C55DD33B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1E412-F522-41E0-B747-E90A8CB3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811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A92FF-EF8E-4811-841D-C90A8F06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DDE4A6-6058-47EB-8122-57AD1ABFBB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765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E224A-A466-4860-B326-762C43E2D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5BF24-4F5E-4540-A785-B8381E2A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79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FDCCF-7476-4891-B5F9-EDA8F0809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4CDBB-CB10-433A-B717-1C5253F3B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328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2547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787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860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631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070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2878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400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5660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075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38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3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- 2024-08-09 13:42:56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🌟 Shoutout to our 2024 Summer Associates on a successful program! Over the past 10 weeks, these future leaders have been bringing their A-game, and they just wrapped up by presenting their final projects to our senior leadership team. We can't wait to see where you'll go next! Here's to a bright future – all the best from #TEAMPHLY 👏  
Want join us next summer? Learn about our #internship opportunities: bit.ly/PHLYInternships #PHLYInternLife #intern #insurance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78.783251627421 %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252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1C6F6-09FE-4818-B850-61DFB7FFA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942245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314D-57D2-426E-86AC-C2E92E1EC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7804AB-4B0C-4A35-92AE-F9CE3FCD6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18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69666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187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937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952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439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20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228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3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588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378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2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- 2024-08-15 13:50:56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that time of year again! 🎉 This week, we welcomed employees from across the country to our Home Office for the PHLY Fundamentals Program. 🙌 
This annual program helps associates and trainees from Marketing, Underwriting, and Risk Management hit the ground running with various activities that deepen their understanding of PHLY and the #insuranceindustry.
Looking for a #career that invests in your growth? Check out our opportunities and see how we can help you build your future: bit.ly/PHLYCareers 💼 #TEAMPHLY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13.112391930836 %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539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8D0C7-B250-483F-96E2-4B4ABEA6B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58372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88CB-9991-45B5-AF65-E0804C6DB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C9063-CF60-459E-8DE4-87F00C07B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519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37228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851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736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8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777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806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871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939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97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07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22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- 2024-08-01 13:18:49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Please join us in congratulating Jamie Langes, MBA., MS on her promotion to Head of Environmental #Underwriting. We look forward to her continued leadership and innovation. 💼💡 Congratulations, Jamie! 👏 #TEAMPHLY #insurance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7.4611610793132 %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33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B7CA5-E52D-42CE-8F51-D29682AC5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537206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B7A95-080F-4C50-A58E-D31BDB4E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D98209-2617-48C4-9DDB-452129A3F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98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43950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60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923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35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791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638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72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486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146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49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42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- 2024-08-22 15:53:56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had a great time at the CHOP Café Kick-Off! 🎨🍕🎈 
Filled with face painting, food, and family-friendly activities, the event was just the beginning of our 2024 fundraising for the Children's Hospital of Philadelphia (CHOP) leading up to the #ParkwayRun &amp; Walk in September. Every dollar raised supports life-saving pediatric #cancer research and care. 💪💖
Want to be part of this amazing cause? See how you can contribute and make a real impact today: bit.ly/CHOP-Parkway #ForBreakThroughs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63.552676440505 %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66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79194-6D60-4A5B-A7F4-84DEFC8BF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468256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19EAA-78F3-4322-996C-F19EDAC60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C03B4-CA60-434D-A6B5-E8CE8CAB6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728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26893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4407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61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29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054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317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6541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36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902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441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4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- 2024-08-14 15:01:27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Shoutout to our softball team for wrapping up their season in the Philadelphia Insurance Softball League! 🥎
Each year, #insurance pros from across the region come together for some friendly competition leading up to the big championship tournament. But the real win? Raising over K for the Philadelphia Children's Alliance. 🙌❤️
Win or lose, we’re proud to support a great cause. Check out #TEAMPHLY on the field! 📸 #givingback #insurancecareers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19.760737964831 %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81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337E0-5BA9-4E48-9485-9A6CC9825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320888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20224-1A2A-4E09-B183-B8E5B5FE3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954731-F8DC-472D-A2C9-FFEA54229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9106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75351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5471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0832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5524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84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0233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5392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3180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5672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779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188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0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03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E193A-CEE0-43E2-AB33-2F90AC38C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767423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9DF69-1556-4AB9-AE2A-46E53976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83BD3-4535-471D-A41C-639F58BA8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503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16FE6-12F6-41CA-8E3F-F9E72BDBF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C9596-0D6E-46F8-A243-40913D7AD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97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41C07-A8C9-4A7B-A1B9-4F5AB5F1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4B6B18-35A7-424E-A510-64F083516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257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A775B-E1D5-42B5-863A-8F0F3967D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CFDD6-0737-4215-B329-94B06CB25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701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C7B5-C7F0-47C8-AB06-91BE80C9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B203F2-9C5A-4326-8B3C-B1D3918C7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860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116FE-1207-4BDD-9505-FEA7637A1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F3BE4-2F60-4532-971E-78B74F6C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39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E90E-93E1-4838-88E2-63B9A7F5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0E17DE-B327-4676-B486-51420AA4B5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143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BBA42-B2F4-4E46-A965-4E1A9EC60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90EB6-AE7A-465A-8FA6-1C1F15703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86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EED64-7854-4A22-A0F0-83D88CFF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EABA7-2A01-4D10-826C-F208B4FEA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13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10588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6606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3510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615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927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0760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9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- 2024-08-22 16:46:20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had a great time at the CHOP Café Kick-Off! 🎨🍕🎈
Filled with face painting, food, and family-friendly activities, the event was just the beginning of our 2024 #fundraising for the childrensphila (CHOP) leading up to the #ParkwayRun &amp; Walk in September. Every dollar raised supports life-saving pediatric #cancerresearch and care. 💪💖
Want to be part of this amazing cause? See how you can contribute and make a real impact today ➡️ bit.ly/CHOP-Parkway (link in bio) 🔗 #ForBreakThroughs
#pediatriccanerawareness #childrenshospital #childhoodcancer #cancersucks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20:15:53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652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0F8EF-D530-4380-9A78-7363DB357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564463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174A7-C4CE-4FC4-A9E1-6F746616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BFB85-5AAE-4899-8E26-2A4B72868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68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31345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0581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7573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3196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2004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6331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1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- 2024-08-27 14:13:15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Starting the school year without the right gear? That’s a challenge no child should face! That’s why we teamed up with c2cphiladelphia for their annual Backpack-A-Thon to make sure local kids are set up for success. 🎒💪
With 600+ volunteers, we packed 35,000 #backpacks full of brand-new school supplies, ensuring that every child walks into class on Day 1 feeling prepared and excited to learn! 📚✏️
Check out the highlights from #TEAMPHLY at Lincoln Financial Field! 👀
#backpackathon #backtoschool #schoolsupplies #volunteerlife #insurance #insurancecareers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09/01/2024 14:16:57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70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0DF53-1A68-433C-A4FC-3651DE692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352469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C797C-DA8C-4FEE-883B-F107C1F4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10E65-E43A-454E-8F90-C2427875B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555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39239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3232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6460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2709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3702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0846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55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- 2024-08-09 14:36:19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🌟 Shoutout to our 2024 Summer Associates on a successful program!
Over the past 10 weeks, these future leaders have been bringing their A-game, and they just wrapped up by presenting their final projects to our senior leadership team.
We can’t wait to see where you’ll go next!  Here’s to a bright future – all the best from #TEAMPHLY 👏  
Want join us next summer? Learn about our internship opportunities: bit.ly/PHLYInternships (link in bio) 🔗  
#PHLYInternLife #internshipprogram #internships #summerinternship #insurance #insuranceindustry #finance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14:17:26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9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B52FF-89B4-4BBB-86F8-9E0062613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4043045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A856-C982-4D75-9AAD-3D5C2B59E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C62D9-C303-429A-A587-BFD8A85597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8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69907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39664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4076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7529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2467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1663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88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- 2024-08-29 16:09:16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is proud to be the Presenting Sponsor of the philadelphiaeagles Community RedZone program for the 2024 – 2025 season! 🙌
Throughout the season, PHLY is partnering with the Eagles to highlight #nonprofits doing great work in the community before each home game. 
Congratulations to hopeforhallie, besmartforkids, and philayouthsports for being highlighted at the preseason game this past weekend! 🦅  #TEAMPHLY 🏈🌟🤝
#philadelphiaeagles #birdgang #phillysports #phillyeagles #communityimpact #supportacause #missiondriven #businessinsurance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09/03/2024 20:16:29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77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D8454-53EF-43EB-82B1-E5AC58BBC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152993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283E-4BA4-459A-B14F-B8B40262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B219B-BE8E-48FC-8551-D36956EEA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671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24887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1826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8716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8786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657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780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5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- 2024-08-15 14:18:02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that time of year again! 🎉 This week, we welcomed employees from across the country to our Home Office for the PHLY Fundamentals Program. 🙌 
This annual program helps associates and trainees from Marketing, Underwriting, and Risk Management hit the ground running with various activities that deepen their understanding of PHLY and the #insuranceindustry.
Looking for a career that invests in your growth? Check out our opportunities and see how we can help you build your future: bit.ly/PHLYCareers 💼 (link in bio) 🔗
#TEAMPHLY #careergrowth #professionaldevelopment #insurance #insurancecareers #careerinspiration #worklife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20:15:53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15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7FFC5-A880-4C34-BED2-ABEBFEB18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071180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CCDA5-FDC9-4A8D-8BFD-E61C54BB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EC2A9D-405A-4087-B042-00E3DD8B8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173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7565899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0681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7999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27335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00040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76067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3231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70775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8137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94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7BCB1-D519-41F0-8F8E-36854A69B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6737434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BCB12-15D0-47D6-86F1-EC039043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9B29D8-4386-4525-BFA4-BD0A7D9EE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420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9395973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27437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889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83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658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33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64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365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61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60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- 2024-08-30 15:07:59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CASE YOU MISSED IT…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https://quintly-eu-image-storage.s3.amazonaws.com/c303562b672a3318c686cfcc37b7e67a/b1eb38add6680096d791417ada984680.jpg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0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- 2024-08-30 15:02:00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https://quintly-eu-image-storage.s3.amazonaws.com/c303562b672a3318c686cfcc37b7e67a/746e9a44b3c6d546ad8b17a83f0dc803.jpg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9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- 2024-08-27 14:21:58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Backpack-A-Thon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https://quintly-eu-image-storage.s3.amazonaws.com/c303562b672a3318c686cfcc37b7e67a/f22390f3a60266d22caa0312ee194eea.jpg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597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A6575-163C-4FE1-8D64-F908F97E2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9415869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F7E37-4A55-45EF-AD0D-F52DDE8DD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D08591-422C-45EC-8116-80431EE2A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184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185718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7005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4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023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2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625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706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331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85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20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- 2024-08-22 16:49:16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https://quintly-eu-image-storage.s3.amazonaws.com/c303562b672a3318c686cfcc37b7e67a/f4ad657ecda2a2118a654130a00d6d8f.jpg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65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- 2024-08-20 11:34:56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case you missed it…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https://quintly-eu-image-storage.s3.amazonaws.com/c303562b672a3318c686cfcc37b7e67a/b8bffb3d3ad3ad51853f9ce6339f0b3e.jpg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56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C7E52-48E8-4B5C-863F-8EEBEA3A7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118739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3399</Words>
  <Application>Microsoft Office PowerPoint</Application>
  <PresentationFormat>On-screen Show (4:3)</PresentationFormat>
  <Paragraphs>682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5</vt:lpstr>
      <vt:lpstr>Facebook Original Own Posts Table | Philadelphia Insurance - 2 of 5</vt:lpstr>
      <vt:lpstr>Facebook Original Own Posts Table | Philadelphia Insurance - 3 of 5</vt:lpstr>
      <vt:lpstr>Facebook Original Own Posts Table | Philadelphia Insurance - 4 of 5</vt:lpstr>
      <vt:lpstr>Facebook Original Own Posts Table | Philadelphia Insurance - 5 of 5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 - 1 of 5</vt:lpstr>
      <vt:lpstr>LinkedIn Posts Table | Philadelphia Insurance - 2 of 5</vt:lpstr>
      <vt:lpstr>LinkedIn Posts Table | Philadelphia Insurance - 3 of 5</vt:lpstr>
      <vt:lpstr>LinkedIn Posts Table | Philadelphia Insurance - 4 of 5</vt:lpstr>
      <vt:lpstr>LinkedIn Posts Table | Philadelphia Insurance - 5 of 5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 - 1 of 5</vt:lpstr>
      <vt:lpstr>Instagram Posts Table | Philadelphia Insurance - 2 of 5</vt:lpstr>
      <vt:lpstr>Instagram Posts Table | Philadelphia Insurance - 3 of 5</vt:lpstr>
      <vt:lpstr>Instagram Posts Table | Philadelphia Insurance - 4 of 5</vt:lpstr>
      <vt:lpstr>Instagram Posts Table | Philadelphia Insurance - 5 of 5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2024-09-05T20:29:33Z</dcterms:created>
  <dcterms:modified xsi:type="dcterms:W3CDTF">2024-09-05T20:30:35Z</dcterms:modified>
</cp:coreProperties>
</file>