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Sheet1!$B$2:$B$9</c:f>
              <c:numCache>
                <c:formatCode>General</c:formatCode>
                <c:ptCount val="8"/>
                <c:pt idx="0">
                  <c:v>502</c:v>
                </c:pt>
                <c:pt idx="1">
                  <c:v>504</c:v>
                </c:pt>
                <c:pt idx="2">
                  <c:v>502</c:v>
                </c:pt>
                <c:pt idx="3">
                  <c:v>502</c:v>
                </c:pt>
                <c:pt idx="4">
                  <c:v>506</c:v>
                </c:pt>
                <c:pt idx="5">
                  <c:v>504</c:v>
                </c:pt>
                <c:pt idx="6">
                  <c:v>503</c:v>
                </c:pt>
                <c:pt idx="7">
                  <c:v>504</c:v>
                </c:pt>
              </c:numCache>
            </c:numRef>
          </c:val>
          <c:extLst>
            <c:ext xmlns:c16="http://schemas.microsoft.com/office/drawing/2014/chart" uri="{C3380CC4-5D6E-409C-BE32-E72D297353CC}">
              <c16:uniqueId val="{00000000-507B-47EC-B7EB-54ED78F10241}"/>
            </c:ext>
          </c:extLst>
        </c:ser>
        <c:ser>
          <c:idx val="1"/>
          <c:order val="1"/>
          <c:tx>
            <c:strRef>
              <c:f>Sheet1!$C$1</c:f>
              <c:strCache>
                <c:ptCount val="1"/>
                <c:pt idx="0">
                  <c:v>instagram</c:v>
                </c:pt>
              </c:strCache>
            </c:strRef>
          </c:tx>
          <c:spPr>
            <a:solidFill>
              <a:schemeClr val="accent2"/>
            </a:solidFill>
            <a:ln>
              <a:noFill/>
            </a:ln>
            <a:effectLst/>
          </c:spPr>
          <c:invertIfNegative val="0"/>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Sheet1!$C$2:$C$9</c:f>
              <c:numCache>
                <c:formatCode>General</c:formatCode>
                <c:ptCount val="8"/>
                <c:pt idx="0">
                  <c:v>531</c:v>
                </c:pt>
                <c:pt idx="1">
                  <c:v>533</c:v>
                </c:pt>
                <c:pt idx="2">
                  <c:v>534</c:v>
                </c:pt>
                <c:pt idx="3">
                  <c:v>541</c:v>
                </c:pt>
                <c:pt idx="4">
                  <c:v>547</c:v>
                </c:pt>
                <c:pt idx="5">
                  <c:v>555</c:v>
                </c:pt>
                <c:pt idx="6">
                  <c:v>558</c:v>
                </c:pt>
                <c:pt idx="7">
                  <c:v>561</c:v>
                </c:pt>
              </c:numCache>
            </c:numRef>
          </c:val>
          <c:extLst>
            <c:ext xmlns:c16="http://schemas.microsoft.com/office/drawing/2014/chart" uri="{C3380CC4-5D6E-409C-BE32-E72D297353CC}">
              <c16:uniqueId val="{00000001-507B-47EC-B7EB-54ED78F10241}"/>
            </c:ext>
          </c:extLst>
        </c:ser>
        <c:ser>
          <c:idx val="2"/>
          <c:order val="2"/>
          <c:tx>
            <c:strRef>
              <c:f>Sheet1!$D$1</c:f>
              <c:strCache>
                <c:ptCount val="1"/>
                <c:pt idx="0">
                  <c:v>linkedIn</c:v>
                </c:pt>
              </c:strCache>
            </c:strRef>
          </c:tx>
          <c:spPr>
            <a:solidFill>
              <a:schemeClr val="accent3"/>
            </a:solidFill>
            <a:ln>
              <a:noFill/>
            </a:ln>
            <a:effectLst/>
          </c:spPr>
          <c:invertIfNegative val="0"/>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Sheet1!$D$2:$D$9</c:f>
              <c:numCache>
                <c:formatCode>General</c:formatCode>
                <c:ptCount val="8"/>
                <c:pt idx="0">
                  <c:v>21633</c:v>
                </c:pt>
                <c:pt idx="1">
                  <c:v>21718</c:v>
                </c:pt>
                <c:pt idx="2">
                  <c:v>21852</c:v>
                </c:pt>
                <c:pt idx="3">
                  <c:v>22119</c:v>
                </c:pt>
                <c:pt idx="4">
                  <c:v>22333</c:v>
                </c:pt>
                <c:pt idx="5">
                  <c:v>22459</c:v>
                </c:pt>
                <c:pt idx="6">
                  <c:v>22662</c:v>
                </c:pt>
                <c:pt idx="7">
                  <c:v>22793</c:v>
                </c:pt>
              </c:numCache>
            </c:numRef>
          </c:val>
          <c:extLst>
            <c:ext xmlns:c16="http://schemas.microsoft.com/office/drawing/2014/chart" uri="{C3380CC4-5D6E-409C-BE32-E72D297353CC}">
              <c16:uniqueId val="{00000002-507B-47EC-B7EB-54ED78F10241}"/>
            </c:ext>
          </c:extLst>
        </c:ser>
        <c:ser>
          <c:idx val="3"/>
          <c:order val="3"/>
          <c:tx>
            <c:strRef>
              <c:f>Sheet1!$E$1</c:f>
              <c:strCache>
                <c:ptCount val="1"/>
                <c:pt idx="0">
                  <c:v>twitter</c:v>
                </c:pt>
              </c:strCache>
            </c:strRef>
          </c:tx>
          <c:spPr>
            <a:solidFill>
              <a:schemeClr val="accent4"/>
            </a:solidFill>
            <a:ln>
              <a:noFill/>
            </a:ln>
            <a:effectLst/>
          </c:spPr>
          <c:invertIfNegative val="0"/>
          <c:cat>
            <c:numRef>
              <c:f>Sheet1!$A$2:$A$9</c:f>
              <c:numCache>
                <c:formatCode>m/d/yyyy</c:formatCode>
                <c:ptCount val="8"/>
                <c:pt idx="0">
                  <c:v>45292</c:v>
                </c:pt>
                <c:pt idx="1">
                  <c:v>45323</c:v>
                </c:pt>
                <c:pt idx="2">
                  <c:v>45352</c:v>
                </c:pt>
                <c:pt idx="3">
                  <c:v>45383</c:v>
                </c:pt>
                <c:pt idx="4">
                  <c:v>45413</c:v>
                </c:pt>
                <c:pt idx="5">
                  <c:v>45444</c:v>
                </c:pt>
                <c:pt idx="6">
                  <c:v>45474</c:v>
                </c:pt>
                <c:pt idx="7">
                  <c:v>45505</c:v>
                </c:pt>
              </c:numCache>
            </c:numRef>
          </c:cat>
          <c:val>
            <c:numRef>
              <c:f>Sheet1!$E$2:$E$9</c:f>
              <c:numCache>
                <c:formatCode>General</c:formatCode>
                <c:ptCount val="8"/>
                <c:pt idx="0">
                  <c:v>283</c:v>
                </c:pt>
                <c:pt idx="1">
                  <c:v>285</c:v>
                </c:pt>
                <c:pt idx="2">
                  <c:v>287</c:v>
                </c:pt>
                <c:pt idx="3">
                  <c:v>287</c:v>
                </c:pt>
                <c:pt idx="4">
                  <c:v>287</c:v>
                </c:pt>
                <c:pt idx="5">
                  <c:v>290</c:v>
                </c:pt>
                <c:pt idx="6">
                  <c:v>291</c:v>
                </c:pt>
                <c:pt idx="7">
                  <c:v>292</c:v>
                </c:pt>
              </c:numCache>
            </c:numRef>
          </c:val>
          <c:extLst>
            <c:ext xmlns:c16="http://schemas.microsoft.com/office/drawing/2014/chart" uri="{C3380CC4-5D6E-409C-BE32-E72D297353CC}">
              <c16:uniqueId val="{00000003-507B-47EC-B7EB-54ED78F10241}"/>
            </c:ext>
          </c:extLst>
        </c:ser>
        <c:dLbls>
          <c:showLegendKey val="0"/>
          <c:showVal val="0"/>
          <c:showCatName val="0"/>
          <c:showSerName val="0"/>
          <c:showPercent val="0"/>
          <c:showBubbleSize val="0"/>
        </c:dLbls>
        <c:gapWidth val="219"/>
        <c:overlap val="-27"/>
        <c:axId val="375910952"/>
        <c:axId val="375911280"/>
      </c:barChart>
      <c:dateAx>
        <c:axId val="37591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911280"/>
        <c:crosses val="autoZero"/>
        <c:auto val="1"/>
        <c:lblOffset val="100"/>
        <c:baseTimeUnit val="months"/>
      </c:dateAx>
      <c:valAx>
        <c:axId val="37591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91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-1</c:v>
                </c:pt>
                <c:pt idx="7">
                  <c:v>2</c:v>
                </c:pt>
                <c:pt idx="8">
                  <c:v>1</c:v>
                </c:pt>
              </c:numCache>
            </c:numRef>
          </c:val>
          <c:extLst>
            <c:ext xmlns:c16="http://schemas.microsoft.com/office/drawing/2014/chart" uri="{C3380CC4-5D6E-409C-BE32-E72D297353CC}">
              <c16:uniqueId val="{00000000-7109-4DD1-AC4F-B29966BD04C1}"/>
            </c:ext>
          </c:extLst>
        </c:ser>
        <c:dLbls>
          <c:showLegendKey val="0"/>
          <c:showVal val="0"/>
          <c:showCatName val="0"/>
          <c:showSerName val="0"/>
          <c:showPercent val="0"/>
          <c:showBubbleSize val="0"/>
        </c:dLbls>
        <c:gapWidth val="219"/>
        <c:overlap val="-27"/>
        <c:axId val="71567712"/>
        <c:axId val="71568696"/>
      </c:barChart>
      <c:dateAx>
        <c:axId val="71567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568696"/>
        <c:crosses val="autoZero"/>
        <c:auto val="1"/>
        <c:lblOffset val="100"/>
        <c:baseTimeUnit val="months"/>
      </c:dateAx>
      <c:valAx>
        <c:axId val="7156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56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6</c:v>
                </c:pt>
                <c:pt idx="7">
                  <c:v>5</c:v>
                </c:pt>
                <c:pt idx="8">
                  <c:v>6</c:v>
                </c:pt>
                <c:pt idx="9">
                  <c:v>0</c:v>
                </c:pt>
                <c:pt idx="10">
                  <c:v>0</c:v>
                </c:pt>
                <c:pt idx="11">
                  <c:v>0</c:v>
                </c:pt>
              </c:numCache>
            </c:numRef>
          </c:val>
          <c:extLst>
            <c:ext xmlns:c16="http://schemas.microsoft.com/office/drawing/2014/chart" uri="{C3380CC4-5D6E-409C-BE32-E72D297353CC}">
              <c16:uniqueId val="{00000000-4D72-4C8D-B908-012E090B672F}"/>
            </c:ext>
          </c:extLst>
        </c:ser>
        <c:dLbls>
          <c:showLegendKey val="0"/>
          <c:showVal val="0"/>
          <c:showCatName val="0"/>
          <c:showSerName val="0"/>
          <c:showPercent val="0"/>
          <c:showBubbleSize val="0"/>
        </c:dLbls>
        <c:gapWidth val="219"/>
        <c:overlap val="-27"/>
        <c:axId val="383827096"/>
        <c:axId val="383825784"/>
      </c:barChart>
      <c:dateAx>
        <c:axId val="38382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825784"/>
        <c:crosses val="autoZero"/>
        <c:auto val="1"/>
        <c:lblOffset val="100"/>
        <c:baseTimeUnit val="months"/>
      </c:dateAx>
      <c:valAx>
        <c:axId val="38382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82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105</c:v>
                </c:pt>
                <c:pt idx="7">
                  <c:v>69</c:v>
                </c:pt>
                <c:pt idx="8">
                  <c:v>6</c:v>
                </c:pt>
                <c:pt idx="9">
                  <c:v>0</c:v>
                </c:pt>
                <c:pt idx="10">
                  <c:v>0</c:v>
                </c:pt>
                <c:pt idx="11">
                  <c:v>0</c:v>
                </c:pt>
              </c:numCache>
            </c:numRef>
          </c:val>
          <c:extLst>
            <c:ext xmlns:c16="http://schemas.microsoft.com/office/drawing/2014/chart" uri="{C3380CC4-5D6E-409C-BE32-E72D297353CC}">
              <c16:uniqueId val="{00000000-9D09-4D15-9B30-19437982CD29}"/>
            </c:ext>
          </c:extLst>
        </c:ser>
        <c:dLbls>
          <c:showLegendKey val="0"/>
          <c:showVal val="0"/>
          <c:showCatName val="0"/>
          <c:showSerName val="0"/>
          <c:showPercent val="0"/>
          <c:showBubbleSize val="0"/>
        </c:dLbls>
        <c:gapWidth val="219"/>
        <c:overlap val="-27"/>
        <c:axId val="71568368"/>
        <c:axId val="71564104"/>
      </c:barChart>
      <c:catAx>
        <c:axId val="7156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564104"/>
        <c:crosses val="autoZero"/>
        <c:auto val="1"/>
        <c:lblAlgn val="ctr"/>
        <c:lblOffset val="100"/>
        <c:noMultiLvlLbl val="0"/>
      </c:catAx>
      <c:valAx>
        <c:axId val="7156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56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2312</c:v>
                </c:pt>
                <c:pt idx="7">
                  <c:v>1998</c:v>
                </c:pt>
                <c:pt idx="8">
                  <c:v>214</c:v>
                </c:pt>
                <c:pt idx="9">
                  <c:v>0</c:v>
                </c:pt>
              </c:numCache>
            </c:numRef>
          </c:val>
          <c:extLst>
            <c:ext xmlns:c16="http://schemas.microsoft.com/office/drawing/2014/chart" uri="{C3380CC4-5D6E-409C-BE32-E72D297353CC}">
              <c16:uniqueId val="{00000000-BEED-4845-94E9-E0994DE89A3F}"/>
            </c:ext>
          </c:extLst>
        </c:ser>
        <c:dLbls>
          <c:showLegendKey val="0"/>
          <c:showVal val="0"/>
          <c:showCatName val="0"/>
          <c:showSerName val="0"/>
          <c:showPercent val="0"/>
          <c:showBubbleSize val="0"/>
        </c:dLbls>
        <c:gapWidth val="219"/>
        <c:overlap val="-27"/>
        <c:axId val="381364192"/>
        <c:axId val="381362552"/>
      </c:barChart>
      <c:dateAx>
        <c:axId val="38136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62552"/>
        <c:crosses val="autoZero"/>
        <c:auto val="1"/>
        <c:lblOffset val="100"/>
        <c:baseTimeUnit val="months"/>
      </c:dateAx>
      <c:valAx>
        <c:axId val="38136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6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1</c:v>
                </c:pt>
                <c:pt idx="7">
                  <c:v>1</c:v>
                </c:pt>
                <c:pt idx="8">
                  <c:v>1</c:v>
                </c:pt>
              </c:numCache>
            </c:numRef>
          </c:val>
          <c:extLst>
            <c:ext xmlns:c16="http://schemas.microsoft.com/office/drawing/2014/chart" uri="{C3380CC4-5D6E-409C-BE32-E72D297353CC}">
              <c16:uniqueId val="{00000000-9A9E-416F-B7D3-AF2425EFE2C9}"/>
            </c:ext>
          </c:extLst>
        </c:ser>
        <c:dLbls>
          <c:showLegendKey val="0"/>
          <c:showVal val="0"/>
          <c:showCatName val="0"/>
          <c:showSerName val="0"/>
          <c:showPercent val="0"/>
          <c:showBubbleSize val="0"/>
        </c:dLbls>
        <c:gapWidth val="219"/>
        <c:overlap val="-27"/>
        <c:axId val="488625864"/>
        <c:axId val="488624552"/>
      </c:barChart>
      <c:dateAx>
        <c:axId val="48862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4552"/>
        <c:crosses val="autoZero"/>
        <c:auto val="1"/>
        <c:lblOffset val="100"/>
        <c:baseTimeUnit val="months"/>
      </c:dateAx>
      <c:valAx>
        <c:axId val="48862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1</c:v>
                </c:pt>
                <c:pt idx="7">
                  <c:v>1</c:v>
                </c:pt>
                <c:pt idx="8">
                  <c:v>1</c:v>
                </c:pt>
                <c:pt idx="9">
                  <c:v>0</c:v>
                </c:pt>
                <c:pt idx="10">
                  <c:v>0</c:v>
                </c:pt>
                <c:pt idx="11">
                  <c:v>0</c:v>
                </c:pt>
              </c:numCache>
            </c:numRef>
          </c:val>
          <c:extLst>
            <c:ext xmlns:c16="http://schemas.microsoft.com/office/drawing/2014/chart" uri="{C3380CC4-5D6E-409C-BE32-E72D297353CC}">
              <c16:uniqueId val="{00000000-FF73-48E1-B852-D4B1577E8473}"/>
            </c:ext>
          </c:extLst>
        </c:ser>
        <c:dLbls>
          <c:showLegendKey val="0"/>
          <c:showVal val="0"/>
          <c:showCatName val="0"/>
          <c:showSerName val="0"/>
          <c:showPercent val="0"/>
          <c:showBubbleSize val="0"/>
        </c:dLbls>
        <c:gapWidth val="219"/>
        <c:overlap val="-27"/>
        <c:axId val="488633080"/>
        <c:axId val="488641608"/>
      </c:barChart>
      <c:dateAx>
        <c:axId val="48863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41608"/>
        <c:crosses val="autoZero"/>
        <c:auto val="1"/>
        <c:lblOffset val="100"/>
        <c:baseTimeUnit val="months"/>
      </c:dateAx>
      <c:valAx>
        <c:axId val="48864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3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26</c:v>
                </c:pt>
                <c:pt idx="7">
                  <c:v>14</c:v>
                </c:pt>
                <c:pt idx="8">
                  <c:v>1</c:v>
                </c:pt>
                <c:pt idx="9">
                  <c:v>0</c:v>
                </c:pt>
                <c:pt idx="10">
                  <c:v>0</c:v>
                </c:pt>
                <c:pt idx="11">
                  <c:v>0</c:v>
                </c:pt>
              </c:numCache>
            </c:numRef>
          </c:val>
          <c:extLst>
            <c:ext xmlns:c16="http://schemas.microsoft.com/office/drawing/2014/chart" uri="{C3380CC4-5D6E-409C-BE32-E72D297353CC}">
              <c16:uniqueId val="{00000000-DB51-47A4-8806-7DEC9EA348B9}"/>
            </c:ext>
          </c:extLst>
        </c:ser>
        <c:dLbls>
          <c:showLegendKey val="0"/>
          <c:showVal val="0"/>
          <c:showCatName val="0"/>
          <c:showSerName val="0"/>
          <c:showPercent val="0"/>
          <c:showBubbleSize val="0"/>
        </c:dLbls>
        <c:gapWidth val="219"/>
        <c:overlap val="-27"/>
        <c:axId val="488638656"/>
        <c:axId val="488632424"/>
      </c:barChart>
      <c:catAx>
        <c:axId val="48863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32424"/>
        <c:crosses val="autoZero"/>
        <c:auto val="1"/>
        <c:lblAlgn val="ctr"/>
        <c:lblOffset val="100"/>
        <c:noMultiLvlLbl val="0"/>
      </c:catAx>
      <c:valAx>
        <c:axId val="48863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3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203</c:v>
                </c:pt>
                <c:pt idx="7">
                  <c:v>131</c:v>
                </c:pt>
                <c:pt idx="8">
                  <c:v>21</c:v>
                </c:pt>
              </c:numCache>
            </c:numRef>
          </c:val>
          <c:extLst>
            <c:ext xmlns:c16="http://schemas.microsoft.com/office/drawing/2014/chart" uri="{C3380CC4-5D6E-409C-BE32-E72D297353CC}">
              <c16:uniqueId val="{00000000-66ED-470B-A35E-517D56725479}"/>
            </c:ext>
          </c:extLst>
        </c:ser>
        <c:dLbls>
          <c:showLegendKey val="0"/>
          <c:showVal val="0"/>
          <c:showCatName val="0"/>
          <c:showSerName val="0"/>
          <c:showPercent val="0"/>
          <c:showBubbleSize val="0"/>
        </c:dLbls>
        <c:gapWidth val="219"/>
        <c:overlap val="-27"/>
        <c:axId val="493544096"/>
        <c:axId val="493540816"/>
      </c:barChart>
      <c:dateAx>
        <c:axId val="49354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40816"/>
        <c:crosses val="autoZero"/>
        <c:auto val="1"/>
        <c:lblOffset val="100"/>
        <c:baseTimeUnit val="months"/>
      </c:dateAx>
      <c:valAx>
        <c:axId val="49354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4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35</c:v>
                </c:pt>
                <c:pt idx="1">
                  <c:v>60</c:v>
                </c:pt>
                <c:pt idx="2">
                  <c:v>53</c:v>
                </c:pt>
                <c:pt idx="3">
                  <c:v>67</c:v>
                </c:pt>
                <c:pt idx="4">
                  <c:v>48</c:v>
                </c:pt>
                <c:pt idx="5">
                  <c:v>44</c:v>
                </c:pt>
                <c:pt idx="6">
                  <c:v>48</c:v>
                </c:pt>
                <c:pt idx="7">
                  <c:v>40</c:v>
                </c:pt>
                <c:pt idx="8">
                  <c:v>65</c:v>
                </c:pt>
              </c:numCache>
            </c:numRef>
          </c:val>
          <c:extLst>
            <c:ext xmlns:c16="http://schemas.microsoft.com/office/drawing/2014/chart" uri="{C3380CC4-5D6E-409C-BE32-E72D297353CC}">
              <c16:uniqueId val="{00000000-8A39-4A1A-BEEF-C5E1FE3181C0}"/>
            </c:ext>
          </c:extLst>
        </c:ser>
        <c:dLbls>
          <c:showLegendKey val="0"/>
          <c:showVal val="0"/>
          <c:showCatName val="0"/>
          <c:showSerName val="0"/>
          <c:showPercent val="0"/>
          <c:showBubbleSize val="0"/>
        </c:dLbls>
        <c:gapWidth val="219"/>
        <c:overlap val="-27"/>
        <c:axId val="493545408"/>
        <c:axId val="493540488"/>
      </c:barChart>
      <c:catAx>
        <c:axId val="49354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40488"/>
        <c:crosses val="autoZero"/>
        <c:auto val="1"/>
        <c:lblAlgn val="ctr"/>
        <c:lblOffset val="100"/>
        <c:noMultiLvlLbl val="0"/>
      </c:catAx>
      <c:valAx>
        <c:axId val="49354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4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2024-01</c:v>
                </c:pt>
                <c:pt idx="1">
                  <c:v>2024-02</c:v>
                </c:pt>
                <c:pt idx="2">
                  <c:v>2024-03</c:v>
                </c:pt>
                <c:pt idx="3">
                  <c:v>2024-04</c:v>
                </c:pt>
                <c:pt idx="4">
                  <c:v>2024-05</c:v>
                </c:pt>
                <c:pt idx="5">
                  <c:v>2024-06</c:v>
                </c:pt>
                <c:pt idx="6">
                  <c:v>2024-07</c:v>
                </c:pt>
                <c:pt idx="7">
                  <c:v>2024-08</c:v>
                </c:pt>
                <c:pt idx="8">
                  <c:v>2024-09</c:v>
                </c:pt>
              </c:strCache>
            </c:strRef>
          </c:cat>
          <c:val>
            <c:numRef>
              <c:f>Sheet1!$B$2:$B$10</c:f>
              <c:numCache>
                <c:formatCode>General</c:formatCode>
                <c:ptCount val="9"/>
                <c:pt idx="0">
                  <c:v>422</c:v>
                </c:pt>
                <c:pt idx="1">
                  <c:v>787</c:v>
                </c:pt>
                <c:pt idx="2">
                  <c:v>691</c:v>
                </c:pt>
                <c:pt idx="3">
                  <c:v>939</c:v>
                </c:pt>
                <c:pt idx="4">
                  <c:v>770</c:v>
                </c:pt>
                <c:pt idx="5">
                  <c:v>577</c:v>
                </c:pt>
                <c:pt idx="6">
                  <c:v>771</c:v>
                </c:pt>
                <c:pt idx="7">
                  <c:v>530</c:v>
                </c:pt>
                <c:pt idx="8">
                  <c:v>65</c:v>
                </c:pt>
              </c:numCache>
            </c:numRef>
          </c:val>
          <c:extLst>
            <c:ext xmlns:c16="http://schemas.microsoft.com/office/drawing/2014/chart" uri="{C3380CC4-5D6E-409C-BE32-E72D297353CC}">
              <c16:uniqueId val="{00000000-BDA1-429F-8192-4F252F1DB794}"/>
            </c:ext>
          </c:extLst>
        </c:ser>
        <c:dLbls>
          <c:showLegendKey val="0"/>
          <c:showVal val="0"/>
          <c:showCatName val="0"/>
          <c:showSerName val="0"/>
          <c:showPercent val="0"/>
          <c:showBubbleSize val="0"/>
        </c:dLbls>
        <c:gapWidth val="219"/>
        <c:overlap val="-27"/>
        <c:axId val="493554264"/>
        <c:axId val="493550656"/>
      </c:barChart>
      <c:catAx>
        <c:axId val="49355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50656"/>
        <c:crosses val="autoZero"/>
        <c:auto val="1"/>
        <c:lblAlgn val="ctr"/>
        <c:lblOffset val="100"/>
        <c:noMultiLvlLbl val="0"/>
      </c:catAx>
      <c:valAx>
        <c:axId val="49355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5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26306</c:v>
                </c:pt>
                <c:pt idx="7">
                  <c:v>34000</c:v>
                </c:pt>
                <c:pt idx="8">
                  <c:v>30603</c:v>
                </c:pt>
                <c:pt idx="9">
                  <c:v>2275</c:v>
                </c:pt>
              </c:numCache>
            </c:numRef>
          </c:val>
          <c:extLst>
            <c:ext xmlns:c16="http://schemas.microsoft.com/office/drawing/2014/chart" uri="{C3380CC4-5D6E-409C-BE32-E72D297353CC}">
              <c16:uniqueId val="{00000000-E80C-4179-8AEA-3E78735EB010}"/>
            </c:ext>
          </c:extLst>
        </c:ser>
        <c:dLbls>
          <c:showLegendKey val="0"/>
          <c:showVal val="0"/>
          <c:showCatName val="0"/>
          <c:showSerName val="0"/>
          <c:showPercent val="0"/>
          <c:showBubbleSize val="0"/>
        </c:dLbls>
        <c:gapWidth val="219"/>
        <c:overlap val="-27"/>
        <c:axId val="493557872"/>
        <c:axId val="493552296"/>
      </c:barChart>
      <c:catAx>
        <c:axId val="49355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52296"/>
        <c:crosses val="autoZero"/>
        <c:auto val="1"/>
        <c:lblAlgn val="ctr"/>
        <c:lblOffset val="100"/>
        <c:noMultiLvlLbl val="0"/>
      </c:catAx>
      <c:valAx>
        <c:axId val="49355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5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3</c:v>
                </c:pt>
                <c:pt idx="7">
                  <c:v>3</c:v>
                </c:pt>
                <c:pt idx="8">
                  <c:v>0</c:v>
                </c:pt>
              </c:numCache>
            </c:numRef>
          </c:val>
          <c:extLst>
            <c:ext xmlns:c16="http://schemas.microsoft.com/office/drawing/2014/chart" uri="{C3380CC4-5D6E-409C-BE32-E72D297353CC}">
              <c16:uniqueId val="{00000000-6156-4128-97CE-043D19155B56}"/>
            </c:ext>
          </c:extLst>
        </c:ser>
        <c:dLbls>
          <c:showLegendKey val="0"/>
          <c:showVal val="0"/>
          <c:showCatName val="0"/>
          <c:showSerName val="0"/>
          <c:showPercent val="0"/>
          <c:showBubbleSize val="0"/>
        </c:dLbls>
        <c:gapWidth val="219"/>
        <c:overlap val="-27"/>
        <c:axId val="476164072"/>
        <c:axId val="476164400"/>
      </c:barChart>
      <c:dateAx>
        <c:axId val="47616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64400"/>
        <c:crosses val="autoZero"/>
        <c:auto val="1"/>
        <c:lblOffset val="100"/>
        <c:baseTimeUnit val="months"/>
      </c:dateAx>
      <c:valAx>
        <c:axId val="47616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6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6</c:v>
                </c:pt>
                <c:pt idx="7">
                  <c:v>7</c:v>
                </c:pt>
                <c:pt idx="8">
                  <c:v>17</c:v>
                </c:pt>
                <c:pt idx="9">
                  <c:v>0</c:v>
                </c:pt>
                <c:pt idx="10">
                  <c:v>0</c:v>
                </c:pt>
                <c:pt idx="11">
                  <c:v>0</c:v>
                </c:pt>
              </c:numCache>
            </c:numRef>
          </c:val>
          <c:extLst>
            <c:ext xmlns:c16="http://schemas.microsoft.com/office/drawing/2014/chart" uri="{C3380CC4-5D6E-409C-BE32-E72D297353CC}">
              <c16:uniqueId val="{00000000-BB7A-4FB5-B972-E017EBF5A14D}"/>
            </c:ext>
          </c:extLst>
        </c:ser>
        <c:dLbls>
          <c:showLegendKey val="0"/>
          <c:showVal val="0"/>
          <c:showCatName val="0"/>
          <c:showSerName val="0"/>
          <c:showPercent val="0"/>
          <c:showBubbleSize val="0"/>
        </c:dLbls>
        <c:gapWidth val="219"/>
        <c:overlap val="-27"/>
        <c:axId val="476168008"/>
        <c:axId val="476168336"/>
      </c:barChart>
      <c:dateAx>
        <c:axId val="47616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68336"/>
        <c:crosses val="autoZero"/>
        <c:auto val="1"/>
        <c:lblOffset val="100"/>
        <c:baseTimeUnit val="months"/>
      </c:dateAx>
      <c:valAx>
        <c:axId val="47616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6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103</c:v>
                </c:pt>
                <c:pt idx="7">
                  <c:v>93</c:v>
                </c:pt>
                <c:pt idx="8">
                  <c:v>17</c:v>
                </c:pt>
                <c:pt idx="9">
                  <c:v>0</c:v>
                </c:pt>
                <c:pt idx="10">
                  <c:v>0</c:v>
                </c:pt>
                <c:pt idx="11">
                  <c:v>0</c:v>
                </c:pt>
              </c:numCache>
            </c:numRef>
          </c:val>
          <c:extLst>
            <c:ext xmlns:c16="http://schemas.microsoft.com/office/drawing/2014/chart" uri="{C3380CC4-5D6E-409C-BE32-E72D297353CC}">
              <c16:uniqueId val="{00000000-A1EB-4753-B93C-B105D245D3E9}"/>
            </c:ext>
          </c:extLst>
        </c:ser>
        <c:dLbls>
          <c:showLegendKey val="0"/>
          <c:showVal val="0"/>
          <c:showCatName val="0"/>
          <c:showSerName val="0"/>
          <c:showPercent val="0"/>
          <c:showBubbleSize val="0"/>
        </c:dLbls>
        <c:gapWidth val="219"/>
        <c:overlap val="-27"/>
        <c:axId val="488626520"/>
        <c:axId val="488628488"/>
      </c:barChart>
      <c:catAx>
        <c:axId val="48862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8488"/>
        <c:crosses val="autoZero"/>
        <c:auto val="1"/>
        <c:lblAlgn val="ctr"/>
        <c:lblOffset val="100"/>
        <c:noMultiLvlLbl val="0"/>
      </c:catAx>
      <c:valAx>
        <c:axId val="48862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pt idx="6">
                  <c:v>1507</c:v>
                </c:pt>
                <c:pt idx="7">
                  <c:v>1662</c:v>
                </c:pt>
              </c:numCache>
            </c:numRef>
          </c:val>
          <c:extLst>
            <c:ext xmlns:c16="http://schemas.microsoft.com/office/drawing/2014/chart" uri="{C3380CC4-5D6E-409C-BE32-E72D297353CC}">
              <c16:uniqueId val="{00000000-71B3-4E80-AE3D-C31510751EA7}"/>
            </c:ext>
          </c:extLst>
        </c:ser>
        <c:dLbls>
          <c:showLegendKey val="0"/>
          <c:showVal val="0"/>
          <c:showCatName val="0"/>
          <c:showSerName val="0"/>
          <c:showPercent val="0"/>
          <c:showBubbleSize val="0"/>
        </c:dLbls>
        <c:gapWidth val="219"/>
        <c:overlap val="-27"/>
        <c:axId val="501718936"/>
        <c:axId val="501717296"/>
      </c:barChart>
      <c:dateAx>
        <c:axId val="50171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17296"/>
        <c:crosses val="autoZero"/>
        <c:auto val="1"/>
        <c:lblOffset val="100"/>
        <c:baseTimeUnit val="months"/>
      </c:dateAx>
      <c:valAx>
        <c:axId val="50171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1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36A8F-D3D0-485A-A3EB-53C1016D403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272251CF-3582-4D9D-8E2B-829545849AF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9418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C63F8-E4DB-43B6-8DBC-0B1566657D1A}"/>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EBD04469-F134-497C-99FD-59D3CC2FC941}"/>
              </a:ext>
            </a:extLst>
          </p:cNvPr>
          <p:cNvGraphicFramePr>
            <a:graphicFrameLocks noGrp="1"/>
          </p:cNvGraphicFramePr>
          <p:nvPr>
            <p:ph type="chart" sz="quarter" idx="13"/>
            <p:extLst>
              <p:ext uri="{D42A27DB-BD31-4B8C-83A1-F6EECF244321}">
                <p14:modId xmlns:p14="http://schemas.microsoft.com/office/powerpoint/2010/main" val="2784685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99AC53-3048-4293-9B91-8F5AEA787874}"/>
              </a:ext>
            </a:extLst>
          </p:cNvPr>
          <p:cNvSpPr>
            <a:spLocks noGrp="1"/>
          </p:cNvSpPr>
          <p:nvPr>
            <p:ph type="body" sz="quarter" idx="14"/>
          </p:nvPr>
        </p:nvSpPr>
        <p:spPr/>
        <p:txBody>
          <a:bodyPr/>
          <a:lstStyle/>
          <a:p>
            <a:r>
              <a:rPr lang="en-US"/>
              <a:t>01/01/2024 - 08/31/2024</a:t>
            </a:r>
          </a:p>
        </p:txBody>
      </p:sp>
      <p:sp>
        <p:nvSpPr>
          <p:cNvPr id="5" name="Footer Placeholder 4">
            <a:extLst>
              <a:ext uri="{FF2B5EF4-FFF2-40B4-BE49-F238E27FC236}">
                <a16:creationId xmlns:a16="http://schemas.microsoft.com/office/drawing/2014/main" id="{05D76D3F-8A41-47CB-9CBD-92A1C2E14E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8141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DDDBB-C2C9-4EF4-998C-A1435A8B4F7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2299BEFE-BD6A-454D-A52C-B643D3A124D5}"/>
              </a:ext>
            </a:extLst>
          </p:cNvPr>
          <p:cNvGraphicFramePr>
            <a:graphicFrameLocks noGrp="1"/>
          </p:cNvGraphicFramePr>
          <p:nvPr>
            <p:ph type="tbl" sz="quarter" idx="13"/>
            <p:extLst>
              <p:ext uri="{D42A27DB-BD31-4B8C-83A1-F6EECF244321}">
                <p14:modId xmlns:p14="http://schemas.microsoft.com/office/powerpoint/2010/main" val="2361327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16735104"/>
                    </a:ext>
                  </a:extLst>
                </a:gridCol>
                <a:gridCol w="905256">
                  <a:extLst>
                    <a:ext uri="{9D8B030D-6E8A-4147-A177-3AD203B41FA5}">
                      <a16:colId xmlns:a16="http://schemas.microsoft.com/office/drawing/2014/main" val="1502053160"/>
                    </a:ext>
                  </a:extLst>
                </a:gridCol>
                <a:gridCol w="905256">
                  <a:extLst>
                    <a:ext uri="{9D8B030D-6E8A-4147-A177-3AD203B41FA5}">
                      <a16:colId xmlns:a16="http://schemas.microsoft.com/office/drawing/2014/main" val="1213621448"/>
                    </a:ext>
                  </a:extLst>
                </a:gridCol>
                <a:gridCol w="905256">
                  <a:extLst>
                    <a:ext uri="{9D8B030D-6E8A-4147-A177-3AD203B41FA5}">
                      <a16:colId xmlns:a16="http://schemas.microsoft.com/office/drawing/2014/main" val="876029036"/>
                    </a:ext>
                  </a:extLst>
                </a:gridCol>
                <a:gridCol w="905256">
                  <a:extLst>
                    <a:ext uri="{9D8B030D-6E8A-4147-A177-3AD203B41FA5}">
                      <a16:colId xmlns:a16="http://schemas.microsoft.com/office/drawing/2014/main" val="4183038876"/>
                    </a:ext>
                  </a:extLst>
                </a:gridCol>
                <a:gridCol w="905256">
                  <a:extLst>
                    <a:ext uri="{9D8B030D-6E8A-4147-A177-3AD203B41FA5}">
                      <a16:colId xmlns:a16="http://schemas.microsoft.com/office/drawing/2014/main" val="2461875463"/>
                    </a:ext>
                  </a:extLst>
                </a:gridCol>
                <a:gridCol w="905256">
                  <a:extLst>
                    <a:ext uri="{9D8B030D-6E8A-4147-A177-3AD203B41FA5}">
                      <a16:colId xmlns:a16="http://schemas.microsoft.com/office/drawing/2014/main" val="2194309028"/>
                    </a:ext>
                  </a:extLst>
                </a:gridCol>
                <a:gridCol w="905256">
                  <a:extLst>
                    <a:ext uri="{9D8B030D-6E8A-4147-A177-3AD203B41FA5}">
                      <a16:colId xmlns:a16="http://schemas.microsoft.com/office/drawing/2014/main" val="1697253697"/>
                    </a:ext>
                  </a:extLst>
                </a:gridCol>
                <a:gridCol w="905256">
                  <a:extLst>
                    <a:ext uri="{9D8B030D-6E8A-4147-A177-3AD203B41FA5}">
                      <a16:colId xmlns:a16="http://schemas.microsoft.com/office/drawing/2014/main" val="417289262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8754143"/>
                  </a:ext>
                </a:extLst>
              </a:tr>
              <a:tr h="370840">
                <a:tc>
                  <a:txBody>
                    <a:bodyPr/>
                    <a:lstStyle/>
                    <a:p>
                      <a:r>
                        <a:rPr lang="en-US" sz="1000"/>
                        <a:t>504</a:t>
                      </a:r>
                    </a:p>
                  </a:txBody>
                  <a:tcPr/>
                </a:tc>
                <a:tc>
                  <a:txBody>
                    <a:bodyPr/>
                    <a:lstStyle/>
                    <a:p>
                      <a:r>
                        <a:rPr lang="en-US" sz="1000"/>
                        <a:t>1</a:t>
                      </a:r>
                    </a:p>
                  </a:txBody>
                  <a:tcPr/>
                </a:tc>
                <a:tc>
                  <a:txBody>
                    <a:bodyPr/>
                    <a:lstStyle/>
                    <a:p>
                      <a:r>
                        <a:rPr lang="en-US" sz="1000"/>
                        <a:t>13</a:t>
                      </a:r>
                    </a:p>
                  </a:txBody>
                  <a:tcPr/>
                </a:tc>
                <a:tc>
                  <a:txBody>
                    <a:bodyPr/>
                    <a:lstStyle/>
                    <a:p>
                      <a:r>
                        <a:rPr lang="en-US" sz="1000"/>
                        <a:t>66</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1.0552 %</a:t>
                      </a:r>
                    </a:p>
                  </a:txBody>
                  <a:tcPr/>
                </a:tc>
                <a:tc>
                  <a:txBody>
                    <a:bodyPr/>
                    <a:lstStyle/>
                    <a:p>
                      <a:r>
                        <a:rPr lang="en-US" sz="1000"/>
                        <a:t>0.0 %</a:t>
                      </a:r>
                    </a:p>
                  </a:txBody>
                  <a:tcPr/>
                </a:tc>
                <a:extLst>
                  <a:ext uri="{0D108BD9-81ED-4DB2-BD59-A6C34878D82A}">
                    <a16:rowId xmlns:a16="http://schemas.microsoft.com/office/drawing/2014/main" val="591153315"/>
                  </a:ext>
                </a:extLst>
              </a:tr>
            </a:tbl>
          </a:graphicData>
        </a:graphic>
      </p:graphicFrame>
      <p:sp>
        <p:nvSpPr>
          <p:cNvPr id="4" name="Text Placeholder 3">
            <a:extLst>
              <a:ext uri="{FF2B5EF4-FFF2-40B4-BE49-F238E27FC236}">
                <a16:creationId xmlns:a16="http://schemas.microsoft.com/office/drawing/2014/main" id="{61E4C46F-D568-4241-AA8E-0CB9CA4EF3A4}"/>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538628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67C4-94AF-4124-8DCE-ED25B092EB7C}"/>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78CD961C-5238-45A1-B7BA-8BB12B2A200B}"/>
              </a:ext>
            </a:extLst>
          </p:cNvPr>
          <p:cNvGraphicFramePr>
            <a:graphicFrameLocks noGrp="1"/>
          </p:cNvGraphicFramePr>
          <p:nvPr>
            <p:ph type="chart" sz="quarter" idx="13"/>
            <p:extLst>
              <p:ext uri="{D42A27DB-BD31-4B8C-83A1-F6EECF244321}">
                <p14:modId xmlns:p14="http://schemas.microsoft.com/office/powerpoint/2010/main" val="3271789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843630-6F4C-4684-91DE-22DD18AD418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29B3A43-F892-44CB-9D0C-6B519AF619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2434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C5951-D421-4FFE-85F3-161D5342B8D1}"/>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1B7699E8-AFC7-4682-A189-FE33B50323D1}"/>
              </a:ext>
            </a:extLst>
          </p:cNvPr>
          <p:cNvGraphicFramePr>
            <a:graphicFrameLocks noGrp="1"/>
          </p:cNvGraphicFramePr>
          <p:nvPr>
            <p:ph type="chart" sz="quarter" idx="13"/>
            <p:extLst>
              <p:ext uri="{D42A27DB-BD31-4B8C-83A1-F6EECF244321}">
                <p14:modId xmlns:p14="http://schemas.microsoft.com/office/powerpoint/2010/main" val="1813880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4260B2-A197-4262-B368-65F96C5903F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8EB7759-60B0-4DA9-B539-B29FAC5E6C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1175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2F559-EDBC-405F-BAA4-D4A53A3FF269}"/>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9C9B2514-0E8A-42C4-8064-6C2A78F0622B}"/>
              </a:ext>
            </a:extLst>
          </p:cNvPr>
          <p:cNvGraphicFramePr>
            <a:graphicFrameLocks noGrp="1"/>
          </p:cNvGraphicFramePr>
          <p:nvPr>
            <p:ph type="chart" sz="quarter" idx="13"/>
            <p:extLst>
              <p:ext uri="{D42A27DB-BD31-4B8C-83A1-F6EECF244321}">
                <p14:modId xmlns:p14="http://schemas.microsoft.com/office/powerpoint/2010/main" val="2743922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449ABC-224E-4840-800E-08B7CD97E74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220AF71-2E25-490B-ABE5-47DB7F56C3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7227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57D65-7C44-4549-81B6-09259E725461}"/>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0BF98EE-CD8A-43E0-8FAB-5E4FB9EE5456}"/>
              </a:ext>
            </a:extLst>
          </p:cNvPr>
          <p:cNvGraphicFramePr>
            <a:graphicFrameLocks noGrp="1"/>
          </p:cNvGraphicFramePr>
          <p:nvPr>
            <p:ph type="chart" sz="quarter" idx="13"/>
            <p:extLst>
              <p:ext uri="{D42A27DB-BD31-4B8C-83A1-F6EECF244321}">
                <p14:modId xmlns:p14="http://schemas.microsoft.com/office/powerpoint/2010/main" val="1245204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16C4B3-BBBD-4F12-A6E9-3F5F69D9E61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B023FBD-AF35-484E-82AF-DC04F9063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9786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6F4E-C642-4129-8DF0-99B163943268}"/>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4B4DB935-D874-4B71-9A92-8D6357BE651C}"/>
              </a:ext>
            </a:extLst>
          </p:cNvPr>
          <p:cNvGraphicFramePr>
            <a:graphicFrameLocks noGrp="1"/>
          </p:cNvGraphicFramePr>
          <p:nvPr>
            <p:ph type="tbl" sz="quarter" idx="13"/>
            <p:extLst>
              <p:ext uri="{D42A27DB-BD31-4B8C-83A1-F6EECF244321}">
                <p14:modId xmlns:p14="http://schemas.microsoft.com/office/powerpoint/2010/main" val="4215686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28953283"/>
                    </a:ext>
                  </a:extLst>
                </a:gridCol>
                <a:gridCol w="1481328">
                  <a:extLst>
                    <a:ext uri="{9D8B030D-6E8A-4147-A177-3AD203B41FA5}">
                      <a16:colId xmlns:a16="http://schemas.microsoft.com/office/drawing/2014/main" val="1890763982"/>
                    </a:ext>
                  </a:extLst>
                </a:gridCol>
                <a:gridCol w="329184">
                  <a:extLst>
                    <a:ext uri="{9D8B030D-6E8A-4147-A177-3AD203B41FA5}">
                      <a16:colId xmlns:a16="http://schemas.microsoft.com/office/drawing/2014/main" val="3140771961"/>
                    </a:ext>
                  </a:extLst>
                </a:gridCol>
                <a:gridCol w="329184">
                  <a:extLst>
                    <a:ext uri="{9D8B030D-6E8A-4147-A177-3AD203B41FA5}">
                      <a16:colId xmlns:a16="http://schemas.microsoft.com/office/drawing/2014/main" val="1769202608"/>
                    </a:ext>
                  </a:extLst>
                </a:gridCol>
                <a:gridCol w="329184">
                  <a:extLst>
                    <a:ext uri="{9D8B030D-6E8A-4147-A177-3AD203B41FA5}">
                      <a16:colId xmlns:a16="http://schemas.microsoft.com/office/drawing/2014/main" val="1622018957"/>
                    </a:ext>
                  </a:extLst>
                </a:gridCol>
                <a:gridCol w="329184">
                  <a:extLst>
                    <a:ext uri="{9D8B030D-6E8A-4147-A177-3AD203B41FA5}">
                      <a16:colId xmlns:a16="http://schemas.microsoft.com/office/drawing/2014/main" val="1291192178"/>
                    </a:ext>
                  </a:extLst>
                </a:gridCol>
                <a:gridCol w="329184">
                  <a:extLst>
                    <a:ext uri="{9D8B030D-6E8A-4147-A177-3AD203B41FA5}">
                      <a16:colId xmlns:a16="http://schemas.microsoft.com/office/drawing/2014/main" val="1404180388"/>
                    </a:ext>
                  </a:extLst>
                </a:gridCol>
                <a:gridCol w="329184">
                  <a:extLst>
                    <a:ext uri="{9D8B030D-6E8A-4147-A177-3AD203B41FA5}">
                      <a16:colId xmlns:a16="http://schemas.microsoft.com/office/drawing/2014/main" val="850424482"/>
                    </a:ext>
                  </a:extLst>
                </a:gridCol>
                <a:gridCol w="329184">
                  <a:extLst>
                    <a:ext uri="{9D8B030D-6E8A-4147-A177-3AD203B41FA5}">
                      <a16:colId xmlns:a16="http://schemas.microsoft.com/office/drawing/2014/main" val="1264738466"/>
                    </a:ext>
                  </a:extLst>
                </a:gridCol>
                <a:gridCol w="329184">
                  <a:extLst>
                    <a:ext uri="{9D8B030D-6E8A-4147-A177-3AD203B41FA5}">
                      <a16:colId xmlns:a16="http://schemas.microsoft.com/office/drawing/2014/main" val="1993726309"/>
                    </a:ext>
                  </a:extLst>
                </a:gridCol>
                <a:gridCol w="329184">
                  <a:extLst>
                    <a:ext uri="{9D8B030D-6E8A-4147-A177-3AD203B41FA5}">
                      <a16:colId xmlns:a16="http://schemas.microsoft.com/office/drawing/2014/main" val="1935247217"/>
                    </a:ext>
                  </a:extLst>
                </a:gridCol>
                <a:gridCol w="329184">
                  <a:extLst>
                    <a:ext uri="{9D8B030D-6E8A-4147-A177-3AD203B41FA5}">
                      <a16:colId xmlns:a16="http://schemas.microsoft.com/office/drawing/2014/main" val="4137143142"/>
                    </a:ext>
                  </a:extLst>
                </a:gridCol>
                <a:gridCol w="329184">
                  <a:extLst>
                    <a:ext uri="{9D8B030D-6E8A-4147-A177-3AD203B41FA5}">
                      <a16:colId xmlns:a16="http://schemas.microsoft.com/office/drawing/2014/main" val="2147074098"/>
                    </a:ext>
                  </a:extLst>
                </a:gridCol>
                <a:gridCol w="329184">
                  <a:extLst>
                    <a:ext uri="{9D8B030D-6E8A-4147-A177-3AD203B41FA5}">
                      <a16:colId xmlns:a16="http://schemas.microsoft.com/office/drawing/2014/main" val="3582889359"/>
                    </a:ext>
                  </a:extLst>
                </a:gridCol>
                <a:gridCol w="329184">
                  <a:extLst>
                    <a:ext uri="{9D8B030D-6E8A-4147-A177-3AD203B41FA5}">
                      <a16:colId xmlns:a16="http://schemas.microsoft.com/office/drawing/2014/main" val="2713354953"/>
                    </a:ext>
                  </a:extLst>
                </a:gridCol>
                <a:gridCol w="329184">
                  <a:extLst>
                    <a:ext uri="{9D8B030D-6E8A-4147-A177-3AD203B41FA5}">
                      <a16:colId xmlns:a16="http://schemas.microsoft.com/office/drawing/2014/main" val="4078211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79457582"/>
                  </a:ext>
                </a:extLst>
              </a:tr>
            </a:tbl>
          </a:graphicData>
        </a:graphic>
      </p:graphicFrame>
      <p:sp>
        <p:nvSpPr>
          <p:cNvPr id="4" name="Text Placeholder 3">
            <a:extLst>
              <a:ext uri="{FF2B5EF4-FFF2-40B4-BE49-F238E27FC236}">
                <a16:creationId xmlns:a16="http://schemas.microsoft.com/office/drawing/2014/main" id="{F4601C1E-C02C-4C65-B20E-9D3AA953994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002464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C9D03-2FBC-4F6A-9890-9F8199434466}"/>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CF221792-2346-4486-ADDE-97A64F5FFAE3}"/>
              </a:ext>
            </a:extLst>
          </p:cNvPr>
          <p:cNvGraphicFramePr>
            <a:graphicFrameLocks noGrp="1"/>
          </p:cNvGraphicFramePr>
          <p:nvPr>
            <p:ph type="tbl" sz="quarter" idx="13"/>
            <p:extLst>
              <p:ext uri="{D42A27DB-BD31-4B8C-83A1-F6EECF244321}">
                <p14:modId xmlns:p14="http://schemas.microsoft.com/office/powerpoint/2010/main" val="2835198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53753660"/>
                    </a:ext>
                  </a:extLst>
                </a:gridCol>
                <a:gridCol w="1481328">
                  <a:extLst>
                    <a:ext uri="{9D8B030D-6E8A-4147-A177-3AD203B41FA5}">
                      <a16:colId xmlns:a16="http://schemas.microsoft.com/office/drawing/2014/main" val="2823726672"/>
                    </a:ext>
                  </a:extLst>
                </a:gridCol>
                <a:gridCol w="329184">
                  <a:extLst>
                    <a:ext uri="{9D8B030D-6E8A-4147-A177-3AD203B41FA5}">
                      <a16:colId xmlns:a16="http://schemas.microsoft.com/office/drawing/2014/main" val="1948791373"/>
                    </a:ext>
                  </a:extLst>
                </a:gridCol>
                <a:gridCol w="329184">
                  <a:extLst>
                    <a:ext uri="{9D8B030D-6E8A-4147-A177-3AD203B41FA5}">
                      <a16:colId xmlns:a16="http://schemas.microsoft.com/office/drawing/2014/main" val="874772630"/>
                    </a:ext>
                  </a:extLst>
                </a:gridCol>
                <a:gridCol w="329184">
                  <a:extLst>
                    <a:ext uri="{9D8B030D-6E8A-4147-A177-3AD203B41FA5}">
                      <a16:colId xmlns:a16="http://schemas.microsoft.com/office/drawing/2014/main" val="3595432253"/>
                    </a:ext>
                  </a:extLst>
                </a:gridCol>
                <a:gridCol w="329184">
                  <a:extLst>
                    <a:ext uri="{9D8B030D-6E8A-4147-A177-3AD203B41FA5}">
                      <a16:colId xmlns:a16="http://schemas.microsoft.com/office/drawing/2014/main" val="3344875616"/>
                    </a:ext>
                  </a:extLst>
                </a:gridCol>
                <a:gridCol w="329184">
                  <a:extLst>
                    <a:ext uri="{9D8B030D-6E8A-4147-A177-3AD203B41FA5}">
                      <a16:colId xmlns:a16="http://schemas.microsoft.com/office/drawing/2014/main" val="354968964"/>
                    </a:ext>
                  </a:extLst>
                </a:gridCol>
                <a:gridCol w="329184">
                  <a:extLst>
                    <a:ext uri="{9D8B030D-6E8A-4147-A177-3AD203B41FA5}">
                      <a16:colId xmlns:a16="http://schemas.microsoft.com/office/drawing/2014/main" val="234089809"/>
                    </a:ext>
                  </a:extLst>
                </a:gridCol>
                <a:gridCol w="329184">
                  <a:extLst>
                    <a:ext uri="{9D8B030D-6E8A-4147-A177-3AD203B41FA5}">
                      <a16:colId xmlns:a16="http://schemas.microsoft.com/office/drawing/2014/main" val="3363497458"/>
                    </a:ext>
                  </a:extLst>
                </a:gridCol>
                <a:gridCol w="329184">
                  <a:extLst>
                    <a:ext uri="{9D8B030D-6E8A-4147-A177-3AD203B41FA5}">
                      <a16:colId xmlns:a16="http://schemas.microsoft.com/office/drawing/2014/main" val="571427287"/>
                    </a:ext>
                  </a:extLst>
                </a:gridCol>
                <a:gridCol w="329184">
                  <a:extLst>
                    <a:ext uri="{9D8B030D-6E8A-4147-A177-3AD203B41FA5}">
                      <a16:colId xmlns:a16="http://schemas.microsoft.com/office/drawing/2014/main" val="1399444071"/>
                    </a:ext>
                  </a:extLst>
                </a:gridCol>
                <a:gridCol w="329184">
                  <a:extLst>
                    <a:ext uri="{9D8B030D-6E8A-4147-A177-3AD203B41FA5}">
                      <a16:colId xmlns:a16="http://schemas.microsoft.com/office/drawing/2014/main" val="107503219"/>
                    </a:ext>
                  </a:extLst>
                </a:gridCol>
                <a:gridCol w="329184">
                  <a:extLst>
                    <a:ext uri="{9D8B030D-6E8A-4147-A177-3AD203B41FA5}">
                      <a16:colId xmlns:a16="http://schemas.microsoft.com/office/drawing/2014/main" val="2862583879"/>
                    </a:ext>
                  </a:extLst>
                </a:gridCol>
                <a:gridCol w="329184">
                  <a:extLst>
                    <a:ext uri="{9D8B030D-6E8A-4147-A177-3AD203B41FA5}">
                      <a16:colId xmlns:a16="http://schemas.microsoft.com/office/drawing/2014/main" val="2134838736"/>
                    </a:ext>
                  </a:extLst>
                </a:gridCol>
                <a:gridCol w="329184">
                  <a:extLst>
                    <a:ext uri="{9D8B030D-6E8A-4147-A177-3AD203B41FA5}">
                      <a16:colId xmlns:a16="http://schemas.microsoft.com/office/drawing/2014/main" val="2818735104"/>
                    </a:ext>
                  </a:extLst>
                </a:gridCol>
                <a:gridCol w="329184">
                  <a:extLst>
                    <a:ext uri="{9D8B030D-6E8A-4147-A177-3AD203B41FA5}">
                      <a16:colId xmlns:a16="http://schemas.microsoft.com/office/drawing/2014/main" val="395412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9964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- 2024-08-16 15:07:01</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visited our employees in Chicago for the second stop on their tour of TMA offices across the country! Our CEO, Daisuke Ugaeri, and Executive VPs, Steve Goldstein and Ann Ginn, held a lively Town Hall meeting at our new Chicago office. Afterward, everyone went out to a local restaurant for a delightful employee appreciation lunch!
Visits from our executive team are a great opportunity to build connections and showcase all the hard work our employees contribute to 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https://quintly-eu-image-storage.s3.amazonaws.com/e33bbb9956bb05844e7317a82c09a400/c16c5dac0eb63b9499fd3a464749a4c1.jpg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14013020"/>
                  </a:ext>
                </a:extLst>
              </a:tr>
            </a:tbl>
          </a:graphicData>
        </a:graphic>
      </p:graphicFrame>
      <p:sp>
        <p:nvSpPr>
          <p:cNvPr id="4" name="Text Placeholder 3">
            <a:extLst>
              <a:ext uri="{FF2B5EF4-FFF2-40B4-BE49-F238E27FC236}">
                <a16:creationId xmlns:a16="http://schemas.microsoft.com/office/drawing/2014/main" id="{F08DA416-E0A0-46FF-B8FE-CC81851A0F9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497651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62B88-1D1F-4138-9BA1-CF975F892BFE}"/>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2C176F9D-82D0-4F90-9F36-7A52BF91E9CF}"/>
              </a:ext>
            </a:extLst>
          </p:cNvPr>
          <p:cNvGraphicFramePr>
            <a:graphicFrameLocks noGrp="1"/>
          </p:cNvGraphicFramePr>
          <p:nvPr>
            <p:ph type="tbl" sz="quarter" idx="13"/>
            <p:extLst>
              <p:ext uri="{D42A27DB-BD31-4B8C-83A1-F6EECF244321}">
                <p14:modId xmlns:p14="http://schemas.microsoft.com/office/powerpoint/2010/main" val="1547418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51008408"/>
                    </a:ext>
                  </a:extLst>
                </a:gridCol>
                <a:gridCol w="1481328">
                  <a:extLst>
                    <a:ext uri="{9D8B030D-6E8A-4147-A177-3AD203B41FA5}">
                      <a16:colId xmlns:a16="http://schemas.microsoft.com/office/drawing/2014/main" val="1447033764"/>
                    </a:ext>
                  </a:extLst>
                </a:gridCol>
                <a:gridCol w="329184">
                  <a:extLst>
                    <a:ext uri="{9D8B030D-6E8A-4147-A177-3AD203B41FA5}">
                      <a16:colId xmlns:a16="http://schemas.microsoft.com/office/drawing/2014/main" val="2151551045"/>
                    </a:ext>
                  </a:extLst>
                </a:gridCol>
                <a:gridCol w="329184">
                  <a:extLst>
                    <a:ext uri="{9D8B030D-6E8A-4147-A177-3AD203B41FA5}">
                      <a16:colId xmlns:a16="http://schemas.microsoft.com/office/drawing/2014/main" val="3615067685"/>
                    </a:ext>
                  </a:extLst>
                </a:gridCol>
                <a:gridCol w="329184">
                  <a:extLst>
                    <a:ext uri="{9D8B030D-6E8A-4147-A177-3AD203B41FA5}">
                      <a16:colId xmlns:a16="http://schemas.microsoft.com/office/drawing/2014/main" val="3228644727"/>
                    </a:ext>
                  </a:extLst>
                </a:gridCol>
                <a:gridCol w="329184">
                  <a:extLst>
                    <a:ext uri="{9D8B030D-6E8A-4147-A177-3AD203B41FA5}">
                      <a16:colId xmlns:a16="http://schemas.microsoft.com/office/drawing/2014/main" val="2873679883"/>
                    </a:ext>
                  </a:extLst>
                </a:gridCol>
                <a:gridCol w="329184">
                  <a:extLst>
                    <a:ext uri="{9D8B030D-6E8A-4147-A177-3AD203B41FA5}">
                      <a16:colId xmlns:a16="http://schemas.microsoft.com/office/drawing/2014/main" val="3819631945"/>
                    </a:ext>
                  </a:extLst>
                </a:gridCol>
                <a:gridCol w="329184">
                  <a:extLst>
                    <a:ext uri="{9D8B030D-6E8A-4147-A177-3AD203B41FA5}">
                      <a16:colId xmlns:a16="http://schemas.microsoft.com/office/drawing/2014/main" val="54511481"/>
                    </a:ext>
                  </a:extLst>
                </a:gridCol>
                <a:gridCol w="329184">
                  <a:extLst>
                    <a:ext uri="{9D8B030D-6E8A-4147-A177-3AD203B41FA5}">
                      <a16:colId xmlns:a16="http://schemas.microsoft.com/office/drawing/2014/main" val="3492823252"/>
                    </a:ext>
                  </a:extLst>
                </a:gridCol>
                <a:gridCol w="329184">
                  <a:extLst>
                    <a:ext uri="{9D8B030D-6E8A-4147-A177-3AD203B41FA5}">
                      <a16:colId xmlns:a16="http://schemas.microsoft.com/office/drawing/2014/main" val="2285641396"/>
                    </a:ext>
                  </a:extLst>
                </a:gridCol>
                <a:gridCol w="329184">
                  <a:extLst>
                    <a:ext uri="{9D8B030D-6E8A-4147-A177-3AD203B41FA5}">
                      <a16:colId xmlns:a16="http://schemas.microsoft.com/office/drawing/2014/main" val="300096583"/>
                    </a:ext>
                  </a:extLst>
                </a:gridCol>
                <a:gridCol w="329184">
                  <a:extLst>
                    <a:ext uri="{9D8B030D-6E8A-4147-A177-3AD203B41FA5}">
                      <a16:colId xmlns:a16="http://schemas.microsoft.com/office/drawing/2014/main" val="2416771598"/>
                    </a:ext>
                  </a:extLst>
                </a:gridCol>
                <a:gridCol w="329184">
                  <a:extLst>
                    <a:ext uri="{9D8B030D-6E8A-4147-A177-3AD203B41FA5}">
                      <a16:colId xmlns:a16="http://schemas.microsoft.com/office/drawing/2014/main" val="3031878153"/>
                    </a:ext>
                  </a:extLst>
                </a:gridCol>
                <a:gridCol w="329184">
                  <a:extLst>
                    <a:ext uri="{9D8B030D-6E8A-4147-A177-3AD203B41FA5}">
                      <a16:colId xmlns:a16="http://schemas.microsoft.com/office/drawing/2014/main" val="982043441"/>
                    </a:ext>
                  </a:extLst>
                </a:gridCol>
                <a:gridCol w="329184">
                  <a:extLst>
                    <a:ext uri="{9D8B030D-6E8A-4147-A177-3AD203B41FA5}">
                      <a16:colId xmlns:a16="http://schemas.microsoft.com/office/drawing/2014/main" val="1774271740"/>
                    </a:ext>
                  </a:extLst>
                </a:gridCol>
                <a:gridCol w="329184">
                  <a:extLst>
                    <a:ext uri="{9D8B030D-6E8A-4147-A177-3AD203B41FA5}">
                      <a16:colId xmlns:a16="http://schemas.microsoft.com/office/drawing/2014/main" val="781189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681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- 2024-08-12 16:06:01</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kicked off their annual Town Hall tour in Pasadena, meeting with our employees in the Conference Center of the building we’ll be relocating to later this year. It was a great opportunity for our executives to check out the new space and for our Pasadena employees to explore the area.
After the Town Hall, our senior team showed their appreciation for our Pasadena employees with a delicious lunch at a local restaurant.
Stay tuned for more updates as our senior leadership team visits other locations across the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https://quintly-eu-image-storage.s3.amazonaws.com/e33bbb9956bb05844e7317a82c09a400/855e05074850e33ccf6423c2de7aa400.jpg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10806174"/>
                  </a:ext>
                </a:extLst>
              </a:tr>
            </a:tbl>
          </a:graphicData>
        </a:graphic>
      </p:graphicFrame>
      <p:sp>
        <p:nvSpPr>
          <p:cNvPr id="4" name="Text Placeholder 3">
            <a:extLst>
              <a:ext uri="{FF2B5EF4-FFF2-40B4-BE49-F238E27FC236}">
                <a16:creationId xmlns:a16="http://schemas.microsoft.com/office/drawing/2014/main" id="{D15EC253-7257-4BD4-85DE-532E3A22D10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516164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4B9BF-B648-4324-AF9D-28432FF9BF0C}"/>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5FB8530A-88DE-4706-A0B2-C16B8A520494}"/>
              </a:ext>
            </a:extLst>
          </p:cNvPr>
          <p:cNvGraphicFramePr>
            <a:graphicFrameLocks noGrp="1"/>
          </p:cNvGraphicFramePr>
          <p:nvPr>
            <p:ph type="tbl" sz="quarter" idx="13"/>
            <p:extLst>
              <p:ext uri="{D42A27DB-BD31-4B8C-83A1-F6EECF244321}">
                <p14:modId xmlns:p14="http://schemas.microsoft.com/office/powerpoint/2010/main" val="3564796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5940800"/>
                    </a:ext>
                  </a:extLst>
                </a:gridCol>
                <a:gridCol w="1481328">
                  <a:extLst>
                    <a:ext uri="{9D8B030D-6E8A-4147-A177-3AD203B41FA5}">
                      <a16:colId xmlns:a16="http://schemas.microsoft.com/office/drawing/2014/main" val="4104985263"/>
                    </a:ext>
                  </a:extLst>
                </a:gridCol>
                <a:gridCol w="329184">
                  <a:extLst>
                    <a:ext uri="{9D8B030D-6E8A-4147-A177-3AD203B41FA5}">
                      <a16:colId xmlns:a16="http://schemas.microsoft.com/office/drawing/2014/main" val="4152414249"/>
                    </a:ext>
                  </a:extLst>
                </a:gridCol>
                <a:gridCol w="329184">
                  <a:extLst>
                    <a:ext uri="{9D8B030D-6E8A-4147-A177-3AD203B41FA5}">
                      <a16:colId xmlns:a16="http://schemas.microsoft.com/office/drawing/2014/main" val="3885705116"/>
                    </a:ext>
                  </a:extLst>
                </a:gridCol>
                <a:gridCol w="329184">
                  <a:extLst>
                    <a:ext uri="{9D8B030D-6E8A-4147-A177-3AD203B41FA5}">
                      <a16:colId xmlns:a16="http://schemas.microsoft.com/office/drawing/2014/main" val="799737772"/>
                    </a:ext>
                  </a:extLst>
                </a:gridCol>
                <a:gridCol w="329184">
                  <a:extLst>
                    <a:ext uri="{9D8B030D-6E8A-4147-A177-3AD203B41FA5}">
                      <a16:colId xmlns:a16="http://schemas.microsoft.com/office/drawing/2014/main" val="3609643302"/>
                    </a:ext>
                  </a:extLst>
                </a:gridCol>
                <a:gridCol w="329184">
                  <a:extLst>
                    <a:ext uri="{9D8B030D-6E8A-4147-A177-3AD203B41FA5}">
                      <a16:colId xmlns:a16="http://schemas.microsoft.com/office/drawing/2014/main" val="1507047434"/>
                    </a:ext>
                  </a:extLst>
                </a:gridCol>
                <a:gridCol w="329184">
                  <a:extLst>
                    <a:ext uri="{9D8B030D-6E8A-4147-A177-3AD203B41FA5}">
                      <a16:colId xmlns:a16="http://schemas.microsoft.com/office/drawing/2014/main" val="1754654913"/>
                    </a:ext>
                  </a:extLst>
                </a:gridCol>
                <a:gridCol w="329184">
                  <a:extLst>
                    <a:ext uri="{9D8B030D-6E8A-4147-A177-3AD203B41FA5}">
                      <a16:colId xmlns:a16="http://schemas.microsoft.com/office/drawing/2014/main" val="2236969215"/>
                    </a:ext>
                  </a:extLst>
                </a:gridCol>
                <a:gridCol w="329184">
                  <a:extLst>
                    <a:ext uri="{9D8B030D-6E8A-4147-A177-3AD203B41FA5}">
                      <a16:colId xmlns:a16="http://schemas.microsoft.com/office/drawing/2014/main" val="1253290026"/>
                    </a:ext>
                  </a:extLst>
                </a:gridCol>
                <a:gridCol w="329184">
                  <a:extLst>
                    <a:ext uri="{9D8B030D-6E8A-4147-A177-3AD203B41FA5}">
                      <a16:colId xmlns:a16="http://schemas.microsoft.com/office/drawing/2014/main" val="6689919"/>
                    </a:ext>
                  </a:extLst>
                </a:gridCol>
                <a:gridCol w="329184">
                  <a:extLst>
                    <a:ext uri="{9D8B030D-6E8A-4147-A177-3AD203B41FA5}">
                      <a16:colId xmlns:a16="http://schemas.microsoft.com/office/drawing/2014/main" val="222826401"/>
                    </a:ext>
                  </a:extLst>
                </a:gridCol>
                <a:gridCol w="329184">
                  <a:extLst>
                    <a:ext uri="{9D8B030D-6E8A-4147-A177-3AD203B41FA5}">
                      <a16:colId xmlns:a16="http://schemas.microsoft.com/office/drawing/2014/main" val="2205780568"/>
                    </a:ext>
                  </a:extLst>
                </a:gridCol>
                <a:gridCol w="329184">
                  <a:extLst>
                    <a:ext uri="{9D8B030D-6E8A-4147-A177-3AD203B41FA5}">
                      <a16:colId xmlns:a16="http://schemas.microsoft.com/office/drawing/2014/main" val="3690073116"/>
                    </a:ext>
                  </a:extLst>
                </a:gridCol>
                <a:gridCol w="329184">
                  <a:extLst>
                    <a:ext uri="{9D8B030D-6E8A-4147-A177-3AD203B41FA5}">
                      <a16:colId xmlns:a16="http://schemas.microsoft.com/office/drawing/2014/main" val="353433849"/>
                    </a:ext>
                  </a:extLst>
                </a:gridCol>
                <a:gridCol w="329184">
                  <a:extLst>
                    <a:ext uri="{9D8B030D-6E8A-4147-A177-3AD203B41FA5}">
                      <a16:colId xmlns:a16="http://schemas.microsoft.com/office/drawing/2014/main" val="2582660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895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- 2024-08-19 16:25:25</a:t>
                      </a:r>
                      <a:r>
                        <a:rPr kumimoji="0" lang="en-US" sz="1000" b="0" i="0" u="none" strike="noStrike" kern="1200" cap="none" spc="0" normalizeH="0" baseline="0" noProof="0">
                          <a:ln>
                            <a:noFill/>
                          </a:ln>
                          <a:solidFill>
                            <a:prstClr val="black"/>
                          </a:solidFill>
                          <a:effectLst/>
                          <a:uLnTx/>
                          <a:uFillTx/>
                          <a:latin typeface="Calibri"/>
                          <a:ea typeface="+mn-ea"/>
                          <a:cs typeface="+mn-cs"/>
                        </a:rPr>
                        <a:t>
 Help us give a big welcome to our newest hire, Richard!  He's stepping into the role of Claims Analyst for our Workers Compensations team in our Pasadena, CA office.
When he is not analyzing claims, Richard can be found on the baseball field coaching one of his three sons. Richard also has an adorable dog named Otis and a bright golden bearded dragon named – you guessed it - Sunny!
We're so excited to have Richard join our Tokio Marine America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https://quintly-eu-image-storage.s3.amazonaws.com/e33bbb9956bb05844e7317a82c09a400/0effc4c60bffd291efe0236f3ed39602.jpg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01141117"/>
                  </a:ext>
                </a:extLst>
              </a:tr>
            </a:tbl>
          </a:graphicData>
        </a:graphic>
      </p:graphicFrame>
      <p:sp>
        <p:nvSpPr>
          <p:cNvPr id="4" name="Text Placeholder 3">
            <a:extLst>
              <a:ext uri="{FF2B5EF4-FFF2-40B4-BE49-F238E27FC236}">
                <a16:creationId xmlns:a16="http://schemas.microsoft.com/office/drawing/2014/main" id="{741BBFBC-949F-4316-BFDB-14F982FB1E7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619978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F4301-763C-485A-9648-9F802AE9B41B}"/>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69C0B22B-4EE0-491D-A508-A26F19D1BC49}"/>
              </a:ext>
            </a:extLst>
          </p:cNvPr>
          <p:cNvGraphicFramePr>
            <a:graphicFrameLocks noGrp="1"/>
          </p:cNvGraphicFramePr>
          <p:nvPr>
            <p:ph type="tbl" sz="quarter" idx="13"/>
            <p:extLst>
              <p:ext uri="{D42A27DB-BD31-4B8C-83A1-F6EECF244321}">
                <p14:modId xmlns:p14="http://schemas.microsoft.com/office/powerpoint/2010/main" val="335340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43870683"/>
                    </a:ext>
                  </a:extLst>
                </a:gridCol>
                <a:gridCol w="576072">
                  <a:extLst>
                    <a:ext uri="{9D8B030D-6E8A-4147-A177-3AD203B41FA5}">
                      <a16:colId xmlns:a16="http://schemas.microsoft.com/office/drawing/2014/main" val="3463135819"/>
                    </a:ext>
                  </a:extLst>
                </a:gridCol>
                <a:gridCol w="576072">
                  <a:extLst>
                    <a:ext uri="{9D8B030D-6E8A-4147-A177-3AD203B41FA5}">
                      <a16:colId xmlns:a16="http://schemas.microsoft.com/office/drawing/2014/main" val="29954800"/>
                    </a:ext>
                  </a:extLst>
                </a:gridCol>
                <a:gridCol w="576072">
                  <a:extLst>
                    <a:ext uri="{9D8B030D-6E8A-4147-A177-3AD203B41FA5}">
                      <a16:colId xmlns:a16="http://schemas.microsoft.com/office/drawing/2014/main" val="1299836650"/>
                    </a:ext>
                  </a:extLst>
                </a:gridCol>
                <a:gridCol w="576072">
                  <a:extLst>
                    <a:ext uri="{9D8B030D-6E8A-4147-A177-3AD203B41FA5}">
                      <a16:colId xmlns:a16="http://schemas.microsoft.com/office/drawing/2014/main" val="3895853821"/>
                    </a:ext>
                  </a:extLst>
                </a:gridCol>
                <a:gridCol w="576072">
                  <a:extLst>
                    <a:ext uri="{9D8B030D-6E8A-4147-A177-3AD203B41FA5}">
                      <a16:colId xmlns:a16="http://schemas.microsoft.com/office/drawing/2014/main" val="1977709193"/>
                    </a:ext>
                  </a:extLst>
                </a:gridCol>
                <a:gridCol w="576072">
                  <a:extLst>
                    <a:ext uri="{9D8B030D-6E8A-4147-A177-3AD203B41FA5}">
                      <a16:colId xmlns:a16="http://schemas.microsoft.com/office/drawing/2014/main" val="332246115"/>
                    </a:ext>
                  </a:extLst>
                </a:gridCol>
                <a:gridCol w="576072">
                  <a:extLst>
                    <a:ext uri="{9D8B030D-6E8A-4147-A177-3AD203B41FA5}">
                      <a16:colId xmlns:a16="http://schemas.microsoft.com/office/drawing/2014/main" val="2287545476"/>
                    </a:ext>
                  </a:extLst>
                </a:gridCol>
                <a:gridCol w="576072">
                  <a:extLst>
                    <a:ext uri="{9D8B030D-6E8A-4147-A177-3AD203B41FA5}">
                      <a16:colId xmlns:a16="http://schemas.microsoft.com/office/drawing/2014/main" val="1138966992"/>
                    </a:ext>
                  </a:extLst>
                </a:gridCol>
                <a:gridCol w="576072">
                  <a:extLst>
                    <a:ext uri="{9D8B030D-6E8A-4147-A177-3AD203B41FA5}">
                      <a16:colId xmlns:a16="http://schemas.microsoft.com/office/drawing/2014/main" val="984892050"/>
                    </a:ext>
                  </a:extLst>
                </a:gridCol>
                <a:gridCol w="576072">
                  <a:extLst>
                    <a:ext uri="{9D8B030D-6E8A-4147-A177-3AD203B41FA5}">
                      <a16:colId xmlns:a16="http://schemas.microsoft.com/office/drawing/2014/main" val="194710899"/>
                    </a:ext>
                  </a:extLst>
                </a:gridCol>
                <a:gridCol w="576072">
                  <a:extLst>
                    <a:ext uri="{9D8B030D-6E8A-4147-A177-3AD203B41FA5}">
                      <a16:colId xmlns:a16="http://schemas.microsoft.com/office/drawing/2014/main" val="1625846544"/>
                    </a:ext>
                  </a:extLst>
                </a:gridCol>
                <a:gridCol w="576072">
                  <a:extLst>
                    <a:ext uri="{9D8B030D-6E8A-4147-A177-3AD203B41FA5}">
                      <a16:colId xmlns:a16="http://schemas.microsoft.com/office/drawing/2014/main" val="13359330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05672387"/>
                  </a:ext>
                </a:extLst>
              </a:tr>
              <a:tr h="370840">
                <a:tc>
                  <a:txBody>
                    <a:bodyPr/>
                    <a:lstStyle/>
                    <a:p>
                      <a:r>
                        <a:rPr lang="en-US" sz="1000"/>
                        <a:t>292</a:t>
                      </a:r>
                    </a:p>
                  </a:txBody>
                  <a:tcPr/>
                </a:tc>
                <a:tc>
                  <a:txBody>
                    <a:bodyPr/>
                    <a:lstStyle/>
                    <a:p>
                      <a:r>
                        <a:rPr lang="en-US" sz="1000"/>
                        <a:t>1</a:t>
                      </a:r>
                    </a:p>
                  </a:txBody>
                  <a:tcPr/>
                </a:tc>
                <a:tc>
                  <a:txBody>
                    <a:bodyPr/>
                    <a:lstStyle/>
                    <a:p>
                      <a:r>
                        <a:rPr lang="en-US" sz="1000"/>
                        <a:t>20</a:t>
                      </a:r>
                    </a:p>
                  </a:txBody>
                  <a:tcPr/>
                </a:tc>
                <a:tc>
                  <a:txBody>
                    <a:bodyPr/>
                    <a:lstStyle/>
                    <a:p>
                      <a:r>
                        <a:rPr lang="en-US" sz="1000"/>
                        <a:t>13</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8</a:t>
                      </a:r>
                    </a:p>
                  </a:txBody>
                  <a:tcPr/>
                </a:tc>
                <a:tc>
                  <a:txBody>
                    <a:bodyPr/>
                    <a:lstStyle/>
                    <a:p>
                      <a:r>
                        <a:rPr lang="en-US" sz="1000"/>
                        <a:t>2</a:t>
                      </a:r>
                    </a:p>
                  </a:txBody>
                  <a:tcPr/>
                </a:tc>
                <a:tc>
                  <a:txBody>
                    <a:bodyPr/>
                    <a:lstStyle/>
                    <a:p>
                      <a:r>
                        <a:rPr lang="en-US" sz="1000"/>
                        <a:t>0.3701 %</a:t>
                      </a:r>
                    </a:p>
                  </a:txBody>
                  <a:tcPr/>
                </a:tc>
                <a:tc>
                  <a:txBody>
                    <a:bodyPr/>
                    <a:lstStyle/>
                    <a:p>
                      <a:r>
                        <a:rPr lang="en-US" sz="1000"/>
                        <a:t>0.0 %</a:t>
                      </a:r>
                    </a:p>
                  </a:txBody>
                  <a:tcPr/>
                </a:tc>
                <a:extLst>
                  <a:ext uri="{0D108BD9-81ED-4DB2-BD59-A6C34878D82A}">
                    <a16:rowId xmlns:a16="http://schemas.microsoft.com/office/drawing/2014/main" val="2493263756"/>
                  </a:ext>
                </a:extLst>
              </a:tr>
            </a:tbl>
          </a:graphicData>
        </a:graphic>
      </p:graphicFrame>
      <p:sp>
        <p:nvSpPr>
          <p:cNvPr id="4" name="Text Placeholder 3">
            <a:extLst>
              <a:ext uri="{FF2B5EF4-FFF2-40B4-BE49-F238E27FC236}">
                <a16:creationId xmlns:a16="http://schemas.microsoft.com/office/drawing/2014/main" id="{BC16C6F4-283E-4C12-A8FA-EFBA1478796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652775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EB399-3CC9-4F72-B877-1981FAE6F41F}"/>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FB44D59A-1088-4A81-AB40-DB76145F74F5}"/>
              </a:ext>
            </a:extLst>
          </p:cNvPr>
          <p:cNvGraphicFramePr>
            <a:graphicFrameLocks noGrp="1"/>
          </p:cNvGraphicFramePr>
          <p:nvPr>
            <p:ph type="chart" sz="quarter" idx="13"/>
            <p:extLst>
              <p:ext uri="{D42A27DB-BD31-4B8C-83A1-F6EECF244321}">
                <p14:modId xmlns:p14="http://schemas.microsoft.com/office/powerpoint/2010/main" val="3329910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EB9D6A-67C8-4B5B-82D8-4F2FF4D97B6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A5E5A1E-C957-48D2-9BDE-A99BF57304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2824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59021-4CC0-46D4-9AD4-91B42E7C14E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7990331A-30CD-45C0-ADCF-205E2ECF5F09}"/>
              </a:ext>
            </a:extLst>
          </p:cNvPr>
          <p:cNvGraphicFramePr>
            <a:graphicFrameLocks noGrp="1"/>
          </p:cNvGraphicFramePr>
          <p:nvPr>
            <p:ph type="chart" sz="quarter" idx="13"/>
            <p:extLst>
              <p:ext uri="{D42A27DB-BD31-4B8C-83A1-F6EECF244321}">
                <p14:modId xmlns:p14="http://schemas.microsoft.com/office/powerpoint/2010/main" val="3735279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AA25BA-EC59-431E-BAAC-BD5EDD5D5C6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E94D8BE-9EAD-4473-979A-A94DE83661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1803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0D5F1-C38C-4CEA-96D2-34C9F22A4AE1}"/>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11702864-EB8F-443F-BD35-1FCCF4E752B8}"/>
              </a:ext>
            </a:extLst>
          </p:cNvPr>
          <p:cNvGraphicFramePr>
            <a:graphicFrameLocks noGrp="1"/>
          </p:cNvGraphicFramePr>
          <p:nvPr>
            <p:ph type="chart" sz="quarter" idx="13"/>
            <p:extLst>
              <p:ext uri="{D42A27DB-BD31-4B8C-83A1-F6EECF244321}">
                <p14:modId xmlns:p14="http://schemas.microsoft.com/office/powerpoint/2010/main" val="507275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5353B8-4D71-4E0F-91B0-7FEFC4392B8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47B3CFF-8290-4204-92BC-3FC19CF143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6950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D0527-FFDC-412A-B4A5-D6108BCC9EB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5BA38B3-275F-4FE7-AAC9-1D9365FFFEEE}"/>
              </a:ext>
            </a:extLst>
          </p:cNvPr>
          <p:cNvGraphicFramePr>
            <a:graphicFrameLocks noGrp="1"/>
          </p:cNvGraphicFramePr>
          <p:nvPr>
            <p:ph type="tbl" sz="quarter" idx="13"/>
            <p:extLst>
              <p:ext uri="{D42A27DB-BD31-4B8C-83A1-F6EECF244321}">
                <p14:modId xmlns:p14="http://schemas.microsoft.com/office/powerpoint/2010/main" val="1917284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21542271"/>
                    </a:ext>
                  </a:extLst>
                </a:gridCol>
                <a:gridCol w="1152144">
                  <a:extLst>
                    <a:ext uri="{9D8B030D-6E8A-4147-A177-3AD203B41FA5}">
                      <a16:colId xmlns:a16="http://schemas.microsoft.com/office/drawing/2014/main" val="1225264440"/>
                    </a:ext>
                  </a:extLst>
                </a:gridCol>
                <a:gridCol w="1152144">
                  <a:extLst>
                    <a:ext uri="{9D8B030D-6E8A-4147-A177-3AD203B41FA5}">
                      <a16:colId xmlns:a16="http://schemas.microsoft.com/office/drawing/2014/main" val="2946461890"/>
                    </a:ext>
                  </a:extLst>
                </a:gridCol>
                <a:gridCol w="1152144">
                  <a:extLst>
                    <a:ext uri="{9D8B030D-6E8A-4147-A177-3AD203B41FA5}">
                      <a16:colId xmlns:a16="http://schemas.microsoft.com/office/drawing/2014/main" val="93105955"/>
                    </a:ext>
                  </a:extLst>
                </a:gridCol>
                <a:gridCol w="1152144">
                  <a:extLst>
                    <a:ext uri="{9D8B030D-6E8A-4147-A177-3AD203B41FA5}">
                      <a16:colId xmlns:a16="http://schemas.microsoft.com/office/drawing/2014/main" val="504791513"/>
                    </a:ext>
                  </a:extLst>
                </a:gridCol>
                <a:gridCol w="1152144">
                  <a:extLst>
                    <a:ext uri="{9D8B030D-6E8A-4147-A177-3AD203B41FA5}">
                      <a16:colId xmlns:a16="http://schemas.microsoft.com/office/drawing/2014/main" val="142601874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383484893"/>
                  </a:ext>
                </a:extLst>
              </a:tr>
              <a:tr h="370840">
                <a:tc>
                  <a:txBody>
                    <a:bodyPr/>
                    <a:lstStyle/>
                    <a:p>
                      <a:r>
                        <a:rPr lang="en-US" sz="1000" b="1"/>
                        <a:t>@TokioMAmerica - 2024-08-16 15:09:05</a:t>
                      </a:r>
                      <a:r>
                        <a:rPr lang="en-US" sz="1000"/>
                        <a:t>
 Our senior leadership team visited our employees in Chicago for the second stop on their tour of TMA offices across the country! Our CEO, Daisuke Ugaeri &amp;amp; Executive VPs, Steve Goldstein &amp;amp; Ann Ginn, held a lively Town Hall meeting at our new Chicago office.</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1.0274 %</a:t>
                      </a:r>
                    </a:p>
                  </a:txBody>
                  <a:tcPr/>
                </a:tc>
                <a:extLst>
                  <a:ext uri="{0D108BD9-81ED-4DB2-BD59-A6C34878D82A}">
                    <a16:rowId xmlns:a16="http://schemas.microsoft.com/office/drawing/2014/main" val="657833683"/>
                  </a:ext>
                </a:extLst>
              </a:tr>
              <a:tr h="370840">
                <a:tc>
                  <a:txBody>
                    <a:bodyPr/>
                    <a:lstStyle/>
                    <a:p>
                      <a:r>
                        <a:rPr lang="en-US" sz="1000" b="1"/>
                        <a:t>@TokioMAmerica - 2024-08-19 16:22:39</a:t>
                      </a:r>
                      <a:r>
                        <a:rPr lang="en-US" sz="1000"/>
                        <a:t>
 Help us give a big welcome to our newest hire, Richard!  He's stepping into the role of Claims Analyst for our Workers Compensations team in our Pasadena, CA office.</a:t>
                      </a:r>
                    </a:p>
                  </a:txBody>
                  <a:tcPr/>
                </a:tc>
                <a:tc>
                  <a:txBody>
                    <a:bodyPr/>
                    <a:lstStyle/>
                    <a:p>
                      <a:r>
                        <a:rPr lang="en-US" sz="1000"/>
                        <a:t>0</a:t>
                      </a:r>
                    </a:p>
                  </a:txBody>
                  <a:tcPr/>
                </a:tc>
                <a:tc>
                  <a:txBody>
                    <a:bodyPr/>
                    <a:lstStyle/>
                    <a:p>
                      <a:r>
                        <a:rPr lang="en-US" sz="1000"/>
                        <a:t>1</a:t>
                      </a:r>
                    </a:p>
                  </a:txBody>
                  <a:tcPr/>
                </a:tc>
                <a:tc>
                  <a:txBody>
                    <a:bodyPr/>
                    <a:lstStyle/>
                    <a:p>
                      <a:r>
                        <a:rPr lang="en-US" sz="1000"/>
                        <a:t>2</a:t>
                      </a:r>
                    </a:p>
                  </a:txBody>
                  <a:tcPr/>
                </a:tc>
                <a:tc>
                  <a:txBody>
                    <a:bodyPr/>
                    <a:lstStyle/>
                    <a:p>
                      <a:r>
                        <a:rPr lang="en-US" sz="1000"/>
                        <a:t>3</a:t>
                      </a:r>
                    </a:p>
                  </a:txBody>
                  <a:tcPr/>
                </a:tc>
                <a:tc>
                  <a:txBody>
                    <a:bodyPr/>
                    <a:lstStyle/>
                    <a:p>
                      <a:r>
                        <a:rPr lang="en-US" sz="1000"/>
                        <a:t>1.0274 %</a:t>
                      </a:r>
                    </a:p>
                  </a:txBody>
                  <a:tcPr/>
                </a:tc>
                <a:extLst>
                  <a:ext uri="{0D108BD9-81ED-4DB2-BD59-A6C34878D82A}">
                    <a16:rowId xmlns:a16="http://schemas.microsoft.com/office/drawing/2014/main" val="4202982216"/>
                  </a:ext>
                </a:extLst>
              </a:tr>
              <a:tr h="370840">
                <a:tc>
                  <a:txBody>
                    <a:bodyPr/>
                    <a:lstStyle/>
                    <a:p>
                      <a:r>
                        <a:rPr lang="en-US" sz="1000" b="1"/>
                        <a:t>@TokioMAmerica - 2024-08-05 16:05:44</a:t>
                      </a:r>
                      <a:r>
                        <a:rPr lang="en-US" sz="1000"/>
                        <a:t>
 It’s National Back to School Month &amp;amp; we'd like to recognize our interns who recently completed our 9-week Summer Rotational program as they head back to school! Our interns had an active summer, learning about the functions of the Underwriting, Claims &amp;amp; Loss Control departments.</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0.6873 %</a:t>
                      </a:r>
                    </a:p>
                  </a:txBody>
                  <a:tcPr/>
                </a:tc>
                <a:extLst>
                  <a:ext uri="{0D108BD9-81ED-4DB2-BD59-A6C34878D82A}">
                    <a16:rowId xmlns:a16="http://schemas.microsoft.com/office/drawing/2014/main" val="154392064"/>
                  </a:ext>
                </a:extLst>
              </a:tr>
            </a:tbl>
          </a:graphicData>
        </a:graphic>
      </p:graphicFrame>
      <p:sp>
        <p:nvSpPr>
          <p:cNvPr id="4" name="Text Placeholder 3">
            <a:extLst>
              <a:ext uri="{FF2B5EF4-FFF2-40B4-BE49-F238E27FC236}">
                <a16:creationId xmlns:a16="http://schemas.microsoft.com/office/drawing/2014/main" id="{B6D2F8F0-4FB8-4194-94E3-44D06229264F}"/>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716461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484DB-4168-4C14-90AA-17B1FD681647}"/>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694834CB-C12E-4954-B015-4E1C819FD687}"/>
              </a:ext>
            </a:extLst>
          </p:cNvPr>
          <p:cNvGraphicFramePr>
            <a:graphicFrameLocks noGrp="1"/>
          </p:cNvGraphicFramePr>
          <p:nvPr>
            <p:ph type="tbl" sz="quarter" idx="13"/>
            <p:extLst>
              <p:ext uri="{D42A27DB-BD31-4B8C-83A1-F6EECF244321}">
                <p14:modId xmlns:p14="http://schemas.microsoft.com/office/powerpoint/2010/main" val="3221153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47886050"/>
                    </a:ext>
                  </a:extLst>
                </a:gridCol>
                <a:gridCol w="658368">
                  <a:extLst>
                    <a:ext uri="{9D8B030D-6E8A-4147-A177-3AD203B41FA5}">
                      <a16:colId xmlns:a16="http://schemas.microsoft.com/office/drawing/2014/main" val="3631207175"/>
                    </a:ext>
                  </a:extLst>
                </a:gridCol>
                <a:gridCol w="658368">
                  <a:extLst>
                    <a:ext uri="{9D8B030D-6E8A-4147-A177-3AD203B41FA5}">
                      <a16:colId xmlns:a16="http://schemas.microsoft.com/office/drawing/2014/main" val="2731356105"/>
                    </a:ext>
                  </a:extLst>
                </a:gridCol>
                <a:gridCol w="658368">
                  <a:extLst>
                    <a:ext uri="{9D8B030D-6E8A-4147-A177-3AD203B41FA5}">
                      <a16:colId xmlns:a16="http://schemas.microsoft.com/office/drawing/2014/main" val="2191404588"/>
                    </a:ext>
                  </a:extLst>
                </a:gridCol>
                <a:gridCol w="658368">
                  <a:extLst>
                    <a:ext uri="{9D8B030D-6E8A-4147-A177-3AD203B41FA5}">
                      <a16:colId xmlns:a16="http://schemas.microsoft.com/office/drawing/2014/main" val="1357464951"/>
                    </a:ext>
                  </a:extLst>
                </a:gridCol>
                <a:gridCol w="658368">
                  <a:extLst>
                    <a:ext uri="{9D8B030D-6E8A-4147-A177-3AD203B41FA5}">
                      <a16:colId xmlns:a16="http://schemas.microsoft.com/office/drawing/2014/main" val="1456975956"/>
                    </a:ext>
                  </a:extLst>
                </a:gridCol>
                <a:gridCol w="658368">
                  <a:extLst>
                    <a:ext uri="{9D8B030D-6E8A-4147-A177-3AD203B41FA5}">
                      <a16:colId xmlns:a16="http://schemas.microsoft.com/office/drawing/2014/main" val="299515144"/>
                    </a:ext>
                  </a:extLst>
                </a:gridCol>
                <a:gridCol w="658368">
                  <a:extLst>
                    <a:ext uri="{9D8B030D-6E8A-4147-A177-3AD203B41FA5}">
                      <a16:colId xmlns:a16="http://schemas.microsoft.com/office/drawing/2014/main" val="2288427663"/>
                    </a:ext>
                  </a:extLst>
                </a:gridCol>
                <a:gridCol w="658368">
                  <a:extLst>
                    <a:ext uri="{9D8B030D-6E8A-4147-A177-3AD203B41FA5}">
                      <a16:colId xmlns:a16="http://schemas.microsoft.com/office/drawing/2014/main" val="2109376898"/>
                    </a:ext>
                  </a:extLst>
                </a:gridCol>
                <a:gridCol w="658368">
                  <a:extLst>
                    <a:ext uri="{9D8B030D-6E8A-4147-A177-3AD203B41FA5}">
                      <a16:colId xmlns:a16="http://schemas.microsoft.com/office/drawing/2014/main" val="1323973542"/>
                    </a:ext>
                  </a:extLst>
                </a:gridCol>
                <a:gridCol w="658368">
                  <a:extLst>
                    <a:ext uri="{9D8B030D-6E8A-4147-A177-3AD203B41FA5}">
                      <a16:colId xmlns:a16="http://schemas.microsoft.com/office/drawing/2014/main" val="93099457"/>
                    </a:ext>
                  </a:extLst>
                </a:gridCol>
                <a:gridCol w="658368">
                  <a:extLst>
                    <a:ext uri="{9D8B030D-6E8A-4147-A177-3AD203B41FA5}">
                      <a16:colId xmlns:a16="http://schemas.microsoft.com/office/drawing/2014/main" val="40686616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619087465"/>
                  </a:ext>
                </a:extLst>
              </a:tr>
              <a:tr h="370840">
                <a:tc>
                  <a:txBody>
                    <a:bodyPr/>
                    <a:lstStyle/>
                    <a:p>
                      <a:r>
                        <a:rPr lang="en-US" sz="1000"/>
                        <a:t>22793</a:t>
                      </a:r>
                    </a:p>
                  </a:txBody>
                  <a:tcPr/>
                </a:tc>
                <a:tc>
                  <a:txBody>
                    <a:bodyPr/>
                    <a:lstStyle/>
                    <a:p>
                      <a:r>
                        <a:rPr lang="en-US" sz="1000"/>
                        <a:t>131</a:t>
                      </a:r>
                    </a:p>
                  </a:txBody>
                  <a:tcPr/>
                </a:tc>
                <a:tc>
                  <a:txBody>
                    <a:bodyPr/>
                    <a:lstStyle/>
                    <a:p>
                      <a:r>
                        <a:rPr lang="en-US" sz="1000"/>
                        <a:t>13</a:t>
                      </a:r>
                    </a:p>
                  </a:txBody>
                  <a:tcPr/>
                </a:tc>
                <a:tc>
                  <a:txBody>
                    <a:bodyPr/>
                    <a:lstStyle/>
                    <a:p>
                      <a:r>
                        <a:rPr lang="en-US" sz="1000"/>
                        <a:t>516</a:t>
                      </a:r>
                    </a:p>
                  </a:txBody>
                  <a:tcPr/>
                </a:tc>
                <a:tc>
                  <a:txBody>
                    <a:bodyPr/>
                    <a:lstStyle/>
                    <a:p>
                      <a:r>
                        <a:rPr lang="en-US" sz="1000"/>
                        <a:t>39.692307692308</a:t>
                      </a:r>
                    </a:p>
                  </a:txBody>
                  <a:tcPr/>
                </a:tc>
                <a:tc>
                  <a:txBody>
                    <a:bodyPr/>
                    <a:lstStyle/>
                    <a:p>
                      <a:r>
                        <a:rPr lang="en-US" sz="1000"/>
                        <a:t>7</a:t>
                      </a:r>
                    </a:p>
                  </a:txBody>
                  <a:tcPr/>
                </a:tc>
                <a:tc>
                  <a:txBody>
                    <a:bodyPr/>
                    <a:lstStyle/>
                    <a:p>
                      <a:r>
                        <a:rPr lang="en-US" sz="1000"/>
                        <a:t>7</a:t>
                      </a:r>
                    </a:p>
                  </a:txBody>
                  <a:tcPr/>
                </a:tc>
                <a:tc>
                  <a:txBody>
                    <a:bodyPr/>
                    <a:lstStyle/>
                    <a:p>
                      <a:r>
                        <a:rPr lang="en-US" sz="1000"/>
                        <a:t>3846</a:t>
                      </a:r>
                    </a:p>
                  </a:txBody>
                  <a:tcPr/>
                </a:tc>
                <a:tc>
                  <a:txBody>
                    <a:bodyPr/>
                    <a:lstStyle/>
                    <a:p>
                      <a:r>
                        <a:rPr lang="en-US" sz="1000"/>
                        <a:t>27067</a:t>
                      </a:r>
                    </a:p>
                  </a:txBody>
                  <a:tcPr/>
                </a:tc>
                <a:tc>
                  <a:txBody>
                    <a:bodyPr/>
                    <a:lstStyle/>
                    <a:p>
                      <a:r>
                        <a:rPr lang="en-US" sz="1000"/>
                        <a:t>2082.0769230769</a:t>
                      </a:r>
                    </a:p>
                  </a:txBody>
                  <a:tcPr/>
                </a:tc>
                <a:tc>
                  <a:txBody>
                    <a:bodyPr/>
                    <a:lstStyle/>
                    <a:p>
                      <a:r>
                        <a:rPr lang="en-US" sz="1000"/>
                        <a:t>11.354061931987 %</a:t>
                      </a:r>
                    </a:p>
                  </a:txBody>
                  <a:tcPr/>
                </a:tc>
                <a:tc>
                  <a:txBody>
                    <a:bodyPr/>
                    <a:lstStyle/>
                    <a:p>
                      <a:r>
                        <a:rPr lang="en-US" sz="1000"/>
                        <a:t>0</a:t>
                      </a:r>
                    </a:p>
                  </a:txBody>
                  <a:tcPr/>
                </a:tc>
                <a:extLst>
                  <a:ext uri="{0D108BD9-81ED-4DB2-BD59-A6C34878D82A}">
                    <a16:rowId xmlns:a16="http://schemas.microsoft.com/office/drawing/2014/main" val="4259056320"/>
                  </a:ext>
                </a:extLst>
              </a:tr>
            </a:tbl>
          </a:graphicData>
        </a:graphic>
      </p:graphicFrame>
      <p:sp>
        <p:nvSpPr>
          <p:cNvPr id="4" name="Text Placeholder 3">
            <a:extLst>
              <a:ext uri="{FF2B5EF4-FFF2-40B4-BE49-F238E27FC236}">
                <a16:creationId xmlns:a16="http://schemas.microsoft.com/office/drawing/2014/main" id="{00AD0E4A-CBB5-4C77-AD9A-CB7D020CD11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16584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D7962-E476-4297-B6F7-0D60EF8CEB76}"/>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53331AFD-84AE-42FD-9D55-44D5922825D3}"/>
              </a:ext>
            </a:extLst>
          </p:cNvPr>
          <p:cNvGraphicFramePr>
            <a:graphicFrameLocks noGrp="1"/>
          </p:cNvGraphicFramePr>
          <p:nvPr>
            <p:ph type="chart" sz="quarter" idx="13"/>
            <p:extLst>
              <p:ext uri="{D42A27DB-BD31-4B8C-83A1-F6EECF244321}">
                <p14:modId xmlns:p14="http://schemas.microsoft.com/office/powerpoint/2010/main" val="400426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30B7F2-2B1D-49F4-BF9F-6AEADA2288F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114C1F6-6FC3-4F4F-A0F5-34C682306C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9454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0CA44-2FC7-40F8-8E66-1A467BCC946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98C4DF2-C02C-471A-81B1-D4F8826137A8}"/>
              </a:ext>
            </a:extLst>
          </p:cNvPr>
          <p:cNvGraphicFramePr>
            <a:graphicFrameLocks noGrp="1"/>
          </p:cNvGraphicFramePr>
          <p:nvPr>
            <p:ph type="chart" sz="quarter" idx="13"/>
            <p:extLst>
              <p:ext uri="{D42A27DB-BD31-4B8C-83A1-F6EECF244321}">
                <p14:modId xmlns:p14="http://schemas.microsoft.com/office/powerpoint/2010/main" val="3562694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20C191-1BA2-429A-A103-6617B891217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3D47392-8FC7-4D5E-8CD2-2585E67654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8754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816CE-5438-41EE-A4C0-1D7B8797E7C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C62C4A3F-0134-43F4-9A1A-6E71F9756BCD}"/>
              </a:ext>
            </a:extLst>
          </p:cNvPr>
          <p:cNvGraphicFramePr>
            <a:graphicFrameLocks noGrp="1"/>
          </p:cNvGraphicFramePr>
          <p:nvPr>
            <p:ph type="chart" sz="quarter" idx="13"/>
            <p:extLst>
              <p:ext uri="{D42A27DB-BD31-4B8C-83A1-F6EECF244321}">
                <p14:modId xmlns:p14="http://schemas.microsoft.com/office/powerpoint/2010/main" val="2538450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ABA7D3-8AA4-458A-A344-CF17E2F94DA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8683811-D1BE-4F33-97C6-A9BBDDCF73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1150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B1C88-876B-4400-8B48-A6F561817887}"/>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81D52FB7-1050-44F4-AB31-318B1419E21A}"/>
              </a:ext>
            </a:extLst>
          </p:cNvPr>
          <p:cNvGraphicFramePr>
            <a:graphicFrameLocks noGrp="1"/>
          </p:cNvGraphicFramePr>
          <p:nvPr>
            <p:ph type="chart" sz="quarter" idx="13"/>
            <p:extLst>
              <p:ext uri="{D42A27DB-BD31-4B8C-83A1-F6EECF244321}">
                <p14:modId xmlns:p14="http://schemas.microsoft.com/office/powerpoint/2010/main" val="4217019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A0B5A6-6C30-4772-99CE-8458B5E65BA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C3F8171-C7AD-43E8-AD43-B29E27675D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528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633C3-BDE9-4647-A087-C31F8E636D4F}"/>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E2DA49A4-F27C-4AC3-B6E2-0F6B4D80E840}"/>
              </a:ext>
            </a:extLst>
          </p:cNvPr>
          <p:cNvGraphicFramePr>
            <a:graphicFrameLocks noGrp="1"/>
          </p:cNvGraphicFramePr>
          <p:nvPr>
            <p:ph type="tbl" sz="quarter" idx="13"/>
            <p:extLst>
              <p:ext uri="{D42A27DB-BD31-4B8C-83A1-F6EECF244321}">
                <p14:modId xmlns:p14="http://schemas.microsoft.com/office/powerpoint/2010/main" val="1118527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58837383"/>
                    </a:ext>
                  </a:extLst>
                </a:gridCol>
                <a:gridCol w="658368">
                  <a:extLst>
                    <a:ext uri="{9D8B030D-6E8A-4147-A177-3AD203B41FA5}">
                      <a16:colId xmlns:a16="http://schemas.microsoft.com/office/drawing/2014/main" val="2098156252"/>
                    </a:ext>
                  </a:extLst>
                </a:gridCol>
                <a:gridCol w="658368">
                  <a:extLst>
                    <a:ext uri="{9D8B030D-6E8A-4147-A177-3AD203B41FA5}">
                      <a16:colId xmlns:a16="http://schemas.microsoft.com/office/drawing/2014/main" val="3119111058"/>
                    </a:ext>
                  </a:extLst>
                </a:gridCol>
                <a:gridCol w="658368">
                  <a:extLst>
                    <a:ext uri="{9D8B030D-6E8A-4147-A177-3AD203B41FA5}">
                      <a16:colId xmlns:a16="http://schemas.microsoft.com/office/drawing/2014/main" val="2817002725"/>
                    </a:ext>
                  </a:extLst>
                </a:gridCol>
                <a:gridCol w="658368">
                  <a:extLst>
                    <a:ext uri="{9D8B030D-6E8A-4147-A177-3AD203B41FA5}">
                      <a16:colId xmlns:a16="http://schemas.microsoft.com/office/drawing/2014/main" val="2535344194"/>
                    </a:ext>
                  </a:extLst>
                </a:gridCol>
                <a:gridCol w="658368">
                  <a:extLst>
                    <a:ext uri="{9D8B030D-6E8A-4147-A177-3AD203B41FA5}">
                      <a16:colId xmlns:a16="http://schemas.microsoft.com/office/drawing/2014/main" val="2474969189"/>
                    </a:ext>
                  </a:extLst>
                </a:gridCol>
                <a:gridCol w="658368">
                  <a:extLst>
                    <a:ext uri="{9D8B030D-6E8A-4147-A177-3AD203B41FA5}">
                      <a16:colId xmlns:a16="http://schemas.microsoft.com/office/drawing/2014/main" val="1840609137"/>
                    </a:ext>
                  </a:extLst>
                </a:gridCol>
                <a:gridCol w="658368">
                  <a:extLst>
                    <a:ext uri="{9D8B030D-6E8A-4147-A177-3AD203B41FA5}">
                      <a16:colId xmlns:a16="http://schemas.microsoft.com/office/drawing/2014/main" val="1766982358"/>
                    </a:ext>
                  </a:extLst>
                </a:gridCol>
                <a:gridCol w="658368">
                  <a:extLst>
                    <a:ext uri="{9D8B030D-6E8A-4147-A177-3AD203B41FA5}">
                      <a16:colId xmlns:a16="http://schemas.microsoft.com/office/drawing/2014/main" val="390960871"/>
                    </a:ext>
                  </a:extLst>
                </a:gridCol>
                <a:gridCol w="658368">
                  <a:extLst>
                    <a:ext uri="{9D8B030D-6E8A-4147-A177-3AD203B41FA5}">
                      <a16:colId xmlns:a16="http://schemas.microsoft.com/office/drawing/2014/main" val="1812045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5657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- 2024-08-16 15:03:30</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visited our employees in Chicago for the second stop on their tour of TMA offices across the country! Our CEO, Daisuke Ugaeri, and Executive VPs, Steve Goldstein and Ann Ginn, held a lively Town Hall meeting at our new Chicago office. Afterward, everyone went out to a local restaurant for a delightful employee appreciation lunch!
Visits from our executive team are a great opportunity to build connections and showcase all the hard work our employees contribute to 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10.607866507747 %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42435919"/>
                  </a:ext>
                </a:extLst>
              </a:tr>
            </a:tbl>
          </a:graphicData>
        </a:graphic>
      </p:graphicFrame>
      <p:sp>
        <p:nvSpPr>
          <p:cNvPr id="4" name="Text Placeholder 3">
            <a:extLst>
              <a:ext uri="{FF2B5EF4-FFF2-40B4-BE49-F238E27FC236}">
                <a16:creationId xmlns:a16="http://schemas.microsoft.com/office/drawing/2014/main" id="{72F9AE15-058B-443B-A731-EE757CC5185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1911538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4B8B9-2BC1-4097-B991-0AF7BAF38C4F}"/>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AC4C2DAE-F97D-41BE-8B7B-3CEBDD1BD47D}"/>
              </a:ext>
            </a:extLst>
          </p:cNvPr>
          <p:cNvGraphicFramePr>
            <a:graphicFrameLocks noGrp="1"/>
          </p:cNvGraphicFramePr>
          <p:nvPr>
            <p:ph type="tbl" sz="quarter" idx="13"/>
            <p:extLst>
              <p:ext uri="{D42A27DB-BD31-4B8C-83A1-F6EECF244321}">
                <p14:modId xmlns:p14="http://schemas.microsoft.com/office/powerpoint/2010/main" val="402919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53349760"/>
                    </a:ext>
                  </a:extLst>
                </a:gridCol>
                <a:gridCol w="658368">
                  <a:extLst>
                    <a:ext uri="{9D8B030D-6E8A-4147-A177-3AD203B41FA5}">
                      <a16:colId xmlns:a16="http://schemas.microsoft.com/office/drawing/2014/main" val="2696828913"/>
                    </a:ext>
                  </a:extLst>
                </a:gridCol>
                <a:gridCol w="658368">
                  <a:extLst>
                    <a:ext uri="{9D8B030D-6E8A-4147-A177-3AD203B41FA5}">
                      <a16:colId xmlns:a16="http://schemas.microsoft.com/office/drawing/2014/main" val="3362611919"/>
                    </a:ext>
                  </a:extLst>
                </a:gridCol>
                <a:gridCol w="658368">
                  <a:extLst>
                    <a:ext uri="{9D8B030D-6E8A-4147-A177-3AD203B41FA5}">
                      <a16:colId xmlns:a16="http://schemas.microsoft.com/office/drawing/2014/main" val="2505778300"/>
                    </a:ext>
                  </a:extLst>
                </a:gridCol>
                <a:gridCol w="658368">
                  <a:extLst>
                    <a:ext uri="{9D8B030D-6E8A-4147-A177-3AD203B41FA5}">
                      <a16:colId xmlns:a16="http://schemas.microsoft.com/office/drawing/2014/main" val="2610228253"/>
                    </a:ext>
                  </a:extLst>
                </a:gridCol>
                <a:gridCol w="658368">
                  <a:extLst>
                    <a:ext uri="{9D8B030D-6E8A-4147-A177-3AD203B41FA5}">
                      <a16:colId xmlns:a16="http://schemas.microsoft.com/office/drawing/2014/main" val="889973013"/>
                    </a:ext>
                  </a:extLst>
                </a:gridCol>
                <a:gridCol w="658368">
                  <a:extLst>
                    <a:ext uri="{9D8B030D-6E8A-4147-A177-3AD203B41FA5}">
                      <a16:colId xmlns:a16="http://schemas.microsoft.com/office/drawing/2014/main" val="3243659817"/>
                    </a:ext>
                  </a:extLst>
                </a:gridCol>
                <a:gridCol w="658368">
                  <a:extLst>
                    <a:ext uri="{9D8B030D-6E8A-4147-A177-3AD203B41FA5}">
                      <a16:colId xmlns:a16="http://schemas.microsoft.com/office/drawing/2014/main" val="3830056138"/>
                    </a:ext>
                  </a:extLst>
                </a:gridCol>
                <a:gridCol w="658368">
                  <a:extLst>
                    <a:ext uri="{9D8B030D-6E8A-4147-A177-3AD203B41FA5}">
                      <a16:colId xmlns:a16="http://schemas.microsoft.com/office/drawing/2014/main" val="3948323302"/>
                    </a:ext>
                  </a:extLst>
                </a:gridCol>
                <a:gridCol w="658368">
                  <a:extLst>
                    <a:ext uri="{9D8B030D-6E8A-4147-A177-3AD203B41FA5}">
                      <a16:colId xmlns:a16="http://schemas.microsoft.com/office/drawing/2014/main" val="4231621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0549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- 2024-08-02 15:33:41</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senior leadership team visited our Tokio Marine sister company, Tokio Marine North America Services (TMNAS). Our CEO, Daisuke Ugaeri, and Executive VP, Steve Goldstein, presented about TMA's business initiatives, unique culture, and recent opportunities and challenges.
They also expressed gratitude to our TMNAS colleagues for the support they provide to our company, which has been crucial to our achievements in recent years. It was a great opportunity to reaffirm and strengthen our partnership.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16.261879619852 %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40058266"/>
                  </a:ext>
                </a:extLst>
              </a:tr>
            </a:tbl>
          </a:graphicData>
        </a:graphic>
      </p:graphicFrame>
      <p:sp>
        <p:nvSpPr>
          <p:cNvPr id="4" name="Text Placeholder 3">
            <a:extLst>
              <a:ext uri="{FF2B5EF4-FFF2-40B4-BE49-F238E27FC236}">
                <a16:creationId xmlns:a16="http://schemas.microsoft.com/office/drawing/2014/main" id="{44CA1BD4-10D6-41D6-A283-F5B61DA1AC2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662487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2B790-F445-492B-BFE1-036774418EC7}"/>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3ACAB2D5-F3BC-4435-AD36-C227AAAD3B17}"/>
              </a:ext>
            </a:extLst>
          </p:cNvPr>
          <p:cNvGraphicFramePr>
            <a:graphicFrameLocks noGrp="1"/>
          </p:cNvGraphicFramePr>
          <p:nvPr>
            <p:ph type="tbl" sz="quarter" idx="13"/>
            <p:extLst>
              <p:ext uri="{D42A27DB-BD31-4B8C-83A1-F6EECF244321}">
                <p14:modId xmlns:p14="http://schemas.microsoft.com/office/powerpoint/2010/main" val="2109058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139765635"/>
                    </a:ext>
                  </a:extLst>
                </a:gridCol>
                <a:gridCol w="658368">
                  <a:extLst>
                    <a:ext uri="{9D8B030D-6E8A-4147-A177-3AD203B41FA5}">
                      <a16:colId xmlns:a16="http://schemas.microsoft.com/office/drawing/2014/main" val="252888927"/>
                    </a:ext>
                  </a:extLst>
                </a:gridCol>
                <a:gridCol w="658368">
                  <a:extLst>
                    <a:ext uri="{9D8B030D-6E8A-4147-A177-3AD203B41FA5}">
                      <a16:colId xmlns:a16="http://schemas.microsoft.com/office/drawing/2014/main" val="1160693158"/>
                    </a:ext>
                  </a:extLst>
                </a:gridCol>
                <a:gridCol w="658368">
                  <a:extLst>
                    <a:ext uri="{9D8B030D-6E8A-4147-A177-3AD203B41FA5}">
                      <a16:colId xmlns:a16="http://schemas.microsoft.com/office/drawing/2014/main" val="3726383429"/>
                    </a:ext>
                  </a:extLst>
                </a:gridCol>
                <a:gridCol w="658368">
                  <a:extLst>
                    <a:ext uri="{9D8B030D-6E8A-4147-A177-3AD203B41FA5}">
                      <a16:colId xmlns:a16="http://schemas.microsoft.com/office/drawing/2014/main" val="337811870"/>
                    </a:ext>
                  </a:extLst>
                </a:gridCol>
                <a:gridCol w="658368">
                  <a:extLst>
                    <a:ext uri="{9D8B030D-6E8A-4147-A177-3AD203B41FA5}">
                      <a16:colId xmlns:a16="http://schemas.microsoft.com/office/drawing/2014/main" val="3381195124"/>
                    </a:ext>
                  </a:extLst>
                </a:gridCol>
                <a:gridCol w="658368">
                  <a:extLst>
                    <a:ext uri="{9D8B030D-6E8A-4147-A177-3AD203B41FA5}">
                      <a16:colId xmlns:a16="http://schemas.microsoft.com/office/drawing/2014/main" val="1747564574"/>
                    </a:ext>
                  </a:extLst>
                </a:gridCol>
                <a:gridCol w="658368">
                  <a:extLst>
                    <a:ext uri="{9D8B030D-6E8A-4147-A177-3AD203B41FA5}">
                      <a16:colId xmlns:a16="http://schemas.microsoft.com/office/drawing/2014/main" val="1450501267"/>
                    </a:ext>
                  </a:extLst>
                </a:gridCol>
                <a:gridCol w="658368">
                  <a:extLst>
                    <a:ext uri="{9D8B030D-6E8A-4147-A177-3AD203B41FA5}">
                      <a16:colId xmlns:a16="http://schemas.microsoft.com/office/drawing/2014/main" val="1925902436"/>
                    </a:ext>
                  </a:extLst>
                </a:gridCol>
                <a:gridCol w="658368">
                  <a:extLst>
                    <a:ext uri="{9D8B030D-6E8A-4147-A177-3AD203B41FA5}">
                      <a16:colId xmlns:a16="http://schemas.microsoft.com/office/drawing/2014/main" val="215121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4000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- 2024-08-12 16:06:10</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kicked off their annual Town Hall tour in Pasadena, meeting with our employees in the Conference Center of the building we’ll be relocating to later this year. It was a great opportunity for our executives to check out the new space and for our Pasadena employees to explore the area.
After the Town Hall, our senior team showed their appreciation for our Pasadena employees with a delicious lunch at a local restaurant.
Stay tuned for more updates as our senior leadership team visits other locations across the 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40.188014101058 %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704971"/>
                  </a:ext>
                </a:extLst>
              </a:tr>
            </a:tbl>
          </a:graphicData>
        </a:graphic>
      </p:graphicFrame>
      <p:sp>
        <p:nvSpPr>
          <p:cNvPr id="4" name="Text Placeholder 3">
            <a:extLst>
              <a:ext uri="{FF2B5EF4-FFF2-40B4-BE49-F238E27FC236}">
                <a16:creationId xmlns:a16="http://schemas.microsoft.com/office/drawing/2014/main" id="{F289E748-60A1-4A17-A500-48A3DCDF9BDF}"/>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560911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F56F7-5083-4012-B623-B56FDCD89B2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054AE0BA-6378-41CE-8C16-FA2354C3F617}"/>
              </a:ext>
            </a:extLst>
          </p:cNvPr>
          <p:cNvGraphicFramePr>
            <a:graphicFrameLocks noGrp="1"/>
          </p:cNvGraphicFramePr>
          <p:nvPr>
            <p:ph type="tbl" sz="quarter" idx="13"/>
            <p:extLst>
              <p:ext uri="{D42A27DB-BD31-4B8C-83A1-F6EECF244321}">
                <p14:modId xmlns:p14="http://schemas.microsoft.com/office/powerpoint/2010/main" val="1988533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77500750"/>
                    </a:ext>
                  </a:extLst>
                </a:gridCol>
                <a:gridCol w="576072">
                  <a:extLst>
                    <a:ext uri="{9D8B030D-6E8A-4147-A177-3AD203B41FA5}">
                      <a16:colId xmlns:a16="http://schemas.microsoft.com/office/drawing/2014/main" val="1378599347"/>
                    </a:ext>
                  </a:extLst>
                </a:gridCol>
                <a:gridCol w="576072">
                  <a:extLst>
                    <a:ext uri="{9D8B030D-6E8A-4147-A177-3AD203B41FA5}">
                      <a16:colId xmlns:a16="http://schemas.microsoft.com/office/drawing/2014/main" val="1631881220"/>
                    </a:ext>
                  </a:extLst>
                </a:gridCol>
                <a:gridCol w="576072">
                  <a:extLst>
                    <a:ext uri="{9D8B030D-6E8A-4147-A177-3AD203B41FA5}">
                      <a16:colId xmlns:a16="http://schemas.microsoft.com/office/drawing/2014/main" val="4217371054"/>
                    </a:ext>
                  </a:extLst>
                </a:gridCol>
                <a:gridCol w="576072">
                  <a:extLst>
                    <a:ext uri="{9D8B030D-6E8A-4147-A177-3AD203B41FA5}">
                      <a16:colId xmlns:a16="http://schemas.microsoft.com/office/drawing/2014/main" val="2303661296"/>
                    </a:ext>
                  </a:extLst>
                </a:gridCol>
                <a:gridCol w="576072">
                  <a:extLst>
                    <a:ext uri="{9D8B030D-6E8A-4147-A177-3AD203B41FA5}">
                      <a16:colId xmlns:a16="http://schemas.microsoft.com/office/drawing/2014/main" val="4012286280"/>
                    </a:ext>
                  </a:extLst>
                </a:gridCol>
                <a:gridCol w="576072">
                  <a:extLst>
                    <a:ext uri="{9D8B030D-6E8A-4147-A177-3AD203B41FA5}">
                      <a16:colId xmlns:a16="http://schemas.microsoft.com/office/drawing/2014/main" val="3751912378"/>
                    </a:ext>
                  </a:extLst>
                </a:gridCol>
                <a:gridCol w="576072">
                  <a:extLst>
                    <a:ext uri="{9D8B030D-6E8A-4147-A177-3AD203B41FA5}">
                      <a16:colId xmlns:a16="http://schemas.microsoft.com/office/drawing/2014/main" val="2907773931"/>
                    </a:ext>
                  </a:extLst>
                </a:gridCol>
                <a:gridCol w="576072">
                  <a:extLst>
                    <a:ext uri="{9D8B030D-6E8A-4147-A177-3AD203B41FA5}">
                      <a16:colId xmlns:a16="http://schemas.microsoft.com/office/drawing/2014/main" val="1383541232"/>
                    </a:ext>
                  </a:extLst>
                </a:gridCol>
                <a:gridCol w="576072">
                  <a:extLst>
                    <a:ext uri="{9D8B030D-6E8A-4147-A177-3AD203B41FA5}">
                      <a16:colId xmlns:a16="http://schemas.microsoft.com/office/drawing/2014/main" val="3899167564"/>
                    </a:ext>
                  </a:extLst>
                </a:gridCol>
                <a:gridCol w="576072">
                  <a:extLst>
                    <a:ext uri="{9D8B030D-6E8A-4147-A177-3AD203B41FA5}">
                      <a16:colId xmlns:a16="http://schemas.microsoft.com/office/drawing/2014/main" val="9544302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913149336"/>
                  </a:ext>
                </a:extLst>
              </a:tr>
              <a:tr h="370840">
                <a:tc>
                  <a:txBody>
                    <a:bodyPr/>
                    <a:lstStyle/>
                    <a:p>
                      <a:r>
                        <a:rPr lang="en-US" sz="1000"/>
                        <a:t>tmamerica</a:t>
                      </a:r>
                    </a:p>
                  </a:txBody>
                  <a:tcPr/>
                </a:tc>
                <a:tc>
                  <a:txBody>
                    <a:bodyPr/>
                    <a:lstStyle/>
                    <a:p>
                      <a:r>
                        <a:rPr lang="en-US" sz="1000"/>
                        <a:t>561</a:t>
                      </a:r>
                    </a:p>
                  </a:txBody>
                  <a:tcPr/>
                </a:tc>
                <a:tc>
                  <a:txBody>
                    <a:bodyPr/>
                    <a:lstStyle/>
                    <a:p>
                      <a:r>
                        <a:rPr lang="en-US" sz="1000"/>
                        <a:t>3</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91</a:t>
                      </a:r>
                    </a:p>
                  </a:txBody>
                  <a:tcPr/>
                </a:tc>
                <a:tc>
                  <a:txBody>
                    <a:bodyPr/>
                    <a:lstStyle/>
                    <a:p>
                      <a:r>
                        <a:rPr lang="en-US" sz="1000"/>
                        <a:t>2</a:t>
                      </a:r>
                    </a:p>
                  </a:txBody>
                  <a:tcPr/>
                </a:tc>
                <a:tc>
                  <a:txBody>
                    <a:bodyPr/>
                    <a:lstStyle/>
                    <a:p>
                      <a:r>
                        <a:rPr lang="en-US" sz="1000"/>
                        <a:t>1.2798 %</a:t>
                      </a:r>
                    </a:p>
                  </a:txBody>
                  <a:tcPr/>
                </a:tc>
                <a:extLst>
                  <a:ext uri="{0D108BD9-81ED-4DB2-BD59-A6C34878D82A}">
                    <a16:rowId xmlns:a16="http://schemas.microsoft.com/office/drawing/2014/main" val="1343955179"/>
                  </a:ext>
                </a:extLst>
              </a:tr>
            </a:tbl>
          </a:graphicData>
        </a:graphic>
      </p:graphicFrame>
      <p:sp>
        <p:nvSpPr>
          <p:cNvPr id="4" name="Text Placeholder 3">
            <a:extLst>
              <a:ext uri="{FF2B5EF4-FFF2-40B4-BE49-F238E27FC236}">
                <a16:creationId xmlns:a16="http://schemas.microsoft.com/office/drawing/2014/main" id="{D5CCF234-5E07-4E44-8D72-7BA1EE55346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980028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0EB55-5869-4CE9-8F2E-CC65303E435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CEB00554-D2C4-4094-BDBD-C0CDC3B92BF1}"/>
              </a:ext>
            </a:extLst>
          </p:cNvPr>
          <p:cNvGraphicFramePr>
            <a:graphicFrameLocks noGrp="1"/>
          </p:cNvGraphicFramePr>
          <p:nvPr>
            <p:ph type="chart" sz="quarter" idx="13"/>
            <p:extLst>
              <p:ext uri="{D42A27DB-BD31-4B8C-83A1-F6EECF244321}">
                <p14:modId xmlns:p14="http://schemas.microsoft.com/office/powerpoint/2010/main" val="1629222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C8B55-EDF6-4E8B-A786-07F09CF1ADA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FE560CB-74D8-4C6B-8269-02C9328E5E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4811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091FE-0549-46D3-A8C8-8F18C7F65B1E}"/>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3D8A906-4340-4F63-A10E-7B32D808BEB0}"/>
              </a:ext>
            </a:extLst>
          </p:cNvPr>
          <p:cNvGraphicFramePr>
            <a:graphicFrameLocks noGrp="1"/>
          </p:cNvGraphicFramePr>
          <p:nvPr>
            <p:ph type="chart" sz="quarter" idx="13"/>
            <p:extLst>
              <p:ext uri="{D42A27DB-BD31-4B8C-83A1-F6EECF244321}">
                <p14:modId xmlns:p14="http://schemas.microsoft.com/office/powerpoint/2010/main" val="2938359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697263-3523-49C5-9967-12C0BC79382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9043298-6C31-41E7-87BD-28B566BBEA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9249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743D8-BC98-46F4-9F51-A9142B3A8F2C}"/>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920E85A0-654C-481F-8E43-C65124517CB3}"/>
              </a:ext>
            </a:extLst>
          </p:cNvPr>
          <p:cNvGraphicFramePr>
            <a:graphicFrameLocks noGrp="1"/>
          </p:cNvGraphicFramePr>
          <p:nvPr>
            <p:ph type="chart" sz="quarter" idx="13"/>
            <p:extLst>
              <p:ext uri="{D42A27DB-BD31-4B8C-83A1-F6EECF244321}">
                <p14:modId xmlns:p14="http://schemas.microsoft.com/office/powerpoint/2010/main" val="4193595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E01332-F101-40D1-B6ED-AC3B924C8E3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5F2D2F0-3951-49CE-A448-DCE7404FE9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32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EA21-F156-4BBC-A767-11CF265DA20F}"/>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7B3ED578-399F-4652-AAEB-40A3651C1246}"/>
              </a:ext>
            </a:extLst>
          </p:cNvPr>
          <p:cNvGraphicFramePr>
            <a:graphicFrameLocks noGrp="1"/>
          </p:cNvGraphicFramePr>
          <p:nvPr>
            <p:ph type="chart" sz="quarter" idx="13"/>
            <p:extLst>
              <p:ext uri="{D42A27DB-BD31-4B8C-83A1-F6EECF244321}">
                <p14:modId xmlns:p14="http://schemas.microsoft.com/office/powerpoint/2010/main" val="675860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036D3-3A62-43ED-B61D-ACF3858EB72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B478547-0B8C-4386-B9AC-F5F6BDAECE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42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76776-D7DD-402E-BFE7-ECAB6980686C}"/>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4E1CB388-D008-4F90-9EA2-52B79A1FBECF}"/>
              </a:ext>
            </a:extLst>
          </p:cNvPr>
          <p:cNvGraphicFramePr>
            <a:graphicFrameLocks noGrp="1"/>
          </p:cNvGraphicFramePr>
          <p:nvPr>
            <p:ph type="tbl" sz="quarter" idx="13"/>
            <p:extLst>
              <p:ext uri="{D42A27DB-BD31-4B8C-83A1-F6EECF244321}">
                <p14:modId xmlns:p14="http://schemas.microsoft.com/office/powerpoint/2010/main" val="1421621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90897393"/>
                    </a:ext>
                  </a:extLst>
                </a:gridCol>
                <a:gridCol w="1975104">
                  <a:extLst>
                    <a:ext uri="{9D8B030D-6E8A-4147-A177-3AD203B41FA5}">
                      <a16:colId xmlns:a16="http://schemas.microsoft.com/office/drawing/2014/main" val="3475579662"/>
                    </a:ext>
                  </a:extLst>
                </a:gridCol>
                <a:gridCol w="905256">
                  <a:extLst>
                    <a:ext uri="{9D8B030D-6E8A-4147-A177-3AD203B41FA5}">
                      <a16:colId xmlns:a16="http://schemas.microsoft.com/office/drawing/2014/main" val="2821143216"/>
                    </a:ext>
                  </a:extLst>
                </a:gridCol>
                <a:gridCol w="905256">
                  <a:extLst>
                    <a:ext uri="{9D8B030D-6E8A-4147-A177-3AD203B41FA5}">
                      <a16:colId xmlns:a16="http://schemas.microsoft.com/office/drawing/2014/main" val="1307502078"/>
                    </a:ext>
                  </a:extLst>
                </a:gridCol>
                <a:gridCol w="905256">
                  <a:extLst>
                    <a:ext uri="{9D8B030D-6E8A-4147-A177-3AD203B41FA5}">
                      <a16:colId xmlns:a16="http://schemas.microsoft.com/office/drawing/2014/main" val="3918263560"/>
                    </a:ext>
                  </a:extLst>
                </a:gridCol>
                <a:gridCol w="905256">
                  <a:extLst>
                    <a:ext uri="{9D8B030D-6E8A-4147-A177-3AD203B41FA5}">
                      <a16:colId xmlns:a16="http://schemas.microsoft.com/office/drawing/2014/main" val="113901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004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- 2024-08-12 16:06:05</a:t>
                      </a:r>
                      <a:r>
                        <a:rPr kumimoji="0" lang="en-US" sz="1000" b="0" i="0" u="none" strike="noStrike" kern="1200" cap="none" spc="0" normalizeH="0" baseline="0" noProof="0">
                          <a:ln>
                            <a:noFill/>
                          </a:ln>
                          <a:solidFill>
                            <a:prstClr val="black"/>
                          </a:solidFill>
                          <a:effectLst/>
                          <a:uLnTx/>
                          <a:uFillTx/>
                          <a:latin typeface="Calibri"/>
                          <a:ea typeface="+mn-ea"/>
                          <a:cs typeface="+mn-cs"/>
                        </a:rPr>
                        <a:t>
 Our senior leadership team kicked off their annual Town Hall tour in Pasadena, meeting with our employees in the Conference Center of the building we’ll be relocating to later this year. It was a great opportunity for our executives to check out the new space and for our Pasadena employees to explore the area.
After the Town Hall, our senior team showed their appreciation for our Pasadena employees with a delicious lunch at a local restaurant.
Stay tuned for more updates as our senior leadership team visits other locations across the country!
#employeeappreciation #townhall #insurancecareers #insurancecompany #corporateidentity #nationalteam #companyculture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https://quintly-eu-image-storage.s3.amazonaws.com/a8463497d6ac59d9f9b31e3831c67b7f/628513933a28fddfa82c04e18408eb50.jpg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50287829"/>
                  </a:ext>
                </a:extLst>
              </a:tr>
            </a:tbl>
          </a:graphicData>
        </a:graphic>
      </p:graphicFrame>
      <p:sp>
        <p:nvSpPr>
          <p:cNvPr id="4" name="Text Placeholder 3">
            <a:extLst>
              <a:ext uri="{FF2B5EF4-FFF2-40B4-BE49-F238E27FC236}">
                <a16:creationId xmlns:a16="http://schemas.microsoft.com/office/drawing/2014/main" id="{60466041-C88A-4B8B-930A-2D67EFC411F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61361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E5C2-0F03-4EE4-890C-D97D582953D7}"/>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0648CABB-6E60-4BB8-842C-6D19BAA71738}"/>
              </a:ext>
            </a:extLst>
          </p:cNvPr>
          <p:cNvGraphicFramePr>
            <a:graphicFrameLocks noGrp="1"/>
          </p:cNvGraphicFramePr>
          <p:nvPr>
            <p:ph type="tbl" sz="quarter" idx="13"/>
            <p:extLst>
              <p:ext uri="{D42A27DB-BD31-4B8C-83A1-F6EECF244321}">
                <p14:modId xmlns:p14="http://schemas.microsoft.com/office/powerpoint/2010/main" val="2880991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37679986"/>
                    </a:ext>
                  </a:extLst>
                </a:gridCol>
                <a:gridCol w="1975104">
                  <a:extLst>
                    <a:ext uri="{9D8B030D-6E8A-4147-A177-3AD203B41FA5}">
                      <a16:colId xmlns:a16="http://schemas.microsoft.com/office/drawing/2014/main" val="3255819417"/>
                    </a:ext>
                  </a:extLst>
                </a:gridCol>
                <a:gridCol w="905256">
                  <a:extLst>
                    <a:ext uri="{9D8B030D-6E8A-4147-A177-3AD203B41FA5}">
                      <a16:colId xmlns:a16="http://schemas.microsoft.com/office/drawing/2014/main" val="3238135550"/>
                    </a:ext>
                  </a:extLst>
                </a:gridCol>
                <a:gridCol w="905256">
                  <a:extLst>
                    <a:ext uri="{9D8B030D-6E8A-4147-A177-3AD203B41FA5}">
                      <a16:colId xmlns:a16="http://schemas.microsoft.com/office/drawing/2014/main" val="2639754507"/>
                    </a:ext>
                  </a:extLst>
                </a:gridCol>
                <a:gridCol w="905256">
                  <a:extLst>
                    <a:ext uri="{9D8B030D-6E8A-4147-A177-3AD203B41FA5}">
                      <a16:colId xmlns:a16="http://schemas.microsoft.com/office/drawing/2014/main" val="2126354434"/>
                    </a:ext>
                  </a:extLst>
                </a:gridCol>
                <a:gridCol w="905256">
                  <a:extLst>
                    <a:ext uri="{9D8B030D-6E8A-4147-A177-3AD203B41FA5}">
                      <a16:colId xmlns:a16="http://schemas.microsoft.com/office/drawing/2014/main" val="3046703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2568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- 2024-08-02 15:33:44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senior leadership team visited our Tokio Marine sister company, tmna_services (TMNAS). Our CEO, Daisuke Ugaeri, and Executive VP, Steve Goldstein, presented about TMA's business initiatives, unique culture, and recent opportunities and challenges.
They also expressed gratitude to our TMNAS colleagues for the support they provide to our company, which has been crucial to our achievements in recent years. It was a great opportunity to reaffirm and strengthen our partnership. 🤝
#insurancecompany #insuranceindustry #insurancecareers #partnership #corporateidentity #insurancelife #commercialinsurance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https://quintly-eu-image-storage.s3.amazonaws.com/a8463497d6ac59d9f9b31e3831c67b7f/6929546a5c3e64294de25839b19efc83.jpg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11664053"/>
                  </a:ext>
                </a:extLst>
              </a:tr>
            </a:tbl>
          </a:graphicData>
        </a:graphic>
      </p:graphicFrame>
      <p:sp>
        <p:nvSpPr>
          <p:cNvPr id="4" name="Text Placeholder 3">
            <a:extLst>
              <a:ext uri="{FF2B5EF4-FFF2-40B4-BE49-F238E27FC236}">
                <a16:creationId xmlns:a16="http://schemas.microsoft.com/office/drawing/2014/main" id="{D3610989-70BA-4505-8E7E-F6D4D83FDAF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081042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6F687-D90B-490D-AB32-3943065F4EBB}"/>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BA0E00AE-F0F3-4074-B876-0075A18E8263}"/>
              </a:ext>
            </a:extLst>
          </p:cNvPr>
          <p:cNvGraphicFramePr>
            <a:graphicFrameLocks noGrp="1"/>
          </p:cNvGraphicFramePr>
          <p:nvPr>
            <p:ph type="tbl" sz="quarter" idx="13"/>
            <p:extLst>
              <p:ext uri="{D42A27DB-BD31-4B8C-83A1-F6EECF244321}">
                <p14:modId xmlns:p14="http://schemas.microsoft.com/office/powerpoint/2010/main" val="34440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68100240"/>
                    </a:ext>
                  </a:extLst>
                </a:gridCol>
                <a:gridCol w="1975104">
                  <a:extLst>
                    <a:ext uri="{9D8B030D-6E8A-4147-A177-3AD203B41FA5}">
                      <a16:colId xmlns:a16="http://schemas.microsoft.com/office/drawing/2014/main" val="2682686764"/>
                    </a:ext>
                  </a:extLst>
                </a:gridCol>
                <a:gridCol w="905256">
                  <a:extLst>
                    <a:ext uri="{9D8B030D-6E8A-4147-A177-3AD203B41FA5}">
                      <a16:colId xmlns:a16="http://schemas.microsoft.com/office/drawing/2014/main" val="1915314963"/>
                    </a:ext>
                  </a:extLst>
                </a:gridCol>
                <a:gridCol w="905256">
                  <a:extLst>
                    <a:ext uri="{9D8B030D-6E8A-4147-A177-3AD203B41FA5}">
                      <a16:colId xmlns:a16="http://schemas.microsoft.com/office/drawing/2014/main" val="3732194154"/>
                    </a:ext>
                  </a:extLst>
                </a:gridCol>
                <a:gridCol w="905256">
                  <a:extLst>
                    <a:ext uri="{9D8B030D-6E8A-4147-A177-3AD203B41FA5}">
                      <a16:colId xmlns:a16="http://schemas.microsoft.com/office/drawing/2014/main" val="4217396250"/>
                    </a:ext>
                  </a:extLst>
                </a:gridCol>
                <a:gridCol w="905256">
                  <a:extLst>
                    <a:ext uri="{9D8B030D-6E8A-4147-A177-3AD203B41FA5}">
                      <a16:colId xmlns:a16="http://schemas.microsoft.com/office/drawing/2014/main" val="2473793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4436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- 2024-08-23 16:33:22</a:t>
                      </a:r>
                      <a:r>
                        <a:rPr kumimoji="0" lang="en-US" sz="1000" b="0" i="0" u="none" strike="noStrike" kern="1200" cap="none" spc="0" normalizeH="0" baseline="0" noProof="0">
                          <a:ln>
                            <a:noFill/>
                          </a:ln>
                          <a:solidFill>
                            <a:prstClr val="black"/>
                          </a:solidFill>
                          <a:effectLst/>
                          <a:uLnTx/>
                          <a:uFillTx/>
                          <a:latin typeface="Calibri"/>
                          <a:ea typeface="+mn-ea"/>
                          <a:cs typeface="+mn-cs"/>
                        </a:rPr>
                        <a:t>
 Next stop on the TMA Town Hall tour - Plano, TX! Our senior leadership team had the opportunity to connect with employees from our Plano, Atlanta, and Houston offices. After an engaging and productive town hall meeting, everyone gathered together to enjoy a delicious employee appreciation lunch.
Stay tuned to find out where our leadership team goes next for our final town hall meeting.
#townhall #employeeappreciation  #employeengagement #insurancecompany #insurancecareers #employeeappreciationlunch #corporatesocialresponsibility #nationalteam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https://quintly-eu-image-storage.s3.amazonaws.com/a8463497d6ac59d9f9b31e3831c67b7f/eb3355764fd2934637ec280524008c39.jpg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46446238"/>
                  </a:ext>
                </a:extLst>
              </a:tr>
            </a:tbl>
          </a:graphicData>
        </a:graphic>
      </p:graphicFrame>
      <p:sp>
        <p:nvSpPr>
          <p:cNvPr id="4" name="Text Placeholder 3">
            <a:extLst>
              <a:ext uri="{FF2B5EF4-FFF2-40B4-BE49-F238E27FC236}">
                <a16:creationId xmlns:a16="http://schemas.microsoft.com/office/drawing/2014/main" id="{E8CC3C01-D374-4203-8252-0E117D59D0C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4279486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2100</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2024-09-05T20:03:04Z</dcterms:created>
  <dcterms:modified xsi:type="dcterms:W3CDTF">2024-09-05T20:03:50Z</dcterms:modified>
</cp:coreProperties>
</file>