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45474</c:v>
                </c:pt>
              </c:numCache>
            </c:numRef>
          </c:cat>
          <c:val>
            <c:numRef>
              <c:f>Sheet1!$B$2</c:f>
              <c:numCache>
                <c:formatCode>General</c:formatCode>
                <c:ptCount val="1"/>
                <c:pt idx="0">
                  <c:v>503</c:v>
                </c:pt>
              </c:numCache>
            </c:numRef>
          </c:val>
          <c:extLst>
            <c:ext xmlns:c16="http://schemas.microsoft.com/office/drawing/2014/chart" uri="{C3380CC4-5D6E-409C-BE32-E72D297353CC}">
              <c16:uniqueId val="{00000000-D9EF-4FA4-BEE6-A6206C26A96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45474</c:v>
                </c:pt>
              </c:numCache>
            </c:numRef>
          </c:cat>
          <c:val>
            <c:numRef>
              <c:f>Sheet1!$C$2</c:f>
              <c:numCache>
                <c:formatCode>General</c:formatCode>
                <c:ptCount val="1"/>
                <c:pt idx="0">
                  <c:v>558</c:v>
                </c:pt>
              </c:numCache>
            </c:numRef>
          </c:val>
          <c:extLst>
            <c:ext xmlns:c16="http://schemas.microsoft.com/office/drawing/2014/chart" uri="{C3380CC4-5D6E-409C-BE32-E72D297353CC}">
              <c16:uniqueId val="{00000001-D9EF-4FA4-BEE6-A6206C26A96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45474</c:v>
                </c:pt>
              </c:numCache>
            </c:numRef>
          </c:cat>
          <c:val>
            <c:numRef>
              <c:f>Sheet1!$D$2</c:f>
              <c:numCache>
                <c:formatCode>General</c:formatCode>
                <c:ptCount val="1"/>
                <c:pt idx="0">
                  <c:v>22662</c:v>
                </c:pt>
              </c:numCache>
            </c:numRef>
          </c:val>
          <c:extLst>
            <c:ext xmlns:c16="http://schemas.microsoft.com/office/drawing/2014/chart" uri="{C3380CC4-5D6E-409C-BE32-E72D297353CC}">
              <c16:uniqueId val="{00000002-D9EF-4FA4-BEE6-A6206C26A96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45474</c:v>
                </c:pt>
              </c:numCache>
            </c:numRef>
          </c:cat>
          <c:val>
            <c:numRef>
              <c:f>Sheet1!$E$2</c:f>
              <c:numCache>
                <c:formatCode>General</c:formatCode>
                <c:ptCount val="1"/>
                <c:pt idx="0">
                  <c:v>291</c:v>
                </c:pt>
              </c:numCache>
            </c:numRef>
          </c:val>
          <c:extLst>
            <c:ext xmlns:c16="http://schemas.microsoft.com/office/drawing/2014/chart" uri="{C3380CC4-5D6E-409C-BE32-E72D297353CC}">
              <c16:uniqueId val="{00000003-D9EF-4FA4-BEE6-A6206C26A961}"/>
            </c:ext>
          </c:extLst>
        </c:ser>
        <c:dLbls>
          <c:showLegendKey val="0"/>
          <c:showVal val="0"/>
          <c:showCatName val="0"/>
          <c:showSerName val="0"/>
          <c:showPercent val="0"/>
          <c:showBubbleSize val="0"/>
        </c:dLbls>
        <c:gapWidth val="219"/>
        <c:overlap val="-27"/>
        <c:axId val="379011144"/>
        <c:axId val="247617744"/>
      </c:barChart>
      <c:dateAx>
        <c:axId val="379011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617744"/>
        <c:crosses val="autoZero"/>
        <c:auto val="1"/>
        <c:lblOffset val="100"/>
        <c:baseTimeUnit val="days"/>
      </c:dateAx>
      <c:valAx>
        <c:axId val="24761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1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3</c:v>
                </c:pt>
                <c:pt idx="2">
                  <c:v>0</c:v>
                </c:pt>
                <c:pt idx="3">
                  <c:v>1</c:v>
                </c:pt>
                <c:pt idx="4">
                  <c:v>8</c:v>
                </c:pt>
                <c:pt idx="5">
                  <c:v>-3</c:v>
                </c:pt>
                <c:pt idx="6">
                  <c:v>-1</c:v>
                </c:pt>
                <c:pt idx="7">
                  <c:v>0</c:v>
                </c:pt>
              </c:numCache>
            </c:numRef>
          </c:val>
          <c:extLst>
            <c:ext xmlns:c16="http://schemas.microsoft.com/office/drawing/2014/chart" uri="{C3380CC4-5D6E-409C-BE32-E72D297353CC}">
              <c16:uniqueId val="{00000000-96AF-43A2-8D06-7345474123D9}"/>
            </c:ext>
          </c:extLst>
        </c:ser>
        <c:dLbls>
          <c:showLegendKey val="0"/>
          <c:showVal val="0"/>
          <c:showCatName val="0"/>
          <c:showSerName val="0"/>
          <c:showPercent val="0"/>
          <c:showBubbleSize val="0"/>
        </c:dLbls>
        <c:gapWidth val="219"/>
        <c:overlap val="-27"/>
        <c:axId val="383796176"/>
        <c:axId val="383801424"/>
      </c:barChart>
      <c:dateAx>
        <c:axId val="383796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801424"/>
        <c:crosses val="autoZero"/>
        <c:auto val="1"/>
        <c:lblOffset val="100"/>
        <c:baseTimeUnit val="months"/>
      </c:dateAx>
      <c:valAx>
        <c:axId val="38380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9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8</c:v>
                </c:pt>
                <c:pt idx="3">
                  <c:v>7</c:v>
                </c:pt>
                <c:pt idx="4">
                  <c:v>9</c:v>
                </c:pt>
                <c:pt idx="5">
                  <c:v>6</c:v>
                </c:pt>
                <c:pt idx="6">
                  <c:v>6</c:v>
                </c:pt>
                <c:pt idx="7">
                  <c:v>3</c:v>
                </c:pt>
                <c:pt idx="8">
                  <c:v>0</c:v>
                </c:pt>
                <c:pt idx="9">
                  <c:v>0</c:v>
                </c:pt>
                <c:pt idx="10">
                  <c:v>0</c:v>
                </c:pt>
                <c:pt idx="11">
                  <c:v>0</c:v>
                </c:pt>
              </c:numCache>
            </c:numRef>
          </c:val>
          <c:extLst>
            <c:ext xmlns:c16="http://schemas.microsoft.com/office/drawing/2014/chart" uri="{C3380CC4-5D6E-409C-BE32-E72D297353CC}">
              <c16:uniqueId val="{00000000-147A-49AC-BECD-D8F9B3A1F087}"/>
            </c:ext>
          </c:extLst>
        </c:ser>
        <c:dLbls>
          <c:showLegendKey val="0"/>
          <c:showVal val="0"/>
          <c:showCatName val="0"/>
          <c:showSerName val="0"/>
          <c:showPercent val="0"/>
          <c:showBubbleSize val="0"/>
        </c:dLbls>
        <c:gapWidth val="219"/>
        <c:overlap val="-27"/>
        <c:axId val="388100096"/>
        <c:axId val="388102392"/>
      </c:barChart>
      <c:dateAx>
        <c:axId val="388100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02392"/>
        <c:crosses val="autoZero"/>
        <c:auto val="1"/>
        <c:lblOffset val="100"/>
        <c:baseTimeUnit val="months"/>
      </c:dateAx>
      <c:valAx>
        <c:axId val="38810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00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92</c:v>
                </c:pt>
                <c:pt idx="1">
                  <c:v>133</c:v>
                </c:pt>
                <c:pt idx="2">
                  <c:v>118</c:v>
                </c:pt>
                <c:pt idx="3">
                  <c:v>107</c:v>
                </c:pt>
                <c:pt idx="4">
                  <c:v>149</c:v>
                </c:pt>
                <c:pt idx="5">
                  <c:v>92</c:v>
                </c:pt>
                <c:pt idx="6">
                  <c:v>105</c:v>
                </c:pt>
                <c:pt idx="7">
                  <c:v>11</c:v>
                </c:pt>
                <c:pt idx="8">
                  <c:v>0</c:v>
                </c:pt>
                <c:pt idx="9">
                  <c:v>0</c:v>
                </c:pt>
                <c:pt idx="10">
                  <c:v>0</c:v>
                </c:pt>
                <c:pt idx="11">
                  <c:v>0</c:v>
                </c:pt>
              </c:numCache>
            </c:numRef>
          </c:val>
          <c:extLst>
            <c:ext xmlns:c16="http://schemas.microsoft.com/office/drawing/2014/chart" uri="{C3380CC4-5D6E-409C-BE32-E72D297353CC}">
              <c16:uniqueId val="{00000000-18E1-4B72-A25A-C4A7D6E8644A}"/>
            </c:ext>
          </c:extLst>
        </c:ser>
        <c:dLbls>
          <c:showLegendKey val="0"/>
          <c:showVal val="0"/>
          <c:showCatName val="0"/>
          <c:showSerName val="0"/>
          <c:showPercent val="0"/>
          <c:showBubbleSize val="0"/>
        </c:dLbls>
        <c:gapWidth val="219"/>
        <c:overlap val="-27"/>
        <c:axId val="379421088"/>
        <c:axId val="379424040"/>
      </c:barChart>
      <c:catAx>
        <c:axId val="37942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24040"/>
        <c:crosses val="autoZero"/>
        <c:auto val="1"/>
        <c:lblAlgn val="ctr"/>
        <c:lblOffset val="100"/>
        <c:noMultiLvlLbl val="0"/>
      </c:catAx>
      <c:valAx>
        <c:axId val="37942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2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2086</c:v>
                </c:pt>
                <c:pt idx="1">
                  <c:v>2162</c:v>
                </c:pt>
                <c:pt idx="2">
                  <c:v>2928</c:v>
                </c:pt>
                <c:pt idx="3">
                  <c:v>2988</c:v>
                </c:pt>
                <c:pt idx="4">
                  <c:v>3059</c:v>
                </c:pt>
                <c:pt idx="5">
                  <c:v>2125</c:v>
                </c:pt>
                <c:pt idx="6">
                  <c:v>2312</c:v>
                </c:pt>
                <c:pt idx="7">
                  <c:v>327</c:v>
                </c:pt>
                <c:pt idx="8">
                  <c:v>0</c:v>
                </c:pt>
              </c:numCache>
            </c:numRef>
          </c:val>
          <c:extLst>
            <c:ext xmlns:c16="http://schemas.microsoft.com/office/drawing/2014/chart" uri="{C3380CC4-5D6E-409C-BE32-E72D297353CC}">
              <c16:uniqueId val="{00000000-00E9-475A-A1DA-E828F139DCB1}"/>
            </c:ext>
          </c:extLst>
        </c:ser>
        <c:dLbls>
          <c:showLegendKey val="0"/>
          <c:showVal val="0"/>
          <c:showCatName val="0"/>
          <c:showSerName val="0"/>
          <c:showPercent val="0"/>
          <c:showBubbleSize val="0"/>
        </c:dLbls>
        <c:gapWidth val="219"/>
        <c:overlap val="-27"/>
        <c:axId val="390524168"/>
        <c:axId val="390518264"/>
      </c:barChart>
      <c:dateAx>
        <c:axId val="390524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18264"/>
        <c:crosses val="autoZero"/>
        <c:auto val="1"/>
        <c:lblOffset val="100"/>
        <c:baseTimeUnit val="months"/>
      </c:dateAx>
      <c:valAx>
        <c:axId val="39051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2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2</c:v>
                </c:pt>
                <c:pt idx="3">
                  <c:v>0</c:v>
                </c:pt>
                <c:pt idx="4">
                  <c:v>0</c:v>
                </c:pt>
                <c:pt idx="5">
                  <c:v>3</c:v>
                </c:pt>
                <c:pt idx="6">
                  <c:v>1</c:v>
                </c:pt>
                <c:pt idx="7">
                  <c:v>1</c:v>
                </c:pt>
              </c:numCache>
            </c:numRef>
          </c:val>
          <c:extLst>
            <c:ext xmlns:c16="http://schemas.microsoft.com/office/drawing/2014/chart" uri="{C3380CC4-5D6E-409C-BE32-E72D297353CC}">
              <c16:uniqueId val="{00000000-2B5F-4755-84C0-8DA98BF31000}"/>
            </c:ext>
          </c:extLst>
        </c:ser>
        <c:dLbls>
          <c:showLegendKey val="0"/>
          <c:showVal val="0"/>
          <c:showCatName val="0"/>
          <c:showSerName val="0"/>
          <c:showPercent val="0"/>
          <c:showBubbleSize val="0"/>
        </c:dLbls>
        <c:gapWidth val="219"/>
        <c:overlap val="-27"/>
        <c:axId val="487772736"/>
        <c:axId val="487774376"/>
      </c:barChart>
      <c:dateAx>
        <c:axId val="487772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774376"/>
        <c:crosses val="autoZero"/>
        <c:auto val="1"/>
        <c:lblOffset val="100"/>
        <c:baseTimeUnit val="months"/>
      </c:dateAx>
      <c:valAx>
        <c:axId val="487774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77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3</c:v>
                </c:pt>
                <c:pt idx="2">
                  <c:v>1</c:v>
                </c:pt>
                <c:pt idx="3">
                  <c:v>1</c:v>
                </c:pt>
                <c:pt idx="4">
                  <c:v>1</c:v>
                </c:pt>
                <c:pt idx="5">
                  <c:v>1</c:v>
                </c:pt>
                <c:pt idx="6">
                  <c:v>1</c:v>
                </c:pt>
                <c:pt idx="7">
                  <c:v>1</c:v>
                </c:pt>
                <c:pt idx="8">
                  <c:v>0</c:v>
                </c:pt>
                <c:pt idx="9">
                  <c:v>0</c:v>
                </c:pt>
                <c:pt idx="10">
                  <c:v>0</c:v>
                </c:pt>
                <c:pt idx="11">
                  <c:v>0</c:v>
                </c:pt>
              </c:numCache>
            </c:numRef>
          </c:val>
          <c:extLst>
            <c:ext xmlns:c16="http://schemas.microsoft.com/office/drawing/2014/chart" uri="{C3380CC4-5D6E-409C-BE32-E72D297353CC}">
              <c16:uniqueId val="{00000000-1753-40FF-BCB7-EC7C40CBED67}"/>
            </c:ext>
          </c:extLst>
        </c:ser>
        <c:dLbls>
          <c:showLegendKey val="0"/>
          <c:showVal val="0"/>
          <c:showCatName val="0"/>
          <c:showSerName val="0"/>
          <c:showPercent val="0"/>
          <c:showBubbleSize val="0"/>
        </c:dLbls>
        <c:gapWidth val="219"/>
        <c:overlap val="-27"/>
        <c:axId val="487781592"/>
        <c:axId val="487777000"/>
      </c:barChart>
      <c:dateAx>
        <c:axId val="487781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777000"/>
        <c:crosses val="autoZero"/>
        <c:auto val="1"/>
        <c:lblOffset val="100"/>
        <c:baseTimeUnit val="months"/>
      </c:dateAx>
      <c:valAx>
        <c:axId val="48777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78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c:v>
                </c:pt>
                <c:pt idx="1">
                  <c:v>39</c:v>
                </c:pt>
                <c:pt idx="2">
                  <c:v>15</c:v>
                </c:pt>
                <c:pt idx="3">
                  <c:v>17</c:v>
                </c:pt>
                <c:pt idx="4">
                  <c:v>24</c:v>
                </c:pt>
                <c:pt idx="5">
                  <c:v>22</c:v>
                </c:pt>
                <c:pt idx="6">
                  <c:v>26</c:v>
                </c:pt>
                <c:pt idx="7">
                  <c:v>3</c:v>
                </c:pt>
                <c:pt idx="8">
                  <c:v>0</c:v>
                </c:pt>
                <c:pt idx="9">
                  <c:v>0</c:v>
                </c:pt>
                <c:pt idx="10">
                  <c:v>0</c:v>
                </c:pt>
                <c:pt idx="11">
                  <c:v>0</c:v>
                </c:pt>
              </c:numCache>
            </c:numRef>
          </c:val>
          <c:extLst>
            <c:ext xmlns:c16="http://schemas.microsoft.com/office/drawing/2014/chart" uri="{C3380CC4-5D6E-409C-BE32-E72D297353CC}">
              <c16:uniqueId val="{00000000-3D0A-49C2-A167-C712DB355342}"/>
            </c:ext>
          </c:extLst>
        </c:ser>
        <c:dLbls>
          <c:showLegendKey val="0"/>
          <c:showVal val="0"/>
          <c:showCatName val="0"/>
          <c:showSerName val="0"/>
          <c:showPercent val="0"/>
          <c:showBubbleSize val="0"/>
        </c:dLbls>
        <c:gapWidth val="219"/>
        <c:overlap val="-27"/>
        <c:axId val="487773064"/>
        <c:axId val="487775360"/>
      </c:barChart>
      <c:catAx>
        <c:axId val="487773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775360"/>
        <c:crosses val="autoZero"/>
        <c:auto val="1"/>
        <c:lblAlgn val="ctr"/>
        <c:lblOffset val="100"/>
        <c:noMultiLvlLbl val="0"/>
      </c:catAx>
      <c:valAx>
        <c:axId val="48777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773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132</c:v>
                </c:pt>
                <c:pt idx="1">
                  <c:v>85</c:v>
                </c:pt>
                <c:pt idx="2">
                  <c:v>134</c:v>
                </c:pt>
                <c:pt idx="3">
                  <c:v>267</c:v>
                </c:pt>
                <c:pt idx="4">
                  <c:v>214</c:v>
                </c:pt>
                <c:pt idx="5">
                  <c:v>126</c:v>
                </c:pt>
                <c:pt idx="6">
                  <c:v>203</c:v>
                </c:pt>
                <c:pt idx="7">
                  <c:v>32</c:v>
                </c:pt>
              </c:numCache>
            </c:numRef>
          </c:val>
          <c:extLst>
            <c:ext xmlns:c16="http://schemas.microsoft.com/office/drawing/2014/chart" uri="{C3380CC4-5D6E-409C-BE32-E72D297353CC}">
              <c16:uniqueId val="{00000000-EA68-4564-9661-67A28AD81C61}"/>
            </c:ext>
          </c:extLst>
        </c:ser>
        <c:dLbls>
          <c:showLegendKey val="0"/>
          <c:showVal val="0"/>
          <c:showCatName val="0"/>
          <c:showSerName val="0"/>
          <c:showPercent val="0"/>
          <c:showBubbleSize val="0"/>
        </c:dLbls>
        <c:gapWidth val="219"/>
        <c:overlap val="-27"/>
        <c:axId val="487771096"/>
        <c:axId val="487771424"/>
      </c:barChart>
      <c:dateAx>
        <c:axId val="487771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771424"/>
        <c:crosses val="autoZero"/>
        <c:auto val="1"/>
        <c:lblOffset val="100"/>
        <c:baseTimeUnit val="months"/>
      </c:dateAx>
      <c:valAx>
        <c:axId val="48777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771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Sheet1!$A$2:$A$9</c:f>
              <c:strCache>
                <c:ptCount val="8"/>
                <c:pt idx="0">
                  <c:v>2024-01</c:v>
                </c:pt>
                <c:pt idx="1">
                  <c:v>2024-02</c:v>
                </c:pt>
                <c:pt idx="2">
                  <c:v>2024-03</c:v>
                </c:pt>
                <c:pt idx="3">
                  <c:v>2024-04</c:v>
                </c:pt>
                <c:pt idx="4">
                  <c:v>2024-05</c:v>
                </c:pt>
                <c:pt idx="5">
                  <c:v>2024-06</c:v>
                </c:pt>
                <c:pt idx="6">
                  <c:v>2024-07</c:v>
                </c:pt>
                <c:pt idx="7">
                  <c:v>2024-08</c:v>
                </c:pt>
              </c:strCache>
            </c:strRef>
          </c:cat>
          <c:val>
            <c:numRef>
              <c:f>Sheet1!$B$2:$B$9</c:f>
              <c:numCache>
                <c:formatCode>General</c:formatCode>
                <c:ptCount val="8"/>
                <c:pt idx="0">
                  <c:v>35</c:v>
                </c:pt>
                <c:pt idx="1">
                  <c:v>60</c:v>
                </c:pt>
                <c:pt idx="2">
                  <c:v>53</c:v>
                </c:pt>
                <c:pt idx="3">
                  <c:v>67</c:v>
                </c:pt>
                <c:pt idx="4">
                  <c:v>48</c:v>
                </c:pt>
                <c:pt idx="5">
                  <c:v>44</c:v>
                </c:pt>
                <c:pt idx="6">
                  <c:v>47</c:v>
                </c:pt>
                <c:pt idx="7">
                  <c:v>35</c:v>
                </c:pt>
              </c:numCache>
            </c:numRef>
          </c:val>
          <c:extLst>
            <c:ext xmlns:c16="http://schemas.microsoft.com/office/drawing/2014/chart" uri="{C3380CC4-5D6E-409C-BE32-E72D297353CC}">
              <c16:uniqueId val="{00000000-F4AE-4BF7-9374-90026CFB7D5B}"/>
            </c:ext>
          </c:extLst>
        </c:ser>
        <c:dLbls>
          <c:showLegendKey val="0"/>
          <c:showVal val="0"/>
          <c:showCatName val="0"/>
          <c:showSerName val="0"/>
          <c:showPercent val="0"/>
          <c:showBubbleSize val="0"/>
        </c:dLbls>
        <c:gapWidth val="219"/>
        <c:overlap val="-27"/>
        <c:axId val="500672032"/>
        <c:axId val="500672360"/>
      </c:barChart>
      <c:catAx>
        <c:axId val="500672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72360"/>
        <c:crosses val="autoZero"/>
        <c:auto val="1"/>
        <c:lblAlgn val="ctr"/>
        <c:lblOffset val="100"/>
        <c:noMultiLvlLbl val="0"/>
      </c:catAx>
      <c:valAx>
        <c:axId val="50067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7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Sheet1!$A$2:$A$9</c:f>
              <c:strCache>
                <c:ptCount val="8"/>
                <c:pt idx="0">
                  <c:v>2024-01</c:v>
                </c:pt>
                <c:pt idx="1">
                  <c:v>2024-02</c:v>
                </c:pt>
                <c:pt idx="2">
                  <c:v>2024-03</c:v>
                </c:pt>
                <c:pt idx="3">
                  <c:v>2024-04</c:v>
                </c:pt>
                <c:pt idx="4">
                  <c:v>2024-05</c:v>
                </c:pt>
                <c:pt idx="5">
                  <c:v>2024-06</c:v>
                </c:pt>
                <c:pt idx="6">
                  <c:v>2024-07</c:v>
                </c:pt>
                <c:pt idx="7">
                  <c:v>2024-08</c:v>
                </c:pt>
              </c:strCache>
            </c:strRef>
          </c:cat>
          <c:val>
            <c:numRef>
              <c:f>Sheet1!$B$2:$B$9</c:f>
              <c:numCache>
                <c:formatCode>General</c:formatCode>
                <c:ptCount val="8"/>
                <c:pt idx="0">
                  <c:v>422</c:v>
                </c:pt>
                <c:pt idx="1">
                  <c:v>787</c:v>
                </c:pt>
                <c:pt idx="2">
                  <c:v>691</c:v>
                </c:pt>
                <c:pt idx="3">
                  <c:v>939</c:v>
                </c:pt>
                <c:pt idx="4">
                  <c:v>769</c:v>
                </c:pt>
                <c:pt idx="5">
                  <c:v>576</c:v>
                </c:pt>
                <c:pt idx="6">
                  <c:v>753</c:v>
                </c:pt>
                <c:pt idx="7">
                  <c:v>106</c:v>
                </c:pt>
              </c:numCache>
            </c:numRef>
          </c:val>
          <c:extLst>
            <c:ext xmlns:c16="http://schemas.microsoft.com/office/drawing/2014/chart" uri="{C3380CC4-5D6E-409C-BE32-E72D297353CC}">
              <c16:uniqueId val="{00000000-CDF3-471B-9CB9-F93EA159EF29}"/>
            </c:ext>
          </c:extLst>
        </c:ser>
        <c:dLbls>
          <c:showLegendKey val="0"/>
          <c:showVal val="0"/>
          <c:showCatName val="0"/>
          <c:showSerName val="0"/>
          <c:showPercent val="0"/>
          <c:showBubbleSize val="0"/>
        </c:dLbls>
        <c:gapWidth val="219"/>
        <c:overlap val="-27"/>
        <c:axId val="500669080"/>
        <c:axId val="500669736"/>
      </c:barChart>
      <c:catAx>
        <c:axId val="500669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69736"/>
        <c:crosses val="autoZero"/>
        <c:auto val="1"/>
        <c:lblAlgn val="ctr"/>
        <c:lblOffset val="100"/>
        <c:noMultiLvlLbl val="0"/>
      </c:catAx>
      <c:valAx>
        <c:axId val="50066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6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562</c:v>
                </c:pt>
                <c:pt idx="1">
                  <c:v>20830</c:v>
                </c:pt>
                <c:pt idx="2">
                  <c:v>27325</c:v>
                </c:pt>
                <c:pt idx="3">
                  <c:v>24688</c:v>
                </c:pt>
                <c:pt idx="4">
                  <c:v>37803</c:v>
                </c:pt>
                <c:pt idx="5">
                  <c:v>46742</c:v>
                </c:pt>
                <c:pt idx="6">
                  <c:v>26306</c:v>
                </c:pt>
                <c:pt idx="7">
                  <c:v>34000</c:v>
                </c:pt>
                <c:pt idx="8">
                  <c:v>7249</c:v>
                </c:pt>
              </c:numCache>
            </c:numRef>
          </c:val>
          <c:extLst>
            <c:ext xmlns:c16="http://schemas.microsoft.com/office/drawing/2014/chart" uri="{C3380CC4-5D6E-409C-BE32-E72D297353CC}">
              <c16:uniqueId val="{00000000-2729-4376-B444-040F75F5E4F0}"/>
            </c:ext>
          </c:extLst>
        </c:ser>
        <c:dLbls>
          <c:showLegendKey val="0"/>
          <c:showVal val="0"/>
          <c:showCatName val="0"/>
          <c:showSerName val="0"/>
          <c:showPercent val="0"/>
          <c:showBubbleSize val="0"/>
        </c:dLbls>
        <c:gapWidth val="219"/>
        <c:overlap val="-27"/>
        <c:axId val="500664488"/>
        <c:axId val="500672688"/>
      </c:barChart>
      <c:catAx>
        <c:axId val="500664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72688"/>
        <c:crosses val="autoZero"/>
        <c:auto val="1"/>
        <c:lblAlgn val="ctr"/>
        <c:lblOffset val="100"/>
        <c:noMultiLvlLbl val="0"/>
      </c:catAx>
      <c:valAx>
        <c:axId val="50067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66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1</c:v>
                </c:pt>
                <c:pt idx="3">
                  <c:v>7</c:v>
                </c:pt>
                <c:pt idx="4">
                  <c:v>6</c:v>
                </c:pt>
                <c:pt idx="5">
                  <c:v>8</c:v>
                </c:pt>
                <c:pt idx="6">
                  <c:v>3</c:v>
                </c:pt>
                <c:pt idx="7">
                  <c:v>4</c:v>
                </c:pt>
              </c:numCache>
            </c:numRef>
          </c:val>
          <c:extLst>
            <c:ext xmlns:c16="http://schemas.microsoft.com/office/drawing/2014/chart" uri="{C3380CC4-5D6E-409C-BE32-E72D297353CC}">
              <c16:uniqueId val="{00000000-530B-42FB-A664-8A4B76CE7260}"/>
            </c:ext>
          </c:extLst>
        </c:ser>
        <c:dLbls>
          <c:showLegendKey val="0"/>
          <c:showVal val="0"/>
          <c:showCatName val="0"/>
          <c:showSerName val="0"/>
          <c:showPercent val="0"/>
          <c:showBubbleSize val="0"/>
        </c:dLbls>
        <c:gapWidth val="219"/>
        <c:overlap val="-27"/>
        <c:axId val="505808880"/>
        <c:axId val="505809536"/>
      </c:barChart>
      <c:dateAx>
        <c:axId val="505808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09536"/>
        <c:crosses val="autoZero"/>
        <c:auto val="1"/>
        <c:lblOffset val="100"/>
        <c:baseTimeUnit val="months"/>
      </c:dateAx>
      <c:valAx>
        <c:axId val="50580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0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6</c:v>
                </c:pt>
                <c:pt idx="2">
                  <c:v>7</c:v>
                </c:pt>
                <c:pt idx="3">
                  <c:v>5</c:v>
                </c:pt>
                <c:pt idx="4">
                  <c:v>9</c:v>
                </c:pt>
                <c:pt idx="5">
                  <c:v>5</c:v>
                </c:pt>
                <c:pt idx="6">
                  <c:v>6</c:v>
                </c:pt>
                <c:pt idx="7">
                  <c:v>7</c:v>
                </c:pt>
                <c:pt idx="8">
                  <c:v>0</c:v>
                </c:pt>
                <c:pt idx="9">
                  <c:v>0</c:v>
                </c:pt>
                <c:pt idx="10">
                  <c:v>0</c:v>
                </c:pt>
                <c:pt idx="11">
                  <c:v>0</c:v>
                </c:pt>
              </c:numCache>
            </c:numRef>
          </c:val>
          <c:extLst>
            <c:ext xmlns:c16="http://schemas.microsoft.com/office/drawing/2014/chart" uri="{C3380CC4-5D6E-409C-BE32-E72D297353CC}">
              <c16:uniqueId val="{00000000-9D57-483F-BE1F-325CC4D0E605}"/>
            </c:ext>
          </c:extLst>
        </c:ser>
        <c:dLbls>
          <c:showLegendKey val="0"/>
          <c:showVal val="0"/>
          <c:showCatName val="0"/>
          <c:showSerName val="0"/>
          <c:showPercent val="0"/>
          <c:showBubbleSize val="0"/>
        </c:dLbls>
        <c:gapWidth val="219"/>
        <c:overlap val="-27"/>
        <c:axId val="505807240"/>
        <c:axId val="505813472"/>
      </c:barChart>
      <c:dateAx>
        <c:axId val="505807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13472"/>
        <c:crosses val="autoZero"/>
        <c:auto val="1"/>
        <c:lblOffset val="100"/>
        <c:baseTimeUnit val="months"/>
      </c:dateAx>
      <c:valAx>
        <c:axId val="50581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0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65</c:v>
                </c:pt>
                <c:pt idx="1">
                  <c:v>74</c:v>
                </c:pt>
                <c:pt idx="2">
                  <c:v>85</c:v>
                </c:pt>
                <c:pt idx="3">
                  <c:v>66</c:v>
                </c:pt>
                <c:pt idx="4">
                  <c:v>145</c:v>
                </c:pt>
                <c:pt idx="5">
                  <c:v>72</c:v>
                </c:pt>
                <c:pt idx="6">
                  <c:v>102</c:v>
                </c:pt>
                <c:pt idx="7">
                  <c:v>21</c:v>
                </c:pt>
                <c:pt idx="8">
                  <c:v>0</c:v>
                </c:pt>
                <c:pt idx="9">
                  <c:v>0</c:v>
                </c:pt>
                <c:pt idx="10">
                  <c:v>0</c:v>
                </c:pt>
                <c:pt idx="11">
                  <c:v>0</c:v>
                </c:pt>
              </c:numCache>
            </c:numRef>
          </c:val>
          <c:extLst>
            <c:ext xmlns:c16="http://schemas.microsoft.com/office/drawing/2014/chart" uri="{C3380CC4-5D6E-409C-BE32-E72D297353CC}">
              <c16:uniqueId val="{00000000-95B9-4B77-8506-4D915CD485D2}"/>
            </c:ext>
          </c:extLst>
        </c:ser>
        <c:dLbls>
          <c:showLegendKey val="0"/>
          <c:showVal val="0"/>
          <c:showCatName val="0"/>
          <c:showSerName val="0"/>
          <c:showPercent val="0"/>
          <c:showBubbleSize val="0"/>
        </c:dLbls>
        <c:gapWidth val="219"/>
        <c:overlap val="-27"/>
        <c:axId val="505816752"/>
        <c:axId val="505814128"/>
      </c:barChart>
      <c:catAx>
        <c:axId val="505816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14128"/>
        <c:crosses val="autoZero"/>
        <c:auto val="1"/>
        <c:lblAlgn val="ctr"/>
        <c:lblOffset val="100"/>
        <c:noMultiLvlLbl val="0"/>
      </c:catAx>
      <c:valAx>
        <c:axId val="50581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1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1457</c:v>
                </c:pt>
                <c:pt idx="1">
                  <c:v>1734</c:v>
                </c:pt>
                <c:pt idx="2">
                  <c:v>1412</c:v>
                </c:pt>
                <c:pt idx="3">
                  <c:v>1478</c:v>
                </c:pt>
                <c:pt idx="4">
                  <c:v>2188</c:v>
                </c:pt>
                <c:pt idx="5">
                  <c:v>2225</c:v>
                </c:pt>
                <c:pt idx="6">
                  <c:v>1507</c:v>
                </c:pt>
              </c:numCache>
            </c:numRef>
          </c:val>
          <c:extLst>
            <c:ext xmlns:c16="http://schemas.microsoft.com/office/drawing/2014/chart" uri="{C3380CC4-5D6E-409C-BE32-E72D297353CC}">
              <c16:uniqueId val="{00000000-F66D-49F0-BC97-8D9DD993D625}"/>
            </c:ext>
          </c:extLst>
        </c:ser>
        <c:dLbls>
          <c:showLegendKey val="0"/>
          <c:showVal val="0"/>
          <c:showCatName val="0"/>
          <c:showSerName val="0"/>
          <c:showPercent val="0"/>
          <c:showBubbleSize val="0"/>
        </c:dLbls>
        <c:gapWidth val="219"/>
        <c:overlap val="-27"/>
        <c:axId val="505820688"/>
        <c:axId val="505819704"/>
      </c:barChart>
      <c:dateAx>
        <c:axId val="505820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19704"/>
        <c:crosses val="autoZero"/>
        <c:auto val="1"/>
        <c:lblOffset val="100"/>
        <c:baseTimeUnit val="months"/>
      </c:dateAx>
      <c:valAx>
        <c:axId val="505819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82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AAAEA-1D42-4E4C-B358-395E439B231A}"/>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A39E72AA-30E6-429C-A2BC-0D06CE5C8CD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825875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4168A-E05E-4170-A755-381365FD796F}"/>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23661703-C407-4D18-9EA8-E2A1CDB3F185}"/>
              </a:ext>
            </a:extLst>
          </p:cNvPr>
          <p:cNvGraphicFramePr>
            <a:graphicFrameLocks noGrp="1"/>
          </p:cNvGraphicFramePr>
          <p:nvPr>
            <p:ph type="chart" sz="quarter" idx="13"/>
            <p:extLst>
              <p:ext uri="{D42A27DB-BD31-4B8C-83A1-F6EECF244321}">
                <p14:modId xmlns:p14="http://schemas.microsoft.com/office/powerpoint/2010/main" val="3255334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BF3F42-0DD0-4B5C-B78D-7AF28246128F}"/>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E8A20141-F382-4884-AA50-B5F64EE9CD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0580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B30FE-8B36-47F3-A573-9C7BE7390994}"/>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F35B034E-477C-4D0A-8F9E-1F071350EEB5}"/>
              </a:ext>
            </a:extLst>
          </p:cNvPr>
          <p:cNvGraphicFramePr>
            <a:graphicFrameLocks noGrp="1"/>
          </p:cNvGraphicFramePr>
          <p:nvPr>
            <p:ph type="tbl" sz="quarter" idx="13"/>
            <p:extLst>
              <p:ext uri="{D42A27DB-BD31-4B8C-83A1-F6EECF244321}">
                <p14:modId xmlns:p14="http://schemas.microsoft.com/office/powerpoint/2010/main" val="2469942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329462935"/>
                    </a:ext>
                  </a:extLst>
                </a:gridCol>
                <a:gridCol w="905256">
                  <a:extLst>
                    <a:ext uri="{9D8B030D-6E8A-4147-A177-3AD203B41FA5}">
                      <a16:colId xmlns:a16="http://schemas.microsoft.com/office/drawing/2014/main" val="3118368388"/>
                    </a:ext>
                  </a:extLst>
                </a:gridCol>
                <a:gridCol w="905256">
                  <a:extLst>
                    <a:ext uri="{9D8B030D-6E8A-4147-A177-3AD203B41FA5}">
                      <a16:colId xmlns:a16="http://schemas.microsoft.com/office/drawing/2014/main" val="2329283571"/>
                    </a:ext>
                  </a:extLst>
                </a:gridCol>
                <a:gridCol w="905256">
                  <a:extLst>
                    <a:ext uri="{9D8B030D-6E8A-4147-A177-3AD203B41FA5}">
                      <a16:colId xmlns:a16="http://schemas.microsoft.com/office/drawing/2014/main" val="3608215460"/>
                    </a:ext>
                  </a:extLst>
                </a:gridCol>
                <a:gridCol w="905256">
                  <a:extLst>
                    <a:ext uri="{9D8B030D-6E8A-4147-A177-3AD203B41FA5}">
                      <a16:colId xmlns:a16="http://schemas.microsoft.com/office/drawing/2014/main" val="439818187"/>
                    </a:ext>
                  </a:extLst>
                </a:gridCol>
                <a:gridCol w="905256">
                  <a:extLst>
                    <a:ext uri="{9D8B030D-6E8A-4147-A177-3AD203B41FA5}">
                      <a16:colId xmlns:a16="http://schemas.microsoft.com/office/drawing/2014/main" val="3637164888"/>
                    </a:ext>
                  </a:extLst>
                </a:gridCol>
                <a:gridCol w="905256">
                  <a:extLst>
                    <a:ext uri="{9D8B030D-6E8A-4147-A177-3AD203B41FA5}">
                      <a16:colId xmlns:a16="http://schemas.microsoft.com/office/drawing/2014/main" val="2665518344"/>
                    </a:ext>
                  </a:extLst>
                </a:gridCol>
                <a:gridCol w="905256">
                  <a:extLst>
                    <a:ext uri="{9D8B030D-6E8A-4147-A177-3AD203B41FA5}">
                      <a16:colId xmlns:a16="http://schemas.microsoft.com/office/drawing/2014/main" val="3817141100"/>
                    </a:ext>
                  </a:extLst>
                </a:gridCol>
                <a:gridCol w="905256">
                  <a:extLst>
                    <a:ext uri="{9D8B030D-6E8A-4147-A177-3AD203B41FA5}">
                      <a16:colId xmlns:a16="http://schemas.microsoft.com/office/drawing/2014/main" val="55378405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35281503"/>
                  </a:ext>
                </a:extLst>
              </a:tr>
              <a:tr h="370840">
                <a:tc>
                  <a:txBody>
                    <a:bodyPr/>
                    <a:lstStyle/>
                    <a:p>
                      <a:r>
                        <a:rPr lang="en-US" sz="1000"/>
                        <a:t>503</a:t>
                      </a:r>
                    </a:p>
                  </a:txBody>
                  <a:tcPr/>
                </a:tc>
                <a:tc>
                  <a:txBody>
                    <a:bodyPr/>
                    <a:lstStyle/>
                    <a:p>
                      <a:r>
                        <a:rPr lang="en-US" sz="1000"/>
                        <a:t>-1</a:t>
                      </a:r>
                    </a:p>
                  </a:txBody>
                  <a:tcPr/>
                </a:tc>
                <a:tc>
                  <a:txBody>
                    <a:bodyPr/>
                    <a:lstStyle/>
                    <a:p>
                      <a:r>
                        <a:rPr lang="en-US" sz="1000"/>
                        <a:t>16</a:t>
                      </a:r>
                    </a:p>
                  </a:txBody>
                  <a:tcPr/>
                </a:tc>
                <a:tc>
                  <a:txBody>
                    <a:bodyPr/>
                    <a:lstStyle/>
                    <a:p>
                      <a:r>
                        <a:rPr lang="en-US" sz="1000"/>
                        <a:t>101</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1.3047 %</a:t>
                      </a:r>
                    </a:p>
                  </a:txBody>
                  <a:tcPr/>
                </a:tc>
                <a:tc>
                  <a:txBody>
                    <a:bodyPr/>
                    <a:lstStyle/>
                    <a:p>
                      <a:r>
                        <a:rPr lang="en-US" sz="1000"/>
                        <a:t>0.0 %</a:t>
                      </a:r>
                    </a:p>
                  </a:txBody>
                  <a:tcPr/>
                </a:tc>
                <a:extLst>
                  <a:ext uri="{0D108BD9-81ED-4DB2-BD59-A6C34878D82A}">
                    <a16:rowId xmlns:a16="http://schemas.microsoft.com/office/drawing/2014/main" val="1300083109"/>
                  </a:ext>
                </a:extLst>
              </a:tr>
            </a:tbl>
          </a:graphicData>
        </a:graphic>
      </p:graphicFrame>
      <p:sp>
        <p:nvSpPr>
          <p:cNvPr id="4" name="Text Placeholder 3">
            <a:extLst>
              <a:ext uri="{FF2B5EF4-FFF2-40B4-BE49-F238E27FC236}">
                <a16:creationId xmlns:a16="http://schemas.microsoft.com/office/drawing/2014/main" id="{B5586389-1FAF-432F-AFB5-D702E1F4EEE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067798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52042-726C-487E-8207-372F7D658868}"/>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8D251EE0-5975-40C7-BD84-CD5A5553DE3A}"/>
              </a:ext>
            </a:extLst>
          </p:cNvPr>
          <p:cNvGraphicFramePr>
            <a:graphicFrameLocks noGrp="1"/>
          </p:cNvGraphicFramePr>
          <p:nvPr>
            <p:ph type="chart" sz="quarter" idx="13"/>
            <p:extLst>
              <p:ext uri="{D42A27DB-BD31-4B8C-83A1-F6EECF244321}">
                <p14:modId xmlns:p14="http://schemas.microsoft.com/office/powerpoint/2010/main" val="2621103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5E50B8-6CB7-45C6-9A39-B4DB5C4E751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F12E4F3-2414-4CAD-8D3C-213460219F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721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1CAB8-2C4D-4574-AF64-44318FE2C303}"/>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B2F07CF1-2418-4679-9D14-685209F13C64}"/>
              </a:ext>
            </a:extLst>
          </p:cNvPr>
          <p:cNvGraphicFramePr>
            <a:graphicFrameLocks noGrp="1"/>
          </p:cNvGraphicFramePr>
          <p:nvPr>
            <p:ph type="chart" sz="quarter" idx="13"/>
            <p:extLst>
              <p:ext uri="{D42A27DB-BD31-4B8C-83A1-F6EECF244321}">
                <p14:modId xmlns:p14="http://schemas.microsoft.com/office/powerpoint/2010/main" val="3342945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3A7DF7-0D4C-4CAD-B4D8-E3E15858630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8402975-FC5E-4CD7-A266-76DBF972E4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8075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CBF5C-9C23-4A64-AB44-056B0613C881}"/>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03ED0FB7-5D2D-402A-BCD8-57E805DD1B6E}"/>
              </a:ext>
            </a:extLst>
          </p:cNvPr>
          <p:cNvGraphicFramePr>
            <a:graphicFrameLocks noGrp="1"/>
          </p:cNvGraphicFramePr>
          <p:nvPr>
            <p:ph type="chart" sz="quarter" idx="13"/>
            <p:extLst>
              <p:ext uri="{D42A27DB-BD31-4B8C-83A1-F6EECF244321}">
                <p14:modId xmlns:p14="http://schemas.microsoft.com/office/powerpoint/2010/main" val="1378145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E5D08F-DA34-4647-A2C7-A71B412AF80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C858060-947E-4950-876B-C071052002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0539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2A943-8605-45F2-8085-B9751880868B}"/>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D62A5F7A-40E8-4C50-A3FC-E537733C4119}"/>
              </a:ext>
            </a:extLst>
          </p:cNvPr>
          <p:cNvGraphicFramePr>
            <a:graphicFrameLocks noGrp="1"/>
          </p:cNvGraphicFramePr>
          <p:nvPr>
            <p:ph type="chart" sz="quarter" idx="13"/>
            <p:extLst>
              <p:ext uri="{D42A27DB-BD31-4B8C-83A1-F6EECF244321}">
                <p14:modId xmlns:p14="http://schemas.microsoft.com/office/powerpoint/2010/main" val="3493008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84EE23-65E8-402D-88BD-4F1246D217B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8E9F717-1124-4971-9C12-C2281E5D32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8989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A9948-3564-4EED-8C92-DE430095246A}"/>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743CD62F-095A-47EA-807A-F0DD3DA160CA}"/>
              </a:ext>
            </a:extLst>
          </p:cNvPr>
          <p:cNvGraphicFramePr>
            <a:graphicFrameLocks noGrp="1"/>
          </p:cNvGraphicFramePr>
          <p:nvPr>
            <p:ph type="tbl" sz="quarter" idx="13"/>
            <p:extLst>
              <p:ext uri="{D42A27DB-BD31-4B8C-83A1-F6EECF244321}">
                <p14:modId xmlns:p14="http://schemas.microsoft.com/office/powerpoint/2010/main" val="3924983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70913575"/>
                    </a:ext>
                  </a:extLst>
                </a:gridCol>
                <a:gridCol w="1481328">
                  <a:extLst>
                    <a:ext uri="{9D8B030D-6E8A-4147-A177-3AD203B41FA5}">
                      <a16:colId xmlns:a16="http://schemas.microsoft.com/office/drawing/2014/main" val="3445223737"/>
                    </a:ext>
                  </a:extLst>
                </a:gridCol>
                <a:gridCol w="329184">
                  <a:extLst>
                    <a:ext uri="{9D8B030D-6E8A-4147-A177-3AD203B41FA5}">
                      <a16:colId xmlns:a16="http://schemas.microsoft.com/office/drawing/2014/main" val="474400126"/>
                    </a:ext>
                  </a:extLst>
                </a:gridCol>
                <a:gridCol w="329184">
                  <a:extLst>
                    <a:ext uri="{9D8B030D-6E8A-4147-A177-3AD203B41FA5}">
                      <a16:colId xmlns:a16="http://schemas.microsoft.com/office/drawing/2014/main" val="648241017"/>
                    </a:ext>
                  </a:extLst>
                </a:gridCol>
                <a:gridCol w="329184">
                  <a:extLst>
                    <a:ext uri="{9D8B030D-6E8A-4147-A177-3AD203B41FA5}">
                      <a16:colId xmlns:a16="http://schemas.microsoft.com/office/drawing/2014/main" val="2375498347"/>
                    </a:ext>
                  </a:extLst>
                </a:gridCol>
                <a:gridCol w="329184">
                  <a:extLst>
                    <a:ext uri="{9D8B030D-6E8A-4147-A177-3AD203B41FA5}">
                      <a16:colId xmlns:a16="http://schemas.microsoft.com/office/drawing/2014/main" val="3339205796"/>
                    </a:ext>
                  </a:extLst>
                </a:gridCol>
                <a:gridCol w="329184">
                  <a:extLst>
                    <a:ext uri="{9D8B030D-6E8A-4147-A177-3AD203B41FA5}">
                      <a16:colId xmlns:a16="http://schemas.microsoft.com/office/drawing/2014/main" val="3811528102"/>
                    </a:ext>
                  </a:extLst>
                </a:gridCol>
                <a:gridCol w="329184">
                  <a:extLst>
                    <a:ext uri="{9D8B030D-6E8A-4147-A177-3AD203B41FA5}">
                      <a16:colId xmlns:a16="http://schemas.microsoft.com/office/drawing/2014/main" val="4220229025"/>
                    </a:ext>
                  </a:extLst>
                </a:gridCol>
                <a:gridCol w="329184">
                  <a:extLst>
                    <a:ext uri="{9D8B030D-6E8A-4147-A177-3AD203B41FA5}">
                      <a16:colId xmlns:a16="http://schemas.microsoft.com/office/drawing/2014/main" val="2623191774"/>
                    </a:ext>
                  </a:extLst>
                </a:gridCol>
                <a:gridCol w="329184">
                  <a:extLst>
                    <a:ext uri="{9D8B030D-6E8A-4147-A177-3AD203B41FA5}">
                      <a16:colId xmlns:a16="http://schemas.microsoft.com/office/drawing/2014/main" val="3604229907"/>
                    </a:ext>
                  </a:extLst>
                </a:gridCol>
                <a:gridCol w="329184">
                  <a:extLst>
                    <a:ext uri="{9D8B030D-6E8A-4147-A177-3AD203B41FA5}">
                      <a16:colId xmlns:a16="http://schemas.microsoft.com/office/drawing/2014/main" val="2277170911"/>
                    </a:ext>
                  </a:extLst>
                </a:gridCol>
                <a:gridCol w="329184">
                  <a:extLst>
                    <a:ext uri="{9D8B030D-6E8A-4147-A177-3AD203B41FA5}">
                      <a16:colId xmlns:a16="http://schemas.microsoft.com/office/drawing/2014/main" val="1588563055"/>
                    </a:ext>
                  </a:extLst>
                </a:gridCol>
                <a:gridCol w="329184">
                  <a:extLst>
                    <a:ext uri="{9D8B030D-6E8A-4147-A177-3AD203B41FA5}">
                      <a16:colId xmlns:a16="http://schemas.microsoft.com/office/drawing/2014/main" val="986174649"/>
                    </a:ext>
                  </a:extLst>
                </a:gridCol>
                <a:gridCol w="329184">
                  <a:extLst>
                    <a:ext uri="{9D8B030D-6E8A-4147-A177-3AD203B41FA5}">
                      <a16:colId xmlns:a16="http://schemas.microsoft.com/office/drawing/2014/main" val="3093117363"/>
                    </a:ext>
                  </a:extLst>
                </a:gridCol>
                <a:gridCol w="329184">
                  <a:extLst>
                    <a:ext uri="{9D8B030D-6E8A-4147-A177-3AD203B41FA5}">
                      <a16:colId xmlns:a16="http://schemas.microsoft.com/office/drawing/2014/main" val="1626681779"/>
                    </a:ext>
                  </a:extLst>
                </a:gridCol>
                <a:gridCol w="329184">
                  <a:extLst>
                    <a:ext uri="{9D8B030D-6E8A-4147-A177-3AD203B41FA5}">
                      <a16:colId xmlns:a16="http://schemas.microsoft.com/office/drawing/2014/main" val="3556227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32988839"/>
                  </a:ext>
                </a:extLst>
              </a:tr>
            </a:tbl>
          </a:graphicData>
        </a:graphic>
      </p:graphicFrame>
      <p:sp>
        <p:nvSpPr>
          <p:cNvPr id="4" name="Text Placeholder 3">
            <a:extLst>
              <a:ext uri="{FF2B5EF4-FFF2-40B4-BE49-F238E27FC236}">
                <a16:creationId xmlns:a16="http://schemas.microsoft.com/office/drawing/2014/main" id="{EDE1969A-AB30-4271-8691-C11BECE3347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032699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D6344-614B-4ECD-9876-63971C819C77}"/>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073EA979-21BC-4C7B-905C-0298AB780E96}"/>
              </a:ext>
            </a:extLst>
          </p:cNvPr>
          <p:cNvGraphicFramePr>
            <a:graphicFrameLocks noGrp="1"/>
          </p:cNvGraphicFramePr>
          <p:nvPr>
            <p:ph type="tbl" sz="quarter" idx="13"/>
            <p:extLst>
              <p:ext uri="{D42A27DB-BD31-4B8C-83A1-F6EECF244321}">
                <p14:modId xmlns:p14="http://schemas.microsoft.com/office/powerpoint/2010/main" val="2213142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38520585"/>
                    </a:ext>
                  </a:extLst>
                </a:gridCol>
                <a:gridCol w="1481328">
                  <a:extLst>
                    <a:ext uri="{9D8B030D-6E8A-4147-A177-3AD203B41FA5}">
                      <a16:colId xmlns:a16="http://schemas.microsoft.com/office/drawing/2014/main" val="1783624109"/>
                    </a:ext>
                  </a:extLst>
                </a:gridCol>
                <a:gridCol w="329184">
                  <a:extLst>
                    <a:ext uri="{9D8B030D-6E8A-4147-A177-3AD203B41FA5}">
                      <a16:colId xmlns:a16="http://schemas.microsoft.com/office/drawing/2014/main" val="918275392"/>
                    </a:ext>
                  </a:extLst>
                </a:gridCol>
                <a:gridCol w="329184">
                  <a:extLst>
                    <a:ext uri="{9D8B030D-6E8A-4147-A177-3AD203B41FA5}">
                      <a16:colId xmlns:a16="http://schemas.microsoft.com/office/drawing/2014/main" val="2813697682"/>
                    </a:ext>
                  </a:extLst>
                </a:gridCol>
                <a:gridCol w="329184">
                  <a:extLst>
                    <a:ext uri="{9D8B030D-6E8A-4147-A177-3AD203B41FA5}">
                      <a16:colId xmlns:a16="http://schemas.microsoft.com/office/drawing/2014/main" val="3120908005"/>
                    </a:ext>
                  </a:extLst>
                </a:gridCol>
                <a:gridCol w="329184">
                  <a:extLst>
                    <a:ext uri="{9D8B030D-6E8A-4147-A177-3AD203B41FA5}">
                      <a16:colId xmlns:a16="http://schemas.microsoft.com/office/drawing/2014/main" val="2755383244"/>
                    </a:ext>
                  </a:extLst>
                </a:gridCol>
                <a:gridCol w="329184">
                  <a:extLst>
                    <a:ext uri="{9D8B030D-6E8A-4147-A177-3AD203B41FA5}">
                      <a16:colId xmlns:a16="http://schemas.microsoft.com/office/drawing/2014/main" val="102119074"/>
                    </a:ext>
                  </a:extLst>
                </a:gridCol>
                <a:gridCol w="329184">
                  <a:extLst>
                    <a:ext uri="{9D8B030D-6E8A-4147-A177-3AD203B41FA5}">
                      <a16:colId xmlns:a16="http://schemas.microsoft.com/office/drawing/2014/main" val="3649559091"/>
                    </a:ext>
                  </a:extLst>
                </a:gridCol>
                <a:gridCol w="329184">
                  <a:extLst>
                    <a:ext uri="{9D8B030D-6E8A-4147-A177-3AD203B41FA5}">
                      <a16:colId xmlns:a16="http://schemas.microsoft.com/office/drawing/2014/main" val="4267004610"/>
                    </a:ext>
                  </a:extLst>
                </a:gridCol>
                <a:gridCol w="329184">
                  <a:extLst>
                    <a:ext uri="{9D8B030D-6E8A-4147-A177-3AD203B41FA5}">
                      <a16:colId xmlns:a16="http://schemas.microsoft.com/office/drawing/2014/main" val="1413715876"/>
                    </a:ext>
                  </a:extLst>
                </a:gridCol>
                <a:gridCol w="329184">
                  <a:extLst>
                    <a:ext uri="{9D8B030D-6E8A-4147-A177-3AD203B41FA5}">
                      <a16:colId xmlns:a16="http://schemas.microsoft.com/office/drawing/2014/main" val="2238320522"/>
                    </a:ext>
                  </a:extLst>
                </a:gridCol>
                <a:gridCol w="329184">
                  <a:extLst>
                    <a:ext uri="{9D8B030D-6E8A-4147-A177-3AD203B41FA5}">
                      <a16:colId xmlns:a16="http://schemas.microsoft.com/office/drawing/2014/main" val="4094395033"/>
                    </a:ext>
                  </a:extLst>
                </a:gridCol>
                <a:gridCol w="329184">
                  <a:extLst>
                    <a:ext uri="{9D8B030D-6E8A-4147-A177-3AD203B41FA5}">
                      <a16:colId xmlns:a16="http://schemas.microsoft.com/office/drawing/2014/main" val="506900449"/>
                    </a:ext>
                  </a:extLst>
                </a:gridCol>
                <a:gridCol w="329184">
                  <a:extLst>
                    <a:ext uri="{9D8B030D-6E8A-4147-A177-3AD203B41FA5}">
                      <a16:colId xmlns:a16="http://schemas.microsoft.com/office/drawing/2014/main" val="2624562969"/>
                    </a:ext>
                  </a:extLst>
                </a:gridCol>
                <a:gridCol w="329184">
                  <a:extLst>
                    <a:ext uri="{9D8B030D-6E8A-4147-A177-3AD203B41FA5}">
                      <a16:colId xmlns:a16="http://schemas.microsoft.com/office/drawing/2014/main" val="2451787699"/>
                    </a:ext>
                  </a:extLst>
                </a:gridCol>
                <a:gridCol w="329184">
                  <a:extLst>
                    <a:ext uri="{9D8B030D-6E8A-4147-A177-3AD203B41FA5}">
                      <a16:colId xmlns:a16="http://schemas.microsoft.com/office/drawing/2014/main" val="2527444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02350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- 2024-07-10 15:22:49</a:t>
                      </a:r>
                      <a:r>
                        <a:rPr kumimoji="0" lang="en-US" sz="1000" b="0" i="0" u="none" strike="noStrike" kern="1200" cap="none" spc="0" normalizeH="0" baseline="0" noProof="0">
                          <a:ln>
                            <a:noFill/>
                          </a:ln>
                          <a:solidFill>
                            <a:prstClr val="black"/>
                          </a:solidFill>
                          <a:effectLst/>
                          <a:uLnTx/>
                          <a:uFillTx/>
                          <a:latin typeface="Calibri"/>
                          <a:ea typeface="+mn-ea"/>
                          <a:cs typeface="+mn-cs"/>
                        </a:rPr>
                        <a:t>
 These hot summer months can fly by, but our Pasadena office cooled off with some delicious frozen yogurt and wrapped up June by showing their support for TMA's Charity of the Month, Shriners Children's. 
Thank you to everyone who joined in the fun and made June's charity event a success!
Interested in being part of an exciting, community-focused culture? Our Pasadena office is looking for a Sr. Manager, Premium Audit.  Explore our role and apply today: https://bit.ly/3WhUoEE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https://quintly-eu-image-storage.s3.amazonaws.com/e33bbb9956bb05844e7317a82c09a400/35552d11e723ed65467af64a37ab0e60.jpg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49246833"/>
                  </a:ext>
                </a:extLst>
              </a:tr>
            </a:tbl>
          </a:graphicData>
        </a:graphic>
      </p:graphicFrame>
      <p:sp>
        <p:nvSpPr>
          <p:cNvPr id="4" name="Text Placeholder 3">
            <a:extLst>
              <a:ext uri="{FF2B5EF4-FFF2-40B4-BE49-F238E27FC236}">
                <a16:creationId xmlns:a16="http://schemas.microsoft.com/office/drawing/2014/main" id="{31BF2783-85B9-4287-B4A3-4EB3C7C0EA3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483720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4C6DC-1EB4-4EE2-A948-45F9FAFFD4BB}"/>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6566E0AF-7B5F-4A35-8277-695A40FF8E2A}"/>
              </a:ext>
            </a:extLst>
          </p:cNvPr>
          <p:cNvGraphicFramePr>
            <a:graphicFrameLocks noGrp="1"/>
          </p:cNvGraphicFramePr>
          <p:nvPr>
            <p:ph type="tbl" sz="quarter" idx="13"/>
            <p:extLst>
              <p:ext uri="{D42A27DB-BD31-4B8C-83A1-F6EECF244321}">
                <p14:modId xmlns:p14="http://schemas.microsoft.com/office/powerpoint/2010/main" val="95701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81483686"/>
                    </a:ext>
                  </a:extLst>
                </a:gridCol>
                <a:gridCol w="1481328">
                  <a:extLst>
                    <a:ext uri="{9D8B030D-6E8A-4147-A177-3AD203B41FA5}">
                      <a16:colId xmlns:a16="http://schemas.microsoft.com/office/drawing/2014/main" val="656403324"/>
                    </a:ext>
                  </a:extLst>
                </a:gridCol>
                <a:gridCol w="329184">
                  <a:extLst>
                    <a:ext uri="{9D8B030D-6E8A-4147-A177-3AD203B41FA5}">
                      <a16:colId xmlns:a16="http://schemas.microsoft.com/office/drawing/2014/main" val="33363616"/>
                    </a:ext>
                  </a:extLst>
                </a:gridCol>
                <a:gridCol w="329184">
                  <a:extLst>
                    <a:ext uri="{9D8B030D-6E8A-4147-A177-3AD203B41FA5}">
                      <a16:colId xmlns:a16="http://schemas.microsoft.com/office/drawing/2014/main" val="1084194870"/>
                    </a:ext>
                  </a:extLst>
                </a:gridCol>
                <a:gridCol w="329184">
                  <a:extLst>
                    <a:ext uri="{9D8B030D-6E8A-4147-A177-3AD203B41FA5}">
                      <a16:colId xmlns:a16="http://schemas.microsoft.com/office/drawing/2014/main" val="3681276026"/>
                    </a:ext>
                  </a:extLst>
                </a:gridCol>
                <a:gridCol w="329184">
                  <a:extLst>
                    <a:ext uri="{9D8B030D-6E8A-4147-A177-3AD203B41FA5}">
                      <a16:colId xmlns:a16="http://schemas.microsoft.com/office/drawing/2014/main" val="3350768344"/>
                    </a:ext>
                  </a:extLst>
                </a:gridCol>
                <a:gridCol w="329184">
                  <a:extLst>
                    <a:ext uri="{9D8B030D-6E8A-4147-A177-3AD203B41FA5}">
                      <a16:colId xmlns:a16="http://schemas.microsoft.com/office/drawing/2014/main" val="2282036721"/>
                    </a:ext>
                  </a:extLst>
                </a:gridCol>
                <a:gridCol w="329184">
                  <a:extLst>
                    <a:ext uri="{9D8B030D-6E8A-4147-A177-3AD203B41FA5}">
                      <a16:colId xmlns:a16="http://schemas.microsoft.com/office/drawing/2014/main" val="1861672313"/>
                    </a:ext>
                  </a:extLst>
                </a:gridCol>
                <a:gridCol w="329184">
                  <a:extLst>
                    <a:ext uri="{9D8B030D-6E8A-4147-A177-3AD203B41FA5}">
                      <a16:colId xmlns:a16="http://schemas.microsoft.com/office/drawing/2014/main" val="4088843310"/>
                    </a:ext>
                  </a:extLst>
                </a:gridCol>
                <a:gridCol w="329184">
                  <a:extLst>
                    <a:ext uri="{9D8B030D-6E8A-4147-A177-3AD203B41FA5}">
                      <a16:colId xmlns:a16="http://schemas.microsoft.com/office/drawing/2014/main" val="542895625"/>
                    </a:ext>
                  </a:extLst>
                </a:gridCol>
                <a:gridCol w="329184">
                  <a:extLst>
                    <a:ext uri="{9D8B030D-6E8A-4147-A177-3AD203B41FA5}">
                      <a16:colId xmlns:a16="http://schemas.microsoft.com/office/drawing/2014/main" val="3648849130"/>
                    </a:ext>
                  </a:extLst>
                </a:gridCol>
                <a:gridCol w="329184">
                  <a:extLst>
                    <a:ext uri="{9D8B030D-6E8A-4147-A177-3AD203B41FA5}">
                      <a16:colId xmlns:a16="http://schemas.microsoft.com/office/drawing/2014/main" val="166054693"/>
                    </a:ext>
                  </a:extLst>
                </a:gridCol>
                <a:gridCol w="329184">
                  <a:extLst>
                    <a:ext uri="{9D8B030D-6E8A-4147-A177-3AD203B41FA5}">
                      <a16:colId xmlns:a16="http://schemas.microsoft.com/office/drawing/2014/main" val="4179094318"/>
                    </a:ext>
                  </a:extLst>
                </a:gridCol>
                <a:gridCol w="329184">
                  <a:extLst>
                    <a:ext uri="{9D8B030D-6E8A-4147-A177-3AD203B41FA5}">
                      <a16:colId xmlns:a16="http://schemas.microsoft.com/office/drawing/2014/main" val="3798519789"/>
                    </a:ext>
                  </a:extLst>
                </a:gridCol>
                <a:gridCol w="329184">
                  <a:extLst>
                    <a:ext uri="{9D8B030D-6E8A-4147-A177-3AD203B41FA5}">
                      <a16:colId xmlns:a16="http://schemas.microsoft.com/office/drawing/2014/main" val="1914366652"/>
                    </a:ext>
                  </a:extLst>
                </a:gridCol>
                <a:gridCol w="329184">
                  <a:extLst>
                    <a:ext uri="{9D8B030D-6E8A-4147-A177-3AD203B41FA5}">
                      <a16:colId xmlns:a16="http://schemas.microsoft.com/office/drawing/2014/main" val="2094770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3801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- 2024-07-26 15:29:14</a:t>
                      </a:r>
                      <a:r>
                        <a:rPr kumimoji="0" lang="en-US" sz="1000" b="0" i="0" u="none" strike="noStrike" kern="1200" cap="none" spc="0" normalizeH="0" baseline="0" noProof="0">
                          <a:ln>
                            <a:noFill/>
                          </a:ln>
                          <a:solidFill>
                            <a:prstClr val="black"/>
                          </a:solidFill>
                          <a:effectLst/>
                          <a:uLnTx/>
                          <a:uFillTx/>
                          <a:latin typeface="Calibri"/>
                          <a:ea typeface="+mn-ea"/>
                          <a:cs typeface="+mn-cs"/>
                        </a:rPr>
                        <a:t>
 The Good Life, our company's benefits team, took our Jersey City, Plano, and Pasadena employees camping! Almost camping...
While we didn't have to put on bug spray or leave the office, our employees enjoyed roasting s'mores, painting rocks, and relaxing in the massage chair at the Good Life Health Fair! Everyone had a fun time while learning about the great wellness and benefit opportunities The Good Life program offers!
Stay tuned for the Health Fair's next stop, where they'll set up 'camp' in our Chicago 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https://quintly-eu-image-storage.s3.amazonaws.com/e33bbb9956bb05844e7317a82c09a400/8a142cca3a377bcd369591a4ca24c64b.jpg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32286008"/>
                  </a:ext>
                </a:extLst>
              </a:tr>
            </a:tbl>
          </a:graphicData>
        </a:graphic>
      </p:graphicFrame>
      <p:sp>
        <p:nvSpPr>
          <p:cNvPr id="4" name="Text Placeholder 3">
            <a:extLst>
              <a:ext uri="{FF2B5EF4-FFF2-40B4-BE49-F238E27FC236}">
                <a16:creationId xmlns:a16="http://schemas.microsoft.com/office/drawing/2014/main" id="{30F1D9B9-EAB7-440A-9476-52A4F79776F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777380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E4856-A114-488A-94D4-BDB916FB3E53}"/>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EFD79201-DA83-48BD-BB54-7AFCE8796BB6}"/>
              </a:ext>
            </a:extLst>
          </p:cNvPr>
          <p:cNvGraphicFramePr>
            <a:graphicFrameLocks noGrp="1"/>
          </p:cNvGraphicFramePr>
          <p:nvPr>
            <p:ph type="tbl" sz="quarter" idx="13"/>
            <p:extLst>
              <p:ext uri="{D42A27DB-BD31-4B8C-83A1-F6EECF244321}">
                <p14:modId xmlns:p14="http://schemas.microsoft.com/office/powerpoint/2010/main" val="1626999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62358776"/>
                    </a:ext>
                  </a:extLst>
                </a:gridCol>
                <a:gridCol w="1481328">
                  <a:extLst>
                    <a:ext uri="{9D8B030D-6E8A-4147-A177-3AD203B41FA5}">
                      <a16:colId xmlns:a16="http://schemas.microsoft.com/office/drawing/2014/main" val="702131615"/>
                    </a:ext>
                  </a:extLst>
                </a:gridCol>
                <a:gridCol w="329184">
                  <a:extLst>
                    <a:ext uri="{9D8B030D-6E8A-4147-A177-3AD203B41FA5}">
                      <a16:colId xmlns:a16="http://schemas.microsoft.com/office/drawing/2014/main" val="3603284319"/>
                    </a:ext>
                  </a:extLst>
                </a:gridCol>
                <a:gridCol w="329184">
                  <a:extLst>
                    <a:ext uri="{9D8B030D-6E8A-4147-A177-3AD203B41FA5}">
                      <a16:colId xmlns:a16="http://schemas.microsoft.com/office/drawing/2014/main" val="74610133"/>
                    </a:ext>
                  </a:extLst>
                </a:gridCol>
                <a:gridCol w="329184">
                  <a:extLst>
                    <a:ext uri="{9D8B030D-6E8A-4147-A177-3AD203B41FA5}">
                      <a16:colId xmlns:a16="http://schemas.microsoft.com/office/drawing/2014/main" val="4023599177"/>
                    </a:ext>
                  </a:extLst>
                </a:gridCol>
                <a:gridCol w="329184">
                  <a:extLst>
                    <a:ext uri="{9D8B030D-6E8A-4147-A177-3AD203B41FA5}">
                      <a16:colId xmlns:a16="http://schemas.microsoft.com/office/drawing/2014/main" val="2850680916"/>
                    </a:ext>
                  </a:extLst>
                </a:gridCol>
                <a:gridCol w="329184">
                  <a:extLst>
                    <a:ext uri="{9D8B030D-6E8A-4147-A177-3AD203B41FA5}">
                      <a16:colId xmlns:a16="http://schemas.microsoft.com/office/drawing/2014/main" val="1713950223"/>
                    </a:ext>
                  </a:extLst>
                </a:gridCol>
                <a:gridCol w="329184">
                  <a:extLst>
                    <a:ext uri="{9D8B030D-6E8A-4147-A177-3AD203B41FA5}">
                      <a16:colId xmlns:a16="http://schemas.microsoft.com/office/drawing/2014/main" val="914990885"/>
                    </a:ext>
                  </a:extLst>
                </a:gridCol>
                <a:gridCol w="329184">
                  <a:extLst>
                    <a:ext uri="{9D8B030D-6E8A-4147-A177-3AD203B41FA5}">
                      <a16:colId xmlns:a16="http://schemas.microsoft.com/office/drawing/2014/main" val="3403693343"/>
                    </a:ext>
                  </a:extLst>
                </a:gridCol>
                <a:gridCol w="329184">
                  <a:extLst>
                    <a:ext uri="{9D8B030D-6E8A-4147-A177-3AD203B41FA5}">
                      <a16:colId xmlns:a16="http://schemas.microsoft.com/office/drawing/2014/main" val="1565227600"/>
                    </a:ext>
                  </a:extLst>
                </a:gridCol>
                <a:gridCol w="329184">
                  <a:extLst>
                    <a:ext uri="{9D8B030D-6E8A-4147-A177-3AD203B41FA5}">
                      <a16:colId xmlns:a16="http://schemas.microsoft.com/office/drawing/2014/main" val="2512083451"/>
                    </a:ext>
                  </a:extLst>
                </a:gridCol>
                <a:gridCol w="329184">
                  <a:extLst>
                    <a:ext uri="{9D8B030D-6E8A-4147-A177-3AD203B41FA5}">
                      <a16:colId xmlns:a16="http://schemas.microsoft.com/office/drawing/2014/main" val="520719320"/>
                    </a:ext>
                  </a:extLst>
                </a:gridCol>
                <a:gridCol w="329184">
                  <a:extLst>
                    <a:ext uri="{9D8B030D-6E8A-4147-A177-3AD203B41FA5}">
                      <a16:colId xmlns:a16="http://schemas.microsoft.com/office/drawing/2014/main" val="4102942263"/>
                    </a:ext>
                  </a:extLst>
                </a:gridCol>
                <a:gridCol w="329184">
                  <a:extLst>
                    <a:ext uri="{9D8B030D-6E8A-4147-A177-3AD203B41FA5}">
                      <a16:colId xmlns:a16="http://schemas.microsoft.com/office/drawing/2014/main" val="2562826558"/>
                    </a:ext>
                  </a:extLst>
                </a:gridCol>
                <a:gridCol w="329184">
                  <a:extLst>
                    <a:ext uri="{9D8B030D-6E8A-4147-A177-3AD203B41FA5}">
                      <a16:colId xmlns:a16="http://schemas.microsoft.com/office/drawing/2014/main" val="3210540606"/>
                    </a:ext>
                  </a:extLst>
                </a:gridCol>
                <a:gridCol w="329184">
                  <a:extLst>
                    <a:ext uri="{9D8B030D-6E8A-4147-A177-3AD203B41FA5}">
                      <a16:colId xmlns:a16="http://schemas.microsoft.com/office/drawing/2014/main" val="1100453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17405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- 2024-07-17 13:55:05</a:t>
                      </a:r>
                      <a:r>
                        <a:rPr kumimoji="0" lang="en-US" sz="1000" b="0" i="0" u="none" strike="noStrike" kern="1200" cap="none" spc="0" normalizeH="0" baseline="0" noProof="0">
                          <a:ln>
                            <a:noFill/>
                          </a:ln>
                          <a:solidFill>
                            <a:prstClr val="black"/>
                          </a:solidFill>
                          <a:effectLst/>
                          <a:uLnTx/>
                          <a:uFillTx/>
                          <a:latin typeface="Calibri"/>
                          <a:ea typeface="+mn-ea"/>
                          <a:cs typeface="+mn-cs"/>
                        </a:rPr>
                        <a:t>
 Our Wellness Program, The Good Life, hosted the "TM Walks the World Challenge" to encourage employees to walk for wellness in Tokio Marine offices across the country. Our Plano, TX office stepped up the challenge and had a great time walking together while showing off their special TMWalks hats!
Our wellness program is one way we support our employees' well-being inside and outside the office. Interested in joining a company that values your health and well-being? Our Plano office is looking for a Claims Specialist! Apply today and begin your career at TMA: https://bit.ly/3Wr8l3c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https://quintly-eu-image-storage.s3.amazonaws.com/e33bbb9956bb05844e7317a82c09a400/207fa6948e21768167d86695f21ace7b.jpg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66443634"/>
                  </a:ext>
                </a:extLst>
              </a:tr>
            </a:tbl>
          </a:graphicData>
        </a:graphic>
      </p:graphicFrame>
      <p:sp>
        <p:nvSpPr>
          <p:cNvPr id="4" name="Text Placeholder 3">
            <a:extLst>
              <a:ext uri="{FF2B5EF4-FFF2-40B4-BE49-F238E27FC236}">
                <a16:creationId xmlns:a16="http://schemas.microsoft.com/office/drawing/2014/main" id="{60D058E4-7B45-458B-8141-382A87E5244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697893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87980-04EC-4309-9E42-D0E8D7C7BFC3}"/>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CE6B2F50-1ABA-436D-A49D-10EA4E0642A3}"/>
              </a:ext>
            </a:extLst>
          </p:cNvPr>
          <p:cNvGraphicFramePr>
            <a:graphicFrameLocks noGrp="1"/>
          </p:cNvGraphicFramePr>
          <p:nvPr>
            <p:ph type="tbl" sz="quarter" idx="13"/>
            <p:extLst>
              <p:ext uri="{D42A27DB-BD31-4B8C-83A1-F6EECF244321}">
                <p14:modId xmlns:p14="http://schemas.microsoft.com/office/powerpoint/2010/main" val="3154266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446012963"/>
                    </a:ext>
                  </a:extLst>
                </a:gridCol>
                <a:gridCol w="576072">
                  <a:extLst>
                    <a:ext uri="{9D8B030D-6E8A-4147-A177-3AD203B41FA5}">
                      <a16:colId xmlns:a16="http://schemas.microsoft.com/office/drawing/2014/main" val="2898784809"/>
                    </a:ext>
                  </a:extLst>
                </a:gridCol>
                <a:gridCol w="576072">
                  <a:extLst>
                    <a:ext uri="{9D8B030D-6E8A-4147-A177-3AD203B41FA5}">
                      <a16:colId xmlns:a16="http://schemas.microsoft.com/office/drawing/2014/main" val="4007439016"/>
                    </a:ext>
                  </a:extLst>
                </a:gridCol>
                <a:gridCol w="576072">
                  <a:extLst>
                    <a:ext uri="{9D8B030D-6E8A-4147-A177-3AD203B41FA5}">
                      <a16:colId xmlns:a16="http://schemas.microsoft.com/office/drawing/2014/main" val="1975013779"/>
                    </a:ext>
                  </a:extLst>
                </a:gridCol>
                <a:gridCol w="576072">
                  <a:extLst>
                    <a:ext uri="{9D8B030D-6E8A-4147-A177-3AD203B41FA5}">
                      <a16:colId xmlns:a16="http://schemas.microsoft.com/office/drawing/2014/main" val="2028689261"/>
                    </a:ext>
                  </a:extLst>
                </a:gridCol>
                <a:gridCol w="576072">
                  <a:extLst>
                    <a:ext uri="{9D8B030D-6E8A-4147-A177-3AD203B41FA5}">
                      <a16:colId xmlns:a16="http://schemas.microsoft.com/office/drawing/2014/main" val="2327143703"/>
                    </a:ext>
                  </a:extLst>
                </a:gridCol>
                <a:gridCol w="576072">
                  <a:extLst>
                    <a:ext uri="{9D8B030D-6E8A-4147-A177-3AD203B41FA5}">
                      <a16:colId xmlns:a16="http://schemas.microsoft.com/office/drawing/2014/main" val="1835429563"/>
                    </a:ext>
                  </a:extLst>
                </a:gridCol>
                <a:gridCol w="576072">
                  <a:extLst>
                    <a:ext uri="{9D8B030D-6E8A-4147-A177-3AD203B41FA5}">
                      <a16:colId xmlns:a16="http://schemas.microsoft.com/office/drawing/2014/main" val="757111653"/>
                    </a:ext>
                  </a:extLst>
                </a:gridCol>
                <a:gridCol w="576072">
                  <a:extLst>
                    <a:ext uri="{9D8B030D-6E8A-4147-A177-3AD203B41FA5}">
                      <a16:colId xmlns:a16="http://schemas.microsoft.com/office/drawing/2014/main" val="2866019912"/>
                    </a:ext>
                  </a:extLst>
                </a:gridCol>
                <a:gridCol w="576072">
                  <a:extLst>
                    <a:ext uri="{9D8B030D-6E8A-4147-A177-3AD203B41FA5}">
                      <a16:colId xmlns:a16="http://schemas.microsoft.com/office/drawing/2014/main" val="4158537321"/>
                    </a:ext>
                  </a:extLst>
                </a:gridCol>
                <a:gridCol w="576072">
                  <a:extLst>
                    <a:ext uri="{9D8B030D-6E8A-4147-A177-3AD203B41FA5}">
                      <a16:colId xmlns:a16="http://schemas.microsoft.com/office/drawing/2014/main" val="2367648035"/>
                    </a:ext>
                  </a:extLst>
                </a:gridCol>
                <a:gridCol w="576072">
                  <a:extLst>
                    <a:ext uri="{9D8B030D-6E8A-4147-A177-3AD203B41FA5}">
                      <a16:colId xmlns:a16="http://schemas.microsoft.com/office/drawing/2014/main" val="3173564273"/>
                    </a:ext>
                  </a:extLst>
                </a:gridCol>
                <a:gridCol w="576072">
                  <a:extLst>
                    <a:ext uri="{9D8B030D-6E8A-4147-A177-3AD203B41FA5}">
                      <a16:colId xmlns:a16="http://schemas.microsoft.com/office/drawing/2014/main" val="18111555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19496385"/>
                  </a:ext>
                </a:extLst>
              </a:tr>
              <a:tr h="370840">
                <a:tc>
                  <a:txBody>
                    <a:bodyPr/>
                    <a:lstStyle/>
                    <a:p>
                      <a:r>
                        <a:rPr lang="en-US" sz="1000"/>
                        <a:t>291</a:t>
                      </a:r>
                    </a:p>
                  </a:txBody>
                  <a:tcPr/>
                </a:tc>
                <a:tc>
                  <a:txBody>
                    <a:bodyPr/>
                    <a:lstStyle/>
                    <a:p>
                      <a:r>
                        <a:rPr lang="en-US" sz="1000"/>
                        <a:t>1</a:t>
                      </a:r>
                    </a:p>
                  </a:txBody>
                  <a:tcPr/>
                </a:tc>
                <a:tc>
                  <a:txBody>
                    <a:bodyPr/>
                    <a:lstStyle/>
                    <a:p>
                      <a:r>
                        <a:rPr lang="en-US" sz="1000"/>
                        <a:t>23</a:t>
                      </a:r>
                    </a:p>
                  </a:txBody>
                  <a:tcPr/>
                </a:tc>
                <a:tc>
                  <a:txBody>
                    <a:bodyPr/>
                    <a:lstStyle/>
                    <a:p>
                      <a:r>
                        <a:rPr lang="en-US" sz="1000"/>
                        <a:t>16</a:t>
                      </a:r>
                    </a:p>
                  </a:txBody>
                  <a:tcPr/>
                </a:tc>
                <a:tc>
                  <a:txBody>
                    <a:bodyPr/>
                    <a:lstStyle/>
                    <a:p>
                      <a:r>
                        <a:rPr lang="en-US" sz="1000"/>
                        <a:t>0</a:t>
                      </a:r>
                    </a:p>
                  </a:txBody>
                  <a:tcPr/>
                </a:tc>
                <a:tc>
                  <a:txBody>
                    <a:bodyPr/>
                    <a:lstStyle/>
                    <a:p>
                      <a:r>
                        <a:rPr lang="en-US" sz="1000"/>
                        <a:t>7</a:t>
                      </a:r>
                    </a:p>
                  </a:txBody>
                  <a:tcPr/>
                </a:tc>
                <a:tc>
                  <a:txBody>
                    <a:bodyPr/>
                    <a:lstStyle/>
                    <a:p>
                      <a:r>
                        <a:rPr lang="en-US" sz="1000"/>
                        <a:t>2</a:t>
                      </a:r>
                    </a:p>
                  </a:txBody>
                  <a:tcPr/>
                </a:tc>
                <a:tc>
                  <a:txBody>
                    <a:bodyPr/>
                    <a:lstStyle/>
                    <a:p>
                      <a:r>
                        <a:rPr lang="en-US" sz="1000"/>
                        <a:t>1</a:t>
                      </a:r>
                    </a:p>
                  </a:txBody>
                  <a:tcPr/>
                </a:tc>
                <a:tc>
                  <a:txBody>
                    <a:bodyPr/>
                    <a:lstStyle/>
                    <a:p>
                      <a:r>
                        <a:rPr lang="en-US" sz="1000"/>
                        <a:t>16</a:t>
                      </a:r>
                    </a:p>
                  </a:txBody>
                  <a:tcPr/>
                </a:tc>
                <a:tc>
                  <a:txBody>
                    <a:bodyPr/>
                    <a:lstStyle/>
                    <a:p>
                      <a:r>
                        <a:rPr lang="en-US" sz="1000"/>
                        <a:t>9</a:t>
                      </a:r>
                    </a:p>
                  </a:txBody>
                  <a:tcPr/>
                </a:tc>
                <a:tc>
                  <a:txBody>
                    <a:bodyPr/>
                    <a:lstStyle/>
                    <a:p>
                      <a:r>
                        <a:rPr lang="en-US" sz="1000"/>
                        <a:t>6</a:t>
                      </a:r>
                    </a:p>
                  </a:txBody>
                  <a:tcPr/>
                </a:tc>
                <a:tc>
                  <a:txBody>
                    <a:bodyPr/>
                    <a:lstStyle/>
                    <a:p>
                      <a:r>
                        <a:rPr lang="en-US" sz="1000"/>
                        <a:t>0.5603 %</a:t>
                      </a:r>
                    </a:p>
                  </a:txBody>
                  <a:tcPr/>
                </a:tc>
                <a:tc>
                  <a:txBody>
                    <a:bodyPr/>
                    <a:lstStyle/>
                    <a:p>
                      <a:r>
                        <a:rPr lang="en-US" sz="1000"/>
                        <a:t>0.0 %</a:t>
                      </a:r>
                    </a:p>
                  </a:txBody>
                  <a:tcPr/>
                </a:tc>
                <a:extLst>
                  <a:ext uri="{0D108BD9-81ED-4DB2-BD59-A6C34878D82A}">
                    <a16:rowId xmlns:a16="http://schemas.microsoft.com/office/drawing/2014/main" val="2165067277"/>
                  </a:ext>
                </a:extLst>
              </a:tr>
            </a:tbl>
          </a:graphicData>
        </a:graphic>
      </p:graphicFrame>
      <p:sp>
        <p:nvSpPr>
          <p:cNvPr id="4" name="Text Placeholder 3">
            <a:extLst>
              <a:ext uri="{FF2B5EF4-FFF2-40B4-BE49-F238E27FC236}">
                <a16:creationId xmlns:a16="http://schemas.microsoft.com/office/drawing/2014/main" id="{F8C54225-8503-4C16-97D8-50936BB05FB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441911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DAD13-8403-42A8-802C-DCF98C316612}"/>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0A53C422-78E2-40DF-BF1C-50FB1BDD9556}"/>
              </a:ext>
            </a:extLst>
          </p:cNvPr>
          <p:cNvGraphicFramePr>
            <a:graphicFrameLocks noGrp="1"/>
          </p:cNvGraphicFramePr>
          <p:nvPr>
            <p:ph type="chart" sz="quarter" idx="13"/>
            <p:extLst>
              <p:ext uri="{D42A27DB-BD31-4B8C-83A1-F6EECF244321}">
                <p14:modId xmlns:p14="http://schemas.microsoft.com/office/powerpoint/2010/main" val="857962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CB6EFF-B5ED-4C84-9C83-4827C703D48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14616C4-C2C8-4475-A6E6-92CFF9F1A8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7644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24288-96BC-4947-BBB1-24B4B4CA67E2}"/>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00C51DE4-C8A3-4771-9A67-1C48C0E47B64}"/>
              </a:ext>
            </a:extLst>
          </p:cNvPr>
          <p:cNvGraphicFramePr>
            <a:graphicFrameLocks noGrp="1"/>
          </p:cNvGraphicFramePr>
          <p:nvPr>
            <p:ph type="chart" sz="quarter" idx="13"/>
            <p:extLst>
              <p:ext uri="{D42A27DB-BD31-4B8C-83A1-F6EECF244321}">
                <p14:modId xmlns:p14="http://schemas.microsoft.com/office/powerpoint/2010/main" val="2060351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B167EB-470B-4505-8285-DFA5873E540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D584535-3775-4026-A35F-D73BD06DF0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5355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84B1B-A99B-4269-AC23-F1308C6B19EC}"/>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75FB6A72-004B-4412-9138-03BDB4743145}"/>
              </a:ext>
            </a:extLst>
          </p:cNvPr>
          <p:cNvGraphicFramePr>
            <a:graphicFrameLocks noGrp="1"/>
          </p:cNvGraphicFramePr>
          <p:nvPr>
            <p:ph type="chart" sz="quarter" idx="13"/>
            <p:extLst>
              <p:ext uri="{D42A27DB-BD31-4B8C-83A1-F6EECF244321}">
                <p14:modId xmlns:p14="http://schemas.microsoft.com/office/powerpoint/2010/main" val="2036565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C8AF1F-16F0-4D2D-8C12-C5173D6510C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879737C-8153-45DC-9399-6B80D45311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9244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404AA-8B9C-4447-A932-B27BDA2C9953}"/>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5245996D-049D-4349-AA7A-2A0E3A5446AB}"/>
              </a:ext>
            </a:extLst>
          </p:cNvPr>
          <p:cNvGraphicFramePr>
            <a:graphicFrameLocks noGrp="1"/>
          </p:cNvGraphicFramePr>
          <p:nvPr>
            <p:ph type="tbl" sz="quarter" idx="13"/>
            <p:extLst>
              <p:ext uri="{D42A27DB-BD31-4B8C-83A1-F6EECF244321}">
                <p14:modId xmlns:p14="http://schemas.microsoft.com/office/powerpoint/2010/main" val="2354661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74510964"/>
                    </a:ext>
                  </a:extLst>
                </a:gridCol>
                <a:gridCol w="1152144">
                  <a:extLst>
                    <a:ext uri="{9D8B030D-6E8A-4147-A177-3AD203B41FA5}">
                      <a16:colId xmlns:a16="http://schemas.microsoft.com/office/drawing/2014/main" val="2958958162"/>
                    </a:ext>
                  </a:extLst>
                </a:gridCol>
                <a:gridCol w="1152144">
                  <a:extLst>
                    <a:ext uri="{9D8B030D-6E8A-4147-A177-3AD203B41FA5}">
                      <a16:colId xmlns:a16="http://schemas.microsoft.com/office/drawing/2014/main" val="1968092214"/>
                    </a:ext>
                  </a:extLst>
                </a:gridCol>
                <a:gridCol w="1152144">
                  <a:extLst>
                    <a:ext uri="{9D8B030D-6E8A-4147-A177-3AD203B41FA5}">
                      <a16:colId xmlns:a16="http://schemas.microsoft.com/office/drawing/2014/main" val="1468091876"/>
                    </a:ext>
                  </a:extLst>
                </a:gridCol>
                <a:gridCol w="1152144">
                  <a:extLst>
                    <a:ext uri="{9D8B030D-6E8A-4147-A177-3AD203B41FA5}">
                      <a16:colId xmlns:a16="http://schemas.microsoft.com/office/drawing/2014/main" val="2947996438"/>
                    </a:ext>
                  </a:extLst>
                </a:gridCol>
                <a:gridCol w="1152144">
                  <a:extLst>
                    <a:ext uri="{9D8B030D-6E8A-4147-A177-3AD203B41FA5}">
                      <a16:colId xmlns:a16="http://schemas.microsoft.com/office/drawing/2014/main" val="1078462213"/>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621880115"/>
                  </a:ext>
                </a:extLst>
              </a:tr>
              <a:tr h="370840">
                <a:tc>
                  <a:txBody>
                    <a:bodyPr/>
                    <a:lstStyle/>
                    <a:p>
                      <a:r>
                        <a:rPr lang="en-US" sz="1000" b="1"/>
                        <a:t>@TokioMAmerica - 2024-07-08 17:04:16</a:t>
                      </a:r>
                      <a:r>
                        <a:rPr lang="en-US" sz="1000"/>
                        <a:t>
 Please welcome Michael D., to TMA! Michael recently joined our underwriting team in Jersey City, NJ, as Director, GBU. We're excited for the incredible impact he'll make here. Michael is an avid skier who has skied most of the US Olympic mountains. He also hikes &amp;amp; golfs. https://t.co/wmTEoALI4g</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1.7241 %</a:t>
                      </a:r>
                    </a:p>
                  </a:txBody>
                  <a:tcPr/>
                </a:tc>
                <a:extLst>
                  <a:ext uri="{0D108BD9-81ED-4DB2-BD59-A6C34878D82A}">
                    <a16:rowId xmlns:a16="http://schemas.microsoft.com/office/drawing/2014/main" val="3865242267"/>
                  </a:ext>
                </a:extLst>
              </a:tr>
              <a:tr h="370840">
                <a:tc>
                  <a:txBody>
                    <a:bodyPr/>
                    <a:lstStyle/>
                    <a:p>
                      <a:r>
                        <a:rPr lang="en-US" sz="1000" b="1"/>
                        <a:t>@TokioMAmerica - 2024-07-12 15:24:01</a:t>
                      </a:r>
                      <a:r>
                        <a:rPr lang="en-US" sz="1000"/>
                        <a:t>
 By ensuring kids have the resources, nutrition &amp;amp; healthcare they need to grow, we can build a healthier &amp;amp; stronger world for everyone. That's why our offices are supporting 4 local kid-focused non-profits as our July charities. @CUREChildhoodCancer,@Hillsides,@BGCChi, @BGCDallas https://t.co/InNr3hzvRg</a:t>
                      </a:r>
                    </a:p>
                  </a:txBody>
                  <a:tcPr/>
                </a:tc>
                <a:tc>
                  <a:txBody>
                    <a:bodyPr/>
                    <a:lstStyle/>
                    <a:p>
                      <a:r>
                        <a:rPr lang="en-US" sz="1000"/>
                        <a:t>0</a:t>
                      </a:r>
                    </a:p>
                  </a:txBody>
                  <a:tcPr/>
                </a:tc>
                <a:tc>
                  <a:txBody>
                    <a:bodyPr/>
                    <a:lstStyle/>
                    <a:p>
                      <a:r>
                        <a:rPr lang="en-US" sz="1000"/>
                        <a:t>1</a:t>
                      </a:r>
                    </a:p>
                  </a:txBody>
                  <a:tcPr/>
                </a:tc>
                <a:tc>
                  <a:txBody>
                    <a:bodyPr/>
                    <a:lstStyle/>
                    <a:p>
                      <a:r>
                        <a:rPr lang="en-US" sz="1000"/>
                        <a:t>3</a:t>
                      </a:r>
                    </a:p>
                  </a:txBody>
                  <a:tcPr/>
                </a:tc>
                <a:tc>
                  <a:txBody>
                    <a:bodyPr/>
                    <a:lstStyle/>
                    <a:p>
                      <a:r>
                        <a:rPr lang="en-US" sz="1000"/>
                        <a:t>4</a:t>
                      </a:r>
                    </a:p>
                  </a:txBody>
                  <a:tcPr/>
                </a:tc>
                <a:tc>
                  <a:txBody>
                    <a:bodyPr/>
                    <a:lstStyle/>
                    <a:p>
                      <a:r>
                        <a:rPr lang="en-US" sz="1000"/>
                        <a:t>1.3746 %</a:t>
                      </a:r>
                    </a:p>
                  </a:txBody>
                  <a:tcPr/>
                </a:tc>
                <a:extLst>
                  <a:ext uri="{0D108BD9-81ED-4DB2-BD59-A6C34878D82A}">
                    <a16:rowId xmlns:a16="http://schemas.microsoft.com/office/drawing/2014/main" val="161085060"/>
                  </a:ext>
                </a:extLst>
              </a:tr>
              <a:tr h="370840">
                <a:tc>
                  <a:txBody>
                    <a:bodyPr/>
                    <a:lstStyle/>
                    <a:p>
                      <a:r>
                        <a:rPr lang="en-US" sz="1000" b="1"/>
                        <a:t>@TokioMAmerica - 2024-07-05 14:26:00</a:t>
                      </a:r>
                      <a:r>
                        <a:rPr lang="en-US" sz="1000"/>
                        <a:t>
 @SONewJersey provides sports training &amp;amp; competition for kids &amp;amp; adults with intellectual disabilities, promoting wellness, leadership &amp;amp; an inclusive community. Their mission continues to inspire us &amp;amp; that's why TMA is supporting them as our Jersey City's Charity of the Month! https://t.co/NJTCevePUj</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1.0345 %</a:t>
                      </a:r>
                    </a:p>
                  </a:txBody>
                  <a:tcPr/>
                </a:tc>
                <a:extLst>
                  <a:ext uri="{0D108BD9-81ED-4DB2-BD59-A6C34878D82A}">
                    <a16:rowId xmlns:a16="http://schemas.microsoft.com/office/drawing/2014/main" val="3274114022"/>
                  </a:ext>
                </a:extLst>
              </a:tr>
            </a:tbl>
          </a:graphicData>
        </a:graphic>
      </p:graphicFrame>
      <p:sp>
        <p:nvSpPr>
          <p:cNvPr id="4" name="Text Placeholder 3">
            <a:extLst>
              <a:ext uri="{FF2B5EF4-FFF2-40B4-BE49-F238E27FC236}">
                <a16:creationId xmlns:a16="http://schemas.microsoft.com/office/drawing/2014/main" id="{09B2C6B8-574B-4CE6-9139-D30078C2715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516627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50FE0-EF73-42E3-8C5F-47744A46E10E}"/>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4D823092-4B24-46D5-8A29-44D5B865E389}"/>
              </a:ext>
            </a:extLst>
          </p:cNvPr>
          <p:cNvGraphicFramePr>
            <a:graphicFrameLocks noGrp="1"/>
          </p:cNvGraphicFramePr>
          <p:nvPr>
            <p:ph type="tbl" sz="quarter" idx="13"/>
            <p:extLst>
              <p:ext uri="{D42A27DB-BD31-4B8C-83A1-F6EECF244321}">
                <p14:modId xmlns:p14="http://schemas.microsoft.com/office/powerpoint/2010/main" val="1666540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97062355"/>
                    </a:ext>
                  </a:extLst>
                </a:gridCol>
                <a:gridCol w="658368">
                  <a:extLst>
                    <a:ext uri="{9D8B030D-6E8A-4147-A177-3AD203B41FA5}">
                      <a16:colId xmlns:a16="http://schemas.microsoft.com/office/drawing/2014/main" val="1170995891"/>
                    </a:ext>
                  </a:extLst>
                </a:gridCol>
                <a:gridCol w="658368">
                  <a:extLst>
                    <a:ext uri="{9D8B030D-6E8A-4147-A177-3AD203B41FA5}">
                      <a16:colId xmlns:a16="http://schemas.microsoft.com/office/drawing/2014/main" val="1452182684"/>
                    </a:ext>
                  </a:extLst>
                </a:gridCol>
                <a:gridCol w="658368">
                  <a:extLst>
                    <a:ext uri="{9D8B030D-6E8A-4147-A177-3AD203B41FA5}">
                      <a16:colId xmlns:a16="http://schemas.microsoft.com/office/drawing/2014/main" val="2052112565"/>
                    </a:ext>
                  </a:extLst>
                </a:gridCol>
                <a:gridCol w="658368">
                  <a:extLst>
                    <a:ext uri="{9D8B030D-6E8A-4147-A177-3AD203B41FA5}">
                      <a16:colId xmlns:a16="http://schemas.microsoft.com/office/drawing/2014/main" val="2835637076"/>
                    </a:ext>
                  </a:extLst>
                </a:gridCol>
                <a:gridCol w="658368">
                  <a:extLst>
                    <a:ext uri="{9D8B030D-6E8A-4147-A177-3AD203B41FA5}">
                      <a16:colId xmlns:a16="http://schemas.microsoft.com/office/drawing/2014/main" val="1116756910"/>
                    </a:ext>
                  </a:extLst>
                </a:gridCol>
                <a:gridCol w="658368">
                  <a:extLst>
                    <a:ext uri="{9D8B030D-6E8A-4147-A177-3AD203B41FA5}">
                      <a16:colId xmlns:a16="http://schemas.microsoft.com/office/drawing/2014/main" val="3420966059"/>
                    </a:ext>
                  </a:extLst>
                </a:gridCol>
                <a:gridCol w="658368">
                  <a:extLst>
                    <a:ext uri="{9D8B030D-6E8A-4147-A177-3AD203B41FA5}">
                      <a16:colId xmlns:a16="http://schemas.microsoft.com/office/drawing/2014/main" val="4148142990"/>
                    </a:ext>
                  </a:extLst>
                </a:gridCol>
                <a:gridCol w="658368">
                  <a:extLst>
                    <a:ext uri="{9D8B030D-6E8A-4147-A177-3AD203B41FA5}">
                      <a16:colId xmlns:a16="http://schemas.microsoft.com/office/drawing/2014/main" val="263280929"/>
                    </a:ext>
                  </a:extLst>
                </a:gridCol>
                <a:gridCol w="658368">
                  <a:extLst>
                    <a:ext uri="{9D8B030D-6E8A-4147-A177-3AD203B41FA5}">
                      <a16:colId xmlns:a16="http://schemas.microsoft.com/office/drawing/2014/main" val="1811580327"/>
                    </a:ext>
                  </a:extLst>
                </a:gridCol>
                <a:gridCol w="658368">
                  <a:extLst>
                    <a:ext uri="{9D8B030D-6E8A-4147-A177-3AD203B41FA5}">
                      <a16:colId xmlns:a16="http://schemas.microsoft.com/office/drawing/2014/main" val="1517130336"/>
                    </a:ext>
                  </a:extLst>
                </a:gridCol>
                <a:gridCol w="658368">
                  <a:extLst>
                    <a:ext uri="{9D8B030D-6E8A-4147-A177-3AD203B41FA5}">
                      <a16:colId xmlns:a16="http://schemas.microsoft.com/office/drawing/2014/main" val="419234062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869334526"/>
                  </a:ext>
                </a:extLst>
              </a:tr>
              <a:tr h="370840">
                <a:tc>
                  <a:txBody>
                    <a:bodyPr/>
                    <a:lstStyle/>
                    <a:p>
                      <a:r>
                        <a:rPr lang="en-US" sz="1000"/>
                        <a:t>22662</a:t>
                      </a:r>
                    </a:p>
                  </a:txBody>
                  <a:tcPr/>
                </a:tc>
                <a:tc>
                  <a:txBody>
                    <a:bodyPr/>
                    <a:lstStyle/>
                    <a:p>
                      <a:r>
                        <a:rPr lang="en-US" sz="1000"/>
                        <a:t>203</a:t>
                      </a:r>
                    </a:p>
                  </a:txBody>
                  <a:tcPr/>
                </a:tc>
                <a:tc>
                  <a:txBody>
                    <a:bodyPr/>
                    <a:lstStyle/>
                    <a:p>
                      <a:r>
                        <a:rPr lang="en-US" sz="1000"/>
                        <a:t>16</a:t>
                      </a:r>
                    </a:p>
                  </a:txBody>
                  <a:tcPr/>
                </a:tc>
                <a:tc>
                  <a:txBody>
                    <a:bodyPr/>
                    <a:lstStyle/>
                    <a:p>
                      <a:r>
                        <a:rPr lang="en-US" sz="1000"/>
                        <a:t>721</a:t>
                      </a:r>
                    </a:p>
                  </a:txBody>
                  <a:tcPr/>
                </a:tc>
                <a:tc>
                  <a:txBody>
                    <a:bodyPr/>
                    <a:lstStyle/>
                    <a:p>
                      <a:r>
                        <a:rPr lang="en-US" sz="1000"/>
                        <a:t>45.0625</a:t>
                      </a:r>
                    </a:p>
                  </a:txBody>
                  <a:tcPr/>
                </a:tc>
                <a:tc>
                  <a:txBody>
                    <a:bodyPr/>
                    <a:lstStyle/>
                    <a:p>
                      <a:r>
                        <a:rPr lang="en-US" sz="1000"/>
                        <a:t>20</a:t>
                      </a:r>
                    </a:p>
                  </a:txBody>
                  <a:tcPr/>
                </a:tc>
                <a:tc>
                  <a:txBody>
                    <a:bodyPr/>
                    <a:lstStyle/>
                    <a:p>
                      <a:r>
                        <a:rPr lang="en-US" sz="1000"/>
                        <a:t>12</a:t>
                      </a:r>
                    </a:p>
                  </a:txBody>
                  <a:tcPr/>
                </a:tc>
                <a:tc>
                  <a:txBody>
                    <a:bodyPr/>
                    <a:lstStyle/>
                    <a:p>
                      <a:r>
                        <a:rPr lang="en-US" sz="1000"/>
                        <a:t>4037</a:t>
                      </a:r>
                    </a:p>
                  </a:txBody>
                  <a:tcPr/>
                </a:tc>
                <a:tc>
                  <a:txBody>
                    <a:bodyPr/>
                    <a:lstStyle/>
                    <a:p>
                      <a:r>
                        <a:rPr lang="en-US" sz="1000"/>
                        <a:t>31078</a:t>
                      </a:r>
                    </a:p>
                  </a:txBody>
                  <a:tcPr/>
                </a:tc>
                <a:tc>
                  <a:txBody>
                    <a:bodyPr/>
                    <a:lstStyle/>
                    <a:p>
                      <a:r>
                        <a:rPr lang="en-US" sz="1000"/>
                        <a:t>1942.375</a:t>
                      </a:r>
                    </a:p>
                  </a:txBody>
                  <a:tcPr/>
                </a:tc>
                <a:tc>
                  <a:txBody>
                    <a:bodyPr/>
                    <a:lstStyle/>
                    <a:p>
                      <a:r>
                        <a:rPr lang="en-US" sz="1000"/>
                        <a:t>12.61276553693 %</a:t>
                      </a:r>
                    </a:p>
                  </a:txBody>
                  <a:tcPr/>
                </a:tc>
                <a:tc>
                  <a:txBody>
                    <a:bodyPr/>
                    <a:lstStyle/>
                    <a:p>
                      <a:r>
                        <a:rPr lang="en-US" sz="1000"/>
                        <a:t>387</a:t>
                      </a:r>
                    </a:p>
                  </a:txBody>
                  <a:tcPr/>
                </a:tc>
                <a:extLst>
                  <a:ext uri="{0D108BD9-81ED-4DB2-BD59-A6C34878D82A}">
                    <a16:rowId xmlns:a16="http://schemas.microsoft.com/office/drawing/2014/main" val="2005196773"/>
                  </a:ext>
                </a:extLst>
              </a:tr>
            </a:tbl>
          </a:graphicData>
        </a:graphic>
      </p:graphicFrame>
      <p:sp>
        <p:nvSpPr>
          <p:cNvPr id="4" name="Text Placeholder 3">
            <a:extLst>
              <a:ext uri="{FF2B5EF4-FFF2-40B4-BE49-F238E27FC236}">
                <a16:creationId xmlns:a16="http://schemas.microsoft.com/office/drawing/2014/main" id="{98AB71BF-62CA-47A3-A989-525D2491E6C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651565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CB2F2-6D07-4D67-A169-9AE6F205EEE7}"/>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20A0ACBB-F811-4936-91A4-E35B320E7A3E}"/>
              </a:ext>
            </a:extLst>
          </p:cNvPr>
          <p:cNvGraphicFramePr>
            <a:graphicFrameLocks noGrp="1"/>
          </p:cNvGraphicFramePr>
          <p:nvPr>
            <p:ph type="chart" sz="quarter" idx="13"/>
            <p:extLst>
              <p:ext uri="{D42A27DB-BD31-4B8C-83A1-F6EECF244321}">
                <p14:modId xmlns:p14="http://schemas.microsoft.com/office/powerpoint/2010/main" val="863447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CD1DBA-922D-45B7-B692-5A4E7C84F79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441854B-101C-4572-A3C6-FAD9793A55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9522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D402E-8770-421F-B336-B2F2158403B3}"/>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AD6F7CA6-F2ED-49C2-ADB3-F8D0976BF72A}"/>
              </a:ext>
            </a:extLst>
          </p:cNvPr>
          <p:cNvGraphicFramePr>
            <a:graphicFrameLocks noGrp="1"/>
          </p:cNvGraphicFramePr>
          <p:nvPr>
            <p:ph type="chart" sz="quarter" idx="13"/>
            <p:extLst>
              <p:ext uri="{D42A27DB-BD31-4B8C-83A1-F6EECF244321}">
                <p14:modId xmlns:p14="http://schemas.microsoft.com/office/powerpoint/2010/main" val="3017195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CC5427-277B-4DE7-B8AF-2F44625688A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B191250-1B47-46B1-B3EE-35A31D8C41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7138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0A656-BFFD-4603-8BA8-B9527A20D1EA}"/>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4CC1ACCE-ACC0-4DD3-BD7B-1EE7F95700FF}"/>
              </a:ext>
            </a:extLst>
          </p:cNvPr>
          <p:cNvGraphicFramePr>
            <a:graphicFrameLocks noGrp="1"/>
          </p:cNvGraphicFramePr>
          <p:nvPr>
            <p:ph type="chart" sz="quarter" idx="13"/>
            <p:extLst>
              <p:ext uri="{D42A27DB-BD31-4B8C-83A1-F6EECF244321}">
                <p14:modId xmlns:p14="http://schemas.microsoft.com/office/powerpoint/2010/main" val="2854615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FA6594-0FCD-4313-82BF-217ED4A60A6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7698860-287B-499B-BADE-83FA7DD3C6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8884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0F1E7-9D7F-4534-BBBE-B7F2592755AB}"/>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C3F5F252-A17A-4F76-8151-7017E36DBF77}"/>
              </a:ext>
            </a:extLst>
          </p:cNvPr>
          <p:cNvGraphicFramePr>
            <a:graphicFrameLocks noGrp="1"/>
          </p:cNvGraphicFramePr>
          <p:nvPr>
            <p:ph type="chart" sz="quarter" idx="13"/>
            <p:extLst>
              <p:ext uri="{D42A27DB-BD31-4B8C-83A1-F6EECF244321}">
                <p14:modId xmlns:p14="http://schemas.microsoft.com/office/powerpoint/2010/main" val="4090599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0EFFDA-3517-4E0F-BCF7-D01C8C9B3F3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A45A0C3-8E1D-44A2-B46C-82068B6164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7391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23C3E-687B-46AA-8FE9-02F63C159311}"/>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98762B2D-3780-4B84-9860-A061272FD478}"/>
              </a:ext>
            </a:extLst>
          </p:cNvPr>
          <p:cNvGraphicFramePr>
            <a:graphicFrameLocks noGrp="1"/>
          </p:cNvGraphicFramePr>
          <p:nvPr>
            <p:ph type="tbl" sz="quarter" idx="13"/>
            <p:extLst>
              <p:ext uri="{D42A27DB-BD31-4B8C-83A1-F6EECF244321}">
                <p14:modId xmlns:p14="http://schemas.microsoft.com/office/powerpoint/2010/main" val="2651501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67476387"/>
                    </a:ext>
                  </a:extLst>
                </a:gridCol>
                <a:gridCol w="658368">
                  <a:extLst>
                    <a:ext uri="{9D8B030D-6E8A-4147-A177-3AD203B41FA5}">
                      <a16:colId xmlns:a16="http://schemas.microsoft.com/office/drawing/2014/main" val="495651614"/>
                    </a:ext>
                  </a:extLst>
                </a:gridCol>
                <a:gridCol w="658368">
                  <a:extLst>
                    <a:ext uri="{9D8B030D-6E8A-4147-A177-3AD203B41FA5}">
                      <a16:colId xmlns:a16="http://schemas.microsoft.com/office/drawing/2014/main" val="1221300845"/>
                    </a:ext>
                  </a:extLst>
                </a:gridCol>
                <a:gridCol w="658368">
                  <a:extLst>
                    <a:ext uri="{9D8B030D-6E8A-4147-A177-3AD203B41FA5}">
                      <a16:colId xmlns:a16="http://schemas.microsoft.com/office/drawing/2014/main" val="148192143"/>
                    </a:ext>
                  </a:extLst>
                </a:gridCol>
                <a:gridCol w="658368">
                  <a:extLst>
                    <a:ext uri="{9D8B030D-6E8A-4147-A177-3AD203B41FA5}">
                      <a16:colId xmlns:a16="http://schemas.microsoft.com/office/drawing/2014/main" val="3829060733"/>
                    </a:ext>
                  </a:extLst>
                </a:gridCol>
                <a:gridCol w="658368">
                  <a:extLst>
                    <a:ext uri="{9D8B030D-6E8A-4147-A177-3AD203B41FA5}">
                      <a16:colId xmlns:a16="http://schemas.microsoft.com/office/drawing/2014/main" val="3538123921"/>
                    </a:ext>
                  </a:extLst>
                </a:gridCol>
                <a:gridCol w="658368">
                  <a:extLst>
                    <a:ext uri="{9D8B030D-6E8A-4147-A177-3AD203B41FA5}">
                      <a16:colId xmlns:a16="http://schemas.microsoft.com/office/drawing/2014/main" val="3922425537"/>
                    </a:ext>
                  </a:extLst>
                </a:gridCol>
                <a:gridCol w="658368">
                  <a:extLst>
                    <a:ext uri="{9D8B030D-6E8A-4147-A177-3AD203B41FA5}">
                      <a16:colId xmlns:a16="http://schemas.microsoft.com/office/drawing/2014/main" val="501054365"/>
                    </a:ext>
                  </a:extLst>
                </a:gridCol>
                <a:gridCol w="658368">
                  <a:extLst>
                    <a:ext uri="{9D8B030D-6E8A-4147-A177-3AD203B41FA5}">
                      <a16:colId xmlns:a16="http://schemas.microsoft.com/office/drawing/2014/main" val="1970811114"/>
                    </a:ext>
                  </a:extLst>
                </a:gridCol>
                <a:gridCol w="658368">
                  <a:extLst>
                    <a:ext uri="{9D8B030D-6E8A-4147-A177-3AD203B41FA5}">
                      <a16:colId xmlns:a16="http://schemas.microsoft.com/office/drawing/2014/main" val="919534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02618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- 2024-07-08 17:03:46</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welcoming our new hire, Michael D., to Tokio Marine America! Michael recently joined our underwriting team in Jersey City, NJ, as Director, GBU. We are excited to see the incredible impact he will have here.
A little more about Michael - he is an avid skier who has skied most of the US Olympic mountains. When he is not on the slopes, you can find him hiking and golfing.
Welcome to the team, Michael!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10.390243902439 %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17108178"/>
                  </a:ext>
                </a:extLst>
              </a:tr>
            </a:tbl>
          </a:graphicData>
        </a:graphic>
      </p:graphicFrame>
      <p:sp>
        <p:nvSpPr>
          <p:cNvPr id="4" name="Text Placeholder 3">
            <a:extLst>
              <a:ext uri="{FF2B5EF4-FFF2-40B4-BE49-F238E27FC236}">
                <a16:creationId xmlns:a16="http://schemas.microsoft.com/office/drawing/2014/main" id="{65112C36-4216-473E-8E4B-69DE027ED1E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2001912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6796A-2E8D-4EF8-9E94-44ACB09AD7B0}"/>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B6DA3AA4-E56F-4ECA-B339-11270D0978DF}"/>
              </a:ext>
            </a:extLst>
          </p:cNvPr>
          <p:cNvGraphicFramePr>
            <a:graphicFrameLocks noGrp="1"/>
          </p:cNvGraphicFramePr>
          <p:nvPr>
            <p:ph type="tbl" sz="quarter" idx="13"/>
            <p:extLst>
              <p:ext uri="{D42A27DB-BD31-4B8C-83A1-F6EECF244321}">
                <p14:modId xmlns:p14="http://schemas.microsoft.com/office/powerpoint/2010/main" val="678092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919740552"/>
                    </a:ext>
                  </a:extLst>
                </a:gridCol>
                <a:gridCol w="658368">
                  <a:extLst>
                    <a:ext uri="{9D8B030D-6E8A-4147-A177-3AD203B41FA5}">
                      <a16:colId xmlns:a16="http://schemas.microsoft.com/office/drawing/2014/main" val="1253937149"/>
                    </a:ext>
                  </a:extLst>
                </a:gridCol>
                <a:gridCol w="658368">
                  <a:extLst>
                    <a:ext uri="{9D8B030D-6E8A-4147-A177-3AD203B41FA5}">
                      <a16:colId xmlns:a16="http://schemas.microsoft.com/office/drawing/2014/main" val="4016966151"/>
                    </a:ext>
                  </a:extLst>
                </a:gridCol>
                <a:gridCol w="658368">
                  <a:extLst>
                    <a:ext uri="{9D8B030D-6E8A-4147-A177-3AD203B41FA5}">
                      <a16:colId xmlns:a16="http://schemas.microsoft.com/office/drawing/2014/main" val="3640926637"/>
                    </a:ext>
                  </a:extLst>
                </a:gridCol>
                <a:gridCol w="658368">
                  <a:extLst>
                    <a:ext uri="{9D8B030D-6E8A-4147-A177-3AD203B41FA5}">
                      <a16:colId xmlns:a16="http://schemas.microsoft.com/office/drawing/2014/main" val="1933169932"/>
                    </a:ext>
                  </a:extLst>
                </a:gridCol>
                <a:gridCol w="658368">
                  <a:extLst>
                    <a:ext uri="{9D8B030D-6E8A-4147-A177-3AD203B41FA5}">
                      <a16:colId xmlns:a16="http://schemas.microsoft.com/office/drawing/2014/main" val="1413092341"/>
                    </a:ext>
                  </a:extLst>
                </a:gridCol>
                <a:gridCol w="658368">
                  <a:extLst>
                    <a:ext uri="{9D8B030D-6E8A-4147-A177-3AD203B41FA5}">
                      <a16:colId xmlns:a16="http://schemas.microsoft.com/office/drawing/2014/main" val="3619505610"/>
                    </a:ext>
                  </a:extLst>
                </a:gridCol>
                <a:gridCol w="658368">
                  <a:extLst>
                    <a:ext uri="{9D8B030D-6E8A-4147-A177-3AD203B41FA5}">
                      <a16:colId xmlns:a16="http://schemas.microsoft.com/office/drawing/2014/main" val="1897889666"/>
                    </a:ext>
                  </a:extLst>
                </a:gridCol>
                <a:gridCol w="658368">
                  <a:extLst>
                    <a:ext uri="{9D8B030D-6E8A-4147-A177-3AD203B41FA5}">
                      <a16:colId xmlns:a16="http://schemas.microsoft.com/office/drawing/2014/main" val="2749597816"/>
                    </a:ext>
                  </a:extLst>
                </a:gridCol>
                <a:gridCol w="658368">
                  <a:extLst>
                    <a:ext uri="{9D8B030D-6E8A-4147-A177-3AD203B41FA5}">
                      <a16:colId xmlns:a16="http://schemas.microsoft.com/office/drawing/2014/main" val="2685891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48782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- 2024-07-15 15:58:55</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introduce our new hire, Maxwell N! He joins us as our Underwriter I, HPR, in our Jersey City office. We look forward to his contributions and the great things we will achieve together.
In his free time, Maxwell stays active fishing, golfing, and running. He also enjoys watching football and playing video games.
Welcome to TeamTMA, Maxwell!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11.357340720222 %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75959828"/>
                  </a:ext>
                </a:extLst>
              </a:tr>
            </a:tbl>
          </a:graphicData>
        </a:graphic>
      </p:graphicFrame>
      <p:sp>
        <p:nvSpPr>
          <p:cNvPr id="4" name="Text Placeholder 3">
            <a:extLst>
              <a:ext uri="{FF2B5EF4-FFF2-40B4-BE49-F238E27FC236}">
                <a16:creationId xmlns:a16="http://schemas.microsoft.com/office/drawing/2014/main" id="{7DFAC8FB-911B-4BBE-A781-AB22CB5EF90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78327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BB348-37C4-4E25-BCF8-BDA8AC4AD3FB}"/>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17E6D58E-6082-4EA8-8EE7-F589FDEDBCBC}"/>
              </a:ext>
            </a:extLst>
          </p:cNvPr>
          <p:cNvGraphicFramePr>
            <a:graphicFrameLocks noGrp="1"/>
          </p:cNvGraphicFramePr>
          <p:nvPr>
            <p:ph type="tbl" sz="quarter" idx="13"/>
            <p:extLst>
              <p:ext uri="{D42A27DB-BD31-4B8C-83A1-F6EECF244321}">
                <p14:modId xmlns:p14="http://schemas.microsoft.com/office/powerpoint/2010/main" val="3469960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81384485"/>
                    </a:ext>
                  </a:extLst>
                </a:gridCol>
                <a:gridCol w="658368">
                  <a:extLst>
                    <a:ext uri="{9D8B030D-6E8A-4147-A177-3AD203B41FA5}">
                      <a16:colId xmlns:a16="http://schemas.microsoft.com/office/drawing/2014/main" val="688539907"/>
                    </a:ext>
                  </a:extLst>
                </a:gridCol>
                <a:gridCol w="658368">
                  <a:extLst>
                    <a:ext uri="{9D8B030D-6E8A-4147-A177-3AD203B41FA5}">
                      <a16:colId xmlns:a16="http://schemas.microsoft.com/office/drawing/2014/main" val="2667050678"/>
                    </a:ext>
                  </a:extLst>
                </a:gridCol>
                <a:gridCol w="658368">
                  <a:extLst>
                    <a:ext uri="{9D8B030D-6E8A-4147-A177-3AD203B41FA5}">
                      <a16:colId xmlns:a16="http://schemas.microsoft.com/office/drawing/2014/main" val="1678852554"/>
                    </a:ext>
                  </a:extLst>
                </a:gridCol>
                <a:gridCol w="658368">
                  <a:extLst>
                    <a:ext uri="{9D8B030D-6E8A-4147-A177-3AD203B41FA5}">
                      <a16:colId xmlns:a16="http://schemas.microsoft.com/office/drawing/2014/main" val="2914254935"/>
                    </a:ext>
                  </a:extLst>
                </a:gridCol>
                <a:gridCol w="658368">
                  <a:extLst>
                    <a:ext uri="{9D8B030D-6E8A-4147-A177-3AD203B41FA5}">
                      <a16:colId xmlns:a16="http://schemas.microsoft.com/office/drawing/2014/main" val="4029337744"/>
                    </a:ext>
                  </a:extLst>
                </a:gridCol>
                <a:gridCol w="658368">
                  <a:extLst>
                    <a:ext uri="{9D8B030D-6E8A-4147-A177-3AD203B41FA5}">
                      <a16:colId xmlns:a16="http://schemas.microsoft.com/office/drawing/2014/main" val="1375411336"/>
                    </a:ext>
                  </a:extLst>
                </a:gridCol>
                <a:gridCol w="658368">
                  <a:extLst>
                    <a:ext uri="{9D8B030D-6E8A-4147-A177-3AD203B41FA5}">
                      <a16:colId xmlns:a16="http://schemas.microsoft.com/office/drawing/2014/main" val="3392168943"/>
                    </a:ext>
                  </a:extLst>
                </a:gridCol>
                <a:gridCol w="658368">
                  <a:extLst>
                    <a:ext uri="{9D8B030D-6E8A-4147-A177-3AD203B41FA5}">
                      <a16:colId xmlns:a16="http://schemas.microsoft.com/office/drawing/2014/main" val="2168404501"/>
                    </a:ext>
                  </a:extLst>
                </a:gridCol>
                <a:gridCol w="658368">
                  <a:extLst>
                    <a:ext uri="{9D8B030D-6E8A-4147-A177-3AD203B41FA5}">
                      <a16:colId xmlns:a16="http://schemas.microsoft.com/office/drawing/2014/main" val="1316591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54229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- 2024-07-10 15:15:20</a:t>
                      </a:r>
                      <a:r>
                        <a:rPr kumimoji="0" lang="en-US" sz="1000" b="0" i="0" u="none" strike="noStrike" kern="1200" cap="none" spc="0" normalizeH="0" baseline="0" noProof="0">
                          <a:ln>
                            <a:noFill/>
                          </a:ln>
                          <a:solidFill>
                            <a:prstClr val="black"/>
                          </a:solidFill>
                          <a:effectLst/>
                          <a:uLnTx/>
                          <a:uFillTx/>
                          <a:latin typeface="Calibri"/>
                          <a:ea typeface="+mn-ea"/>
                          <a:cs typeface="+mn-cs"/>
                        </a:rPr>
                        <a:t>
 These hot summer months can fly by, but our Pasadena office cooled off with some delicious frozen yogurt and wrapped up June by showing their support for TMA's Charity of the Month, Shriners Children's.
Thank you to everyone who joined the fun and made June's charity event a success!
Interested in being part of a fun, community-focused culture? Our Pasadena office is looking for a Sr. Manager, Premium Audit. Explore our role and apply today: https://bit.ly/3zAuuTH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36.656976744186 %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70754621"/>
                  </a:ext>
                </a:extLst>
              </a:tr>
            </a:tbl>
          </a:graphicData>
        </a:graphic>
      </p:graphicFrame>
      <p:sp>
        <p:nvSpPr>
          <p:cNvPr id="4" name="Text Placeholder 3">
            <a:extLst>
              <a:ext uri="{FF2B5EF4-FFF2-40B4-BE49-F238E27FC236}">
                <a16:creationId xmlns:a16="http://schemas.microsoft.com/office/drawing/2014/main" id="{68351F04-963D-45FF-97C6-3C93FCA1EBC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7385633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DB9A2-DBE6-4EFA-BC2E-AE805F7BEA68}"/>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733A9D9A-4845-4DA0-BA5A-658DBAD73B0D}"/>
              </a:ext>
            </a:extLst>
          </p:cNvPr>
          <p:cNvGraphicFramePr>
            <a:graphicFrameLocks noGrp="1"/>
          </p:cNvGraphicFramePr>
          <p:nvPr>
            <p:ph type="tbl" sz="quarter" idx="13"/>
            <p:extLst>
              <p:ext uri="{D42A27DB-BD31-4B8C-83A1-F6EECF244321}">
                <p14:modId xmlns:p14="http://schemas.microsoft.com/office/powerpoint/2010/main" val="4117698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82430932"/>
                    </a:ext>
                  </a:extLst>
                </a:gridCol>
                <a:gridCol w="576072">
                  <a:extLst>
                    <a:ext uri="{9D8B030D-6E8A-4147-A177-3AD203B41FA5}">
                      <a16:colId xmlns:a16="http://schemas.microsoft.com/office/drawing/2014/main" val="2173720829"/>
                    </a:ext>
                  </a:extLst>
                </a:gridCol>
                <a:gridCol w="576072">
                  <a:extLst>
                    <a:ext uri="{9D8B030D-6E8A-4147-A177-3AD203B41FA5}">
                      <a16:colId xmlns:a16="http://schemas.microsoft.com/office/drawing/2014/main" val="3546496916"/>
                    </a:ext>
                  </a:extLst>
                </a:gridCol>
                <a:gridCol w="576072">
                  <a:extLst>
                    <a:ext uri="{9D8B030D-6E8A-4147-A177-3AD203B41FA5}">
                      <a16:colId xmlns:a16="http://schemas.microsoft.com/office/drawing/2014/main" val="1638088170"/>
                    </a:ext>
                  </a:extLst>
                </a:gridCol>
                <a:gridCol w="576072">
                  <a:extLst>
                    <a:ext uri="{9D8B030D-6E8A-4147-A177-3AD203B41FA5}">
                      <a16:colId xmlns:a16="http://schemas.microsoft.com/office/drawing/2014/main" val="4086112418"/>
                    </a:ext>
                  </a:extLst>
                </a:gridCol>
                <a:gridCol w="576072">
                  <a:extLst>
                    <a:ext uri="{9D8B030D-6E8A-4147-A177-3AD203B41FA5}">
                      <a16:colId xmlns:a16="http://schemas.microsoft.com/office/drawing/2014/main" val="53881638"/>
                    </a:ext>
                  </a:extLst>
                </a:gridCol>
                <a:gridCol w="576072">
                  <a:extLst>
                    <a:ext uri="{9D8B030D-6E8A-4147-A177-3AD203B41FA5}">
                      <a16:colId xmlns:a16="http://schemas.microsoft.com/office/drawing/2014/main" val="110039000"/>
                    </a:ext>
                  </a:extLst>
                </a:gridCol>
                <a:gridCol w="576072">
                  <a:extLst>
                    <a:ext uri="{9D8B030D-6E8A-4147-A177-3AD203B41FA5}">
                      <a16:colId xmlns:a16="http://schemas.microsoft.com/office/drawing/2014/main" val="2539672794"/>
                    </a:ext>
                  </a:extLst>
                </a:gridCol>
                <a:gridCol w="576072">
                  <a:extLst>
                    <a:ext uri="{9D8B030D-6E8A-4147-A177-3AD203B41FA5}">
                      <a16:colId xmlns:a16="http://schemas.microsoft.com/office/drawing/2014/main" val="632689823"/>
                    </a:ext>
                  </a:extLst>
                </a:gridCol>
                <a:gridCol w="576072">
                  <a:extLst>
                    <a:ext uri="{9D8B030D-6E8A-4147-A177-3AD203B41FA5}">
                      <a16:colId xmlns:a16="http://schemas.microsoft.com/office/drawing/2014/main" val="3346844550"/>
                    </a:ext>
                  </a:extLst>
                </a:gridCol>
                <a:gridCol w="576072">
                  <a:extLst>
                    <a:ext uri="{9D8B030D-6E8A-4147-A177-3AD203B41FA5}">
                      <a16:colId xmlns:a16="http://schemas.microsoft.com/office/drawing/2014/main" val="383360868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548247706"/>
                  </a:ext>
                </a:extLst>
              </a:tr>
              <a:tr h="370840">
                <a:tc>
                  <a:txBody>
                    <a:bodyPr/>
                    <a:lstStyle/>
                    <a:p>
                      <a:r>
                        <a:rPr lang="en-US" sz="1000"/>
                        <a:t>tmamerica</a:t>
                      </a:r>
                    </a:p>
                  </a:txBody>
                  <a:tcPr/>
                </a:tc>
                <a:tc>
                  <a:txBody>
                    <a:bodyPr/>
                    <a:lstStyle/>
                    <a:p>
                      <a:r>
                        <a:rPr lang="en-US" sz="1000"/>
                        <a:t>558</a:t>
                      </a:r>
                    </a:p>
                  </a:txBody>
                  <a:tcPr/>
                </a:tc>
                <a:tc>
                  <a:txBody>
                    <a:bodyPr/>
                    <a:lstStyle/>
                    <a:p>
                      <a:r>
                        <a:rPr lang="en-US" sz="1000"/>
                        <a:t>3</a:t>
                      </a:r>
                    </a:p>
                  </a:txBody>
                  <a:tcPr/>
                </a:tc>
                <a:tc>
                  <a:txBody>
                    <a:bodyPr/>
                    <a:lstStyle/>
                    <a:p>
                      <a:r>
                        <a:rPr lang="en-US" sz="1000"/>
                        <a:t>6</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16</a:t>
                      </a:r>
                    </a:p>
                  </a:txBody>
                  <a:tcPr/>
                </a:tc>
                <a:tc>
                  <a:txBody>
                    <a:bodyPr/>
                    <a:lstStyle/>
                    <a:p>
                      <a:r>
                        <a:rPr lang="en-US" sz="1000"/>
                        <a:t>103</a:t>
                      </a:r>
                    </a:p>
                  </a:txBody>
                  <a:tcPr/>
                </a:tc>
                <a:tc>
                  <a:txBody>
                    <a:bodyPr/>
                    <a:lstStyle/>
                    <a:p>
                      <a:r>
                        <a:rPr lang="en-US" sz="1000"/>
                        <a:t>2</a:t>
                      </a:r>
                    </a:p>
                  </a:txBody>
                  <a:tcPr/>
                </a:tc>
                <a:tc>
                  <a:txBody>
                    <a:bodyPr/>
                    <a:lstStyle/>
                    <a:p>
                      <a:r>
                        <a:rPr lang="en-US" sz="1000"/>
                        <a:t>1.1803 %</a:t>
                      </a:r>
                    </a:p>
                  </a:txBody>
                  <a:tcPr/>
                </a:tc>
                <a:extLst>
                  <a:ext uri="{0D108BD9-81ED-4DB2-BD59-A6C34878D82A}">
                    <a16:rowId xmlns:a16="http://schemas.microsoft.com/office/drawing/2014/main" val="41792118"/>
                  </a:ext>
                </a:extLst>
              </a:tr>
            </a:tbl>
          </a:graphicData>
        </a:graphic>
      </p:graphicFrame>
      <p:sp>
        <p:nvSpPr>
          <p:cNvPr id="4" name="Text Placeholder 3">
            <a:extLst>
              <a:ext uri="{FF2B5EF4-FFF2-40B4-BE49-F238E27FC236}">
                <a16:creationId xmlns:a16="http://schemas.microsoft.com/office/drawing/2014/main" id="{4FF8FABE-E664-4D4C-8436-0CF2E131CDC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947405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B8777-C067-44A2-9681-7AF1879432F6}"/>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CEB7290B-9A98-454B-81D1-19020D730686}"/>
              </a:ext>
            </a:extLst>
          </p:cNvPr>
          <p:cNvGraphicFramePr>
            <a:graphicFrameLocks noGrp="1"/>
          </p:cNvGraphicFramePr>
          <p:nvPr>
            <p:ph type="chart" sz="quarter" idx="13"/>
            <p:extLst>
              <p:ext uri="{D42A27DB-BD31-4B8C-83A1-F6EECF244321}">
                <p14:modId xmlns:p14="http://schemas.microsoft.com/office/powerpoint/2010/main" val="3105004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0D7312-3D08-4D29-A749-70655E18C79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933DB80-003F-4828-AF8E-3FB3BEA75C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5792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BAD4A-3527-43CE-9526-4E3DCDD53CCE}"/>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0CA23BCD-D402-46DD-B11C-36C49683325A}"/>
              </a:ext>
            </a:extLst>
          </p:cNvPr>
          <p:cNvGraphicFramePr>
            <a:graphicFrameLocks noGrp="1"/>
          </p:cNvGraphicFramePr>
          <p:nvPr>
            <p:ph type="chart" sz="quarter" idx="13"/>
            <p:extLst>
              <p:ext uri="{D42A27DB-BD31-4B8C-83A1-F6EECF244321}">
                <p14:modId xmlns:p14="http://schemas.microsoft.com/office/powerpoint/2010/main" val="3894870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61620A-8063-43A2-B09B-98BD5A83DB2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7CD93A0-FD71-4858-BAD4-5A2B6CA02D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54977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7234D-82AD-473D-9C39-29E0D0E660BB}"/>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8FB55B4F-F766-4662-A292-79CA9F0A2CF4}"/>
              </a:ext>
            </a:extLst>
          </p:cNvPr>
          <p:cNvGraphicFramePr>
            <a:graphicFrameLocks noGrp="1"/>
          </p:cNvGraphicFramePr>
          <p:nvPr>
            <p:ph type="chart" sz="quarter" idx="13"/>
            <p:extLst>
              <p:ext uri="{D42A27DB-BD31-4B8C-83A1-F6EECF244321}">
                <p14:modId xmlns:p14="http://schemas.microsoft.com/office/powerpoint/2010/main" val="1788254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B7B9D4-6779-448B-9B51-9D584B04316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77F1AFD-5058-4FC8-B0AF-9E29E96953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43309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3E73E-8C5F-467B-9322-36A09F9BD944}"/>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DEF7C2D1-A4B3-4E7C-AED1-571471CFB6CA}"/>
              </a:ext>
            </a:extLst>
          </p:cNvPr>
          <p:cNvGraphicFramePr>
            <a:graphicFrameLocks noGrp="1"/>
          </p:cNvGraphicFramePr>
          <p:nvPr>
            <p:ph type="chart" sz="quarter" idx="13"/>
            <p:extLst>
              <p:ext uri="{D42A27DB-BD31-4B8C-83A1-F6EECF244321}">
                <p14:modId xmlns:p14="http://schemas.microsoft.com/office/powerpoint/2010/main" val="810595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9CFF4C-AD2D-4B64-A86B-165E1B73657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381A778-A8B0-4F47-96E2-CFFC777E72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3193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B6E3D-D153-4AA7-9F18-DDEF088D1BD5}"/>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E636E655-A211-4307-9860-7A4F21C14520}"/>
              </a:ext>
            </a:extLst>
          </p:cNvPr>
          <p:cNvGraphicFramePr>
            <a:graphicFrameLocks noGrp="1"/>
          </p:cNvGraphicFramePr>
          <p:nvPr>
            <p:ph type="tbl" sz="quarter" idx="13"/>
            <p:extLst>
              <p:ext uri="{D42A27DB-BD31-4B8C-83A1-F6EECF244321}">
                <p14:modId xmlns:p14="http://schemas.microsoft.com/office/powerpoint/2010/main" val="741586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60687156"/>
                    </a:ext>
                  </a:extLst>
                </a:gridCol>
                <a:gridCol w="1975104">
                  <a:extLst>
                    <a:ext uri="{9D8B030D-6E8A-4147-A177-3AD203B41FA5}">
                      <a16:colId xmlns:a16="http://schemas.microsoft.com/office/drawing/2014/main" val="3970194450"/>
                    </a:ext>
                  </a:extLst>
                </a:gridCol>
                <a:gridCol w="905256">
                  <a:extLst>
                    <a:ext uri="{9D8B030D-6E8A-4147-A177-3AD203B41FA5}">
                      <a16:colId xmlns:a16="http://schemas.microsoft.com/office/drawing/2014/main" val="735069463"/>
                    </a:ext>
                  </a:extLst>
                </a:gridCol>
                <a:gridCol w="905256">
                  <a:extLst>
                    <a:ext uri="{9D8B030D-6E8A-4147-A177-3AD203B41FA5}">
                      <a16:colId xmlns:a16="http://schemas.microsoft.com/office/drawing/2014/main" val="82965970"/>
                    </a:ext>
                  </a:extLst>
                </a:gridCol>
                <a:gridCol w="905256">
                  <a:extLst>
                    <a:ext uri="{9D8B030D-6E8A-4147-A177-3AD203B41FA5}">
                      <a16:colId xmlns:a16="http://schemas.microsoft.com/office/drawing/2014/main" val="2609427244"/>
                    </a:ext>
                  </a:extLst>
                </a:gridCol>
                <a:gridCol w="905256">
                  <a:extLst>
                    <a:ext uri="{9D8B030D-6E8A-4147-A177-3AD203B41FA5}">
                      <a16:colId xmlns:a16="http://schemas.microsoft.com/office/drawing/2014/main" val="2968548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79100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- 2024-07-10 15:22:53</a:t>
                      </a:r>
                      <a:r>
                        <a:rPr kumimoji="0" lang="en-US" sz="1000" b="0" i="0" u="none" strike="noStrike" kern="1200" cap="none" spc="0" normalizeH="0" baseline="0" noProof="0">
                          <a:ln>
                            <a:noFill/>
                          </a:ln>
                          <a:solidFill>
                            <a:prstClr val="black"/>
                          </a:solidFill>
                          <a:effectLst/>
                          <a:uLnTx/>
                          <a:uFillTx/>
                          <a:latin typeface="Calibri"/>
                          <a:ea typeface="+mn-ea"/>
                          <a:cs typeface="+mn-cs"/>
                        </a:rPr>
                        <a:t>
 These hot summer months can fly by, but our Pasadena office cooled off with some delicious frozen yogurt and wrapped up June by showing their support for TMA's Charity of the Month, shrinershospitals. 
Thank you to everyone who joined in the fun and made June's charity event a success!
Interested in being part of an exciting, community-focused culture? Our Pasadena office is looking for a Sr. Manager, Premium Audit.  Explore our role and apply today: https://bit.ly/3XVAl00
#froyo #hiring #companyculture #insurancecareers #insurancecomany #worklifebalance #csr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https://quintly-eu-image-storage.s3.amazonaws.com/a8463497d6ac59d9f9b31e3831c67b7f/d780eff0fa9b3fcafa3bcc88efe07803.jpg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265285806"/>
                  </a:ext>
                </a:extLst>
              </a:tr>
            </a:tbl>
          </a:graphicData>
        </a:graphic>
      </p:graphicFrame>
      <p:sp>
        <p:nvSpPr>
          <p:cNvPr id="4" name="Text Placeholder 3">
            <a:extLst>
              <a:ext uri="{FF2B5EF4-FFF2-40B4-BE49-F238E27FC236}">
                <a16:creationId xmlns:a16="http://schemas.microsoft.com/office/drawing/2014/main" id="{6DA24FCB-7453-4C66-B3CC-1FBB6A06602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2605912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A76B3-B809-4507-9DFA-DBB998037CC3}"/>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C2E22461-92C4-4BB5-B6FF-9D1036F5EDCF}"/>
              </a:ext>
            </a:extLst>
          </p:cNvPr>
          <p:cNvGraphicFramePr>
            <a:graphicFrameLocks noGrp="1"/>
          </p:cNvGraphicFramePr>
          <p:nvPr>
            <p:ph type="tbl" sz="quarter" idx="13"/>
            <p:extLst>
              <p:ext uri="{D42A27DB-BD31-4B8C-83A1-F6EECF244321}">
                <p14:modId xmlns:p14="http://schemas.microsoft.com/office/powerpoint/2010/main" val="1354997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52511686"/>
                    </a:ext>
                  </a:extLst>
                </a:gridCol>
                <a:gridCol w="1975104">
                  <a:extLst>
                    <a:ext uri="{9D8B030D-6E8A-4147-A177-3AD203B41FA5}">
                      <a16:colId xmlns:a16="http://schemas.microsoft.com/office/drawing/2014/main" val="3481562217"/>
                    </a:ext>
                  </a:extLst>
                </a:gridCol>
                <a:gridCol w="905256">
                  <a:extLst>
                    <a:ext uri="{9D8B030D-6E8A-4147-A177-3AD203B41FA5}">
                      <a16:colId xmlns:a16="http://schemas.microsoft.com/office/drawing/2014/main" val="2204809556"/>
                    </a:ext>
                  </a:extLst>
                </a:gridCol>
                <a:gridCol w="905256">
                  <a:extLst>
                    <a:ext uri="{9D8B030D-6E8A-4147-A177-3AD203B41FA5}">
                      <a16:colId xmlns:a16="http://schemas.microsoft.com/office/drawing/2014/main" val="1729716204"/>
                    </a:ext>
                  </a:extLst>
                </a:gridCol>
                <a:gridCol w="905256">
                  <a:extLst>
                    <a:ext uri="{9D8B030D-6E8A-4147-A177-3AD203B41FA5}">
                      <a16:colId xmlns:a16="http://schemas.microsoft.com/office/drawing/2014/main" val="2747676849"/>
                    </a:ext>
                  </a:extLst>
                </a:gridCol>
                <a:gridCol w="905256">
                  <a:extLst>
                    <a:ext uri="{9D8B030D-6E8A-4147-A177-3AD203B41FA5}">
                      <a16:colId xmlns:a16="http://schemas.microsoft.com/office/drawing/2014/main" val="1715490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37439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- 2024-07-26 15:29:18</a:t>
                      </a:r>
                      <a:r>
                        <a:rPr kumimoji="0" lang="en-US" sz="1000" b="0" i="0" u="none" strike="noStrike" kern="1200" cap="none" spc="0" normalizeH="0" baseline="0" noProof="0">
                          <a:ln>
                            <a:noFill/>
                          </a:ln>
                          <a:solidFill>
                            <a:prstClr val="black"/>
                          </a:solidFill>
                          <a:effectLst/>
                          <a:uLnTx/>
                          <a:uFillTx/>
                          <a:latin typeface="Calibri"/>
                          <a:ea typeface="+mn-ea"/>
                          <a:cs typeface="+mn-cs"/>
                        </a:rPr>
                        <a:t>
 The Good Life, our company's benefits team, took our Jersey City, Plano, and Pasadena employees camping! Almost camping...
While we didn't have to put on bug spray or leave the office, our employees enjoyed roasting s'mores, painting rocks, and relaxing in the massage chair at the Good Life Health Fair! Everyone had a fun time while learning about the great wellness and benefit opportunities The Good Life program offers!
Stay tuned for the Health Fair's next stop, where they'll set up 'camp' in our Chicago office.
#employeebenefits #companyculture #insurancecareers #camping #goodybag #healthfair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https://quintly-eu-image-storage.s3.amazonaws.com/a8463497d6ac59d9f9b31e3831c67b7f/8ebdabffe31f771e3d31ed406bc908fe.jpg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446983772"/>
                  </a:ext>
                </a:extLst>
              </a:tr>
            </a:tbl>
          </a:graphicData>
        </a:graphic>
      </p:graphicFrame>
      <p:sp>
        <p:nvSpPr>
          <p:cNvPr id="4" name="Text Placeholder 3">
            <a:extLst>
              <a:ext uri="{FF2B5EF4-FFF2-40B4-BE49-F238E27FC236}">
                <a16:creationId xmlns:a16="http://schemas.microsoft.com/office/drawing/2014/main" id="{E434E619-D8F1-4F01-AB1F-A9C70567134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9217908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9B00C-9D1D-4B16-8B86-6B51CD8AF8D8}"/>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EA44E761-B1E5-46DF-9830-B456F6C3792E}"/>
              </a:ext>
            </a:extLst>
          </p:cNvPr>
          <p:cNvGraphicFramePr>
            <a:graphicFrameLocks noGrp="1"/>
          </p:cNvGraphicFramePr>
          <p:nvPr>
            <p:ph type="tbl" sz="quarter" idx="13"/>
            <p:extLst>
              <p:ext uri="{D42A27DB-BD31-4B8C-83A1-F6EECF244321}">
                <p14:modId xmlns:p14="http://schemas.microsoft.com/office/powerpoint/2010/main" val="2716709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16937867"/>
                    </a:ext>
                  </a:extLst>
                </a:gridCol>
                <a:gridCol w="1975104">
                  <a:extLst>
                    <a:ext uri="{9D8B030D-6E8A-4147-A177-3AD203B41FA5}">
                      <a16:colId xmlns:a16="http://schemas.microsoft.com/office/drawing/2014/main" val="2502039405"/>
                    </a:ext>
                  </a:extLst>
                </a:gridCol>
                <a:gridCol w="905256">
                  <a:extLst>
                    <a:ext uri="{9D8B030D-6E8A-4147-A177-3AD203B41FA5}">
                      <a16:colId xmlns:a16="http://schemas.microsoft.com/office/drawing/2014/main" val="3442616994"/>
                    </a:ext>
                  </a:extLst>
                </a:gridCol>
                <a:gridCol w="905256">
                  <a:extLst>
                    <a:ext uri="{9D8B030D-6E8A-4147-A177-3AD203B41FA5}">
                      <a16:colId xmlns:a16="http://schemas.microsoft.com/office/drawing/2014/main" val="1014885034"/>
                    </a:ext>
                  </a:extLst>
                </a:gridCol>
                <a:gridCol w="905256">
                  <a:extLst>
                    <a:ext uri="{9D8B030D-6E8A-4147-A177-3AD203B41FA5}">
                      <a16:colId xmlns:a16="http://schemas.microsoft.com/office/drawing/2014/main" val="2198919910"/>
                    </a:ext>
                  </a:extLst>
                </a:gridCol>
                <a:gridCol w="905256">
                  <a:extLst>
                    <a:ext uri="{9D8B030D-6E8A-4147-A177-3AD203B41FA5}">
                      <a16:colId xmlns:a16="http://schemas.microsoft.com/office/drawing/2014/main" val="4008485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73536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- 2024-07-16 11:54:16</a:t>
                      </a:r>
                      <a:r>
                        <a:rPr kumimoji="0" lang="en-US" sz="1000" b="0" i="0" u="none" strike="noStrike" kern="1200" cap="none" spc="0" normalizeH="0" baseline="0" noProof="0">
                          <a:ln>
                            <a:noFill/>
                          </a:ln>
                          <a:solidFill>
                            <a:prstClr val="black"/>
                          </a:solidFill>
                          <a:effectLst/>
                          <a:uLnTx/>
                          <a:uFillTx/>
                          <a:latin typeface="Calibri"/>
                          <a:ea typeface="+mn-ea"/>
                          <a:cs typeface="+mn-cs"/>
                        </a:rPr>
                        <a:t>
 What are the factors contributing to the conditions in today's construction insurance market? Read insights from industry experts, including TMA's Inland Marine Executive Underwriter, Ryan Hornbeck, in this latest The Rough Notes Company, Inc. article: https://bit.ly/4dlz6fh
#commercialinsurance #employeespotlight #subjectexpert #insurancecompany #insuranceclaims #customerservicematters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https://quintly-eu-image-storage.s3.amazonaws.com/a8463497d6ac59d9f9b31e3831c67b7f/c2ecd992d49525f79b1c66005b0382fa.jpg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679459122"/>
                  </a:ext>
                </a:extLst>
              </a:tr>
            </a:tbl>
          </a:graphicData>
        </a:graphic>
      </p:graphicFrame>
      <p:sp>
        <p:nvSpPr>
          <p:cNvPr id="4" name="Text Placeholder 3">
            <a:extLst>
              <a:ext uri="{FF2B5EF4-FFF2-40B4-BE49-F238E27FC236}">
                <a16:creationId xmlns:a16="http://schemas.microsoft.com/office/drawing/2014/main" id="{C05135D3-853A-45E1-9710-B8D0840D09F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0519270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2124</Words>
  <Application>Microsoft Office PowerPoint</Application>
  <PresentationFormat>On-screen Show (4:3)</PresentationFormat>
  <Paragraphs>402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2024-08-09T16:20:42Z</dcterms:created>
  <dcterms:modified xsi:type="dcterms:W3CDTF">2024-08-09T16:21:15Z</dcterms:modified>
</cp:coreProperties>
</file>