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7" r:id="rId39"/>
    <p:sldId id="298" r:id="rId40"/>
    <p:sldId id="299" r:id="rId41"/>
    <p:sldId id="300" r:id="rId42"/>
    <p:sldId id="301" r:id="rId43"/>
    <p:sldId id="302" r:id="rId44"/>
    <p:sldId id="304" r:id="rId45"/>
    <p:sldId id="305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7495</c:v>
                </c:pt>
                <c:pt idx="1">
                  <c:v>7508</c:v>
                </c:pt>
                <c:pt idx="2">
                  <c:v>7506</c:v>
                </c:pt>
                <c:pt idx="3">
                  <c:v>7538</c:v>
                </c:pt>
                <c:pt idx="4">
                  <c:v>7529</c:v>
                </c:pt>
                <c:pt idx="5">
                  <c:v>7541</c:v>
                </c:pt>
                <c:pt idx="6">
                  <c:v>7545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E5-4647-8DB7-30CBC68071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3934</c:v>
                </c:pt>
                <c:pt idx="1">
                  <c:v>3963</c:v>
                </c:pt>
                <c:pt idx="2">
                  <c:v>3955</c:v>
                </c:pt>
                <c:pt idx="3">
                  <c:v>3963</c:v>
                </c:pt>
                <c:pt idx="4">
                  <c:v>3992</c:v>
                </c:pt>
                <c:pt idx="5">
                  <c:v>4036</c:v>
                </c:pt>
                <c:pt idx="6">
                  <c:v>4035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E5-4647-8DB7-30CBC68071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E5-4647-8DB7-30CBC68071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40209</c:v>
                </c:pt>
                <c:pt idx="1">
                  <c:v>40948</c:v>
                </c:pt>
                <c:pt idx="2">
                  <c:v>41591</c:v>
                </c:pt>
                <c:pt idx="3">
                  <c:v>42157</c:v>
                </c:pt>
                <c:pt idx="4">
                  <c:v>42797</c:v>
                </c:pt>
                <c:pt idx="5">
                  <c:v>43347</c:v>
                </c:pt>
                <c:pt idx="6">
                  <c:v>43810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3E5-4647-8DB7-30CBC680712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3351</c:v>
                </c:pt>
                <c:pt idx="1">
                  <c:v>3373</c:v>
                </c:pt>
                <c:pt idx="2">
                  <c:v>3487</c:v>
                </c:pt>
                <c:pt idx="3">
                  <c:v>3552</c:v>
                </c:pt>
                <c:pt idx="4">
                  <c:v>3557</c:v>
                </c:pt>
                <c:pt idx="5">
                  <c:v>3584</c:v>
                </c:pt>
                <c:pt idx="6">
                  <c:v>3590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3E5-4647-8DB7-30CBC68071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858328"/>
        <c:axId val="385020104"/>
      </c:lineChart>
      <c:dateAx>
        <c:axId val="386858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20104"/>
        <c:crosses val="autoZero"/>
        <c:auto val="1"/>
        <c:lblOffset val="100"/>
        <c:baseTimeUnit val="months"/>
      </c:dateAx>
      <c:valAx>
        <c:axId val="38502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85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23</c:v>
                </c:pt>
                <c:pt idx="1">
                  <c:v>17</c:v>
                </c:pt>
                <c:pt idx="2">
                  <c:v>21</c:v>
                </c:pt>
                <c:pt idx="3">
                  <c:v>40</c:v>
                </c:pt>
                <c:pt idx="4">
                  <c:v>11</c:v>
                </c:pt>
                <c:pt idx="5">
                  <c:v>32</c:v>
                </c:pt>
                <c:pt idx="6">
                  <c:v>17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3B-4A7D-8BE4-DABD4907FD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763248"/>
        <c:axId val="391765216"/>
      </c:barChart>
      <c:dateAx>
        <c:axId val="391763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65216"/>
        <c:crosses val="autoZero"/>
        <c:auto val="1"/>
        <c:lblOffset val="100"/>
        <c:baseTimeUnit val="months"/>
      </c:dateAx>
      <c:valAx>
        <c:axId val="39176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6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24</c:v>
                </c:pt>
                <c:pt idx="1">
                  <c:v>36</c:v>
                </c:pt>
                <c:pt idx="2">
                  <c:v>33</c:v>
                </c:pt>
                <c:pt idx="3">
                  <c:v>28</c:v>
                </c:pt>
                <c:pt idx="4">
                  <c:v>36</c:v>
                </c:pt>
                <c:pt idx="5">
                  <c:v>33</c:v>
                </c:pt>
                <c:pt idx="6">
                  <c:v>21</c:v>
                </c:pt>
                <c:pt idx="7">
                  <c:v>28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A9-4C1B-A6B2-31ECEC31A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138512"/>
        <c:axId val="392141136"/>
      </c:barChart>
      <c:dateAx>
        <c:axId val="392138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141136"/>
        <c:crosses val="autoZero"/>
        <c:auto val="1"/>
        <c:lblOffset val="100"/>
        <c:baseTimeUnit val="months"/>
      </c:dateAx>
      <c:valAx>
        <c:axId val="39214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13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  <c:pt idx="5">
                  <c:v>2024-06</c:v>
                </c:pt>
                <c:pt idx="6">
                  <c:v>2024-07</c:v>
                </c:pt>
                <c:pt idx="7">
                  <c:v>2024-08</c:v>
                </c:pt>
                <c:pt idx="8">
                  <c:v>2024-09</c:v>
                </c:pt>
                <c:pt idx="9">
                  <c:v>2024-10</c:v>
                </c:pt>
                <c:pt idx="10">
                  <c:v>2024-11</c:v>
                </c:pt>
                <c:pt idx="11">
                  <c:v>2024-12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534</c:v>
                </c:pt>
                <c:pt idx="1">
                  <c:v>848</c:v>
                </c:pt>
                <c:pt idx="2">
                  <c:v>875</c:v>
                </c:pt>
                <c:pt idx="3">
                  <c:v>751</c:v>
                </c:pt>
                <c:pt idx="4">
                  <c:v>964</c:v>
                </c:pt>
                <c:pt idx="5">
                  <c:v>836</c:v>
                </c:pt>
                <c:pt idx="6">
                  <c:v>548</c:v>
                </c:pt>
                <c:pt idx="7">
                  <c:v>64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46-4EBC-B27C-7958F8D4D4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770936"/>
        <c:axId val="398771920"/>
      </c:barChart>
      <c:catAx>
        <c:axId val="398770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71920"/>
        <c:crosses val="autoZero"/>
        <c:auto val="1"/>
        <c:lblAlgn val="ctr"/>
        <c:lblOffset val="100"/>
        <c:noMultiLvlLbl val="0"/>
      </c:catAx>
      <c:valAx>
        <c:axId val="39877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7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17114</c:v>
                </c:pt>
                <c:pt idx="1">
                  <c:v>23168</c:v>
                </c:pt>
                <c:pt idx="2">
                  <c:v>18750</c:v>
                </c:pt>
                <c:pt idx="3">
                  <c:v>16919</c:v>
                </c:pt>
                <c:pt idx="4">
                  <c:v>41589</c:v>
                </c:pt>
                <c:pt idx="5">
                  <c:v>171888</c:v>
                </c:pt>
                <c:pt idx="6">
                  <c:v>77757</c:v>
                </c:pt>
                <c:pt idx="7">
                  <c:v>139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C3-4325-8F77-02AE9587C3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767328"/>
        <c:axId val="398769296"/>
      </c:barChart>
      <c:dateAx>
        <c:axId val="398767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69296"/>
        <c:crosses val="autoZero"/>
        <c:auto val="1"/>
        <c:lblOffset val="100"/>
        <c:baseTimeUnit val="months"/>
      </c:dateAx>
      <c:valAx>
        <c:axId val="39876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6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-1</c:v>
                </c:pt>
                <c:pt idx="1">
                  <c:v>29</c:v>
                </c:pt>
                <c:pt idx="2">
                  <c:v>-8</c:v>
                </c:pt>
                <c:pt idx="3">
                  <c:v>8</c:v>
                </c:pt>
                <c:pt idx="4">
                  <c:v>29</c:v>
                </c:pt>
                <c:pt idx="5">
                  <c:v>44</c:v>
                </c:pt>
                <c:pt idx="6">
                  <c:v>-1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15-4AB4-AA74-A1CCD85ADD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8894840"/>
        <c:axId val="498890576"/>
      </c:barChart>
      <c:dateAx>
        <c:axId val="498894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890576"/>
        <c:crosses val="autoZero"/>
        <c:auto val="1"/>
        <c:lblOffset val="100"/>
        <c:baseTimeUnit val="months"/>
      </c:dateAx>
      <c:valAx>
        <c:axId val="49889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89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6</c:v>
                </c:pt>
                <c:pt idx="2">
                  <c:v>5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0B-41BA-A5B0-4687DF67EF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8903040"/>
        <c:axId val="498901400"/>
      </c:barChart>
      <c:dateAx>
        <c:axId val="498903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901400"/>
        <c:crosses val="autoZero"/>
        <c:auto val="1"/>
        <c:lblOffset val="100"/>
        <c:baseTimeUnit val="months"/>
      </c:dateAx>
      <c:valAx>
        <c:axId val="49890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90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  <c:pt idx="5">
                  <c:v>2024-06</c:v>
                </c:pt>
                <c:pt idx="6">
                  <c:v>2024-07</c:v>
                </c:pt>
                <c:pt idx="7">
                  <c:v>2024-08</c:v>
                </c:pt>
                <c:pt idx="8">
                  <c:v>2024-09</c:v>
                </c:pt>
                <c:pt idx="9">
                  <c:v>2024-10</c:v>
                </c:pt>
                <c:pt idx="10">
                  <c:v>2024-11</c:v>
                </c:pt>
                <c:pt idx="11">
                  <c:v>2024-12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71</c:v>
                </c:pt>
                <c:pt idx="1">
                  <c:v>151</c:v>
                </c:pt>
                <c:pt idx="2">
                  <c:v>110</c:v>
                </c:pt>
                <c:pt idx="3">
                  <c:v>66</c:v>
                </c:pt>
                <c:pt idx="4">
                  <c:v>76</c:v>
                </c:pt>
                <c:pt idx="5">
                  <c:v>64</c:v>
                </c:pt>
                <c:pt idx="6">
                  <c:v>54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FA-4EA5-8F94-FB7F831BA1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8895824"/>
        <c:axId val="498900416"/>
      </c:barChart>
      <c:catAx>
        <c:axId val="49889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900416"/>
        <c:crosses val="autoZero"/>
        <c:auto val="1"/>
        <c:lblAlgn val="ctr"/>
        <c:lblOffset val="100"/>
        <c:noMultiLvlLbl val="0"/>
      </c:catAx>
      <c:valAx>
        <c:axId val="49890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89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18</c:v>
                </c:pt>
                <c:pt idx="2">
                  <c:v>10</c:v>
                </c:pt>
                <c:pt idx="3">
                  <c:v>12</c:v>
                </c:pt>
                <c:pt idx="4">
                  <c:v>31</c:v>
                </c:pt>
                <c:pt idx="5">
                  <c:v>24</c:v>
                </c:pt>
                <c:pt idx="6">
                  <c:v>48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F7-4B8B-BFB6-8F3416EBD6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8898448"/>
        <c:axId val="498899760"/>
      </c:barChart>
      <c:dateAx>
        <c:axId val="498898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899760"/>
        <c:crosses val="autoZero"/>
        <c:auto val="1"/>
        <c:lblOffset val="100"/>
        <c:baseTimeUnit val="months"/>
      </c:dateAx>
      <c:valAx>
        <c:axId val="49889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89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616</c:v>
                </c:pt>
                <c:pt idx="1">
                  <c:v>739</c:v>
                </c:pt>
                <c:pt idx="2">
                  <c:v>643</c:v>
                </c:pt>
                <c:pt idx="3">
                  <c:v>566</c:v>
                </c:pt>
                <c:pt idx="4">
                  <c:v>640</c:v>
                </c:pt>
                <c:pt idx="5">
                  <c:v>550</c:v>
                </c:pt>
                <c:pt idx="6">
                  <c:v>463</c:v>
                </c:pt>
                <c:pt idx="7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CD-48A2-B8E9-D0BA1620C5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952992"/>
        <c:axId val="277957584"/>
      </c:barChart>
      <c:dateAx>
        <c:axId val="277952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57584"/>
        <c:crosses val="autoZero"/>
        <c:auto val="1"/>
        <c:lblOffset val="100"/>
        <c:baseTimeUnit val="months"/>
      </c:dateAx>
      <c:valAx>
        <c:axId val="27795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5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  <c:pt idx="5">
                  <c:v>2024-06</c:v>
                </c:pt>
                <c:pt idx="6">
                  <c:v>2024-07</c:v>
                </c:pt>
                <c:pt idx="7">
                  <c:v>2024-08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69</c:v>
                </c:pt>
                <c:pt idx="1">
                  <c:v>55</c:v>
                </c:pt>
                <c:pt idx="2">
                  <c:v>105</c:v>
                </c:pt>
                <c:pt idx="3">
                  <c:v>100</c:v>
                </c:pt>
                <c:pt idx="4">
                  <c:v>99</c:v>
                </c:pt>
                <c:pt idx="5">
                  <c:v>96</c:v>
                </c:pt>
                <c:pt idx="6">
                  <c:v>91</c:v>
                </c:pt>
                <c:pt idx="7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DA-48E7-8783-E702B230C5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958896"/>
        <c:axId val="277961520"/>
      </c:barChart>
      <c:catAx>
        <c:axId val="27795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61520"/>
        <c:crosses val="autoZero"/>
        <c:auto val="1"/>
        <c:lblAlgn val="ctr"/>
        <c:lblOffset val="100"/>
        <c:noMultiLvlLbl val="0"/>
      </c:catAx>
      <c:valAx>
        <c:axId val="27796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5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  <c:pt idx="5">
                  <c:v>2024-06</c:v>
                </c:pt>
                <c:pt idx="6">
                  <c:v>2024-07</c:v>
                </c:pt>
                <c:pt idx="7">
                  <c:v>2024-08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1395</c:v>
                </c:pt>
                <c:pt idx="1">
                  <c:v>1174</c:v>
                </c:pt>
                <c:pt idx="2">
                  <c:v>2109</c:v>
                </c:pt>
                <c:pt idx="3">
                  <c:v>2220</c:v>
                </c:pt>
                <c:pt idx="4">
                  <c:v>2186</c:v>
                </c:pt>
                <c:pt idx="5">
                  <c:v>2123</c:v>
                </c:pt>
                <c:pt idx="6">
                  <c:v>2014</c:v>
                </c:pt>
                <c:pt idx="7">
                  <c:v>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43-48E6-8389-6282408969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961848"/>
        <c:axId val="277955616"/>
      </c:barChart>
      <c:catAx>
        <c:axId val="277961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55616"/>
        <c:crosses val="autoZero"/>
        <c:auto val="1"/>
        <c:lblAlgn val="ctr"/>
        <c:lblOffset val="100"/>
        <c:noMultiLvlLbl val="0"/>
      </c:catAx>
      <c:valAx>
        <c:axId val="27795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6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2023-12</c:v>
                </c:pt>
                <c:pt idx="1">
                  <c:v>2024-01</c:v>
                </c:pt>
                <c:pt idx="2">
                  <c:v>2024-02</c:v>
                </c:pt>
                <c:pt idx="3">
                  <c:v>2024-03</c:v>
                </c:pt>
                <c:pt idx="4">
                  <c:v>2024-04</c:v>
                </c:pt>
                <c:pt idx="5">
                  <c:v>2024-05</c:v>
                </c:pt>
                <c:pt idx="6">
                  <c:v>2024-06</c:v>
                </c:pt>
                <c:pt idx="7">
                  <c:v>2024-07</c:v>
                </c:pt>
                <c:pt idx="8">
                  <c:v>2024-08</c:v>
                </c:pt>
                <c:pt idx="9">
                  <c:v>2024-09</c:v>
                </c:pt>
                <c:pt idx="10">
                  <c:v>2024-10</c:v>
                </c:pt>
                <c:pt idx="11">
                  <c:v>2024-11</c:v>
                </c:pt>
                <c:pt idx="12">
                  <c:v>2024-12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1212</c:v>
                </c:pt>
                <c:pt idx="1">
                  <c:v>99369</c:v>
                </c:pt>
                <c:pt idx="2">
                  <c:v>85918</c:v>
                </c:pt>
                <c:pt idx="3">
                  <c:v>83046</c:v>
                </c:pt>
                <c:pt idx="4">
                  <c:v>93468</c:v>
                </c:pt>
                <c:pt idx="5">
                  <c:v>80116</c:v>
                </c:pt>
                <c:pt idx="6">
                  <c:v>87511</c:v>
                </c:pt>
                <c:pt idx="7">
                  <c:v>79848</c:v>
                </c:pt>
                <c:pt idx="8">
                  <c:v>4800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E4-4302-9A4B-08A5EB5A5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937248"/>
        <c:axId val="277941512"/>
      </c:barChart>
      <c:catAx>
        <c:axId val="27793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41512"/>
        <c:crosses val="autoZero"/>
        <c:auto val="1"/>
        <c:lblAlgn val="ctr"/>
        <c:lblOffset val="100"/>
        <c:noMultiLvlLbl val="0"/>
      </c:catAx>
      <c:valAx>
        <c:axId val="27794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3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-2</c:v>
                </c:pt>
                <c:pt idx="1">
                  <c:v>22</c:v>
                </c:pt>
                <c:pt idx="2">
                  <c:v>114</c:v>
                </c:pt>
                <c:pt idx="3">
                  <c:v>65</c:v>
                </c:pt>
                <c:pt idx="4">
                  <c:v>5</c:v>
                </c:pt>
                <c:pt idx="5">
                  <c:v>27</c:v>
                </c:pt>
                <c:pt idx="6">
                  <c:v>6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3F-4106-AE0E-CF6BE42B97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413560"/>
        <c:axId val="282412248"/>
      </c:barChart>
      <c:dateAx>
        <c:axId val="282413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12248"/>
        <c:crosses val="autoZero"/>
        <c:auto val="1"/>
        <c:lblOffset val="100"/>
        <c:baseTimeUnit val="months"/>
      </c:dateAx>
      <c:valAx>
        <c:axId val="28241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13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32</c:v>
                </c:pt>
                <c:pt idx="1">
                  <c:v>34</c:v>
                </c:pt>
                <c:pt idx="2">
                  <c:v>39</c:v>
                </c:pt>
                <c:pt idx="3">
                  <c:v>23</c:v>
                </c:pt>
                <c:pt idx="4">
                  <c:v>26</c:v>
                </c:pt>
                <c:pt idx="5">
                  <c:v>17</c:v>
                </c:pt>
                <c:pt idx="6">
                  <c:v>30</c:v>
                </c:pt>
                <c:pt idx="7">
                  <c:v>25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78-4308-94F3-0B1B014EC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429960"/>
        <c:axId val="282422744"/>
      </c:barChart>
      <c:dateAx>
        <c:axId val="282429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22744"/>
        <c:crosses val="autoZero"/>
        <c:auto val="1"/>
        <c:lblOffset val="100"/>
        <c:baseTimeUnit val="months"/>
      </c:dateAx>
      <c:valAx>
        <c:axId val="28242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29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  <c:pt idx="5">
                  <c:v>2024-06</c:v>
                </c:pt>
                <c:pt idx="6">
                  <c:v>2024-07</c:v>
                </c:pt>
                <c:pt idx="7">
                  <c:v>2024-08</c:v>
                </c:pt>
                <c:pt idx="8">
                  <c:v>2024-09</c:v>
                </c:pt>
                <c:pt idx="9">
                  <c:v>2024-10</c:v>
                </c:pt>
                <c:pt idx="10">
                  <c:v>2024-11</c:v>
                </c:pt>
                <c:pt idx="11">
                  <c:v>2024-12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514</c:v>
                </c:pt>
                <c:pt idx="1">
                  <c:v>521</c:v>
                </c:pt>
                <c:pt idx="2">
                  <c:v>596</c:v>
                </c:pt>
                <c:pt idx="3">
                  <c:v>378</c:v>
                </c:pt>
                <c:pt idx="4">
                  <c:v>452</c:v>
                </c:pt>
                <c:pt idx="5">
                  <c:v>293</c:v>
                </c:pt>
                <c:pt idx="6">
                  <c:v>523</c:v>
                </c:pt>
                <c:pt idx="7">
                  <c:v>50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A9-4581-954F-E3897F33B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424384"/>
        <c:axId val="282429304"/>
      </c:barChart>
      <c:catAx>
        <c:axId val="282424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29304"/>
        <c:crosses val="autoZero"/>
        <c:auto val="1"/>
        <c:lblAlgn val="ctr"/>
        <c:lblOffset val="100"/>
        <c:noMultiLvlLbl val="0"/>
      </c:catAx>
      <c:valAx>
        <c:axId val="28242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2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11319</c:v>
                </c:pt>
                <c:pt idx="1">
                  <c:v>14012</c:v>
                </c:pt>
                <c:pt idx="2">
                  <c:v>118067</c:v>
                </c:pt>
                <c:pt idx="3">
                  <c:v>49571</c:v>
                </c:pt>
                <c:pt idx="4">
                  <c:v>10510</c:v>
                </c:pt>
                <c:pt idx="5">
                  <c:v>12731</c:v>
                </c:pt>
                <c:pt idx="6">
                  <c:v>12644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39-4DE1-B536-A87500A57C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427008"/>
        <c:axId val="282428320"/>
      </c:barChart>
      <c:dateAx>
        <c:axId val="282427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28320"/>
        <c:crosses val="autoZero"/>
        <c:auto val="1"/>
        <c:lblOffset val="100"/>
        <c:baseTimeUnit val="months"/>
      </c:dateAx>
      <c:valAx>
        <c:axId val="282428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2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25B8E-C8CA-4AAA-8DCF-3975C5E007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PHLY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C28ABC-7BB2-43FC-847D-022F87F989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921082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9E7FC-524B-4CD3-B812-BB323A5B0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FC3923-3AEE-4C3A-8D60-3AB0C4CA8A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7024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A11C1-A3BB-4D42-8779-6798269BC4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49614-B703-4AA2-9B38-9443D8BC5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158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EC4B6-A492-4B42-B610-24CFA5D24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Key Metrics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08D60F-7399-4ADA-A1FC-9D1A3AF85A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0253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8275812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055144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83515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684240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727580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629863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077818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379376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80959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027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7545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550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E928A-6824-47A0-87B0-B55965AE39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2166477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31BA5-8BAF-4321-AF92-528CC03BC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Gained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A77069-48BB-47B7-90FE-2CD3BE53B1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9816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22DBFB-8686-4B9E-B5AE-22F3DD1BA6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18D5E-DBBE-49E0-80ED-57D1BBC00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329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E6C07-9059-4CE6-81B8-BC1A236D8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2E9BCB-8074-4FCF-ADA4-6EA2785DB4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3857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013EE-EE38-48AE-A514-D387E075DD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796F9-3B52-4E77-921B-7BEEA6B0C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874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C410C-D005-4C0F-BE0D-F385BC6D5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9A9CB4-32F2-4651-8648-D5D4321BA7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72843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80B8D-8126-4549-AEF9-6AC915152A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15023-7341-419A-B682-CB4F328B4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416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9F4E2-CCD9-4E78-A831-B53E9AA09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B710A8-6F00-4926-B670-4F8C21D527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12443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B6739-7ADD-41DF-8EF5-8E3580924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F1459-0A04-4AD1-8944-ED1277179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795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50581-B188-4ECA-95BB-A087765AA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754381-3EBE-41F8-8894-9E27766FC3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9912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85365201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54861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8480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8389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7025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021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7517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1616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1361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147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7962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9654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958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0851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2585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9694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31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8AC16-A1CD-4637-84F6-07D1D04C69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2529667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29687-7F29-4497-B388-2F5031D46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5C470B-A0B9-4AE2-B98E-2D5F4F78A9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3594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0396438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28028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3453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3111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4308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1858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0873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6412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2241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052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5696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8755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6888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8891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0769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7000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70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- 2024-07-11 15:01:10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🏅 Conquering a #triathlon is no easy feat! Congratulations to #TEAMPHLY for competing in the Islandman Triathlon in Avalon, NJ - a ¼-mile ocean swim, a 12-mile bike ride, and a 5k beach run. 🚴‍♀️🏊‍♂️🏃‍♀️
Hosted by Tim Kerr Charities, the annual event supports those in need, and this year’s proceeds went to the Children's Hospital of Philadelphia. 💙🏥
Way to go, team! 🎉 #insurancecareers #charity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https://quintly-eu-image-storage.s3.amazonaws.com/d123f9c23f3abec6e562a564c92f236a/9c1c37b534448b6ee1e133e2e02c0d02.jpg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13.6476 %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439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F681B-4D22-41EB-B64C-13F80D408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2869252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A753E-38DF-410B-8790-AFF6ABD84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28A9C4-2C37-4945-BC60-EA75572853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3575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18502813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64533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476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8931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2604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0305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2263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4458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726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92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3939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831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6803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9170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1196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0380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81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- 2024-07-10 14:10:32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At PHLY, we believe in #givingback. That's why we offer paid time off to volunteer, just one of the many benefits for our employees. Recently, #TEAMPHLY spent a rewarding day volunteering at Providence Animal Center, helping our furry friends find loving homes. 🐾❤️
Want to work for a company that values #community and supports your passions? Explore job opportunities and learn more about our benefits at bit.ly/PHLYCareers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https://quintly-eu-image-storage.s3.amazonaws.com/d123f9c23f3abec6e562a564c92f236a/d3ab5ae6f12131ba4583d1127d393d4c.jpg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16.8675 %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261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9E336-8030-45B3-A924-882C1D8224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4095960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78AFA-11B5-40DE-A506-DA0CF4D31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D70B5E-EC14-4DD1-A871-6ADB880A4F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9380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17068557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56843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6462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0390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5855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6697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4220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9108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4085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1785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0687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1274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6860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6572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1494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0781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253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- 2024-07-18 13:11:20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had the opportunity to host 32 young ladies from Girls Inc. of Greater Philadelphia &amp; Southern NJ in our Home Office for a career exploration day! 🌟 
The day was jam-packed with exciting activities, including a #volunteer event where they made no-sew reusable bags from t-shirts. 👕✂️
The #nonprofit empowers girls with knowledge and skills to create positive change and prepare for lifelong success. 
Swipe through to see highlights from the day! ➡️📸 #insurancecareers #TEAMPHLY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https://quintly-eu-image-storage.s3.amazonaws.com/d123f9c23f3abec6e562a564c92f236a/d9ae4d9a3174a837268847dc7523c7fd.jpg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12.6866 %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744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6580B-D176-4672-863D-CDC7A6073F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1435189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8F356-4316-48B7-9D9E-8BA13FF65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CC8146-75C8-4E18-A459-C4C974EF7C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4259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346069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94218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188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6199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431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4225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8414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446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1756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0064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9466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908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9618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917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4131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262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96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- 2024-07-03 15:09:09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offices are closing at 3:00 p.m. today and will be closed on Thursday, July 4th and Friday, July 5th in observance of #IndependenceDay. We hope you have a safe and wonderful holiday!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https://quintly-eu-image-storage.s3.amazonaws.com/d123f9c23f3abec6e562a564c92f236a/0f794093231246286954ae9d64284b62.jpg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9.1584 %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287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DD9EF-C9B4-413E-AC82-F36C2FB6E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1531879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D81A7-F0D0-4557-A7E5-DB84F21F7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8AD8B2-2B6E-4243-8B55-BB7843424D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9944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0730341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23647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0030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3170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0558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1152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8258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7393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389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907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0383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1767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0690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9752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043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6415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4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- 2024-07-25 12:26:00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🎉 We’re celebrating 13 years of our Summer Associates Program! 📣 In honor of #NationalInternDay, we want to give a shoutout to our incredible interns for their dedication and hard work. 
The future of #TEAMPHLY shines bright with these emerging leaders! Here are some highlights from our past and present classes. 🌟
Learn more about our #internship opportunities: bit.ly/PHLYSummerAssociates #PHLYInternLife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https://quintly-eu-image-storage.s3.amazonaws.com/d123f9c23f3abec6e562a564c92f236a/e8eaceae50ee3547e6d370001415d8bd.jpg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12.6888 %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791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C38776-A559-4F12-8A57-C86758F1F5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3810861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AC4FC-27DA-4487-B902-C59E62F34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6A8EA5-C4C8-4276-83A2-728889F71C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3849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4149131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65309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49867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0826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0338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67348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8693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2531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47273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34813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14763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20803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1092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785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4035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430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6F386-E6D8-4A4A-BA77-3A19FE05A8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902679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B945E-DC24-47BF-8F6D-99C32EC70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C20BF2-503E-487E-8474-41067126FD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024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7C806-E1F7-4250-9444-C4545383D8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371D6-263B-4B6A-9108-8DBCC4FA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535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BCF71-4CB0-463E-AECF-E1A013B55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B50FB5-AD9A-4A78-ABEC-BB069A008D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0414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785B0-6762-4B30-B79D-C276B802D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3016F-F1C8-4267-B3A4-AC9E25241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102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4A920-133B-4C41-9402-D7763F9DE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DAE9E7-E5D6-4F8D-8A45-9559401B49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5112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2DED5-7B80-47B4-908E-FCA1E1262D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71C05-6EC4-49F1-AC28-6079DE753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96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ED900-662C-40D1-8D53-80E8344E2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PHLY Twitter Mentions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AC5231-2318-4FEF-9D9E-7F7EC24C4D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97816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98C3D-917D-432B-A0D3-8207396F13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AA6B0-C8DB-45D9-9C2A-86FF57F76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884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01102-CD10-4F22-AA63-6EE8AB909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8014C8-5AE8-44F8-9D42-CDB22C2390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3102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4826217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487685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73174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560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@EaglesComms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797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41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@Phillies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778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@BusInsMagazine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57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@PhillyPhantoms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114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@BTPhilly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25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@BrysonStottHot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832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@Jayden31215665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43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@ITABaseballPod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22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@AmberCarlance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178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7B4E9-482E-42CE-855F-FB6D5444D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06/01/2023 - 12/31/2024</a:t>
            </a:r>
          </a:p>
        </p:txBody>
      </p:sp>
    </p:spTree>
    <p:extLst>
      <p:ext uri="{BB962C8B-B14F-4D97-AF65-F5344CB8AC3E}">
        <p14:creationId xmlns:p14="http://schemas.microsoft.com/office/powerpoint/2010/main" val="3489615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3FDDB-A140-488A-B727-6A79AB2A3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E29BEC-67DF-4FC0-8CC6-992DBBEC29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3729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693486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934788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578896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272899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204428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24941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391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- 2024-07-08 12:43:55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PHLY is dedicated to employee health &amp;amp; wellness, and we offer a variety of initiatives to support #TEAMPHLY throughout the year. Recently, Home Office employees participated in #CPR training with the @AHAPennsylvania  where they learned hands-on adult CPR. https://t.co/Aw2jf2RWf8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49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- 2024-07-03 10:23:00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offices are closing at 3:00 p.m. today and will be closed on Thursday, July 4th and Friday, July 5th in observance of #IndependenceDay. We hope you have a safe and wonderful holiday! https://t.co/woNUUxMHr5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712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78F2C-CB3D-4D70-B27F-51F0F17B5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38312567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A0D64-52D1-4DD9-A479-DB1BA4E8B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C218D8-FCA0-4B7C-AE26-BB932C7075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5348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758559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729184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543387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104985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308095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12097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26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- 2024-07-24 12:23:42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partnered with @StudentsRunPhl to cheer on their young athletes at the Scoop N Loop water ice run! The non-profit empowers students through running and mentorship, pairing them with leaders who inspire them to reach new heights. 🏃‍♂️💧 https://t.co/EShX050AMA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12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- 2024-07-19 16:15:19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PHLY Summer Associates joined interns from @TMNA_Services and Reliance Matrix for a fun meet and mingle! They enjoyed speed networking, a panel discussion, and learning more about our diverse group companies. Check out the highlights! 📸✨ #PHLYInternLife https://t.co/JFWlG6qpNl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259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C514F-1B8F-4D58-BDB1-6A3A6C1BE9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18208321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6F307-1F3A-4D51-9BDD-5C05DCF22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F74898-3310-4128-B8D6-C381DABB04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7458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434651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496548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869407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206002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414021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65643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11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- 2024-07-30 14:49:27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🌊 Our Melville, NY office partnered with @OperationSPLASH to clean up Long Island's south shore bays and waterways! 
🧵 https://t.co/g6HRNtfO4L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834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24F72-7771-4559-A28D-9F6670459C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1917814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99571-5894-43DD-8605-62C397BD6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2A35A4-AB62-47B5-B3A9-924CB591AA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5208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7762922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02094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29445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46270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266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32681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14151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44687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1944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78445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17278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6942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7519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295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43810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420.81818181818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3153.2727272727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12.972530101561 %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616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54708-B15B-46D5-88B7-C27730449B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1750076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9FCE5-82CE-4B5A-A564-B7D260B2C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8F855B-1483-4E76-B63E-5BDC09FBA1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1976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F5DF3A-B89A-45A4-A00E-823454C08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EA3A0-89F6-4E32-848E-039E55F1F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9118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9C945-7121-4CAD-9F46-CCAE21E0A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D80B74-5F6E-400B-99F8-32FE2DA4E0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4795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9B88B-10C5-4F44-9963-9BB27437B2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D58D21-3E28-4E36-A09D-D9969DD87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6512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0AAD6-145B-468E-959E-1A916B93B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3FA34F-B93A-448C-92F0-7919863782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1085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44EB2A-2238-46A1-8E3E-32ED9B474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6BB13-F34D-479C-AD49-2746A4AC1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7033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C0DB0-A79A-4E29-B28E-F16C88D7F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9F13E7-FCC0-48CF-A10E-36BB7095BB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0602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0A4EF-EBE4-4A9C-8DA7-1C3D2FB01A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B30FC-C684-4D64-8C49-95C7108D7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3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50353-C0AC-4340-9A96-D48652033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A67315-A0DF-4A6B-AD56-883011909F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4215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1841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7585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6909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9204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172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89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8772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3394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6206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29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36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- 2024-07-11 14:47:04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🏅 Conquering a #triathlon is no easy feat! Congratulations to #TEAMPHLY for competing in the Islandman Triathlon in Avalon, NJ - a ¼-mile ocean swim, a 12-mile bike ride, and a 5k beach run. 🚴‍♀️🏊‍♂️🏃‍♀️
Hosted by Tim Kerr Charities, the annual event supports those in need, and this year’s proceeds went to the Children's Hospital of Philadelphia. 💙🏥
Way to go, team! 🎉 #insurance #insurancecareers #charity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10.062386798149 %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690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615B3-6DAC-415E-B9C5-1DECC0EEA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11403545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45918-9D0E-4337-916F-093F00F9C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88E6CA-7DF8-4517-8C64-2C0A3A65B5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6835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534947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4976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2068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8176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2285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5899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3494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0906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6185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3100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284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- 2024-07-12 14:31:17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🏆 Every year since 2001, we have been selected as one of Ward's 50 top property/casualty insurers, and it's an honor to receive this recognition again in 2024.
This recognition puts PHLY in the top 2% of P/C companies reviewed by Ward's and certifies our superior financial strength for agents and customers.
A big thank you to our dedicated employees, valued business partners, and loyal customers for making this achievement possible. Read more here: https://aon.io/3PZ6k8L #insurance #insurancecareers #TEAMPHLY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7.4194598112594 %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220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767E9-D450-43D6-9193-7C45786839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2770790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2E06A-55C3-42F2-B23B-4F4E18E94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B13107-ADDA-4428-B7B6-1881B7C9B1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5884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57729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4713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2808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4576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6363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9108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2280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661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6934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8275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19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- 2024-07-16 11:22:21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We're proud to be part of the Tokio Marine Group and exemplify its Good Company philosophy. At PHLY, we believe being a good company means empowering our people, fulfilling our commitments, and prioritizing more than just profit. 
Each quarter, we highlight a member of #TEAMPHLY who demonstrates these values. We're pleased to recognize Melissa Mulhern for being our quarterly Good Company Champion! 🏆 👏 #insurance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6.1330807482832 %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033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7857B-2EFC-4374-8781-963BFCA707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15468866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C3FCC-D83A-459A-82A4-4B06721ED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1EF6F1-8460-49EB-8B6A-C0D5E7214F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9220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428588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7456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682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5487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5293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7351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5134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6891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1389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1763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34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- 2024-07-17 13:46:15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 #internship isn't just about gaining career skills—it's also about making professional connections and building workplace relationships. 🚀
Recently, former PHLY Summer Associates, now full-time employees, personally connected with our current interns during a panel discussion about #insurancecareers. 
Check out this snapshot of #TEAMPHLY getting ready to join the virtual panel. #PHLYInternLife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16.065162907268 %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179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CCD553-F248-4C33-BEBD-493FD6E8D3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29478341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89A58-7C9C-4901-AA62-8D3238D44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6DA5AE-9C82-4D18-B87A-EBF1A13173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2916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600440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9135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3771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1483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6242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9849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7718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2297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620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2409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12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- 2024-07-19 15:58:47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PHLY Summer Associates joined #interns from Tokio Marine North America Services and Reliance Matrix for a fun meet and mingle at the Home Office! 
They enjoyed speed networking, a panel discussion with seasoned employees, and learning more about our diverse group companies. It was a day full of insights, connections, and career inspiration. ✨
Check out the highlights! 📸 #PHLYInternLife #TEAMPHLY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43.707986017747 %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199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A5721-13B8-492A-89DC-CE7E9F0329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19071106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EA02D-6B9C-4A03-A2D7-0A68AA12F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7A27CB-7CF0-4734-85C9-86ECF40969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3711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9847060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55548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11258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8721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883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8509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08873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77688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41794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77482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0101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953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821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A6223-6262-4935-911D-900038F6B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16992292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2989C-2A93-461D-B71F-83D3406EC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C047F9-F8B5-444B-BA85-C0FD51D9DA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03304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579E6-C95C-44F0-AC3A-18606041F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004E3-B12D-4746-8616-BA0AF3B88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075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B143C-4D01-40E3-992A-09E5E81C9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Instagram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C8C47A-F2AF-4C35-A0C5-1B70E63398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8533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F9728-B4F9-4255-A28C-A928E94FCE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BEA1B-644A-46A7-A41D-5955E2868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9984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6CE17-EC16-459E-B22B-4E4FB8A72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0C50DC-AB72-462B-BB09-CC670367A7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152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3F5BD-52EC-44DD-B6CD-D6B128F85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E2FDF-ECAC-4AEC-BF7C-2D26F7DA8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0176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63513-CBAF-4EC2-B831-6D70560DA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952266-3B37-4E5E-8AC5-9C9FDCE0C5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28950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653FB-3D36-4E1E-A4EF-FE8CEA68CB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07112-8752-4BA2-88A6-491F2EF9E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3313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CF825-27A5-4A9C-BC97-4A15BFB50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BC1388-3B50-40C1-B06F-80FBC5E814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4599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027645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76555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66267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67622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71644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7720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374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- 2024-07-11 15:03:11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🏅 Conquering a #triathlon is no easy feat! Congratulations to #TEAMPHLY for competing in the Islandman Triathlon in Avalon, NJ - a ¼-mile ocean swim, a 12-mile bike ride, and a 5k beach run. 🚴‍♀️🏊‍♂️🏃‍♀️
Hosted by tim.kerr.charities, the annual event supports those in need, and this year’s proceeds went to the childrensphila. 💙🏥
Way to go, team! 🎉 #insurance #insurancecareers #charity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07/20/2024 02:19:03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2.0950 %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553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CA0C4-07FB-4A90-821C-1AD028B96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26141886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E4323-CAC2-4915-89B0-5BEFD5030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39B0FC-D3A4-4EBD-8B3F-8A6A476D06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7696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9019090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7861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89202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90636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65971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3435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5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- 2024-07-17 14:00:43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 #internship isn't just about gaining career skills—it's also about making professional connections and building workplace relationships. 🚀💼🤝
Recently, former PHLY Summer Associates, now full-time employees, personally connected with our current #interns during a panel discussion about #insurancecareers. 
Check out this snapshot of #TEAMPHLY getting ready to join the virtual panel. 📸 #PHLYInternLife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07/24/2024 14:17:45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124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76928-6E1A-48A2-8E1D-C596ED00DF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11303406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E07D3-53C7-45AE-B19C-57A29F6E8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465F45-2257-4E67-B863-8BBA5C5DE6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1431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431032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68084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94875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55297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98413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8689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755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- 2024-07-10 14:18:06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At PHLY, we believe in #givingback. That's why we offer paid time off to volunteer, just one of the many benefits for our employees. 
Recently, #TEAMPHLY spent a rewarding day #volunteering at providence_ac, helping our furry friends find loving homes. 🐾❤️
Want to work for a company that values #community and supports your passions? Explore job opportunities and learn more about our benefits at ➡ bit.ly/PHLYCareers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07/18/2024 02:18:55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1.6760 %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747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2A41B9-CE88-4F66-9B58-789ED564CD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11816334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4D5F1-6322-49BB-BF5B-49DC5747B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746A80-72F6-4948-815F-E68C69D1B8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2415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584671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40510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90417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11012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77675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1548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107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- 2024-07-25 12:13:04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🎉 We’re celebrating 13 years of our Summer Associates Program! 📣 In honor of #NationalInternDay, we want to give a shoutout to our incredible interns for their dedication and hard work. 
The future of #TEAMPHLY shines bright with these emerging leaders! Here are some highlights from our past and present classes. 🌟
Learn more about our #internship opportunities ➡ bit.ly/PHLYSummerAssociates 🔗 link in bio 
#PHLYInternLife #internshipprogram #internships #summerinternship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08/02/2024 14:17:27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341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068C2-1F8A-481F-8501-B480857A0C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27375711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2E556-E2F1-49C4-9B9E-7D7C45403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53968B-800E-461B-AADC-8EE4CD1A7D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8805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976870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16786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68046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84426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9572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3126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901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- 2024-07-23 14:42:38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🏌️‍♀️ The Rocky Mountain PHLY Women’s Network hit the green for a friendly golf competition at the South Suburban Golf Course in Centennial, CO! 
#TEAMPHLY and agents came together to sharpen their golf skills and boost their confidence on the course. It was a day full of learning, networking, and fun! ⛳️ 
#golfouting #womensempowerment #professionaldevelopment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07/30/2024 14:17:10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1.4206 %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349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3A888-F53C-4CAA-87A2-A04B33296D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35042906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96A96-CFAB-4300-9EE7-451F48B69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E12152-5721-4594-A1E4-D1AF959823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410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4067259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910518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50341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728685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065860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386939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387051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324657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2374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74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113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2DF23-C07C-47EC-BDCB-4A79F08205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23251118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68000-2CB7-4014-9022-03D9BBADF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B06470-E034-43CF-8523-21A0E48ABB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3706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89925939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32957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8440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496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564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6731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4010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3022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9425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179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- 2024-07-31 14:27:45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EMPLOYEE SPOTLIGHT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https://quintly-eu-image-storage.s3.amazonaws.com/c303562b672a3318c686cfcc37b7e67a/9d2334b5cc36db191ec7d2f38b32548f.jpg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218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- 2024-07-30 15:44:50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https://quintly-eu-image-storage.s3.amazonaws.com/c303562b672a3318c686cfcc37b7e67a/7f0874a6dd78ac4cf9ce5422b8fb92e4.jpg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25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- 2024-07-26 14:53:44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https://quintly-eu-image-storage.s3.amazonaws.com/c303562b672a3318c686cfcc37b7e67a/f919204f078dad011ac86ec35c34a258.jpg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398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71D53-A3DC-4B52-9733-58AA3D0DC4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3289560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760B2-83F3-4C0A-BC5C-E693E8E56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E04ACB-5CF1-424E-A82B-8FE12962B0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2623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30368954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06399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6233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168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5986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8868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2824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961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3089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810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- 2024-07-25 12:16:01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Happy #NationalInternDay 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https://quintly-eu-image-storage.s3.amazonaws.com/c303562b672a3318c686cfcc37b7e67a/c61d53b2ad5ebf3193461b57bcf782ad.jpg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889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- 2024-07-23 15:22:13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https://quintly-eu-image-storage.s3.amazonaws.com/c303562b672a3318c686cfcc37b7e67a/fe64956374ce8577eb5825c90ca877fc.jpg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925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0CEA3-B720-44D4-9C84-5323D8726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36808098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3247</Words>
  <Application>Microsoft Office PowerPoint</Application>
  <PresentationFormat>On-screen Show (4:3)</PresentationFormat>
  <Paragraphs>697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Calibri</vt:lpstr>
      <vt:lpstr>Arial</vt:lpstr>
      <vt:lpstr>quintly_template</vt:lpstr>
      <vt:lpstr>PHLY Social Media</vt:lpstr>
      <vt:lpstr>Overall Overall Audience | Philadelphia Insurance</vt:lpstr>
      <vt:lpstr>Facebook Facebook Key Metrics | Philadelphia Insurance</vt:lpstr>
      <vt:lpstr>Facebook Fans Gained | Philadelphia Insurance</vt:lpstr>
      <vt:lpstr>Facebook Average Interactions Per Facebook Post | Philadelphia Insurance</vt:lpstr>
      <vt:lpstr>Facebook Total Interactions Per Month | Philadelphia Insurance</vt:lpstr>
      <vt:lpstr>Facebook Facebook Impressions | Philadelphia Insurance</vt:lpstr>
      <vt:lpstr>Facebook Original Own Posts Table | Philadelphia Insurance - 1 of 6</vt:lpstr>
      <vt:lpstr>Facebook Original Own Posts Table | Philadelphia Insurance - 2 of 6</vt:lpstr>
      <vt:lpstr>Facebook Original Own Posts Table | Philadelphia Insurance - 3 of 6</vt:lpstr>
      <vt:lpstr>Facebook Original Own Posts Table | Philadelphia Insurance - 4 of 6</vt:lpstr>
      <vt:lpstr>Facebook Original Own Posts Table | Philadelphia Insurance - 5 of 6</vt:lpstr>
      <vt:lpstr>Facebook Original Own Posts Table | Philadelphia Insurance - 6 of 6</vt:lpstr>
      <vt:lpstr>Twitter Key Metrics Table | Philadelphia Insurance</vt:lpstr>
      <vt:lpstr>Twitter Twitter Followers Change | Philadelphia Insurance</vt:lpstr>
      <vt:lpstr>Twitter Average Interactions Per Tweet | Philadelphia Insurance</vt:lpstr>
      <vt:lpstr>Twitter Total Interactions Per Month | Philadelphia Insurance</vt:lpstr>
      <vt:lpstr>Twitter PHLY Twitter Mentions | Philadelphia Insurance</vt:lpstr>
      <vt:lpstr>Twitter Key Influencers | Philadelphia Insurance</vt:lpstr>
      <vt:lpstr>Twitter Own and Retweeted Tweets Table | Philadelphia Insurance - 1 of 3</vt:lpstr>
      <vt:lpstr>Twitter Own and Retweeted Tweets Table | Philadelphia Insurance - 2 of 3</vt:lpstr>
      <vt:lpstr>Twitter Own and Retweeted Tweets Table | Philadelphia Insurance - 3 of 3</vt:lpstr>
      <vt:lpstr>LinkedIn Key Metrics Table | Philadelphia Insurance</vt:lpstr>
      <vt:lpstr>LinkedIn LinkedIn Followers Change | Philadelphia Insurance</vt:lpstr>
      <vt:lpstr>LinkedIn Average Interactions Per LinkedIn Update | Philadelphia Insurance</vt:lpstr>
      <vt:lpstr>LinkedIn Total Interactions Per Month | Philadelphia Insurance</vt:lpstr>
      <vt:lpstr>LinkedIn Post Impressions | Philadelphia Insurance</vt:lpstr>
      <vt:lpstr>LinkedIn Posts Table | Philadelphia Insurance - 1 of 5</vt:lpstr>
      <vt:lpstr>LinkedIn Posts Table | Philadelphia Insurance - 2 of 5</vt:lpstr>
      <vt:lpstr>LinkedIn Posts Table | Philadelphia Insurance - 3 of 5</vt:lpstr>
      <vt:lpstr>LinkedIn Posts Table | Philadelphia Insurance - 4 of 5</vt:lpstr>
      <vt:lpstr>LinkedIn Posts Table | Philadelphia Insurance - 5 of 5</vt:lpstr>
      <vt:lpstr>Instagram Key Metrics Table | Philadelphia Insurance</vt:lpstr>
      <vt:lpstr>Instagram Instagram Followers Change | Philadelphia Insurance</vt:lpstr>
      <vt:lpstr>Instagram Average Interactions Per Instagram Post | Philadelphia Insurance</vt:lpstr>
      <vt:lpstr>Instagram Total Interactions Per Month | Philadelphia Insurance</vt:lpstr>
      <vt:lpstr>Instagram Impressions | Philadelphia Insurance</vt:lpstr>
      <vt:lpstr>Instagram Posts Table | Philadelphia Insurance - 1 of 5</vt:lpstr>
      <vt:lpstr>Instagram Posts Table | Philadelphia Insurance - 2 of 5</vt:lpstr>
      <vt:lpstr>Instagram Posts Table | Philadelphia Insurance - 3 of 5</vt:lpstr>
      <vt:lpstr>Instagram Posts Table | Philadelphia Insurance - 4 of 5</vt:lpstr>
      <vt:lpstr>Instagram Posts Table | Philadelphia Insurance - 5 of 5</vt:lpstr>
      <vt:lpstr>Instagram Stories Key Metrics Table | Philadelphia Insurance</vt:lpstr>
      <vt:lpstr>Instagram Stories Table  | Philadelphia Insurance - 1 of 2</vt:lpstr>
      <vt:lpstr>Instagram Stories Table  | Philadelphia Insurance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PHLY Social Media</dc:title>
  <dc:creator>Frederik Born</dc:creator>
  <cp:lastModifiedBy>Frederik Born</cp:lastModifiedBy>
  <cp:revision>1</cp:revision>
  <dcterms:created xsi:type="dcterms:W3CDTF">2024-08-05T14:32:46Z</dcterms:created>
  <dcterms:modified xsi:type="dcterms:W3CDTF">2024-08-05T14:33:49Z</dcterms:modified>
</cp:coreProperties>
</file>