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45474</c:v>
                </c:pt>
              </c:numCache>
            </c:numRef>
          </c:cat>
          <c:val>
            <c:numRef>
              <c:f>Sheet1!$B$2</c:f>
              <c:numCache>
                <c:formatCode>General</c:formatCode>
                <c:ptCount val="1"/>
                <c:pt idx="0">
                  <c:v>1903</c:v>
                </c:pt>
              </c:numCache>
            </c:numRef>
          </c:val>
          <c:extLst>
            <c:ext xmlns:c16="http://schemas.microsoft.com/office/drawing/2014/chart" uri="{C3380CC4-5D6E-409C-BE32-E72D297353CC}">
              <c16:uniqueId val="{00000000-95E7-4814-807A-978589C4B3E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45474</c:v>
                </c:pt>
              </c:numCache>
            </c:numRef>
          </c:cat>
          <c:val>
            <c:numRef>
              <c:f>Sheet1!$C$2</c:f>
              <c:numCache>
                <c:formatCode>General</c:formatCode>
                <c:ptCount val="1"/>
                <c:pt idx="0">
                  <c:v>2932</c:v>
                </c:pt>
              </c:numCache>
            </c:numRef>
          </c:val>
          <c:extLst>
            <c:ext xmlns:c16="http://schemas.microsoft.com/office/drawing/2014/chart" uri="{C3380CC4-5D6E-409C-BE32-E72D297353CC}">
              <c16:uniqueId val="{00000001-95E7-4814-807A-978589C4B3E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45474</c:v>
                </c:pt>
              </c:numCache>
            </c:numRef>
          </c:cat>
          <c:val>
            <c:numRef>
              <c:f>Sheet1!$D$2</c:f>
              <c:numCache>
                <c:formatCode>General</c:formatCode>
                <c:ptCount val="1"/>
                <c:pt idx="0">
                  <c:v>4559</c:v>
                </c:pt>
              </c:numCache>
            </c:numRef>
          </c:val>
          <c:extLst>
            <c:ext xmlns:c16="http://schemas.microsoft.com/office/drawing/2014/chart" uri="{C3380CC4-5D6E-409C-BE32-E72D297353CC}">
              <c16:uniqueId val="{00000002-95E7-4814-807A-978589C4B3E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45474</c:v>
                </c:pt>
              </c:numCache>
            </c:numRef>
          </c:cat>
          <c:val>
            <c:numRef>
              <c:f>Sheet1!$E$2</c:f>
              <c:numCache>
                <c:formatCode>General</c:formatCode>
                <c:ptCount val="1"/>
                <c:pt idx="0">
                  <c:v>1184</c:v>
                </c:pt>
              </c:numCache>
            </c:numRef>
          </c:val>
          <c:extLst>
            <c:ext xmlns:c16="http://schemas.microsoft.com/office/drawing/2014/chart" uri="{C3380CC4-5D6E-409C-BE32-E72D297353CC}">
              <c16:uniqueId val="{00000003-95E7-4814-807A-978589C4B3EF}"/>
            </c:ext>
          </c:extLst>
        </c:ser>
        <c:dLbls>
          <c:showLegendKey val="0"/>
          <c:showVal val="0"/>
          <c:showCatName val="0"/>
          <c:showSerName val="0"/>
          <c:showPercent val="0"/>
          <c:showBubbleSize val="0"/>
        </c:dLbls>
        <c:gapWidth val="219"/>
        <c:overlap val="-27"/>
        <c:axId val="385803616"/>
        <c:axId val="385804928"/>
      </c:barChart>
      <c:dateAx>
        <c:axId val="385803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04928"/>
        <c:crosses val="autoZero"/>
        <c:auto val="1"/>
        <c:lblOffset val="100"/>
        <c:baseTimeUnit val="days"/>
      </c:dateAx>
      <c:valAx>
        <c:axId val="38580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0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-1</c:v>
                </c:pt>
                <c:pt idx="3">
                  <c:v>-2</c:v>
                </c:pt>
                <c:pt idx="4">
                  <c:v>0</c:v>
                </c:pt>
                <c:pt idx="5">
                  <c:v>-4</c:v>
                </c:pt>
                <c:pt idx="6">
                  <c:v>2</c:v>
                </c:pt>
                <c:pt idx="7">
                  <c:v>0</c:v>
                </c:pt>
              </c:numCache>
            </c:numRef>
          </c:val>
          <c:extLst>
            <c:ext xmlns:c16="http://schemas.microsoft.com/office/drawing/2014/chart" uri="{C3380CC4-5D6E-409C-BE32-E72D297353CC}">
              <c16:uniqueId val="{00000000-966A-45B0-9970-AB728F046598}"/>
            </c:ext>
          </c:extLst>
        </c:ser>
        <c:dLbls>
          <c:showLegendKey val="0"/>
          <c:showVal val="0"/>
          <c:showCatName val="0"/>
          <c:showSerName val="0"/>
          <c:showPercent val="0"/>
          <c:showBubbleSize val="0"/>
        </c:dLbls>
        <c:gapWidth val="219"/>
        <c:overlap val="-27"/>
        <c:axId val="252064720"/>
        <c:axId val="252063080"/>
      </c:barChart>
      <c:dateAx>
        <c:axId val="252064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063080"/>
        <c:crosses val="autoZero"/>
        <c:auto val="1"/>
        <c:lblOffset val="100"/>
        <c:baseTimeUnit val="months"/>
      </c:dateAx>
      <c:valAx>
        <c:axId val="25206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06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7</c:v>
                </c:pt>
                <c:pt idx="2">
                  <c:v>10</c:v>
                </c:pt>
                <c:pt idx="3">
                  <c:v>10</c:v>
                </c:pt>
                <c:pt idx="4">
                  <c:v>7</c:v>
                </c:pt>
                <c:pt idx="5">
                  <c:v>6</c:v>
                </c:pt>
                <c:pt idx="6">
                  <c:v>6</c:v>
                </c:pt>
                <c:pt idx="7">
                  <c:v>7</c:v>
                </c:pt>
                <c:pt idx="8">
                  <c:v>0</c:v>
                </c:pt>
                <c:pt idx="9">
                  <c:v>0</c:v>
                </c:pt>
                <c:pt idx="10">
                  <c:v>0</c:v>
                </c:pt>
                <c:pt idx="11">
                  <c:v>0</c:v>
                </c:pt>
              </c:numCache>
            </c:numRef>
          </c:val>
          <c:extLst>
            <c:ext xmlns:c16="http://schemas.microsoft.com/office/drawing/2014/chart" uri="{C3380CC4-5D6E-409C-BE32-E72D297353CC}">
              <c16:uniqueId val="{00000000-CA25-4426-97A2-481A37AFF511}"/>
            </c:ext>
          </c:extLst>
        </c:ser>
        <c:dLbls>
          <c:showLegendKey val="0"/>
          <c:showVal val="0"/>
          <c:showCatName val="0"/>
          <c:showSerName val="0"/>
          <c:showPercent val="0"/>
          <c:showBubbleSize val="0"/>
        </c:dLbls>
        <c:gapWidth val="219"/>
        <c:overlap val="-27"/>
        <c:axId val="388468064"/>
        <c:axId val="388470360"/>
      </c:barChart>
      <c:dateAx>
        <c:axId val="388468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470360"/>
        <c:crosses val="autoZero"/>
        <c:auto val="1"/>
        <c:lblOffset val="100"/>
        <c:baseTimeUnit val="months"/>
      </c:dateAx>
      <c:valAx>
        <c:axId val="38847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46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94</c:v>
                </c:pt>
                <c:pt idx="1">
                  <c:v>84</c:v>
                </c:pt>
                <c:pt idx="2">
                  <c:v>132</c:v>
                </c:pt>
                <c:pt idx="3">
                  <c:v>125</c:v>
                </c:pt>
                <c:pt idx="4">
                  <c:v>59</c:v>
                </c:pt>
                <c:pt idx="5">
                  <c:v>42</c:v>
                </c:pt>
                <c:pt idx="6">
                  <c:v>54</c:v>
                </c:pt>
                <c:pt idx="7">
                  <c:v>15</c:v>
                </c:pt>
                <c:pt idx="8">
                  <c:v>0</c:v>
                </c:pt>
                <c:pt idx="9">
                  <c:v>0</c:v>
                </c:pt>
                <c:pt idx="10">
                  <c:v>0</c:v>
                </c:pt>
                <c:pt idx="11">
                  <c:v>0</c:v>
                </c:pt>
              </c:numCache>
            </c:numRef>
          </c:val>
          <c:extLst>
            <c:ext xmlns:c16="http://schemas.microsoft.com/office/drawing/2014/chart" uri="{C3380CC4-5D6E-409C-BE32-E72D297353CC}">
              <c16:uniqueId val="{00000000-B083-417E-8C38-A55240A2D561}"/>
            </c:ext>
          </c:extLst>
        </c:ser>
        <c:dLbls>
          <c:showLegendKey val="0"/>
          <c:showVal val="0"/>
          <c:showCatName val="0"/>
          <c:showSerName val="0"/>
          <c:showPercent val="0"/>
          <c:showBubbleSize val="0"/>
        </c:dLbls>
        <c:gapWidth val="219"/>
        <c:overlap val="-27"/>
        <c:axId val="387600624"/>
        <c:axId val="387598984"/>
      </c:barChart>
      <c:catAx>
        <c:axId val="38760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98984"/>
        <c:crosses val="autoZero"/>
        <c:auto val="1"/>
        <c:lblAlgn val="ctr"/>
        <c:lblOffset val="100"/>
        <c:noMultiLvlLbl val="0"/>
      </c:catAx>
      <c:valAx>
        <c:axId val="38759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0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3313</c:v>
                </c:pt>
                <c:pt idx="2">
                  <c:v>3922</c:v>
                </c:pt>
                <c:pt idx="3">
                  <c:v>3483</c:v>
                </c:pt>
                <c:pt idx="4">
                  <c:v>2034</c:v>
                </c:pt>
                <c:pt idx="5">
                  <c:v>2680</c:v>
                </c:pt>
                <c:pt idx="6">
                  <c:v>2465</c:v>
                </c:pt>
                <c:pt idx="7">
                  <c:v>224</c:v>
                </c:pt>
                <c:pt idx="8">
                  <c:v>0</c:v>
                </c:pt>
              </c:numCache>
            </c:numRef>
          </c:val>
          <c:extLst>
            <c:ext xmlns:c16="http://schemas.microsoft.com/office/drawing/2014/chart" uri="{C3380CC4-5D6E-409C-BE32-E72D297353CC}">
              <c16:uniqueId val="{00000000-602C-4E9F-B99D-44E4575977C6}"/>
            </c:ext>
          </c:extLst>
        </c:ser>
        <c:dLbls>
          <c:showLegendKey val="0"/>
          <c:showVal val="0"/>
          <c:showCatName val="0"/>
          <c:showSerName val="0"/>
          <c:showPercent val="0"/>
          <c:showBubbleSize val="0"/>
        </c:dLbls>
        <c:gapWidth val="219"/>
        <c:overlap val="-27"/>
        <c:axId val="387602264"/>
        <c:axId val="387598656"/>
      </c:barChart>
      <c:dateAx>
        <c:axId val="38760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98656"/>
        <c:crosses val="autoZero"/>
        <c:auto val="1"/>
        <c:lblOffset val="100"/>
        <c:baseTimeUnit val="months"/>
      </c:dateAx>
      <c:valAx>
        <c:axId val="38759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0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-1</c:v>
                </c:pt>
                <c:pt idx="3">
                  <c:v>-1</c:v>
                </c:pt>
                <c:pt idx="4">
                  <c:v>-1</c:v>
                </c:pt>
                <c:pt idx="5">
                  <c:v>1</c:v>
                </c:pt>
                <c:pt idx="6">
                  <c:v>-2</c:v>
                </c:pt>
                <c:pt idx="7">
                  <c:v>1</c:v>
                </c:pt>
              </c:numCache>
            </c:numRef>
          </c:val>
          <c:extLst>
            <c:ext xmlns:c16="http://schemas.microsoft.com/office/drawing/2014/chart" uri="{C3380CC4-5D6E-409C-BE32-E72D297353CC}">
              <c16:uniqueId val="{00000000-948B-4137-8C60-E261B7ACD7F3}"/>
            </c:ext>
          </c:extLst>
        </c:ser>
        <c:dLbls>
          <c:showLegendKey val="0"/>
          <c:showVal val="0"/>
          <c:showCatName val="0"/>
          <c:showSerName val="0"/>
          <c:showPercent val="0"/>
          <c:showBubbleSize val="0"/>
        </c:dLbls>
        <c:gapWidth val="219"/>
        <c:overlap val="-27"/>
        <c:axId val="495938112"/>
        <c:axId val="495930568"/>
      </c:barChart>
      <c:dateAx>
        <c:axId val="49593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30568"/>
        <c:crosses val="autoZero"/>
        <c:auto val="1"/>
        <c:lblOffset val="100"/>
        <c:baseTimeUnit val="months"/>
      </c:dateAx>
      <c:valAx>
        <c:axId val="495930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3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C47-4DD0-9B11-4526EDC9E47A}"/>
            </c:ext>
          </c:extLst>
        </c:ser>
        <c:dLbls>
          <c:showLegendKey val="0"/>
          <c:showVal val="0"/>
          <c:showCatName val="0"/>
          <c:showSerName val="0"/>
          <c:showPercent val="0"/>
          <c:showBubbleSize val="0"/>
        </c:dLbls>
        <c:gapWidth val="219"/>
        <c:overlap val="-27"/>
        <c:axId val="495945000"/>
        <c:axId val="495939752"/>
      </c:barChart>
      <c:dateAx>
        <c:axId val="495945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39752"/>
        <c:crosses val="autoZero"/>
        <c:auto val="1"/>
        <c:lblOffset val="100"/>
        <c:baseTimeUnit val="months"/>
      </c:dateAx>
      <c:valAx>
        <c:axId val="49593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4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22</c:v>
                </c:pt>
                <c:pt idx="2">
                  <c:v>9</c:v>
                </c:pt>
                <c:pt idx="3">
                  <c:v>7</c:v>
                </c:pt>
                <c:pt idx="4">
                  <c:v>1</c:v>
                </c:pt>
                <c:pt idx="5">
                  <c:v>2</c:v>
                </c:pt>
                <c:pt idx="6">
                  <c:v>1</c:v>
                </c:pt>
                <c:pt idx="7">
                  <c:v>0</c:v>
                </c:pt>
                <c:pt idx="8">
                  <c:v>0</c:v>
                </c:pt>
                <c:pt idx="9">
                  <c:v>0</c:v>
                </c:pt>
                <c:pt idx="10">
                  <c:v>0</c:v>
                </c:pt>
                <c:pt idx="11">
                  <c:v>0</c:v>
                </c:pt>
              </c:numCache>
            </c:numRef>
          </c:val>
          <c:extLst>
            <c:ext xmlns:c16="http://schemas.microsoft.com/office/drawing/2014/chart" uri="{C3380CC4-5D6E-409C-BE32-E72D297353CC}">
              <c16:uniqueId val="{00000000-6C2C-4651-8408-143EDAE628E0}"/>
            </c:ext>
          </c:extLst>
        </c:ser>
        <c:dLbls>
          <c:showLegendKey val="0"/>
          <c:showVal val="0"/>
          <c:showCatName val="0"/>
          <c:showSerName val="0"/>
          <c:showPercent val="0"/>
          <c:showBubbleSize val="0"/>
        </c:dLbls>
        <c:gapWidth val="219"/>
        <c:overlap val="-27"/>
        <c:axId val="491200128"/>
        <c:axId val="491196192"/>
      </c:barChart>
      <c:catAx>
        <c:axId val="49120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96192"/>
        <c:crosses val="autoZero"/>
        <c:auto val="1"/>
        <c:lblAlgn val="ctr"/>
        <c:lblOffset val="100"/>
        <c:noMultiLvlLbl val="0"/>
      </c:catAx>
      <c:valAx>
        <c:axId val="49119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0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33</c:v>
                </c:pt>
                <c:pt idx="2">
                  <c:v>51</c:v>
                </c:pt>
                <c:pt idx="3">
                  <c:v>41</c:v>
                </c:pt>
                <c:pt idx="4">
                  <c:v>59</c:v>
                </c:pt>
                <c:pt idx="5">
                  <c:v>50</c:v>
                </c:pt>
                <c:pt idx="6">
                  <c:v>49</c:v>
                </c:pt>
                <c:pt idx="7">
                  <c:v>4</c:v>
                </c:pt>
              </c:numCache>
            </c:numRef>
          </c:val>
          <c:extLst>
            <c:ext xmlns:c16="http://schemas.microsoft.com/office/drawing/2014/chart" uri="{C3380CC4-5D6E-409C-BE32-E72D297353CC}">
              <c16:uniqueId val="{00000000-8202-4F8B-9CD4-5A1D5F0C70F2}"/>
            </c:ext>
          </c:extLst>
        </c:ser>
        <c:dLbls>
          <c:showLegendKey val="0"/>
          <c:showVal val="0"/>
          <c:showCatName val="0"/>
          <c:showSerName val="0"/>
          <c:showPercent val="0"/>
          <c:showBubbleSize val="0"/>
        </c:dLbls>
        <c:gapWidth val="219"/>
        <c:overlap val="-27"/>
        <c:axId val="499559184"/>
        <c:axId val="499554592"/>
      </c:barChart>
      <c:dateAx>
        <c:axId val="499559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54592"/>
        <c:crosses val="autoZero"/>
        <c:auto val="1"/>
        <c:lblOffset val="100"/>
        <c:baseTimeUnit val="months"/>
      </c:dateAx>
      <c:valAx>
        <c:axId val="49955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5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2024-01</c:v>
                </c:pt>
                <c:pt idx="1">
                  <c:v>2024-02</c:v>
                </c:pt>
                <c:pt idx="2">
                  <c:v>2024-03</c:v>
                </c:pt>
                <c:pt idx="3">
                  <c:v>2024-04</c:v>
                </c:pt>
                <c:pt idx="4">
                  <c:v>2024-05</c:v>
                </c:pt>
                <c:pt idx="5">
                  <c:v>2024-06</c:v>
                </c:pt>
                <c:pt idx="6">
                  <c:v>2024-07</c:v>
                </c:pt>
                <c:pt idx="7">
                  <c:v>2024-08</c:v>
                </c:pt>
              </c:strCache>
            </c:strRef>
          </c:cat>
          <c:val>
            <c:numRef>
              <c:f>Sheet1!$B$2:$B$9</c:f>
              <c:numCache>
                <c:formatCode>General</c:formatCode>
                <c:ptCount val="8"/>
                <c:pt idx="0">
                  <c:v>49</c:v>
                </c:pt>
                <c:pt idx="1">
                  <c:v>41</c:v>
                </c:pt>
                <c:pt idx="2">
                  <c:v>53</c:v>
                </c:pt>
                <c:pt idx="3">
                  <c:v>45</c:v>
                </c:pt>
                <c:pt idx="4">
                  <c:v>51</c:v>
                </c:pt>
                <c:pt idx="5">
                  <c:v>41</c:v>
                </c:pt>
                <c:pt idx="6">
                  <c:v>86</c:v>
                </c:pt>
                <c:pt idx="7">
                  <c:v>23</c:v>
                </c:pt>
              </c:numCache>
            </c:numRef>
          </c:val>
          <c:extLst>
            <c:ext xmlns:c16="http://schemas.microsoft.com/office/drawing/2014/chart" uri="{C3380CC4-5D6E-409C-BE32-E72D297353CC}">
              <c16:uniqueId val="{00000000-0FB0-42C6-85C8-9D75BEC570EB}"/>
            </c:ext>
          </c:extLst>
        </c:ser>
        <c:dLbls>
          <c:showLegendKey val="0"/>
          <c:showVal val="0"/>
          <c:showCatName val="0"/>
          <c:showSerName val="0"/>
          <c:showPercent val="0"/>
          <c:showBubbleSize val="0"/>
        </c:dLbls>
        <c:gapWidth val="219"/>
        <c:overlap val="-27"/>
        <c:axId val="499555248"/>
        <c:axId val="499561808"/>
      </c:barChart>
      <c:catAx>
        <c:axId val="49955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61808"/>
        <c:crosses val="autoZero"/>
        <c:auto val="1"/>
        <c:lblAlgn val="ctr"/>
        <c:lblOffset val="100"/>
        <c:noMultiLvlLbl val="0"/>
      </c:catAx>
      <c:valAx>
        <c:axId val="49956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5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2024-01</c:v>
                </c:pt>
                <c:pt idx="1">
                  <c:v>2024-02</c:v>
                </c:pt>
                <c:pt idx="2">
                  <c:v>2024-03</c:v>
                </c:pt>
                <c:pt idx="3">
                  <c:v>2024-04</c:v>
                </c:pt>
                <c:pt idx="4">
                  <c:v>2024-05</c:v>
                </c:pt>
                <c:pt idx="5">
                  <c:v>2024-06</c:v>
                </c:pt>
                <c:pt idx="6">
                  <c:v>2024-07</c:v>
                </c:pt>
                <c:pt idx="7">
                  <c:v>2024-08</c:v>
                </c:pt>
              </c:strCache>
            </c:strRef>
          </c:cat>
          <c:val>
            <c:numRef>
              <c:f>Sheet1!$B$2:$B$9</c:f>
              <c:numCache>
                <c:formatCode>General</c:formatCode>
                <c:ptCount val="8"/>
                <c:pt idx="0">
                  <c:v>441</c:v>
                </c:pt>
                <c:pt idx="1">
                  <c:v>330</c:v>
                </c:pt>
                <c:pt idx="2">
                  <c:v>532</c:v>
                </c:pt>
                <c:pt idx="3">
                  <c:v>411</c:v>
                </c:pt>
                <c:pt idx="4">
                  <c:v>363</c:v>
                </c:pt>
                <c:pt idx="5">
                  <c:v>292</c:v>
                </c:pt>
                <c:pt idx="6">
                  <c:v>432</c:v>
                </c:pt>
                <c:pt idx="7">
                  <c:v>46</c:v>
                </c:pt>
              </c:numCache>
            </c:numRef>
          </c:val>
          <c:extLst>
            <c:ext xmlns:c16="http://schemas.microsoft.com/office/drawing/2014/chart" uri="{C3380CC4-5D6E-409C-BE32-E72D297353CC}">
              <c16:uniqueId val="{00000000-F685-41D4-BB77-96AFB6F8111F}"/>
            </c:ext>
          </c:extLst>
        </c:ser>
        <c:dLbls>
          <c:showLegendKey val="0"/>
          <c:showVal val="0"/>
          <c:showCatName val="0"/>
          <c:showSerName val="0"/>
          <c:showPercent val="0"/>
          <c:showBubbleSize val="0"/>
        </c:dLbls>
        <c:gapWidth val="219"/>
        <c:overlap val="-27"/>
        <c:axId val="499572304"/>
        <c:axId val="499572632"/>
      </c:barChart>
      <c:catAx>
        <c:axId val="49957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72632"/>
        <c:crosses val="autoZero"/>
        <c:auto val="1"/>
        <c:lblAlgn val="ctr"/>
        <c:lblOffset val="100"/>
        <c:noMultiLvlLbl val="0"/>
      </c:catAx>
      <c:valAx>
        <c:axId val="49957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7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14953</c:v>
                </c:pt>
                <c:pt idx="2">
                  <c:v>11863</c:v>
                </c:pt>
                <c:pt idx="3">
                  <c:v>18026</c:v>
                </c:pt>
                <c:pt idx="4">
                  <c:v>13280</c:v>
                </c:pt>
                <c:pt idx="5">
                  <c:v>12629</c:v>
                </c:pt>
                <c:pt idx="6">
                  <c:v>12807</c:v>
                </c:pt>
                <c:pt idx="7">
                  <c:v>15095</c:v>
                </c:pt>
                <c:pt idx="8">
                  <c:v>1079</c:v>
                </c:pt>
              </c:numCache>
            </c:numRef>
          </c:val>
          <c:extLst>
            <c:ext xmlns:c16="http://schemas.microsoft.com/office/drawing/2014/chart" uri="{C3380CC4-5D6E-409C-BE32-E72D297353CC}">
              <c16:uniqueId val="{00000000-2FC5-4F61-969C-0B5EDAD364FF}"/>
            </c:ext>
          </c:extLst>
        </c:ser>
        <c:dLbls>
          <c:showLegendKey val="0"/>
          <c:showVal val="0"/>
          <c:showCatName val="0"/>
          <c:showSerName val="0"/>
          <c:showPercent val="0"/>
          <c:showBubbleSize val="0"/>
        </c:dLbls>
        <c:gapWidth val="219"/>
        <c:overlap val="-27"/>
        <c:axId val="499567384"/>
        <c:axId val="499567712"/>
      </c:barChart>
      <c:catAx>
        <c:axId val="499567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67712"/>
        <c:crosses val="autoZero"/>
        <c:auto val="1"/>
        <c:lblAlgn val="ctr"/>
        <c:lblOffset val="100"/>
        <c:noMultiLvlLbl val="0"/>
      </c:catAx>
      <c:valAx>
        <c:axId val="49956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6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13</c:v>
                </c:pt>
                <c:pt idx="3">
                  <c:v>-3</c:v>
                </c:pt>
                <c:pt idx="4">
                  <c:v>84</c:v>
                </c:pt>
                <c:pt idx="5">
                  <c:v>9</c:v>
                </c:pt>
                <c:pt idx="6">
                  <c:v>-13</c:v>
                </c:pt>
                <c:pt idx="7">
                  <c:v>1</c:v>
                </c:pt>
              </c:numCache>
            </c:numRef>
          </c:val>
          <c:extLst>
            <c:ext xmlns:c16="http://schemas.microsoft.com/office/drawing/2014/chart" uri="{C3380CC4-5D6E-409C-BE32-E72D297353CC}">
              <c16:uniqueId val="{00000000-534C-43DF-91F1-047AA1954245}"/>
            </c:ext>
          </c:extLst>
        </c:ser>
        <c:dLbls>
          <c:showLegendKey val="0"/>
          <c:showVal val="0"/>
          <c:showCatName val="0"/>
          <c:showSerName val="0"/>
          <c:showPercent val="0"/>
          <c:showBubbleSize val="0"/>
        </c:dLbls>
        <c:gapWidth val="219"/>
        <c:overlap val="-27"/>
        <c:axId val="393466144"/>
        <c:axId val="393469096"/>
      </c:barChart>
      <c:dateAx>
        <c:axId val="393466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69096"/>
        <c:crosses val="autoZero"/>
        <c:auto val="1"/>
        <c:lblOffset val="100"/>
        <c:baseTimeUnit val="months"/>
      </c:dateAx>
      <c:valAx>
        <c:axId val="39346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6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37</c:v>
                </c:pt>
                <c:pt idx="2">
                  <c:v>52</c:v>
                </c:pt>
                <c:pt idx="3">
                  <c:v>34</c:v>
                </c:pt>
                <c:pt idx="4">
                  <c:v>59</c:v>
                </c:pt>
                <c:pt idx="5">
                  <c:v>110</c:v>
                </c:pt>
                <c:pt idx="6">
                  <c:v>29</c:v>
                </c:pt>
                <c:pt idx="7">
                  <c:v>33</c:v>
                </c:pt>
                <c:pt idx="8">
                  <c:v>0</c:v>
                </c:pt>
                <c:pt idx="9">
                  <c:v>0</c:v>
                </c:pt>
                <c:pt idx="10">
                  <c:v>0</c:v>
                </c:pt>
                <c:pt idx="11">
                  <c:v>0</c:v>
                </c:pt>
              </c:numCache>
            </c:numRef>
          </c:val>
          <c:extLst>
            <c:ext xmlns:c16="http://schemas.microsoft.com/office/drawing/2014/chart" uri="{C3380CC4-5D6E-409C-BE32-E72D297353CC}">
              <c16:uniqueId val="{00000000-D388-4BD8-BEF9-4775E1C8BF57}"/>
            </c:ext>
          </c:extLst>
        </c:ser>
        <c:dLbls>
          <c:showLegendKey val="0"/>
          <c:showVal val="0"/>
          <c:showCatName val="0"/>
          <c:showSerName val="0"/>
          <c:showPercent val="0"/>
          <c:showBubbleSize val="0"/>
        </c:dLbls>
        <c:gapWidth val="219"/>
        <c:overlap val="-27"/>
        <c:axId val="393472048"/>
        <c:axId val="393472704"/>
      </c:barChart>
      <c:dateAx>
        <c:axId val="393472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72704"/>
        <c:crosses val="autoZero"/>
        <c:auto val="1"/>
        <c:lblOffset val="100"/>
        <c:baseTimeUnit val="months"/>
      </c:dateAx>
      <c:valAx>
        <c:axId val="39347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7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261</c:v>
                </c:pt>
                <c:pt idx="1">
                  <c:v>263</c:v>
                </c:pt>
                <c:pt idx="2">
                  <c:v>573</c:v>
                </c:pt>
                <c:pt idx="3">
                  <c:v>314</c:v>
                </c:pt>
                <c:pt idx="4">
                  <c:v>297</c:v>
                </c:pt>
                <c:pt idx="5">
                  <c:v>663</c:v>
                </c:pt>
                <c:pt idx="6">
                  <c:v>145</c:v>
                </c:pt>
                <c:pt idx="7">
                  <c:v>67</c:v>
                </c:pt>
                <c:pt idx="8">
                  <c:v>0</c:v>
                </c:pt>
                <c:pt idx="9">
                  <c:v>0</c:v>
                </c:pt>
                <c:pt idx="10">
                  <c:v>0</c:v>
                </c:pt>
                <c:pt idx="11">
                  <c:v>0</c:v>
                </c:pt>
              </c:numCache>
            </c:numRef>
          </c:val>
          <c:extLst>
            <c:ext xmlns:c16="http://schemas.microsoft.com/office/drawing/2014/chart" uri="{C3380CC4-5D6E-409C-BE32-E72D297353CC}">
              <c16:uniqueId val="{00000000-CED3-4751-819E-84FF20669DC7}"/>
            </c:ext>
          </c:extLst>
        </c:ser>
        <c:dLbls>
          <c:showLegendKey val="0"/>
          <c:showVal val="0"/>
          <c:showCatName val="0"/>
          <c:showSerName val="0"/>
          <c:showPercent val="0"/>
          <c:showBubbleSize val="0"/>
        </c:dLbls>
        <c:gapWidth val="219"/>
        <c:overlap val="-27"/>
        <c:axId val="387598328"/>
        <c:axId val="387599968"/>
      </c:barChart>
      <c:catAx>
        <c:axId val="387598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99968"/>
        <c:crosses val="autoZero"/>
        <c:auto val="1"/>
        <c:lblAlgn val="ctr"/>
        <c:lblOffset val="100"/>
        <c:noMultiLvlLbl val="0"/>
      </c:catAx>
      <c:valAx>
        <c:axId val="38759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9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pt idx="1">
                  <c:v>5422</c:v>
                </c:pt>
                <c:pt idx="2">
                  <c:v>13844</c:v>
                </c:pt>
                <c:pt idx="3">
                  <c:v>4999</c:v>
                </c:pt>
                <c:pt idx="4">
                  <c:v>10855</c:v>
                </c:pt>
                <c:pt idx="5">
                  <c:v>7211</c:v>
                </c:pt>
                <c:pt idx="6">
                  <c:v>2970</c:v>
                </c:pt>
              </c:numCache>
            </c:numRef>
          </c:val>
          <c:extLst>
            <c:ext xmlns:c16="http://schemas.microsoft.com/office/drawing/2014/chart" uri="{C3380CC4-5D6E-409C-BE32-E72D297353CC}">
              <c16:uniqueId val="{00000000-F4C1-4F68-A3A6-9AA5C9A3D439}"/>
            </c:ext>
          </c:extLst>
        </c:ser>
        <c:dLbls>
          <c:showLegendKey val="0"/>
          <c:showVal val="0"/>
          <c:showCatName val="0"/>
          <c:showSerName val="0"/>
          <c:showPercent val="0"/>
          <c:showBubbleSize val="0"/>
        </c:dLbls>
        <c:gapWidth val="219"/>
        <c:overlap val="-27"/>
        <c:axId val="495943032"/>
        <c:axId val="495897776"/>
      </c:barChart>
      <c:dateAx>
        <c:axId val="495943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97776"/>
        <c:crosses val="autoZero"/>
        <c:auto val="1"/>
        <c:lblOffset val="100"/>
        <c:baseTimeUnit val="months"/>
      </c:dateAx>
      <c:valAx>
        <c:axId val="49589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4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4432B-2F91-47DB-96F9-8EB7A2734682}"/>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808026EE-6EAF-4691-AD3D-A85B2470B0B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733031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C3BC2-8306-42D6-BB8D-0DBEA28068C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33AD4F6B-0AF2-4054-913A-481E177379D1}"/>
              </a:ext>
            </a:extLst>
          </p:cNvPr>
          <p:cNvGraphicFramePr>
            <a:graphicFrameLocks noGrp="1"/>
          </p:cNvGraphicFramePr>
          <p:nvPr>
            <p:ph type="chart" sz="quarter" idx="13"/>
            <p:extLst>
              <p:ext uri="{D42A27DB-BD31-4B8C-83A1-F6EECF244321}">
                <p14:modId xmlns:p14="http://schemas.microsoft.com/office/powerpoint/2010/main" val="3333716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BDB83F-5769-412A-83E0-D93781DC6C7B}"/>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24FFBC7C-4254-404F-A578-A4BADCA0A1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9458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76F71-CE1C-4B90-A748-CF59A1951986}"/>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77CACE16-1C2E-46DD-86A9-7F2CB8794A7B}"/>
              </a:ext>
            </a:extLst>
          </p:cNvPr>
          <p:cNvGraphicFramePr>
            <a:graphicFrameLocks noGrp="1"/>
          </p:cNvGraphicFramePr>
          <p:nvPr>
            <p:ph type="tbl" sz="quarter" idx="13"/>
            <p:extLst>
              <p:ext uri="{D42A27DB-BD31-4B8C-83A1-F6EECF244321}">
                <p14:modId xmlns:p14="http://schemas.microsoft.com/office/powerpoint/2010/main" val="3319841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59833003"/>
                    </a:ext>
                  </a:extLst>
                </a:gridCol>
                <a:gridCol w="905256">
                  <a:extLst>
                    <a:ext uri="{9D8B030D-6E8A-4147-A177-3AD203B41FA5}">
                      <a16:colId xmlns:a16="http://schemas.microsoft.com/office/drawing/2014/main" val="328003992"/>
                    </a:ext>
                  </a:extLst>
                </a:gridCol>
                <a:gridCol w="905256">
                  <a:extLst>
                    <a:ext uri="{9D8B030D-6E8A-4147-A177-3AD203B41FA5}">
                      <a16:colId xmlns:a16="http://schemas.microsoft.com/office/drawing/2014/main" val="2736259904"/>
                    </a:ext>
                  </a:extLst>
                </a:gridCol>
                <a:gridCol w="905256">
                  <a:extLst>
                    <a:ext uri="{9D8B030D-6E8A-4147-A177-3AD203B41FA5}">
                      <a16:colId xmlns:a16="http://schemas.microsoft.com/office/drawing/2014/main" val="3420754206"/>
                    </a:ext>
                  </a:extLst>
                </a:gridCol>
                <a:gridCol w="905256">
                  <a:extLst>
                    <a:ext uri="{9D8B030D-6E8A-4147-A177-3AD203B41FA5}">
                      <a16:colId xmlns:a16="http://schemas.microsoft.com/office/drawing/2014/main" val="2637012775"/>
                    </a:ext>
                  </a:extLst>
                </a:gridCol>
                <a:gridCol w="905256">
                  <a:extLst>
                    <a:ext uri="{9D8B030D-6E8A-4147-A177-3AD203B41FA5}">
                      <a16:colId xmlns:a16="http://schemas.microsoft.com/office/drawing/2014/main" val="22546290"/>
                    </a:ext>
                  </a:extLst>
                </a:gridCol>
                <a:gridCol w="905256">
                  <a:extLst>
                    <a:ext uri="{9D8B030D-6E8A-4147-A177-3AD203B41FA5}">
                      <a16:colId xmlns:a16="http://schemas.microsoft.com/office/drawing/2014/main" val="3451091936"/>
                    </a:ext>
                  </a:extLst>
                </a:gridCol>
                <a:gridCol w="905256">
                  <a:extLst>
                    <a:ext uri="{9D8B030D-6E8A-4147-A177-3AD203B41FA5}">
                      <a16:colId xmlns:a16="http://schemas.microsoft.com/office/drawing/2014/main" val="834532901"/>
                    </a:ext>
                  </a:extLst>
                </a:gridCol>
                <a:gridCol w="905256">
                  <a:extLst>
                    <a:ext uri="{9D8B030D-6E8A-4147-A177-3AD203B41FA5}">
                      <a16:colId xmlns:a16="http://schemas.microsoft.com/office/drawing/2014/main" val="7258878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16597094"/>
                  </a:ext>
                </a:extLst>
              </a:tr>
              <a:tr h="370840">
                <a:tc>
                  <a:txBody>
                    <a:bodyPr/>
                    <a:lstStyle/>
                    <a:p>
                      <a:r>
                        <a:rPr lang="en-US" sz="1000"/>
                        <a:t>1903</a:t>
                      </a:r>
                    </a:p>
                  </a:txBody>
                  <a:tcPr/>
                </a:tc>
                <a:tc>
                  <a:txBody>
                    <a:bodyPr/>
                    <a:lstStyle/>
                    <a:p>
                      <a:r>
                        <a:rPr lang="en-US" sz="1000"/>
                        <a:t>2</a:t>
                      </a:r>
                    </a:p>
                  </a:txBody>
                  <a:tcPr/>
                </a:tc>
                <a:tc>
                  <a:txBody>
                    <a:bodyPr/>
                    <a:lstStyle/>
                    <a:p>
                      <a:r>
                        <a:rPr lang="en-US" sz="1000"/>
                        <a:t>7</a:t>
                      </a:r>
                    </a:p>
                  </a:txBody>
                  <a:tcPr/>
                </a:tc>
                <a:tc>
                  <a:txBody>
                    <a:bodyPr/>
                    <a:lstStyle/>
                    <a:p>
                      <a:r>
                        <a:rPr lang="en-US" sz="1000"/>
                        <a:t>51</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0.4056 %</a:t>
                      </a:r>
                    </a:p>
                  </a:txBody>
                  <a:tcPr/>
                </a:tc>
                <a:tc>
                  <a:txBody>
                    <a:bodyPr/>
                    <a:lstStyle/>
                    <a:p>
                      <a:r>
                        <a:rPr lang="en-US" sz="1000"/>
                        <a:t>0.0 %</a:t>
                      </a:r>
                    </a:p>
                  </a:txBody>
                  <a:tcPr/>
                </a:tc>
                <a:extLst>
                  <a:ext uri="{0D108BD9-81ED-4DB2-BD59-A6C34878D82A}">
                    <a16:rowId xmlns:a16="http://schemas.microsoft.com/office/drawing/2014/main" val="37317591"/>
                  </a:ext>
                </a:extLst>
              </a:tr>
            </a:tbl>
          </a:graphicData>
        </a:graphic>
      </p:graphicFrame>
      <p:sp>
        <p:nvSpPr>
          <p:cNvPr id="4" name="Text Placeholder 3">
            <a:extLst>
              <a:ext uri="{FF2B5EF4-FFF2-40B4-BE49-F238E27FC236}">
                <a16:creationId xmlns:a16="http://schemas.microsoft.com/office/drawing/2014/main" id="{516FA2A4-69AB-436E-AA53-1FC298F1E8A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98472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6B08F-EE25-4B7B-ADCF-0ADA79E0E98D}"/>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A0BE7C6F-A414-4EF6-9A16-8A41676BBDEB}"/>
              </a:ext>
            </a:extLst>
          </p:cNvPr>
          <p:cNvGraphicFramePr>
            <a:graphicFrameLocks noGrp="1"/>
          </p:cNvGraphicFramePr>
          <p:nvPr>
            <p:ph type="chart" sz="quarter" idx="13"/>
            <p:extLst>
              <p:ext uri="{D42A27DB-BD31-4B8C-83A1-F6EECF244321}">
                <p14:modId xmlns:p14="http://schemas.microsoft.com/office/powerpoint/2010/main" val="2831604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3A8A2D-8432-4843-9E41-8A4AF1D5555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EFF4554-F5A2-4411-BDC4-9ACA64FF38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0113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7874D-664D-4F79-955D-4DB54215F6E8}"/>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9BFF5732-8854-4359-85F5-FACFE74F8FFB}"/>
              </a:ext>
            </a:extLst>
          </p:cNvPr>
          <p:cNvGraphicFramePr>
            <a:graphicFrameLocks noGrp="1"/>
          </p:cNvGraphicFramePr>
          <p:nvPr>
            <p:ph type="chart" sz="quarter" idx="13"/>
            <p:extLst>
              <p:ext uri="{D42A27DB-BD31-4B8C-83A1-F6EECF244321}">
                <p14:modId xmlns:p14="http://schemas.microsoft.com/office/powerpoint/2010/main" val="2478072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03A0A0-8365-4AA9-8B37-4DF11C191F2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B39F7E9-7BA1-49C4-8F69-2F4ABB4627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0463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FEB53-5C92-408A-A5D3-6D6CC969463F}"/>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E9685041-B790-4451-AEEC-6834BC3B79A9}"/>
              </a:ext>
            </a:extLst>
          </p:cNvPr>
          <p:cNvGraphicFramePr>
            <a:graphicFrameLocks noGrp="1"/>
          </p:cNvGraphicFramePr>
          <p:nvPr>
            <p:ph type="chart" sz="quarter" idx="13"/>
            <p:extLst>
              <p:ext uri="{D42A27DB-BD31-4B8C-83A1-F6EECF244321}">
                <p14:modId xmlns:p14="http://schemas.microsoft.com/office/powerpoint/2010/main" val="505139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2C2114-3074-43E9-82EB-0EF02359218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2B4550C-AAC2-47E8-9569-ADB846AE9C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9761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13B5-0428-49B5-AF8F-C1FB899A4B74}"/>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65303D8B-E15F-42EB-A4C0-ADF973BF6922}"/>
              </a:ext>
            </a:extLst>
          </p:cNvPr>
          <p:cNvGraphicFramePr>
            <a:graphicFrameLocks noGrp="1"/>
          </p:cNvGraphicFramePr>
          <p:nvPr>
            <p:ph type="chart" sz="quarter" idx="13"/>
            <p:extLst>
              <p:ext uri="{D42A27DB-BD31-4B8C-83A1-F6EECF244321}">
                <p14:modId xmlns:p14="http://schemas.microsoft.com/office/powerpoint/2010/main" val="1113973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8370E6-1C0C-4F8A-93AE-DA9FFC2CC76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70BF8A1-2AB5-421A-A955-37A301E9BD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684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86AE8-0741-41E5-8DD9-65109B77341B}"/>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97B6B633-279D-478A-A46D-6831C2D86814}"/>
              </a:ext>
            </a:extLst>
          </p:cNvPr>
          <p:cNvGraphicFramePr>
            <a:graphicFrameLocks noGrp="1"/>
          </p:cNvGraphicFramePr>
          <p:nvPr>
            <p:ph type="tbl" sz="quarter" idx="13"/>
            <p:extLst>
              <p:ext uri="{D42A27DB-BD31-4B8C-83A1-F6EECF244321}">
                <p14:modId xmlns:p14="http://schemas.microsoft.com/office/powerpoint/2010/main" val="2907688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14915623"/>
                    </a:ext>
                  </a:extLst>
                </a:gridCol>
                <a:gridCol w="1316737">
                  <a:extLst>
                    <a:ext uri="{9D8B030D-6E8A-4147-A177-3AD203B41FA5}">
                      <a16:colId xmlns:a16="http://schemas.microsoft.com/office/drawing/2014/main" val="2013762252"/>
                    </a:ext>
                  </a:extLst>
                </a:gridCol>
                <a:gridCol w="329184">
                  <a:extLst>
                    <a:ext uri="{9D8B030D-6E8A-4147-A177-3AD203B41FA5}">
                      <a16:colId xmlns:a16="http://schemas.microsoft.com/office/drawing/2014/main" val="2388893647"/>
                    </a:ext>
                  </a:extLst>
                </a:gridCol>
                <a:gridCol w="329184">
                  <a:extLst>
                    <a:ext uri="{9D8B030D-6E8A-4147-A177-3AD203B41FA5}">
                      <a16:colId xmlns:a16="http://schemas.microsoft.com/office/drawing/2014/main" val="4044682107"/>
                    </a:ext>
                  </a:extLst>
                </a:gridCol>
                <a:gridCol w="329184">
                  <a:extLst>
                    <a:ext uri="{9D8B030D-6E8A-4147-A177-3AD203B41FA5}">
                      <a16:colId xmlns:a16="http://schemas.microsoft.com/office/drawing/2014/main" val="2724932123"/>
                    </a:ext>
                  </a:extLst>
                </a:gridCol>
                <a:gridCol w="329184">
                  <a:extLst>
                    <a:ext uri="{9D8B030D-6E8A-4147-A177-3AD203B41FA5}">
                      <a16:colId xmlns:a16="http://schemas.microsoft.com/office/drawing/2014/main" val="1613785089"/>
                    </a:ext>
                  </a:extLst>
                </a:gridCol>
                <a:gridCol w="329184">
                  <a:extLst>
                    <a:ext uri="{9D8B030D-6E8A-4147-A177-3AD203B41FA5}">
                      <a16:colId xmlns:a16="http://schemas.microsoft.com/office/drawing/2014/main" val="597264753"/>
                    </a:ext>
                  </a:extLst>
                </a:gridCol>
                <a:gridCol w="329184">
                  <a:extLst>
                    <a:ext uri="{9D8B030D-6E8A-4147-A177-3AD203B41FA5}">
                      <a16:colId xmlns:a16="http://schemas.microsoft.com/office/drawing/2014/main" val="4213749224"/>
                    </a:ext>
                  </a:extLst>
                </a:gridCol>
                <a:gridCol w="329184">
                  <a:extLst>
                    <a:ext uri="{9D8B030D-6E8A-4147-A177-3AD203B41FA5}">
                      <a16:colId xmlns:a16="http://schemas.microsoft.com/office/drawing/2014/main" val="2220812155"/>
                    </a:ext>
                  </a:extLst>
                </a:gridCol>
                <a:gridCol w="329184">
                  <a:extLst>
                    <a:ext uri="{9D8B030D-6E8A-4147-A177-3AD203B41FA5}">
                      <a16:colId xmlns:a16="http://schemas.microsoft.com/office/drawing/2014/main" val="4009949109"/>
                    </a:ext>
                  </a:extLst>
                </a:gridCol>
                <a:gridCol w="329184">
                  <a:extLst>
                    <a:ext uri="{9D8B030D-6E8A-4147-A177-3AD203B41FA5}">
                      <a16:colId xmlns:a16="http://schemas.microsoft.com/office/drawing/2014/main" val="1609947062"/>
                    </a:ext>
                  </a:extLst>
                </a:gridCol>
                <a:gridCol w="329184">
                  <a:extLst>
                    <a:ext uri="{9D8B030D-6E8A-4147-A177-3AD203B41FA5}">
                      <a16:colId xmlns:a16="http://schemas.microsoft.com/office/drawing/2014/main" val="3473629530"/>
                    </a:ext>
                  </a:extLst>
                </a:gridCol>
                <a:gridCol w="329184">
                  <a:extLst>
                    <a:ext uri="{9D8B030D-6E8A-4147-A177-3AD203B41FA5}">
                      <a16:colId xmlns:a16="http://schemas.microsoft.com/office/drawing/2014/main" val="2804731602"/>
                    </a:ext>
                  </a:extLst>
                </a:gridCol>
                <a:gridCol w="329184">
                  <a:extLst>
                    <a:ext uri="{9D8B030D-6E8A-4147-A177-3AD203B41FA5}">
                      <a16:colId xmlns:a16="http://schemas.microsoft.com/office/drawing/2014/main" val="322858421"/>
                    </a:ext>
                  </a:extLst>
                </a:gridCol>
                <a:gridCol w="329184">
                  <a:extLst>
                    <a:ext uri="{9D8B030D-6E8A-4147-A177-3AD203B41FA5}">
                      <a16:colId xmlns:a16="http://schemas.microsoft.com/office/drawing/2014/main" val="2321366960"/>
                    </a:ext>
                  </a:extLst>
                </a:gridCol>
                <a:gridCol w="329184">
                  <a:extLst>
                    <a:ext uri="{9D8B030D-6E8A-4147-A177-3AD203B41FA5}">
                      <a16:colId xmlns:a16="http://schemas.microsoft.com/office/drawing/2014/main" val="4289842264"/>
                    </a:ext>
                  </a:extLst>
                </a:gridCol>
                <a:gridCol w="329184">
                  <a:extLst>
                    <a:ext uri="{9D8B030D-6E8A-4147-A177-3AD203B41FA5}">
                      <a16:colId xmlns:a16="http://schemas.microsoft.com/office/drawing/2014/main" val="3274929029"/>
                    </a:ext>
                  </a:extLst>
                </a:gridCol>
                <a:gridCol w="329184">
                  <a:extLst>
                    <a:ext uri="{9D8B030D-6E8A-4147-A177-3AD203B41FA5}">
                      <a16:colId xmlns:a16="http://schemas.microsoft.com/office/drawing/2014/main" val="846344979"/>
                    </a:ext>
                  </a:extLst>
                </a:gridCol>
                <a:gridCol w="329184">
                  <a:extLst>
                    <a:ext uri="{9D8B030D-6E8A-4147-A177-3AD203B41FA5}">
                      <a16:colId xmlns:a16="http://schemas.microsoft.com/office/drawing/2014/main" val="2942145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59182260"/>
                  </a:ext>
                </a:extLst>
              </a:tr>
            </a:tbl>
          </a:graphicData>
        </a:graphic>
      </p:graphicFrame>
      <p:sp>
        <p:nvSpPr>
          <p:cNvPr id="4" name="Text Placeholder 3">
            <a:extLst>
              <a:ext uri="{FF2B5EF4-FFF2-40B4-BE49-F238E27FC236}">
                <a16:creationId xmlns:a16="http://schemas.microsoft.com/office/drawing/2014/main" id="{215F915F-5F69-41BE-A9BC-F64D03E872D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758022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064EA-3838-4227-BDC7-F4D24B883611}"/>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E77A7E4D-BEE8-4898-A299-A9E8EC2BD67C}"/>
              </a:ext>
            </a:extLst>
          </p:cNvPr>
          <p:cNvGraphicFramePr>
            <a:graphicFrameLocks noGrp="1"/>
          </p:cNvGraphicFramePr>
          <p:nvPr>
            <p:ph type="tbl" sz="quarter" idx="13"/>
            <p:extLst>
              <p:ext uri="{D42A27DB-BD31-4B8C-83A1-F6EECF244321}">
                <p14:modId xmlns:p14="http://schemas.microsoft.com/office/powerpoint/2010/main" val="2087184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75693710"/>
                    </a:ext>
                  </a:extLst>
                </a:gridCol>
                <a:gridCol w="1316737">
                  <a:extLst>
                    <a:ext uri="{9D8B030D-6E8A-4147-A177-3AD203B41FA5}">
                      <a16:colId xmlns:a16="http://schemas.microsoft.com/office/drawing/2014/main" val="4243257633"/>
                    </a:ext>
                  </a:extLst>
                </a:gridCol>
                <a:gridCol w="329184">
                  <a:extLst>
                    <a:ext uri="{9D8B030D-6E8A-4147-A177-3AD203B41FA5}">
                      <a16:colId xmlns:a16="http://schemas.microsoft.com/office/drawing/2014/main" val="1739034728"/>
                    </a:ext>
                  </a:extLst>
                </a:gridCol>
                <a:gridCol w="329184">
                  <a:extLst>
                    <a:ext uri="{9D8B030D-6E8A-4147-A177-3AD203B41FA5}">
                      <a16:colId xmlns:a16="http://schemas.microsoft.com/office/drawing/2014/main" val="1029683301"/>
                    </a:ext>
                  </a:extLst>
                </a:gridCol>
                <a:gridCol w="329184">
                  <a:extLst>
                    <a:ext uri="{9D8B030D-6E8A-4147-A177-3AD203B41FA5}">
                      <a16:colId xmlns:a16="http://schemas.microsoft.com/office/drawing/2014/main" val="1312952111"/>
                    </a:ext>
                  </a:extLst>
                </a:gridCol>
                <a:gridCol w="329184">
                  <a:extLst>
                    <a:ext uri="{9D8B030D-6E8A-4147-A177-3AD203B41FA5}">
                      <a16:colId xmlns:a16="http://schemas.microsoft.com/office/drawing/2014/main" val="686669307"/>
                    </a:ext>
                  </a:extLst>
                </a:gridCol>
                <a:gridCol w="329184">
                  <a:extLst>
                    <a:ext uri="{9D8B030D-6E8A-4147-A177-3AD203B41FA5}">
                      <a16:colId xmlns:a16="http://schemas.microsoft.com/office/drawing/2014/main" val="1272582188"/>
                    </a:ext>
                  </a:extLst>
                </a:gridCol>
                <a:gridCol w="329184">
                  <a:extLst>
                    <a:ext uri="{9D8B030D-6E8A-4147-A177-3AD203B41FA5}">
                      <a16:colId xmlns:a16="http://schemas.microsoft.com/office/drawing/2014/main" val="2838214367"/>
                    </a:ext>
                  </a:extLst>
                </a:gridCol>
                <a:gridCol w="329184">
                  <a:extLst>
                    <a:ext uri="{9D8B030D-6E8A-4147-A177-3AD203B41FA5}">
                      <a16:colId xmlns:a16="http://schemas.microsoft.com/office/drawing/2014/main" val="3186236404"/>
                    </a:ext>
                  </a:extLst>
                </a:gridCol>
                <a:gridCol w="329184">
                  <a:extLst>
                    <a:ext uri="{9D8B030D-6E8A-4147-A177-3AD203B41FA5}">
                      <a16:colId xmlns:a16="http://schemas.microsoft.com/office/drawing/2014/main" val="2746370518"/>
                    </a:ext>
                  </a:extLst>
                </a:gridCol>
                <a:gridCol w="329184">
                  <a:extLst>
                    <a:ext uri="{9D8B030D-6E8A-4147-A177-3AD203B41FA5}">
                      <a16:colId xmlns:a16="http://schemas.microsoft.com/office/drawing/2014/main" val="397842468"/>
                    </a:ext>
                  </a:extLst>
                </a:gridCol>
                <a:gridCol w="329184">
                  <a:extLst>
                    <a:ext uri="{9D8B030D-6E8A-4147-A177-3AD203B41FA5}">
                      <a16:colId xmlns:a16="http://schemas.microsoft.com/office/drawing/2014/main" val="2604352214"/>
                    </a:ext>
                  </a:extLst>
                </a:gridCol>
                <a:gridCol w="329184">
                  <a:extLst>
                    <a:ext uri="{9D8B030D-6E8A-4147-A177-3AD203B41FA5}">
                      <a16:colId xmlns:a16="http://schemas.microsoft.com/office/drawing/2014/main" val="780955868"/>
                    </a:ext>
                  </a:extLst>
                </a:gridCol>
                <a:gridCol w="329184">
                  <a:extLst>
                    <a:ext uri="{9D8B030D-6E8A-4147-A177-3AD203B41FA5}">
                      <a16:colId xmlns:a16="http://schemas.microsoft.com/office/drawing/2014/main" val="297545823"/>
                    </a:ext>
                  </a:extLst>
                </a:gridCol>
                <a:gridCol w="329184">
                  <a:extLst>
                    <a:ext uri="{9D8B030D-6E8A-4147-A177-3AD203B41FA5}">
                      <a16:colId xmlns:a16="http://schemas.microsoft.com/office/drawing/2014/main" val="2113773719"/>
                    </a:ext>
                  </a:extLst>
                </a:gridCol>
                <a:gridCol w="329184">
                  <a:extLst>
                    <a:ext uri="{9D8B030D-6E8A-4147-A177-3AD203B41FA5}">
                      <a16:colId xmlns:a16="http://schemas.microsoft.com/office/drawing/2014/main" val="62154192"/>
                    </a:ext>
                  </a:extLst>
                </a:gridCol>
                <a:gridCol w="329184">
                  <a:extLst>
                    <a:ext uri="{9D8B030D-6E8A-4147-A177-3AD203B41FA5}">
                      <a16:colId xmlns:a16="http://schemas.microsoft.com/office/drawing/2014/main" val="519232775"/>
                    </a:ext>
                  </a:extLst>
                </a:gridCol>
                <a:gridCol w="329184">
                  <a:extLst>
                    <a:ext uri="{9D8B030D-6E8A-4147-A177-3AD203B41FA5}">
                      <a16:colId xmlns:a16="http://schemas.microsoft.com/office/drawing/2014/main" val="2846372013"/>
                    </a:ext>
                  </a:extLst>
                </a:gridCol>
                <a:gridCol w="329184">
                  <a:extLst>
                    <a:ext uri="{9D8B030D-6E8A-4147-A177-3AD203B41FA5}">
                      <a16:colId xmlns:a16="http://schemas.microsoft.com/office/drawing/2014/main" val="1320307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5957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- 2024-07-08 17:00:13</a:t>
                      </a:r>
                      <a:r>
                        <a:rPr kumimoji="0" lang="en-US" sz="1000" b="0" i="0" u="none" strike="noStrike" kern="1200" cap="none" spc="0" normalizeH="0" baseline="0" noProof="0">
                          <a:ln>
                            <a:noFill/>
                          </a:ln>
                          <a:solidFill>
                            <a:prstClr val="black"/>
                          </a:solidFill>
                          <a:effectLst/>
                          <a:uLnTx/>
                          <a:uFillTx/>
                          <a:latin typeface="Calibri"/>
                          <a:ea typeface="+mn-ea"/>
                          <a:cs typeface="+mn-cs"/>
                        </a:rPr>
                        <a:t>
 Join us in congratulating Lance Kawano on his promotion to Senior Vice President! In addition to his new responsibilities, Lance will continue to head Commercial Underwriting Support and serve as President of First Risk Management Services, a FICOH subsidiary providing non-standard risk solutions like flood insurance and captive insurance arrangements. He started with FICOH in 2018 and has more than 30 years of experience in the financial and insurance sectors. Click the link below to learn more. 
https://www.ficoh.com/about-us/news/first-insurance-company-of-hawaii-promotes-lance-kawano/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https://quintly-eu-image-storage.s3.amazonaws.com/17ae3836335657ff0a83f20c7d11e5e8/5ebcde0f863cc2e10242ca8d0f6f2205.jpg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48848309"/>
                  </a:ext>
                </a:extLst>
              </a:tr>
            </a:tbl>
          </a:graphicData>
        </a:graphic>
      </p:graphicFrame>
      <p:sp>
        <p:nvSpPr>
          <p:cNvPr id="4" name="Text Placeholder 3">
            <a:extLst>
              <a:ext uri="{FF2B5EF4-FFF2-40B4-BE49-F238E27FC236}">
                <a16:creationId xmlns:a16="http://schemas.microsoft.com/office/drawing/2014/main" id="{6339FF80-CD7E-4F62-987C-50438788E3D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79920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A8362-240D-46F3-BDB7-331C89BB652E}"/>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4427358A-3CAC-4DE4-AD4C-1F23F87C96F2}"/>
              </a:ext>
            </a:extLst>
          </p:cNvPr>
          <p:cNvGraphicFramePr>
            <a:graphicFrameLocks noGrp="1"/>
          </p:cNvGraphicFramePr>
          <p:nvPr>
            <p:ph type="tbl" sz="quarter" idx="13"/>
            <p:extLst>
              <p:ext uri="{D42A27DB-BD31-4B8C-83A1-F6EECF244321}">
                <p14:modId xmlns:p14="http://schemas.microsoft.com/office/powerpoint/2010/main" val="3334969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8244211"/>
                    </a:ext>
                  </a:extLst>
                </a:gridCol>
                <a:gridCol w="1316737">
                  <a:extLst>
                    <a:ext uri="{9D8B030D-6E8A-4147-A177-3AD203B41FA5}">
                      <a16:colId xmlns:a16="http://schemas.microsoft.com/office/drawing/2014/main" val="315838366"/>
                    </a:ext>
                  </a:extLst>
                </a:gridCol>
                <a:gridCol w="329184">
                  <a:extLst>
                    <a:ext uri="{9D8B030D-6E8A-4147-A177-3AD203B41FA5}">
                      <a16:colId xmlns:a16="http://schemas.microsoft.com/office/drawing/2014/main" val="821901834"/>
                    </a:ext>
                  </a:extLst>
                </a:gridCol>
                <a:gridCol w="329184">
                  <a:extLst>
                    <a:ext uri="{9D8B030D-6E8A-4147-A177-3AD203B41FA5}">
                      <a16:colId xmlns:a16="http://schemas.microsoft.com/office/drawing/2014/main" val="2034091935"/>
                    </a:ext>
                  </a:extLst>
                </a:gridCol>
                <a:gridCol w="329184">
                  <a:extLst>
                    <a:ext uri="{9D8B030D-6E8A-4147-A177-3AD203B41FA5}">
                      <a16:colId xmlns:a16="http://schemas.microsoft.com/office/drawing/2014/main" val="1519525015"/>
                    </a:ext>
                  </a:extLst>
                </a:gridCol>
                <a:gridCol w="329184">
                  <a:extLst>
                    <a:ext uri="{9D8B030D-6E8A-4147-A177-3AD203B41FA5}">
                      <a16:colId xmlns:a16="http://schemas.microsoft.com/office/drawing/2014/main" val="967240339"/>
                    </a:ext>
                  </a:extLst>
                </a:gridCol>
                <a:gridCol w="329184">
                  <a:extLst>
                    <a:ext uri="{9D8B030D-6E8A-4147-A177-3AD203B41FA5}">
                      <a16:colId xmlns:a16="http://schemas.microsoft.com/office/drawing/2014/main" val="197580377"/>
                    </a:ext>
                  </a:extLst>
                </a:gridCol>
                <a:gridCol w="329184">
                  <a:extLst>
                    <a:ext uri="{9D8B030D-6E8A-4147-A177-3AD203B41FA5}">
                      <a16:colId xmlns:a16="http://schemas.microsoft.com/office/drawing/2014/main" val="3523778140"/>
                    </a:ext>
                  </a:extLst>
                </a:gridCol>
                <a:gridCol w="329184">
                  <a:extLst>
                    <a:ext uri="{9D8B030D-6E8A-4147-A177-3AD203B41FA5}">
                      <a16:colId xmlns:a16="http://schemas.microsoft.com/office/drawing/2014/main" val="3712119441"/>
                    </a:ext>
                  </a:extLst>
                </a:gridCol>
                <a:gridCol w="329184">
                  <a:extLst>
                    <a:ext uri="{9D8B030D-6E8A-4147-A177-3AD203B41FA5}">
                      <a16:colId xmlns:a16="http://schemas.microsoft.com/office/drawing/2014/main" val="2058377600"/>
                    </a:ext>
                  </a:extLst>
                </a:gridCol>
                <a:gridCol w="329184">
                  <a:extLst>
                    <a:ext uri="{9D8B030D-6E8A-4147-A177-3AD203B41FA5}">
                      <a16:colId xmlns:a16="http://schemas.microsoft.com/office/drawing/2014/main" val="111862251"/>
                    </a:ext>
                  </a:extLst>
                </a:gridCol>
                <a:gridCol w="329184">
                  <a:extLst>
                    <a:ext uri="{9D8B030D-6E8A-4147-A177-3AD203B41FA5}">
                      <a16:colId xmlns:a16="http://schemas.microsoft.com/office/drawing/2014/main" val="3336581711"/>
                    </a:ext>
                  </a:extLst>
                </a:gridCol>
                <a:gridCol w="329184">
                  <a:extLst>
                    <a:ext uri="{9D8B030D-6E8A-4147-A177-3AD203B41FA5}">
                      <a16:colId xmlns:a16="http://schemas.microsoft.com/office/drawing/2014/main" val="3732396785"/>
                    </a:ext>
                  </a:extLst>
                </a:gridCol>
                <a:gridCol w="329184">
                  <a:extLst>
                    <a:ext uri="{9D8B030D-6E8A-4147-A177-3AD203B41FA5}">
                      <a16:colId xmlns:a16="http://schemas.microsoft.com/office/drawing/2014/main" val="2671086693"/>
                    </a:ext>
                  </a:extLst>
                </a:gridCol>
                <a:gridCol w="329184">
                  <a:extLst>
                    <a:ext uri="{9D8B030D-6E8A-4147-A177-3AD203B41FA5}">
                      <a16:colId xmlns:a16="http://schemas.microsoft.com/office/drawing/2014/main" val="273665688"/>
                    </a:ext>
                  </a:extLst>
                </a:gridCol>
                <a:gridCol w="329184">
                  <a:extLst>
                    <a:ext uri="{9D8B030D-6E8A-4147-A177-3AD203B41FA5}">
                      <a16:colId xmlns:a16="http://schemas.microsoft.com/office/drawing/2014/main" val="3774855978"/>
                    </a:ext>
                  </a:extLst>
                </a:gridCol>
                <a:gridCol w="329184">
                  <a:extLst>
                    <a:ext uri="{9D8B030D-6E8A-4147-A177-3AD203B41FA5}">
                      <a16:colId xmlns:a16="http://schemas.microsoft.com/office/drawing/2014/main" val="4047226503"/>
                    </a:ext>
                  </a:extLst>
                </a:gridCol>
                <a:gridCol w="329184">
                  <a:extLst>
                    <a:ext uri="{9D8B030D-6E8A-4147-A177-3AD203B41FA5}">
                      <a16:colId xmlns:a16="http://schemas.microsoft.com/office/drawing/2014/main" val="1139164352"/>
                    </a:ext>
                  </a:extLst>
                </a:gridCol>
                <a:gridCol w="329184">
                  <a:extLst>
                    <a:ext uri="{9D8B030D-6E8A-4147-A177-3AD203B41FA5}">
                      <a16:colId xmlns:a16="http://schemas.microsoft.com/office/drawing/2014/main" val="1058352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5353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- 2024-07-01 17:00:11</a:t>
                      </a:r>
                      <a:r>
                        <a:rPr kumimoji="0" lang="en-US" sz="1000" b="0" i="0" u="none" strike="noStrike" kern="1200" cap="none" spc="0" normalizeH="0" baseline="0" noProof="0">
                          <a:ln>
                            <a:noFill/>
                          </a:ln>
                          <a:solidFill>
                            <a:prstClr val="black"/>
                          </a:solidFill>
                          <a:effectLst/>
                          <a:uLnTx/>
                          <a:uFillTx/>
                          <a:latin typeface="Calibri"/>
                          <a:ea typeface="+mn-ea"/>
                          <a:cs typeface="+mn-cs"/>
                        </a:rPr>
                        <a:t>
 Last week, our Tokio Marine expats Taki Anzai, Ken Kamoda, and Tatsu Fujimoto led a Japanese Cultural Class to teach us more about their home country. The session was attended by more than 100 associates in person and virtually and was filled with valuable information, including Japan’s history and culture, and the dos and don’ts of business etiquette. Thanks to their intelligence and humor, the class was both educational and fun. We appreciate the time and thought they put into their presentation and look forward to part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https://quintly-eu-image-storage.s3.amazonaws.com/17ae3836335657ff0a83f20c7d11e5e8/d298c9619b1d92d734f233adc057d55e.jpg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59990875"/>
                  </a:ext>
                </a:extLst>
              </a:tr>
            </a:tbl>
          </a:graphicData>
        </a:graphic>
      </p:graphicFrame>
      <p:sp>
        <p:nvSpPr>
          <p:cNvPr id="4" name="Text Placeholder 3">
            <a:extLst>
              <a:ext uri="{FF2B5EF4-FFF2-40B4-BE49-F238E27FC236}">
                <a16:creationId xmlns:a16="http://schemas.microsoft.com/office/drawing/2014/main" id="{D86A6504-CEA5-481F-86AD-1CD3D8D75DDF}"/>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859322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C27AA-FD3F-4257-9BC8-8479796BC55C}"/>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4A98D6AE-0EC7-490F-B589-1DE99E50851B}"/>
              </a:ext>
            </a:extLst>
          </p:cNvPr>
          <p:cNvGraphicFramePr>
            <a:graphicFrameLocks noGrp="1"/>
          </p:cNvGraphicFramePr>
          <p:nvPr>
            <p:ph type="tbl" sz="quarter" idx="13"/>
            <p:extLst>
              <p:ext uri="{D42A27DB-BD31-4B8C-83A1-F6EECF244321}">
                <p14:modId xmlns:p14="http://schemas.microsoft.com/office/powerpoint/2010/main" val="3957045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69293454"/>
                    </a:ext>
                  </a:extLst>
                </a:gridCol>
                <a:gridCol w="1316737">
                  <a:extLst>
                    <a:ext uri="{9D8B030D-6E8A-4147-A177-3AD203B41FA5}">
                      <a16:colId xmlns:a16="http://schemas.microsoft.com/office/drawing/2014/main" val="117541770"/>
                    </a:ext>
                  </a:extLst>
                </a:gridCol>
                <a:gridCol w="329184">
                  <a:extLst>
                    <a:ext uri="{9D8B030D-6E8A-4147-A177-3AD203B41FA5}">
                      <a16:colId xmlns:a16="http://schemas.microsoft.com/office/drawing/2014/main" val="3136330987"/>
                    </a:ext>
                  </a:extLst>
                </a:gridCol>
                <a:gridCol w="329184">
                  <a:extLst>
                    <a:ext uri="{9D8B030D-6E8A-4147-A177-3AD203B41FA5}">
                      <a16:colId xmlns:a16="http://schemas.microsoft.com/office/drawing/2014/main" val="1467995418"/>
                    </a:ext>
                  </a:extLst>
                </a:gridCol>
                <a:gridCol w="329184">
                  <a:extLst>
                    <a:ext uri="{9D8B030D-6E8A-4147-A177-3AD203B41FA5}">
                      <a16:colId xmlns:a16="http://schemas.microsoft.com/office/drawing/2014/main" val="1568893195"/>
                    </a:ext>
                  </a:extLst>
                </a:gridCol>
                <a:gridCol w="329184">
                  <a:extLst>
                    <a:ext uri="{9D8B030D-6E8A-4147-A177-3AD203B41FA5}">
                      <a16:colId xmlns:a16="http://schemas.microsoft.com/office/drawing/2014/main" val="3482670067"/>
                    </a:ext>
                  </a:extLst>
                </a:gridCol>
                <a:gridCol w="329184">
                  <a:extLst>
                    <a:ext uri="{9D8B030D-6E8A-4147-A177-3AD203B41FA5}">
                      <a16:colId xmlns:a16="http://schemas.microsoft.com/office/drawing/2014/main" val="1726294372"/>
                    </a:ext>
                  </a:extLst>
                </a:gridCol>
                <a:gridCol w="329184">
                  <a:extLst>
                    <a:ext uri="{9D8B030D-6E8A-4147-A177-3AD203B41FA5}">
                      <a16:colId xmlns:a16="http://schemas.microsoft.com/office/drawing/2014/main" val="1491589495"/>
                    </a:ext>
                  </a:extLst>
                </a:gridCol>
                <a:gridCol w="329184">
                  <a:extLst>
                    <a:ext uri="{9D8B030D-6E8A-4147-A177-3AD203B41FA5}">
                      <a16:colId xmlns:a16="http://schemas.microsoft.com/office/drawing/2014/main" val="4099179147"/>
                    </a:ext>
                  </a:extLst>
                </a:gridCol>
                <a:gridCol w="329184">
                  <a:extLst>
                    <a:ext uri="{9D8B030D-6E8A-4147-A177-3AD203B41FA5}">
                      <a16:colId xmlns:a16="http://schemas.microsoft.com/office/drawing/2014/main" val="2354570278"/>
                    </a:ext>
                  </a:extLst>
                </a:gridCol>
                <a:gridCol w="329184">
                  <a:extLst>
                    <a:ext uri="{9D8B030D-6E8A-4147-A177-3AD203B41FA5}">
                      <a16:colId xmlns:a16="http://schemas.microsoft.com/office/drawing/2014/main" val="4158655481"/>
                    </a:ext>
                  </a:extLst>
                </a:gridCol>
                <a:gridCol w="329184">
                  <a:extLst>
                    <a:ext uri="{9D8B030D-6E8A-4147-A177-3AD203B41FA5}">
                      <a16:colId xmlns:a16="http://schemas.microsoft.com/office/drawing/2014/main" val="1323620639"/>
                    </a:ext>
                  </a:extLst>
                </a:gridCol>
                <a:gridCol w="329184">
                  <a:extLst>
                    <a:ext uri="{9D8B030D-6E8A-4147-A177-3AD203B41FA5}">
                      <a16:colId xmlns:a16="http://schemas.microsoft.com/office/drawing/2014/main" val="2309417086"/>
                    </a:ext>
                  </a:extLst>
                </a:gridCol>
                <a:gridCol w="329184">
                  <a:extLst>
                    <a:ext uri="{9D8B030D-6E8A-4147-A177-3AD203B41FA5}">
                      <a16:colId xmlns:a16="http://schemas.microsoft.com/office/drawing/2014/main" val="2123039951"/>
                    </a:ext>
                  </a:extLst>
                </a:gridCol>
                <a:gridCol w="329184">
                  <a:extLst>
                    <a:ext uri="{9D8B030D-6E8A-4147-A177-3AD203B41FA5}">
                      <a16:colId xmlns:a16="http://schemas.microsoft.com/office/drawing/2014/main" val="360346943"/>
                    </a:ext>
                  </a:extLst>
                </a:gridCol>
                <a:gridCol w="329184">
                  <a:extLst>
                    <a:ext uri="{9D8B030D-6E8A-4147-A177-3AD203B41FA5}">
                      <a16:colId xmlns:a16="http://schemas.microsoft.com/office/drawing/2014/main" val="512706072"/>
                    </a:ext>
                  </a:extLst>
                </a:gridCol>
                <a:gridCol w="329184">
                  <a:extLst>
                    <a:ext uri="{9D8B030D-6E8A-4147-A177-3AD203B41FA5}">
                      <a16:colId xmlns:a16="http://schemas.microsoft.com/office/drawing/2014/main" val="1646438652"/>
                    </a:ext>
                  </a:extLst>
                </a:gridCol>
                <a:gridCol w="329184">
                  <a:extLst>
                    <a:ext uri="{9D8B030D-6E8A-4147-A177-3AD203B41FA5}">
                      <a16:colId xmlns:a16="http://schemas.microsoft.com/office/drawing/2014/main" val="186875841"/>
                    </a:ext>
                  </a:extLst>
                </a:gridCol>
                <a:gridCol w="329184">
                  <a:extLst>
                    <a:ext uri="{9D8B030D-6E8A-4147-A177-3AD203B41FA5}">
                      <a16:colId xmlns:a16="http://schemas.microsoft.com/office/drawing/2014/main" val="1540238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74506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- 2024-07-18 17:00:29</a:t>
                      </a:r>
                      <a:r>
                        <a:rPr kumimoji="0" lang="en-US" sz="1000" b="0" i="0" u="none" strike="noStrike" kern="1200" cap="none" spc="0" normalizeH="0" baseline="0" noProof="0">
                          <a:ln>
                            <a:noFill/>
                          </a:ln>
                          <a:solidFill>
                            <a:prstClr val="black"/>
                          </a:solidFill>
                          <a:effectLst/>
                          <a:uLnTx/>
                          <a:uFillTx/>
                          <a:latin typeface="Calibri"/>
                          <a:ea typeface="+mn-ea"/>
                          <a:cs typeface="+mn-cs"/>
                        </a:rPr>
                        <a:t>
 We’re throwing it back to our Summer Scoop Social last week, where we asked associates to dream up a brand-new ice cream flavor! Swipe to check out some of the delicious, off the wall, and uniquely crafted flavors we came up with. #ThrowbackThursday #NationalIceCreamMonth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https://quintly-eu-image-storage.s3.amazonaws.com/17ae3836335657ff0a83f20c7d11e5e8/1305b6f5a43e8a3ef6f05e992b807cdb.jpg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54765028"/>
                  </a:ext>
                </a:extLst>
              </a:tr>
            </a:tbl>
          </a:graphicData>
        </a:graphic>
      </p:graphicFrame>
      <p:sp>
        <p:nvSpPr>
          <p:cNvPr id="4" name="Text Placeholder 3">
            <a:extLst>
              <a:ext uri="{FF2B5EF4-FFF2-40B4-BE49-F238E27FC236}">
                <a16:creationId xmlns:a16="http://schemas.microsoft.com/office/drawing/2014/main" id="{9AF42521-FF43-4CDF-A80C-73D6ECDA629F}"/>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857134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551B0-2542-4F28-ADC5-3CC7BD9F0C99}"/>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7AB9E7A1-A34D-4F2D-971D-EEF11CF49CA9}"/>
              </a:ext>
            </a:extLst>
          </p:cNvPr>
          <p:cNvGraphicFramePr>
            <a:graphicFrameLocks noGrp="1"/>
          </p:cNvGraphicFramePr>
          <p:nvPr>
            <p:ph type="tbl" sz="quarter" idx="13"/>
            <p:extLst>
              <p:ext uri="{D42A27DB-BD31-4B8C-83A1-F6EECF244321}">
                <p14:modId xmlns:p14="http://schemas.microsoft.com/office/powerpoint/2010/main" val="3297384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833035550"/>
                    </a:ext>
                  </a:extLst>
                </a:gridCol>
                <a:gridCol w="576072">
                  <a:extLst>
                    <a:ext uri="{9D8B030D-6E8A-4147-A177-3AD203B41FA5}">
                      <a16:colId xmlns:a16="http://schemas.microsoft.com/office/drawing/2014/main" val="1791347671"/>
                    </a:ext>
                  </a:extLst>
                </a:gridCol>
                <a:gridCol w="576072">
                  <a:extLst>
                    <a:ext uri="{9D8B030D-6E8A-4147-A177-3AD203B41FA5}">
                      <a16:colId xmlns:a16="http://schemas.microsoft.com/office/drawing/2014/main" val="1964564154"/>
                    </a:ext>
                  </a:extLst>
                </a:gridCol>
                <a:gridCol w="576072">
                  <a:extLst>
                    <a:ext uri="{9D8B030D-6E8A-4147-A177-3AD203B41FA5}">
                      <a16:colId xmlns:a16="http://schemas.microsoft.com/office/drawing/2014/main" val="1738584271"/>
                    </a:ext>
                  </a:extLst>
                </a:gridCol>
                <a:gridCol w="576072">
                  <a:extLst>
                    <a:ext uri="{9D8B030D-6E8A-4147-A177-3AD203B41FA5}">
                      <a16:colId xmlns:a16="http://schemas.microsoft.com/office/drawing/2014/main" val="2159661243"/>
                    </a:ext>
                  </a:extLst>
                </a:gridCol>
                <a:gridCol w="576072">
                  <a:extLst>
                    <a:ext uri="{9D8B030D-6E8A-4147-A177-3AD203B41FA5}">
                      <a16:colId xmlns:a16="http://schemas.microsoft.com/office/drawing/2014/main" val="2571174152"/>
                    </a:ext>
                  </a:extLst>
                </a:gridCol>
                <a:gridCol w="576072">
                  <a:extLst>
                    <a:ext uri="{9D8B030D-6E8A-4147-A177-3AD203B41FA5}">
                      <a16:colId xmlns:a16="http://schemas.microsoft.com/office/drawing/2014/main" val="3496761949"/>
                    </a:ext>
                  </a:extLst>
                </a:gridCol>
                <a:gridCol w="576072">
                  <a:extLst>
                    <a:ext uri="{9D8B030D-6E8A-4147-A177-3AD203B41FA5}">
                      <a16:colId xmlns:a16="http://schemas.microsoft.com/office/drawing/2014/main" val="1492928428"/>
                    </a:ext>
                  </a:extLst>
                </a:gridCol>
                <a:gridCol w="576072">
                  <a:extLst>
                    <a:ext uri="{9D8B030D-6E8A-4147-A177-3AD203B41FA5}">
                      <a16:colId xmlns:a16="http://schemas.microsoft.com/office/drawing/2014/main" val="2334267700"/>
                    </a:ext>
                  </a:extLst>
                </a:gridCol>
                <a:gridCol w="576072">
                  <a:extLst>
                    <a:ext uri="{9D8B030D-6E8A-4147-A177-3AD203B41FA5}">
                      <a16:colId xmlns:a16="http://schemas.microsoft.com/office/drawing/2014/main" val="1267292017"/>
                    </a:ext>
                  </a:extLst>
                </a:gridCol>
                <a:gridCol w="576072">
                  <a:extLst>
                    <a:ext uri="{9D8B030D-6E8A-4147-A177-3AD203B41FA5}">
                      <a16:colId xmlns:a16="http://schemas.microsoft.com/office/drawing/2014/main" val="3933272823"/>
                    </a:ext>
                  </a:extLst>
                </a:gridCol>
                <a:gridCol w="576072">
                  <a:extLst>
                    <a:ext uri="{9D8B030D-6E8A-4147-A177-3AD203B41FA5}">
                      <a16:colId xmlns:a16="http://schemas.microsoft.com/office/drawing/2014/main" val="1752461865"/>
                    </a:ext>
                  </a:extLst>
                </a:gridCol>
                <a:gridCol w="576072">
                  <a:extLst>
                    <a:ext uri="{9D8B030D-6E8A-4147-A177-3AD203B41FA5}">
                      <a16:colId xmlns:a16="http://schemas.microsoft.com/office/drawing/2014/main" val="40472333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4896066"/>
                  </a:ext>
                </a:extLst>
              </a:tr>
              <a:tr h="370840">
                <a:tc>
                  <a:txBody>
                    <a:bodyPr/>
                    <a:lstStyle/>
                    <a:p>
                      <a:r>
                        <a:rPr lang="en-US" sz="1000"/>
                        <a:t>1184</a:t>
                      </a:r>
                    </a:p>
                  </a:txBody>
                  <a:tcPr/>
                </a:tc>
                <a:tc>
                  <a:txBody>
                    <a:bodyPr/>
                    <a:lstStyle/>
                    <a:p>
                      <a:r>
                        <a:rPr lang="en-US" sz="1000"/>
                        <a:t>-2</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0.0121 %</a:t>
                      </a:r>
                    </a:p>
                  </a:txBody>
                  <a:tcPr/>
                </a:tc>
                <a:tc>
                  <a:txBody>
                    <a:bodyPr/>
                    <a:lstStyle/>
                    <a:p>
                      <a:r>
                        <a:rPr lang="en-US" sz="1000"/>
                        <a:t>0.0 %</a:t>
                      </a:r>
                    </a:p>
                  </a:txBody>
                  <a:tcPr/>
                </a:tc>
                <a:extLst>
                  <a:ext uri="{0D108BD9-81ED-4DB2-BD59-A6C34878D82A}">
                    <a16:rowId xmlns:a16="http://schemas.microsoft.com/office/drawing/2014/main" val="1411111859"/>
                  </a:ext>
                </a:extLst>
              </a:tr>
            </a:tbl>
          </a:graphicData>
        </a:graphic>
      </p:graphicFrame>
      <p:sp>
        <p:nvSpPr>
          <p:cNvPr id="4" name="Text Placeholder 3">
            <a:extLst>
              <a:ext uri="{FF2B5EF4-FFF2-40B4-BE49-F238E27FC236}">
                <a16:creationId xmlns:a16="http://schemas.microsoft.com/office/drawing/2014/main" id="{3AD6FFD8-EA81-420E-A828-B2EA4AB8A50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65737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ED132-7323-4B52-8142-97937EA3EEFD}"/>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EC6FC430-C33B-46A5-968C-E74BECCA6AB2}"/>
              </a:ext>
            </a:extLst>
          </p:cNvPr>
          <p:cNvGraphicFramePr>
            <a:graphicFrameLocks noGrp="1"/>
          </p:cNvGraphicFramePr>
          <p:nvPr>
            <p:ph type="chart" sz="quarter" idx="13"/>
            <p:extLst>
              <p:ext uri="{D42A27DB-BD31-4B8C-83A1-F6EECF244321}">
                <p14:modId xmlns:p14="http://schemas.microsoft.com/office/powerpoint/2010/main" val="440770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5083D4-A816-4E50-9B2A-B79027B9145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5AD2D74-12F8-42E2-BF28-5DE8B438BE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7864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1471D-8CC4-4C2B-A66D-7A903FE8777D}"/>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E50E97F7-9FD5-4931-A181-A0BF9B18628D}"/>
              </a:ext>
            </a:extLst>
          </p:cNvPr>
          <p:cNvGraphicFramePr>
            <a:graphicFrameLocks noGrp="1"/>
          </p:cNvGraphicFramePr>
          <p:nvPr>
            <p:ph type="chart" sz="quarter" idx="13"/>
            <p:extLst>
              <p:ext uri="{D42A27DB-BD31-4B8C-83A1-F6EECF244321}">
                <p14:modId xmlns:p14="http://schemas.microsoft.com/office/powerpoint/2010/main" val="2515028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A716B6-4D0C-4BD8-B41C-73FF1B8BC9B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D6110BD-54BF-4E10-9553-B735D54507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6672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20C5D-3B61-48ED-9697-C866957C45F2}"/>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671662BF-DAEA-44D2-8367-67A0C1124A54}"/>
              </a:ext>
            </a:extLst>
          </p:cNvPr>
          <p:cNvGraphicFramePr>
            <a:graphicFrameLocks noGrp="1"/>
          </p:cNvGraphicFramePr>
          <p:nvPr>
            <p:ph type="chart" sz="quarter" idx="13"/>
            <p:extLst>
              <p:ext uri="{D42A27DB-BD31-4B8C-83A1-F6EECF244321}">
                <p14:modId xmlns:p14="http://schemas.microsoft.com/office/powerpoint/2010/main" val="307073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148EED-F026-4ED3-9EF7-9D1D4EF5810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20AE59D-0F35-4E02-8BD7-7501351E71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9806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F1570-B416-4AF4-8DED-CDCC53D7CA8A}"/>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2663A91F-D8C5-4436-9939-9D8B78673591}"/>
              </a:ext>
            </a:extLst>
          </p:cNvPr>
          <p:cNvGraphicFramePr>
            <a:graphicFrameLocks noGrp="1"/>
          </p:cNvGraphicFramePr>
          <p:nvPr>
            <p:ph type="tbl" sz="quarter" idx="13"/>
            <p:extLst>
              <p:ext uri="{D42A27DB-BD31-4B8C-83A1-F6EECF244321}">
                <p14:modId xmlns:p14="http://schemas.microsoft.com/office/powerpoint/2010/main" val="3567403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46780105"/>
                    </a:ext>
                  </a:extLst>
                </a:gridCol>
                <a:gridCol w="1152144">
                  <a:extLst>
                    <a:ext uri="{9D8B030D-6E8A-4147-A177-3AD203B41FA5}">
                      <a16:colId xmlns:a16="http://schemas.microsoft.com/office/drawing/2014/main" val="1628333689"/>
                    </a:ext>
                  </a:extLst>
                </a:gridCol>
                <a:gridCol w="1152144">
                  <a:extLst>
                    <a:ext uri="{9D8B030D-6E8A-4147-A177-3AD203B41FA5}">
                      <a16:colId xmlns:a16="http://schemas.microsoft.com/office/drawing/2014/main" val="2165033053"/>
                    </a:ext>
                  </a:extLst>
                </a:gridCol>
                <a:gridCol w="1152144">
                  <a:extLst>
                    <a:ext uri="{9D8B030D-6E8A-4147-A177-3AD203B41FA5}">
                      <a16:colId xmlns:a16="http://schemas.microsoft.com/office/drawing/2014/main" val="2867886321"/>
                    </a:ext>
                  </a:extLst>
                </a:gridCol>
                <a:gridCol w="1152144">
                  <a:extLst>
                    <a:ext uri="{9D8B030D-6E8A-4147-A177-3AD203B41FA5}">
                      <a16:colId xmlns:a16="http://schemas.microsoft.com/office/drawing/2014/main" val="2257765359"/>
                    </a:ext>
                  </a:extLst>
                </a:gridCol>
                <a:gridCol w="1152144">
                  <a:extLst>
                    <a:ext uri="{9D8B030D-6E8A-4147-A177-3AD203B41FA5}">
                      <a16:colId xmlns:a16="http://schemas.microsoft.com/office/drawing/2014/main" val="1061190477"/>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906556329"/>
                  </a:ext>
                </a:extLst>
              </a:tr>
              <a:tr h="370840">
                <a:tc>
                  <a:txBody>
                    <a:bodyPr/>
                    <a:lstStyle/>
                    <a:p>
                      <a:r>
                        <a:rPr lang="en-US" sz="1000" b="1"/>
                        <a:t>@FirstInsHI - 2024-07-31 13:38:14</a:t>
                      </a:r>
                      <a:r>
                        <a:rPr lang="en-US" sz="1000"/>
                        <a:t>
 Did you know that Homeowners insurance does NOT cover normal wear and tear damage to your roof? Sad but true! That’s why you should take steps now to extend your roof’s life. This article shares everything you need to know … https://t.co/EzwUDNXmVC</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0.0845 %</a:t>
                      </a:r>
                    </a:p>
                  </a:txBody>
                  <a:tcPr/>
                </a:tc>
                <a:extLst>
                  <a:ext uri="{0D108BD9-81ED-4DB2-BD59-A6C34878D82A}">
                    <a16:rowId xmlns:a16="http://schemas.microsoft.com/office/drawing/2014/main" val="3511262905"/>
                  </a:ext>
                </a:extLst>
              </a:tr>
              <a:tr h="370840">
                <a:tc>
                  <a:txBody>
                    <a:bodyPr/>
                    <a:lstStyle/>
                    <a:p>
                      <a:r>
                        <a:rPr lang="en-US" sz="1000" b="1"/>
                        <a:t>@FirstInsHI - 2024-07-01 13:37:20</a:t>
                      </a:r>
                      <a:r>
                        <a:rPr lang="en-US" sz="1000"/>
                        <a:t>
 Last week, our Tokio Marine expats Taki Anzai, Ken Kamoda, and Tatsu Fujimoto led a Japanese Cultural Class to teach us more about their home country. We appreciate the time and thought they put into their presentation and look forward to part 2! https://t.co/9rSPqrIJC7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726416505"/>
                  </a:ext>
                </a:extLst>
              </a:tr>
              <a:tr h="370840">
                <a:tc>
                  <a:txBody>
                    <a:bodyPr/>
                    <a:lstStyle/>
                    <a:p>
                      <a:r>
                        <a:rPr lang="en-US" sz="1000" b="1"/>
                        <a:t>@FirstInsHI - 2024-07-02 13:00:52</a:t>
                      </a:r>
                      <a:r>
                        <a:rPr lang="en-US" sz="1000"/>
                        <a:t>
 Join us in welcoming the newest members of #TeamFICOH, Thea and Brittany! Each of them brings a distinct set of skills and experiences, and we can’t wait to see the valuable contributions they’ll make to FICOH. #NewHires https://t.co/JI45156nzx</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885270637"/>
                  </a:ext>
                </a:extLst>
              </a:tr>
            </a:tbl>
          </a:graphicData>
        </a:graphic>
      </p:graphicFrame>
      <p:sp>
        <p:nvSpPr>
          <p:cNvPr id="4" name="Text Placeholder 3">
            <a:extLst>
              <a:ext uri="{FF2B5EF4-FFF2-40B4-BE49-F238E27FC236}">
                <a16:creationId xmlns:a16="http://schemas.microsoft.com/office/drawing/2014/main" id="{1726DF8D-C439-4684-AD5D-A5B7B5DCD27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028537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18D7-F699-4364-9141-F89345A4D6DD}"/>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83AA28A1-7FDD-473E-8EA8-BAE7E849AFC0}"/>
              </a:ext>
            </a:extLst>
          </p:cNvPr>
          <p:cNvGraphicFramePr>
            <a:graphicFrameLocks noGrp="1"/>
          </p:cNvGraphicFramePr>
          <p:nvPr>
            <p:ph type="tbl" sz="quarter" idx="13"/>
            <p:extLst>
              <p:ext uri="{D42A27DB-BD31-4B8C-83A1-F6EECF244321}">
                <p14:modId xmlns:p14="http://schemas.microsoft.com/office/powerpoint/2010/main" val="2400815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7950865"/>
                    </a:ext>
                  </a:extLst>
                </a:gridCol>
                <a:gridCol w="576072">
                  <a:extLst>
                    <a:ext uri="{9D8B030D-6E8A-4147-A177-3AD203B41FA5}">
                      <a16:colId xmlns:a16="http://schemas.microsoft.com/office/drawing/2014/main" val="4087381162"/>
                    </a:ext>
                  </a:extLst>
                </a:gridCol>
                <a:gridCol w="576072">
                  <a:extLst>
                    <a:ext uri="{9D8B030D-6E8A-4147-A177-3AD203B41FA5}">
                      <a16:colId xmlns:a16="http://schemas.microsoft.com/office/drawing/2014/main" val="3507933854"/>
                    </a:ext>
                  </a:extLst>
                </a:gridCol>
                <a:gridCol w="576072">
                  <a:extLst>
                    <a:ext uri="{9D8B030D-6E8A-4147-A177-3AD203B41FA5}">
                      <a16:colId xmlns:a16="http://schemas.microsoft.com/office/drawing/2014/main" val="788021621"/>
                    </a:ext>
                  </a:extLst>
                </a:gridCol>
                <a:gridCol w="576072">
                  <a:extLst>
                    <a:ext uri="{9D8B030D-6E8A-4147-A177-3AD203B41FA5}">
                      <a16:colId xmlns:a16="http://schemas.microsoft.com/office/drawing/2014/main" val="224037774"/>
                    </a:ext>
                  </a:extLst>
                </a:gridCol>
                <a:gridCol w="576072">
                  <a:extLst>
                    <a:ext uri="{9D8B030D-6E8A-4147-A177-3AD203B41FA5}">
                      <a16:colId xmlns:a16="http://schemas.microsoft.com/office/drawing/2014/main" val="758316209"/>
                    </a:ext>
                  </a:extLst>
                </a:gridCol>
                <a:gridCol w="576072">
                  <a:extLst>
                    <a:ext uri="{9D8B030D-6E8A-4147-A177-3AD203B41FA5}">
                      <a16:colId xmlns:a16="http://schemas.microsoft.com/office/drawing/2014/main" val="1962435248"/>
                    </a:ext>
                  </a:extLst>
                </a:gridCol>
                <a:gridCol w="576072">
                  <a:extLst>
                    <a:ext uri="{9D8B030D-6E8A-4147-A177-3AD203B41FA5}">
                      <a16:colId xmlns:a16="http://schemas.microsoft.com/office/drawing/2014/main" val="3377158161"/>
                    </a:ext>
                  </a:extLst>
                </a:gridCol>
                <a:gridCol w="576072">
                  <a:extLst>
                    <a:ext uri="{9D8B030D-6E8A-4147-A177-3AD203B41FA5}">
                      <a16:colId xmlns:a16="http://schemas.microsoft.com/office/drawing/2014/main" val="2203486292"/>
                    </a:ext>
                  </a:extLst>
                </a:gridCol>
                <a:gridCol w="576072">
                  <a:extLst>
                    <a:ext uri="{9D8B030D-6E8A-4147-A177-3AD203B41FA5}">
                      <a16:colId xmlns:a16="http://schemas.microsoft.com/office/drawing/2014/main" val="2092703218"/>
                    </a:ext>
                  </a:extLst>
                </a:gridCol>
                <a:gridCol w="576072">
                  <a:extLst>
                    <a:ext uri="{9D8B030D-6E8A-4147-A177-3AD203B41FA5}">
                      <a16:colId xmlns:a16="http://schemas.microsoft.com/office/drawing/2014/main" val="1926628965"/>
                    </a:ext>
                  </a:extLst>
                </a:gridCol>
                <a:gridCol w="576072">
                  <a:extLst>
                    <a:ext uri="{9D8B030D-6E8A-4147-A177-3AD203B41FA5}">
                      <a16:colId xmlns:a16="http://schemas.microsoft.com/office/drawing/2014/main" val="139611181"/>
                    </a:ext>
                  </a:extLst>
                </a:gridCol>
                <a:gridCol w="576072">
                  <a:extLst>
                    <a:ext uri="{9D8B030D-6E8A-4147-A177-3AD203B41FA5}">
                      <a16:colId xmlns:a16="http://schemas.microsoft.com/office/drawing/2014/main" val="133469394"/>
                    </a:ext>
                  </a:extLst>
                </a:gridCol>
                <a:gridCol w="576072">
                  <a:extLst>
                    <a:ext uri="{9D8B030D-6E8A-4147-A177-3AD203B41FA5}">
                      <a16:colId xmlns:a16="http://schemas.microsoft.com/office/drawing/2014/main" val="339899079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098777701"/>
                  </a:ext>
                </a:extLst>
              </a:tr>
              <a:tr h="370840">
                <a:tc>
                  <a:txBody>
                    <a:bodyPr/>
                    <a:lstStyle/>
                    <a:p>
                      <a:r>
                        <a:rPr lang="en-US" sz="1000"/>
                        <a:t>4559</a:t>
                      </a:r>
                    </a:p>
                  </a:txBody>
                  <a:tcPr/>
                </a:tc>
                <a:tc>
                  <a:txBody>
                    <a:bodyPr/>
                    <a:lstStyle/>
                    <a:p>
                      <a:r>
                        <a:rPr lang="en-US" sz="1000"/>
                        <a:t>49</a:t>
                      </a:r>
                    </a:p>
                  </a:txBody>
                  <a:tcPr/>
                </a:tc>
                <a:tc>
                  <a:txBody>
                    <a:bodyPr/>
                    <a:lstStyle/>
                    <a:p>
                      <a:r>
                        <a:rPr lang="en-US" sz="1000"/>
                        <a:t>5</a:t>
                      </a:r>
                    </a:p>
                  </a:txBody>
                  <a:tcPr/>
                </a:tc>
                <a:tc>
                  <a:txBody>
                    <a:bodyPr/>
                    <a:lstStyle/>
                    <a:p>
                      <a:r>
                        <a:rPr lang="en-US" sz="1000"/>
                        <a:t>366</a:t>
                      </a:r>
                    </a:p>
                  </a:txBody>
                  <a:tcPr/>
                </a:tc>
                <a:tc>
                  <a:txBody>
                    <a:bodyPr/>
                    <a:lstStyle/>
                    <a:p>
                      <a:r>
                        <a:rPr lang="en-US" sz="1000"/>
                        <a:t>73.2</a:t>
                      </a:r>
                    </a:p>
                  </a:txBody>
                  <a:tcPr/>
                </a:tc>
                <a:tc>
                  <a:txBody>
                    <a:bodyPr/>
                    <a:lstStyle/>
                    <a:p>
                      <a:r>
                        <a:rPr lang="en-US" sz="1000"/>
                        <a:t>64</a:t>
                      </a:r>
                    </a:p>
                  </a:txBody>
                  <a:tcPr/>
                </a:tc>
                <a:tc>
                  <a:txBody>
                    <a:bodyPr/>
                    <a:lstStyle/>
                    <a:p>
                      <a:r>
                        <a:rPr lang="en-US" sz="1000"/>
                        <a:t>2</a:t>
                      </a:r>
                    </a:p>
                  </a:txBody>
                  <a:tcPr/>
                </a:tc>
                <a:tc>
                  <a:txBody>
                    <a:bodyPr/>
                    <a:lstStyle/>
                    <a:p>
                      <a:r>
                        <a:rPr lang="en-US" sz="1000"/>
                        <a:t>0.4</a:t>
                      </a:r>
                    </a:p>
                  </a:txBody>
                  <a:tcPr/>
                </a:tc>
                <a:tc>
                  <a:txBody>
                    <a:bodyPr/>
                    <a:lstStyle/>
                    <a:p>
                      <a:r>
                        <a:rPr lang="en-US" sz="1000"/>
                        <a:t>1228</a:t>
                      </a:r>
                    </a:p>
                  </a:txBody>
                  <a:tcPr/>
                </a:tc>
                <a:tc>
                  <a:txBody>
                    <a:bodyPr/>
                    <a:lstStyle/>
                    <a:p>
                      <a:r>
                        <a:rPr lang="en-US" sz="1000"/>
                        <a:t>245.6</a:t>
                      </a:r>
                    </a:p>
                  </a:txBody>
                  <a:tcPr/>
                </a:tc>
                <a:tc>
                  <a:txBody>
                    <a:bodyPr/>
                    <a:lstStyle/>
                    <a:p>
                      <a:r>
                        <a:rPr lang="en-US" sz="1000"/>
                        <a:t>11974</a:t>
                      </a:r>
                    </a:p>
                  </a:txBody>
                  <a:tcPr/>
                </a:tc>
                <a:tc>
                  <a:txBody>
                    <a:bodyPr/>
                    <a:lstStyle/>
                    <a:p>
                      <a:r>
                        <a:rPr lang="en-US" sz="1000"/>
                        <a:t>2394.8</a:t>
                      </a:r>
                    </a:p>
                  </a:txBody>
                  <a:tcPr/>
                </a:tc>
                <a:tc>
                  <a:txBody>
                    <a:bodyPr/>
                    <a:lstStyle/>
                    <a:p>
                      <a:r>
                        <a:rPr lang="en-US" sz="1000"/>
                        <a:t>15.129040109946 %</a:t>
                      </a:r>
                    </a:p>
                  </a:txBody>
                  <a:tcPr/>
                </a:tc>
                <a:tc>
                  <a:txBody>
                    <a:bodyPr/>
                    <a:lstStyle/>
                    <a:p>
                      <a:r>
                        <a:rPr lang="en-US" sz="1000"/>
                        <a:t>637</a:t>
                      </a:r>
                    </a:p>
                  </a:txBody>
                  <a:tcPr/>
                </a:tc>
                <a:extLst>
                  <a:ext uri="{0D108BD9-81ED-4DB2-BD59-A6C34878D82A}">
                    <a16:rowId xmlns:a16="http://schemas.microsoft.com/office/drawing/2014/main" val="3144597482"/>
                  </a:ext>
                </a:extLst>
              </a:tr>
            </a:tbl>
          </a:graphicData>
        </a:graphic>
      </p:graphicFrame>
      <p:sp>
        <p:nvSpPr>
          <p:cNvPr id="4" name="Text Placeholder 3">
            <a:extLst>
              <a:ext uri="{FF2B5EF4-FFF2-40B4-BE49-F238E27FC236}">
                <a16:creationId xmlns:a16="http://schemas.microsoft.com/office/drawing/2014/main" id="{674AE9A6-BA46-4ACF-854A-F4CA5DB8629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76659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1CEB1-D371-4ADC-BD53-1785E182AED1}"/>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D4E0ED22-0B95-4142-8E6B-F32F1A1948A9}"/>
              </a:ext>
            </a:extLst>
          </p:cNvPr>
          <p:cNvGraphicFramePr>
            <a:graphicFrameLocks noGrp="1"/>
          </p:cNvGraphicFramePr>
          <p:nvPr>
            <p:ph type="chart" sz="quarter" idx="13"/>
            <p:extLst>
              <p:ext uri="{D42A27DB-BD31-4B8C-83A1-F6EECF244321}">
                <p14:modId xmlns:p14="http://schemas.microsoft.com/office/powerpoint/2010/main" val="485410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465091-6182-42FC-A77D-EC45BD7F943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480A039-8562-4D5D-8F6D-1355366BFC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4565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8A77D-0E7C-438D-BF6C-0D8AFB3C569F}"/>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947BD004-A562-4437-A6D0-9C697EF617B0}"/>
              </a:ext>
            </a:extLst>
          </p:cNvPr>
          <p:cNvGraphicFramePr>
            <a:graphicFrameLocks noGrp="1"/>
          </p:cNvGraphicFramePr>
          <p:nvPr>
            <p:ph type="chart" sz="quarter" idx="13"/>
            <p:extLst>
              <p:ext uri="{D42A27DB-BD31-4B8C-83A1-F6EECF244321}">
                <p14:modId xmlns:p14="http://schemas.microsoft.com/office/powerpoint/2010/main" val="4039159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4D3A2A-93F7-47B2-84A6-83C8CE99D59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15E1F25-2AF0-4EFE-B6F6-EF501EF28A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2338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7429-BA39-461B-A55D-3D660C82B102}"/>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6A5A763F-9E8B-4E98-8E67-DCC180A5FD45}"/>
              </a:ext>
            </a:extLst>
          </p:cNvPr>
          <p:cNvGraphicFramePr>
            <a:graphicFrameLocks noGrp="1"/>
          </p:cNvGraphicFramePr>
          <p:nvPr>
            <p:ph type="chart" sz="quarter" idx="13"/>
            <p:extLst>
              <p:ext uri="{D42A27DB-BD31-4B8C-83A1-F6EECF244321}">
                <p14:modId xmlns:p14="http://schemas.microsoft.com/office/powerpoint/2010/main" val="3690430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641ED4-1F48-44B9-96F1-E7DDD4C2C75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7EA8F0E-AE5E-42EC-9B2E-84D1ADF1A3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7725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64E7F-AD58-4594-A88D-56486E5616F2}"/>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75CDE1C0-53C7-4ECB-900B-F31942007114}"/>
              </a:ext>
            </a:extLst>
          </p:cNvPr>
          <p:cNvGraphicFramePr>
            <a:graphicFrameLocks noGrp="1"/>
          </p:cNvGraphicFramePr>
          <p:nvPr>
            <p:ph type="chart" sz="quarter" idx="13"/>
            <p:extLst>
              <p:ext uri="{D42A27DB-BD31-4B8C-83A1-F6EECF244321}">
                <p14:modId xmlns:p14="http://schemas.microsoft.com/office/powerpoint/2010/main" val="2368854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DDBE0F-02AD-4796-8DCC-C6571D2B4CA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FB22280-1F1F-4582-B398-70F266B56B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8873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90A7-9854-4B22-875A-F1450ECB706C}"/>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70B639ED-2F80-4548-B855-4C10A66BB72B}"/>
              </a:ext>
            </a:extLst>
          </p:cNvPr>
          <p:cNvGraphicFramePr>
            <a:graphicFrameLocks noGrp="1"/>
          </p:cNvGraphicFramePr>
          <p:nvPr>
            <p:ph type="tbl" sz="quarter" idx="13"/>
            <p:extLst>
              <p:ext uri="{D42A27DB-BD31-4B8C-83A1-F6EECF244321}">
                <p14:modId xmlns:p14="http://schemas.microsoft.com/office/powerpoint/2010/main" val="3398515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11026838"/>
                    </a:ext>
                  </a:extLst>
                </a:gridCol>
                <a:gridCol w="658368">
                  <a:extLst>
                    <a:ext uri="{9D8B030D-6E8A-4147-A177-3AD203B41FA5}">
                      <a16:colId xmlns:a16="http://schemas.microsoft.com/office/drawing/2014/main" val="2306105761"/>
                    </a:ext>
                  </a:extLst>
                </a:gridCol>
                <a:gridCol w="658368">
                  <a:extLst>
                    <a:ext uri="{9D8B030D-6E8A-4147-A177-3AD203B41FA5}">
                      <a16:colId xmlns:a16="http://schemas.microsoft.com/office/drawing/2014/main" val="3530103757"/>
                    </a:ext>
                  </a:extLst>
                </a:gridCol>
                <a:gridCol w="658368">
                  <a:extLst>
                    <a:ext uri="{9D8B030D-6E8A-4147-A177-3AD203B41FA5}">
                      <a16:colId xmlns:a16="http://schemas.microsoft.com/office/drawing/2014/main" val="3408914904"/>
                    </a:ext>
                  </a:extLst>
                </a:gridCol>
                <a:gridCol w="658368">
                  <a:extLst>
                    <a:ext uri="{9D8B030D-6E8A-4147-A177-3AD203B41FA5}">
                      <a16:colId xmlns:a16="http://schemas.microsoft.com/office/drawing/2014/main" val="2178580297"/>
                    </a:ext>
                  </a:extLst>
                </a:gridCol>
                <a:gridCol w="658368">
                  <a:extLst>
                    <a:ext uri="{9D8B030D-6E8A-4147-A177-3AD203B41FA5}">
                      <a16:colId xmlns:a16="http://schemas.microsoft.com/office/drawing/2014/main" val="2777313674"/>
                    </a:ext>
                  </a:extLst>
                </a:gridCol>
                <a:gridCol w="658368">
                  <a:extLst>
                    <a:ext uri="{9D8B030D-6E8A-4147-A177-3AD203B41FA5}">
                      <a16:colId xmlns:a16="http://schemas.microsoft.com/office/drawing/2014/main" val="3224004422"/>
                    </a:ext>
                  </a:extLst>
                </a:gridCol>
                <a:gridCol w="658368">
                  <a:extLst>
                    <a:ext uri="{9D8B030D-6E8A-4147-A177-3AD203B41FA5}">
                      <a16:colId xmlns:a16="http://schemas.microsoft.com/office/drawing/2014/main" val="3436417835"/>
                    </a:ext>
                  </a:extLst>
                </a:gridCol>
                <a:gridCol w="658368">
                  <a:extLst>
                    <a:ext uri="{9D8B030D-6E8A-4147-A177-3AD203B41FA5}">
                      <a16:colId xmlns:a16="http://schemas.microsoft.com/office/drawing/2014/main" val="2356902977"/>
                    </a:ext>
                  </a:extLst>
                </a:gridCol>
                <a:gridCol w="658368">
                  <a:extLst>
                    <a:ext uri="{9D8B030D-6E8A-4147-A177-3AD203B41FA5}">
                      <a16:colId xmlns:a16="http://schemas.microsoft.com/office/drawing/2014/main" val="2466034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72133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- 2024-07-08 14:02:48</a:t>
                      </a:r>
                      <a:r>
                        <a:rPr kumimoji="0" lang="en-US" sz="1000" b="0" i="0" u="none" strike="noStrike" kern="1200" cap="none" spc="0" normalizeH="0" baseline="0" noProof="0">
                          <a:ln>
                            <a:noFill/>
                          </a:ln>
                          <a:solidFill>
                            <a:prstClr val="black"/>
                          </a:solidFill>
                          <a:effectLst/>
                          <a:uLnTx/>
                          <a:uFillTx/>
                          <a:latin typeface="Calibri"/>
                          <a:ea typeface="+mn-ea"/>
                          <a:cs typeface="+mn-cs"/>
                        </a:rPr>
                        <a:t>
 Join us in congratulating Lance Kawano on his promotion to Senior Vice President! In addition to his new responsibilities, Lance will continue to head Commercial Underwriting Support and serve as President of First Risk Management Services, a FICOH subsidiary providing non-standard risk solutions like flood insurance and captive insurance arrangements. He started with FICOH in 2018 and has more than 30 years of experience in the financial and insurance sectors. Click the link below to learn more. 
https://lnkd.in/gPFv4RC4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8.2458065527512 %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50163888"/>
                  </a:ext>
                </a:extLst>
              </a:tr>
            </a:tbl>
          </a:graphicData>
        </a:graphic>
      </p:graphicFrame>
      <p:sp>
        <p:nvSpPr>
          <p:cNvPr id="4" name="Text Placeholder 3">
            <a:extLst>
              <a:ext uri="{FF2B5EF4-FFF2-40B4-BE49-F238E27FC236}">
                <a16:creationId xmlns:a16="http://schemas.microsoft.com/office/drawing/2014/main" id="{F71F04D4-028D-4D87-B469-60631180132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5620688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8250F-3C85-4C22-A523-340D6E53DFCB}"/>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86DE3C3E-9497-4003-88B5-27C1DCB73B16}"/>
              </a:ext>
            </a:extLst>
          </p:cNvPr>
          <p:cNvGraphicFramePr>
            <a:graphicFrameLocks noGrp="1"/>
          </p:cNvGraphicFramePr>
          <p:nvPr>
            <p:ph type="tbl" sz="quarter" idx="13"/>
            <p:extLst>
              <p:ext uri="{D42A27DB-BD31-4B8C-83A1-F6EECF244321}">
                <p14:modId xmlns:p14="http://schemas.microsoft.com/office/powerpoint/2010/main" val="393139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23673373"/>
                    </a:ext>
                  </a:extLst>
                </a:gridCol>
                <a:gridCol w="658368">
                  <a:extLst>
                    <a:ext uri="{9D8B030D-6E8A-4147-A177-3AD203B41FA5}">
                      <a16:colId xmlns:a16="http://schemas.microsoft.com/office/drawing/2014/main" val="4260690033"/>
                    </a:ext>
                  </a:extLst>
                </a:gridCol>
                <a:gridCol w="658368">
                  <a:extLst>
                    <a:ext uri="{9D8B030D-6E8A-4147-A177-3AD203B41FA5}">
                      <a16:colId xmlns:a16="http://schemas.microsoft.com/office/drawing/2014/main" val="3513178164"/>
                    </a:ext>
                  </a:extLst>
                </a:gridCol>
                <a:gridCol w="658368">
                  <a:extLst>
                    <a:ext uri="{9D8B030D-6E8A-4147-A177-3AD203B41FA5}">
                      <a16:colId xmlns:a16="http://schemas.microsoft.com/office/drawing/2014/main" val="3050155788"/>
                    </a:ext>
                  </a:extLst>
                </a:gridCol>
                <a:gridCol w="658368">
                  <a:extLst>
                    <a:ext uri="{9D8B030D-6E8A-4147-A177-3AD203B41FA5}">
                      <a16:colId xmlns:a16="http://schemas.microsoft.com/office/drawing/2014/main" val="1253280844"/>
                    </a:ext>
                  </a:extLst>
                </a:gridCol>
                <a:gridCol w="658368">
                  <a:extLst>
                    <a:ext uri="{9D8B030D-6E8A-4147-A177-3AD203B41FA5}">
                      <a16:colId xmlns:a16="http://schemas.microsoft.com/office/drawing/2014/main" val="171844989"/>
                    </a:ext>
                  </a:extLst>
                </a:gridCol>
                <a:gridCol w="658368">
                  <a:extLst>
                    <a:ext uri="{9D8B030D-6E8A-4147-A177-3AD203B41FA5}">
                      <a16:colId xmlns:a16="http://schemas.microsoft.com/office/drawing/2014/main" val="1017208617"/>
                    </a:ext>
                  </a:extLst>
                </a:gridCol>
                <a:gridCol w="658368">
                  <a:extLst>
                    <a:ext uri="{9D8B030D-6E8A-4147-A177-3AD203B41FA5}">
                      <a16:colId xmlns:a16="http://schemas.microsoft.com/office/drawing/2014/main" val="550655768"/>
                    </a:ext>
                  </a:extLst>
                </a:gridCol>
                <a:gridCol w="658368">
                  <a:extLst>
                    <a:ext uri="{9D8B030D-6E8A-4147-A177-3AD203B41FA5}">
                      <a16:colId xmlns:a16="http://schemas.microsoft.com/office/drawing/2014/main" val="2570337106"/>
                    </a:ext>
                  </a:extLst>
                </a:gridCol>
                <a:gridCol w="658368">
                  <a:extLst>
                    <a:ext uri="{9D8B030D-6E8A-4147-A177-3AD203B41FA5}">
                      <a16:colId xmlns:a16="http://schemas.microsoft.com/office/drawing/2014/main" val="1937198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6095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- 2024-07-01 13:34:30</a:t>
                      </a:r>
                      <a:r>
                        <a:rPr kumimoji="0" lang="en-US" sz="1000" b="0" i="0" u="none" strike="noStrike" kern="1200" cap="none" spc="0" normalizeH="0" baseline="0" noProof="0">
                          <a:ln>
                            <a:noFill/>
                          </a:ln>
                          <a:solidFill>
                            <a:prstClr val="black"/>
                          </a:solidFill>
                          <a:effectLst/>
                          <a:uLnTx/>
                          <a:uFillTx/>
                          <a:latin typeface="Calibri"/>
                          <a:ea typeface="+mn-ea"/>
                          <a:cs typeface="+mn-cs"/>
                        </a:rPr>
                        <a:t>
 Last week, our Tokio Marine expats Taki Anzai, Ken Kamoda, and Tatsu Fujimoto led a Japanese Cultural Class to teach us more about their home country. The session was attended by more than 100 associates in person and virtually and was filled with valuable information, including Japan’s history and culture, and the dos and don’ts of business etiquette. Thanks to their intelligence and humor, the class was both educational and fun. We appreciate the time and thought they put into their presentation and look forward to part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37.494263423589 %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21068152"/>
                  </a:ext>
                </a:extLst>
              </a:tr>
            </a:tbl>
          </a:graphicData>
        </a:graphic>
      </p:graphicFrame>
      <p:sp>
        <p:nvSpPr>
          <p:cNvPr id="4" name="Text Placeholder 3">
            <a:extLst>
              <a:ext uri="{FF2B5EF4-FFF2-40B4-BE49-F238E27FC236}">
                <a16:creationId xmlns:a16="http://schemas.microsoft.com/office/drawing/2014/main" id="{DEDBD591-99FF-49B2-A962-0F519BE7EF1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0085980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7E42F-C2E7-4D60-B001-55BC7954AC43}"/>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3E82A095-7285-49A2-99D9-D1ED3D7F1D57}"/>
              </a:ext>
            </a:extLst>
          </p:cNvPr>
          <p:cNvGraphicFramePr>
            <a:graphicFrameLocks noGrp="1"/>
          </p:cNvGraphicFramePr>
          <p:nvPr>
            <p:ph type="tbl" sz="quarter" idx="13"/>
            <p:extLst>
              <p:ext uri="{D42A27DB-BD31-4B8C-83A1-F6EECF244321}">
                <p14:modId xmlns:p14="http://schemas.microsoft.com/office/powerpoint/2010/main" val="1578079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65485711"/>
                    </a:ext>
                  </a:extLst>
                </a:gridCol>
                <a:gridCol w="658368">
                  <a:extLst>
                    <a:ext uri="{9D8B030D-6E8A-4147-A177-3AD203B41FA5}">
                      <a16:colId xmlns:a16="http://schemas.microsoft.com/office/drawing/2014/main" val="3477879986"/>
                    </a:ext>
                  </a:extLst>
                </a:gridCol>
                <a:gridCol w="658368">
                  <a:extLst>
                    <a:ext uri="{9D8B030D-6E8A-4147-A177-3AD203B41FA5}">
                      <a16:colId xmlns:a16="http://schemas.microsoft.com/office/drawing/2014/main" val="3793483283"/>
                    </a:ext>
                  </a:extLst>
                </a:gridCol>
                <a:gridCol w="658368">
                  <a:extLst>
                    <a:ext uri="{9D8B030D-6E8A-4147-A177-3AD203B41FA5}">
                      <a16:colId xmlns:a16="http://schemas.microsoft.com/office/drawing/2014/main" val="2889862858"/>
                    </a:ext>
                  </a:extLst>
                </a:gridCol>
                <a:gridCol w="658368">
                  <a:extLst>
                    <a:ext uri="{9D8B030D-6E8A-4147-A177-3AD203B41FA5}">
                      <a16:colId xmlns:a16="http://schemas.microsoft.com/office/drawing/2014/main" val="2054564127"/>
                    </a:ext>
                  </a:extLst>
                </a:gridCol>
                <a:gridCol w="658368">
                  <a:extLst>
                    <a:ext uri="{9D8B030D-6E8A-4147-A177-3AD203B41FA5}">
                      <a16:colId xmlns:a16="http://schemas.microsoft.com/office/drawing/2014/main" val="3163587514"/>
                    </a:ext>
                  </a:extLst>
                </a:gridCol>
                <a:gridCol w="658368">
                  <a:extLst>
                    <a:ext uri="{9D8B030D-6E8A-4147-A177-3AD203B41FA5}">
                      <a16:colId xmlns:a16="http://schemas.microsoft.com/office/drawing/2014/main" val="1296052927"/>
                    </a:ext>
                  </a:extLst>
                </a:gridCol>
                <a:gridCol w="658368">
                  <a:extLst>
                    <a:ext uri="{9D8B030D-6E8A-4147-A177-3AD203B41FA5}">
                      <a16:colId xmlns:a16="http://schemas.microsoft.com/office/drawing/2014/main" val="3653020229"/>
                    </a:ext>
                  </a:extLst>
                </a:gridCol>
                <a:gridCol w="658368">
                  <a:extLst>
                    <a:ext uri="{9D8B030D-6E8A-4147-A177-3AD203B41FA5}">
                      <a16:colId xmlns:a16="http://schemas.microsoft.com/office/drawing/2014/main" val="29434271"/>
                    </a:ext>
                  </a:extLst>
                </a:gridCol>
                <a:gridCol w="658368">
                  <a:extLst>
                    <a:ext uri="{9D8B030D-6E8A-4147-A177-3AD203B41FA5}">
                      <a16:colId xmlns:a16="http://schemas.microsoft.com/office/drawing/2014/main" val="2320032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55285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- 2024-07-15 13:26:21</a:t>
                      </a:r>
                      <a:r>
                        <a:rPr kumimoji="0" lang="en-US" sz="1000" b="0" i="0" u="none" strike="noStrike" kern="1200" cap="none" spc="0" normalizeH="0" baseline="0" noProof="0">
                          <a:ln>
                            <a:noFill/>
                          </a:ln>
                          <a:solidFill>
                            <a:prstClr val="black"/>
                          </a:solidFill>
                          <a:effectLst/>
                          <a:uLnTx/>
                          <a:uFillTx/>
                          <a:latin typeface="Calibri"/>
                          <a:ea typeface="+mn-ea"/>
                          <a:cs typeface="+mn-cs"/>
                        </a:rPr>
                        <a:t>
 We treated our associates to refreshing gelato from Via Gelato at our Summer Scoop Social last week. In addition to enjoying their frozen desserts, associates played games, dreamt up new ice cream flavors, won prizes, and walked away with some free FICOH merch!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9.1114457831325 %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extLst>
                  <a:ext uri="{0D108BD9-81ED-4DB2-BD59-A6C34878D82A}">
                    <a16:rowId xmlns:a16="http://schemas.microsoft.com/office/drawing/2014/main" val="763075183"/>
                  </a:ext>
                </a:extLst>
              </a:tr>
            </a:tbl>
          </a:graphicData>
        </a:graphic>
      </p:graphicFrame>
      <p:sp>
        <p:nvSpPr>
          <p:cNvPr id="4" name="Text Placeholder 3">
            <a:extLst>
              <a:ext uri="{FF2B5EF4-FFF2-40B4-BE49-F238E27FC236}">
                <a16:creationId xmlns:a16="http://schemas.microsoft.com/office/drawing/2014/main" id="{7EF8A2D7-73D7-46FD-A162-E443283B160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243075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CAA1E-8F28-42D4-B9F7-80853ABF5A31}"/>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A5908E20-2F64-4881-94DB-032936B81F07}"/>
              </a:ext>
            </a:extLst>
          </p:cNvPr>
          <p:cNvGraphicFramePr>
            <a:graphicFrameLocks noGrp="1"/>
          </p:cNvGraphicFramePr>
          <p:nvPr>
            <p:ph type="tbl" sz="quarter" idx="13"/>
            <p:extLst>
              <p:ext uri="{D42A27DB-BD31-4B8C-83A1-F6EECF244321}">
                <p14:modId xmlns:p14="http://schemas.microsoft.com/office/powerpoint/2010/main" val="843370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4905339"/>
                    </a:ext>
                  </a:extLst>
                </a:gridCol>
                <a:gridCol w="658368">
                  <a:extLst>
                    <a:ext uri="{9D8B030D-6E8A-4147-A177-3AD203B41FA5}">
                      <a16:colId xmlns:a16="http://schemas.microsoft.com/office/drawing/2014/main" val="4288042523"/>
                    </a:ext>
                  </a:extLst>
                </a:gridCol>
                <a:gridCol w="658368">
                  <a:extLst>
                    <a:ext uri="{9D8B030D-6E8A-4147-A177-3AD203B41FA5}">
                      <a16:colId xmlns:a16="http://schemas.microsoft.com/office/drawing/2014/main" val="2805450863"/>
                    </a:ext>
                  </a:extLst>
                </a:gridCol>
                <a:gridCol w="658368">
                  <a:extLst>
                    <a:ext uri="{9D8B030D-6E8A-4147-A177-3AD203B41FA5}">
                      <a16:colId xmlns:a16="http://schemas.microsoft.com/office/drawing/2014/main" val="31178215"/>
                    </a:ext>
                  </a:extLst>
                </a:gridCol>
                <a:gridCol w="658368">
                  <a:extLst>
                    <a:ext uri="{9D8B030D-6E8A-4147-A177-3AD203B41FA5}">
                      <a16:colId xmlns:a16="http://schemas.microsoft.com/office/drawing/2014/main" val="2232167926"/>
                    </a:ext>
                  </a:extLst>
                </a:gridCol>
                <a:gridCol w="658368">
                  <a:extLst>
                    <a:ext uri="{9D8B030D-6E8A-4147-A177-3AD203B41FA5}">
                      <a16:colId xmlns:a16="http://schemas.microsoft.com/office/drawing/2014/main" val="1929107373"/>
                    </a:ext>
                  </a:extLst>
                </a:gridCol>
                <a:gridCol w="658368">
                  <a:extLst>
                    <a:ext uri="{9D8B030D-6E8A-4147-A177-3AD203B41FA5}">
                      <a16:colId xmlns:a16="http://schemas.microsoft.com/office/drawing/2014/main" val="2486554761"/>
                    </a:ext>
                  </a:extLst>
                </a:gridCol>
                <a:gridCol w="658368">
                  <a:extLst>
                    <a:ext uri="{9D8B030D-6E8A-4147-A177-3AD203B41FA5}">
                      <a16:colId xmlns:a16="http://schemas.microsoft.com/office/drawing/2014/main" val="414807047"/>
                    </a:ext>
                  </a:extLst>
                </a:gridCol>
                <a:gridCol w="658368">
                  <a:extLst>
                    <a:ext uri="{9D8B030D-6E8A-4147-A177-3AD203B41FA5}">
                      <a16:colId xmlns:a16="http://schemas.microsoft.com/office/drawing/2014/main" val="132780817"/>
                    </a:ext>
                  </a:extLst>
                </a:gridCol>
                <a:gridCol w="658368">
                  <a:extLst>
                    <a:ext uri="{9D8B030D-6E8A-4147-A177-3AD203B41FA5}">
                      <a16:colId xmlns:a16="http://schemas.microsoft.com/office/drawing/2014/main" val="16599302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4211846136"/>
                  </a:ext>
                </a:extLst>
              </a:tr>
              <a:tr h="370840">
                <a:tc>
                  <a:txBody>
                    <a:bodyPr/>
                    <a:lstStyle/>
                    <a:p>
                      <a:r>
                        <a:rPr lang="en-US" sz="1000"/>
                        <a:t>firstinshi</a:t>
                      </a:r>
                    </a:p>
                  </a:txBody>
                  <a:tcPr/>
                </a:tc>
                <a:tc>
                  <a:txBody>
                    <a:bodyPr/>
                    <a:lstStyle/>
                    <a:p>
                      <a:r>
                        <a:rPr lang="en-US" sz="1000"/>
                        <a:t>2932</a:t>
                      </a:r>
                    </a:p>
                  </a:txBody>
                  <a:tcPr/>
                </a:tc>
                <a:tc>
                  <a:txBody>
                    <a:bodyPr/>
                    <a:lstStyle/>
                    <a:p>
                      <a:r>
                        <a:rPr lang="en-US" sz="1000"/>
                        <a:t>-13</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2</a:t>
                      </a:r>
                    </a:p>
                  </a:txBody>
                  <a:tcPr/>
                </a:tc>
                <a:tc>
                  <a:txBody>
                    <a:bodyPr/>
                    <a:lstStyle/>
                    <a:p>
                      <a:r>
                        <a:rPr lang="en-US" sz="1000"/>
                        <a:t>7</a:t>
                      </a:r>
                    </a:p>
                  </a:txBody>
                  <a:tcPr/>
                </a:tc>
                <a:tc>
                  <a:txBody>
                    <a:bodyPr/>
                    <a:lstStyle/>
                    <a:p>
                      <a:r>
                        <a:rPr lang="en-US" sz="1000"/>
                        <a:t>184</a:t>
                      </a:r>
                    </a:p>
                  </a:txBody>
                  <a:tcPr/>
                </a:tc>
                <a:tc>
                  <a:txBody>
                    <a:bodyPr/>
                    <a:lstStyle/>
                    <a:p>
                      <a:r>
                        <a:rPr lang="en-US" sz="1000"/>
                        <a:t>3</a:t>
                      </a:r>
                    </a:p>
                  </a:txBody>
                  <a:tcPr/>
                </a:tc>
                <a:extLst>
                  <a:ext uri="{0D108BD9-81ED-4DB2-BD59-A6C34878D82A}">
                    <a16:rowId xmlns:a16="http://schemas.microsoft.com/office/drawing/2014/main" val="3441341855"/>
                  </a:ext>
                </a:extLst>
              </a:tr>
            </a:tbl>
          </a:graphicData>
        </a:graphic>
      </p:graphicFrame>
      <p:sp>
        <p:nvSpPr>
          <p:cNvPr id="4" name="Text Placeholder 3">
            <a:extLst>
              <a:ext uri="{FF2B5EF4-FFF2-40B4-BE49-F238E27FC236}">
                <a16:creationId xmlns:a16="http://schemas.microsoft.com/office/drawing/2014/main" id="{5373CB12-A9E8-475C-A94D-0CDBEEA741F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93954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C6C09-0E9D-4942-BE7A-96721B2CE693}"/>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FB4DA443-0F33-42E1-BF52-4A6880EEF67D}"/>
              </a:ext>
            </a:extLst>
          </p:cNvPr>
          <p:cNvGraphicFramePr>
            <a:graphicFrameLocks noGrp="1"/>
          </p:cNvGraphicFramePr>
          <p:nvPr>
            <p:ph type="chart" sz="quarter" idx="13"/>
            <p:extLst>
              <p:ext uri="{D42A27DB-BD31-4B8C-83A1-F6EECF244321}">
                <p14:modId xmlns:p14="http://schemas.microsoft.com/office/powerpoint/2010/main" val="3952240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764B02-D999-442A-AC4E-0B538166899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D329168-0814-4432-A606-DF8FFEA6CE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8274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E582-F914-4118-A848-AFC2FC0AE32A}"/>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520D2902-7330-4C80-AAD6-5B3FF0CCB7A3}"/>
              </a:ext>
            </a:extLst>
          </p:cNvPr>
          <p:cNvGraphicFramePr>
            <a:graphicFrameLocks noGrp="1"/>
          </p:cNvGraphicFramePr>
          <p:nvPr>
            <p:ph type="chart" sz="quarter" idx="13"/>
            <p:extLst>
              <p:ext uri="{D42A27DB-BD31-4B8C-83A1-F6EECF244321}">
                <p14:modId xmlns:p14="http://schemas.microsoft.com/office/powerpoint/2010/main" val="676336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7BD630-1138-4D10-8506-7CDC3CB4D83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BB3113B-7BF3-4414-9682-02E5C8B03F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2431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D10A8-7BC6-4576-AF9C-CCB1F0FD0AD0}"/>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E7C84BF5-2273-4982-BFB7-F2227A7C3DD1}"/>
              </a:ext>
            </a:extLst>
          </p:cNvPr>
          <p:cNvGraphicFramePr>
            <a:graphicFrameLocks noGrp="1"/>
          </p:cNvGraphicFramePr>
          <p:nvPr>
            <p:ph type="chart" sz="quarter" idx="13"/>
            <p:extLst>
              <p:ext uri="{D42A27DB-BD31-4B8C-83A1-F6EECF244321}">
                <p14:modId xmlns:p14="http://schemas.microsoft.com/office/powerpoint/2010/main" val="3140113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80E702-9176-4857-B7C9-F9DA7FB0818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FA6F983-0889-45AB-9571-BAD64497D4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9950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7921E-3D8F-44B5-A3B0-C4549DFAAAF4}"/>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EE07112C-D514-416B-9E4E-D3996A73C0DA}"/>
              </a:ext>
            </a:extLst>
          </p:cNvPr>
          <p:cNvGraphicFramePr>
            <a:graphicFrameLocks noGrp="1"/>
          </p:cNvGraphicFramePr>
          <p:nvPr>
            <p:ph type="chart" sz="quarter" idx="13"/>
            <p:extLst>
              <p:ext uri="{D42A27DB-BD31-4B8C-83A1-F6EECF244321}">
                <p14:modId xmlns:p14="http://schemas.microsoft.com/office/powerpoint/2010/main" val="2459646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FAA58C-6FDB-45F0-B94F-7CC97C1EFFA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0B46812-5148-41B4-AB37-B87F2A1489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106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5678A-A535-4C42-B619-4A28C3AA7DEC}"/>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B728CA46-F57E-481D-97A0-829C72691842}"/>
              </a:ext>
            </a:extLst>
          </p:cNvPr>
          <p:cNvGraphicFramePr>
            <a:graphicFrameLocks noGrp="1"/>
          </p:cNvGraphicFramePr>
          <p:nvPr>
            <p:ph type="tbl" sz="quarter" idx="13"/>
            <p:extLst>
              <p:ext uri="{D42A27DB-BD31-4B8C-83A1-F6EECF244321}">
                <p14:modId xmlns:p14="http://schemas.microsoft.com/office/powerpoint/2010/main" val="292589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5051741"/>
                    </a:ext>
                  </a:extLst>
                </a:gridCol>
                <a:gridCol w="987552">
                  <a:extLst>
                    <a:ext uri="{9D8B030D-6E8A-4147-A177-3AD203B41FA5}">
                      <a16:colId xmlns:a16="http://schemas.microsoft.com/office/drawing/2014/main" val="1383376953"/>
                    </a:ext>
                  </a:extLst>
                </a:gridCol>
                <a:gridCol w="987552">
                  <a:extLst>
                    <a:ext uri="{9D8B030D-6E8A-4147-A177-3AD203B41FA5}">
                      <a16:colId xmlns:a16="http://schemas.microsoft.com/office/drawing/2014/main" val="1828726992"/>
                    </a:ext>
                  </a:extLst>
                </a:gridCol>
                <a:gridCol w="987552">
                  <a:extLst>
                    <a:ext uri="{9D8B030D-6E8A-4147-A177-3AD203B41FA5}">
                      <a16:colId xmlns:a16="http://schemas.microsoft.com/office/drawing/2014/main" val="192310329"/>
                    </a:ext>
                  </a:extLst>
                </a:gridCol>
                <a:gridCol w="987552">
                  <a:extLst>
                    <a:ext uri="{9D8B030D-6E8A-4147-A177-3AD203B41FA5}">
                      <a16:colId xmlns:a16="http://schemas.microsoft.com/office/drawing/2014/main" val="214225314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688643559"/>
                  </a:ext>
                </a:extLst>
              </a:tr>
              <a:tr h="370840">
                <a:tc>
                  <a:txBody>
                    <a:bodyPr/>
                    <a:lstStyle/>
                    <a:p>
                      <a:r>
                        <a:rPr lang="en-US" sz="1000" b="1"/>
                        <a:t>firstinshi - 2024-07-08 17:00:27</a:t>
                      </a:r>
                      <a:r>
                        <a:rPr lang="en-US" sz="1000"/>
                        <a:t>
 Join us in congratulating Lance Kawano on his promotion to Senior Vice President! In addition to his new responsibilities, Lance will continue to head Commercial Underwriting Support and serve as President of First Risk Management Services, a FICOH subsidiary providing non-standard risk solutions like flood insurance and captive insurance arrangements. He started with FICOH in 2018 and has more than 30 years of experience in the financial and insurance sectors. Tap our link in bio to learn more.</a:t>
                      </a:r>
                    </a:p>
                  </a:txBody>
                  <a:tcPr/>
                </a:tc>
                <a:tc>
                  <a:txBody>
                    <a:bodyPr/>
                    <a:lstStyle/>
                    <a:p>
                      <a:r>
                        <a:rPr lang="en-US" sz="1000"/>
                        <a:t>35</a:t>
                      </a:r>
                    </a:p>
                  </a:txBody>
                  <a:tcPr/>
                </a:tc>
                <a:tc>
                  <a:txBody>
                    <a:bodyPr/>
                    <a:lstStyle/>
                    <a:p>
                      <a:r>
                        <a:rPr lang="en-US" sz="1000"/>
                        <a:t>3</a:t>
                      </a:r>
                    </a:p>
                  </a:txBody>
                  <a:tcPr/>
                </a:tc>
                <a:tc>
                  <a:txBody>
                    <a:bodyPr/>
                    <a:lstStyle/>
                    <a:p>
                      <a:r>
                        <a:rPr lang="en-US" sz="1000"/>
                        <a:t>1.2912 %</a:t>
                      </a:r>
                    </a:p>
                  </a:txBody>
                  <a:tcPr/>
                </a:tc>
                <a:tc>
                  <a:txBody>
                    <a:bodyPr/>
                    <a:lstStyle/>
                    <a:p>
                      <a:r>
                        <a:rPr lang="en-US" sz="1000"/>
                        <a:t>Image</a:t>
                      </a:r>
                    </a:p>
                  </a:txBody>
                  <a:tcPr/>
                </a:tc>
                <a:extLst>
                  <a:ext uri="{0D108BD9-81ED-4DB2-BD59-A6C34878D82A}">
                    <a16:rowId xmlns:a16="http://schemas.microsoft.com/office/drawing/2014/main" val="547347308"/>
                  </a:ext>
                </a:extLst>
              </a:tr>
              <a:tr h="370840">
                <a:tc>
                  <a:txBody>
                    <a:bodyPr/>
                    <a:lstStyle/>
                    <a:p>
                      <a:r>
                        <a:rPr lang="en-US" sz="1000" b="1"/>
                        <a:t>firstinshi - 2024-07-01 17:00:15</a:t>
                      </a:r>
                      <a:r>
                        <a:rPr lang="en-US" sz="1000"/>
                        <a:t>
 Last week, our Tokio Marine expats Taki Anzai, Ken Kamoda, and Tatsu Fujimoto led a Japanese Cultural Class to teach us more about their home country. The session was attended by more than 100 associates in person and virtually and was filled with valuable information, including Japan’s history and culture, and the dos and don’ts of business etiquette. Thanks to their intelligence and humor, the class was both educational and fun. We appreciate the time and thought they put into their presentation and look forward to part 2!</a:t>
                      </a:r>
                    </a:p>
                  </a:txBody>
                  <a:tcPr/>
                </a:tc>
                <a:tc>
                  <a:txBody>
                    <a:bodyPr/>
                    <a:lstStyle/>
                    <a:p>
                      <a:r>
                        <a:rPr lang="en-US" sz="1000"/>
                        <a:t>36</a:t>
                      </a:r>
                    </a:p>
                  </a:txBody>
                  <a:tcPr/>
                </a:tc>
                <a:tc>
                  <a:txBody>
                    <a:bodyPr/>
                    <a:lstStyle/>
                    <a:p>
                      <a:r>
                        <a:rPr lang="en-US" sz="1000"/>
                        <a:t>0</a:t>
                      </a:r>
                    </a:p>
                  </a:txBody>
                  <a:tcPr/>
                </a:tc>
                <a:tc>
                  <a:txBody>
                    <a:bodyPr/>
                    <a:lstStyle/>
                    <a:p>
                      <a:r>
                        <a:rPr lang="en-US" sz="1000"/>
                        <a:t>1.2228 %</a:t>
                      </a:r>
                    </a:p>
                  </a:txBody>
                  <a:tcPr/>
                </a:tc>
                <a:tc>
                  <a:txBody>
                    <a:bodyPr/>
                    <a:lstStyle/>
                    <a:p>
                      <a:r>
                        <a:rPr lang="en-US" sz="1000"/>
                        <a:t>Carousel</a:t>
                      </a:r>
                    </a:p>
                  </a:txBody>
                  <a:tcPr/>
                </a:tc>
                <a:extLst>
                  <a:ext uri="{0D108BD9-81ED-4DB2-BD59-A6C34878D82A}">
                    <a16:rowId xmlns:a16="http://schemas.microsoft.com/office/drawing/2014/main" val="3817014640"/>
                  </a:ext>
                </a:extLst>
              </a:tr>
              <a:tr h="370840">
                <a:tc>
                  <a:txBody>
                    <a:bodyPr/>
                    <a:lstStyle/>
                    <a:p>
                      <a:r>
                        <a:rPr lang="en-US" sz="1000" b="1"/>
                        <a:t>firstinshi - 2024-07-12 17:00:55</a:t>
                      </a:r>
                      <a:r>
                        <a:rPr lang="en-US" sz="1000"/>
                        <a:t>
 We treated our associates to refreshing gelato from viagelatohawaii at our Summer Scoop Social yesterday. In addition to enjoying their frozen desserts, associates played games, dreamt up new ice cream flavors, won prizes, and walked away with some free FICOH merch!</a:t>
                      </a:r>
                    </a:p>
                  </a:txBody>
                  <a:tcPr/>
                </a:tc>
                <a:tc>
                  <a:txBody>
                    <a:bodyPr/>
                    <a:lstStyle/>
                    <a:p>
                      <a:r>
                        <a:rPr lang="en-US" sz="1000"/>
                        <a:t>30</a:t>
                      </a:r>
                    </a:p>
                  </a:txBody>
                  <a:tcPr/>
                </a:tc>
                <a:tc>
                  <a:txBody>
                    <a:bodyPr/>
                    <a:lstStyle/>
                    <a:p>
                      <a:r>
                        <a:rPr lang="en-US" sz="1000"/>
                        <a:t>0</a:t>
                      </a:r>
                    </a:p>
                  </a:txBody>
                  <a:tcPr/>
                </a:tc>
                <a:tc>
                  <a:txBody>
                    <a:bodyPr/>
                    <a:lstStyle/>
                    <a:p>
                      <a:r>
                        <a:rPr lang="en-US" sz="1000"/>
                        <a:t>1.0215 %</a:t>
                      </a:r>
                    </a:p>
                  </a:txBody>
                  <a:tcPr/>
                </a:tc>
                <a:tc>
                  <a:txBody>
                    <a:bodyPr/>
                    <a:lstStyle/>
                    <a:p>
                      <a:r>
                        <a:rPr lang="en-US" sz="1000"/>
                        <a:t>Reel</a:t>
                      </a:r>
                    </a:p>
                  </a:txBody>
                  <a:tcPr/>
                </a:tc>
                <a:extLst>
                  <a:ext uri="{0D108BD9-81ED-4DB2-BD59-A6C34878D82A}">
                    <a16:rowId xmlns:a16="http://schemas.microsoft.com/office/drawing/2014/main" val="2826090921"/>
                  </a:ext>
                </a:extLst>
              </a:tr>
            </a:tbl>
          </a:graphicData>
        </a:graphic>
      </p:graphicFrame>
      <p:sp>
        <p:nvSpPr>
          <p:cNvPr id="4" name="Text Placeholder 3">
            <a:extLst>
              <a:ext uri="{FF2B5EF4-FFF2-40B4-BE49-F238E27FC236}">
                <a16:creationId xmlns:a16="http://schemas.microsoft.com/office/drawing/2014/main" id="{7AE82A66-B5CA-41C3-9790-DAD0A61F238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74340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C0510-8F88-4622-B0CF-1755F8F4CB9C}"/>
              </a:ext>
            </a:extLst>
          </p:cNvPr>
          <p:cNvSpPr>
            <a:spLocks noGrp="1"/>
          </p:cNvSpPr>
          <p:nvPr>
            <p:ph type="title"/>
          </p:nvPr>
        </p:nvSpPr>
        <p:spPr/>
        <p:txBody>
          <a:bodyPr/>
          <a:lstStyle/>
          <a:p>
            <a:r>
              <a:rPr lang="en-US"/>
              <a:t>Instagram Videos Table | FICOH</a:t>
            </a:r>
          </a:p>
        </p:txBody>
      </p:sp>
      <p:graphicFrame>
        <p:nvGraphicFramePr>
          <p:cNvPr id="5" name="Table Placeholder 4">
            <a:extLst>
              <a:ext uri="{FF2B5EF4-FFF2-40B4-BE49-F238E27FC236}">
                <a16:creationId xmlns:a16="http://schemas.microsoft.com/office/drawing/2014/main" id="{C96EAD6C-7782-43A0-B407-1C28432B997E}"/>
              </a:ext>
            </a:extLst>
          </p:cNvPr>
          <p:cNvGraphicFramePr>
            <a:graphicFrameLocks noGrp="1"/>
          </p:cNvGraphicFramePr>
          <p:nvPr>
            <p:ph type="tbl" sz="quarter" idx="13"/>
            <p:extLst>
              <p:ext uri="{D42A27DB-BD31-4B8C-83A1-F6EECF244321}">
                <p14:modId xmlns:p14="http://schemas.microsoft.com/office/powerpoint/2010/main" val="3861982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668801093"/>
                    </a:ext>
                  </a:extLst>
                </a:gridCol>
                <a:gridCol w="1234439">
                  <a:extLst>
                    <a:ext uri="{9D8B030D-6E8A-4147-A177-3AD203B41FA5}">
                      <a16:colId xmlns:a16="http://schemas.microsoft.com/office/drawing/2014/main" val="245479327"/>
                    </a:ext>
                  </a:extLst>
                </a:gridCol>
                <a:gridCol w="493776">
                  <a:extLst>
                    <a:ext uri="{9D8B030D-6E8A-4147-A177-3AD203B41FA5}">
                      <a16:colId xmlns:a16="http://schemas.microsoft.com/office/drawing/2014/main" val="1002684794"/>
                    </a:ext>
                  </a:extLst>
                </a:gridCol>
                <a:gridCol w="493776">
                  <a:extLst>
                    <a:ext uri="{9D8B030D-6E8A-4147-A177-3AD203B41FA5}">
                      <a16:colId xmlns:a16="http://schemas.microsoft.com/office/drawing/2014/main" val="1297652527"/>
                    </a:ext>
                  </a:extLst>
                </a:gridCol>
                <a:gridCol w="493776">
                  <a:extLst>
                    <a:ext uri="{9D8B030D-6E8A-4147-A177-3AD203B41FA5}">
                      <a16:colId xmlns:a16="http://schemas.microsoft.com/office/drawing/2014/main" val="2581578253"/>
                    </a:ext>
                  </a:extLst>
                </a:gridCol>
                <a:gridCol w="493776">
                  <a:extLst>
                    <a:ext uri="{9D8B030D-6E8A-4147-A177-3AD203B41FA5}">
                      <a16:colId xmlns:a16="http://schemas.microsoft.com/office/drawing/2014/main" val="2850155292"/>
                    </a:ext>
                  </a:extLst>
                </a:gridCol>
                <a:gridCol w="493776">
                  <a:extLst>
                    <a:ext uri="{9D8B030D-6E8A-4147-A177-3AD203B41FA5}">
                      <a16:colId xmlns:a16="http://schemas.microsoft.com/office/drawing/2014/main" val="196370205"/>
                    </a:ext>
                  </a:extLst>
                </a:gridCol>
                <a:gridCol w="493776">
                  <a:extLst>
                    <a:ext uri="{9D8B030D-6E8A-4147-A177-3AD203B41FA5}">
                      <a16:colId xmlns:a16="http://schemas.microsoft.com/office/drawing/2014/main" val="1915966979"/>
                    </a:ext>
                  </a:extLst>
                </a:gridCol>
                <a:gridCol w="493776">
                  <a:extLst>
                    <a:ext uri="{9D8B030D-6E8A-4147-A177-3AD203B41FA5}">
                      <a16:colId xmlns:a16="http://schemas.microsoft.com/office/drawing/2014/main" val="1488243585"/>
                    </a:ext>
                  </a:extLst>
                </a:gridCol>
                <a:gridCol w="493776">
                  <a:extLst>
                    <a:ext uri="{9D8B030D-6E8A-4147-A177-3AD203B41FA5}">
                      <a16:colId xmlns:a16="http://schemas.microsoft.com/office/drawing/2014/main" val="4198186091"/>
                    </a:ext>
                  </a:extLst>
                </a:gridCol>
                <a:gridCol w="493776">
                  <a:extLst>
                    <a:ext uri="{9D8B030D-6E8A-4147-A177-3AD203B41FA5}">
                      <a16:colId xmlns:a16="http://schemas.microsoft.com/office/drawing/2014/main" val="344119846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2173772688"/>
                  </a:ext>
                </a:extLst>
              </a:tr>
              <a:tr h="370840">
                <a:tc>
                  <a:txBody>
                    <a:bodyPr/>
                    <a:lstStyle/>
                    <a:p>
                      <a:r>
                        <a:rPr lang="en-US" sz="1000" b="1"/>
                        <a:t>firstinshi - 2024-07-12 17:00:55</a:t>
                      </a:r>
                      <a:r>
                        <a:rPr lang="en-US" sz="1000"/>
                        <a:t>
 We treated our associates to refreshing gelato from @viagelatohawaii at our Summer Scoop Social yesterday. In addition to enjoying their frozen desserts, associates played games, dreamt up new ice cream flavors, won prizes, and walked away with some free FICOH merch!</a:t>
                      </a:r>
                    </a:p>
                  </a:txBody>
                  <a:tcPr/>
                </a:tc>
                <a:tc>
                  <a:txBody>
                    <a:bodyPr/>
                    <a:lstStyle/>
                    <a:p>
                      <a:r>
                        <a:rPr lang="en-US" sz="1000"/>
                        <a:t>https://quintly-eu-image-storage.s3.amazonaws.com/42a5b893a9726451877e4ab7634db126/5d80c64e56c0cbf28849e4098e5bbd44.jpg</a:t>
                      </a:r>
                    </a:p>
                  </a:txBody>
                  <a:tcPr/>
                </a:tc>
                <a:tc>
                  <a:txBody>
                    <a:bodyPr/>
                    <a:lstStyle/>
                    <a:p>
                      <a:r>
                        <a:rPr lang="en-US" sz="1000"/>
                        <a:t>330</a:t>
                      </a:r>
                    </a:p>
                  </a:txBody>
                  <a:tcPr/>
                </a:tc>
                <a:tc>
                  <a:txBody>
                    <a:bodyPr/>
                    <a:lstStyle/>
                    <a:p>
                      <a:r>
                        <a:rPr lang="en-US" sz="1000"/>
                        <a:t>30</a:t>
                      </a:r>
                    </a:p>
                  </a:txBody>
                  <a:tcPr/>
                </a:tc>
                <a:tc>
                  <a:txBody>
                    <a:bodyPr/>
                    <a:lstStyle/>
                    <a:p>
                      <a:r>
                        <a:rPr lang="en-US" sz="1000"/>
                        <a:t>0</a:t>
                      </a:r>
                    </a:p>
                  </a:txBody>
                  <a:tcPr/>
                </a:tc>
                <a:tc>
                  <a:txBody>
                    <a:bodyPr/>
                    <a:lstStyle/>
                    <a:p>
                      <a:r>
                        <a:rPr lang="en-US" sz="1000"/>
                        <a:t>1</a:t>
                      </a:r>
                    </a:p>
                  </a:txBody>
                  <a:tcPr/>
                </a:tc>
                <a:tc>
                  <a:txBody>
                    <a:bodyPr/>
                    <a:lstStyle/>
                    <a:p>
                      <a:r>
                        <a:rPr lang="en-US" sz="1000"/>
                        <a:t>31</a:t>
                      </a:r>
                    </a:p>
                  </a:txBody>
                  <a:tcPr/>
                </a:tc>
                <a:tc>
                  <a:txBody>
                    <a:bodyPr/>
                    <a:lstStyle/>
                    <a:p>
                      <a:r>
                        <a:rPr lang="en-US" sz="1000"/>
                        <a:t>342</a:t>
                      </a:r>
                    </a:p>
                  </a:txBody>
                  <a:tcPr/>
                </a:tc>
                <a:tc>
                  <a:txBody>
                    <a:bodyPr/>
                    <a:lstStyle/>
                    <a:p>
                      <a:r>
                        <a:rPr lang="en-US" sz="1000"/>
                        <a:t>264</a:t>
                      </a:r>
                    </a:p>
                  </a:txBody>
                  <a:tcPr/>
                </a:tc>
                <a:tc>
                  <a:txBody>
                    <a:bodyPr/>
                    <a:lstStyle/>
                    <a:p>
                      <a:r>
                        <a:rPr lang="en-US" sz="1000"/>
                        <a:t>9.39 %</a:t>
                      </a:r>
                    </a:p>
                  </a:txBody>
                  <a:tcPr/>
                </a:tc>
                <a:tc>
                  <a:txBody>
                    <a:bodyPr/>
                    <a:lstStyle/>
                    <a:p>
                      <a:r>
                        <a:rPr lang="en-US" sz="1000"/>
                        <a:t>96.49 %</a:t>
                      </a:r>
                    </a:p>
                  </a:txBody>
                  <a:tcPr/>
                </a:tc>
                <a:extLst>
                  <a:ext uri="{0D108BD9-81ED-4DB2-BD59-A6C34878D82A}">
                    <a16:rowId xmlns:a16="http://schemas.microsoft.com/office/drawing/2014/main" val="2884333879"/>
                  </a:ext>
                </a:extLst>
              </a:tr>
              <a:tr h="370840">
                <a:tc>
                  <a:txBody>
                    <a:bodyPr/>
                    <a:lstStyle/>
                    <a:p>
                      <a:r>
                        <a:rPr lang="en-US" sz="1000" b="1"/>
                        <a:t>firstinshi - 2024-07-03 17:01:28</a:t>
                      </a:r>
                      <a:r>
                        <a:rPr lang="en-US" sz="1000"/>
                        <a:t>
 Happy Fourth of July! Poincy and Nīele are all geared up for the fireworks extravaganza! Our offices will be closed on Thursday, July 4th and Friday, July 5th. Have a safe weekend and enjoy the fireworks!</a:t>
                      </a:r>
                    </a:p>
                  </a:txBody>
                  <a:tcPr/>
                </a:tc>
                <a:tc>
                  <a:txBody>
                    <a:bodyPr/>
                    <a:lstStyle/>
                    <a:p>
                      <a:r>
                        <a:rPr lang="en-US" sz="1000"/>
                        <a:t>https://quintly-eu-image-storage.s3.amazonaws.com/42a5b893a9726451877e4ab7634db126/122ef4b54bd7f1e4c10d40037a009b7f.jpg</a:t>
                      </a:r>
                    </a:p>
                  </a:txBody>
                  <a:tcPr/>
                </a:tc>
                <a:tc>
                  <a:txBody>
                    <a:bodyPr/>
                    <a:lstStyle/>
                    <a:p>
                      <a:r>
                        <a:rPr lang="en-US" sz="1000"/>
                        <a:t>180</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200</a:t>
                      </a:r>
                    </a:p>
                  </a:txBody>
                  <a:tcPr/>
                </a:tc>
                <a:tc>
                  <a:txBody>
                    <a:bodyPr/>
                    <a:lstStyle/>
                    <a:p>
                      <a:r>
                        <a:rPr lang="en-US" sz="1000"/>
                        <a:t>147</a:t>
                      </a:r>
                    </a:p>
                  </a:txBody>
                  <a:tcPr/>
                </a:tc>
                <a:tc>
                  <a:txBody>
                    <a:bodyPr/>
                    <a:lstStyle/>
                    <a:p>
                      <a:r>
                        <a:rPr lang="en-US" sz="1000"/>
                        <a:t>6.67 %</a:t>
                      </a:r>
                    </a:p>
                  </a:txBody>
                  <a:tcPr/>
                </a:tc>
                <a:tc>
                  <a:txBody>
                    <a:bodyPr/>
                    <a:lstStyle/>
                    <a:p>
                      <a:r>
                        <a:rPr lang="en-US" sz="1000"/>
                        <a:t>90 %</a:t>
                      </a:r>
                    </a:p>
                  </a:txBody>
                  <a:tcPr/>
                </a:tc>
                <a:extLst>
                  <a:ext uri="{0D108BD9-81ED-4DB2-BD59-A6C34878D82A}">
                    <a16:rowId xmlns:a16="http://schemas.microsoft.com/office/drawing/2014/main" val="3935183097"/>
                  </a:ext>
                </a:extLst>
              </a:tr>
            </a:tbl>
          </a:graphicData>
        </a:graphic>
      </p:graphicFrame>
      <p:sp>
        <p:nvSpPr>
          <p:cNvPr id="4" name="Text Placeholder 3">
            <a:extLst>
              <a:ext uri="{FF2B5EF4-FFF2-40B4-BE49-F238E27FC236}">
                <a16:creationId xmlns:a16="http://schemas.microsoft.com/office/drawing/2014/main" id="{B5DD1CB6-C3A9-4463-B4A8-17744B51C7A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18395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27AFB-A87A-4FC4-A024-BB85C591118F}"/>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F0549FBA-8563-4573-84D6-F7086CCF254A}"/>
              </a:ext>
            </a:extLst>
          </p:cNvPr>
          <p:cNvGraphicFramePr>
            <a:graphicFrameLocks noGrp="1"/>
          </p:cNvGraphicFramePr>
          <p:nvPr>
            <p:ph type="tbl" sz="quarter" idx="13"/>
            <p:extLst>
              <p:ext uri="{D42A27DB-BD31-4B8C-83A1-F6EECF244321}">
                <p14:modId xmlns:p14="http://schemas.microsoft.com/office/powerpoint/2010/main" val="227446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63532927"/>
                    </a:ext>
                  </a:extLst>
                </a:gridCol>
                <a:gridCol w="1069848">
                  <a:extLst>
                    <a:ext uri="{9D8B030D-6E8A-4147-A177-3AD203B41FA5}">
                      <a16:colId xmlns:a16="http://schemas.microsoft.com/office/drawing/2014/main" val="507969334"/>
                    </a:ext>
                  </a:extLst>
                </a:gridCol>
                <a:gridCol w="493776">
                  <a:extLst>
                    <a:ext uri="{9D8B030D-6E8A-4147-A177-3AD203B41FA5}">
                      <a16:colId xmlns:a16="http://schemas.microsoft.com/office/drawing/2014/main" val="4087249960"/>
                    </a:ext>
                  </a:extLst>
                </a:gridCol>
                <a:gridCol w="1069848">
                  <a:extLst>
                    <a:ext uri="{9D8B030D-6E8A-4147-A177-3AD203B41FA5}">
                      <a16:colId xmlns:a16="http://schemas.microsoft.com/office/drawing/2014/main" val="2157340732"/>
                    </a:ext>
                  </a:extLst>
                </a:gridCol>
                <a:gridCol w="1069848">
                  <a:extLst>
                    <a:ext uri="{9D8B030D-6E8A-4147-A177-3AD203B41FA5}">
                      <a16:colId xmlns:a16="http://schemas.microsoft.com/office/drawing/2014/main" val="1268455985"/>
                    </a:ext>
                  </a:extLst>
                </a:gridCol>
                <a:gridCol w="1069848">
                  <a:extLst>
                    <a:ext uri="{9D8B030D-6E8A-4147-A177-3AD203B41FA5}">
                      <a16:colId xmlns:a16="http://schemas.microsoft.com/office/drawing/2014/main" val="311721301"/>
                    </a:ext>
                  </a:extLst>
                </a:gridCol>
                <a:gridCol w="1069848">
                  <a:extLst>
                    <a:ext uri="{9D8B030D-6E8A-4147-A177-3AD203B41FA5}">
                      <a16:colId xmlns:a16="http://schemas.microsoft.com/office/drawing/2014/main" val="200723443"/>
                    </a:ext>
                  </a:extLst>
                </a:gridCol>
                <a:gridCol w="1069848">
                  <a:extLst>
                    <a:ext uri="{9D8B030D-6E8A-4147-A177-3AD203B41FA5}">
                      <a16:colId xmlns:a16="http://schemas.microsoft.com/office/drawing/2014/main" val="385444353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456809114"/>
                  </a:ext>
                </a:extLst>
              </a:tr>
              <a:tr h="370840">
                <a:tc>
                  <a:txBody>
                    <a:bodyPr/>
                    <a:lstStyle/>
                    <a:p>
                      <a:r>
                        <a:rPr lang="en-US" sz="1000"/>
                        <a:t>110</a:t>
                      </a:r>
                    </a:p>
                  </a:txBody>
                  <a:tcPr/>
                </a:tc>
                <a:tc>
                  <a:txBody>
                    <a:bodyPr/>
                    <a:lstStyle/>
                    <a:p>
                      <a:r>
                        <a:rPr lang="en-US" sz="1000"/>
                        <a:t>0.7888 %</a:t>
                      </a:r>
                    </a:p>
                  </a:txBody>
                  <a:tcPr/>
                </a:tc>
                <a:tc>
                  <a:txBody>
                    <a:bodyPr/>
                    <a:lstStyle/>
                    <a:p>
                      <a:r>
                        <a:rPr lang="en-US" sz="1000"/>
                        <a:t>0.38</a:t>
                      </a:r>
                    </a:p>
                  </a:txBody>
                  <a:tcPr/>
                </a:tc>
                <a:tc>
                  <a:txBody>
                    <a:bodyPr/>
                    <a:lstStyle/>
                    <a:p>
                      <a:r>
                        <a:rPr lang="en-US" sz="1000"/>
                        <a:t>72.64</a:t>
                      </a:r>
                    </a:p>
                  </a:txBody>
                  <a:tcPr/>
                </a:tc>
                <a:tc>
                  <a:txBody>
                    <a:bodyPr/>
                    <a:lstStyle/>
                    <a:p>
                      <a:r>
                        <a:rPr lang="en-US" sz="1000"/>
                        <a:t>71.87</a:t>
                      </a:r>
                    </a:p>
                  </a:txBody>
                  <a:tcPr/>
                </a:tc>
                <a:tc>
                  <a:txBody>
                    <a:bodyPr/>
                    <a:lstStyle/>
                    <a:p>
                      <a:r>
                        <a:rPr lang="en-US" sz="1000"/>
                        <a:t>54.34</a:t>
                      </a:r>
                    </a:p>
                  </a:txBody>
                  <a:tcPr/>
                </a:tc>
                <a:tc>
                  <a:txBody>
                    <a:bodyPr/>
                    <a:lstStyle/>
                    <a:p>
                      <a:r>
                        <a:rPr lang="en-US" sz="1000"/>
                        <a:t>7990</a:t>
                      </a:r>
                    </a:p>
                  </a:txBody>
                  <a:tcPr/>
                </a:tc>
                <a:tc>
                  <a:txBody>
                    <a:bodyPr/>
                    <a:lstStyle/>
                    <a:p>
                      <a:r>
                        <a:rPr lang="en-US" sz="1000"/>
                        <a:t>5977</a:t>
                      </a:r>
                    </a:p>
                  </a:txBody>
                  <a:tcPr/>
                </a:tc>
                <a:extLst>
                  <a:ext uri="{0D108BD9-81ED-4DB2-BD59-A6C34878D82A}">
                    <a16:rowId xmlns:a16="http://schemas.microsoft.com/office/drawing/2014/main" val="1623672865"/>
                  </a:ext>
                </a:extLst>
              </a:tr>
            </a:tbl>
          </a:graphicData>
        </a:graphic>
      </p:graphicFrame>
      <p:sp>
        <p:nvSpPr>
          <p:cNvPr id="4" name="Text Placeholder 3">
            <a:extLst>
              <a:ext uri="{FF2B5EF4-FFF2-40B4-BE49-F238E27FC236}">
                <a16:creationId xmlns:a16="http://schemas.microsoft.com/office/drawing/2014/main" id="{A8BAB3B3-E06F-4830-920C-E691A2DB5FD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567586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6DD7F-5F56-49ED-BF24-7F5538320E8F}"/>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BB828ECF-0908-4F2F-A121-1FCA978EC3AE}"/>
              </a:ext>
            </a:extLst>
          </p:cNvPr>
          <p:cNvGraphicFramePr>
            <a:graphicFrameLocks noGrp="1"/>
          </p:cNvGraphicFramePr>
          <p:nvPr>
            <p:ph type="tbl" sz="quarter" idx="13"/>
            <p:extLst>
              <p:ext uri="{D42A27DB-BD31-4B8C-83A1-F6EECF244321}">
                <p14:modId xmlns:p14="http://schemas.microsoft.com/office/powerpoint/2010/main" val="2117493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85850403"/>
                    </a:ext>
                  </a:extLst>
                </a:gridCol>
                <a:gridCol w="905256">
                  <a:extLst>
                    <a:ext uri="{9D8B030D-6E8A-4147-A177-3AD203B41FA5}">
                      <a16:colId xmlns:a16="http://schemas.microsoft.com/office/drawing/2014/main" val="3759914515"/>
                    </a:ext>
                  </a:extLst>
                </a:gridCol>
                <a:gridCol w="411480">
                  <a:extLst>
                    <a:ext uri="{9D8B030D-6E8A-4147-A177-3AD203B41FA5}">
                      <a16:colId xmlns:a16="http://schemas.microsoft.com/office/drawing/2014/main" val="989742213"/>
                    </a:ext>
                  </a:extLst>
                </a:gridCol>
                <a:gridCol w="905256">
                  <a:extLst>
                    <a:ext uri="{9D8B030D-6E8A-4147-A177-3AD203B41FA5}">
                      <a16:colId xmlns:a16="http://schemas.microsoft.com/office/drawing/2014/main" val="2607849138"/>
                    </a:ext>
                  </a:extLst>
                </a:gridCol>
                <a:gridCol w="905256">
                  <a:extLst>
                    <a:ext uri="{9D8B030D-6E8A-4147-A177-3AD203B41FA5}">
                      <a16:colId xmlns:a16="http://schemas.microsoft.com/office/drawing/2014/main" val="1870150668"/>
                    </a:ext>
                  </a:extLst>
                </a:gridCol>
                <a:gridCol w="905256">
                  <a:extLst>
                    <a:ext uri="{9D8B030D-6E8A-4147-A177-3AD203B41FA5}">
                      <a16:colId xmlns:a16="http://schemas.microsoft.com/office/drawing/2014/main" val="3177935769"/>
                    </a:ext>
                  </a:extLst>
                </a:gridCol>
                <a:gridCol w="905256">
                  <a:extLst>
                    <a:ext uri="{9D8B030D-6E8A-4147-A177-3AD203B41FA5}">
                      <a16:colId xmlns:a16="http://schemas.microsoft.com/office/drawing/2014/main" val="3507147448"/>
                    </a:ext>
                  </a:extLst>
                </a:gridCol>
                <a:gridCol w="905256">
                  <a:extLst>
                    <a:ext uri="{9D8B030D-6E8A-4147-A177-3AD203B41FA5}">
                      <a16:colId xmlns:a16="http://schemas.microsoft.com/office/drawing/2014/main" val="3689639858"/>
                    </a:ext>
                  </a:extLst>
                </a:gridCol>
                <a:gridCol w="905256">
                  <a:extLst>
                    <a:ext uri="{9D8B030D-6E8A-4147-A177-3AD203B41FA5}">
                      <a16:colId xmlns:a16="http://schemas.microsoft.com/office/drawing/2014/main" val="124324827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31335105"/>
                  </a:ext>
                </a:extLst>
              </a:tr>
              <a:tr h="370840">
                <a:tc>
                  <a:txBody>
                    <a:bodyPr/>
                    <a:lstStyle/>
                    <a:p>
                      <a:r>
                        <a:rPr lang="en-US" sz="1000"/>
                        <a:t>18</a:t>
                      </a:r>
                    </a:p>
                  </a:txBody>
                  <a:tcPr/>
                </a:tc>
                <a:tc>
                  <a:txBody>
                    <a:bodyPr/>
                    <a:lstStyle/>
                    <a:p>
                      <a:r>
                        <a:rPr lang="en-US" sz="1000"/>
                        <a:t>1.0207 %</a:t>
                      </a:r>
                    </a:p>
                  </a:txBody>
                  <a:tcPr/>
                </a:tc>
                <a:tc>
                  <a:txBody>
                    <a:bodyPr/>
                    <a:lstStyle/>
                    <a:p>
                      <a:r>
                        <a:rPr lang="en-US" sz="1000"/>
                        <a:t>0.22</a:t>
                      </a:r>
                    </a:p>
                  </a:txBody>
                  <a:tcPr/>
                </a:tc>
                <a:tc>
                  <a:txBody>
                    <a:bodyPr/>
                    <a:lstStyle/>
                    <a:p>
                      <a:r>
                        <a:rPr lang="en-US" sz="1000"/>
                        <a:t>55.33</a:t>
                      </a:r>
                    </a:p>
                  </a:txBody>
                  <a:tcPr/>
                </a:tc>
                <a:tc>
                  <a:txBody>
                    <a:bodyPr/>
                    <a:lstStyle/>
                    <a:p>
                      <a:r>
                        <a:rPr lang="en-US" sz="1000"/>
                        <a:t>55.00</a:t>
                      </a:r>
                    </a:p>
                  </a:txBody>
                  <a:tcPr/>
                </a:tc>
                <a:tc>
                  <a:txBody>
                    <a:bodyPr/>
                    <a:lstStyle/>
                    <a:p>
                      <a:r>
                        <a:rPr lang="en-US" sz="1000"/>
                        <a:t>48.61</a:t>
                      </a:r>
                    </a:p>
                  </a:txBody>
                  <a:tcPr/>
                </a:tc>
                <a:tc>
                  <a:txBody>
                    <a:bodyPr/>
                    <a:lstStyle/>
                    <a:p>
                      <a:r>
                        <a:rPr lang="en-US" sz="1000"/>
                        <a:t>48.39</a:t>
                      </a:r>
                    </a:p>
                  </a:txBody>
                  <a:tcPr/>
                </a:tc>
                <a:tc>
                  <a:txBody>
                    <a:bodyPr/>
                    <a:lstStyle/>
                    <a:p>
                      <a:r>
                        <a:rPr lang="en-US" sz="1000"/>
                        <a:t>996</a:t>
                      </a:r>
                    </a:p>
                  </a:txBody>
                  <a:tcPr/>
                </a:tc>
                <a:tc>
                  <a:txBody>
                    <a:bodyPr/>
                    <a:lstStyle/>
                    <a:p>
                      <a:r>
                        <a:rPr lang="en-US" sz="1000"/>
                        <a:t>875</a:t>
                      </a:r>
                    </a:p>
                  </a:txBody>
                  <a:tcPr/>
                </a:tc>
                <a:extLst>
                  <a:ext uri="{0D108BD9-81ED-4DB2-BD59-A6C34878D82A}">
                    <a16:rowId xmlns:a16="http://schemas.microsoft.com/office/drawing/2014/main" val="3345015795"/>
                  </a:ext>
                </a:extLst>
              </a:tr>
            </a:tbl>
          </a:graphicData>
        </a:graphic>
      </p:graphicFrame>
      <p:sp>
        <p:nvSpPr>
          <p:cNvPr id="4" name="Text Placeholder 3">
            <a:extLst>
              <a:ext uri="{FF2B5EF4-FFF2-40B4-BE49-F238E27FC236}">
                <a16:creationId xmlns:a16="http://schemas.microsoft.com/office/drawing/2014/main" id="{88DA11CB-D576-4765-AAB1-385BB8582AD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46764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9E3BA-A2D5-48A5-A43A-DD16C0DAF167}"/>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13CCD87E-8D16-4C52-B29B-280E2D7B411C}"/>
              </a:ext>
            </a:extLst>
          </p:cNvPr>
          <p:cNvGraphicFramePr>
            <a:graphicFrameLocks noGrp="1"/>
          </p:cNvGraphicFramePr>
          <p:nvPr>
            <p:ph type="tbl" sz="quarter" idx="13"/>
            <p:extLst>
              <p:ext uri="{D42A27DB-BD31-4B8C-83A1-F6EECF244321}">
                <p14:modId xmlns:p14="http://schemas.microsoft.com/office/powerpoint/2010/main" val="2043480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41767855"/>
                    </a:ext>
                  </a:extLst>
                </a:gridCol>
                <a:gridCol w="1316736">
                  <a:extLst>
                    <a:ext uri="{9D8B030D-6E8A-4147-A177-3AD203B41FA5}">
                      <a16:colId xmlns:a16="http://schemas.microsoft.com/office/drawing/2014/main" val="1352372390"/>
                    </a:ext>
                  </a:extLst>
                </a:gridCol>
                <a:gridCol w="658368">
                  <a:extLst>
                    <a:ext uri="{9D8B030D-6E8A-4147-A177-3AD203B41FA5}">
                      <a16:colId xmlns:a16="http://schemas.microsoft.com/office/drawing/2014/main" val="892512308"/>
                    </a:ext>
                  </a:extLst>
                </a:gridCol>
                <a:gridCol w="658368">
                  <a:extLst>
                    <a:ext uri="{9D8B030D-6E8A-4147-A177-3AD203B41FA5}">
                      <a16:colId xmlns:a16="http://schemas.microsoft.com/office/drawing/2014/main" val="848800324"/>
                    </a:ext>
                  </a:extLst>
                </a:gridCol>
                <a:gridCol w="658368">
                  <a:extLst>
                    <a:ext uri="{9D8B030D-6E8A-4147-A177-3AD203B41FA5}">
                      <a16:colId xmlns:a16="http://schemas.microsoft.com/office/drawing/2014/main" val="4105274313"/>
                    </a:ext>
                  </a:extLst>
                </a:gridCol>
                <a:gridCol w="658368">
                  <a:extLst>
                    <a:ext uri="{9D8B030D-6E8A-4147-A177-3AD203B41FA5}">
                      <a16:colId xmlns:a16="http://schemas.microsoft.com/office/drawing/2014/main" val="3003652585"/>
                    </a:ext>
                  </a:extLst>
                </a:gridCol>
                <a:gridCol w="658368">
                  <a:extLst>
                    <a:ext uri="{9D8B030D-6E8A-4147-A177-3AD203B41FA5}">
                      <a16:colId xmlns:a16="http://schemas.microsoft.com/office/drawing/2014/main" val="1290310393"/>
                    </a:ext>
                  </a:extLst>
                </a:gridCol>
                <a:gridCol w="658368">
                  <a:extLst>
                    <a:ext uri="{9D8B030D-6E8A-4147-A177-3AD203B41FA5}">
                      <a16:colId xmlns:a16="http://schemas.microsoft.com/office/drawing/2014/main" val="3847703413"/>
                    </a:ext>
                  </a:extLst>
                </a:gridCol>
                <a:gridCol w="658368">
                  <a:extLst>
                    <a:ext uri="{9D8B030D-6E8A-4147-A177-3AD203B41FA5}">
                      <a16:colId xmlns:a16="http://schemas.microsoft.com/office/drawing/2014/main" val="2408593303"/>
                    </a:ext>
                  </a:extLst>
                </a:gridCol>
                <a:gridCol w="658368">
                  <a:extLst>
                    <a:ext uri="{9D8B030D-6E8A-4147-A177-3AD203B41FA5}">
                      <a16:colId xmlns:a16="http://schemas.microsoft.com/office/drawing/2014/main" val="3175653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5930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- 2024-07-30 13:47:22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https://quintly-eu-image-storage.s3.amazonaws.com/42a5b893a9726451877e4ab7634db126/f99431a2a241462192538ca17f9fc77c.jpg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07/31/2024 13:38:58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58776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- 2024-07-24 13:25:14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https://quintly-eu-image-storage.s3.amazonaws.com/42a5b893a9726451877e4ab7634db126/f7d27a14ece5e3bcdaa4b3c32c6f28f8.jpg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13:09:49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644097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- 2024-07-24 13:23:34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https://quintly-eu-image-storage.s3.amazonaws.com/42a5b893a9726451877e4ab7634db126/1141224a32f5d392b9a4208c89977758.jpg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13:09:49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380732211"/>
                  </a:ext>
                </a:extLst>
              </a:tr>
            </a:tbl>
          </a:graphicData>
        </a:graphic>
      </p:graphicFrame>
      <p:sp>
        <p:nvSpPr>
          <p:cNvPr id="4" name="Text Placeholder 3">
            <a:extLst>
              <a:ext uri="{FF2B5EF4-FFF2-40B4-BE49-F238E27FC236}">
                <a16:creationId xmlns:a16="http://schemas.microsoft.com/office/drawing/2014/main" id="{CFF173A5-167F-456C-8A18-BE29531CDD1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7103820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38E36-1125-4E1B-9FB2-9A2141FEA244}"/>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DB33287B-FB34-4494-975C-646647015E31}"/>
              </a:ext>
            </a:extLst>
          </p:cNvPr>
          <p:cNvGraphicFramePr>
            <a:graphicFrameLocks noGrp="1"/>
          </p:cNvGraphicFramePr>
          <p:nvPr>
            <p:ph type="tbl" sz="quarter" idx="13"/>
            <p:extLst>
              <p:ext uri="{D42A27DB-BD31-4B8C-83A1-F6EECF244321}">
                <p14:modId xmlns:p14="http://schemas.microsoft.com/office/powerpoint/2010/main" val="1742776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15000815"/>
                    </a:ext>
                  </a:extLst>
                </a:gridCol>
                <a:gridCol w="1316736">
                  <a:extLst>
                    <a:ext uri="{9D8B030D-6E8A-4147-A177-3AD203B41FA5}">
                      <a16:colId xmlns:a16="http://schemas.microsoft.com/office/drawing/2014/main" val="2970305854"/>
                    </a:ext>
                  </a:extLst>
                </a:gridCol>
                <a:gridCol w="658368">
                  <a:extLst>
                    <a:ext uri="{9D8B030D-6E8A-4147-A177-3AD203B41FA5}">
                      <a16:colId xmlns:a16="http://schemas.microsoft.com/office/drawing/2014/main" val="2489933170"/>
                    </a:ext>
                  </a:extLst>
                </a:gridCol>
                <a:gridCol w="658368">
                  <a:extLst>
                    <a:ext uri="{9D8B030D-6E8A-4147-A177-3AD203B41FA5}">
                      <a16:colId xmlns:a16="http://schemas.microsoft.com/office/drawing/2014/main" val="958981672"/>
                    </a:ext>
                  </a:extLst>
                </a:gridCol>
                <a:gridCol w="658368">
                  <a:extLst>
                    <a:ext uri="{9D8B030D-6E8A-4147-A177-3AD203B41FA5}">
                      <a16:colId xmlns:a16="http://schemas.microsoft.com/office/drawing/2014/main" val="3233577445"/>
                    </a:ext>
                  </a:extLst>
                </a:gridCol>
                <a:gridCol w="658368">
                  <a:extLst>
                    <a:ext uri="{9D8B030D-6E8A-4147-A177-3AD203B41FA5}">
                      <a16:colId xmlns:a16="http://schemas.microsoft.com/office/drawing/2014/main" val="2198178448"/>
                    </a:ext>
                  </a:extLst>
                </a:gridCol>
                <a:gridCol w="658368">
                  <a:extLst>
                    <a:ext uri="{9D8B030D-6E8A-4147-A177-3AD203B41FA5}">
                      <a16:colId xmlns:a16="http://schemas.microsoft.com/office/drawing/2014/main" val="3720954395"/>
                    </a:ext>
                  </a:extLst>
                </a:gridCol>
                <a:gridCol w="658368">
                  <a:extLst>
                    <a:ext uri="{9D8B030D-6E8A-4147-A177-3AD203B41FA5}">
                      <a16:colId xmlns:a16="http://schemas.microsoft.com/office/drawing/2014/main" val="4137232031"/>
                    </a:ext>
                  </a:extLst>
                </a:gridCol>
                <a:gridCol w="658368">
                  <a:extLst>
                    <a:ext uri="{9D8B030D-6E8A-4147-A177-3AD203B41FA5}">
                      <a16:colId xmlns:a16="http://schemas.microsoft.com/office/drawing/2014/main" val="1767020078"/>
                    </a:ext>
                  </a:extLst>
                </a:gridCol>
                <a:gridCol w="658368">
                  <a:extLst>
                    <a:ext uri="{9D8B030D-6E8A-4147-A177-3AD203B41FA5}">
                      <a16:colId xmlns:a16="http://schemas.microsoft.com/office/drawing/2014/main" val="2722008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04181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- 2024-07-24 13:23:12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https://quintly-eu-image-storage.s3.amazonaws.com/42a5b893a9726451877e4ab7634db126/49943c8cb80cfe3160014cc6fedc96ed.jpg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13:09:49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01295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- 2024-07-24 13:23:06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https://quintly-eu-image-storage.s3.amazonaws.com/42a5b893a9726451877e4ab7634db126/d4b7a31f05b97f6fd30b5363fb6ffeba.jpg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13:09:49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601263100"/>
                  </a:ext>
                </a:extLst>
              </a:tr>
            </a:tbl>
          </a:graphicData>
        </a:graphic>
      </p:graphicFrame>
      <p:sp>
        <p:nvSpPr>
          <p:cNvPr id="4" name="Text Placeholder 3">
            <a:extLst>
              <a:ext uri="{FF2B5EF4-FFF2-40B4-BE49-F238E27FC236}">
                <a16:creationId xmlns:a16="http://schemas.microsoft.com/office/drawing/2014/main" id="{6524725A-66A9-4CA5-A2AC-9CC71233C59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9476757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2315</Words>
  <Application>Microsoft Office PowerPoint</Application>
  <PresentationFormat>On-screen Show (4:3)</PresentationFormat>
  <Paragraphs>552</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Videos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2024-08-05T13:56:59Z</dcterms:created>
  <dcterms:modified xsi:type="dcterms:W3CDTF">2024-08-05T13:57:51Z</dcterms:modified>
</cp:coreProperties>
</file>