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502</c:v>
                </c:pt>
                <c:pt idx="1">
                  <c:v>504</c:v>
                </c:pt>
                <c:pt idx="2">
                  <c:v>502</c:v>
                </c:pt>
                <c:pt idx="3">
                  <c:v>502</c:v>
                </c:pt>
                <c:pt idx="4">
                  <c:v>506</c:v>
                </c:pt>
                <c:pt idx="5">
                  <c:v>504</c:v>
                </c:pt>
                <c:pt idx="6">
                  <c:v>503</c:v>
                </c:pt>
              </c:numCache>
            </c:numRef>
          </c:val>
          <c:extLst>
            <c:ext xmlns:c16="http://schemas.microsoft.com/office/drawing/2014/chart" uri="{C3380CC4-5D6E-409C-BE32-E72D297353CC}">
              <c16:uniqueId val="{00000000-59D6-42F6-ADA9-73DF3A3C07DC}"/>
            </c:ext>
          </c:extLst>
        </c:ser>
        <c:ser>
          <c:idx val="1"/>
          <c:order val="1"/>
          <c:tx>
            <c:strRef>
              <c:f>Sheet1!$C$1</c:f>
              <c:strCache>
                <c:ptCount val="1"/>
                <c:pt idx="0">
                  <c:v>instagram</c:v>
                </c:pt>
              </c:strCache>
            </c:strRef>
          </c:tx>
          <c:spPr>
            <a:solidFill>
              <a:schemeClr val="accent2"/>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Sheet1!$C$2:$C$8</c:f>
              <c:numCache>
                <c:formatCode>General</c:formatCode>
                <c:ptCount val="7"/>
                <c:pt idx="0">
                  <c:v>531</c:v>
                </c:pt>
                <c:pt idx="1">
                  <c:v>533</c:v>
                </c:pt>
                <c:pt idx="2">
                  <c:v>534</c:v>
                </c:pt>
                <c:pt idx="3">
                  <c:v>541</c:v>
                </c:pt>
                <c:pt idx="4">
                  <c:v>547</c:v>
                </c:pt>
                <c:pt idx="5">
                  <c:v>555</c:v>
                </c:pt>
                <c:pt idx="6">
                  <c:v>558</c:v>
                </c:pt>
              </c:numCache>
            </c:numRef>
          </c:val>
          <c:extLst>
            <c:ext xmlns:c16="http://schemas.microsoft.com/office/drawing/2014/chart" uri="{C3380CC4-5D6E-409C-BE32-E72D297353CC}">
              <c16:uniqueId val="{00000001-59D6-42F6-ADA9-73DF3A3C07DC}"/>
            </c:ext>
          </c:extLst>
        </c:ser>
        <c:ser>
          <c:idx val="2"/>
          <c:order val="2"/>
          <c:tx>
            <c:strRef>
              <c:f>Sheet1!$D$1</c:f>
              <c:strCache>
                <c:ptCount val="1"/>
                <c:pt idx="0">
                  <c:v>linkedIn</c:v>
                </c:pt>
              </c:strCache>
            </c:strRef>
          </c:tx>
          <c:spPr>
            <a:solidFill>
              <a:schemeClr val="accent3"/>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Sheet1!$D$2:$D$8</c:f>
              <c:numCache>
                <c:formatCode>General</c:formatCode>
                <c:ptCount val="7"/>
                <c:pt idx="0">
                  <c:v>21633</c:v>
                </c:pt>
                <c:pt idx="1">
                  <c:v>21718</c:v>
                </c:pt>
                <c:pt idx="2">
                  <c:v>21852</c:v>
                </c:pt>
                <c:pt idx="3">
                  <c:v>22119</c:v>
                </c:pt>
                <c:pt idx="4">
                  <c:v>22333</c:v>
                </c:pt>
                <c:pt idx="5">
                  <c:v>22459</c:v>
                </c:pt>
                <c:pt idx="6">
                  <c:v>22662</c:v>
                </c:pt>
              </c:numCache>
            </c:numRef>
          </c:val>
          <c:extLst>
            <c:ext xmlns:c16="http://schemas.microsoft.com/office/drawing/2014/chart" uri="{C3380CC4-5D6E-409C-BE32-E72D297353CC}">
              <c16:uniqueId val="{00000002-59D6-42F6-ADA9-73DF3A3C07DC}"/>
            </c:ext>
          </c:extLst>
        </c:ser>
        <c:ser>
          <c:idx val="3"/>
          <c:order val="3"/>
          <c:tx>
            <c:strRef>
              <c:f>Sheet1!$E$1</c:f>
              <c:strCache>
                <c:ptCount val="1"/>
                <c:pt idx="0">
                  <c:v>twitter</c:v>
                </c:pt>
              </c:strCache>
            </c:strRef>
          </c:tx>
          <c:spPr>
            <a:solidFill>
              <a:schemeClr val="accent4"/>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Sheet1!$E$2:$E$8</c:f>
              <c:numCache>
                <c:formatCode>General</c:formatCode>
                <c:ptCount val="7"/>
                <c:pt idx="0">
                  <c:v>283</c:v>
                </c:pt>
                <c:pt idx="1">
                  <c:v>285</c:v>
                </c:pt>
                <c:pt idx="2">
                  <c:v>287</c:v>
                </c:pt>
                <c:pt idx="3">
                  <c:v>287</c:v>
                </c:pt>
                <c:pt idx="4">
                  <c:v>287</c:v>
                </c:pt>
                <c:pt idx="5">
                  <c:v>290</c:v>
                </c:pt>
                <c:pt idx="6">
                  <c:v>291</c:v>
                </c:pt>
              </c:numCache>
            </c:numRef>
          </c:val>
          <c:extLst>
            <c:ext xmlns:c16="http://schemas.microsoft.com/office/drawing/2014/chart" uri="{C3380CC4-5D6E-409C-BE32-E72D297353CC}">
              <c16:uniqueId val="{00000003-59D6-42F6-ADA9-73DF3A3C07DC}"/>
            </c:ext>
          </c:extLst>
        </c:ser>
        <c:dLbls>
          <c:showLegendKey val="0"/>
          <c:showVal val="0"/>
          <c:showCatName val="0"/>
          <c:showSerName val="0"/>
          <c:showPercent val="0"/>
          <c:showBubbleSize val="0"/>
        </c:dLbls>
        <c:gapWidth val="219"/>
        <c:overlap val="-27"/>
        <c:axId val="395573248"/>
        <c:axId val="395573904"/>
      </c:barChart>
      <c:dateAx>
        <c:axId val="39557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73904"/>
        <c:crosses val="autoZero"/>
        <c:auto val="1"/>
        <c:lblOffset val="100"/>
        <c:baseTimeUnit val="months"/>
      </c:dateAx>
      <c:valAx>
        <c:axId val="39557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7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7</c:v>
                </c:pt>
                <c:pt idx="1">
                  <c:v>3</c:v>
                </c:pt>
                <c:pt idx="2">
                  <c:v>0</c:v>
                </c:pt>
                <c:pt idx="3">
                  <c:v>1</c:v>
                </c:pt>
                <c:pt idx="4">
                  <c:v>8</c:v>
                </c:pt>
                <c:pt idx="5">
                  <c:v>-3</c:v>
                </c:pt>
                <c:pt idx="6">
                  <c:v>-1</c:v>
                </c:pt>
              </c:numCache>
            </c:numRef>
          </c:val>
          <c:extLst>
            <c:ext xmlns:c16="http://schemas.microsoft.com/office/drawing/2014/chart" uri="{C3380CC4-5D6E-409C-BE32-E72D297353CC}">
              <c16:uniqueId val="{00000000-97AF-4101-8216-C216BBAD844A}"/>
            </c:ext>
          </c:extLst>
        </c:ser>
        <c:dLbls>
          <c:showLegendKey val="0"/>
          <c:showVal val="0"/>
          <c:showCatName val="0"/>
          <c:showSerName val="0"/>
          <c:showPercent val="0"/>
          <c:showBubbleSize val="0"/>
        </c:dLbls>
        <c:gapWidth val="219"/>
        <c:overlap val="-27"/>
        <c:axId val="340766136"/>
        <c:axId val="344598352"/>
      </c:barChart>
      <c:dateAx>
        <c:axId val="34076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98352"/>
        <c:crosses val="autoZero"/>
        <c:auto val="1"/>
        <c:lblOffset val="100"/>
        <c:baseTimeUnit val="months"/>
      </c:dateAx>
      <c:valAx>
        <c:axId val="34459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7</c:v>
                </c:pt>
                <c:pt idx="1">
                  <c:v>9</c:v>
                </c:pt>
                <c:pt idx="2">
                  <c:v>8</c:v>
                </c:pt>
                <c:pt idx="3">
                  <c:v>7</c:v>
                </c:pt>
                <c:pt idx="4">
                  <c:v>9</c:v>
                </c:pt>
                <c:pt idx="5">
                  <c:v>6</c:v>
                </c:pt>
                <c:pt idx="6">
                  <c:v>6</c:v>
                </c:pt>
              </c:numCache>
            </c:numRef>
          </c:val>
          <c:extLst>
            <c:ext xmlns:c16="http://schemas.microsoft.com/office/drawing/2014/chart" uri="{C3380CC4-5D6E-409C-BE32-E72D297353CC}">
              <c16:uniqueId val="{00000000-A4D3-4F34-87F2-77529F75F1BE}"/>
            </c:ext>
          </c:extLst>
        </c:ser>
        <c:dLbls>
          <c:showLegendKey val="0"/>
          <c:showVal val="0"/>
          <c:showCatName val="0"/>
          <c:showSerName val="0"/>
          <c:showPercent val="0"/>
          <c:showBubbleSize val="0"/>
        </c:dLbls>
        <c:gapWidth val="219"/>
        <c:overlap val="-27"/>
        <c:axId val="402751528"/>
        <c:axId val="397521056"/>
      </c:barChart>
      <c:dateAx>
        <c:axId val="40275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21056"/>
        <c:crosses val="autoZero"/>
        <c:auto val="1"/>
        <c:lblOffset val="100"/>
        <c:baseTimeUnit val="months"/>
      </c:dateAx>
      <c:valAx>
        <c:axId val="39752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5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92</c:v>
                </c:pt>
                <c:pt idx="1">
                  <c:v>133</c:v>
                </c:pt>
                <c:pt idx="2">
                  <c:v>118</c:v>
                </c:pt>
                <c:pt idx="3">
                  <c:v>107</c:v>
                </c:pt>
                <c:pt idx="4">
                  <c:v>149</c:v>
                </c:pt>
                <c:pt idx="5">
                  <c:v>92</c:v>
                </c:pt>
                <c:pt idx="6">
                  <c:v>104</c:v>
                </c:pt>
              </c:numCache>
            </c:numRef>
          </c:val>
          <c:extLst>
            <c:ext xmlns:c16="http://schemas.microsoft.com/office/drawing/2014/chart" uri="{C3380CC4-5D6E-409C-BE32-E72D297353CC}">
              <c16:uniqueId val="{00000000-1EE6-4DA8-A8BE-44DF5E545D7B}"/>
            </c:ext>
          </c:extLst>
        </c:ser>
        <c:dLbls>
          <c:showLegendKey val="0"/>
          <c:showVal val="0"/>
          <c:showCatName val="0"/>
          <c:showSerName val="0"/>
          <c:showPercent val="0"/>
          <c:showBubbleSize val="0"/>
        </c:dLbls>
        <c:gapWidth val="219"/>
        <c:overlap val="-27"/>
        <c:axId val="395899832"/>
        <c:axId val="395899176"/>
      </c:barChart>
      <c:catAx>
        <c:axId val="39589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99176"/>
        <c:crosses val="autoZero"/>
        <c:auto val="1"/>
        <c:lblAlgn val="ctr"/>
        <c:lblOffset val="100"/>
        <c:noMultiLvlLbl val="0"/>
      </c:catAx>
      <c:valAx>
        <c:axId val="39589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9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2086</c:v>
                </c:pt>
                <c:pt idx="1">
                  <c:v>2162</c:v>
                </c:pt>
                <c:pt idx="2">
                  <c:v>2928</c:v>
                </c:pt>
                <c:pt idx="3">
                  <c:v>2988</c:v>
                </c:pt>
                <c:pt idx="4">
                  <c:v>3059</c:v>
                </c:pt>
                <c:pt idx="5">
                  <c:v>2125</c:v>
                </c:pt>
                <c:pt idx="6">
                  <c:v>2312</c:v>
                </c:pt>
              </c:numCache>
            </c:numRef>
          </c:val>
          <c:extLst>
            <c:ext xmlns:c16="http://schemas.microsoft.com/office/drawing/2014/chart" uri="{C3380CC4-5D6E-409C-BE32-E72D297353CC}">
              <c16:uniqueId val="{00000000-8906-42CD-9DA2-25BF1463F024}"/>
            </c:ext>
          </c:extLst>
        </c:ser>
        <c:dLbls>
          <c:showLegendKey val="0"/>
          <c:showVal val="0"/>
          <c:showCatName val="0"/>
          <c:showSerName val="0"/>
          <c:showPercent val="0"/>
          <c:showBubbleSize val="0"/>
        </c:dLbls>
        <c:gapWidth val="219"/>
        <c:overlap val="-27"/>
        <c:axId val="407917232"/>
        <c:axId val="407917560"/>
      </c:barChart>
      <c:dateAx>
        <c:axId val="40791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17560"/>
        <c:crosses val="autoZero"/>
        <c:auto val="1"/>
        <c:lblOffset val="100"/>
        <c:baseTimeUnit val="months"/>
      </c:dateAx>
      <c:valAx>
        <c:axId val="40791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1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4</c:v>
                </c:pt>
                <c:pt idx="1">
                  <c:v>2</c:v>
                </c:pt>
                <c:pt idx="2">
                  <c:v>2</c:v>
                </c:pt>
                <c:pt idx="3">
                  <c:v>0</c:v>
                </c:pt>
                <c:pt idx="4">
                  <c:v>0</c:v>
                </c:pt>
                <c:pt idx="5">
                  <c:v>3</c:v>
                </c:pt>
                <c:pt idx="6">
                  <c:v>1</c:v>
                </c:pt>
              </c:numCache>
            </c:numRef>
          </c:val>
          <c:extLst>
            <c:ext xmlns:c16="http://schemas.microsoft.com/office/drawing/2014/chart" uri="{C3380CC4-5D6E-409C-BE32-E72D297353CC}">
              <c16:uniqueId val="{00000000-2FB8-4FC7-88B1-454FCFCD6B68}"/>
            </c:ext>
          </c:extLst>
        </c:ser>
        <c:dLbls>
          <c:showLegendKey val="0"/>
          <c:showVal val="0"/>
          <c:showCatName val="0"/>
          <c:showSerName val="0"/>
          <c:showPercent val="0"/>
          <c:showBubbleSize val="0"/>
        </c:dLbls>
        <c:gapWidth val="219"/>
        <c:overlap val="-27"/>
        <c:axId val="499435528"/>
        <c:axId val="506637224"/>
      </c:barChart>
      <c:dateAx>
        <c:axId val="499435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637224"/>
        <c:crosses val="autoZero"/>
        <c:auto val="1"/>
        <c:lblOffset val="100"/>
        <c:baseTimeUnit val="months"/>
      </c:dateAx>
      <c:valAx>
        <c:axId val="50663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3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c:v>
                </c:pt>
                <c:pt idx="1">
                  <c:v>3</c:v>
                </c:pt>
                <c:pt idx="2">
                  <c:v>1</c:v>
                </c:pt>
                <c:pt idx="3">
                  <c:v>1</c:v>
                </c:pt>
                <c:pt idx="4">
                  <c:v>1</c:v>
                </c:pt>
                <c:pt idx="5">
                  <c:v>1</c:v>
                </c:pt>
                <c:pt idx="6">
                  <c:v>1</c:v>
                </c:pt>
              </c:numCache>
            </c:numRef>
          </c:val>
          <c:extLst>
            <c:ext xmlns:c16="http://schemas.microsoft.com/office/drawing/2014/chart" uri="{C3380CC4-5D6E-409C-BE32-E72D297353CC}">
              <c16:uniqueId val="{00000000-1961-41BD-B8E0-CE2BF75F5E3A}"/>
            </c:ext>
          </c:extLst>
        </c:ser>
        <c:dLbls>
          <c:showLegendKey val="0"/>
          <c:showVal val="0"/>
          <c:showCatName val="0"/>
          <c:showSerName val="0"/>
          <c:showPercent val="0"/>
          <c:showBubbleSize val="0"/>
        </c:dLbls>
        <c:gapWidth val="219"/>
        <c:overlap val="-27"/>
        <c:axId val="408002264"/>
        <c:axId val="509012368"/>
      </c:barChart>
      <c:dateAx>
        <c:axId val="40800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12368"/>
        <c:crosses val="autoZero"/>
        <c:auto val="1"/>
        <c:lblOffset val="100"/>
        <c:baseTimeUnit val="months"/>
      </c:dateAx>
      <c:valAx>
        <c:axId val="509012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0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13</c:v>
                </c:pt>
                <c:pt idx="1">
                  <c:v>39</c:v>
                </c:pt>
                <c:pt idx="2">
                  <c:v>15</c:v>
                </c:pt>
                <c:pt idx="3">
                  <c:v>17</c:v>
                </c:pt>
                <c:pt idx="4">
                  <c:v>24</c:v>
                </c:pt>
                <c:pt idx="5">
                  <c:v>22</c:v>
                </c:pt>
                <c:pt idx="6">
                  <c:v>26</c:v>
                </c:pt>
              </c:numCache>
            </c:numRef>
          </c:val>
          <c:extLst>
            <c:ext xmlns:c16="http://schemas.microsoft.com/office/drawing/2014/chart" uri="{C3380CC4-5D6E-409C-BE32-E72D297353CC}">
              <c16:uniqueId val="{00000000-5AF6-4A69-BAB6-9C0D13C73F29}"/>
            </c:ext>
          </c:extLst>
        </c:ser>
        <c:dLbls>
          <c:showLegendKey val="0"/>
          <c:showVal val="0"/>
          <c:showCatName val="0"/>
          <c:showSerName val="0"/>
          <c:showPercent val="0"/>
          <c:showBubbleSize val="0"/>
        </c:dLbls>
        <c:gapWidth val="219"/>
        <c:overlap val="-27"/>
        <c:axId val="503544296"/>
        <c:axId val="498155160"/>
      </c:barChart>
      <c:catAx>
        <c:axId val="50354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155160"/>
        <c:crosses val="autoZero"/>
        <c:auto val="1"/>
        <c:lblAlgn val="ctr"/>
        <c:lblOffset val="100"/>
        <c:noMultiLvlLbl val="0"/>
      </c:catAx>
      <c:valAx>
        <c:axId val="49815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4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132</c:v>
                </c:pt>
                <c:pt idx="1">
                  <c:v>85</c:v>
                </c:pt>
                <c:pt idx="2">
                  <c:v>134</c:v>
                </c:pt>
                <c:pt idx="3">
                  <c:v>267</c:v>
                </c:pt>
                <c:pt idx="4">
                  <c:v>214</c:v>
                </c:pt>
                <c:pt idx="5">
                  <c:v>126</c:v>
                </c:pt>
                <c:pt idx="6">
                  <c:v>203</c:v>
                </c:pt>
              </c:numCache>
            </c:numRef>
          </c:val>
          <c:extLst>
            <c:ext xmlns:c16="http://schemas.microsoft.com/office/drawing/2014/chart" uri="{C3380CC4-5D6E-409C-BE32-E72D297353CC}">
              <c16:uniqueId val="{00000000-782C-4217-B59A-37EA4434ACA7}"/>
            </c:ext>
          </c:extLst>
        </c:ser>
        <c:dLbls>
          <c:showLegendKey val="0"/>
          <c:showVal val="0"/>
          <c:showCatName val="0"/>
          <c:showSerName val="0"/>
          <c:showPercent val="0"/>
          <c:showBubbleSize val="0"/>
        </c:dLbls>
        <c:gapWidth val="219"/>
        <c:overlap val="-27"/>
        <c:axId val="408324080"/>
        <c:axId val="408325064"/>
      </c:barChart>
      <c:dateAx>
        <c:axId val="40832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325064"/>
        <c:crosses val="autoZero"/>
        <c:auto val="1"/>
        <c:lblOffset val="100"/>
        <c:baseTimeUnit val="months"/>
      </c:dateAx>
      <c:valAx>
        <c:axId val="40832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32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35</c:v>
                </c:pt>
                <c:pt idx="1">
                  <c:v>60</c:v>
                </c:pt>
                <c:pt idx="2">
                  <c:v>53</c:v>
                </c:pt>
                <c:pt idx="3">
                  <c:v>67</c:v>
                </c:pt>
                <c:pt idx="4">
                  <c:v>48</c:v>
                </c:pt>
                <c:pt idx="5">
                  <c:v>44</c:v>
                </c:pt>
                <c:pt idx="6">
                  <c:v>46</c:v>
                </c:pt>
              </c:numCache>
            </c:numRef>
          </c:val>
          <c:extLst>
            <c:ext xmlns:c16="http://schemas.microsoft.com/office/drawing/2014/chart" uri="{C3380CC4-5D6E-409C-BE32-E72D297353CC}">
              <c16:uniqueId val="{00000000-ABD2-45B5-A578-CD0E8BBF771C}"/>
            </c:ext>
          </c:extLst>
        </c:ser>
        <c:dLbls>
          <c:showLegendKey val="0"/>
          <c:showVal val="0"/>
          <c:showCatName val="0"/>
          <c:showSerName val="0"/>
          <c:showPercent val="0"/>
          <c:showBubbleSize val="0"/>
        </c:dLbls>
        <c:gapWidth val="219"/>
        <c:overlap val="-27"/>
        <c:axId val="513480936"/>
        <c:axId val="513473720"/>
      </c:barChart>
      <c:catAx>
        <c:axId val="5134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73720"/>
        <c:crosses val="autoZero"/>
        <c:auto val="1"/>
        <c:lblAlgn val="ctr"/>
        <c:lblOffset val="100"/>
        <c:noMultiLvlLbl val="0"/>
      </c:catAx>
      <c:valAx>
        <c:axId val="51347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8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422</c:v>
                </c:pt>
                <c:pt idx="1">
                  <c:v>787</c:v>
                </c:pt>
                <c:pt idx="2">
                  <c:v>691</c:v>
                </c:pt>
                <c:pt idx="3">
                  <c:v>939</c:v>
                </c:pt>
                <c:pt idx="4">
                  <c:v>769</c:v>
                </c:pt>
                <c:pt idx="5">
                  <c:v>576</c:v>
                </c:pt>
                <c:pt idx="6">
                  <c:v>738</c:v>
                </c:pt>
              </c:numCache>
            </c:numRef>
          </c:val>
          <c:extLst>
            <c:ext xmlns:c16="http://schemas.microsoft.com/office/drawing/2014/chart" uri="{C3380CC4-5D6E-409C-BE32-E72D297353CC}">
              <c16:uniqueId val="{00000000-FA29-44D8-BB28-EAF0CAF475CF}"/>
            </c:ext>
          </c:extLst>
        </c:ser>
        <c:dLbls>
          <c:showLegendKey val="0"/>
          <c:showVal val="0"/>
          <c:showCatName val="0"/>
          <c:showSerName val="0"/>
          <c:showPercent val="0"/>
          <c:showBubbleSize val="0"/>
        </c:dLbls>
        <c:gapWidth val="219"/>
        <c:overlap val="-27"/>
        <c:axId val="513475688"/>
        <c:axId val="513474376"/>
      </c:barChart>
      <c:catAx>
        <c:axId val="51347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74376"/>
        <c:crosses val="autoZero"/>
        <c:auto val="1"/>
        <c:lblAlgn val="ctr"/>
        <c:lblOffset val="100"/>
        <c:noMultiLvlLbl val="0"/>
      </c:catAx>
      <c:valAx>
        <c:axId val="51347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7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2023-12</c:v>
                </c:pt>
                <c:pt idx="1">
                  <c:v>2024-01</c:v>
                </c:pt>
                <c:pt idx="2">
                  <c:v>2024-02</c:v>
                </c:pt>
                <c:pt idx="3">
                  <c:v>2024-03</c:v>
                </c:pt>
                <c:pt idx="4">
                  <c:v>2024-04</c:v>
                </c:pt>
                <c:pt idx="5">
                  <c:v>2024-05</c:v>
                </c:pt>
                <c:pt idx="6">
                  <c:v>2024-06</c:v>
                </c:pt>
                <c:pt idx="7">
                  <c:v>2024-07</c:v>
                </c:pt>
              </c:strCache>
            </c:strRef>
          </c:cat>
          <c:val>
            <c:numRef>
              <c:f>Sheet1!$B$2:$B$9</c:f>
              <c:numCache>
                <c:formatCode>General</c:formatCode>
                <c:ptCount val="8"/>
                <c:pt idx="0">
                  <c:v>562</c:v>
                </c:pt>
                <c:pt idx="1">
                  <c:v>20830</c:v>
                </c:pt>
                <c:pt idx="2">
                  <c:v>27325</c:v>
                </c:pt>
                <c:pt idx="3">
                  <c:v>24688</c:v>
                </c:pt>
                <c:pt idx="4">
                  <c:v>37803</c:v>
                </c:pt>
                <c:pt idx="5">
                  <c:v>46742</c:v>
                </c:pt>
                <c:pt idx="6">
                  <c:v>26306</c:v>
                </c:pt>
                <c:pt idx="7">
                  <c:v>32757</c:v>
                </c:pt>
              </c:numCache>
            </c:numRef>
          </c:val>
          <c:extLst>
            <c:ext xmlns:c16="http://schemas.microsoft.com/office/drawing/2014/chart" uri="{C3380CC4-5D6E-409C-BE32-E72D297353CC}">
              <c16:uniqueId val="{00000000-C307-444A-9DFD-D5328EC4545F}"/>
            </c:ext>
          </c:extLst>
        </c:ser>
        <c:dLbls>
          <c:showLegendKey val="0"/>
          <c:showVal val="0"/>
          <c:showCatName val="0"/>
          <c:showSerName val="0"/>
          <c:showPercent val="0"/>
          <c:showBubbleSize val="0"/>
        </c:dLbls>
        <c:gapWidth val="219"/>
        <c:overlap val="-27"/>
        <c:axId val="513495352"/>
        <c:axId val="513495680"/>
      </c:barChart>
      <c:catAx>
        <c:axId val="51349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95680"/>
        <c:crosses val="autoZero"/>
        <c:auto val="1"/>
        <c:lblAlgn val="ctr"/>
        <c:lblOffset val="100"/>
        <c:noMultiLvlLbl val="0"/>
      </c:catAx>
      <c:valAx>
        <c:axId val="51349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49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4</c:v>
                </c:pt>
                <c:pt idx="1">
                  <c:v>2</c:v>
                </c:pt>
                <c:pt idx="2">
                  <c:v>1</c:v>
                </c:pt>
                <c:pt idx="3">
                  <c:v>7</c:v>
                </c:pt>
                <c:pt idx="4">
                  <c:v>6</c:v>
                </c:pt>
                <c:pt idx="5">
                  <c:v>8</c:v>
                </c:pt>
                <c:pt idx="6">
                  <c:v>3</c:v>
                </c:pt>
              </c:numCache>
            </c:numRef>
          </c:val>
          <c:extLst>
            <c:ext xmlns:c16="http://schemas.microsoft.com/office/drawing/2014/chart" uri="{C3380CC4-5D6E-409C-BE32-E72D297353CC}">
              <c16:uniqueId val="{00000000-FA17-46D8-AE16-94AE563672C0}"/>
            </c:ext>
          </c:extLst>
        </c:ser>
        <c:dLbls>
          <c:showLegendKey val="0"/>
          <c:showVal val="0"/>
          <c:showCatName val="0"/>
          <c:showSerName val="0"/>
          <c:showPercent val="0"/>
          <c:showBubbleSize val="0"/>
        </c:dLbls>
        <c:gapWidth val="219"/>
        <c:overlap val="-27"/>
        <c:axId val="514616264"/>
        <c:axId val="514620856"/>
      </c:barChart>
      <c:dateAx>
        <c:axId val="51461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20856"/>
        <c:crosses val="autoZero"/>
        <c:auto val="1"/>
        <c:lblOffset val="100"/>
        <c:baseTimeUnit val="months"/>
      </c:dateAx>
      <c:valAx>
        <c:axId val="51462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1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5</c:v>
                </c:pt>
                <c:pt idx="1">
                  <c:v>6</c:v>
                </c:pt>
                <c:pt idx="2">
                  <c:v>7</c:v>
                </c:pt>
                <c:pt idx="3">
                  <c:v>5</c:v>
                </c:pt>
                <c:pt idx="4">
                  <c:v>9</c:v>
                </c:pt>
                <c:pt idx="5">
                  <c:v>5</c:v>
                </c:pt>
                <c:pt idx="6">
                  <c:v>6</c:v>
                </c:pt>
              </c:numCache>
            </c:numRef>
          </c:val>
          <c:extLst>
            <c:ext xmlns:c16="http://schemas.microsoft.com/office/drawing/2014/chart" uri="{C3380CC4-5D6E-409C-BE32-E72D297353CC}">
              <c16:uniqueId val="{00000000-2072-4975-9B3D-8758C6F6BE91}"/>
            </c:ext>
          </c:extLst>
        </c:ser>
        <c:dLbls>
          <c:showLegendKey val="0"/>
          <c:showVal val="0"/>
          <c:showCatName val="0"/>
          <c:showSerName val="0"/>
          <c:showPercent val="0"/>
          <c:showBubbleSize val="0"/>
        </c:dLbls>
        <c:gapWidth val="219"/>
        <c:overlap val="-27"/>
        <c:axId val="514618888"/>
        <c:axId val="514617576"/>
      </c:barChart>
      <c:dateAx>
        <c:axId val="51461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17576"/>
        <c:crosses val="autoZero"/>
        <c:auto val="1"/>
        <c:lblOffset val="100"/>
        <c:baseTimeUnit val="months"/>
      </c:dateAx>
      <c:valAx>
        <c:axId val="51461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1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65</c:v>
                </c:pt>
                <c:pt idx="1">
                  <c:v>74</c:v>
                </c:pt>
                <c:pt idx="2">
                  <c:v>85</c:v>
                </c:pt>
                <c:pt idx="3">
                  <c:v>66</c:v>
                </c:pt>
                <c:pt idx="4">
                  <c:v>145</c:v>
                </c:pt>
                <c:pt idx="5">
                  <c:v>72</c:v>
                </c:pt>
                <c:pt idx="6">
                  <c:v>101</c:v>
                </c:pt>
              </c:numCache>
            </c:numRef>
          </c:val>
          <c:extLst>
            <c:ext xmlns:c16="http://schemas.microsoft.com/office/drawing/2014/chart" uri="{C3380CC4-5D6E-409C-BE32-E72D297353CC}">
              <c16:uniqueId val="{00000000-929C-4BFE-AC83-4E4E43062926}"/>
            </c:ext>
          </c:extLst>
        </c:ser>
        <c:dLbls>
          <c:showLegendKey val="0"/>
          <c:showVal val="0"/>
          <c:showCatName val="0"/>
          <c:showSerName val="0"/>
          <c:showPercent val="0"/>
          <c:showBubbleSize val="0"/>
        </c:dLbls>
        <c:gapWidth val="219"/>
        <c:overlap val="-27"/>
        <c:axId val="517848688"/>
        <c:axId val="517850000"/>
      </c:barChart>
      <c:catAx>
        <c:axId val="51784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50000"/>
        <c:crosses val="autoZero"/>
        <c:auto val="1"/>
        <c:lblAlgn val="ctr"/>
        <c:lblOffset val="100"/>
        <c:noMultiLvlLbl val="0"/>
      </c:catAx>
      <c:valAx>
        <c:axId val="51785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4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1457</c:v>
                </c:pt>
                <c:pt idx="1">
                  <c:v>1734</c:v>
                </c:pt>
                <c:pt idx="2">
                  <c:v>1412</c:v>
                </c:pt>
                <c:pt idx="3">
                  <c:v>1478</c:v>
                </c:pt>
                <c:pt idx="4">
                  <c:v>2188</c:v>
                </c:pt>
                <c:pt idx="5">
                  <c:v>2225</c:v>
                </c:pt>
                <c:pt idx="6">
                  <c:v>1507</c:v>
                </c:pt>
              </c:numCache>
            </c:numRef>
          </c:val>
          <c:extLst>
            <c:ext xmlns:c16="http://schemas.microsoft.com/office/drawing/2014/chart" uri="{C3380CC4-5D6E-409C-BE32-E72D297353CC}">
              <c16:uniqueId val="{00000000-E8A2-4D92-BE58-010CA0CC7BDB}"/>
            </c:ext>
          </c:extLst>
        </c:ser>
        <c:dLbls>
          <c:showLegendKey val="0"/>
          <c:showVal val="0"/>
          <c:showCatName val="0"/>
          <c:showSerName val="0"/>
          <c:showPercent val="0"/>
          <c:showBubbleSize val="0"/>
        </c:dLbls>
        <c:gapWidth val="219"/>
        <c:overlap val="-27"/>
        <c:axId val="405744280"/>
        <c:axId val="405743296"/>
      </c:barChart>
      <c:dateAx>
        <c:axId val="40574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43296"/>
        <c:crosses val="autoZero"/>
        <c:auto val="1"/>
        <c:lblOffset val="100"/>
        <c:baseTimeUnit val="months"/>
      </c:dateAx>
      <c:valAx>
        <c:axId val="40574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4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A170E-4EA1-4BA7-AB0C-2D2EAA61D01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188304C-0E46-4074-A10C-8172508F3A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562979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8B6CC-655A-4585-B202-B093994DC766}"/>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679AC39-1BB2-4A1F-A9A4-33A93303DA60}"/>
              </a:ext>
            </a:extLst>
          </p:cNvPr>
          <p:cNvGraphicFramePr>
            <a:graphicFrameLocks noGrp="1"/>
          </p:cNvGraphicFramePr>
          <p:nvPr>
            <p:ph type="chart" sz="quarter" idx="13"/>
            <p:extLst>
              <p:ext uri="{D42A27DB-BD31-4B8C-83A1-F6EECF244321}">
                <p14:modId xmlns:p14="http://schemas.microsoft.com/office/powerpoint/2010/main" val="2466770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B6D64-5CA5-43B1-A70C-B353EF047CD1}"/>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34300C6C-B78A-411A-9054-D3DC805437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0416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8947-D452-4A0D-BF1F-129A0282F0D5}"/>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AAD27A5-D45E-42F1-AB2B-076251BAAA6D}"/>
              </a:ext>
            </a:extLst>
          </p:cNvPr>
          <p:cNvGraphicFramePr>
            <a:graphicFrameLocks noGrp="1"/>
          </p:cNvGraphicFramePr>
          <p:nvPr>
            <p:ph type="tbl" sz="quarter" idx="13"/>
            <p:extLst>
              <p:ext uri="{D42A27DB-BD31-4B8C-83A1-F6EECF244321}">
                <p14:modId xmlns:p14="http://schemas.microsoft.com/office/powerpoint/2010/main" val="3438445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82523011"/>
                    </a:ext>
                  </a:extLst>
                </a:gridCol>
                <a:gridCol w="905256">
                  <a:extLst>
                    <a:ext uri="{9D8B030D-6E8A-4147-A177-3AD203B41FA5}">
                      <a16:colId xmlns:a16="http://schemas.microsoft.com/office/drawing/2014/main" val="4093356589"/>
                    </a:ext>
                  </a:extLst>
                </a:gridCol>
                <a:gridCol w="905256">
                  <a:extLst>
                    <a:ext uri="{9D8B030D-6E8A-4147-A177-3AD203B41FA5}">
                      <a16:colId xmlns:a16="http://schemas.microsoft.com/office/drawing/2014/main" val="2713461163"/>
                    </a:ext>
                  </a:extLst>
                </a:gridCol>
                <a:gridCol w="905256">
                  <a:extLst>
                    <a:ext uri="{9D8B030D-6E8A-4147-A177-3AD203B41FA5}">
                      <a16:colId xmlns:a16="http://schemas.microsoft.com/office/drawing/2014/main" val="3436109747"/>
                    </a:ext>
                  </a:extLst>
                </a:gridCol>
                <a:gridCol w="905256">
                  <a:extLst>
                    <a:ext uri="{9D8B030D-6E8A-4147-A177-3AD203B41FA5}">
                      <a16:colId xmlns:a16="http://schemas.microsoft.com/office/drawing/2014/main" val="1793079102"/>
                    </a:ext>
                  </a:extLst>
                </a:gridCol>
                <a:gridCol w="905256">
                  <a:extLst>
                    <a:ext uri="{9D8B030D-6E8A-4147-A177-3AD203B41FA5}">
                      <a16:colId xmlns:a16="http://schemas.microsoft.com/office/drawing/2014/main" val="4137136987"/>
                    </a:ext>
                  </a:extLst>
                </a:gridCol>
                <a:gridCol w="905256">
                  <a:extLst>
                    <a:ext uri="{9D8B030D-6E8A-4147-A177-3AD203B41FA5}">
                      <a16:colId xmlns:a16="http://schemas.microsoft.com/office/drawing/2014/main" val="1594947098"/>
                    </a:ext>
                  </a:extLst>
                </a:gridCol>
                <a:gridCol w="905256">
                  <a:extLst>
                    <a:ext uri="{9D8B030D-6E8A-4147-A177-3AD203B41FA5}">
                      <a16:colId xmlns:a16="http://schemas.microsoft.com/office/drawing/2014/main" val="1265998985"/>
                    </a:ext>
                  </a:extLst>
                </a:gridCol>
                <a:gridCol w="905256">
                  <a:extLst>
                    <a:ext uri="{9D8B030D-6E8A-4147-A177-3AD203B41FA5}">
                      <a16:colId xmlns:a16="http://schemas.microsoft.com/office/drawing/2014/main" val="336306624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38340662"/>
                  </a:ext>
                </a:extLst>
              </a:tr>
              <a:tr h="370840">
                <a:tc>
                  <a:txBody>
                    <a:bodyPr/>
                    <a:lstStyle/>
                    <a:p>
                      <a:r>
                        <a:rPr lang="en-US" sz="1000"/>
                        <a:t>503</a:t>
                      </a:r>
                    </a:p>
                  </a:txBody>
                  <a:tcPr/>
                </a:tc>
                <a:tc>
                  <a:txBody>
                    <a:bodyPr/>
                    <a:lstStyle/>
                    <a:p>
                      <a:r>
                        <a:rPr lang="en-US" sz="1000"/>
                        <a:t>8</a:t>
                      </a:r>
                    </a:p>
                  </a:txBody>
                  <a:tcPr/>
                </a:tc>
                <a:tc>
                  <a:txBody>
                    <a:bodyPr/>
                    <a:lstStyle/>
                    <a:p>
                      <a:r>
                        <a:rPr lang="en-US" sz="1000"/>
                        <a:t>96</a:t>
                      </a:r>
                    </a:p>
                  </a:txBody>
                  <a:tcPr/>
                </a:tc>
                <a:tc>
                  <a:txBody>
                    <a:bodyPr/>
                    <a:lstStyle/>
                    <a:p>
                      <a:r>
                        <a:rPr lang="en-US" sz="1000"/>
                        <a:t>724</a:t>
                      </a:r>
                    </a:p>
                  </a:txBody>
                  <a:tcPr/>
                </a:tc>
                <a:tc>
                  <a:txBody>
                    <a:bodyPr/>
                    <a:lstStyle/>
                    <a:p>
                      <a:r>
                        <a:rPr lang="en-US" sz="1000"/>
                        <a:t>49</a:t>
                      </a:r>
                    </a:p>
                  </a:txBody>
                  <a:tcPr/>
                </a:tc>
                <a:tc>
                  <a:txBody>
                    <a:bodyPr/>
                    <a:lstStyle/>
                    <a:p>
                      <a:r>
                        <a:rPr lang="en-US" sz="1000"/>
                        <a:t>22</a:t>
                      </a:r>
                    </a:p>
                  </a:txBody>
                  <a:tcPr/>
                </a:tc>
                <a:tc>
                  <a:txBody>
                    <a:bodyPr/>
                    <a:lstStyle/>
                    <a:p>
                      <a:r>
                        <a:rPr lang="en-US" sz="1000"/>
                        <a:t>0</a:t>
                      </a:r>
                    </a:p>
                  </a:txBody>
                  <a:tcPr/>
                </a:tc>
                <a:tc>
                  <a:txBody>
                    <a:bodyPr/>
                    <a:lstStyle/>
                    <a:p>
                      <a:r>
                        <a:rPr lang="en-US" sz="1000"/>
                        <a:t>1.6596 %</a:t>
                      </a:r>
                    </a:p>
                  </a:txBody>
                  <a:tcPr/>
                </a:tc>
                <a:tc>
                  <a:txBody>
                    <a:bodyPr/>
                    <a:lstStyle/>
                    <a:p>
                      <a:r>
                        <a:rPr lang="en-US" sz="1000"/>
                        <a:t>0.0 %</a:t>
                      </a:r>
                    </a:p>
                  </a:txBody>
                  <a:tcPr/>
                </a:tc>
                <a:extLst>
                  <a:ext uri="{0D108BD9-81ED-4DB2-BD59-A6C34878D82A}">
                    <a16:rowId xmlns:a16="http://schemas.microsoft.com/office/drawing/2014/main" val="1888263304"/>
                  </a:ext>
                </a:extLst>
              </a:tr>
            </a:tbl>
          </a:graphicData>
        </a:graphic>
      </p:graphicFrame>
      <p:sp>
        <p:nvSpPr>
          <p:cNvPr id="4" name="Text Placeholder 3">
            <a:extLst>
              <a:ext uri="{FF2B5EF4-FFF2-40B4-BE49-F238E27FC236}">
                <a16:creationId xmlns:a16="http://schemas.microsoft.com/office/drawing/2014/main" id="{9FE0E381-756C-45AE-A761-2CB4150411DF}"/>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133619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5453B-5A61-4C29-9715-03D0FE09AF24}"/>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8EE4B43-7290-4330-9682-4E1D10766E68}"/>
              </a:ext>
            </a:extLst>
          </p:cNvPr>
          <p:cNvGraphicFramePr>
            <a:graphicFrameLocks noGrp="1"/>
          </p:cNvGraphicFramePr>
          <p:nvPr>
            <p:ph type="chart" sz="quarter" idx="13"/>
            <p:extLst>
              <p:ext uri="{D42A27DB-BD31-4B8C-83A1-F6EECF244321}">
                <p14:modId xmlns:p14="http://schemas.microsoft.com/office/powerpoint/2010/main" val="1760373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BE302-E299-46C3-940B-39267C56802A}"/>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CA2BF079-F265-4D6F-A889-19478374E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63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A77BA-8F25-4BE8-9C20-7BE974683A7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0EF22D2-8C16-4688-AD66-F251F0C4D702}"/>
              </a:ext>
            </a:extLst>
          </p:cNvPr>
          <p:cNvGraphicFramePr>
            <a:graphicFrameLocks noGrp="1"/>
          </p:cNvGraphicFramePr>
          <p:nvPr>
            <p:ph type="chart" sz="quarter" idx="13"/>
            <p:extLst>
              <p:ext uri="{D42A27DB-BD31-4B8C-83A1-F6EECF244321}">
                <p14:modId xmlns:p14="http://schemas.microsoft.com/office/powerpoint/2010/main" val="2226154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F56DA6-346A-4D16-A264-A330CC038DEE}"/>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DF927197-6BE7-4277-83B1-4C0C930FF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4559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E187-23E4-4FC6-987D-FED56E2951D6}"/>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B3856575-03D5-4533-ABA9-061F3F9DDE70}"/>
              </a:ext>
            </a:extLst>
          </p:cNvPr>
          <p:cNvGraphicFramePr>
            <a:graphicFrameLocks noGrp="1"/>
          </p:cNvGraphicFramePr>
          <p:nvPr>
            <p:ph type="chart" sz="quarter" idx="13"/>
            <p:extLst>
              <p:ext uri="{D42A27DB-BD31-4B8C-83A1-F6EECF244321}">
                <p14:modId xmlns:p14="http://schemas.microsoft.com/office/powerpoint/2010/main" val="3318645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A5DF9F-A2D1-4E9D-A6F1-AE9E90C9C68F}"/>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B2A64C26-D5A1-4D43-A276-8B4BC1B4F4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713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7AA9D-3890-494B-83F2-3C7F4F44144A}"/>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BCC43468-AB9C-4CAF-B9EC-AF527FD1868C}"/>
              </a:ext>
            </a:extLst>
          </p:cNvPr>
          <p:cNvGraphicFramePr>
            <a:graphicFrameLocks noGrp="1"/>
          </p:cNvGraphicFramePr>
          <p:nvPr>
            <p:ph type="chart" sz="quarter" idx="13"/>
            <p:extLst>
              <p:ext uri="{D42A27DB-BD31-4B8C-83A1-F6EECF244321}">
                <p14:modId xmlns:p14="http://schemas.microsoft.com/office/powerpoint/2010/main" val="3169706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BB7B6-4008-4399-B56B-AC694E602E72}"/>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5D153206-E735-486E-96E6-B4413552B7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7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91E6F-B1BC-432C-9B0A-F7F5E37A894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1ADAEAA7-9D4D-4121-8073-A78FCEB60770}"/>
              </a:ext>
            </a:extLst>
          </p:cNvPr>
          <p:cNvGraphicFramePr>
            <a:graphicFrameLocks noGrp="1"/>
          </p:cNvGraphicFramePr>
          <p:nvPr>
            <p:ph type="tbl" sz="quarter" idx="13"/>
            <p:extLst>
              <p:ext uri="{D42A27DB-BD31-4B8C-83A1-F6EECF244321}">
                <p14:modId xmlns:p14="http://schemas.microsoft.com/office/powerpoint/2010/main" val="4023401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25962768"/>
                    </a:ext>
                  </a:extLst>
                </a:gridCol>
                <a:gridCol w="1481328">
                  <a:extLst>
                    <a:ext uri="{9D8B030D-6E8A-4147-A177-3AD203B41FA5}">
                      <a16:colId xmlns:a16="http://schemas.microsoft.com/office/drawing/2014/main" val="883381074"/>
                    </a:ext>
                  </a:extLst>
                </a:gridCol>
                <a:gridCol w="329184">
                  <a:extLst>
                    <a:ext uri="{9D8B030D-6E8A-4147-A177-3AD203B41FA5}">
                      <a16:colId xmlns:a16="http://schemas.microsoft.com/office/drawing/2014/main" val="1635617611"/>
                    </a:ext>
                  </a:extLst>
                </a:gridCol>
                <a:gridCol w="329184">
                  <a:extLst>
                    <a:ext uri="{9D8B030D-6E8A-4147-A177-3AD203B41FA5}">
                      <a16:colId xmlns:a16="http://schemas.microsoft.com/office/drawing/2014/main" val="312890473"/>
                    </a:ext>
                  </a:extLst>
                </a:gridCol>
                <a:gridCol w="329184">
                  <a:extLst>
                    <a:ext uri="{9D8B030D-6E8A-4147-A177-3AD203B41FA5}">
                      <a16:colId xmlns:a16="http://schemas.microsoft.com/office/drawing/2014/main" val="3338049049"/>
                    </a:ext>
                  </a:extLst>
                </a:gridCol>
                <a:gridCol w="329184">
                  <a:extLst>
                    <a:ext uri="{9D8B030D-6E8A-4147-A177-3AD203B41FA5}">
                      <a16:colId xmlns:a16="http://schemas.microsoft.com/office/drawing/2014/main" val="3270625041"/>
                    </a:ext>
                  </a:extLst>
                </a:gridCol>
                <a:gridCol w="329184">
                  <a:extLst>
                    <a:ext uri="{9D8B030D-6E8A-4147-A177-3AD203B41FA5}">
                      <a16:colId xmlns:a16="http://schemas.microsoft.com/office/drawing/2014/main" val="1519261032"/>
                    </a:ext>
                  </a:extLst>
                </a:gridCol>
                <a:gridCol w="329184">
                  <a:extLst>
                    <a:ext uri="{9D8B030D-6E8A-4147-A177-3AD203B41FA5}">
                      <a16:colId xmlns:a16="http://schemas.microsoft.com/office/drawing/2014/main" val="3518954912"/>
                    </a:ext>
                  </a:extLst>
                </a:gridCol>
                <a:gridCol w="329184">
                  <a:extLst>
                    <a:ext uri="{9D8B030D-6E8A-4147-A177-3AD203B41FA5}">
                      <a16:colId xmlns:a16="http://schemas.microsoft.com/office/drawing/2014/main" val="3845802525"/>
                    </a:ext>
                  </a:extLst>
                </a:gridCol>
                <a:gridCol w="329184">
                  <a:extLst>
                    <a:ext uri="{9D8B030D-6E8A-4147-A177-3AD203B41FA5}">
                      <a16:colId xmlns:a16="http://schemas.microsoft.com/office/drawing/2014/main" val="2084481523"/>
                    </a:ext>
                  </a:extLst>
                </a:gridCol>
                <a:gridCol w="329184">
                  <a:extLst>
                    <a:ext uri="{9D8B030D-6E8A-4147-A177-3AD203B41FA5}">
                      <a16:colId xmlns:a16="http://schemas.microsoft.com/office/drawing/2014/main" val="953180101"/>
                    </a:ext>
                  </a:extLst>
                </a:gridCol>
                <a:gridCol w="329184">
                  <a:extLst>
                    <a:ext uri="{9D8B030D-6E8A-4147-A177-3AD203B41FA5}">
                      <a16:colId xmlns:a16="http://schemas.microsoft.com/office/drawing/2014/main" val="1074987305"/>
                    </a:ext>
                  </a:extLst>
                </a:gridCol>
                <a:gridCol w="329184">
                  <a:extLst>
                    <a:ext uri="{9D8B030D-6E8A-4147-A177-3AD203B41FA5}">
                      <a16:colId xmlns:a16="http://schemas.microsoft.com/office/drawing/2014/main" val="1878242650"/>
                    </a:ext>
                  </a:extLst>
                </a:gridCol>
                <a:gridCol w="329184">
                  <a:extLst>
                    <a:ext uri="{9D8B030D-6E8A-4147-A177-3AD203B41FA5}">
                      <a16:colId xmlns:a16="http://schemas.microsoft.com/office/drawing/2014/main" val="525698786"/>
                    </a:ext>
                  </a:extLst>
                </a:gridCol>
                <a:gridCol w="329184">
                  <a:extLst>
                    <a:ext uri="{9D8B030D-6E8A-4147-A177-3AD203B41FA5}">
                      <a16:colId xmlns:a16="http://schemas.microsoft.com/office/drawing/2014/main" val="2585405004"/>
                    </a:ext>
                  </a:extLst>
                </a:gridCol>
                <a:gridCol w="329184">
                  <a:extLst>
                    <a:ext uri="{9D8B030D-6E8A-4147-A177-3AD203B41FA5}">
                      <a16:colId xmlns:a16="http://schemas.microsoft.com/office/drawing/2014/main" val="4221392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2481202"/>
                  </a:ext>
                </a:extLst>
              </a:tr>
            </a:tbl>
          </a:graphicData>
        </a:graphic>
      </p:graphicFrame>
      <p:sp>
        <p:nvSpPr>
          <p:cNvPr id="4" name="Text Placeholder 3">
            <a:extLst>
              <a:ext uri="{FF2B5EF4-FFF2-40B4-BE49-F238E27FC236}">
                <a16:creationId xmlns:a16="http://schemas.microsoft.com/office/drawing/2014/main" id="{3A02A980-2B20-4CF1-8305-27F1F6754514}"/>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38092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E9B55-B01D-43D0-8CC5-757DCA7FF102}"/>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BF5E0A37-55A0-4DCD-9203-556FE00F8AFD}"/>
              </a:ext>
            </a:extLst>
          </p:cNvPr>
          <p:cNvGraphicFramePr>
            <a:graphicFrameLocks noGrp="1"/>
          </p:cNvGraphicFramePr>
          <p:nvPr>
            <p:ph type="tbl" sz="quarter" idx="13"/>
            <p:extLst>
              <p:ext uri="{D42A27DB-BD31-4B8C-83A1-F6EECF244321}">
                <p14:modId xmlns:p14="http://schemas.microsoft.com/office/powerpoint/2010/main" val="370098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32529521"/>
                    </a:ext>
                  </a:extLst>
                </a:gridCol>
                <a:gridCol w="1481328">
                  <a:extLst>
                    <a:ext uri="{9D8B030D-6E8A-4147-A177-3AD203B41FA5}">
                      <a16:colId xmlns:a16="http://schemas.microsoft.com/office/drawing/2014/main" val="3749443242"/>
                    </a:ext>
                  </a:extLst>
                </a:gridCol>
                <a:gridCol w="329184">
                  <a:extLst>
                    <a:ext uri="{9D8B030D-6E8A-4147-A177-3AD203B41FA5}">
                      <a16:colId xmlns:a16="http://schemas.microsoft.com/office/drawing/2014/main" val="731724754"/>
                    </a:ext>
                  </a:extLst>
                </a:gridCol>
                <a:gridCol w="329184">
                  <a:extLst>
                    <a:ext uri="{9D8B030D-6E8A-4147-A177-3AD203B41FA5}">
                      <a16:colId xmlns:a16="http://schemas.microsoft.com/office/drawing/2014/main" val="3209492661"/>
                    </a:ext>
                  </a:extLst>
                </a:gridCol>
                <a:gridCol w="329184">
                  <a:extLst>
                    <a:ext uri="{9D8B030D-6E8A-4147-A177-3AD203B41FA5}">
                      <a16:colId xmlns:a16="http://schemas.microsoft.com/office/drawing/2014/main" val="1920411177"/>
                    </a:ext>
                  </a:extLst>
                </a:gridCol>
                <a:gridCol w="329184">
                  <a:extLst>
                    <a:ext uri="{9D8B030D-6E8A-4147-A177-3AD203B41FA5}">
                      <a16:colId xmlns:a16="http://schemas.microsoft.com/office/drawing/2014/main" val="96726852"/>
                    </a:ext>
                  </a:extLst>
                </a:gridCol>
                <a:gridCol w="329184">
                  <a:extLst>
                    <a:ext uri="{9D8B030D-6E8A-4147-A177-3AD203B41FA5}">
                      <a16:colId xmlns:a16="http://schemas.microsoft.com/office/drawing/2014/main" val="269819426"/>
                    </a:ext>
                  </a:extLst>
                </a:gridCol>
                <a:gridCol w="329184">
                  <a:extLst>
                    <a:ext uri="{9D8B030D-6E8A-4147-A177-3AD203B41FA5}">
                      <a16:colId xmlns:a16="http://schemas.microsoft.com/office/drawing/2014/main" val="4173624823"/>
                    </a:ext>
                  </a:extLst>
                </a:gridCol>
                <a:gridCol w="329184">
                  <a:extLst>
                    <a:ext uri="{9D8B030D-6E8A-4147-A177-3AD203B41FA5}">
                      <a16:colId xmlns:a16="http://schemas.microsoft.com/office/drawing/2014/main" val="694017992"/>
                    </a:ext>
                  </a:extLst>
                </a:gridCol>
                <a:gridCol w="329184">
                  <a:extLst>
                    <a:ext uri="{9D8B030D-6E8A-4147-A177-3AD203B41FA5}">
                      <a16:colId xmlns:a16="http://schemas.microsoft.com/office/drawing/2014/main" val="197913318"/>
                    </a:ext>
                  </a:extLst>
                </a:gridCol>
                <a:gridCol w="329184">
                  <a:extLst>
                    <a:ext uri="{9D8B030D-6E8A-4147-A177-3AD203B41FA5}">
                      <a16:colId xmlns:a16="http://schemas.microsoft.com/office/drawing/2014/main" val="1510379775"/>
                    </a:ext>
                  </a:extLst>
                </a:gridCol>
                <a:gridCol w="329184">
                  <a:extLst>
                    <a:ext uri="{9D8B030D-6E8A-4147-A177-3AD203B41FA5}">
                      <a16:colId xmlns:a16="http://schemas.microsoft.com/office/drawing/2014/main" val="3820271361"/>
                    </a:ext>
                  </a:extLst>
                </a:gridCol>
                <a:gridCol w="329184">
                  <a:extLst>
                    <a:ext uri="{9D8B030D-6E8A-4147-A177-3AD203B41FA5}">
                      <a16:colId xmlns:a16="http://schemas.microsoft.com/office/drawing/2014/main" val="1051657836"/>
                    </a:ext>
                  </a:extLst>
                </a:gridCol>
                <a:gridCol w="329184">
                  <a:extLst>
                    <a:ext uri="{9D8B030D-6E8A-4147-A177-3AD203B41FA5}">
                      <a16:colId xmlns:a16="http://schemas.microsoft.com/office/drawing/2014/main" val="632607494"/>
                    </a:ext>
                  </a:extLst>
                </a:gridCol>
                <a:gridCol w="329184">
                  <a:extLst>
                    <a:ext uri="{9D8B030D-6E8A-4147-A177-3AD203B41FA5}">
                      <a16:colId xmlns:a16="http://schemas.microsoft.com/office/drawing/2014/main" val="4024350493"/>
                    </a:ext>
                  </a:extLst>
                </a:gridCol>
                <a:gridCol w="329184">
                  <a:extLst>
                    <a:ext uri="{9D8B030D-6E8A-4147-A177-3AD203B41FA5}">
                      <a16:colId xmlns:a16="http://schemas.microsoft.com/office/drawing/2014/main" val="4128872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031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- 2024-03-04 16:43:36</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Women's History Month, we're aiming to empower others to achieve their goals by asking our Diversity, Equity, Inclusion, and Belonging Council members what career advice they would give their younger selves.
Janet H. from our Workers Comp Claims team offered incredible and inspiring wisdom that anyone in the workforce can use to help find success. Check out her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https://quintly-eu-image-storage.s3.amazonaws.com/e33bbb9956bb05844e7317a82c09a400/0b78b2c2a6ce3ab42c128804c2d47161.jpg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52290656"/>
                  </a:ext>
                </a:extLst>
              </a:tr>
            </a:tbl>
          </a:graphicData>
        </a:graphic>
      </p:graphicFrame>
      <p:sp>
        <p:nvSpPr>
          <p:cNvPr id="4" name="Text Placeholder 3">
            <a:extLst>
              <a:ext uri="{FF2B5EF4-FFF2-40B4-BE49-F238E27FC236}">
                <a16:creationId xmlns:a16="http://schemas.microsoft.com/office/drawing/2014/main" id="{077FC0DA-798D-4801-A10F-DD40508088D2}"/>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4215999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8397E-1AE8-4364-9D89-D86F0C00F2CF}"/>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A9B47D05-F7BA-4729-8DBF-1078251770BA}"/>
              </a:ext>
            </a:extLst>
          </p:cNvPr>
          <p:cNvGraphicFramePr>
            <a:graphicFrameLocks noGrp="1"/>
          </p:cNvGraphicFramePr>
          <p:nvPr>
            <p:ph type="tbl" sz="quarter" idx="13"/>
            <p:extLst>
              <p:ext uri="{D42A27DB-BD31-4B8C-83A1-F6EECF244321}">
                <p14:modId xmlns:p14="http://schemas.microsoft.com/office/powerpoint/2010/main" val="3586004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96466220"/>
                    </a:ext>
                  </a:extLst>
                </a:gridCol>
                <a:gridCol w="1481328">
                  <a:extLst>
                    <a:ext uri="{9D8B030D-6E8A-4147-A177-3AD203B41FA5}">
                      <a16:colId xmlns:a16="http://schemas.microsoft.com/office/drawing/2014/main" val="2860609581"/>
                    </a:ext>
                  </a:extLst>
                </a:gridCol>
                <a:gridCol w="329184">
                  <a:extLst>
                    <a:ext uri="{9D8B030D-6E8A-4147-A177-3AD203B41FA5}">
                      <a16:colId xmlns:a16="http://schemas.microsoft.com/office/drawing/2014/main" val="1614369195"/>
                    </a:ext>
                  </a:extLst>
                </a:gridCol>
                <a:gridCol w="329184">
                  <a:extLst>
                    <a:ext uri="{9D8B030D-6E8A-4147-A177-3AD203B41FA5}">
                      <a16:colId xmlns:a16="http://schemas.microsoft.com/office/drawing/2014/main" val="1506848983"/>
                    </a:ext>
                  </a:extLst>
                </a:gridCol>
                <a:gridCol w="329184">
                  <a:extLst>
                    <a:ext uri="{9D8B030D-6E8A-4147-A177-3AD203B41FA5}">
                      <a16:colId xmlns:a16="http://schemas.microsoft.com/office/drawing/2014/main" val="2243318437"/>
                    </a:ext>
                  </a:extLst>
                </a:gridCol>
                <a:gridCol w="329184">
                  <a:extLst>
                    <a:ext uri="{9D8B030D-6E8A-4147-A177-3AD203B41FA5}">
                      <a16:colId xmlns:a16="http://schemas.microsoft.com/office/drawing/2014/main" val="139681103"/>
                    </a:ext>
                  </a:extLst>
                </a:gridCol>
                <a:gridCol w="329184">
                  <a:extLst>
                    <a:ext uri="{9D8B030D-6E8A-4147-A177-3AD203B41FA5}">
                      <a16:colId xmlns:a16="http://schemas.microsoft.com/office/drawing/2014/main" val="2505042926"/>
                    </a:ext>
                  </a:extLst>
                </a:gridCol>
                <a:gridCol w="329184">
                  <a:extLst>
                    <a:ext uri="{9D8B030D-6E8A-4147-A177-3AD203B41FA5}">
                      <a16:colId xmlns:a16="http://schemas.microsoft.com/office/drawing/2014/main" val="3449162103"/>
                    </a:ext>
                  </a:extLst>
                </a:gridCol>
                <a:gridCol w="329184">
                  <a:extLst>
                    <a:ext uri="{9D8B030D-6E8A-4147-A177-3AD203B41FA5}">
                      <a16:colId xmlns:a16="http://schemas.microsoft.com/office/drawing/2014/main" val="481953702"/>
                    </a:ext>
                  </a:extLst>
                </a:gridCol>
                <a:gridCol w="329184">
                  <a:extLst>
                    <a:ext uri="{9D8B030D-6E8A-4147-A177-3AD203B41FA5}">
                      <a16:colId xmlns:a16="http://schemas.microsoft.com/office/drawing/2014/main" val="2540016755"/>
                    </a:ext>
                  </a:extLst>
                </a:gridCol>
                <a:gridCol w="329184">
                  <a:extLst>
                    <a:ext uri="{9D8B030D-6E8A-4147-A177-3AD203B41FA5}">
                      <a16:colId xmlns:a16="http://schemas.microsoft.com/office/drawing/2014/main" val="2715250987"/>
                    </a:ext>
                  </a:extLst>
                </a:gridCol>
                <a:gridCol w="329184">
                  <a:extLst>
                    <a:ext uri="{9D8B030D-6E8A-4147-A177-3AD203B41FA5}">
                      <a16:colId xmlns:a16="http://schemas.microsoft.com/office/drawing/2014/main" val="1269532487"/>
                    </a:ext>
                  </a:extLst>
                </a:gridCol>
                <a:gridCol w="329184">
                  <a:extLst>
                    <a:ext uri="{9D8B030D-6E8A-4147-A177-3AD203B41FA5}">
                      <a16:colId xmlns:a16="http://schemas.microsoft.com/office/drawing/2014/main" val="1387618018"/>
                    </a:ext>
                  </a:extLst>
                </a:gridCol>
                <a:gridCol w="329184">
                  <a:extLst>
                    <a:ext uri="{9D8B030D-6E8A-4147-A177-3AD203B41FA5}">
                      <a16:colId xmlns:a16="http://schemas.microsoft.com/office/drawing/2014/main" val="497625816"/>
                    </a:ext>
                  </a:extLst>
                </a:gridCol>
                <a:gridCol w="329184">
                  <a:extLst>
                    <a:ext uri="{9D8B030D-6E8A-4147-A177-3AD203B41FA5}">
                      <a16:colId xmlns:a16="http://schemas.microsoft.com/office/drawing/2014/main" val="1610365550"/>
                    </a:ext>
                  </a:extLst>
                </a:gridCol>
                <a:gridCol w="329184">
                  <a:extLst>
                    <a:ext uri="{9D8B030D-6E8A-4147-A177-3AD203B41FA5}">
                      <a16:colId xmlns:a16="http://schemas.microsoft.com/office/drawing/2014/main" val="3895924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452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- 2024-05-06 16:31:14</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share that Tokio Marine has scored the highest favorability rating among large multinational carriers in the Americas!  Based on a Financial Times survey of insurance decision-makers and risk managers, our companies in the Americas received the highest percentage of "very favorable" and "favorable" ratings, with 76% of respondents expressing positive sentiments about our brand. We are deeply grateful for this recognition and the dedication of all employees across our Group companies!
Read more about the survey results in this article: https://bit.ly/1favorabilityrating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https://quintly-eu-image-storage.s3.amazonaws.com/e33bbb9956bb05844e7317a82c09a400/222f327e8c02a1e99b167e5b369490fa.jpg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64201569"/>
                  </a:ext>
                </a:extLst>
              </a:tr>
            </a:tbl>
          </a:graphicData>
        </a:graphic>
      </p:graphicFrame>
      <p:sp>
        <p:nvSpPr>
          <p:cNvPr id="4" name="Text Placeholder 3">
            <a:extLst>
              <a:ext uri="{FF2B5EF4-FFF2-40B4-BE49-F238E27FC236}">
                <a16:creationId xmlns:a16="http://schemas.microsoft.com/office/drawing/2014/main" id="{41BE5AF8-3AD5-491B-9DE5-E7F292CCDD98}"/>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675525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FC64-46E7-459F-AA11-8658F9640441}"/>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90B83B99-65D7-4801-A52A-328F9424A1B6}"/>
              </a:ext>
            </a:extLst>
          </p:cNvPr>
          <p:cNvGraphicFramePr>
            <a:graphicFrameLocks noGrp="1"/>
          </p:cNvGraphicFramePr>
          <p:nvPr>
            <p:ph type="tbl" sz="quarter" idx="13"/>
            <p:extLst>
              <p:ext uri="{D42A27DB-BD31-4B8C-83A1-F6EECF244321}">
                <p14:modId xmlns:p14="http://schemas.microsoft.com/office/powerpoint/2010/main" val="4118542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42547149"/>
                    </a:ext>
                  </a:extLst>
                </a:gridCol>
                <a:gridCol w="1481328">
                  <a:extLst>
                    <a:ext uri="{9D8B030D-6E8A-4147-A177-3AD203B41FA5}">
                      <a16:colId xmlns:a16="http://schemas.microsoft.com/office/drawing/2014/main" val="3968693463"/>
                    </a:ext>
                  </a:extLst>
                </a:gridCol>
                <a:gridCol w="329184">
                  <a:extLst>
                    <a:ext uri="{9D8B030D-6E8A-4147-A177-3AD203B41FA5}">
                      <a16:colId xmlns:a16="http://schemas.microsoft.com/office/drawing/2014/main" val="2448480270"/>
                    </a:ext>
                  </a:extLst>
                </a:gridCol>
                <a:gridCol w="329184">
                  <a:extLst>
                    <a:ext uri="{9D8B030D-6E8A-4147-A177-3AD203B41FA5}">
                      <a16:colId xmlns:a16="http://schemas.microsoft.com/office/drawing/2014/main" val="1163251652"/>
                    </a:ext>
                  </a:extLst>
                </a:gridCol>
                <a:gridCol w="329184">
                  <a:extLst>
                    <a:ext uri="{9D8B030D-6E8A-4147-A177-3AD203B41FA5}">
                      <a16:colId xmlns:a16="http://schemas.microsoft.com/office/drawing/2014/main" val="2761255510"/>
                    </a:ext>
                  </a:extLst>
                </a:gridCol>
                <a:gridCol w="329184">
                  <a:extLst>
                    <a:ext uri="{9D8B030D-6E8A-4147-A177-3AD203B41FA5}">
                      <a16:colId xmlns:a16="http://schemas.microsoft.com/office/drawing/2014/main" val="3595247071"/>
                    </a:ext>
                  </a:extLst>
                </a:gridCol>
                <a:gridCol w="329184">
                  <a:extLst>
                    <a:ext uri="{9D8B030D-6E8A-4147-A177-3AD203B41FA5}">
                      <a16:colId xmlns:a16="http://schemas.microsoft.com/office/drawing/2014/main" val="1825636351"/>
                    </a:ext>
                  </a:extLst>
                </a:gridCol>
                <a:gridCol w="329184">
                  <a:extLst>
                    <a:ext uri="{9D8B030D-6E8A-4147-A177-3AD203B41FA5}">
                      <a16:colId xmlns:a16="http://schemas.microsoft.com/office/drawing/2014/main" val="3009895582"/>
                    </a:ext>
                  </a:extLst>
                </a:gridCol>
                <a:gridCol w="329184">
                  <a:extLst>
                    <a:ext uri="{9D8B030D-6E8A-4147-A177-3AD203B41FA5}">
                      <a16:colId xmlns:a16="http://schemas.microsoft.com/office/drawing/2014/main" val="1260859324"/>
                    </a:ext>
                  </a:extLst>
                </a:gridCol>
                <a:gridCol w="329184">
                  <a:extLst>
                    <a:ext uri="{9D8B030D-6E8A-4147-A177-3AD203B41FA5}">
                      <a16:colId xmlns:a16="http://schemas.microsoft.com/office/drawing/2014/main" val="3943406294"/>
                    </a:ext>
                  </a:extLst>
                </a:gridCol>
                <a:gridCol w="329184">
                  <a:extLst>
                    <a:ext uri="{9D8B030D-6E8A-4147-A177-3AD203B41FA5}">
                      <a16:colId xmlns:a16="http://schemas.microsoft.com/office/drawing/2014/main" val="241189918"/>
                    </a:ext>
                  </a:extLst>
                </a:gridCol>
                <a:gridCol w="329184">
                  <a:extLst>
                    <a:ext uri="{9D8B030D-6E8A-4147-A177-3AD203B41FA5}">
                      <a16:colId xmlns:a16="http://schemas.microsoft.com/office/drawing/2014/main" val="2894737185"/>
                    </a:ext>
                  </a:extLst>
                </a:gridCol>
                <a:gridCol w="329184">
                  <a:extLst>
                    <a:ext uri="{9D8B030D-6E8A-4147-A177-3AD203B41FA5}">
                      <a16:colId xmlns:a16="http://schemas.microsoft.com/office/drawing/2014/main" val="1700089825"/>
                    </a:ext>
                  </a:extLst>
                </a:gridCol>
                <a:gridCol w="329184">
                  <a:extLst>
                    <a:ext uri="{9D8B030D-6E8A-4147-A177-3AD203B41FA5}">
                      <a16:colId xmlns:a16="http://schemas.microsoft.com/office/drawing/2014/main" val="518833586"/>
                    </a:ext>
                  </a:extLst>
                </a:gridCol>
                <a:gridCol w="329184">
                  <a:extLst>
                    <a:ext uri="{9D8B030D-6E8A-4147-A177-3AD203B41FA5}">
                      <a16:colId xmlns:a16="http://schemas.microsoft.com/office/drawing/2014/main" val="3783764904"/>
                    </a:ext>
                  </a:extLst>
                </a:gridCol>
                <a:gridCol w="329184">
                  <a:extLst>
                    <a:ext uri="{9D8B030D-6E8A-4147-A177-3AD203B41FA5}">
                      <a16:colId xmlns:a16="http://schemas.microsoft.com/office/drawing/2014/main" val="150916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923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- 2024-02-16 14:08:17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Miyuki K. on earning her CPCU designation! We could not be more proud of her dedication to continuous development. 👏
We believe in investing in our team's professional growth through internal training, insurance designation programs, and tuition reimbursement, and Miyuki's achievement embodies this commitment. Keep up the excellent work and here's to many more milestones on your professional journey!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https://quintly-eu-image-storage.s3.amazonaws.com/e33bbb9956bb05844e7317a82c09a400/8d5dd2cdf63b3819ab9b32290b88dc2c.jpg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53715012"/>
                  </a:ext>
                </a:extLst>
              </a:tr>
            </a:tbl>
          </a:graphicData>
        </a:graphic>
      </p:graphicFrame>
      <p:sp>
        <p:nvSpPr>
          <p:cNvPr id="4" name="Text Placeholder 3">
            <a:extLst>
              <a:ext uri="{FF2B5EF4-FFF2-40B4-BE49-F238E27FC236}">
                <a16:creationId xmlns:a16="http://schemas.microsoft.com/office/drawing/2014/main" id="{5E066299-FC50-4CEF-A17B-5E49302AF26E}"/>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4144890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052FB-FC79-426B-8884-0973501BABC0}"/>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AC95905-C3A6-455C-B787-D31F56216369}"/>
              </a:ext>
            </a:extLst>
          </p:cNvPr>
          <p:cNvGraphicFramePr>
            <a:graphicFrameLocks noGrp="1"/>
          </p:cNvGraphicFramePr>
          <p:nvPr>
            <p:ph type="tbl" sz="quarter" idx="13"/>
            <p:extLst>
              <p:ext uri="{D42A27DB-BD31-4B8C-83A1-F6EECF244321}">
                <p14:modId xmlns:p14="http://schemas.microsoft.com/office/powerpoint/2010/main" val="184217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56060488"/>
                    </a:ext>
                  </a:extLst>
                </a:gridCol>
                <a:gridCol w="576072">
                  <a:extLst>
                    <a:ext uri="{9D8B030D-6E8A-4147-A177-3AD203B41FA5}">
                      <a16:colId xmlns:a16="http://schemas.microsoft.com/office/drawing/2014/main" val="2814844301"/>
                    </a:ext>
                  </a:extLst>
                </a:gridCol>
                <a:gridCol w="576072">
                  <a:extLst>
                    <a:ext uri="{9D8B030D-6E8A-4147-A177-3AD203B41FA5}">
                      <a16:colId xmlns:a16="http://schemas.microsoft.com/office/drawing/2014/main" val="2347469725"/>
                    </a:ext>
                  </a:extLst>
                </a:gridCol>
                <a:gridCol w="576072">
                  <a:extLst>
                    <a:ext uri="{9D8B030D-6E8A-4147-A177-3AD203B41FA5}">
                      <a16:colId xmlns:a16="http://schemas.microsoft.com/office/drawing/2014/main" val="2064602878"/>
                    </a:ext>
                  </a:extLst>
                </a:gridCol>
                <a:gridCol w="576072">
                  <a:extLst>
                    <a:ext uri="{9D8B030D-6E8A-4147-A177-3AD203B41FA5}">
                      <a16:colId xmlns:a16="http://schemas.microsoft.com/office/drawing/2014/main" val="614012756"/>
                    </a:ext>
                  </a:extLst>
                </a:gridCol>
                <a:gridCol w="576072">
                  <a:extLst>
                    <a:ext uri="{9D8B030D-6E8A-4147-A177-3AD203B41FA5}">
                      <a16:colId xmlns:a16="http://schemas.microsoft.com/office/drawing/2014/main" val="1974478346"/>
                    </a:ext>
                  </a:extLst>
                </a:gridCol>
                <a:gridCol w="576072">
                  <a:extLst>
                    <a:ext uri="{9D8B030D-6E8A-4147-A177-3AD203B41FA5}">
                      <a16:colId xmlns:a16="http://schemas.microsoft.com/office/drawing/2014/main" val="2625693866"/>
                    </a:ext>
                  </a:extLst>
                </a:gridCol>
                <a:gridCol w="576072">
                  <a:extLst>
                    <a:ext uri="{9D8B030D-6E8A-4147-A177-3AD203B41FA5}">
                      <a16:colId xmlns:a16="http://schemas.microsoft.com/office/drawing/2014/main" val="194390058"/>
                    </a:ext>
                  </a:extLst>
                </a:gridCol>
                <a:gridCol w="576072">
                  <a:extLst>
                    <a:ext uri="{9D8B030D-6E8A-4147-A177-3AD203B41FA5}">
                      <a16:colId xmlns:a16="http://schemas.microsoft.com/office/drawing/2014/main" val="1285516898"/>
                    </a:ext>
                  </a:extLst>
                </a:gridCol>
                <a:gridCol w="576072">
                  <a:extLst>
                    <a:ext uri="{9D8B030D-6E8A-4147-A177-3AD203B41FA5}">
                      <a16:colId xmlns:a16="http://schemas.microsoft.com/office/drawing/2014/main" val="3420138838"/>
                    </a:ext>
                  </a:extLst>
                </a:gridCol>
                <a:gridCol w="576072">
                  <a:extLst>
                    <a:ext uri="{9D8B030D-6E8A-4147-A177-3AD203B41FA5}">
                      <a16:colId xmlns:a16="http://schemas.microsoft.com/office/drawing/2014/main" val="3510572914"/>
                    </a:ext>
                  </a:extLst>
                </a:gridCol>
                <a:gridCol w="576072">
                  <a:extLst>
                    <a:ext uri="{9D8B030D-6E8A-4147-A177-3AD203B41FA5}">
                      <a16:colId xmlns:a16="http://schemas.microsoft.com/office/drawing/2014/main" val="2139126401"/>
                    </a:ext>
                  </a:extLst>
                </a:gridCol>
                <a:gridCol w="576072">
                  <a:extLst>
                    <a:ext uri="{9D8B030D-6E8A-4147-A177-3AD203B41FA5}">
                      <a16:colId xmlns:a16="http://schemas.microsoft.com/office/drawing/2014/main" val="32151344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49289144"/>
                  </a:ext>
                </a:extLst>
              </a:tr>
              <a:tr h="370840">
                <a:tc>
                  <a:txBody>
                    <a:bodyPr/>
                    <a:lstStyle/>
                    <a:p>
                      <a:r>
                        <a:rPr lang="en-US" sz="1000"/>
                        <a:t>291</a:t>
                      </a:r>
                    </a:p>
                  </a:txBody>
                  <a:tcPr/>
                </a:tc>
                <a:tc>
                  <a:txBody>
                    <a:bodyPr/>
                    <a:lstStyle/>
                    <a:p>
                      <a:r>
                        <a:rPr lang="en-US" sz="1000"/>
                        <a:t>12</a:t>
                      </a:r>
                    </a:p>
                  </a:txBody>
                  <a:tcPr/>
                </a:tc>
                <a:tc>
                  <a:txBody>
                    <a:bodyPr/>
                    <a:lstStyle/>
                    <a:p>
                      <a:r>
                        <a:rPr lang="en-US" sz="1000"/>
                        <a:t>108</a:t>
                      </a:r>
                    </a:p>
                  </a:txBody>
                  <a:tcPr/>
                </a:tc>
                <a:tc>
                  <a:txBody>
                    <a:bodyPr/>
                    <a:lstStyle/>
                    <a:p>
                      <a:r>
                        <a:rPr lang="en-US" sz="1000"/>
                        <a:t>96</a:t>
                      </a:r>
                    </a:p>
                  </a:txBody>
                  <a:tcPr/>
                </a:tc>
                <a:tc>
                  <a:txBody>
                    <a:bodyPr/>
                    <a:lstStyle/>
                    <a:p>
                      <a:r>
                        <a:rPr lang="en-US" sz="1000"/>
                        <a:t>0</a:t>
                      </a:r>
                    </a:p>
                  </a:txBody>
                  <a:tcPr/>
                </a:tc>
                <a:tc>
                  <a:txBody>
                    <a:bodyPr/>
                    <a:lstStyle/>
                    <a:p>
                      <a:r>
                        <a:rPr lang="en-US" sz="1000"/>
                        <a:t>12</a:t>
                      </a:r>
                    </a:p>
                  </a:txBody>
                  <a:tcPr/>
                </a:tc>
                <a:tc>
                  <a:txBody>
                    <a:bodyPr/>
                    <a:lstStyle/>
                    <a:p>
                      <a:r>
                        <a:rPr lang="en-US" sz="1000"/>
                        <a:t>11</a:t>
                      </a:r>
                    </a:p>
                  </a:txBody>
                  <a:tcPr/>
                </a:tc>
                <a:tc>
                  <a:txBody>
                    <a:bodyPr/>
                    <a:lstStyle/>
                    <a:p>
                      <a:r>
                        <a:rPr lang="en-US" sz="1000"/>
                        <a:t>9</a:t>
                      </a:r>
                    </a:p>
                  </a:txBody>
                  <a:tcPr/>
                </a:tc>
                <a:tc>
                  <a:txBody>
                    <a:bodyPr/>
                    <a:lstStyle/>
                    <a:p>
                      <a:r>
                        <a:rPr lang="en-US" sz="1000"/>
                        <a:t>129</a:t>
                      </a:r>
                    </a:p>
                  </a:txBody>
                  <a:tcPr/>
                </a:tc>
                <a:tc>
                  <a:txBody>
                    <a:bodyPr/>
                    <a:lstStyle/>
                    <a:p>
                      <a:r>
                        <a:rPr lang="en-US" sz="1000"/>
                        <a:t>18</a:t>
                      </a:r>
                    </a:p>
                  </a:txBody>
                  <a:tcPr/>
                </a:tc>
                <a:tc>
                  <a:txBody>
                    <a:bodyPr/>
                    <a:lstStyle/>
                    <a:p>
                      <a:r>
                        <a:rPr lang="en-US" sz="1000"/>
                        <a:t>25</a:t>
                      </a:r>
                    </a:p>
                  </a:txBody>
                  <a:tcPr/>
                </a:tc>
                <a:tc>
                  <a:txBody>
                    <a:bodyPr/>
                    <a:lstStyle/>
                    <a:p>
                      <a:r>
                        <a:rPr lang="en-US" sz="1000"/>
                        <a:t>0.5702 %</a:t>
                      </a:r>
                    </a:p>
                  </a:txBody>
                  <a:tcPr/>
                </a:tc>
                <a:tc>
                  <a:txBody>
                    <a:bodyPr/>
                    <a:lstStyle/>
                    <a:p>
                      <a:r>
                        <a:rPr lang="en-US" sz="1000"/>
                        <a:t>0.0 %</a:t>
                      </a:r>
                    </a:p>
                  </a:txBody>
                  <a:tcPr/>
                </a:tc>
                <a:extLst>
                  <a:ext uri="{0D108BD9-81ED-4DB2-BD59-A6C34878D82A}">
                    <a16:rowId xmlns:a16="http://schemas.microsoft.com/office/drawing/2014/main" val="2666160241"/>
                  </a:ext>
                </a:extLst>
              </a:tr>
            </a:tbl>
          </a:graphicData>
        </a:graphic>
      </p:graphicFrame>
      <p:sp>
        <p:nvSpPr>
          <p:cNvPr id="4" name="Text Placeholder 3">
            <a:extLst>
              <a:ext uri="{FF2B5EF4-FFF2-40B4-BE49-F238E27FC236}">
                <a16:creationId xmlns:a16="http://schemas.microsoft.com/office/drawing/2014/main" id="{8D4F87F7-0EC5-4F0A-BDAC-D56280F3385A}"/>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57571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BFF2F-B318-4422-B008-754AD7BAB435}"/>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F029714E-59AA-493F-9237-869226B44562}"/>
              </a:ext>
            </a:extLst>
          </p:cNvPr>
          <p:cNvGraphicFramePr>
            <a:graphicFrameLocks noGrp="1"/>
          </p:cNvGraphicFramePr>
          <p:nvPr>
            <p:ph type="chart" sz="quarter" idx="13"/>
            <p:extLst>
              <p:ext uri="{D42A27DB-BD31-4B8C-83A1-F6EECF244321}">
                <p14:modId xmlns:p14="http://schemas.microsoft.com/office/powerpoint/2010/main" val="3551953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FADCC-0443-4639-AC90-FE14BFCF92C8}"/>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C1E927CF-2159-4C6A-8F71-FC027E8654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620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492E8-3819-463D-9F2A-94DF89D5658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89973F89-10EC-45C6-9482-507000E83737}"/>
              </a:ext>
            </a:extLst>
          </p:cNvPr>
          <p:cNvGraphicFramePr>
            <a:graphicFrameLocks noGrp="1"/>
          </p:cNvGraphicFramePr>
          <p:nvPr>
            <p:ph type="chart" sz="quarter" idx="13"/>
            <p:extLst>
              <p:ext uri="{D42A27DB-BD31-4B8C-83A1-F6EECF244321}">
                <p14:modId xmlns:p14="http://schemas.microsoft.com/office/powerpoint/2010/main" val="628995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991B13-EAED-423B-9621-6FB4FFDB007B}"/>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B207A9DD-524A-47CA-B60E-B44E0E9FFB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2830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B9D5-7EBE-4ED0-9B8A-9EFBD828A9D7}"/>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0458DB6E-F24C-403C-92EB-1E5A915AA4EA}"/>
              </a:ext>
            </a:extLst>
          </p:cNvPr>
          <p:cNvGraphicFramePr>
            <a:graphicFrameLocks noGrp="1"/>
          </p:cNvGraphicFramePr>
          <p:nvPr>
            <p:ph type="chart" sz="quarter" idx="13"/>
            <p:extLst>
              <p:ext uri="{D42A27DB-BD31-4B8C-83A1-F6EECF244321}">
                <p14:modId xmlns:p14="http://schemas.microsoft.com/office/powerpoint/2010/main" val="2735125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2911C-827D-457A-8240-FFF177E4BF56}"/>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03F0A05F-71D6-4B97-A1BD-75AB3BB13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4990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A6EDD-506C-4534-9749-C436A3CC0D90}"/>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6665DCD3-A476-4011-9B64-C12A3D082C39}"/>
              </a:ext>
            </a:extLst>
          </p:cNvPr>
          <p:cNvGraphicFramePr>
            <a:graphicFrameLocks noGrp="1"/>
          </p:cNvGraphicFramePr>
          <p:nvPr>
            <p:ph type="tbl" sz="quarter" idx="13"/>
            <p:extLst>
              <p:ext uri="{D42A27DB-BD31-4B8C-83A1-F6EECF244321}">
                <p14:modId xmlns:p14="http://schemas.microsoft.com/office/powerpoint/2010/main" val="115472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01750165"/>
                    </a:ext>
                  </a:extLst>
                </a:gridCol>
                <a:gridCol w="1152144">
                  <a:extLst>
                    <a:ext uri="{9D8B030D-6E8A-4147-A177-3AD203B41FA5}">
                      <a16:colId xmlns:a16="http://schemas.microsoft.com/office/drawing/2014/main" val="2588846387"/>
                    </a:ext>
                  </a:extLst>
                </a:gridCol>
                <a:gridCol w="1152144">
                  <a:extLst>
                    <a:ext uri="{9D8B030D-6E8A-4147-A177-3AD203B41FA5}">
                      <a16:colId xmlns:a16="http://schemas.microsoft.com/office/drawing/2014/main" val="1145166488"/>
                    </a:ext>
                  </a:extLst>
                </a:gridCol>
                <a:gridCol w="1152144">
                  <a:extLst>
                    <a:ext uri="{9D8B030D-6E8A-4147-A177-3AD203B41FA5}">
                      <a16:colId xmlns:a16="http://schemas.microsoft.com/office/drawing/2014/main" val="3011074693"/>
                    </a:ext>
                  </a:extLst>
                </a:gridCol>
                <a:gridCol w="1152144">
                  <a:extLst>
                    <a:ext uri="{9D8B030D-6E8A-4147-A177-3AD203B41FA5}">
                      <a16:colId xmlns:a16="http://schemas.microsoft.com/office/drawing/2014/main" val="1267978296"/>
                    </a:ext>
                  </a:extLst>
                </a:gridCol>
                <a:gridCol w="1152144">
                  <a:extLst>
                    <a:ext uri="{9D8B030D-6E8A-4147-A177-3AD203B41FA5}">
                      <a16:colId xmlns:a16="http://schemas.microsoft.com/office/drawing/2014/main" val="4016434014"/>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129364869"/>
                  </a:ext>
                </a:extLst>
              </a:tr>
              <a:tr h="370840">
                <a:tc>
                  <a:txBody>
                    <a:bodyPr/>
                    <a:lstStyle/>
                    <a:p>
                      <a:r>
                        <a:rPr lang="en-US" sz="1000" b="1"/>
                        <a:t>@TokioMAmerica - 2024-02-16 14:13:55</a:t>
                      </a:r>
                      <a:r>
                        <a:rPr lang="en-US" sz="1000"/>
                        <a:t>
 Congrats to Miyuki K. on earning her CPCU designation👏We believe in investing in professional growth through internal training, insurance designation programs, &amp;amp; tuition reimbursement. Excellent work, Miyuki. Here's to many more milestones on your professional journey! #ICM2024 https://t.co/hIS0W8tSRZ</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2.4823 %</a:t>
                      </a:r>
                    </a:p>
                  </a:txBody>
                  <a:tcPr/>
                </a:tc>
                <a:extLst>
                  <a:ext uri="{0D108BD9-81ED-4DB2-BD59-A6C34878D82A}">
                    <a16:rowId xmlns:a16="http://schemas.microsoft.com/office/drawing/2014/main" val="403761578"/>
                  </a:ext>
                </a:extLst>
              </a:tr>
              <a:tr h="370840">
                <a:tc>
                  <a:txBody>
                    <a:bodyPr/>
                    <a:lstStyle/>
                    <a:p>
                      <a:r>
                        <a:rPr lang="en-US" sz="1000" b="1"/>
                        <a:t>@TokioMAmerica - 2024-06-07 14:24:00</a:t>
                      </a:r>
                      <a:r>
                        <a:rPr lang="en-US" sz="1000"/>
                        <a:t>
 TMA is proud to support Shriners Hospitals for Children as our June charity. @shrinershosp brings hope &amp;amp; care for children with special healthcare needs. Through continuous education &amp;amp; research in health discoveries, Shriners helps brave children everywhere live a full life. https://t.co/6p49hNpWSj</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2.4390 %</a:t>
                      </a:r>
                    </a:p>
                  </a:txBody>
                  <a:tcPr/>
                </a:tc>
                <a:extLst>
                  <a:ext uri="{0D108BD9-81ED-4DB2-BD59-A6C34878D82A}">
                    <a16:rowId xmlns:a16="http://schemas.microsoft.com/office/drawing/2014/main" val="1620439488"/>
                  </a:ext>
                </a:extLst>
              </a:tr>
              <a:tr h="370840">
                <a:tc>
                  <a:txBody>
                    <a:bodyPr/>
                    <a:lstStyle/>
                    <a:p>
                      <a:r>
                        <a:rPr lang="en-US" sz="1000" b="1"/>
                        <a:t>@TokioMAmerica - 2024-02-08 14:34:48</a:t>
                      </a:r>
                      <a:r>
                        <a:rPr lang="en-US" sz="1000"/>
                        <a:t>
 We support our team every step of the way, especially during life's important moments. That's why TMA prioritizes caregiving leave &amp;amp; parental flex scheduling for employees. Join our team! Explore our job openings today: https://t.co/7Y47Mu7vQl #InsuranceCareersMonth #IMC2024 https://t.co/4LQ3gHDhgw</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2.1277 %</a:t>
                      </a:r>
                    </a:p>
                  </a:txBody>
                  <a:tcPr/>
                </a:tc>
                <a:extLst>
                  <a:ext uri="{0D108BD9-81ED-4DB2-BD59-A6C34878D82A}">
                    <a16:rowId xmlns:a16="http://schemas.microsoft.com/office/drawing/2014/main" val="3055944191"/>
                  </a:ext>
                </a:extLst>
              </a:tr>
            </a:tbl>
          </a:graphicData>
        </a:graphic>
      </p:graphicFrame>
      <p:sp>
        <p:nvSpPr>
          <p:cNvPr id="4" name="Text Placeholder 3">
            <a:extLst>
              <a:ext uri="{FF2B5EF4-FFF2-40B4-BE49-F238E27FC236}">
                <a16:creationId xmlns:a16="http://schemas.microsoft.com/office/drawing/2014/main" id="{D21A75D3-2663-43E9-84FC-8392320152B6}"/>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36253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934F-BBB8-4B4B-9F19-B2F0FCB4CC06}"/>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C3599CCD-6D92-444B-9081-73FE4AD8D29B}"/>
              </a:ext>
            </a:extLst>
          </p:cNvPr>
          <p:cNvGraphicFramePr>
            <a:graphicFrameLocks noGrp="1"/>
          </p:cNvGraphicFramePr>
          <p:nvPr>
            <p:ph type="tbl" sz="quarter" idx="13"/>
            <p:extLst>
              <p:ext uri="{D42A27DB-BD31-4B8C-83A1-F6EECF244321}">
                <p14:modId xmlns:p14="http://schemas.microsoft.com/office/powerpoint/2010/main" val="3850424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10654879"/>
                    </a:ext>
                  </a:extLst>
                </a:gridCol>
                <a:gridCol w="658368">
                  <a:extLst>
                    <a:ext uri="{9D8B030D-6E8A-4147-A177-3AD203B41FA5}">
                      <a16:colId xmlns:a16="http://schemas.microsoft.com/office/drawing/2014/main" val="1654963652"/>
                    </a:ext>
                  </a:extLst>
                </a:gridCol>
                <a:gridCol w="658368">
                  <a:extLst>
                    <a:ext uri="{9D8B030D-6E8A-4147-A177-3AD203B41FA5}">
                      <a16:colId xmlns:a16="http://schemas.microsoft.com/office/drawing/2014/main" val="2356658332"/>
                    </a:ext>
                  </a:extLst>
                </a:gridCol>
                <a:gridCol w="658368">
                  <a:extLst>
                    <a:ext uri="{9D8B030D-6E8A-4147-A177-3AD203B41FA5}">
                      <a16:colId xmlns:a16="http://schemas.microsoft.com/office/drawing/2014/main" val="3235231033"/>
                    </a:ext>
                  </a:extLst>
                </a:gridCol>
                <a:gridCol w="658368">
                  <a:extLst>
                    <a:ext uri="{9D8B030D-6E8A-4147-A177-3AD203B41FA5}">
                      <a16:colId xmlns:a16="http://schemas.microsoft.com/office/drawing/2014/main" val="3970738922"/>
                    </a:ext>
                  </a:extLst>
                </a:gridCol>
                <a:gridCol w="658368">
                  <a:extLst>
                    <a:ext uri="{9D8B030D-6E8A-4147-A177-3AD203B41FA5}">
                      <a16:colId xmlns:a16="http://schemas.microsoft.com/office/drawing/2014/main" val="3206194169"/>
                    </a:ext>
                  </a:extLst>
                </a:gridCol>
                <a:gridCol w="658368">
                  <a:extLst>
                    <a:ext uri="{9D8B030D-6E8A-4147-A177-3AD203B41FA5}">
                      <a16:colId xmlns:a16="http://schemas.microsoft.com/office/drawing/2014/main" val="173919200"/>
                    </a:ext>
                  </a:extLst>
                </a:gridCol>
                <a:gridCol w="658368">
                  <a:extLst>
                    <a:ext uri="{9D8B030D-6E8A-4147-A177-3AD203B41FA5}">
                      <a16:colId xmlns:a16="http://schemas.microsoft.com/office/drawing/2014/main" val="659645271"/>
                    </a:ext>
                  </a:extLst>
                </a:gridCol>
                <a:gridCol w="658368">
                  <a:extLst>
                    <a:ext uri="{9D8B030D-6E8A-4147-A177-3AD203B41FA5}">
                      <a16:colId xmlns:a16="http://schemas.microsoft.com/office/drawing/2014/main" val="2571882932"/>
                    </a:ext>
                  </a:extLst>
                </a:gridCol>
                <a:gridCol w="658368">
                  <a:extLst>
                    <a:ext uri="{9D8B030D-6E8A-4147-A177-3AD203B41FA5}">
                      <a16:colId xmlns:a16="http://schemas.microsoft.com/office/drawing/2014/main" val="1249309949"/>
                    </a:ext>
                  </a:extLst>
                </a:gridCol>
                <a:gridCol w="658368">
                  <a:extLst>
                    <a:ext uri="{9D8B030D-6E8A-4147-A177-3AD203B41FA5}">
                      <a16:colId xmlns:a16="http://schemas.microsoft.com/office/drawing/2014/main" val="968080799"/>
                    </a:ext>
                  </a:extLst>
                </a:gridCol>
                <a:gridCol w="658368">
                  <a:extLst>
                    <a:ext uri="{9D8B030D-6E8A-4147-A177-3AD203B41FA5}">
                      <a16:colId xmlns:a16="http://schemas.microsoft.com/office/drawing/2014/main" val="236354461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8816476"/>
                  </a:ext>
                </a:extLst>
              </a:tr>
              <a:tr h="370840">
                <a:tc>
                  <a:txBody>
                    <a:bodyPr/>
                    <a:lstStyle/>
                    <a:p>
                      <a:r>
                        <a:rPr lang="en-US" sz="1000"/>
                        <a:t>22662</a:t>
                      </a:r>
                    </a:p>
                  </a:txBody>
                  <a:tcPr/>
                </a:tc>
                <a:tc>
                  <a:txBody>
                    <a:bodyPr/>
                    <a:lstStyle/>
                    <a:p>
                      <a:r>
                        <a:rPr lang="en-US" sz="1000"/>
                        <a:t>1161</a:t>
                      </a:r>
                    </a:p>
                  </a:txBody>
                  <a:tcPr/>
                </a:tc>
                <a:tc>
                  <a:txBody>
                    <a:bodyPr/>
                    <a:lstStyle/>
                    <a:p>
                      <a:r>
                        <a:rPr lang="en-US" sz="1000"/>
                        <a:t>97</a:t>
                      </a:r>
                    </a:p>
                  </a:txBody>
                  <a:tcPr/>
                </a:tc>
                <a:tc>
                  <a:txBody>
                    <a:bodyPr/>
                    <a:lstStyle/>
                    <a:p>
                      <a:r>
                        <a:rPr lang="en-US" sz="1000"/>
                        <a:t>4725</a:t>
                      </a:r>
                    </a:p>
                  </a:txBody>
                  <a:tcPr/>
                </a:tc>
                <a:tc>
                  <a:txBody>
                    <a:bodyPr/>
                    <a:lstStyle/>
                    <a:p>
                      <a:r>
                        <a:rPr lang="en-US" sz="1000"/>
                        <a:t>49.736842105263</a:t>
                      </a:r>
                    </a:p>
                  </a:txBody>
                  <a:tcPr/>
                </a:tc>
                <a:tc>
                  <a:txBody>
                    <a:bodyPr/>
                    <a:lstStyle/>
                    <a:p>
                      <a:r>
                        <a:rPr lang="en-US" sz="1000"/>
                        <a:t>127</a:t>
                      </a:r>
                    </a:p>
                  </a:txBody>
                  <a:tcPr/>
                </a:tc>
                <a:tc>
                  <a:txBody>
                    <a:bodyPr/>
                    <a:lstStyle/>
                    <a:p>
                      <a:r>
                        <a:rPr lang="en-US" sz="1000"/>
                        <a:t>70</a:t>
                      </a:r>
                    </a:p>
                  </a:txBody>
                  <a:tcPr/>
                </a:tc>
                <a:tc>
                  <a:txBody>
                    <a:bodyPr/>
                    <a:lstStyle/>
                    <a:p>
                      <a:r>
                        <a:rPr lang="en-US" sz="1000"/>
                        <a:t>17091</a:t>
                      </a:r>
                    </a:p>
                  </a:txBody>
                  <a:tcPr/>
                </a:tc>
                <a:tc>
                  <a:txBody>
                    <a:bodyPr/>
                    <a:lstStyle/>
                    <a:p>
                      <a:r>
                        <a:rPr lang="en-US" sz="1000"/>
                        <a:t>201921</a:t>
                      </a:r>
                    </a:p>
                  </a:txBody>
                  <a:tcPr/>
                </a:tc>
                <a:tc>
                  <a:txBody>
                    <a:bodyPr/>
                    <a:lstStyle/>
                    <a:p>
                      <a:r>
                        <a:rPr lang="en-US" sz="1000"/>
                        <a:t>2103.34375</a:t>
                      </a:r>
                    </a:p>
                  </a:txBody>
                  <a:tcPr/>
                </a:tc>
                <a:tc>
                  <a:txBody>
                    <a:bodyPr/>
                    <a:lstStyle/>
                    <a:p>
                      <a:r>
                        <a:rPr lang="en-US" sz="1000"/>
                        <a:t>8.8984819558302 %</a:t>
                      </a:r>
                    </a:p>
                  </a:txBody>
                  <a:tcPr/>
                </a:tc>
                <a:tc>
                  <a:txBody>
                    <a:bodyPr/>
                    <a:lstStyle/>
                    <a:p>
                      <a:r>
                        <a:rPr lang="en-US" sz="1000"/>
                        <a:t>6059</a:t>
                      </a:r>
                    </a:p>
                  </a:txBody>
                  <a:tcPr/>
                </a:tc>
                <a:extLst>
                  <a:ext uri="{0D108BD9-81ED-4DB2-BD59-A6C34878D82A}">
                    <a16:rowId xmlns:a16="http://schemas.microsoft.com/office/drawing/2014/main" val="3510611286"/>
                  </a:ext>
                </a:extLst>
              </a:tr>
            </a:tbl>
          </a:graphicData>
        </a:graphic>
      </p:graphicFrame>
      <p:sp>
        <p:nvSpPr>
          <p:cNvPr id="4" name="Text Placeholder 3">
            <a:extLst>
              <a:ext uri="{FF2B5EF4-FFF2-40B4-BE49-F238E27FC236}">
                <a16:creationId xmlns:a16="http://schemas.microsoft.com/office/drawing/2014/main" id="{D5315689-E617-4805-B66E-355DF7037F04}"/>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892865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E462-5C5F-49A1-97C6-62C77FAF782D}"/>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EBF8C41-4746-476D-A3C9-28C54077F1D6}"/>
              </a:ext>
            </a:extLst>
          </p:cNvPr>
          <p:cNvGraphicFramePr>
            <a:graphicFrameLocks noGrp="1"/>
          </p:cNvGraphicFramePr>
          <p:nvPr>
            <p:ph type="chart" sz="quarter" idx="13"/>
            <p:extLst>
              <p:ext uri="{D42A27DB-BD31-4B8C-83A1-F6EECF244321}">
                <p14:modId xmlns:p14="http://schemas.microsoft.com/office/powerpoint/2010/main" val="1347743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EDB6AA-3E5A-46EA-BB86-6291AF61C7D1}"/>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6945CD29-DCFA-4E1C-922C-601C498D1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3173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51F58-BDBB-4FB4-ACDF-4B8B99250356}"/>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31609F98-9DF2-44A0-B7FA-CEF7A596DE9A}"/>
              </a:ext>
            </a:extLst>
          </p:cNvPr>
          <p:cNvGraphicFramePr>
            <a:graphicFrameLocks noGrp="1"/>
          </p:cNvGraphicFramePr>
          <p:nvPr>
            <p:ph type="chart" sz="quarter" idx="13"/>
            <p:extLst>
              <p:ext uri="{D42A27DB-BD31-4B8C-83A1-F6EECF244321}">
                <p14:modId xmlns:p14="http://schemas.microsoft.com/office/powerpoint/2010/main" val="3936654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39D5F-1F60-4B39-9A98-EAE4974FAC3B}"/>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38F90A38-9EE5-4888-95EA-4107269A4D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496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F6C0B-3479-4090-A927-8D6562C8840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7A2A6E57-0F4B-4DAA-B505-8B0B44FAFCBE}"/>
              </a:ext>
            </a:extLst>
          </p:cNvPr>
          <p:cNvGraphicFramePr>
            <a:graphicFrameLocks noGrp="1"/>
          </p:cNvGraphicFramePr>
          <p:nvPr>
            <p:ph type="chart" sz="quarter" idx="13"/>
            <p:extLst>
              <p:ext uri="{D42A27DB-BD31-4B8C-83A1-F6EECF244321}">
                <p14:modId xmlns:p14="http://schemas.microsoft.com/office/powerpoint/2010/main" val="2855886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6BFACF-DA4A-4809-B2DD-44A95BCD2E5D}"/>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615A4BCC-2B39-4A7E-BF3A-C3CEB4A71C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734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B2306-983A-4B1B-8FED-1D1269B21462}"/>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7C922F8F-2787-43DC-85E7-3E3A468B3783}"/>
              </a:ext>
            </a:extLst>
          </p:cNvPr>
          <p:cNvGraphicFramePr>
            <a:graphicFrameLocks noGrp="1"/>
          </p:cNvGraphicFramePr>
          <p:nvPr>
            <p:ph type="chart" sz="quarter" idx="13"/>
            <p:extLst>
              <p:ext uri="{D42A27DB-BD31-4B8C-83A1-F6EECF244321}">
                <p14:modId xmlns:p14="http://schemas.microsoft.com/office/powerpoint/2010/main" val="3621419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D1D13B-616B-444F-B639-F3573DC2813A}"/>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C0D64147-924E-4A33-A122-542A69DE6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430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11176-BB24-409C-85DC-3758A010CAF7}"/>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B253CE96-8535-407A-8D7B-B6AE2195F358}"/>
              </a:ext>
            </a:extLst>
          </p:cNvPr>
          <p:cNvGraphicFramePr>
            <a:graphicFrameLocks noGrp="1"/>
          </p:cNvGraphicFramePr>
          <p:nvPr>
            <p:ph type="tbl" sz="quarter" idx="13"/>
            <p:extLst>
              <p:ext uri="{D42A27DB-BD31-4B8C-83A1-F6EECF244321}">
                <p14:modId xmlns:p14="http://schemas.microsoft.com/office/powerpoint/2010/main" val="603139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47342252"/>
                    </a:ext>
                  </a:extLst>
                </a:gridCol>
                <a:gridCol w="658368">
                  <a:extLst>
                    <a:ext uri="{9D8B030D-6E8A-4147-A177-3AD203B41FA5}">
                      <a16:colId xmlns:a16="http://schemas.microsoft.com/office/drawing/2014/main" val="3531904833"/>
                    </a:ext>
                  </a:extLst>
                </a:gridCol>
                <a:gridCol w="658368">
                  <a:extLst>
                    <a:ext uri="{9D8B030D-6E8A-4147-A177-3AD203B41FA5}">
                      <a16:colId xmlns:a16="http://schemas.microsoft.com/office/drawing/2014/main" val="4132202430"/>
                    </a:ext>
                  </a:extLst>
                </a:gridCol>
                <a:gridCol w="658368">
                  <a:extLst>
                    <a:ext uri="{9D8B030D-6E8A-4147-A177-3AD203B41FA5}">
                      <a16:colId xmlns:a16="http://schemas.microsoft.com/office/drawing/2014/main" val="3505915295"/>
                    </a:ext>
                  </a:extLst>
                </a:gridCol>
                <a:gridCol w="658368">
                  <a:extLst>
                    <a:ext uri="{9D8B030D-6E8A-4147-A177-3AD203B41FA5}">
                      <a16:colId xmlns:a16="http://schemas.microsoft.com/office/drawing/2014/main" val="3728761078"/>
                    </a:ext>
                  </a:extLst>
                </a:gridCol>
                <a:gridCol w="658368">
                  <a:extLst>
                    <a:ext uri="{9D8B030D-6E8A-4147-A177-3AD203B41FA5}">
                      <a16:colId xmlns:a16="http://schemas.microsoft.com/office/drawing/2014/main" val="2064583154"/>
                    </a:ext>
                  </a:extLst>
                </a:gridCol>
                <a:gridCol w="658368">
                  <a:extLst>
                    <a:ext uri="{9D8B030D-6E8A-4147-A177-3AD203B41FA5}">
                      <a16:colId xmlns:a16="http://schemas.microsoft.com/office/drawing/2014/main" val="1054844515"/>
                    </a:ext>
                  </a:extLst>
                </a:gridCol>
                <a:gridCol w="658368">
                  <a:extLst>
                    <a:ext uri="{9D8B030D-6E8A-4147-A177-3AD203B41FA5}">
                      <a16:colId xmlns:a16="http://schemas.microsoft.com/office/drawing/2014/main" val="3990770"/>
                    </a:ext>
                  </a:extLst>
                </a:gridCol>
                <a:gridCol w="658368">
                  <a:extLst>
                    <a:ext uri="{9D8B030D-6E8A-4147-A177-3AD203B41FA5}">
                      <a16:colId xmlns:a16="http://schemas.microsoft.com/office/drawing/2014/main" val="2828465084"/>
                    </a:ext>
                  </a:extLst>
                </a:gridCol>
                <a:gridCol w="658368">
                  <a:extLst>
                    <a:ext uri="{9D8B030D-6E8A-4147-A177-3AD203B41FA5}">
                      <a16:colId xmlns:a16="http://schemas.microsoft.com/office/drawing/2014/main" val="334047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1557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- 2024-04-03 16:07:48</a:t>
                      </a:r>
                      <a:r>
                        <a:rPr kumimoji="0" lang="en-US" sz="1000" b="0" i="0" u="none" strike="noStrike" kern="1200" cap="none" spc="0" normalizeH="0" baseline="0" noProof="0">
                          <a:ln>
                            <a:noFill/>
                          </a:ln>
                          <a:solidFill>
                            <a:prstClr val="black"/>
                          </a:solidFill>
                          <a:effectLst/>
                          <a:uLnTx/>
                          <a:uFillTx/>
                          <a:latin typeface="Calibri"/>
                          <a:ea typeface="+mn-ea"/>
                          <a:cs typeface="+mn-cs"/>
                        </a:rPr>
                        <a:t>
 A heartfelt goodbye to our expatriates (expats) as they rotate to their new assignments in Japan. Every few years, a group of expats, and often their families, move to the U.S. from Tokio Marine's home office in Japan to work in various roles at TMA and other Group Companies.
While their time with us has come to an end, we are excited for the next journey our colleagues will embark on within Tokio Marine. We wish you all the best on your next rotation!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6.8181818181818 %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7132646"/>
                  </a:ext>
                </a:extLst>
              </a:tr>
            </a:tbl>
          </a:graphicData>
        </a:graphic>
      </p:graphicFrame>
      <p:sp>
        <p:nvSpPr>
          <p:cNvPr id="4" name="Text Placeholder 3">
            <a:extLst>
              <a:ext uri="{FF2B5EF4-FFF2-40B4-BE49-F238E27FC236}">
                <a16:creationId xmlns:a16="http://schemas.microsoft.com/office/drawing/2014/main" id="{4EE88B2E-F08A-4BF0-B9A4-9CCA86A30B83}"/>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744902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584A-9133-45EB-9017-3DFC91E24D6A}"/>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AE79AA3C-9931-4AFD-A500-1C2D564C0598}"/>
              </a:ext>
            </a:extLst>
          </p:cNvPr>
          <p:cNvGraphicFramePr>
            <a:graphicFrameLocks noGrp="1"/>
          </p:cNvGraphicFramePr>
          <p:nvPr>
            <p:ph type="tbl" sz="quarter" idx="13"/>
            <p:extLst>
              <p:ext uri="{D42A27DB-BD31-4B8C-83A1-F6EECF244321}">
                <p14:modId xmlns:p14="http://schemas.microsoft.com/office/powerpoint/2010/main" val="678663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28421065"/>
                    </a:ext>
                  </a:extLst>
                </a:gridCol>
                <a:gridCol w="658368">
                  <a:extLst>
                    <a:ext uri="{9D8B030D-6E8A-4147-A177-3AD203B41FA5}">
                      <a16:colId xmlns:a16="http://schemas.microsoft.com/office/drawing/2014/main" val="1564937623"/>
                    </a:ext>
                  </a:extLst>
                </a:gridCol>
                <a:gridCol w="658368">
                  <a:extLst>
                    <a:ext uri="{9D8B030D-6E8A-4147-A177-3AD203B41FA5}">
                      <a16:colId xmlns:a16="http://schemas.microsoft.com/office/drawing/2014/main" val="1900947106"/>
                    </a:ext>
                  </a:extLst>
                </a:gridCol>
                <a:gridCol w="658368">
                  <a:extLst>
                    <a:ext uri="{9D8B030D-6E8A-4147-A177-3AD203B41FA5}">
                      <a16:colId xmlns:a16="http://schemas.microsoft.com/office/drawing/2014/main" val="703625688"/>
                    </a:ext>
                  </a:extLst>
                </a:gridCol>
                <a:gridCol w="658368">
                  <a:extLst>
                    <a:ext uri="{9D8B030D-6E8A-4147-A177-3AD203B41FA5}">
                      <a16:colId xmlns:a16="http://schemas.microsoft.com/office/drawing/2014/main" val="1504926970"/>
                    </a:ext>
                  </a:extLst>
                </a:gridCol>
                <a:gridCol w="658368">
                  <a:extLst>
                    <a:ext uri="{9D8B030D-6E8A-4147-A177-3AD203B41FA5}">
                      <a16:colId xmlns:a16="http://schemas.microsoft.com/office/drawing/2014/main" val="3724097202"/>
                    </a:ext>
                  </a:extLst>
                </a:gridCol>
                <a:gridCol w="658368">
                  <a:extLst>
                    <a:ext uri="{9D8B030D-6E8A-4147-A177-3AD203B41FA5}">
                      <a16:colId xmlns:a16="http://schemas.microsoft.com/office/drawing/2014/main" val="1409976434"/>
                    </a:ext>
                  </a:extLst>
                </a:gridCol>
                <a:gridCol w="658368">
                  <a:extLst>
                    <a:ext uri="{9D8B030D-6E8A-4147-A177-3AD203B41FA5}">
                      <a16:colId xmlns:a16="http://schemas.microsoft.com/office/drawing/2014/main" val="1518822624"/>
                    </a:ext>
                  </a:extLst>
                </a:gridCol>
                <a:gridCol w="658368">
                  <a:extLst>
                    <a:ext uri="{9D8B030D-6E8A-4147-A177-3AD203B41FA5}">
                      <a16:colId xmlns:a16="http://schemas.microsoft.com/office/drawing/2014/main" val="3754898211"/>
                    </a:ext>
                  </a:extLst>
                </a:gridCol>
                <a:gridCol w="658368">
                  <a:extLst>
                    <a:ext uri="{9D8B030D-6E8A-4147-A177-3AD203B41FA5}">
                      <a16:colId xmlns:a16="http://schemas.microsoft.com/office/drawing/2014/main" val="713957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3781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- 2024-07-08 17:03:46</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new hire, Michael D., to Tokio Marine America! Michael recently joined our underwriting team in Jersey City, NJ, as Director, GBU. We are excited to see the incredible impact he will have here.
A little more about Michael - he is an avid skier who has skied most of the US Olympic mountains. When he is not on the slopes, you can find him hiking and golfing.
Welcome to the team, Michael!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10.39869812856 %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98433732"/>
                  </a:ext>
                </a:extLst>
              </a:tr>
            </a:tbl>
          </a:graphicData>
        </a:graphic>
      </p:graphicFrame>
      <p:sp>
        <p:nvSpPr>
          <p:cNvPr id="4" name="Text Placeholder 3">
            <a:extLst>
              <a:ext uri="{FF2B5EF4-FFF2-40B4-BE49-F238E27FC236}">
                <a16:creationId xmlns:a16="http://schemas.microsoft.com/office/drawing/2014/main" id="{2648A983-ACF1-4D4D-8C46-91505596C301}"/>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668195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C8C13-5599-43B6-A1CC-38628E8D53A6}"/>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4CC5133F-E94C-433F-A293-009DA454A490}"/>
              </a:ext>
            </a:extLst>
          </p:cNvPr>
          <p:cNvGraphicFramePr>
            <a:graphicFrameLocks noGrp="1"/>
          </p:cNvGraphicFramePr>
          <p:nvPr>
            <p:ph type="tbl" sz="quarter" idx="13"/>
            <p:extLst>
              <p:ext uri="{D42A27DB-BD31-4B8C-83A1-F6EECF244321}">
                <p14:modId xmlns:p14="http://schemas.microsoft.com/office/powerpoint/2010/main" val="898615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32141506"/>
                    </a:ext>
                  </a:extLst>
                </a:gridCol>
                <a:gridCol w="658368">
                  <a:extLst>
                    <a:ext uri="{9D8B030D-6E8A-4147-A177-3AD203B41FA5}">
                      <a16:colId xmlns:a16="http://schemas.microsoft.com/office/drawing/2014/main" val="1227136493"/>
                    </a:ext>
                  </a:extLst>
                </a:gridCol>
                <a:gridCol w="658368">
                  <a:extLst>
                    <a:ext uri="{9D8B030D-6E8A-4147-A177-3AD203B41FA5}">
                      <a16:colId xmlns:a16="http://schemas.microsoft.com/office/drawing/2014/main" val="3041779353"/>
                    </a:ext>
                  </a:extLst>
                </a:gridCol>
                <a:gridCol w="658368">
                  <a:extLst>
                    <a:ext uri="{9D8B030D-6E8A-4147-A177-3AD203B41FA5}">
                      <a16:colId xmlns:a16="http://schemas.microsoft.com/office/drawing/2014/main" val="2002344678"/>
                    </a:ext>
                  </a:extLst>
                </a:gridCol>
                <a:gridCol w="658368">
                  <a:extLst>
                    <a:ext uri="{9D8B030D-6E8A-4147-A177-3AD203B41FA5}">
                      <a16:colId xmlns:a16="http://schemas.microsoft.com/office/drawing/2014/main" val="2801223782"/>
                    </a:ext>
                  </a:extLst>
                </a:gridCol>
                <a:gridCol w="658368">
                  <a:extLst>
                    <a:ext uri="{9D8B030D-6E8A-4147-A177-3AD203B41FA5}">
                      <a16:colId xmlns:a16="http://schemas.microsoft.com/office/drawing/2014/main" val="1700941941"/>
                    </a:ext>
                  </a:extLst>
                </a:gridCol>
                <a:gridCol w="658368">
                  <a:extLst>
                    <a:ext uri="{9D8B030D-6E8A-4147-A177-3AD203B41FA5}">
                      <a16:colId xmlns:a16="http://schemas.microsoft.com/office/drawing/2014/main" val="3715909142"/>
                    </a:ext>
                  </a:extLst>
                </a:gridCol>
                <a:gridCol w="658368">
                  <a:extLst>
                    <a:ext uri="{9D8B030D-6E8A-4147-A177-3AD203B41FA5}">
                      <a16:colId xmlns:a16="http://schemas.microsoft.com/office/drawing/2014/main" val="2459939277"/>
                    </a:ext>
                  </a:extLst>
                </a:gridCol>
                <a:gridCol w="658368">
                  <a:extLst>
                    <a:ext uri="{9D8B030D-6E8A-4147-A177-3AD203B41FA5}">
                      <a16:colId xmlns:a16="http://schemas.microsoft.com/office/drawing/2014/main" val="4105318045"/>
                    </a:ext>
                  </a:extLst>
                </a:gridCol>
                <a:gridCol w="658368">
                  <a:extLst>
                    <a:ext uri="{9D8B030D-6E8A-4147-A177-3AD203B41FA5}">
                      <a16:colId xmlns:a16="http://schemas.microsoft.com/office/drawing/2014/main" val="1691851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285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- 2024-03-18 15:23:05</a:t>
                      </a:r>
                      <a:r>
                        <a:rPr kumimoji="0" lang="en-US" sz="1000" b="0" i="0" u="none" strike="noStrike" kern="1200" cap="none" spc="0" normalizeH="0" baseline="0" noProof="0">
                          <a:ln>
                            <a:noFill/>
                          </a:ln>
                          <a:solidFill>
                            <a:prstClr val="black"/>
                          </a:solidFill>
                          <a:effectLst/>
                          <a:uLnTx/>
                          <a:uFillTx/>
                          <a:latin typeface="Calibri"/>
                          <a:ea typeface="+mn-ea"/>
                          <a:cs typeface="+mn-cs"/>
                        </a:rPr>
                        <a:t>
 For this week's Women's History Month spotlight, we asked Julie V. for the best career advice she ever received. Julie shares that one recommendation led her on a journey to discover her confidence, develop her skills, meet new people, and find her successful career at TMA.
"From this recommendation, I realized that I was being recognized as an industry expert. Teaching the class helped me to sharpen my presentation skills and gave me the confidence to join the Board of Directors of multiple industry groups, eventually serving as President of those groups and representative to a national group. Being a part of these boards also helped me to develop leadership skills which resulted in professional roles of increasingly more responsibility. Most importantly, all of these activities allowed me to meet and interact with people who would eventually become colleagues, customers, and/or business partners."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6.9317456942377 %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0986885"/>
                  </a:ext>
                </a:extLst>
              </a:tr>
            </a:tbl>
          </a:graphicData>
        </a:graphic>
      </p:graphicFrame>
      <p:sp>
        <p:nvSpPr>
          <p:cNvPr id="4" name="Text Placeholder 3">
            <a:extLst>
              <a:ext uri="{FF2B5EF4-FFF2-40B4-BE49-F238E27FC236}">
                <a16:creationId xmlns:a16="http://schemas.microsoft.com/office/drawing/2014/main" id="{36626EDF-A9CA-47C5-8E4A-F84505F2528E}"/>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849762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371EE-680B-4EBF-9261-BF9FE9032967}"/>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517EC2D-E5EC-4BA9-A717-12D467E7F371}"/>
              </a:ext>
            </a:extLst>
          </p:cNvPr>
          <p:cNvGraphicFramePr>
            <a:graphicFrameLocks noGrp="1"/>
          </p:cNvGraphicFramePr>
          <p:nvPr>
            <p:ph type="tbl" sz="quarter" idx="13"/>
            <p:extLst>
              <p:ext uri="{D42A27DB-BD31-4B8C-83A1-F6EECF244321}">
                <p14:modId xmlns:p14="http://schemas.microsoft.com/office/powerpoint/2010/main" val="248411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0804740"/>
                    </a:ext>
                  </a:extLst>
                </a:gridCol>
                <a:gridCol w="576072">
                  <a:extLst>
                    <a:ext uri="{9D8B030D-6E8A-4147-A177-3AD203B41FA5}">
                      <a16:colId xmlns:a16="http://schemas.microsoft.com/office/drawing/2014/main" val="3408220531"/>
                    </a:ext>
                  </a:extLst>
                </a:gridCol>
                <a:gridCol w="576072">
                  <a:extLst>
                    <a:ext uri="{9D8B030D-6E8A-4147-A177-3AD203B41FA5}">
                      <a16:colId xmlns:a16="http://schemas.microsoft.com/office/drawing/2014/main" val="738810920"/>
                    </a:ext>
                  </a:extLst>
                </a:gridCol>
                <a:gridCol w="576072">
                  <a:extLst>
                    <a:ext uri="{9D8B030D-6E8A-4147-A177-3AD203B41FA5}">
                      <a16:colId xmlns:a16="http://schemas.microsoft.com/office/drawing/2014/main" val="3815265342"/>
                    </a:ext>
                  </a:extLst>
                </a:gridCol>
                <a:gridCol w="576072">
                  <a:extLst>
                    <a:ext uri="{9D8B030D-6E8A-4147-A177-3AD203B41FA5}">
                      <a16:colId xmlns:a16="http://schemas.microsoft.com/office/drawing/2014/main" val="2681719611"/>
                    </a:ext>
                  </a:extLst>
                </a:gridCol>
                <a:gridCol w="576072">
                  <a:extLst>
                    <a:ext uri="{9D8B030D-6E8A-4147-A177-3AD203B41FA5}">
                      <a16:colId xmlns:a16="http://schemas.microsoft.com/office/drawing/2014/main" val="4145737370"/>
                    </a:ext>
                  </a:extLst>
                </a:gridCol>
                <a:gridCol w="576072">
                  <a:extLst>
                    <a:ext uri="{9D8B030D-6E8A-4147-A177-3AD203B41FA5}">
                      <a16:colId xmlns:a16="http://schemas.microsoft.com/office/drawing/2014/main" val="2922034658"/>
                    </a:ext>
                  </a:extLst>
                </a:gridCol>
                <a:gridCol w="576072">
                  <a:extLst>
                    <a:ext uri="{9D8B030D-6E8A-4147-A177-3AD203B41FA5}">
                      <a16:colId xmlns:a16="http://schemas.microsoft.com/office/drawing/2014/main" val="3134835161"/>
                    </a:ext>
                  </a:extLst>
                </a:gridCol>
                <a:gridCol w="576072">
                  <a:extLst>
                    <a:ext uri="{9D8B030D-6E8A-4147-A177-3AD203B41FA5}">
                      <a16:colId xmlns:a16="http://schemas.microsoft.com/office/drawing/2014/main" val="4159279305"/>
                    </a:ext>
                  </a:extLst>
                </a:gridCol>
                <a:gridCol w="576072">
                  <a:extLst>
                    <a:ext uri="{9D8B030D-6E8A-4147-A177-3AD203B41FA5}">
                      <a16:colId xmlns:a16="http://schemas.microsoft.com/office/drawing/2014/main" val="308417647"/>
                    </a:ext>
                  </a:extLst>
                </a:gridCol>
                <a:gridCol w="576072">
                  <a:extLst>
                    <a:ext uri="{9D8B030D-6E8A-4147-A177-3AD203B41FA5}">
                      <a16:colId xmlns:a16="http://schemas.microsoft.com/office/drawing/2014/main" val="7362403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0647095"/>
                  </a:ext>
                </a:extLst>
              </a:tr>
              <a:tr h="370840">
                <a:tc>
                  <a:txBody>
                    <a:bodyPr/>
                    <a:lstStyle/>
                    <a:p>
                      <a:r>
                        <a:rPr lang="en-US" sz="1000"/>
                        <a:t>tmamerica</a:t>
                      </a:r>
                    </a:p>
                  </a:txBody>
                  <a:tcPr/>
                </a:tc>
                <a:tc>
                  <a:txBody>
                    <a:bodyPr/>
                    <a:lstStyle/>
                    <a:p>
                      <a:r>
                        <a:rPr lang="en-US" sz="1000"/>
                        <a:t>558</a:t>
                      </a:r>
                    </a:p>
                  </a:txBody>
                  <a:tcPr/>
                </a:tc>
                <a:tc>
                  <a:txBody>
                    <a:bodyPr/>
                    <a:lstStyle/>
                    <a:p>
                      <a:r>
                        <a:rPr lang="en-US" sz="1000"/>
                        <a:t>31</a:t>
                      </a:r>
                    </a:p>
                  </a:txBody>
                  <a:tcPr/>
                </a:tc>
                <a:tc>
                  <a:txBody>
                    <a:bodyPr/>
                    <a:lstStyle/>
                    <a:p>
                      <a:r>
                        <a:rPr lang="en-US" sz="1000"/>
                        <a:t>51</a:t>
                      </a:r>
                    </a:p>
                  </a:txBody>
                  <a:tcPr/>
                </a:tc>
                <a:tc>
                  <a:txBody>
                    <a:bodyPr/>
                    <a:lstStyle/>
                    <a:p>
                      <a:r>
                        <a:rPr lang="en-US" sz="1000"/>
                        <a:t>32</a:t>
                      </a:r>
                    </a:p>
                  </a:txBody>
                  <a:tcPr/>
                </a:tc>
                <a:tc>
                  <a:txBody>
                    <a:bodyPr/>
                    <a:lstStyle/>
                    <a:p>
                      <a:r>
                        <a:rPr lang="en-US" sz="1000"/>
                        <a:t>0</a:t>
                      </a:r>
                    </a:p>
                  </a:txBody>
                  <a:tcPr/>
                </a:tc>
                <a:tc>
                  <a:txBody>
                    <a:bodyPr/>
                    <a:lstStyle/>
                    <a:p>
                      <a:r>
                        <a:rPr lang="en-US" sz="1000"/>
                        <a:t>12</a:t>
                      </a:r>
                    </a:p>
                  </a:txBody>
                  <a:tcPr/>
                </a:tc>
                <a:tc>
                  <a:txBody>
                    <a:bodyPr/>
                    <a:lstStyle/>
                    <a:p>
                      <a:r>
                        <a:rPr lang="en-US" sz="1000"/>
                        <a:t>95</a:t>
                      </a:r>
                    </a:p>
                  </a:txBody>
                  <a:tcPr/>
                </a:tc>
                <a:tc>
                  <a:txBody>
                    <a:bodyPr/>
                    <a:lstStyle/>
                    <a:p>
                      <a:r>
                        <a:rPr lang="en-US" sz="1000"/>
                        <a:t>642</a:t>
                      </a:r>
                    </a:p>
                  </a:txBody>
                  <a:tcPr/>
                </a:tc>
                <a:tc>
                  <a:txBody>
                    <a:bodyPr/>
                    <a:lstStyle/>
                    <a:p>
                      <a:r>
                        <a:rPr lang="en-US" sz="1000"/>
                        <a:t>12</a:t>
                      </a:r>
                    </a:p>
                  </a:txBody>
                  <a:tcPr/>
                </a:tc>
                <a:tc>
                  <a:txBody>
                    <a:bodyPr/>
                    <a:lstStyle/>
                    <a:p>
                      <a:r>
                        <a:rPr lang="en-US" sz="1000"/>
                        <a:t>1.2701 %</a:t>
                      </a:r>
                    </a:p>
                  </a:txBody>
                  <a:tcPr/>
                </a:tc>
                <a:extLst>
                  <a:ext uri="{0D108BD9-81ED-4DB2-BD59-A6C34878D82A}">
                    <a16:rowId xmlns:a16="http://schemas.microsoft.com/office/drawing/2014/main" val="931524771"/>
                  </a:ext>
                </a:extLst>
              </a:tr>
            </a:tbl>
          </a:graphicData>
        </a:graphic>
      </p:graphicFrame>
      <p:sp>
        <p:nvSpPr>
          <p:cNvPr id="4" name="Text Placeholder 3">
            <a:extLst>
              <a:ext uri="{FF2B5EF4-FFF2-40B4-BE49-F238E27FC236}">
                <a16:creationId xmlns:a16="http://schemas.microsoft.com/office/drawing/2014/main" id="{668E7DF1-3F1C-432E-9DF8-F8AE26AB5354}"/>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120544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B3F30-3D07-4E7E-B677-3A140A3F9843}"/>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7F38E4E-FC31-49F9-977A-B4B0F0B36DEA}"/>
              </a:ext>
            </a:extLst>
          </p:cNvPr>
          <p:cNvGraphicFramePr>
            <a:graphicFrameLocks noGrp="1"/>
          </p:cNvGraphicFramePr>
          <p:nvPr>
            <p:ph type="chart" sz="quarter" idx="13"/>
            <p:extLst>
              <p:ext uri="{D42A27DB-BD31-4B8C-83A1-F6EECF244321}">
                <p14:modId xmlns:p14="http://schemas.microsoft.com/office/powerpoint/2010/main" val="3087521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4BD55-A362-47EC-968E-587BE81E0D92}"/>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88F3D309-55A6-420E-A165-CA2B0BDD21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7185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D88A-DD21-42B0-B5F4-8B09F6DEB3C6}"/>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8CD2FAD-A6FE-4B42-A54D-6738637FC68F}"/>
              </a:ext>
            </a:extLst>
          </p:cNvPr>
          <p:cNvGraphicFramePr>
            <a:graphicFrameLocks noGrp="1"/>
          </p:cNvGraphicFramePr>
          <p:nvPr>
            <p:ph type="chart" sz="quarter" idx="13"/>
            <p:extLst>
              <p:ext uri="{D42A27DB-BD31-4B8C-83A1-F6EECF244321}">
                <p14:modId xmlns:p14="http://schemas.microsoft.com/office/powerpoint/2010/main" val="1117173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D25A3-BB45-4371-9A17-9AF07CB1B387}"/>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C849C109-B5EF-4C04-A98F-542E9AEEE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5049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CFA7-8DCC-425B-8B45-98590BBD776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D79D5D16-3D2A-4D30-B554-F4C9D98F656F}"/>
              </a:ext>
            </a:extLst>
          </p:cNvPr>
          <p:cNvGraphicFramePr>
            <a:graphicFrameLocks noGrp="1"/>
          </p:cNvGraphicFramePr>
          <p:nvPr>
            <p:ph type="chart" sz="quarter" idx="13"/>
            <p:extLst>
              <p:ext uri="{D42A27DB-BD31-4B8C-83A1-F6EECF244321}">
                <p14:modId xmlns:p14="http://schemas.microsoft.com/office/powerpoint/2010/main" val="1893802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8CCE7-67DB-48FD-A98A-139AD85DE961}"/>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2333FF48-4D61-49E2-9575-543DD58AC6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153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BD8E-C6E2-4B7C-8A0F-713AA95FF0A8}"/>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9200AB23-E824-4C94-910F-927A366C9830}"/>
              </a:ext>
            </a:extLst>
          </p:cNvPr>
          <p:cNvGraphicFramePr>
            <a:graphicFrameLocks noGrp="1"/>
          </p:cNvGraphicFramePr>
          <p:nvPr>
            <p:ph type="chart" sz="quarter" idx="13"/>
            <p:extLst>
              <p:ext uri="{D42A27DB-BD31-4B8C-83A1-F6EECF244321}">
                <p14:modId xmlns:p14="http://schemas.microsoft.com/office/powerpoint/2010/main" val="2307731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B9287-70DC-45F2-ACC4-857FC94CC264}"/>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8752884C-6B77-4E0D-8B2A-90F9B215F8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7876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408FF-A1F0-4C1D-891B-3CD15A18E624}"/>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38E4CE0D-1D31-4C1E-BBDA-59BE21FCFB92}"/>
              </a:ext>
            </a:extLst>
          </p:cNvPr>
          <p:cNvGraphicFramePr>
            <a:graphicFrameLocks noGrp="1"/>
          </p:cNvGraphicFramePr>
          <p:nvPr>
            <p:ph type="tbl" sz="quarter" idx="13"/>
            <p:extLst>
              <p:ext uri="{D42A27DB-BD31-4B8C-83A1-F6EECF244321}">
                <p14:modId xmlns:p14="http://schemas.microsoft.com/office/powerpoint/2010/main" val="2862896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99395703"/>
                    </a:ext>
                  </a:extLst>
                </a:gridCol>
                <a:gridCol w="1975104">
                  <a:extLst>
                    <a:ext uri="{9D8B030D-6E8A-4147-A177-3AD203B41FA5}">
                      <a16:colId xmlns:a16="http://schemas.microsoft.com/office/drawing/2014/main" val="316096884"/>
                    </a:ext>
                  </a:extLst>
                </a:gridCol>
                <a:gridCol w="905256">
                  <a:extLst>
                    <a:ext uri="{9D8B030D-6E8A-4147-A177-3AD203B41FA5}">
                      <a16:colId xmlns:a16="http://schemas.microsoft.com/office/drawing/2014/main" val="3021347318"/>
                    </a:ext>
                  </a:extLst>
                </a:gridCol>
                <a:gridCol w="905256">
                  <a:extLst>
                    <a:ext uri="{9D8B030D-6E8A-4147-A177-3AD203B41FA5}">
                      <a16:colId xmlns:a16="http://schemas.microsoft.com/office/drawing/2014/main" val="1295456661"/>
                    </a:ext>
                  </a:extLst>
                </a:gridCol>
                <a:gridCol w="905256">
                  <a:extLst>
                    <a:ext uri="{9D8B030D-6E8A-4147-A177-3AD203B41FA5}">
                      <a16:colId xmlns:a16="http://schemas.microsoft.com/office/drawing/2014/main" val="1003214012"/>
                    </a:ext>
                  </a:extLst>
                </a:gridCol>
                <a:gridCol w="905256">
                  <a:extLst>
                    <a:ext uri="{9D8B030D-6E8A-4147-A177-3AD203B41FA5}">
                      <a16:colId xmlns:a16="http://schemas.microsoft.com/office/drawing/2014/main" val="379158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2666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- 2024-05-10 15:00:34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last year’s Japan Parade. Our team had a memorable time participating in the parade alongside talented performers and experiencing delicious Japanese cuisine, music, art, and more.
If you missed the parade last year, this is your reminder to go and experience this fun, exciting day happening tomorrow, May 11th in New York City! As a Japanese-American company, we’re incredibly proud to continue supporting this event and carrying on this inspiring tradition, celebrating Japanese and Japanese-American culture and heritage. 🌸
Interested in learning more? Visit https://japanparadenyc.org/
#japanparadenyc #insurancecompany #insurancecareers #parade #nyc #insurancelife #japaneseculture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https://quintly-eu-image-storage.s3.amazonaws.com/a8463497d6ac59d9f9b31e3831c67b7f/1db791060e19486cd2d9fd261371bb71.jpg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3388894"/>
                  </a:ext>
                </a:extLst>
              </a:tr>
            </a:tbl>
          </a:graphicData>
        </a:graphic>
      </p:graphicFrame>
      <p:sp>
        <p:nvSpPr>
          <p:cNvPr id="4" name="Text Placeholder 3">
            <a:extLst>
              <a:ext uri="{FF2B5EF4-FFF2-40B4-BE49-F238E27FC236}">
                <a16:creationId xmlns:a16="http://schemas.microsoft.com/office/drawing/2014/main" id="{A0E21D13-A4CC-4231-B3F5-41AA76B74DF8}"/>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074062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3AF90-1E66-47EF-A880-BCBD019B3644}"/>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A044C179-3040-488B-8D2C-BCCA3500A0A4}"/>
              </a:ext>
            </a:extLst>
          </p:cNvPr>
          <p:cNvGraphicFramePr>
            <a:graphicFrameLocks noGrp="1"/>
          </p:cNvGraphicFramePr>
          <p:nvPr>
            <p:ph type="tbl" sz="quarter" idx="13"/>
            <p:extLst>
              <p:ext uri="{D42A27DB-BD31-4B8C-83A1-F6EECF244321}">
                <p14:modId xmlns:p14="http://schemas.microsoft.com/office/powerpoint/2010/main" val="227515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29144693"/>
                    </a:ext>
                  </a:extLst>
                </a:gridCol>
                <a:gridCol w="1975104">
                  <a:extLst>
                    <a:ext uri="{9D8B030D-6E8A-4147-A177-3AD203B41FA5}">
                      <a16:colId xmlns:a16="http://schemas.microsoft.com/office/drawing/2014/main" val="2738402854"/>
                    </a:ext>
                  </a:extLst>
                </a:gridCol>
                <a:gridCol w="905256">
                  <a:extLst>
                    <a:ext uri="{9D8B030D-6E8A-4147-A177-3AD203B41FA5}">
                      <a16:colId xmlns:a16="http://schemas.microsoft.com/office/drawing/2014/main" val="1859353078"/>
                    </a:ext>
                  </a:extLst>
                </a:gridCol>
                <a:gridCol w="905256">
                  <a:extLst>
                    <a:ext uri="{9D8B030D-6E8A-4147-A177-3AD203B41FA5}">
                      <a16:colId xmlns:a16="http://schemas.microsoft.com/office/drawing/2014/main" val="2514853547"/>
                    </a:ext>
                  </a:extLst>
                </a:gridCol>
                <a:gridCol w="905256">
                  <a:extLst>
                    <a:ext uri="{9D8B030D-6E8A-4147-A177-3AD203B41FA5}">
                      <a16:colId xmlns:a16="http://schemas.microsoft.com/office/drawing/2014/main" val="2009543508"/>
                    </a:ext>
                  </a:extLst>
                </a:gridCol>
                <a:gridCol w="905256">
                  <a:extLst>
                    <a:ext uri="{9D8B030D-6E8A-4147-A177-3AD203B41FA5}">
                      <a16:colId xmlns:a16="http://schemas.microsoft.com/office/drawing/2014/main" val="114581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511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- 2024-02-23 16:17:26</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LTD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https://quintly-eu-image-storage.s3.amazonaws.com/a8463497d6ac59d9f9b31e3831c67b7f/63adc737e0dc697d4d5a4fd7e4dbe2a7.jpg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538658601"/>
                  </a:ext>
                </a:extLst>
              </a:tr>
            </a:tbl>
          </a:graphicData>
        </a:graphic>
      </p:graphicFrame>
      <p:sp>
        <p:nvSpPr>
          <p:cNvPr id="4" name="Text Placeholder 3">
            <a:extLst>
              <a:ext uri="{FF2B5EF4-FFF2-40B4-BE49-F238E27FC236}">
                <a16:creationId xmlns:a16="http://schemas.microsoft.com/office/drawing/2014/main" id="{1E609899-BFF9-4E74-825B-99D1C6C80876}"/>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636529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B006-947E-404E-BA76-D117617395B6}"/>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8AEED181-2F2A-4F33-A290-DB1BD0EE8AF1}"/>
              </a:ext>
            </a:extLst>
          </p:cNvPr>
          <p:cNvGraphicFramePr>
            <a:graphicFrameLocks noGrp="1"/>
          </p:cNvGraphicFramePr>
          <p:nvPr>
            <p:ph type="tbl" sz="quarter" idx="13"/>
            <p:extLst>
              <p:ext uri="{D42A27DB-BD31-4B8C-83A1-F6EECF244321}">
                <p14:modId xmlns:p14="http://schemas.microsoft.com/office/powerpoint/2010/main" val="139781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36625253"/>
                    </a:ext>
                  </a:extLst>
                </a:gridCol>
                <a:gridCol w="1975104">
                  <a:extLst>
                    <a:ext uri="{9D8B030D-6E8A-4147-A177-3AD203B41FA5}">
                      <a16:colId xmlns:a16="http://schemas.microsoft.com/office/drawing/2014/main" val="173781083"/>
                    </a:ext>
                  </a:extLst>
                </a:gridCol>
                <a:gridCol w="905256">
                  <a:extLst>
                    <a:ext uri="{9D8B030D-6E8A-4147-A177-3AD203B41FA5}">
                      <a16:colId xmlns:a16="http://schemas.microsoft.com/office/drawing/2014/main" val="2914623163"/>
                    </a:ext>
                  </a:extLst>
                </a:gridCol>
                <a:gridCol w="905256">
                  <a:extLst>
                    <a:ext uri="{9D8B030D-6E8A-4147-A177-3AD203B41FA5}">
                      <a16:colId xmlns:a16="http://schemas.microsoft.com/office/drawing/2014/main" val="2279555350"/>
                    </a:ext>
                  </a:extLst>
                </a:gridCol>
                <a:gridCol w="905256">
                  <a:extLst>
                    <a:ext uri="{9D8B030D-6E8A-4147-A177-3AD203B41FA5}">
                      <a16:colId xmlns:a16="http://schemas.microsoft.com/office/drawing/2014/main" val="3692387722"/>
                    </a:ext>
                  </a:extLst>
                </a:gridCol>
                <a:gridCol w="905256">
                  <a:extLst>
                    <a:ext uri="{9D8B030D-6E8A-4147-A177-3AD203B41FA5}">
                      <a16:colId xmlns:a16="http://schemas.microsoft.com/office/drawing/2014/main" val="3813660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5987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- 2024-05-16 15:21:33</a:t>
                      </a:r>
                      <a:r>
                        <a:rPr kumimoji="0" lang="en-US" sz="1000" b="0" i="0" u="none" strike="noStrike" kern="1200" cap="none" spc="0" normalizeH="0" baseline="0" noProof="0">
                          <a:ln>
                            <a:noFill/>
                          </a:ln>
                          <a:solidFill>
                            <a:prstClr val="black"/>
                          </a:solidFill>
                          <a:effectLst/>
                          <a:uLnTx/>
                          <a:uFillTx/>
                          <a:latin typeface="Calibri"/>
                          <a:ea typeface="+mn-ea"/>
                          <a:cs typeface="+mn-cs"/>
                        </a:rPr>
                        <a:t>
 Medalit T. on our HR team in Pasadena, CA flew across the country to visit our Jersey City, NJ office last week! She had an exciting time meeting everyone in person while enjoying a beautiful view of New York City outside her window. 🏙
Our team has a great time working together, whether it’s in person or connecting virtually with those across the country! Are you interested in joining a passionate and dynamic team? Our Jersey City office is seeking a Technical Assistant to join them. Check out our opening and apply: https://bit.ly/Technical-AssistantI
#hiring #jerseycity #nyc #teamwork #TeamTMA #insurancecareers #nationalteam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https://quintly-eu-image-storage.s3.amazonaws.com/a8463497d6ac59d9f9b31e3831c67b7f/0312887ff5f07481365711d5e52bfcbc.jpg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73606885"/>
                  </a:ext>
                </a:extLst>
              </a:tr>
            </a:tbl>
          </a:graphicData>
        </a:graphic>
      </p:graphicFrame>
      <p:sp>
        <p:nvSpPr>
          <p:cNvPr id="4" name="Text Placeholder 3">
            <a:extLst>
              <a:ext uri="{FF2B5EF4-FFF2-40B4-BE49-F238E27FC236}">
                <a16:creationId xmlns:a16="http://schemas.microsoft.com/office/drawing/2014/main" id="{D7655572-E442-4F20-AD0C-130F3856A27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656076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FFCD9-8CA2-4F32-A131-04C479427EBF}"/>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E7BDD829-1EBF-4821-B020-F59438899449}"/>
              </a:ext>
            </a:extLst>
          </p:cNvPr>
          <p:cNvGraphicFramePr>
            <a:graphicFrameLocks noGrp="1"/>
          </p:cNvGraphicFramePr>
          <p:nvPr>
            <p:ph type="tbl" sz="quarter" idx="13"/>
            <p:extLst>
              <p:ext uri="{D42A27DB-BD31-4B8C-83A1-F6EECF244321}">
                <p14:modId xmlns:p14="http://schemas.microsoft.com/office/powerpoint/2010/main" val="155912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28011517"/>
                    </a:ext>
                  </a:extLst>
                </a:gridCol>
                <a:gridCol w="658368">
                  <a:extLst>
                    <a:ext uri="{9D8B030D-6E8A-4147-A177-3AD203B41FA5}">
                      <a16:colId xmlns:a16="http://schemas.microsoft.com/office/drawing/2014/main" val="840143842"/>
                    </a:ext>
                  </a:extLst>
                </a:gridCol>
                <a:gridCol w="658368">
                  <a:extLst>
                    <a:ext uri="{9D8B030D-6E8A-4147-A177-3AD203B41FA5}">
                      <a16:colId xmlns:a16="http://schemas.microsoft.com/office/drawing/2014/main" val="97589090"/>
                    </a:ext>
                  </a:extLst>
                </a:gridCol>
                <a:gridCol w="329184">
                  <a:extLst>
                    <a:ext uri="{9D8B030D-6E8A-4147-A177-3AD203B41FA5}">
                      <a16:colId xmlns:a16="http://schemas.microsoft.com/office/drawing/2014/main" val="2948558435"/>
                    </a:ext>
                  </a:extLst>
                </a:gridCol>
                <a:gridCol w="329184">
                  <a:extLst>
                    <a:ext uri="{9D8B030D-6E8A-4147-A177-3AD203B41FA5}">
                      <a16:colId xmlns:a16="http://schemas.microsoft.com/office/drawing/2014/main" val="1120334425"/>
                    </a:ext>
                  </a:extLst>
                </a:gridCol>
                <a:gridCol w="658368">
                  <a:extLst>
                    <a:ext uri="{9D8B030D-6E8A-4147-A177-3AD203B41FA5}">
                      <a16:colId xmlns:a16="http://schemas.microsoft.com/office/drawing/2014/main" val="3532551739"/>
                    </a:ext>
                  </a:extLst>
                </a:gridCol>
                <a:gridCol w="658368">
                  <a:extLst>
                    <a:ext uri="{9D8B030D-6E8A-4147-A177-3AD203B41FA5}">
                      <a16:colId xmlns:a16="http://schemas.microsoft.com/office/drawing/2014/main" val="2688743834"/>
                    </a:ext>
                  </a:extLst>
                </a:gridCol>
                <a:gridCol w="658368">
                  <a:extLst>
                    <a:ext uri="{9D8B030D-6E8A-4147-A177-3AD203B41FA5}">
                      <a16:colId xmlns:a16="http://schemas.microsoft.com/office/drawing/2014/main" val="138954926"/>
                    </a:ext>
                  </a:extLst>
                </a:gridCol>
                <a:gridCol w="658368">
                  <a:extLst>
                    <a:ext uri="{9D8B030D-6E8A-4147-A177-3AD203B41FA5}">
                      <a16:colId xmlns:a16="http://schemas.microsoft.com/office/drawing/2014/main" val="637019652"/>
                    </a:ext>
                  </a:extLst>
                </a:gridCol>
                <a:gridCol w="658368">
                  <a:extLst>
                    <a:ext uri="{9D8B030D-6E8A-4147-A177-3AD203B41FA5}">
                      <a16:colId xmlns:a16="http://schemas.microsoft.com/office/drawing/2014/main" val="386496803"/>
                    </a:ext>
                  </a:extLst>
                </a:gridCol>
                <a:gridCol w="658368">
                  <a:extLst>
                    <a:ext uri="{9D8B030D-6E8A-4147-A177-3AD203B41FA5}">
                      <a16:colId xmlns:a16="http://schemas.microsoft.com/office/drawing/2014/main" val="1081229717"/>
                    </a:ext>
                  </a:extLst>
                </a:gridCol>
                <a:gridCol w="658368">
                  <a:extLst>
                    <a:ext uri="{9D8B030D-6E8A-4147-A177-3AD203B41FA5}">
                      <a16:colId xmlns:a16="http://schemas.microsoft.com/office/drawing/2014/main" val="265783586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872995608"/>
                  </a:ext>
                </a:extLst>
              </a:tr>
              <a:tr h="370840">
                <a:tc>
                  <a:txBody>
                    <a:bodyPr/>
                    <a:lstStyle/>
                    <a:p>
                      <a:r>
                        <a:rPr lang="en-US" sz="1000"/>
                        <a:t>tmamerica</a:t>
                      </a:r>
                    </a:p>
                  </a:txBody>
                  <a:tcPr/>
                </a:tc>
                <a:tc>
                  <a:txBody>
                    <a:bodyPr/>
                    <a:lstStyle/>
                    <a:p>
                      <a:r>
                        <a:rPr lang="en-US" sz="1000"/>
                        <a:t>8</a:t>
                      </a:r>
                    </a:p>
                  </a:txBody>
                  <a:tcPr/>
                </a:tc>
                <a:tc>
                  <a:txBody>
                    <a:bodyPr/>
                    <a:lstStyle/>
                    <a:p>
                      <a:r>
                        <a:rPr lang="en-US" sz="1000"/>
                        <a:t>0.5813 %</a:t>
                      </a:r>
                    </a:p>
                  </a:txBody>
                  <a:tcPr/>
                </a:tc>
                <a:tc>
                  <a:txBody>
                    <a:bodyPr/>
                    <a:lstStyle/>
                    <a:p>
                      <a:r>
                        <a:rPr lang="en-US" sz="1000"/>
                        <a:t>15.12</a:t>
                      </a:r>
                    </a:p>
                  </a:txBody>
                  <a:tcPr/>
                </a:tc>
                <a:tc>
                  <a:txBody>
                    <a:bodyPr/>
                    <a:lstStyle/>
                    <a:p>
                      <a:r>
                        <a:rPr lang="en-US" sz="1000"/>
                        <a:t>0.12</a:t>
                      </a:r>
                    </a:p>
                  </a:txBody>
                  <a:tcPr/>
                </a:tc>
                <a:tc>
                  <a:txBody>
                    <a:bodyPr/>
                    <a:lstStyle/>
                    <a:p>
                      <a:r>
                        <a:rPr lang="en-US" sz="1000"/>
                        <a:t>78.25</a:t>
                      </a:r>
                    </a:p>
                  </a:txBody>
                  <a:tcPr/>
                </a:tc>
                <a:tc>
                  <a:txBody>
                    <a:bodyPr/>
                    <a:lstStyle/>
                    <a:p>
                      <a:r>
                        <a:rPr lang="en-US" sz="1000"/>
                        <a:t>78.25</a:t>
                      </a:r>
                    </a:p>
                  </a:txBody>
                  <a:tcPr/>
                </a:tc>
                <a:tc>
                  <a:txBody>
                    <a:bodyPr/>
                    <a:lstStyle/>
                    <a:p>
                      <a:r>
                        <a:rPr lang="en-US" sz="1000"/>
                        <a:t>45.62</a:t>
                      </a:r>
                    </a:p>
                  </a:txBody>
                  <a:tcPr/>
                </a:tc>
                <a:tc>
                  <a:txBody>
                    <a:bodyPr/>
                    <a:lstStyle/>
                    <a:p>
                      <a:r>
                        <a:rPr lang="en-US" sz="1000"/>
                        <a:t>45.50</a:t>
                      </a:r>
                    </a:p>
                  </a:txBody>
                  <a:tcPr/>
                </a:tc>
                <a:tc>
                  <a:txBody>
                    <a:bodyPr/>
                    <a:lstStyle/>
                    <a:p>
                      <a:r>
                        <a:rPr lang="en-US" sz="1000"/>
                        <a:t>626</a:t>
                      </a:r>
                    </a:p>
                  </a:txBody>
                  <a:tcPr/>
                </a:tc>
                <a:tc>
                  <a:txBody>
                    <a:bodyPr/>
                    <a:lstStyle/>
                    <a:p>
                      <a:r>
                        <a:rPr lang="en-US" sz="1000"/>
                        <a:t>121</a:t>
                      </a:r>
                    </a:p>
                  </a:txBody>
                  <a:tcPr/>
                </a:tc>
                <a:tc>
                  <a:txBody>
                    <a:bodyPr/>
                    <a:lstStyle/>
                    <a:p>
                      <a:r>
                        <a:rPr lang="en-US" sz="1000"/>
                        <a:t>365</a:t>
                      </a:r>
                    </a:p>
                  </a:txBody>
                  <a:tcPr/>
                </a:tc>
                <a:extLst>
                  <a:ext uri="{0D108BD9-81ED-4DB2-BD59-A6C34878D82A}">
                    <a16:rowId xmlns:a16="http://schemas.microsoft.com/office/drawing/2014/main" val="3166335121"/>
                  </a:ext>
                </a:extLst>
              </a:tr>
            </a:tbl>
          </a:graphicData>
        </a:graphic>
      </p:graphicFrame>
      <p:sp>
        <p:nvSpPr>
          <p:cNvPr id="4" name="Text Placeholder 3">
            <a:extLst>
              <a:ext uri="{FF2B5EF4-FFF2-40B4-BE49-F238E27FC236}">
                <a16:creationId xmlns:a16="http://schemas.microsoft.com/office/drawing/2014/main" id="{EF8323AC-C622-442F-A1C4-742482F8E7A8}"/>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136065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D14BF-CFA7-45ED-823A-54EE28898875}"/>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07762340-7A41-46F0-B490-2C45F933E497}"/>
              </a:ext>
            </a:extLst>
          </p:cNvPr>
          <p:cNvGraphicFramePr>
            <a:graphicFrameLocks noGrp="1"/>
          </p:cNvGraphicFramePr>
          <p:nvPr>
            <p:ph type="tbl" sz="quarter" idx="13"/>
            <p:extLst>
              <p:ext uri="{D42A27DB-BD31-4B8C-83A1-F6EECF244321}">
                <p14:modId xmlns:p14="http://schemas.microsoft.com/office/powerpoint/2010/main" val="257404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9098314"/>
                    </a:ext>
                  </a:extLst>
                </a:gridCol>
                <a:gridCol w="1316736">
                  <a:extLst>
                    <a:ext uri="{9D8B030D-6E8A-4147-A177-3AD203B41FA5}">
                      <a16:colId xmlns:a16="http://schemas.microsoft.com/office/drawing/2014/main" val="3631721589"/>
                    </a:ext>
                  </a:extLst>
                </a:gridCol>
                <a:gridCol w="658368">
                  <a:extLst>
                    <a:ext uri="{9D8B030D-6E8A-4147-A177-3AD203B41FA5}">
                      <a16:colId xmlns:a16="http://schemas.microsoft.com/office/drawing/2014/main" val="224977038"/>
                    </a:ext>
                  </a:extLst>
                </a:gridCol>
                <a:gridCol w="658368">
                  <a:extLst>
                    <a:ext uri="{9D8B030D-6E8A-4147-A177-3AD203B41FA5}">
                      <a16:colId xmlns:a16="http://schemas.microsoft.com/office/drawing/2014/main" val="2682625233"/>
                    </a:ext>
                  </a:extLst>
                </a:gridCol>
                <a:gridCol w="658368">
                  <a:extLst>
                    <a:ext uri="{9D8B030D-6E8A-4147-A177-3AD203B41FA5}">
                      <a16:colId xmlns:a16="http://schemas.microsoft.com/office/drawing/2014/main" val="3330101749"/>
                    </a:ext>
                  </a:extLst>
                </a:gridCol>
                <a:gridCol w="658368">
                  <a:extLst>
                    <a:ext uri="{9D8B030D-6E8A-4147-A177-3AD203B41FA5}">
                      <a16:colId xmlns:a16="http://schemas.microsoft.com/office/drawing/2014/main" val="7306310"/>
                    </a:ext>
                  </a:extLst>
                </a:gridCol>
                <a:gridCol w="658368">
                  <a:extLst>
                    <a:ext uri="{9D8B030D-6E8A-4147-A177-3AD203B41FA5}">
                      <a16:colId xmlns:a16="http://schemas.microsoft.com/office/drawing/2014/main" val="869152903"/>
                    </a:ext>
                  </a:extLst>
                </a:gridCol>
                <a:gridCol w="658368">
                  <a:extLst>
                    <a:ext uri="{9D8B030D-6E8A-4147-A177-3AD203B41FA5}">
                      <a16:colId xmlns:a16="http://schemas.microsoft.com/office/drawing/2014/main" val="1752099717"/>
                    </a:ext>
                  </a:extLst>
                </a:gridCol>
                <a:gridCol w="658368">
                  <a:extLst>
                    <a:ext uri="{9D8B030D-6E8A-4147-A177-3AD203B41FA5}">
                      <a16:colId xmlns:a16="http://schemas.microsoft.com/office/drawing/2014/main" val="1994695322"/>
                    </a:ext>
                  </a:extLst>
                </a:gridCol>
                <a:gridCol w="658368">
                  <a:extLst>
                    <a:ext uri="{9D8B030D-6E8A-4147-A177-3AD203B41FA5}">
                      <a16:colId xmlns:a16="http://schemas.microsoft.com/office/drawing/2014/main" val="376874260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680123622"/>
                  </a:ext>
                </a:extLst>
              </a:tr>
              <a:tr h="370840">
                <a:tc>
                  <a:txBody>
                    <a:bodyPr/>
                    <a:lstStyle/>
                    <a:p>
                      <a:r>
                        <a:rPr lang="pt-BR" sz="1000" b="1"/>
                        <a:t>tmamerica - 2024-03-11 22:22:04</a:t>
                      </a:r>
                      <a:r>
                        <a:rPr lang="pt-BR" sz="1000"/>
                        <a:t>
 n/a</a:t>
                      </a:r>
                      <a:endParaRPr lang="en-US" sz="1000"/>
                    </a:p>
                  </a:txBody>
                  <a:tcPr/>
                </a:tc>
                <a:tc>
                  <a:txBody>
                    <a:bodyPr/>
                    <a:lstStyle/>
                    <a:p>
                      <a:r>
                        <a:rPr lang="en-US" sz="1000"/>
                        <a:t>https://www.instagram.com/p/C4ZbL6GLr_w/media/?size=l</a:t>
                      </a:r>
                    </a:p>
                  </a:txBody>
                  <a:tcPr/>
                </a:tc>
                <a:tc>
                  <a:txBody>
                    <a:bodyPr/>
                    <a:lstStyle/>
                    <a:p>
                      <a:r>
                        <a:rPr lang="en-US" sz="1000"/>
                        <a:t>03/12/2024 22:07:20</a:t>
                      </a:r>
                    </a:p>
                  </a:txBody>
                  <a:tcPr/>
                </a:tc>
                <a:tc>
                  <a:txBody>
                    <a:bodyPr/>
                    <a:lstStyle/>
                    <a:p>
                      <a:r>
                        <a:rPr lang="en-US" sz="1000"/>
                        <a:t>Image</a:t>
                      </a:r>
                    </a:p>
                  </a:txBody>
                  <a:tcPr/>
                </a:tc>
                <a:tc>
                  <a:txBody>
                    <a:bodyPr/>
                    <a:lstStyle/>
                    <a:p>
                      <a:r>
                        <a:rPr lang="en-US" sz="1000"/>
                        <a:t>101</a:t>
                      </a:r>
                    </a:p>
                  </a:txBody>
                  <a:tcPr/>
                </a:tc>
                <a:tc>
                  <a:txBody>
                    <a:bodyPr/>
                    <a:lstStyle/>
                    <a:p>
                      <a:r>
                        <a:rPr lang="en-US" sz="1000"/>
                        <a:t>101</a:t>
                      </a:r>
                    </a:p>
                  </a:txBody>
                  <a:tcPr/>
                </a:tc>
                <a:tc>
                  <a:txBody>
                    <a:bodyPr/>
                    <a:lstStyle/>
                    <a:p>
                      <a:r>
                        <a:rPr lang="en-US" sz="1000"/>
                        <a:t>1</a:t>
                      </a:r>
                    </a:p>
                  </a:txBody>
                  <a:tcPr/>
                </a:tc>
                <a:tc>
                  <a:txBody>
                    <a:bodyPr/>
                    <a:lstStyle/>
                    <a:p>
                      <a:r>
                        <a:rPr lang="en-US" sz="1000"/>
                        <a:t>23</a:t>
                      </a:r>
                    </a:p>
                  </a:txBody>
                  <a:tcPr/>
                </a:tc>
                <a:tc>
                  <a:txBody>
                    <a:bodyPr/>
                    <a:lstStyle/>
                    <a:p>
                      <a:r>
                        <a:rPr lang="en-US" sz="1000"/>
                        <a:t>57</a:t>
                      </a:r>
                    </a:p>
                  </a:txBody>
                  <a:tcPr/>
                </a:tc>
                <a:tc>
                  <a:txBody>
                    <a:bodyPr/>
                    <a:lstStyle/>
                    <a:p>
                      <a:r>
                        <a:rPr lang="en-US" sz="1000"/>
                        <a:t>4</a:t>
                      </a:r>
                    </a:p>
                  </a:txBody>
                  <a:tcPr/>
                </a:tc>
                <a:extLst>
                  <a:ext uri="{0D108BD9-81ED-4DB2-BD59-A6C34878D82A}">
                    <a16:rowId xmlns:a16="http://schemas.microsoft.com/office/drawing/2014/main" val="2971054457"/>
                  </a:ext>
                </a:extLst>
              </a:tr>
              <a:tr h="370840">
                <a:tc>
                  <a:txBody>
                    <a:bodyPr/>
                    <a:lstStyle/>
                    <a:p>
                      <a:r>
                        <a:rPr lang="en-US" sz="1000" b="1"/>
                        <a:t>tmamerica - 2024-03-13 18:10:57</a:t>
                      </a:r>
                      <a:r>
                        <a:rPr lang="en-US" sz="1000"/>
                        <a:t>
 Check out how we celebrated International Women’s Day</a:t>
                      </a:r>
                    </a:p>
                  </a:txBody>
                  <a:tcPr/>
                </a:tc>
                <a:tc>
                  <a:txBody>
                    <a:bodyPr/>
                    <a:lstStyle/>
                    <a:p>
                      <a:r>
                        <a:rPr lang="en-US" sz="1000"/>
                        <a:t>https://www.instagram.com/p/C4eICeVJ_uc/media/?size=l</a:t>
                      </a:r>
                    </a:p>
                  </a:txBody>
                  <a:tcPr/>
                </a:tc>
                <a:tc>
                  <a:txBody>
                    <a:bodyPr/>
                    <a:lstStyle/>
                    <a:p>
                      <a:r>
                        <a:rPr lang="en-US" sz="1000"/>
                        <a:t>03/14/2024 18:07:29</a:t>
                      </a:r>
                    </a:p>
                  </a:txBody>
                  <a:tcPr/>
                </a:tc>
                <a:tc>
                  <a:txBody>
                    <a:bodyPr/>
                    <a:lstStyle/>
                    <a:p>
                      <a:r>
                        <a:rPr lang="en-US" sz="1000"/>
                        <a:t>Video</a:t>
                      </a:r>
                    </a:p>
                  </a:txBody>
                  <a:tcPr/>
                </a:tc>
                <a:tc>
                  <a:txBody>
                    <a:bodyPr/>
                    <a:lstStyle/>
                    <a:p>
                      <a:r>
                        <a:rPr lang="en-US" sz="1000"/>
                        <a:t>91</a:t>
                      </a:r>
                    </a:p>
                  </a:txBody>
                  <a:tcPr/>
                </a:tc>
                <a:tc>
                  <a:txBody>
                    <a:bodyPr/>
                    <a:lstStyle/>
                    <a:p>
                      <a:r>
                        <a:rPr lang="en-US" sz="1000"/>
                        <a:t>91</a:t>
                      </a:r>
                    </a:p>
                  </a:txBody>
                  <a:tcPr/>
                </a:tc>
                <a:tc>
                  <a:txBody>
                    <a:bodyPr/>
                    <a:lstStyle/>
                    <a:p>
                      <a:r>
                        <a:rPr lang="en-US" sz="1000"/>
                        <a:t>0</a:t>
                      </a:r>
                    </a:p>
                  </a:txBody>
                  <a:tcPr/>
                </a:tc>
                <a:tc>
                  <a:txBody>
                    <a:bodyPr/>
                    <a:lstStyle/>
                    <a:p>
                      <a:r>
                        <a:rPr lang="en-US" sz="1000"/>
                        <a:t>15</a:t>
                      </a:r>
                    </a:p>
                  </a:txBody>
                  <a:tcPr/>
                </a:tc>
                <a:tc>
                  <a:txBody>
                    <a:bodyPr/>
                    <a:lstStyle/>
                    <a:p>
                      <a:r>
                        <a:rPr lang="en-US" sz="1000"/>
                        <a:t>56</a:t>
                      </a:r>
                    </a:p>
                  </a:txBody>
                  <a:tcPr/>
                </a:tc>
                <a:tc>
                  <a:txBody>
                    <a:bodyPr/>
                    <a:lstStyle/>
                    <a:p>
                      <a:r>
                        <a:rPr lang="en-US" sz="1000"/>
                        <a:t>1</a:t>
                      </a:r>
                    </a:p>
                  </a:txBody>
                  <a:tcPr/>
                </a:tc>
                <a:extLst>
                  <a:ext uri="{0D108BD9-81ED-4DB2-BD59-A6C34878D82A}">
                    <a16:rowId xmlns:a16="http://schemas.microsoft.com/office/drawing/2014/main" val="3437643306"/>
                  </a:ext>
                </a:extLst>
              </a:tr>
              <a:tr h="370840">
                <a:tc>
                  <a:txBody>
                    <a:bodyPr/>
                    <a:lstStyle/>
                    <a:p>
                      <a:r>
                        <a:rPr lang="en-US" sz="1000" b="1"/>
                        <a:t>tmamerica - 2024-01-05 19:41:20</a:t>
                      </a:r>
                      <a:r>
                        <a:rPr lang="en-US" sz="1000"/>
                        <a:t>
 Our employees collected toys for the @jerseycitypalorg Toy Drive, 
ensuring local children received a special gift over the holiday season!</a:t>
                      </a:r>
                    </a:p>
                  </a:txBody>
                  <a:tcPr/>
                </a:tc>
                <a:tc>
                  <a:txBody>
                    <a:bodyPr/>
                    <a:lstStyle/>
                    <a:p>
                      <a:r>
                        <a:rPr lang="en-US" sz="1000"/>
                        <a:t>https://www.instagram.com/p/C1vTMPpOnZE/media/?size=l</a:t>
                      </a:r>
                    </a:p>
                  </a:txBody>
                  <a:tcPr/>
                </a:tc>
                <a:tc>
                  <a:txBody>
                    <a:bodyPr/>
                    <a:lstStyle/>
                    <a:p>
                      <a:r>
                        <a:rPr lang="en-US" sz="1000"/>
                        <a:t>01/06/2024 19:36:44</a:t>
                      </a:r>
                    </a:p>
                  </a:txBody>
                  <a:tcPr/>
                </a:tc>
                <a:tc>
                  <a:txBody>
                    <a:bodyPr/>
                    <a:lstStyle/>
                    <a:p>
                      <a:r>
                        <a:rPr lang="en-US" sz="1000"/>
                        <a:t>Video</a:t>
                      </a:r>
                    </a:p>
                  </a:txBody>
                  <a:tcPr/>
                </a:tc>
                <a:tc>
                  <a:txBody>
                    <a:bodyPr/>
                    <a:lstStyle/>
                    <a:p>
                      <a:r>
                        <a:rPr lang="en-US" sz="1000"/>
                        <a:t>84</a:t>
                      </a:r>
                    </a:p>
                  </a:txBody>
                  <a:tcPr/>
                </a:tc>
                <a:tc>
                  <a:txBody>
                    <a:bodyPr/>
                    <a:lstStyle/>
                    <a:p>
                      <a:r>
                        <a:rPr lang="en-US" sz="1000"/>
                        <a:t>84</a:t>
                      </a:r>
                    </a:p>
                  </a:txBody>
                  <a:tcPr/>
                </a:tc>
                <a:tc>
                  <a:txBody>
                    <a:bodyPr/>
                    <a:lstStyle/>
                    <a:p>
                      <a:r>
                        <a:rPr lang="en-US" sz="1000"/>
                        <a:t>0</a:t>
                      </a:r>
                    </a:p>
                  </a:txBody>
                  <a:tcPr/>
                </a:tc>
                <a:tc>
                  <a:txBody>
                    <a:bodyPr/>
                    <a:lstStyle/>
                    <a:p>
                      <a:r>
                        <a:rPr lang="en-US" sz="1000"/>
                        <a:t>13</a:t>
                      </a:r>
                    </a:p>
                  </a:txBody>
                  <a:tcPr/>
                </a:tc>
                <a:tc>
                  <a:txBody>
                    <a:bodyPr/>
                    <a:lstStyle/>
                    <a:p>
                      <a:r>
                        <a:rPr lang="en-US" sz="1000"/>
                        <a:t>48</a:t>
                      </a:r>
                    </a:p>
                  </a:txBody>
                  <a:tcPr/>
                </a:tc>
                <a:tc>
                  <a:txBody>
                    <a:bodyPr/>
                    <a:lstStyle/>
                    <a:p>
                      <a:r>
                        <a:rPr lang="en-US" sz="1000"/>
                        <a:t>3</a:t>
                      </a:r>
                    </a:p>
                  </a:txBody>
                  <a:tcPr/>
                </a:tc>
                <a:extLst>
                  <a:ext uri="{0D108BD9-81ED-4DB2-BD59-A6C34878D82A}">
                    <a16:rowId xmlns:a16="http://schemas.microsoft.com/office/drawing/2014/main" val="1044058109"/>
                  </a:ext>
                </a:extLst>
              </a:tr>
            </a:tbl>
          </a:graphicData>
        </a:graphic>
      </p:graphicFrame>
      <p:sp>
        <p:nvSpPr>
          <p:cNvPr id="4" name="Text Placeholder 3">
            <a:extLst>
              <a:ext uri="{FF2B5EF4-FFF2-40B4-BE49-F238E27FC236}">
                <a16:creationId xmlns:a16="http://schemas.microsoft.com/office/drawing/2014/main" id="{7A74F657-8731-4239-ACD7-058AE9987A49}"/>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5120756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2404</Words>
  <Application>Microsoft Office PowerPoint</Application>
  <PresentationFormat>On-screen Show (4:3)</PresentationFormat>
  <Paragraphs>470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2024-08-05T13:16:53Z</dcterms:created>
  <dcterms:modified xsi:type="dcterms:W3CDTF">2024-08-05T13:17:42Z</dcterms:modified>
</cp:coreProperties>
</file>