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502</c:v>
                </c:pt>
                <c:pt idx="1">
                  <c:v>504</c:v>
                </c:pt>
                <c:pt idx="2">
                  <c:v>502</c:v>
                </c:pt>
                <c:pt idx="3">
                  <c:v>502</c:v>
                </c:pt>
                <c:pt idx="4">
                  <c:v>506</c:v>
                </c:pt>
                <c:pt idx="5">
                  <c:v>504</c:v>
                </c:pt>
                <c:pt idx="6">
                  <c:v>503</c:v>
                </c:pt>
              </c:numCache>
            </c:numRef>
          </c:val>
          <c:extLst>
            <c:ext xmlns:c16="http://schemas.microsoft.com/office/drawing/2014/chart" uri="{C3380CC4-5D6E-409C-BE32-E72D297353CC}">
              <c16:uniqueId val="{00000000-6923-478A-A87F-61ECF6C0B404}"/>
            </c:ext>
          </c:extLst>
        </c:ser>
        <c:ser>
          <c:idx val="1"/>
          <c:order val="1"/>
          <c:tx>
            <c:strRef>
              <c:f>Sheet1!$C$1</c:f>
              <c:strCache>
                <c:ptCount val="1"/>
                <c:pt idx="0">
                  <c:v>instagram</c:v>
                </c:pt>
              </c:strCache>
            </c:strRef>
          </c:tx>
          <c:spPr>
            <a:solidFill>
              <a:schemeClr val="accent2"/>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Sheet1!$C$2:$C$8</c:f>
              <c:numCache>
                <c:formatCode>General</c:formatCode>
                <c:ptCount val="7"/>
                <c:pt idx="0">
                  <c:v>531</c:v>
                </c:pt>
                <c:pt idx="1">
                  <c:v>533</c:v>
                </c:pt>
                <c:pt idx="2">
                  <c:v>534</c:v>
                </c:pt>
                <c:pt idx="3">
                  <c:v>541</c:v>
                </c:pt>
                <c:pt idx="4">
                  <c:v>547</c:v>
                </c:pt>
                <c:pt idx="5">
                  <c:v>555</c:v>
                </c:pt>
                <c:pt idx="6">
                  <c:v>558</c:v>
                </c:pt>
              </c:numCache>
            </c:numRef>
          </c:val>
          <c:extLst>
            <c:ext xmlns:c16="http://schemas.microsoft.com/office/drawing/2014/chart" uri="{C3380CC4-5D6E-409C-BE32-E72D297353CC}">
              <c16:uniqueId val="{00000001-6923-478A-A87F-61ECF6C0B404}"/>
            </c:ext>
          </c:extLst>
        </c:ser>
        <c:ser>
          <c:idx val="2"/>
          <c:order val="2"/>
          <c:tx>
            <c:strRef>
              <c:f>Sheet1!$D$1</c:f>
              <c:strCache>
                <c:ptCount val="1"/>
                <c:pt idx="0">
                  <c:v>linkedIn</c:v>
                </c:pt>
              </c:strCache>
            </c:strRef>
          </c:tx>
          <c:spPr>
            <a:solidFill>
              <a:schemeClr val="accent3"/>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Sheet1!$D$2:$D$8</c:f>
              <c:numCache>
                <c:formatCode>General</c:formatCode>
                <c:ptCount val="7"/>
                <c:pt idx="0">
                  <c:v>21633</c:v>
                </c:pt>
                <c:pt idx="1">
                  <c:v>21718</c:v>
                </c:pt>
                <c:pt idx="2">
                  <c:v>21852</c:v>
                </c:pt>
                <c:pt idx="3">
                  <c:v>22119</c:v>
                </c:pt>
                <c:pt idx="4">
                  <c:v>22333</c:v>
                </c:pt>
                <c:pt idx="5">
                  <c:v>22459</c:v>
                </c:pt>
                <c:pt idx="6">
                  <c:v>22662</c:v>
                </c:pt>
              </c:numCache>
            </c:numRef>
          </c:val>
          <c:extLst>
            <c:ext xmlns:c16="http://schemas.microsoft.com/office/drawing/2014/chart" uri="{C3380CC4-5D6E-409C-BE32-E72D297353CC}">
              <c16:uniqueId val="{00000002-6923-478A-A87F-61ECF6C0B404}"/>
            </c:ext>
          </c:extLst>
        </c:ser>
        <c:ser>
          <c:idx val="3"/>
          <c:order val="3"/>
          <c:tx>
            <c:strRef>
              <c:f>Sheet1!$E$1</c:f>
              <c:strCache>
                <c:ptCount val="1"/>
                <c:pt idx="0">
                  <c:v>twitter</c:v>
                </c:pt>
              </c:strCache>
            </c:strRef>
          </c:tx>
          <c:spPr>
            <a:solidFill>
              <a:schemeClr val="accent4"/>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Sheet1!$E$2:$E$8</c:f>
              <c:numCache>
                <c:formatCode>General</c:formatCode>
                <c:ptCount val="7"/>
                <c:pt idx="0">
                  <c:v>283</c:v>
                </c:pt>
                <c:pt idx="1">
                  <c:v>285</c:v>
                </c:pt>
                <c:pt idx="2">
                  <c:v>287</c:v>
                </c:pt>
                <c:pt idx="3">
                  <c:v>287</c:v>
                </c:pt>
                <c:pt idx="4">
                  <c:v>287</c:v>
                </c:pt>
                <c:pt idx="5">
                  <c:v>290</c:v>
                </c:pt>
                <c:pt idx="6">
                  <c:v>291</c:v>
                </c:pt>
              </c:numCache>
            </c:numRef>
          </c:val>
          <c:extLst>
            <c:ext xmlns:c16="http://schemas.microsoft.com/office/drawing/2014/chart" uri="{C3380CC4-5D6E-409C-BE32-E72D297353CC}">
              <c16:uniqueId val="{00000003-6923-478A-A87F-61ECF6C0B404}"/>
            </c:ext>
          </c:extLst>
        </c:ser>
        <c:dLbls>
          <c:showLegendKey val="0"/>
          <c:showVal val="0"/>
          <c:showCatName val="0"/>
          <c:showSerName val="0"/>
          <c:showPercent val="0"/>
          <c:showBubbleSize val="0"/>
        </c:dLbls>
        <c:gapWidth val="219"/>
        <c:overlap val="-27"/>
        <c:axId val="390906920"/>
        <c:axId val="258709008"/>
      </c:barChart>
      <c:dateAx>
        <c:axId val="39090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09008"/>
        <c:crosses val="autoZero"/>
        <c:auto val="1"/>
        <c:lblOffset val="100"/>
        <c:baseTimeUnit val="months"/>
      </c:dateAx>
      <c:valAx>
        <c:axId val="25870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0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7</c:v>
                </c:pt>
                <c:pt idx="1">
                  <c:v>3</c:v>
                </c:pt>
                <c:pt idx="2">
                  <c:v>0</c:v>
                </c:pt>
                <c:pt idx="3">
                  <c:v>1</c:v>
                </c:pt>
                <c:pt idx="4">
                  <c:v>8</c:v>
                </c:pt>
                <c:pt idx="5">
                  <c:v>-3</c:v>
                </c:pt>
                <c:pt idx="6">
                  <c:v>-1</c:v>
                </c:pt>
              </c:numCache>
            </c:numRef>
          </c:val>
          <c:extLst>
            <c:ext xmlns:c16="http://schemas.microsoft.com/office/drawing/2014/chart" uri="{C3380CC4-5D6E-409C-BE32-E72D297353CC}">
              <c16:uniqueId val="{00000000-5EFB-4EEC-B860-468AF2E910D7}"/>
            </c:ext>
          </c:extLst>
        </c:ser>
        <c:dLbls>
          <c:showLegendKey val="0"/>
          <c:showVal val="0"/>
          <c:showCatName val="0"/>
          <c:showSerName val="0"/>
          <c:showPercent val="0"/>
          <c:showBubbleSize val="0"/>
        </c:dLbls>
        <c:gapWidth val="219"/>
        <c:overlap val="-27"/>
        <c:axId val="391178664"/>
        <c:axId val="391179648"/>
      </c:barChart>
      <c:dateAx>
        <c:axId val="39117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9648"/>
        <c:crosses val="autoZero"/>
        <c:auto val="1"/>
        <c:lblOffset val="100"/>
        <c:baseTimeUnit val="months"/>
      </c:dateAx>
      <c:valAx>
        <c:axId val="39117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7</c:v>
                </c:pt>
                <c:pt idx="1">
                  <c:v>9</c:v>
                </c:pt>
                <c:pt idx="2">
                  <c:v>8</c:v>
                </c:pt>
                <c:pt idx="3">
                  <c:v>7</c:v>
                </c:pt>
                <c:pt idx="4">
                  <c:v>9</c:v>
                </c:pt>
                <c:pt idx="5">
                  <c:v>6</c:v>
                </c:pt>
                <c:pt idx="6">
                  <c:v>6</c:v>
                </c:pt>
              </c:numCache>
            </c:numRef>
          </c:val>
          <c:extLst>
            <c:ext xmlns:c16="http://schemas.microsoft.com/office/drawing/2014/chart" uri="{C3380CC4-5D6E-409C-BE32-E72D297353CC}">
              <c16:uniqueId val="{00000000-E6FE-45C1-98C0-75FC5CFE637E}"/>
            </c:ext>
          </c:extLst>
        </c:ser>
        <c:dLbls>
          <c:showLegendKey val="0"/>
          <c:showVal val="0"/>
          <c:showCatName val="0"/>
          <c:showSerName val="0"/>
          <c:showPercent val="0"/>
          <c:showBubbleSize val="0"/>
        </c:dLbls>
        <c:gapWidth val="219"/>
        <c:overlap val="-27"/>
        <c:axId val="391180632"/>
        <c:axId val="391175056"/>
      </c:barChart>
      <c:dateAx>
        <c:axId val="39118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5056"/>
        <c:crosses val="autoZero"/>
        <c:auto val="1"/>
        <c:lblOffset val="100"/>
        <c:baseTimeUnit val="months"/>
      </c:dateAx>
      <c:valAx>
        <c:axId val="39117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92</c:v>
                </c:pt>
                <c:pt idx="1">
                  <c:v>133</c:v>
                </c:pt>
                <c:pt idx="2">
                  <c:v>118</c:v>
                </c:pt>
                <c:pt idx="3">
                  <c:v>107</c:v>
                </c:pt>
                <c:pt idx="4">
                  <c:v>149</c:v>
                </c:pt>
                <c:pt idx="5">
                  <c:v>92</c:v>
                </c:pt>
                <c:pt idx="6">
                  <c:v>103</c:v>
                </c:pt>
              </c:numCache>
            </c:numRef>
          </c:val>
          <c:extLst>
            <c:ext xmlns:c16="http://schemas.microsoft.com/office/drawing/2014/chart" uri="{C3380CC4-5D6E-409C-BE32-E72D297353CC}">
              <c16:uniqueId val="{00000000-C6A7-42FD-9A27-3F0713E35E6E}"/>
            </c:ext>
          </c:extLst>
        </c:ser>
        <c:dLbls>
          <c:showLegendKey val="0"/>
          <c:showVal val="0"/>
          <c:showCatName val="0"/>
          <c:showSerName val="0"/>
          <c:showPercent val="0"/>
          <c:showBubbleSize val="0"/>
        </c:dLbls>
        <c:gapWidth val="219"/>
        <c:overlap val="-27"/>
        <c:axId val="396067520"/>
        <c:axId val="396067192"/>
      </c:barChart>
      <c:catAx>
        <c:axId val="39606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67192"/>
        <c:crosses val="autoZero"/>
        <c:auto val="1"/>
        <c:lblAlgn val="ctr"/>
        <c:lblOffset val="100"/>
        <c:noMultiLvlLbl val="0"/>
      </c:catAx>
      <c:valAx>
        <c:axId val="39606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6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2086</c:v>
                </c:pt>
                <c:pt idx="1">
                  <c:v>2162</c:v>
                </c:pt>
                <c:pt idx="2">
                  <c:v>2928</c:v>
                </c:pt>
                <c:pt idx="3">
                  <c:v>2988</c:v>
                </c:pt>
                <c:pt idx="4">
                  <c:v>3059</c:v>
                </c:pt>
                <c:pt idx="5">
                  <c:v>2125</c:v>
                </c:pt>
                <c:pt idx="6">
                  <c:v>2312</c:v>
                </c:pt>
              </c:numCache>
            </c:numRef>
          </c:val>
          <c:extLst>
            <c:ext xmlns:c16="http://schemas.microsoft.com/office/drawing/2014/chart" uri="{C3380CC4-5D6E-409C-BE32-E72D297353CC}">
              <c16:uniqueId val="{00000000-CCB3-49A5-BE27-BA694C01F577}"/>
            </c:ext>
          </c:extLst>
        </c:ser>
        <c:dLbls>
          <c:showLegendKey val="0"/>
          <c:showVal val="0"/>
          <c:showCatName val="0"/>
          <c:showSerName val="0"/>
          <c:showPercent val="0"/>
          <c:showBubbleSize val="0"/>
        </c:dLbls>
        <c:gapWidth val="219"/>
        <c:overlap val="-27"/>
        <c:axId val="393007120"/>
        <c:axId val="393011712"/>
      </c:barChart>
      <c:dateAx>
        <c:axId val="39300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11712"/>
        <c:crosses val="autoZero"/>
        <c:auto val="1"/>
        <c:lblOffset val="100"/>
        <c:baseTimeUnit val="months"/>
      </c:dateAx>
      <c:valAx>
        <c:axId val="39301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4</c:v>
                </c:pt>
                <c:pt idx="1">
                  <c:v>2</c:v>
                </c:pt>
                <c:pt idx="2">
                  <c:v>2</c:v>
                </c:pt>
                <c:pt idx="3">
                  <c:v>0</c:v>
                </c:pt>
                <c:pt idx="4">
                  <c:v>0</c:v>
                </c:pt>
                <c:pt idx="5">
                  <c:v>3</c:v>
                </c:pt>
                <c:pt idx="6">
                  <c:v>1</c:v>
                </c:pt>
              </c:numCache>
            </c:numRef>
          </c:val>
          <c:extLst>
            <c:ext xmlns:c16="http://schemas.microsoft.com/office/drawing/2014/chart" uri="{C3380CC4-5D6E-409C-BE32-E72D297353CC}">
              <c16:uniqueId val="{00000000-D41B-4813-A697-1FD4E288E166}"/>
            </c:ext>
          </c:extLst>
        </c:ser>
        <c:dLbls>
          <c:showLegendKey val="0"/>
          <c:showVal val="0"/>
          <c:showCatName val="0"/>
          <c:showSerName val="0"/>
          <c:showPercent val="0"/>
          <c:showBubbleSize val="0"/>
        </c:dLbls>
        <c:gapWidth val="219"/>
        <c:overlap val="-27"/>
        <c:axId val="503571512"/>
        <c:axId val="503572496"/>
      </c:barChart>
      <c:dateAx>
        <c:axId val="50357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2496"/>
        <c:crosses val="autoZero"/>
        <c:auto val="1"/>
        <c:lblOffset val="100"/>
        <c:baseTimeUnit val="months"/>
      </c:dateAx>
      <c:valAx>
        <c:axId val="50357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c:v>
                </c:pt>
                <c:pt idx="1">
                  <c:v>3</c:v>
                </c:pt>
                <c:pt idx="2">
                  <c:v>1</c:v>
                </c:pt>
                <c:pt idx="3">
                  <c:v>1</c:v>
                </c:pt>
                <c:pt idx="4">
                  <c:v>1</c:v>
                </c:pt>
                <c:pt idx="5">
                  <c:v>1</c:v>
                </c:pt>
                <c:pt idx="6">
                  <c:v>1</c:v>
                </c:pt>
              </c:numCache>
            </c:numRef>
          </c:val>
          <c:extLst>
            <c:ext xmlns:c16="http://schemas.microsoft.com/office/drawing/2014/chart" uri="{C3380CC4-5D6E-409C-BE32-E72D297353CC}">
              <c16:uniqueId val="{00000000-F240-40E9-8279-C31BE716EEA6}"/>
            </c:ext>
          </c:extLst>
        </c:ser>
        <c:dLbls>
          <c:showLegendKey val="0"/>
          <c:showVal val="0"/>
          <c:showCatName val="0"/>
          <c:showSerName val="0"/>
          <c:showPercent val="0"/>
          <c:showBubbleSize val="0"/>
        </c:dLbls>
        <c:gapWidth val="219"/>
        <c:overlap val="-27"/>
        <c:axId val="503574792"/>
        <c:axId val="503578728"/>
      </c:barChart>
      <c:dateAx>
        <c:axId val="50357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8728"/>
        <c:crosses val="autoZero"/>
        <c:auto val="1"/>
        <c:lblOffset val="100"/>
        <c:baseTimeUnit val="months"/>
      </c:dateAx>
      <c:valAx>
        <c:axId val="50357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13</c:v>
                </c:pt>
                <c:pt idx="1">
                  <c:v>39</c:v>
                </c:pt>
                <c:pt idx="2">
                  <c:v>15</c:v>
                </c:pt>
                <c:pt idx="3">
                  <c:v>17</c:v>
                </c:pt>
                <c:pt idx="4">
                  <c:v>24</c:v>
                </c:pt>
                <c:pt idx="5">
                  <c:v>22</c:v>
                </c:pt>
                <c:pt idx="6">
                  <c:v>26</c:v>
                </c:pt>
              </c:numCache>
            </c:numRef>
          </c:val>
          <c:extLst>
            <c:ext xmlns:c16="http://schemas.microsoft.com/office/drawing/2014/chart" uri="{C3380CC4-5D6E-409C-BE32-E72D297353CC}">
              <c16:uniqueId val="{00000000-56CB-4E86-8290-11B66A359C27}"/>
            </c:ext>
          </c:extLst>
        </c:ser>
        <c:dLbls>
          <c:showLegendKey val="0"/>
          <c:showVal val="0"/>
          <c:showCatName val="0"/>
          <c:showSerName val="0"/>
          <c:showPercent val="0"/>
          <c:showBubbleSize val="0"/>
        </c:dLbls>
        <c:gapWidth val="219"/>
        <c:overlap val="-27"/>
        <c:axId val="503587584"/>
        <c:axId val="503583320"/>
      </c:barChart>
      <c:catAx>
        <c:axId val="50358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83320"/>
        <c:crosses val="autoZero"/>
        <c:auto val="1"/>
        <c:lblAlgn val="ctr"/>
        <c:lblOffset val="100"/>
        <c:noMultiLvlLbl val="0"/>
      </c:catAx>
      <c:valAx>
        <c:axId val="50358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8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132</c:v>
                </c:pt>
                <c:pt idx="1">
                  <c:v>85</c:v>
                </c:pt>
                <c:pt idx="2">
                  <c:v>134</c:v>
                </c:pt>
                <c:pt idx="3">
                  <c:v>267</c:v>
                </c:pt>
                <c:pt idx="4">
                  <c:v>214</c:v>
                </c:pt>
                <c:pt idx="5">
                  <c:v>126</c:v>
                </c:pt>
                <c:pt idx="6">
                  <c:v>203</c:v>
                </c:pt>
              </c:numCache>
            </c:numRef>
          </c:val>
          <c:extLst>
            <c:ext xmlns:c16="http://schemas.microsoft.com/office/drawing/2014/chart" uri="{C3380CC4-5D6E-409C-BE32-E72D297353CC}">
              <c16:uniqueId val="{00000000-0823-447F-AC90-AD3AB20BD450}"/>
            </c:ext>
          </c:extLst>
        </c:ser>
        <c:dLbls>
          <c:showLegendKey val="0"/>
          <c:showVal val="0"/>
          <c:showCatName val="0"/>
          <c:showSerName val="0"/>
          <c:showPercent val="0"/>
          <c:showBubbleSize val="0"/>
        </c:dLbls>
        <c:gapWidth val="219"/>
        <c:overlap val="-27"/>
        <c:axId val="78837704"/>
        <c:axId val="397827000"/>
      </c:barChart>
      <c:dateAx>
        <c:axId val="7883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27000"/>
        <c:crosses val="autoZero"/>
        <c:auto val="1"/>
        <c:lblOffset val="100"/>
        <c:baseTimeUnit val="months"/>
      </c:dateAx>
      <c:valAx>
        <c:axId val="39782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83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35</c:v>
                </c:pt>
                <c:pt idx="1">
                  <c:v>60</c:v>
                </c:pt>
                <c:pt idx="2">
                  <c:v>53</c:v>
                </c:pt>
                <c:pt idx="3">
                  <c:v>67</c:v>
                </c:pt>
                <c:pt idx="4">
                  <c:v>48</c:v>
                </c:pt>
                <c:pt idx="5">
                  <c:v>44</c:v>
                </c:pt>
                <c:pt idx="6">
                  <c:v>44</c:v>
                </c:pt>
              </c:numCache>
            </c:numRef>
          </c:val>
          <c:extLst>
            <c:ext xmlns:c16="http://schemas.microsoft.com/office/drawing/2014/chart" uri="{C3380CC4-5D6E-409C-BE32-E72D297353CC}">
              <c16:uniqueId val="{00000000-96F0-44A5-AB3C-B0D8B043842C}"/>
            </c:ext>
          </c:extLst>
        </c:ser>
        <c:dLbls>
          <c:showLegendKey val="0"/>
          <c:showVal val="0"/>
          <c:showCatName val="0"/>
          <c:showSerName val="0"/>
          <c:showPercent val="0"/>
          <c:showBubbleSize val="0"/>
        </c:dLbls>
        <c:gapWidth val="219"/>
        <c:overlap val="-27"/>
        <c:axId val="509831008"/>
        <c:axId val="509835272"/>
      </c:barChart>
      <c:catAx>
        <c:axId val="50983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35272"/>
        <c:crosses val="autoZero"/>
        <c:auto val="1"/>
        <c:lblAlgn val="ctr"/>
        <c:lblOffset val="100"/>
        <c:noMultiLvlLbl val="0"/>
      </c:catAx>
      <c:valAx>
        <c:axId val="50983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3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422</c:v>
                </c:pt>
                <c:pt idx="1">
                  <c:v>787</c:v>
                </c:pt>
                <c:pt idx="2">
                  <c:v>691</c:v>
                </c:pt>
                <c:pt idx="3">
                  <c:v>939</c:v>
                </c:pt>
                <c:pt idx="4">
                  <c:v>768</c:v>
                </c:pt>
                <c:pt idx="5">
                  <c:v>575</c:v>
                </c:pt>
                <c:pt idx="6">
                  <c:v>709</c:v>
                </c:pt>
              </c:numCache>
            </c:numRef>
          </c:val>
          <c:extLst>
            <c:ext xmlns:c16="http://schemas.microsoft.com/office/drawing/2014/chart" uri="{C3380CC4-5D6E-409C-BE32-E72D297353CC}">
              <c16:uniqueId val="{00000000-2F5E-464D-A678-3F27F6BFD843}"/>
            </c:ext>
          </c:extLst>
        </c:ser>
        <c:dLbls>
          <c:showLegendKey val="0"/>
          <c:showVal val="0"/>
          <c:showCatName val="0"/>
          <c:showSerName val="0"/>
          <c:showPercent val="0"/>
          <c:showBubbleSize val="0"/>
        </c:dLbls>
        <c:gapWidth val="219"/>
        <c:overlap val="-27"/>
        <c:axId val="509835928"/>
        <c:axId val="509841176"/>
      </c:barChart>
      <c:catAx>
        <c:axId val="5098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41176"/>
        <c:crosses val="autoZero"/>
        <c:auto val="1"/>
        <c:lblAlgn val="ctr"/>
        <c:lblOffset val="100"/>
        <c:noMultiLvlLbl val="0"/>
      </c:catAx>
      <c:valAx>
        <c:axId val="50984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3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2023-12</c:v>
                </c:pt>
                <c:pt idx="1">
                  <c:v>2024-01</c:v>
                </c:pt>
                <c:pt idx="2">
                  <c:v>2024-02</c:v>
                </c:pt>
                <c:pt idx="3">
                  <c:v>2024-03</c:v>
                </c:pt>
                <c:pt idx="4">
                  <c:v>2024-04</c:v>
                </c:pt>
                <c:pt idx="5">
                  <c:v>2024-05</c:v>
                </c:pt>
                <c:pt idx="6">
                  <c:v>2024-06</c:v>
                </c:pt>
                <c:pt idx="7">
                  <c:v>2024-07</c:v>
                </c:pt>
              </c:strCache>
            </c:strRef>
          </c:cat>
          <c:val>
            <c:numRef>
              <c:f>Sheet1!$B$2:$B$9</c:f>
              <c:numCache>
                <c:formatCode>General</c:formatCode>
                <c:ptCount val="8"/>
                <c:pt idx="0">
                  <c:v>562</c:v>
                </c:pt>
                <c:pt idx="1">
                  <c:v>20830</c:v>
                </c:pt>
                <c:pt idx="2">
                  <c:v>27325</c:v>
                </c:pt>
                <c:pt idx="3">
                  <c:v>24688</c:v>
                </c:pt>
                <c:pt idx="4">
                  <c:v>37803</c:v>
                </c:pt>
                <c:pt idx="5">
                  <c:v>46742</c:v>
                </c:pt>
                <c:pt idx="6">
                  <c:v>26306</c:v>
                </c:pt>
                <c:pt idx="7">
                  <c:v>32757</c:v>
                </c:pt>
              </c:numCache>
            </c:numRef>
          </c:val>
          <c:extLst>
            <c:ext xmlns:c16="http://schemas.microsoft.com/office/drawing/2014/chart" uri="{C3380CC4-5D6E-409C-BE32-E72D297353CC}">
              <c16:uniqueId val="{00000000-A5C9-40AD-A4B6-C5F6F0A346D7}"/>
            </c:ext>
          </c:extLst>
        </c:ser>
        <c:dLbls>
          <c:showLegendKey val="0"/>
          <c:showVal val="0"/>
          <c:showCatName val="0"/>
          <c:showSerName val="0"/>
          <c:showPercent val="0"/>
          <c:showBubbleSize val="0"/>
        </c:dLbls>
        <c:gapWidth val="219"/>
        <c:overlap val="-27"/>
        <c:axId val="509841832"/>
        <c:axId val="509813624"/>
      </c:barChart>
      <c:catAx>
        <c:axId val="50984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13624"/>
        <c:crosses val="autoZero"/>
        <c:auto val="1"/>
        <c:lblAlgn val="ctr"/>
        <c:lblOffset val="100"/>
        <c:noMultiLvlLbl val="0"/>
      </c:catAx>
      <c:valAx>
        <c:axId val="50981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4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4</c:v>
                </c:pt>
                <c:pt idx="1">
                  <c:v>2</c:v>
                </c:pt>
                <c:pt idx="2">
                  <c:v>1</c:v>
                </c:pt>
                <c:pt idx="3">
                  <c:v>7</c:v>
                </c:pt>
                <c:pt idx="4">
                  <c:v>6</c:v>
                </c:pt>
                <c:pt idx="5">
                  <c:v>8</c:v>
                </c:pt>
                <c:pt idx="6">
                  <c:v>3</c:v>
                </c:pt>
              </c:numCache>
            </c:numRef>
          </c:val>
          <c:extLst>
            <c:ext xmlns:c16="http://schemas.microsoft.com/office/drawing/2014/chart" uri="{C3380CC4-5D6E-409C-BE32-E72D297353CC}">
              <c16:uniqueId val="{00000000-8DB2-44DB-A7BA-A76049B08E9A}"/>
            </c:ext>
          </c:extLst>
        </c:ser>
        <c:dLbls>
          <c:showLegendKey val="0"/>
          <c:showVal val="0"/>
          <c:showCatName val="0"/>
          <c:showSerName val="0"/>
          <c:showPercent val="0"/>
          <c:showBubbleSize val="0"/>
        </c:dLbls>
        <c:gapWidth val="219"/>
        <c:overlap val="-27"/>
        <c:axId val="512956936"/>
        <c:axId val="512958904"/>
      </c:barChart>
      <c:dateAx>
        <c:axId val="51295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58904"/>
        <c:crosses val="autoZero"/>
        <c:auto val="1"/>
        <c:lblOffset val="100"/>
        <c:baseTimeUnit val="months"/>
      </c:dateAx>
      <c:valAx>
        <c:axId val="51295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5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5</c:v>
                </c:pt>
                <c:pt idx="1">
                  <c:v>6</c:v>
                </c:pt>
                <c:pt idx="2">
                  <c:v>7</c:v>
                </c:pt>
                <c:pt idx="3">
                  <c:v>5</c:v>
                </c:pt>
                <c:pt idx="4">
                  <c:v>9</c:v>
                </c:pt>
                <c:pt idx="5">
                  <c:v>5</c:v>
                </c:pt>
                <c:pt idx="6">
                  <c:v>6</c:v>
                </c:pt>
              </c:numCache>
            </c:numRef>
          </c:val>
          <c:extLst>
            <c:ext xmlns:c16="http://schemas.microsoft.com/office/drawing/2014/chart" uri="{C3380CC4-5D6E-409C-BE32-E72D297353CC}">
              <c16:uniqueId val="{00000000-776E-4945-8D91-BA3710B01ABB}"/>
            </c:ext>
          </c:extLst>
        </c:ser>
        <c:dLbls>
          <c:showLegendKey val="0"/>
          <c:showVal val="0"/>
          <c:showCatName val="0"/>
          <c:showSerName val="0"/>
          <c:showPercent val="0"/>
          <c:showBubbleSize val="0"/>
        </c:dLbls>
        <c:gapWidth val="219"/>
        <c:overlap val="-27"/>
        <c:axId val="512956608"/>
        <c:axId val="512954640"/>
      </c:barChart>
      <c:dateAx>
        <c:axId val="51295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54640"/>
        <c:crosses val="autoZero"/>
        <c:auto val="1"/>
        <c:lblOffset val="100"/>
        <c:baseTimeUnit val="months"/>
      </c:dateAx>
      <c:valAx>
        <c:axId val="51295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5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65</c:v>
                </c:pt>
                <c:pt idx="1">
                  <c:v>74</c:v>
                </c:pt>
                <c:pt idx="2">
                  <c:v>85</c:v>
                </c:pt>
                <c:pt idx="3">
                  <c:v>66</c:v>
                </c:pt>
                <c:pt idx="4">
                  <c:v>145</c:v>
                </c:pt>
                <c:pt idx="5">
                  <c:v>72</c:v>
                </c:pt>
                <c:pt idx="6">
                  <c:v>99</c:v>
                </c:pt>
              </c:numCache>
            </c:numRef>
          </c:val>
          <c:extLst>
            <c:ext xmlns:c16="http://schemas.microsoft.com/office/drawing/2014/chart" uri="{C3380CC4-5D6E-409C-BE32-E72D297353CC}">
              <c16:uniqueId val="{00000000-75BD-4011-A1C8-274DEBE07EFE}"/>
            </c:ext>
          </c:extLst>
        </c:ser>
        <c:dLbls>
          <c:showLegendKey val="0"/>
          <c:showVal val="0"/>
          <c:showCatName val="0"/>
          <c:showSerName val="0"/>
          <c:showPercent val="0"/>
          <c:showBubbleSize val="0"/>
        </c:dLbls>
        <c:gapWidth val="219"/>
        <c:overlap val="-27"/>
        <c:axId val="512950704"/>
        <c:axId val="512951032"/>
      </c:barChart>
      <c:catAx>
        <c:axId val="51295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51032"/>
        <c:crosses val="autoZero"/>
        <c:auto val="1"/>
        <c:lblAlgn val="ctr"/>
        <c:lblOffset val="100"/>
        <c:noMultiLvlLbl val="0"/>
      </c:catAx>
      <c:valAx>
        <c:axId val="51295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5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1457</c:v>
                </c:pt>
                <c:pt idx="1">
                  <c:v>1734</c:v>
                </c:pt>
                <c:pt idx="2">
                  <c:v>1412</c:v>
                </c:pt>
                <c:pt idx="3">
                  <c:v>1478</c:v>
                </c:pt>
                <c:pt idx="4">
                  <c:v>2188</c:v>
                </c:pt>
                <c:pt idx="5">
                  <c:v>2225</c:v>
                </c:pt>
                <c:pt idx="6">
                  <c:v>1507</c:v>
                </c:pt>
              </c:numCache>
            </c:numRef>
          </c:val>
          <c:extLst>
            <c:ext xmlns:c16="http://schemas.microsoft.com/office/drawing/2014/chart" uri="{C3380CC4-5D6E-409C-BE32-E72D297353CC}">
              <c16:uniqueId val="{00000000-3B3F-49A9-8470-953E167F0F9B}"/>
            </c:ext>
          </c:extLst>
        </c:ser>
        <c:dLbls>
          <c:showLegendKey val="0"/>
          <c:showVal val="0"/>
          <c:showCatName val="0"/>
          <c:showSerName val="0"/>
          <c:showPercent val="0"/>
          <c:showBubbleSize val="0"/>
        </c:dLbls>
        <c:gapWidth val="219"/>
        <c:overlap val="-27"/>
        <c:axId val="512965464"/>
        <c:axId val="512964808"/>
      </c:barChart>
      <c:dateAx>
        <c:axId val="51296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64808"/>
        <c:crosses val="autoZero"/>
        <c:auto val="1"/>
        <c:lblOffset val="100"/>
        <c:baseTimeUnit val="months"/>
      </c:dateAx>
      <c:valAx>
        <c:axId val="51296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6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77E89-B85B-4592-96FF-29506796854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81541EC-8200-4FA1-9ED2-1EF2F920ACF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84661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DC33-D25D-4EEC-B5B8-65DD3E3CA1AF}"/>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E5066710-287D-4083-9C3D-1D4E9885EDEA}"/>
              </a:ext>
            </a:extLst>
          </p:cNvPr>
          <p:cNvGraphicFramePr>
            <a:graphicFrameLocks noGrp="1"/>
          </p:cNvGraphicFramePr>
          <p:nvPr>
            <p:ph type="chart" sz="quarter" idx="13"/>
            <p:extLst>
              <p:ext uri="{D42A27DB-BD31-4B8C-83A1-F6EECF244321}">
                <p14:modId xmlns:p14="http://schemas.microsoft.com/office/powerpoint/2010/main" val="1292220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F58AE4-A3E5-464C-9667-77A5AEC4573F}"/>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14C74F3B-2903-464E-BD8F-9FA52E5F4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004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7B04-B3B9-4144-AF28-C20F240B4987}"/>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CB0154E-9197-49BE-8E56-A5187E9B6335}"/>
              </a:ext>
            </a:extLst>
          </p:cNvPr>
          <p:cNvGraphicFramePr>
            <a:graphicFrameLocks noGrp="1"/>
          </p:cNvGraphicFramePr>
          <p:nvPr>
            <p:ph type="tbl" sz="quarter" idx="13"/>
            <p:extLst>
              <p:ext uri="{D42A27DB-BD31-4B8C-83A1-F6EECF244321}">
                <p14:modId xmlns:p14="http://schemas.microsoft.com/office/powerpoint/2010/main" val="392224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25363263"/>
                    </a:ext>
                  </a:extLst>
                </a:gridCol>
                <a:gridCol w="905256">
                  <a:extLst>
                    <a:ext uri="{9D8B030D-6E8A-4147-A177-3AD203B41FA5}">
                      <a16:colId xmlns:a16="http://schemas.microsoft.com/office/drawing/2014/main" val="3772952430"/>
                    </a:ext>
                  </a:extLst>
                </a:gridCol>
                <a:gridCol w="905256">
                  <a:extLst>
                    <a:ext uri="{9D8B030D-6E8A-4147-A177-3AD203B41FA5}">
                      <a16:colId xmlns:a16="http://schemas.microsoft.com/office/drawing/2014/main" val="920354459"/>
                    </a:ext>
                  </a:extLst>
                </a:gridCol>
                <a:gridCol w="905256">
                  <a:extLst>
                    <a:ext uri="{9D8B030D-6E8A-4147-A177-3AD203B41FA5}">
                      <a16:colId xmlns:a16="http://schemas.microsoft.com/office/drawing/2014/main" val="1037933818"/>
                    </a:ext>
                  </a:extLst>
                </a:gridCol>
                <a:gridCol w="905256">
                  <a:extLst>
                    <a:ext uri="{9D8B030D-6E8A-4147-A177-3AD203B41FA5}">
                      <a16:colId xmlns:a16="http://schemas.microsoft.com/office/drawing/2014/main" val="1094017615"/>
                    </a:ext>
                  </a:extLst>
                </a:gridCol>
                <a:gridCol w="905256">
                  <a:extLst>
                    <a:ext uri="{9D8B030D-6E8A-4147-A177-3AD203B41FA5}">
                      <a16:colId xmlns:a16="http://schemas.microsoft.com/office/drawing/2014/main" val="3473440207"/>
                    </a:ext>
                  </a:extLst>
                </a:gridCol>
                <a:gridCol w="905256">
                  <a:extLst>
                    <a:ext uri="{9D8B030D-6E8A-4147-A177-3AD203B41FA5}">
                      <a16:colId xmlns:a16="http://schemas.microsoft.com/office/drawing/2014/main" val="2442523806"/>
                    </a:ext>
                  </a:extLst>
                </a:gridCol>
                <a:gridCol w="905256">
                  <a:extLst>
                    <a:ext uri="{9D8B030D-6E8A-4147-A177-3AD203B41FA5}">
                      <a16:colId xmlns:a16="http://schemas.microsoft.com/office/drawing/2014/main" val="3909738249"/>
                    </a:ext>
                  </a:extLst>
                </a:gridCol>
                <a:gridCol w="905256">
                  <a:extLst>
                    <a:ext uri="{9D8B030D-6E8A-4147-A177-3AD203B41FA5}">
                      <a16:colId xmlns:a16="http://schemas.microsoft.com/office/drawing/2014/main" val="343284041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03724981"/>
                  </a:ext>
                </a:extLst>
              </a:tr>
              <a:tr h="370840">
                <a:tc>
                  <a:txBody>
                    <a:bodyPr/>
                    <a:lstStyle/>
                    <a:p>
                      <a:r>
                        <a:rPr lang="en-US" sz="1000"/>
                        <a:t>503</a:t>
                      </a:r>
                    </a:p>
                  </a:txBody>
                  <a:tcPr/>
                </a:tc>
                <a:tc>
                  <a:txBody>
                    <a:bodyPr/>
                    <a:lstStyle/>
                    <a:p>
                      <a:r>
                        <a:rPr lang="en-US" sz="1000"/>
                        <a:t>8</a:t>
                      </a:r>
                    </a:p>
                  </a:txBody>
                  <a:tcPr/>
                </a:tc>
                <a:tc>
                  <a:txBody>
                    <a:bodyPr/>
                    <a:lstStyle/>
                    <a:p>
                      <a:r>
                        <a:rPr lang="en-US" sz="1000"/>
                        <a:t>96</a:t>
                      </a:r>
                    </a:p>
                  </a:txBody>
                  <a:tcPr/>
                </a:tc>
                <a:tc>
                  <a:txBody>
                    <a:bodyPr/>
                    <a:lstStyle/>
                    <a:p>
                      <a:r>
                        <a:rPr lang="en-US" sz="1000"/>
                        <a:t>723</a:t>
                      </a:r>
                    </a:p>
                  </a:txBody>
                  <a:tcPr/>
                </a:tc>
                <a:tc>
                  <a:txBody>
                    <a:bodyPr/>
                    <a:lstStyle/>
                    <a:p>
                      <a:r>
                        <a:rPr lang="en-US" sz="1000"/>
                        <a:t>49</a:t>
                      </a:r>
                    </a:p>
                  </a:txBody>
                  <a:tcPr/>
                </a:tc>
                <a:tc>
                  <a:txBody>
                    <a:bodyPr/>
                    <a:lstStyle/>
                    <a:p>
                      <a:r>
                        <a:rPr lang="en-US" sz="1000"/>
                        <a:t>22</a:t>
                      </a:r>
                    </a:p>
                  </a:txBody>
                  <a:tcPr/>
                </a:tc>
                <a:tc>
                  <a:txBody>
                    <a:bodyPr/>
                    <a:lstStyle/>
                    <a:p>
                      <a:r>
                        <a:rPr lang="en-US" sz="1000"/>
                        <a:t>0</a:t>
                      </a:r>
                    </a:p>
                  </a:txBody>
                  <a:tcPr/>
                </a:tc>
                <a:tc>
                  <a:txBody>
                    <a:bodyPr/>
                    <a:lstStyle/>
                    <a:p>
                      <a:r>
                        <a:rPr lang="en-US" sz="1000"/>
                        <a:t>1.6575 %</a:t>
                      </a:r>
                    </a:p>
                  </a:txBody>
                  <a:tcPr/>
                </a:tc>
                <a:tc>
                  <a:txBody>
                    <a:bodyPr/>
                    <a:lstStyle/>
                    <a:p>
                      <a:r>
                        <a:rPr lang="en-US" sz="1000"/>
                        <a:t>0.0 %</a:t>
                      </a:r>
                    </a:p>
                  </a:txBody>
                  <a:tcPr/>
                </a:tc>
                <a:extLst>
                  <a:ext uri="{0D108BD9-81ED-4DB2-BD59-A6C34878D82A}">
                    <a16:rowId xmlns:a16="http://schemas.microsoft.com/office/drawing/2014/main" val="741373905"/>
                  </a:ext>
                </a:extLst>
              </a:tr>
            </a:tbl>
          </a:graphicData>
        </a:graphic>
      </p:graphicFrame>
      <p:sp>
        <p:nvSpPr>
          <p:cNvPr id="4" name="Text Placeholder 3">
            <a:extLst>
              <a:ext uri="{FF2B5EF4-FFF2-40B4-BE49-F238E27FC236}">
                <a16:creationId xmlns:a16="http://schemas.microsoft.com/office/drawing/2014/main" id="{673259F5-6D13-4EF1-A9CC-D99376516366}"/>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12167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78AA-9A06-43FF-945F-9C528FB3FC01}"/>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51355DD9-6589-44BE-84B5-96431741F727}"/>
              </a:ext>
            </a:extLst>
          </p:cNvPr>
          <p:cNvGraphicFramePr>
            <a:graphicFrameLocks noGrp="1"/>
          </p:cNvGraphicFramePr>
          <p:nvPr>
            <p:ph type="chart" sz="quarter" idx="13"/>
            <p:extLst>
              <p:ext uri="{D42A27DB-BD31-4B8C-83A1-F6EECF244321}">
                <p14:modId xmlns:p14="http://schemas.microsoft.com/office/powerpoint/2010/main" val="3593798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6CB898-216B-4726-AE13-FF612B73EC10}"/>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53E25627-4CE8-463F-A8C3-3D0F7AEA3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064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8BA1-3E6A-4E8C-B067-054BD52BD19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B23D15F-C59D-4CF2-BA11-73BCAF588522}"/>
              </a:ext>
            </a:extLst>
          </p:cNvPr>
          <p:cNvGraphicFramePr>
            <a:graphicFrameLocks noGrp="1"/>
          </p:cNvGraphicFramePr>
          <p:nvPr>
            <p:ph type="chart" sz="quarter" idx="13"/>
            <p:extLst>
              <p:ext uri="{D42A27DB-BD31-4B8C-83A1-F6EECF244321}">
                <p14:modId xmlns:p14="http://schemas.microsoft.com/office/powerpoint/2010/main" val="3078701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427A6E-1D69-4DEB-AE68-83FF6920A45C}"/>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1794E626-C144-47A1-8C03-320AFC329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E519C-2ADA-4809-9C64-AB155AF0B7CE}"/>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4E42803-AFE7-47C4-886B-64A38E051C8D}"/>
              </a:ext>
            </a:extLst>
          </p:cNvPr>
          <p:cNvGraphicFramePr>
            <a:graphicFrameLocks noGrp="1"/>
          </p:cNvGraphicFramePr>
          <p:nvPr>
            <p:ph type="chart" sz="quarter" idx="13"/>
            <p:extLst>
              <p:ext uri="{D42A27DB-BD31-4B8C-83A1-F6EECF244321}">
                <p14:modId xmlns:p14="http://schemas.microsoft.com/office/powerpoint/2010/main" val="1319874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2C770A-02BB-4032-9A56-84CBFCF3ADB8}"/>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1CA86B88-D720-41CE-AB6A-2555CD8E1E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59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5428-0112-4872-A0FF-2685B4CAF9F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E2432F7A-0FB4-464F-93A9-7CA6C6076436}"/>
              </a:ext>
            </a:extLst>
          </p:cNvPr>
          <p:cNvGraphicFramePr>
            <a:graphicFrameLocks noGrp="1"/>
          </p:cNvGraphicFramePr>
          <p:nvPr>
            <p:ph type="chart" sz="quarter" idx="13"/>
            <p:extLst>
              <p:ext uri="{D42A27DB-BD31-4B8C-83A1-F6EECF244321}">
                <p14:modId xmlns:p14="http://schemas.microsoft.com/office/powerpoint/2010/main" val="3215951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8C9EF7-0A3F-4F9D-9C5D-3C54E43F3F7C}"/>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4DADA2F-BD95-47A8-B34C-C83FE13F1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980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D6C9B-D0A3-4CE2-87DB-E25D06EB7933}"/>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7CE80084-B5BC-49A6-A206-7B77347C00A9}"/>
              </a:ext>
            </a:extLst>
          </p:cNvPr>
          <p:cNvGraphicFramePr>
            <a:graphicFrameLocks noGrp="1"/>
          </p:cNvGraphicFramePr>
          <p:nvPr>
            <p:ph type="tbl" sz="quarter" idx="13"/>
            <p:extLst>
              <p:ext uri="{D42A27DB-BD31-4B8C-83A1-F6EECF244321}">
                <p14:modId xmlns:p14="http://schemas.microsoft.com/office/powerpoint/2010/main" val="398476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77241318"/>
                    </a:ext>
                  </a:extLst>
                </a:gridCol>
                <a:gridCol w="1481328">
                  <a:extLst>
                    <a:ext uri="{9D8B030D-6E8A-4147-A177-3AD203B41FA5}">
                      <a16:colId xmlns:a16="http://schemas.microsoft.com/office/drawing/2014/main" val="4058361496"/>
                    </a:ext>
                  </a:extLst>
                </a:gridCol>
                <a:gridCol w="329184">
                  <a:extLst>
                    <a:ext uri="{9D8B030D-6E8A-4147-A177-3AD203B41FA5}">
                      <a16:colId xmlns:a16="http://schemas.microsoft.com/office/drawing/2014/main" val="3021356402"/>
                    </a:ext>
                  </a:extLst>
                </a:gridCol>
                <a:gridCol w="329184">
                  <a:extLst>
                    <a:ext uri="{9D8B030D-6E8A-4147-A177-3AD203B41FA5}">
                      <a16:colId xmlns:a16="http://schemas.microsoft.com/office/drawing/2014/main" val="3468226883"/>
                    </a:ext>
                  </a:extLst>
                </a:gridCol>
                <a:gridCol w="329184">
                  <a:extLst>
                    <a:ext uri="{9D8B030D-6E8A-4147-A177-3AD203B41FA5}">
                      <a16:colId xmlns:a16="http://schemas.microsoft.com/office/drawing/2014/main" val="789676414"/>
                    </a:ext>
                  </a:extLst>
                </a:gridCol>
                <a:gridCol w="329184">
                  <a:extLst>
                    <a:ext uri="{9D8B030D-6E8A-4147-A177-3AD203B41FA5}">
                      <a16:colId xmlns:a16="http://schemas.microsoft.com/office/drawing/2014/main" val="3235366906"/>
                    </a:ext>
                  </a:extLst>
                </a:gridCol>
                <a:gridCol w="329184">
                  <a:extLst>
                    <a:ext uri="{9D8B030D-6E8A-4147-A177-3AD203B41FA5}">
                      <a16:colId xmlns:a16="http://schemas.microsoft.com/office/drawing/2014/main" val="3351872706"/>
                    </a:ext>
                  </a:extLst>
                </a:gridCol>
                <a:gridCol w="329184">
                  <a:extLst>
                    <a:ext uri="{9D8B030D-6E8A-4147-A177-3AD203B41FA5}">
                      <a16:colId xmlns:a16="http://schemas.microsoft.com/office/drawing/2014/main" val="1389303803"/>
                    </a:ext>
                  </a:extLst>
                </a:gridCol>
                <a:gridCol w="329184">
                  <a:extLst>
                    <a:ext uri="{9D8B030D-6E8A-4147-A177-3AD203B41FA5}">
                      <a16:colId xmlns:a16="http://schemas.microsoft.com/office/drawing/2014/main" val="25051685"/>
                    </a:ext>
                  </a:extLst>
                </a:gridCol>
                <a:gridCol w="329184">
                  <a:extLst>
                    <a:ext uri="{9D8B030D-6E8A-4147-A177-3AD203B41FA5}">
                      <a16:colId xmlns:a16="http://schemas.microsoft.com/office/drawing/2014/main" val="3798457784"/>
                    </a:ext>
                  </a:extLst>
                </a:gridCol>
                <a:gridCol w="329184">
                  <a:extLst>
                    <a:ext uri="{9D8B030D-6E8A-4147-A177-3AD203B41FA5}">
                      <a16:colId xmlns:a16="http://schemas.microsoft.com/office/drawing/2014/main" val="413677587"/>
                    </a:ext>
                  </a:extLst>
                </a:gridCol>
                <a:gridCol w="329184">
                  <a:extLst>
                    <a:ext uri="{9D8B030D-6E8A-4147-A177-3AD203B41FA5}">
                      <a16:colId xmlns:a16="http://schemas.microsoft.com/office/drawing/2014/main" val="4240731524"/>
                    </a:ext>
                  </a:extLst>
                </a:gridCol>
                <a:gridCol w="329184">
                  <a:extLst>
                    <a:ext uri="{9D8B030D-6E8A-4147-A177-3AD203B41FA5}">
                      <a16:colId xmlns:a16="http://schemas.microsoft.com/office/drawing/2014/main" val="1905965193"/>
                    </a:ext>
                  </a:extLst>
                </a:gridCol>
                <a:gridCol w="329184">
                  <a:extLst>
                    <a:ext uri="{9D8B030D-6E8A-4147-A177-3AD203B41FA5}">
                      <a16:colId xmlns:a16="http://schemas.microsoft.com/office/drawing/2014/main" val="352368738"/>
                    </a:ext>
                  </a:extLst>
                </a:gridCol>
                <a:gridCol w="329184">
                  <a:extLst>
                    <a:ext uri="{9D8B030D-6E8A-4147-A177-3AD203B41FA5}">
                      <a16:colId xmlns:a16="http://schemas.microsoft.com/office/drawing/2014/main" val="1759669729"/>
                    </a:ext>
                  </a:extLst>
                </a:gridCol>
                <a:gridCol w="329184">
                  <a:extLst>
                    <a:ext uri="{9D8B030D-6E8A-4147-A177-3AD203B41FA5}">
                      <a16:colId xmlns:a16="http://schemas.microsoft.com/office/drawing/2014/main" val="316852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0907833"/>
                  </a:ext>
                </a:extLst>
              </a:tr>
            </a:tbl>
          </a:graphicData>
        </a:graphic>
      </p:graphicFrame>
      <p:sp>
        <p:nvSpPr>
          <p:cNvPr id="4" name="Text Placeholder 3">
            <a:extLst>
              <a:ext uri="{FF2B5EF4-FFF2-40B4-BE49-F238E27FC236}">
                <a16:creationId xmlns:a16="http://schemas.microsoft.com/office/drawing/2014/main" id="{3F20CEED-3B58-463C-98E0-CAF241BEE10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906288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9B4CF-5D9F-40C5-8BAD-008FF5371E31}"/>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F16CE117-9B0A-40CE-AC21-85AB7D371AAA}"/>
              </a:ext>
            </a:extLst>
          </p:cNvPr>
          <p:cNvGraphicFramePr>
            <a:graphicFrameLocks noGrp="1"/>
          </p:cNvGraphicFramePr>
          <p:nvPr>
            <p:ph type="tbl" sz="quarter" idx="13"/>
            <p:extLst>
              <p:ext uri="{D42A27DB-BD31-4B8C-83A1-F6EECF244321}">
                <p14:modId xmlns:p14="http://schemas.microsoft.com/office/powerpoint/2010/main" val="82766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5164714"/>
                    </a:ext>
                  </a:extLst>
                </a:gridCol>
                <a:gridCol w="1481328">
                  <a:extLst>
                    <a:ext uri="{9D8B030D-6E8A-4147-A177-3AD203B41FA5}">
                      <a16:colId xmlns:a16="http://schemas.microsoft.com/office/drawing/2014/main" val="1256791008"/>
                    </a:ext>
                  </a:extLst>
                </a:gridCol>
                <a:gridCol w="329184">
                  <a:extLst>
                    <a:ext uri="{9D8B030D-6E8A-4147-A177-3AD203B41FA5}">
                      <a16:colId xmlns:a16="http://schemas.microsoft.com/office/drawing/2014/main" val="409145458"/>
                    </a:ext>
                  </a:extLst>
                </a:gridCol>
                <a:gridCol w="329184">
                  <a:extLst>
                    <a:ext uri="{9D8B030D-6E8A-4147-A177-3AD203B41FA5}">
                      <a16:colId xmlns:a16="http://schemas.microsoft.com/office/drawing/2014/main" val="2399066564"/>
                    </a:ext>
                  </a:extLst>
                </a:gridCol>
                <a:gridCol w="329184">
                  <a:extLst>
                    <a:ext uri="{9D8B030D-6E8A-4147-A177-3AD203B41FA5}">
                      <a16:colId xmlns:a16="http://schemas.microsoft.com/office/drawing/2014/main" val="4067279774"/>
                    </a:ext>
                  </a:extLst>
                </a:gridCol>
                <a:gridCol w="329184">
                  <a:extLst>
                    <a:ext uri="{9D8B030D-6E8A-4147-A177-3AD203B41FA5}">
                      <a16:colId xmlns:a16="http://schemas.microsoft.com/office/drawing/2014/main" val="2651868315"/>
                    </a:ext>
                  </a:extLst>
                </a:gridCol>
                <a:gridCol w="329184">
                  <a:extLst>
                    <a:ext uri="{9D8B030D-6E8A-4147-A177-3AD203B41FA5}">
                      <a16:colId xmlns:a16="http://schemas.microsoft.com/office/drawing/2014/main" val="2958585751"/>
                    </a:ext>
                  </a:extLst>
                </a:gridCol>
                <a:gridCol w="329184">
                  <a:extLst>
                    <a:ext uri="{9D8B030D-6E8A-4147-A177-3AD203B41FA5}">
                      <a16:colId xmlns:a16="http://schemas.microsoft.com/office/drawing/2014/main" val="197411304"/>
                    </a:ext>
                  </a:extLst>
                </a:gridCol>
                <a:gridCol w="329184">
                  <a:extLst>
                    <a:ext uri="{9D8B030D-6E8A-4147-A177-3AD203B41FA5}">
                      <a16:colId xmlns:a16="http://schemas.microsoft.com/office/drawing/2014/main" val="3755266998"/>
                    </a:ext>
                  </a:extLst>
                </a:gridCol>
                <a:gridCol w="329184">
                  <a:extLst>
                    <a:ext uri="{9D8B030D-6E8A-4147-A177-3AD203B41FA5}">
                      <a16:colId xmlns:a16="http://schemas.microsoft.com/office/drawing/2014/main" val="1170926861"/>
                    </a:ext>
                  </a:extLst>
                </a:gridCol>
                <a:gridCol w="329184">
                  <a:extLst>
                    <a:ext uri="{9D8B030D-6E8A-4147-A177-3AD203B41FA5}">
                      <a16:colId xmlns:a16="http://schemas.microsoft.com/office/drawing/2014/main" val="1415849675"/>
                    </a:ext>
                  </a:extLst>
                </a:gridCol>
                <a:gridCol w="329184">
                  <a:extLst>
                    <a:ext uri="{9D8B030D-6E8A-4147-A177-3AD203B41FA5}">
                      <a16:colId xmlns:a16="http://schemas.microsoft.com/office/drawing/2014/main" val="1920855879"/>
                    </a:ext>
                  </a:extLst>
                </a:gridCol>
                <a:gridCol w="329184">
                  <a:extLst>
                    <a:ext uri="{9D8B030D-6E8A-4147-A177-3AD203B41FA5}">
                      <a16:colId xmlns:a16="http://schemas.microsoft.com/office/drawing/2014/main" val="3813196023"/>
                    </a:ext>
                  </a:extLst>
                </a:gridCol>
                <a:gridCol w="329184">
                  <a:extLst>
                    <a:ext uri="{9D8B030D-6E8A-4147-A177-3AD203B41FA5}">
                      <a16:colId xmlns:a16="http://schemas.microsoft.com/office/drawing/2014/main" val="2756754250"/>
                    </a:ext>
                  </a:extLst>
                </a:gridCol>
                <a:gridCol w="329184">
                  <a:extLst>
                    <a:ext uri="{9D8B030D-6E8A-4147-A177-3AD203B41FA5}">
                      <a16:colId xmlns:a16="http://schemas.microsoft.com/office/drawing/2014/main" val="3917945781"/>
                    </a:ext>
                  </a:extLst>
                </a:gridCol>
                <a:gridCol w="329184">
                  <a:extLst>
                    <a:ext uri="{9D8B030D-6E8A-4147-A177-3AD203B41FA5}">
                      <a16:colId xmlns:a16="http://schemas.microsoft.com/office/drawing/2014/main" val="273741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4220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- 2024-03-04 16:43:36</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Women's History Month, we're aiming to empower others to achieve their goals by asking our Diversity, Equity, Inclusion, and Belonging Council members what career advice they would give their younger selves.
Janet H. from our Workers Comp Claims team offered incredible and inspiring wisdom that anyone in the workforce can use to help find success. Check out her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https://quintly-eu-image-storage.s3.amazonaws.com/e33bbb9956bb05844e7317a82c09a400/0b78b2c2a6ce3ab42c128804c2d47161.jpg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31808855"/>
                  </a:ext>
                </a:extLst>
              </a:tr>
            </a:tbl>
          </a:graphicData>
        </a:graphic>
      </p:graphicFrame>
      <p:sp>
        <p:nvSpPr>
          <p:cNvPr id="4" name="Text Placeholder 3">
            <a:extLst>
              <a:ext uri="{FF2B5EF4-FFF2-40B4-BE49-F238E27FC236}">
                <a16:creationId xmlns:a16="http://schemas.microsoft.com/office/drawing/2014/main" id="{DADF08E9-70EE-402D-A4FF-0668A9AD89F8}"/>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9060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6605-FB6E-4487-BD58-2D4C22093430}"/>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2CB274A8-3544-42A4-83EC-5D2DE4811705}"/>
              </a:ext>
            </a:extLst>
          </p:cNvPr>
          <p:cNvGraphicFramePr>
            <a:graphicFrameLocks noGrp="1"/>
          </p:cNvGraphicFramePr>
          <p:nvPr>
            <p:ph type="tbl" sz="quarter" idx="13"/>
            <p:extLst>
              <p:ext uri="{D42A27DB-BD31-4B8C-83A1-F6EECF244321}">
                <p14:modId xmlns:p14="http://schemas.microsoft.com/office/powerpoint/2010/main" val="396979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61304735"/>
                    </a:ext>
                  </a:extLst>
                </a:gridCol>
                <a:gridCol w="1481328">
                  <a:extLst>
                    <a:ext uri="{9D8B030D-6E8A-4147-A177-3AD203B41FA5}">
                      <a16:colId xmlns:a16="http://schemas.microsoft.com/office/drawing/2014/main" val="2832360864"/>
                    </a:ext>
                  </a:extLst>
                </a:gridCol>
                <a:gridCol w="329184">
                  <a:extLst>
                    <a:ext uri="{9D8B030D-6E8A-4147-A177-3AD203B41FA5}">
                      <a16:colId xmlns:a16="http://schemas.microsoft.com/office/drawing/2014/main" val="615819921"/>
                    </a:ext>
                  </a:extLst>
                </a:gridCol>
                <a:gridCol w="329184">
                  <a:extLst>
                    <a:ext uri="{9D8B030D-6E8A-4147-A177-3AD203B41FA5}">
                      <a16:colId xmlns:a16="http://schemas.microsoft.com/office/drawing/2014/main" val="830255960"/>
                    </a:ext>
                  </a:extLst>
                </a:gridCol>
                <a:gridCol w="329184">
                  <a:extLst>
                    <a:ext uri="{9D8B030D-6E8A-4147-A177-3AD203B41FA5}">
                      <a16:colId xmlns:a16="http://schemas.microsoft.com/office/drawing/2014/main" val="218733808"/>
                    </a:ext>
                  </a:extLst>
                </a:gridCol>
                <a:gridCol w="329184">
                  <a:extLst>
                    <a:ext uri="{9D8B030D-6E8A-4147-A177-3AD203B41FA5}">
                      <a16:colId xmlns:a16="http://schemas.microsoft.com/office/drawing/2014/main" val="374799537"/>
                    </a:ext>
                  </a:extLst>
                </a:gridCol>
                <a:gridCol w="329184">
                  <a:extLst>
                    <a:ext uri="{9D8B030D-6E8A-4147-A177-3AD203B41FA5}">
                      <a16:colId xmlns:a16="http://schemas.microsoft.com/office/drawing/2014/main" val="847246886"/>
                    </a:ext>
                  </a:extLst>
                </a:gridCol>
                <a:gridCol w="329184">
                  <a:extLst>
                    <a:ext uri="{9D8B030D-6E8A-4147-A177-3AD203B41FA5}">
                      <a16:colId xmlns:a16="http://schemas.microsoft.com/office/drawing/2014/main" val="822421205"/>
                    </a:ext>
                  </a:extLst>
                </a:gridCol>
                <a:gridCol w="329184">
                  <a:extLst>
                    <a:ext uri="{9D8B030D-6E8A-4147-A177-3AD203B41FA5}">
                      <a16:colId xmlns:a16="http://schemas.microsoft.com/office/drawing/2014/main" val="759681094"/>
                    </a:ext>
                  </a:extLst>
                </a:gridCol>
                <a:gridCol w="329184">
                  <a:extLst>
                    <a:ext uri="{9D8B030D-6E8A-4147-A177-3AD203B41FA5}">
                      <a16:colId xmlns:a16="http://schemas.microsoft.com/office/drawing/2014/main" val="1085240983"/>
                    </a:ext>
                  </a:extLst>
                </a:gridCol>
                <a:gridCol w="329184">
                  <a:extLst>
                    <a:ext uri="{9D8B030D-6E8A-4147-A177-3AD203B41FA5}">
                      <a16:colId xmlns:a16="http://schemas.microsoft.com/office/drawing/2014/main" val="216885949"/>
                    </a:ext>
                  </a:extLst>
                </a:gridCol>
                <a:gridCol w="329184">
                  <a:extLst>
                    <a:ext uri="{9D8B030D-6E8A-4147-A177-3AD203B41FA5}">
                      <a16:colId xmlns:a16="http://schemas.microsoft.com/office/drawing/2014/main" val="2109574908"/>
                    </a:ext>
                  </a:extLst>
                </a:gridCol>
                <a:gridCol w="329184">
                  <a:extLst>
                    <a:ext uri="{9D8B030D-6E8A-4147-A177-3AD203B41FA5}">
                      <a16:colId xmlns:a16="http://schemas.microsoft.com/office/drawing/2014/main" val="2136614602"/>
                    </a:ext>
                  </a:extLst>
                </a:gridCol>
                <a:gridCol w="329184">
                  <a:extLst>
                    <a:ext uri="{9D8B030D-6E8A-4147-A177-3AD203B41FA5}">
                      <a16:colId xmlns:a16="http://schemas.microsoft.com/office/drawing/2014/main" val="3018686230"/>
                    </a:ext>
                  </a:extLst>
                </a:gridCol>
                <a:gridCol w="329184">
                  <a:extLst>
                    <a:ext uri="{9D8B030D-6E8A-4147-A177-3AD203B41FA5}">
                      <a16:colId xmlns:a16="http://schemas.microsoft.com/office/drawing/2014/main" val="1556751090"/>
                    </a:ext>
                  </a:extLst>
                </a:gridCol>
                <a:gridCol w="329184">
                  <a:extLst>
                    <a:ext uri="{9D8B030D-6E8A-4147-A177-3AD203B41FA5}">
                      <a16:colId xmlns:a16="http://schemas.microsoft.com/office/drawing/2014/main" val="2052176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563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- 2024-05-06 16:31:14</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share that Tokio Marine has scored the highest favorability rating among large multinational carriers in the Americas!  Based on a Financial Times survey of insurance decision-makers and risk managers, our companies in the Americas received the highest percentage of "very favorable" and "favorable" ratings, with 76% of respondents expressing positive sentiments about our brand. We are deeply grateful for this recognition and the dedication of all employees across our Group companies!
Read more about the survey results in this article: https://bit.ly/1favorabilityrating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https://quintly-eu-image-storage.s3.amazonaws.com/e33bbb9956bb05844e7317a82c09a400/222f327e8c02a1e99b167e5b369490fa.jpg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37154202"/>
                  </a:ext>
                </a:extLst>
              </a:tr>
            </a:tbl>
          </a:graphicData>
        </a:graphic>
      </p:graphicFrame>
      <p:sp>
        <p:nvSpPr>
          <p:cNvPr id="4" name="Text Placeholder 3">
            <a:extLst>
              <a:ext uri="{FF2B5EF4-FFF2-40B4-BE49-F238E27FC236}">
                <a16:creationId xmlns:a16="http://schemas.microsoft.com/office/drawing/2014/main" id="{F4C4915F-0AF2-45F7-81D7-7A15678DD55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735715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D79FA-C10C-4E7B-9037-3CB5A41CCF14}"/>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DF9F9C4C-281F-4CCF-BFBB-B6B3C92EF6E7}"/>
              </a:ext>
            </a:extLst>
          </p:cNvPr>
          <p:cNvGraphicFramePr>
            <a:graphicFrameLocks noGrp="1"/>
          </p:cNvGraphicFramePr>
          <p:nvPr>
            <p:ph type="tbl" sz="quarter" idx="13"/>
            <p:extLst>
              <p:ext uri="{D42A27DB-BD31-4B8C-83A1-F6EECF244321}">
                <p14:modId xmlns:p14="http://schemas.microsoft.com/office/powerpoint/2010/main" val="11723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50429327"/>
                    </a:ext>
                  </a:extLst>
                </a:gridCol>
                <a:gridCol w="1481328">
                  <a:extLst>
                    <a:ext uri="{9D8B030D-6E8A-4147-A177-3AD203B41FA5}">
                      <a16:colId xmlns:a16="http://schemas.microsoft.com/office/drawing/2014/main" val="1102047139"/>
                    </a:ext>
                  </a:extLst>
                </a:gridCol>
                <a:gridCol w="329184">
                  <a:extLst>
                    <a:ext uri="{9D8B030D-6E8A-4147-A177-3AD203B41FA5}">
                      <a16:colId xmlns:a16="http://schemas.microsoft.com/office/drawing/2014/main" val="967845349"/>
                    </a:ext>
                  </a:extLst>
                </a:gridCol>
                <a:gridCol w="329184">
                  <a:extLst>
                    <a:ext uri="{9D8B030D-6E8A-4147-A177-3AD203B41FA5}">
                      <a16:colId xmlns:a16="http://schemas.microsoft.com/office/drawing/2014/main" val="734092648"/>
                    </a:ext>
                  </a:extLst>
                </a:gridCol>
                <a:gridCol w="329184">
                  <a:extLst>
                    <a:ext uri="{9D8B030D-6E8A-4147-A177-3AD203B41FA5}">
                      <a16:colId xmlns:a16="http://schemas.microsoft.com/office/drawing/2014/main" val="696703647"/>
                    </a:ext>
                  </a:extLst>
                </a:gridCol>
                <a:gridCol w="329184">
                  <a:extLst>
                    <a:ext uri="{9D8B030D-6E8A-4147-A177-3AD203B41FA5}">
                      <a16:colId xmlns:a16="http://schemas.microsoft.com/office/drawing/2014/main" val="3636855095"/>
                    </a:ext>
                  </a:extLst>
                </a:gridCol>
                <a:gridCol w="329184">
                  <a:extLst>
                    <a:ext uri="{9D8B030D-6E8A-4147-A177-3AD203B41FA5}">
                      <a16:colId xmlns:a16="http://schemas.microsoft.com/office/drawing/2014/main" val="3655931824"/>
                    </a:ext>
                  </a:extLst>
                </a:gridCol>
                <a:gridCol w="329184">
                  <a:extLst>
                    <a:ext uri="{9D8B030D-6E8A-4147-A177-3AD203B41FA5}">
                      <a16:colId xmlns:a16="http://schemas.microsoft.com/office/drawing/2014/main" val="4091043886"/>
                    </a:ext>
                  </a:extLst>
                </a:gridCol>
                <a:gridCol w="329184">
                  <a:extLst>
                    <a:ext uri="{9D8B030D-6E8A-4147-A177-3AD203B41FA5}">
                      <a16:colId xmlns:a16="http://schemas.microsoft.com/office/drawing/2014/main" val="4068627489"/>
                    </a:ext>
                  </a:extLst>
                </a:gridCol>
                <a:gridCol w="329184">
                  <a:extLst>
                    <a:ext uri="{9D8B030D-6E8A-4147-A177-3AD203B41FA5}">
                      <a16:colId xmlns:a16="http://schemas.microsoft.com/office/drawing/2014/main" val="3728569632"/>
                    </a:ext>
                  </a:extLst>
                </a:gridCol>
                <a:gridCol w="329184">
                  <a:extLst>
                    <a:ext uri="{9D8B030D-6E8A-4147-A177-3AD203B41FA5}">
                      <a16:colId xmlns:a16="http://schemas.microsoft.com/office/drawing/2014/main" val="2186300014"/>
                    </a:ext>
                  </a:extLst>
                </a:gridCol>
                <a:gridCol w="329184">
                  <a:extLst>
                    <a:ext uri="{9D8B030D-6E8A-4147-A177-3AD203B41FA5}">
                      <a16:colId xmlns:a16="http://schemas.microsoft.com/office/drawing/2014/main" val="73880194"/>
                    </a:ext>
                  </a:extLst>
                </a:gridCol>
                <a:gridCol w="329184">
                  <a:extLst>
                    <a:ext uri="{9D8B030D-6E8A-4147-A177-3AD203B41FA5}">
                      <a16:colId xmlns:a16="http://schemas.microsoft.com/office/drawing/2014/main" val="2420073490"/>
                    </a:ext>
                  </a:extLst>
                </a:gridCol>
                <a:gridCol w="329184">
                  <a:extLst>
                    <a:ext uri="{9D8B030D-6E8A-4147-A177-3AD203B41FA5}">
                      <a16:colId xmlns:a16="http://schemas.microsoft.com/office/drawing/2014/main" val="557330781"/>
                    </a:ext>
                  </a:extLst>
                </a:gridCol>
                <a:gridCol w="329184">
                  <a:extLst>
                    <a:ext uri="{9D8B030D-6E8A-4147-A177-3AD203B41FA5}">
                      <a16:colId xmlns:a16="http://schemas.microsoft.com/office/drawing/2014/main" val="1293352262"/>
                    </a:ext>
                  </a:extLst>
                </a:gridCol>
                <a:gridCol w="329184">
                  <a:extLst>
                    <a:ext uri="{9D8B030D-6E8A-4147-A177-3AD203B41FA5}">
                      <a16:colId xmlns:a16="http://schemas.microsoft.com/office/drawing/2014/main" val="1514687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405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- 2024-02-16 14:08:17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Miyuki K. on earning her CPCU designation! We could not be more proud of her dedication to continuous development. 👏
We believe in investing in our team's professional growth through internal training, insurance designation programs, and tuition reimbursement, and Miyuki's achievement embodies this commitment. Keep up the excellent work and here's to many more milestones on your professional journey!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https://quintly-eu-image-storage.s3.amazonaws.com/e33bbb9956bb05844e7317a82c09a400/8d5dd2cdf63b3819ab9b32290b88dc2c.jpg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44574803"/>
                  </a:ext>
                </a:extLst>
              </a:tr>
            </a:tbl>
          </a:graphicData>
        </a:graphic>
      </p:graphicFrame>
      <p:sp>
        <p:nvSpPr>
          <p:cNvPr id="4" name="Text Placeholder 3">
            <a:extLst>
              <a:ext uri="{FF2B5EF4-FFF2-40B4-BE49-F238E27FC236}">
                <a16:creationId xmlns:a16="http://schemas.microsoft.com/office/drawing/2014/main" id="{A3F1C735-D537-49F1-88F7-D9AF503A5DF9}"/>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60963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5E92E-C5AF-424D-82D2-893F62D0A8B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0585F9C-BC20-42CC-8EAC-B525FE658D98}"/>
              </a:ext>
            </a:extLst>
          </p:cNvPr>
          <p:cNvGraphicFramePr>
            <a:graphicFrameLocks noGrp="1"/>
          </p:cNvGraphicFramePr>
          <p:nvPr>
            <p:ph type="tbl" sz="quarter" idx="13"/>
            <p:extLst>
              <p:ext uri="{D42A27DB-BD31-4B8C-83A1-F6EECF244321}">
                <p14:modId xmlns:p14="http://schemas.microsoft.com/office/powerpoint/2010/main" val="40304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31436414"/>
                    </a:ext>
                  </a:extLst>
                </a:gridCol>
                <a:gridCol w="576072">
                  <a:extLst>
                    <a:ext uri="{9D8B030D-6E8A-4147-A177-3AD203B41FA5}">
                      <a16:colId xmlns:a16="http://schemas.microsoft.com/office/drawing/2014/main" val="2052646928"/>
                    </a:ext>
                  </a:extLst>
                </a:gridCol>
                <a:gridCol w="576072">
                  <a:extLst>
                    <a:ext uri="{9D8B030D-6E8A-4147-A177-3AD203B41FA5}">
                      <a16:colId xmlns:a16="http://schemas.microsoft.com/office/drawing/2014/main" val="1714641848"/>
                    </a:ext>
                  </a:extLst>
                </a:gridCol>
                <a:gridCol w="576072">
                  <a:extLst>
                    <a:ext uri="{9D8B030D-6E8A-4147-A177-3AD203B41FA5}">
                      <a16:colId xmlns:a16="http://schemas.microsoft.com/office/drawing/2014/main" val="2927691973"/>
                    </a:ext>
                  </a:extLst>
                </a:gridCol>
                <a:gridCol w="576072">
                  <a:extLst>
                    <a:ext uri="{9D8B030D-6E8A-4147-A177-3AD203B41FA5}">
                      <a16:colId xmlns:a16="http://schemas.microsoft.com/office/drawing/2014/main" val="2670691407"/>
                    </a:ext>
                  </a:extLst>
                </a:gridCol>
                <a:gridCol w="576072">
                  <a:extLst>
                    <a:ext uri="{9D8B030D-6E8A-4147-A177-3AD203B41FA5}">
                      <a16:colId xmlns:a16="http://schemas.microsoft.com/office/drawing/2014/main" val="98402154"/>
                    </a:ext>
                  </a:extLst>
                </a:gridCol>
                <a:gridCol w="576072">
                  <a:extLst>
                    <a:ext uri="{9D8B030D-6E8A-4147-A177-3AD203B41FA5}">
                      <a16:colId xmlns:a16="http://schemas.microsoft.com/office/drawing/2014/main" val="3032730550"/>
                    </a:ext>
                  </a:extLst>
                </a:gridCol>
                <a:gridCol w="576072">
                  <a:extLst>
                    <a:ext uri="{9D8B030D-6E8A-4147-A177-3AD203B41FA5}">
                      <a16:colId xmlns:a16="http://schemas.microsoft.com/office/drawing/2014/main" val="3861500651"/>
                    </a:ext>
                  </a:extLst>
                </a:gridCol>
                <a:gridCol w="576072">
                  <a:extLst>
                    <a:ext uri="{9D8B030D-6E8A-4147-A177-3AD203B41FA5}">
                      <a16:colId xmlns:a16="http://schemas.microsoft.com/office/drawing/2014/main" val="3416180231"/>
                    </a:ext>
                  </a:extLst>
                </a:gridCol>
                <a:gridCol w="576072">
                  <a:extLst>
                    <a:ext uri="{9D8B030D-6E8A-4147-A177-3AD203B41FA5}">
                      <a16:colId xmlns:a16="http://schemas.microsoft.com/office/drawing/2014/main" val="639974326"/>
                    </a:ext>
                  </a:extLst>
                </a:gridCol>
                <a:gridCol w="576072">
                  <a:extLst>
                    <a:ext uri="{9D8B030D-6E8A-4147-A177-3AD203B41FA5}">
                      <a16:colId xmlns:a16="http://schemas.microsoft.com/office/drawing/2014/main" val="2921038659"/>
                    </a:ext>
                  </a:extLst>
                </a:gridCol>
                <a:gridCol w="576072">
                  <a:extLst>
                    <a:ext uri="{9D8B030D-6E8A-4147-A177-3AD203B41FA5}">
                      <a16:colId xmlns:a16="http://schemas.microsoft.com/office/drawing/2014/main" val="1265301800"/>
                    </a:ext>
                  </a:extLst>
                </a:gridCol>
                <a:gridCol w="576072">
                  <a:extLst>
                    <a:ext uri="{9D8B030D-6E8A-4147-A177-3AD203B41FA5}">
                      <a16:colId xmlns:a16="http://schemas.microsoft.com/office/drawing/2014/main" val="339079066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72882526"/>
                  </a:ext>
                </a:extLst>
              </a:tr>
              <a:tr h="370840">
                <a:tc>
                  <a:txBody>
                    <a:bodyPr/>
                    <a:lstStyle/>
                    <a:p>
                      <a:r>
                        <a:rPr lang="en-US" sz="1000"/>
                        <a:t>291</a:t>
                      </a:r>
                    </a:p>
                  </a:txBody>
                  <a:tcPr/>
                </a:tc>
                <a:tc>
                  <a:txBody>
                    <a:bodyPr/>
                    <a:lstStyle/>
                    <a:p>
                      <a:r>
                        <a:rPr lang="en-US" sz="1000"/>
                        <a:t>12</a:t>
                      </a:r>
                    </a:p>
                  </a:txBody>
                  <a:tcPr/>
                </a:tc>
                <a:tc>
                  <a:txBody>
                    <a:bodyPr/>
                    <a:lstStyle/>
                    <a:p>
                      <a:r>
                        <a:rPr lang="en-US" sz="1000"/>
                        <a:t>108</a:t>
                      </a:r>
                    </a:p>
                  </a:txBody>
                  <a:tcPr/>
                </a:tc>
                <a:tc>
                  <a:txBody>
                    <a:bodyPr/>
                    <a:lstStyle/>
                    <a:p>
                      <a:r>
                        <a:rPr lang="en-US" sz="1000"/>
                        <a:t>96</a:t>
                      </a:r>
                    </a:p>
                  </a:txBody>
                  <a:tcPr/>
                </a:tc>
                <a:tc>
                  <a:txBody>
                    <a:bodyPr/>
                    <a:lstStyle/>
                    <a:p>
                      <a:r>
                        <a:rPr lang="en-US" sz="1000"/>
                        <a:t>0</a:t>
                      </a:r>
                    </a:p>
                  </a:txBody>
                  <a:tcPr/>
                </a:tc>
                <a:tc>
                  <a:txBody>
                    <a:bodyPr/>
                    <a:lstStyle/>
                    <a:p>
                      <a:r>
                        <a:rPr lang="en-US" sz="1000"/>
                        <a:t>12</a:t>
                      </a:r>
                    </a:p>
                  </a:txBody>
                  <a:tcPr/>
                </a:tc>
                <a:tc>
                  <a:txBody>
                    <a:bodyPr/>
                    <a:lstStyle/>
                    <a:p>
                      <a:r>
                        <a:rPr lang="en-US" sz="1000"/>
                        <a:t>11</a:t>
                      </a:r>
                    </a:p>
                  </a:txBody>
                  <a:tcPr/>
                </a:tc>
                <a:tc>
                  <a:txBody>
                    <a:bodyPr/>
                    <a:lstStyle/>
                    <a:p>
                      <a:r>
                        <a:rPr lang="en-US" sz="1000"/>
                        <a:t>9</a:t>
                      </a:r>
                    </a:p>
                  </a:txBody>
                  <a:tcPr/>
                </a:tc>
                <a:tc>
                  <a:txBody>
                    <a:bodyPr/>
                    <a:lstStyle/>
                    <a:p>
                      <a:r>
                        <a:rPr lang="en-US" sz="1000"/>
                        <a:t>129</a:t>
                      </a:r>
                    </a:p>
                  </a:txBody>
                  <a:tcPr/>
                </a:tc>
                <a:tc>
                  <a:txBody>
                    <a:bodyPr/>
                    <a:lstStyle/>
                    <a:p>
                      <a:r>
                        <a:rPr lang="en-US" sz="1000"/>
                        <a:t>18</a:t>
                      </a:r>
                    </a:p>
                  </a:txBody>
                  <a:tcPr/>
                </a:tc>
                <a:tc>
                  <a:txBody>
                    <a:bodyPr/>
                    <a:lstStyle/>
                    <a:p>
                      <a:r>
                        <a:rPr lang="en-US" sz="1000"/>
                        <a:t>25</a:t>
                      </a:r>
                    </a:p>
                  </a:txBody>
                  <a:tcPr/>
                </a:tc>
                <a:tc>
                  <a:txBody>
                    <a:bodyPr/>
                    <a:lstStyle/>
                    <a:p>
                      <a:r>
                        <a:rPr lang="en-US" sz="1000"/>
                        <a:t>0.5702 %</a:t>
                      </a:r>
                    </a:p>
                  </a:txBody>
                  <a:tcPr/>
                </a:tc>
                <a:tc>
                  <a:txBody>
                    <a:bodyPr/>
                    <a:lstStyle/>
                    <a:p>
                      <a:r>
                        <a:rPr lang="en-US" sz="1000"/>
                        <a:t>0.0 %</a:t>
                      </a:r>
                    </a:p>
                  </a:txBody>
                  <a:tcPr/>
                </a:tc>
                <a:extLst>
                  <a:ext uri="{0D108BD9-81ED-4DB2-BD59-A6C34878D82A}">
                    <a16:rowId xmlns:a16="http://schemas.microsoft.com/office/drawing/2014/main" val="3995762952"/>
                  </a:ext>
                </a:extLst>
              </a:tr>
            </a:tbl>
          </a:graphicData>
        </a:graphic>
      </p:graphicFrame>
      <p:sp>
        <p:nvSpPr>
          <p:cNvPr id="4" name="Text Placeholder 3">
            <a:extLst>
              <a:ext uri="{FF2B5EF4-FFF2-40B4-BE49-F238E27FC236}">
                <a16:creationId xmlns:a16="http://schemas.microsoft.com/office/drawing/2014/main" id="{8AE941C3-40BC-43BF-9EDC-8914B87F0C5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4006263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F69BF-EB7D-4E9D-972F-22B04CC536C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88C056A-6CF3-485A-839E-BE88033B4635}"/>
              </a:ext>
            </a:extLst>
          </p:cNvPr>
          <p:cNvGraphicFramePr>
            <a:graphicFrameLocks noGrp="1"/>
          </p:cNvGraphicFramePr>
          <p:nvPr>
            <p:ph type="chart" sz="quarter" idx="13"/>
            <p:extLst>
              <p:ext uri="{D42A27DB-BD31-4B8C-83A1-F6EECF244321}">
                <p14:modId xmlns:p14="http://schemas.microsoft.com/office/powerpoint/2010/main" val="443618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E28BA-2EFD-480F-9EFE-1CAE73994AFD}"/>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671CB1AC-4C45-4C6D-AD4E-91D82CA41A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207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995F-AEC0-4CD3-8BA6-1449A8C983F3}"/>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52EAB8D-C23B-4595-BECA-4730BB08266E}"/>
              </a:ext>
            </a:extLst>
          </p:cNvPr>
          <p:cNvGraphicFramePr>
            <a:graphicFrameLocks noGrp="1"/>
          </p:cNvGraphicFramePr>
          <p:nvPr>
            <p:ph type="chart" sz="quarter" idx="13"/>
            <p:extLst>
              <p:ext uri="{D42A27DB-BD31-4B8C-83A1-F6EECF244321}">
                <p14:modId xmlns:p14="http://schemas.microsoft.com/office/powerpoint/2010/main" val="1244016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B822C6-2AF6-4B3E-BAEB-11BA41D17B58}"/>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07CA988A-F315-426E-9480-4CC9A9D5FE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754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8B8FF-E24C-4346-8B55-E5DC15B14E0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7C4E80B-26F7-4C58-A920-18CA8AA24B24}"/>
              </a:ext>
            </a:extLst>
          </p:cNvPr>
          <p:cNvGraphicFramePr>
            <a:graphicFrameLocks noGrp="1"/>
          </p:cNvGraphicFramePr>
          <p:nvPr>
            <p:ph type="chart" sz="quarter" idx="13"/>
            <p:extLst>
              <p:ext uri="{D42A27DB-BD31-4B8C-83A1-F6EECF244321}">
                <p14:modId xmlns:p14="http://schemas.microsoft.com/office/powerpoint/2010/main" val="2260133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C8C07-7CFB-44A3-B52F-B03048739974}"/>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25582877-B367-45B9-8811-60F935D3E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078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E1ED7-6B51-4D94-B466-C100D8F92A2F}"/>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C4CF5B0B-6A34-43C2-930D-09F7CCDA9DC2}"/>
              </a:ext>
            </a:extLst>
          </p:cNvPr>
          <p:cNvGraphicFramePr>
            <a:graphicFrameLocks noGrp="1"/>
          </p:cNvGraphicFramePr>
          <p:nvPr>
            <p:ph type="tbl" sz="quarter" idx="13"/>
            <p:extLst>
              <p:ext uri="{D42A27DB-BD31-4B8C-83A1-F6EECF244321}">
                <p14:modId xmlns:p14="http://schemas.microsoft.com/office/powerpoint/2010/main" val="212157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10280056"/>
                    </a:ext>
                  </a:extLst>
                </a:gridCol>
                <a:gridCol w="1152144">
                  <a:extLst>
                    <a:ext uri="{9D8B030D-6E8A-4147-A177-3AD203B41FA5}">
                      <a16:colId xmlns:a16="http://schemas.microsoft.com/office/drawing/2014/main" val="1847308886"/>
                    </a:ext>
                  </a:extLst>
                </a:gridCol>
                <a:gridCol w="1152144">
                  <a:extLst>
                    <a:ext uri="{9D8B030D-6E8A-4147-A177-3AD203B41FA5}">
                      <a16:colId xmlns:a16="http://schemas.microsoft.com/office/drawing/2014/main" val="3326433126"/>
                    </a:ext>
                  </a:extLst>
                </a:gridCol>
                <a:gridCol w="1152144">
                  <a:extLst>
                    <a:ext uri="{9D8B030D-6E8A-4147-A177-3AD203B41FA5}">
                      <a16:colId xmlns:a16="http://schemas.microsoft.com/office/drawing/2014/main" val="1817731714"/>
                    </a:ext>
                  </a:extLst>
                </a:gridCol>
                <a:gridCol w="1152144">
                  <a:extLst>
                    <a:ext uri="{9D8B030D-6E8A-4147-A177-3AD203B41FA5}">
                      <a16:colId xmlns:a16="http://schemas.microsoft.com/office/drawing/2014/main" val="747695700"/>
                    </a:ext>
                  </a:extLst>
                </a:gridCol>
                <a:gridCol w="1152144">
                  <a:extLst>
                    <a:ext uri="{9D8B030D-6E8A-4147-A177-3AD203B41FA5}">
                      <a16:colId xmlns:a16="http://schemas.microsoft.com/office/drawing/2014/main" val="150740337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030918411"/>
                  </a:ext>
                </a:extLst>
              </a:tr>
              <a:tr h="370840">
                <a:tc>
                  <a:txBody>
                    <a:bodyPr/>
                    <a:lstStyle/>
                    <a:p>
                      <a:r>
                        <a:rPr lang="en-US" sz="1000" b="1"/>
                        <a:t>@TokioMAmerica - 2024-02-16 14:13:55</a:t>
                      </a:r>
                      <a:r>
                        <a:rPr lang="en-US" sz="1000"/>
                        <a:t>
 Congrats to Miyuki K. on earning her CPCU designation👏We believe in investing in professional growth through internal training, insurance designation programs, &amp;amp; tuition reimbursement. Excellent work, Miyuki. Here's to many more milestones on your professional journey! #ICM2024 https://t.co/hIS0W8tSRZ</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2.4823 %</a:t>
                      </a:r>
                    </a:p>
                  </a:txBody>
                  <a:tcPr/>
                </a:tc>
                <a:extLst>
                  <a:ext uri="{0D108BD9-81ED-4DB2-BD59-A6C34878D82A}">
                    <a16:rowId xmlns:a16="http://schemas.microsoft.com/office/drawing/2014/main" val="1251445220"/>
                  </a:ext>
                </a:extLst>
              </a:tr>
              <a:tr h="370840">
                <a:tc>
                  <a:txBody>
                    <a:bodyPr/>
                    <a:lstStyle/>
                    <a:p>
                      <a:r>
                        <a:rPr lang="en-US" sz="1000" b="1"/>
                        <a:t>@TokioMAmerica - 2024-06-07 14:24:00</a:t>
                      </a:r>
                      <a:r>
                        <a:rPr lang="en-US" sz="1000"/>
                        <a:t>
 TMA is proud to support Shriners Hospitals for Children as our June charity. @shrinershosp brings hope &amp;amp; care for children with special healthcare needs. Through continuous education &amp;amp; research in health discoveries, Shriners helps brave children everywhere live a full life. https://t.co/6p49hNpWSj</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2.4390 %</a:t>
                      </a:r>
                    </a:p>
                  </a:txBody>
                  <a:tcPr/>
                </a:tc>
                <a:extLst>
                  <a:ext uri="{0D108BD9-81ED-4DB2-BD59-A6C34878D82A}">
                    <a16:rowId xmlns:a16="http://schemas.microsoft.com/office/drawing/2014/main" val="2895520878"/>
                  </a:ext>
                </a:extLst>
              </a:tr>
              <a:tr h="370840">
                <a:tc>
                  <a:txBody>
                    <a:bodyPr/>
                    <a:lstStyle/>
                    <a:p>
                      <a:r>
                        <a:rPr lang="en-US" sz="1000" b="1"/>
                        <a:t>@TokioMAmerica - 2024-02-08 14:34:48</a:t>
                      </a:r>
                      <a:r>
                        <a:rPr lang="en-US" sz="1000"/>
                        <a:t>
 We support our team every step of the way, especially during life's important moments. That's why TMA prioritizes caregiving leave &amp;amp; parental flex scheduling for employees. Join our team! Explore our job openings today: https://t.co/7Y47Mu7vQl #InsuranceCareersMonth #IMC2024 https://t.co/4LQ3gHDhgw</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2.1277 %</a:t>
                      </a:r>
                    </a:p>
                  </a:txBody>
                  <a:tcPr/>
                </a:tc>
                <a:extLst>
                  <a:ext uri="{0D108BD9-81ED-4DB2-BD59-A6C34878D82A}">
                    <a16:rowId xmlns:a16="http://schemas.microsoft.com/office/drawing/2014/main" val="1085993601"/>
                  </a:ext>
                </a:extLst>
              </a:tr>
            </a:tbl>
          </a:graphicData>
        </a:graphic>
      </p:graphicFrame>
      <p:sp>
        <p:nvSpPr>
          <p:cNvPr id="4" name="Text Placeholder 3">
            <a:extLst>
              <a:ext uri="{FF2B5EF4-FFF2-40B4-BE49-F238E27FC236}">
                <a16:creationId xmlns:a16="http://schemas.microsoft.com/office/drawing/2014/main" id="{501984AE-82E0-428B-BD24-172D827B8B40}"/>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487808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DBE27-FFA5-461B-BC2E-3046221EC205}"/>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2E00167-7C65-4F8C-B786-0211F5CB26B2}"/>
              </a:ext>
            </a:extLst>
          </p:cNvPr>
          <p:cNvGraphicFramePr>
            <a:graphicFrameLocks noGrp="1"/>
          </p:cNvGraphicFramePr>
          <p:nvPr>
            <p:ph type="tbl" sz="quarter" idx="13"/>
            <p:extLst>
              <p:ext uri="{D42A27DB-BD31-4B8C-83A1-F6EECF244321}">
                <p14:modId xmlns:p14="http://schemas.microsoft.com/office/powerpoint/2010/main" val="248154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56918061"/>
                    </a:ext>
                  </a:extLst>
                </a:gridCol>
                <a:gridCol w="658368">
                  <a:extLst>
                    <a:ext uri="{9D8B030D-6E8A-4147-A177-3AD203B41FA5}">
                      <a16:colId xmlns:a16="http://schemas.microsoft.com/office/drawing/2014/main" val="3702677229"/>
                    </a:ext>
                  </a:extLst>
                </a:gridCol>
                <a:gridCol w="658368">
                  <a:extLst>
                    <a:ext uri="{9D8B030D-6E8A-4147-A177-3AD203B41FA5}">
                      <a16:colId xmlns:a16="http://schemas.microsoft.com/office/drawing/2014/main" val="1470128782"/>
                    </a:ext>
                  </a:extLst>
                </a:gridCol>
                <a:gridCol w="658368">
                  <a:extLst>
                    <a:ext uri="{9D8B030D-6E8A-4147-A177-3AD203B41FA5}">
                      <a16:colId xmlns:a16="http://schemas.microsoft.com/office/drawing/2014/main" val="91087797"/>
                    </a:ext>
                  </a:extLst>
                </a:gridCol>
                <a:gridCol w="658368">
                  <a:extLst>
                    <a:ext uri="{9D8B030D-6E8A-4147-A177-3AD203B41FA5}">
                      <a16:colId xmlns:a16="http://schemas.microsoft.com/office/drawing/2014/main" val="63915442"/>
                    </a:ext>
                  </a:extLst>
                </a:gridCol>
                <a:gridCol w="658368">
                  <a:extLst>
                    <a:ext uri="{9D8B030D-6E8A-4147-A177-3AD203B41FA5}">
                      <a16:colId xmlns:a16="http://schemas.microsoft.com/office/drawing/2014/main" val="126976299"/>
                    </a:ext>
                  </a:extLst>
                </a:gridCol>
                <a:gridCol w="658368">
                  <a:extLst>
                    <a:ext uri="{9D8B030D-6E8A-4147-A177-3AD203B41FA5}">
                      <a16:colId xmlns:a16="http://schemas.microsoft.com/office/drawing/2014/main" val="2793965827"/>
                    </a:ext>
                  </a:extLst>
                </a:gridCol>
                <a:gridCol w="658368">
                  <a:extLst>
                    <a:ext uri="{9D8B030D-6E8A-4147-A177-3AD203B41FA5}">
                      <a16:colId xmlns:a16="http://schemas.microsoft.com/office/drawing/2014/main" val="776166392"/>
                    </a:ext>
                  </a:extLst>
                </a:gridCol>
                <a:gridCol w="658368">
                  <a:extLst>
                    <a:ext uri="{9D8B030D-6E8A-4147-A177-3AD203B41FA5}">
                      <a16:colId xmlns:a16="http://schemas.microsoft.com/office/drawing/2014/main" val="1192953787"/>
                    </a:ext>
                  </a:extLst>
                </a:gridCol>
                <a:gridCol w="658368">
                  <a:extLst>
                    <a:ext uri="{9D8B030D-6E8A-4147-A177-3AD203B41FA5}">
                      <a16:colId xmlns:a16="http://schemas.microsoft.com/office/drawing/2014/main" val="958966358"/>
                    </a:ext>
                  </a:extLst>
                </a:gridCol>
                <a:gridCol w="658368">
                  <a:extLst>
                    <a:ext uri="{9D8B030D-6E8A-4147-A177-3AD203B41FA5}">
                      <a16:colId xmlns:a16="http://schemas.microsoft.com/office/drawing/2014/main" val="1639363114"/>
                    </a:ext>
                  </a:extLst>
                </a:gridCol>
                <a:gridCol w="658368">
                  <a:extLst>
                    <a:ext uri="{9D8B030D-6E8A-4147-A177-3AD203B41FA5}">
                      <a16:colId xmlns:a16="http://schemas.microsoft.com/office/drawing/2014/main" val="2484714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792340329"/>
                  </a:ext>
                </a:extLst>
              </a:tr>
              <a:tr h="370840">
                <a:tc>
                  <a:txBody>
                    <a:bodyPr/>
                    <a:lstStyle/>
                    <a:p>
                      <a:r>
                        <a:rPr lang="en-US" sz="1000"/>
                        <a:t>22662</a:t>
                      </a:r>
                    </a:p>
                  </a:txBody>
                  <a:tcPr/>
                </a:tc>
                <a:tc>
                  <a:txBody>
                    <a:bodyPr/>
                    <a:lstStyle/>
                    <a:p>
                      <a:r>
                        <a:rPr lang="en-US" sz="1000"/>
                        <a:t>1161</a:t>
                      </a:r>
                    </a:p>
                  </a:txBody>
                  <a:tcPr/>
                </a:tc>
                <a:tc>
                  <a:txBody>
                    <a:bodyPr/>
                    <a:lstStyle/>
                    <a:p>
                      <a:r>
                        <a:rPr lang="en-US" sz="1000"/>
                        <a:t>97</a:t>
                      </a:r>
                    </a:p>
                  </a:txBody>
                  <a:tcPr/>
                </a:tc>
                <a:tc>
                  <a:txBody>
                    <a:bodyPr/>
                    <a:lstStyle/>
                    <a:p>
                      <a:r>
                        <a:rPr lang="en-US" sz="1000"/>
                        <a:t>4695</a:t>
                      </a:r>
                    </a:p>
                  </a:txBody>
                  <a:tcPr/>
                </a:tc>
                <a:tc>
                  <a:txBody>
                    <a:bodyPr/>
                    <a:lstStyle/>
                    <a:p>
                      <a:r>
                        <a:rPr lang="en-US" sz="1000"/>
                        <a:t>49.421052631579</a:t>
                      </a:r>
                    </a:p>
                  </a:txBody>
                  <a:tcPr/>
                </a:tc>
                <a:tc>
                  <a:txBody>
                    <a:bodyPr/>
                    <a:lstStyle/>
                    <a:p>
                      <a:r>
                        <a:rPr lang="en-US" sz="1000"/>
                        <a:t>126</a:t>
                      </a:r>
                    </a:p>
                  </a:txBody>
                  <a:tcPr/>
                </a:tc>
                <a:tc>
                  <a:txBody>
                    <a:bodyPr/>
                    <a:lstStyle/>
                    <a:p>
                      <a:r>
                        <a:rPr lang="en-US" sz="1000"/>
                        <a:t>70</a:t>
                      </a:r>
                    </a:p>
                  </a:txBody>
                  <a:tcPr/>
                </a:tc>
                <a:tc>
                  <a:txBody>
                    <a:bodyPr/>
                    <a:lstStyle/>
                    <a:p>
                      <a:r>
                        <a:rPr lang="en-US" sz="1000"/>
                        <a:t>16890</a:t>
                      </a:r>
                    </a:p>
                  </a:txBody>
                  <a:tcPr/>
                </a:tc>
                <a:tc>
                  <a:txBody>
                    <a:bodyPr/>
                    <a:lstStyle/>
                    <a:p>
                      <a:r>
                        <a:rPr lang="en-US" sz="1000"/>
                        <a:t>200416</a:t>
                      </a:r>
                    </a:p>
                  </a:txBody>
                  <a:tcPr/>
                </a:tc>
                <a:tc>
                  <a:txBody>
                    <a:bodyPr/>
                    <a:lstStyle/>
                    <a:p>
                      <a:r>
                        <a:rPr lang="en-US" sz="1000"/>
                        <a:t>2087.6666666667</a:t>
                      </a:r>
                    </a:p>
                  </a:txBody>
                  <a:tcPr/>
                </a:tc>
                <a:tc>
                  <a:txBody>
                    <a:bodyPr/>
                    <a:lstStyle/>
                    <a:p>
                      <a:r>
                        <a:rPr lang="en-US" sz="1000"/>
                        <a:t>8.8987943429581 %</a:t>
                      </a:r>
                    </a:p>
                  </a:txBody>
                  <a:tcPr/>
                </a:tc>
                <a:tc>
                  <a:txBody>
                    <a:bodyPr/>
                    <a:lstStyle/>
                    <a:p>
                      <a:r>
                        <a:rPr lang="en-US" sz="1000"/>
                        <a:t>6038</a:t>
                      </a:r>
                    </a:p>
                  </a:txBody>
                  <a:tcPr/>
                </a:tc>
                <a:extLst>
                  <a:ext uri="{0D108BD9-81ED-4DB2-BD59-A6C34878D82A}">
                    <a16:rowId xmlns:a16="http://schemas.microsoft.com/office/drawing/2014/main" val="1255292500"/>
                  </a:ext>
                </a:extLst>
              </a:tr>
            </a:tbl>
          </a:graphicData>
        </a:graphic>
      </p:graphicFrame>
      <p:sp>
        <p:nvSpPr>
          <p:cNvPr id="4" name="Text Placeholder 3">
            <a:extLst>
              <a:ext uri="{FF2B5EF4-FFF2-40B4-BE49-F238E27FC236}">
                <a16:creationId xmlns:a16="http://schemas.microsoft.com/office/drawing/2014/main" id="{CC2EA616-570F-4DC1-8313-D22FF15EB940}"/>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25602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99499-2B76-439D-B1BC-2A699F7AC353}"/>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A3A3901-D823-4845-86D0-CAC261FC0C21}"/>
              </a:ext>
            </a:extLst>
          </p:cNvPr>
          <p:cNvGraphicFramePr>
            <a:graphicFrameLocks noGrp="1"/>
          </p:cNvGraphicFramePr>
          <p:nvPr>
            <p:ph type="chart" sz="quarter" idx="13"/>
            <p:extLst>
              <p:ext uri="{D42A27DB-BD31-4B8C-83A1-F6EECF244321}">
                <p14:modId xmlns:p14="http://schemas.microsoft.com/office/powerpoint/2010/main" val="3905946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A381F-F8F2-42B8-A903-B4C59412D76F}"/>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911AAC70-1B49-440F-AD2A-2B4A4786BC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59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7174D-B919-4E61-9D92-5BB8500F6431}"/>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358B069-0781-47BF-9946-5DCE566070DB}"/>
              </a:ext>
            </a:extLst>
          </p:cNvPr>
          <p:cNvGraphicFramePr>
            <a:graphicFrameLocks noGrp="1"/>
          </p:cNvGraphicFramePr>
          <p:nvPr>
            <p:ph type="chart" sz="quarter" idx="13"/>
            <p:extLst>
              <p:ext uri="{D42A27DB-BD31-4B8C-83A1-F6EECF244321}">
                <p14:modId xmlns:p14="http://schemas.microsoft.com/office/powerpoint/2010/main" val="710456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99C8F0-8A16-4FA2-80B6-A049F45700B7}"/>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AC1D9C5C-D33A-4088-B722-E53B1B6B3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247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2A3F1-C8A9-4BF6-9888-C147AB402C78}"/>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063DF49E-D3BD-44EF-9EDF-6A37F62D830D}"/>
              </a:ext>
            </a:extLst>
          </p:cNvPr>
          <p:cNvGraphicFramePr>
            <a:graphicFrameLocks noGrp="1"/>
          </p:cNvGraphicFramePr>
          <p:nvPr>
            <p:ph type="chart" sz="quarter" idx="13"/>
            <p:extLst>
              <p:ext uri="{D42A27DB-BD31-4B8C-83A1-F6EECF244321}">
                <p14:modId xmlns:p14="http://schemas.microsoft.com/office/powerpoint/2010/main" val="4161958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5DAD9-EEF4-4302-B3D6-5F62F5D25F03}"/>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F29A3FD2-3AFC-48E3-9938-93721D1619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504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EDD8-C041-4B32-9271-4299F96FC0AC}"/>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659C5746-A4A3-4B53-B397-47C8E6D53AEF}"/>
              </a:ext>
            </a:extLst>
          </p:cNvPr>
          <p:cNvGraphicFramePr>
            <a:graphicFrameLocks noGrp="1"/>
          </p:cNvGraphicFramePr>
          <p:nvPr>
            <p:ph type="chart" sz="quarter" idx="13"/>
            <p:extLst>
              <p:ext uri="{D42A27DB-BD31-4B8C-83A1-F6EECF244321}">
                <p14:modId xmlns:p14="http://schemas.microsoft.com/office/powerpoint/2010/main" val="1431766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B1115-EF3F-47A0-A0C8-CC94118C3D1F}"/>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1397BE20-AE76-4D85-A625-6407934A16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860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8B56-339D-468F-A3BC-AF0F7E17DD49}"/>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B55CB1CF-5AE3-4355-B068-F0D65E02518D}"/>
              </a:ext>
            </a:extLst>
          </p:cNvPr>
          <p:cNvGraphicFramePr>
            <a:graphicFrameLocks noGrp="1"/>
          </p:cNvGraphicFramePr>
          <p:nvPr>
            <p:ph type="tbl" sz="quarter" idx="13"/>
            <p:extLst>
              <p:ext uri="{D42A27DB-BD31-4B8C-83A1-F6EECF244321}">
                <p14:modId xmlns:p14="http://schemas.microsoft.com/office/powerpoint/2010/main" val="174603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81554536"/>
                    </a:ext>
                  </a:extLst>
                </a:gridCol>
                <a:gridCol w="658368">
                  <a:extLst>
                    <a:ext uri="{9D8B030D-6E8A-4147-A177-3AD203B41FA5}">
                      <a16:colId xmlns:a16="http://schemas.microsoft.com/office/drawing/2014/main" val="3020395093"/>
                    </a:ext>
                  </a:extLst>
                </a:gridCol>
                <a:gridCol w="658368">
                  <a:extLst>
                    <a:ext uri="{9D8B030D-6E8A-4147-A177-3AD203B41FA5}">
                      <a16:colId xmlns:a16="http://schemas.microsoft.com/office/drawing/2014/main" val="887972423"/>
                    </a:ext>
                  </a:extLst>
                </a:gridCol>
                <a:gridCol w="658368">
                  <a:extLst>
                    <a:ext uri="{9D8B030D-6E8A-4147-A177-3AD203B41FA5}">
                      <a16:colId xmlns:a16="http://schemas.microsoft.com/office/drawing/2014/main" val="933348937"/>
                    </a:ext>
                  </a:extLst>
                </a:gridCol>
                <a:gridCol w="658368">
                  <a:extLst>
                    <a:ext uri="{9D8B030D-6E8A-4147-A177-3AD203B41FA5}">
                      <a16:colId xmlns:a16="http://schemas.microsoft.com/office/drawing/2014/main" val="1982528651"/>
                    </a:ext>
                  </a:extLst>
                </a:gridCol>
                <a:gridCol w="658368">
                  <a:extLst>
                    <a:ext uri="{9D8B030D-6E8A-4147-A177-3AD203B41FA5}">
                      <a16:colId xmlns:a16="http://schemas.microsoft.com/office/drawing/2014/main" val="2985017195"/>
                    </a:ext>
                  </a:extLst>
                </a:gridCol>
                <a:gridCol w="658368">
                  <a:extLst>
                    <a:ext uri="{9D8B030D-6E8A-4147-A177-3AD203B41FA5}">
                      <a16:colId xmlns:a16="http://schemas.microsoft.com/office/drawing/2014/main" val="2985805160"/>
                    </a:ext>
                  </a:extLst>
                </a:gridCol>
                <a:gridCol w="658368">
                  <a:extLst>
                    <a:ext uri="{9D8B030D-6E8A-4147-A177-3AD203B41FA5}">
                      <a16:colId xmlns:a16="http://schemas.microsoft.com/office/drawing/2014/main" val="2061141837"/>
                    </a:ext>
                  </a:extLst>
                </a:gridCol>
                <a:gridCol w="658368">
                  <a:extLst>
                    <a:ext uri="{9D8B030D-6E8A-4147-A177-3AD203B41FA5}">
                      <a16:colId xmlns:a16="http://schemas.microsoft.com/office/drawing/2014/main" val="3807526625"/>
                    </a:ext>
                  </a:extLst>
                </a:gridCol>
                <a:gridCol w="658368">
                  <a:extLst>
                    <a:ext uri="{9D8B030D-6E8A-4147-A177-3AD203B41FA5}">
                      <a16:colId xmlns:a16="http://schemas.microsoft.com/office/drawing/2014/main" val="266770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6608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- 2024-04-03 16:07:48</a:t>
                      </a:r>
                      <a:r>
                        <a:rPr kumimoji="0" lang="en-US" sz="1000" b="0" i="0" u="none" strike="noStrike" kern="1200" cap="none" spc="0" normalizeH="0" baseline="0" noProof="0">
                          <a:ln>
                            <a:noFill/>
                          </a:ln>
                          <a:solidFill>
                            <a:prstClr val="black"/>
                          </a:solidFill>
                          <a:effectLst/>
                          <a:uLnTx/>
                          <a:uFillTx/>
                          <a:latin typeface="Calibri"/>
                          <a:ea typeface="+mn-ea"/>
                          <a:cs typeface="+mn-cs"/>
                        </a:rPr>
                        <a:t>
 A heartfelt goodbye to our expatriates (expats) as they rotate to their new assignments in Japan. Every few years, a group of expats, and often their families, move to the U.S. from Tokio Marine's home office in Japan to work in various roles at TMA and other Group Companies.
While their time with us has come to an end, we are excited for the next journey our colleagues will embark on within Tokio Marine. We wish you all the best on your next rotation!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6.8181818181818 %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4225956"/>
                  </a:ext>
                </a:extLst>
              </a:tr>
            </a:tbl>
          </a:graphicData>
        </a:graphic>
      </p:graphicFrame>
      <p:sp>
        <p:nvSpPr>
          <p:cNvPr id="4" name="Text Placeholder 3">
            <a:extLst>
              <a:ext uri="{FF2B5EF4-FFF2-40B4-BE49-F238E27FC236}">
                <a16:creationId xmlns:a16="http://schemas.microsoft.com/office/drawing/2014/main" id="{40833FA1-D76E-4FC0-B0AB-63DD4D0DABB7}"/>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754513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E8755-6A4E-4EFE-B52B-95F04060E03D}"/>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97AE15AD-5AC0-4838-A04B-5594870A5710}"/>
              </a:ext>
            </a:extLst>
          </p:cNvPr>
          <p:cNvGraphicFramePr>
            <a:graphicFrameLocks noGrp="1"/>
          </p:cNvGraphicFramePr>
          <p:nvPr>
            <p:ph type="tbl" sz="quarter" idx="13"/>
            <p:extLst>
              <p:ext uri="{D42A27DB-BD31-4B8C-83A1-F6EECF244321}">
                <p14:modId xmlns:p14="http://schemas.microsoft.com/office/powerpoint/2010/main" val="234992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80928428"/>
                    </a:ext>
                  </a:extLst>
                </a:gridCol>
                <a:gridCol w="658368">
                  <a:extLst>
                    <a:ext uri="{9D8B030D-6E8A-4147-A177-3AD203B41FA5}">
                      <a16:colId xmlns:a16="http://schemas.microsoft.com/office/drawing/2014/main" val="3991480994"/>
                    </a:ext>
                  </a:extLst>
                </a:gridCol>
                <a:gridCol w="658368">
                  <a:extLst>
                    <a:ext uri="{9D8B030D-6E8A-4147-A177-3AD203B41FA5}">
                      <a16:colId xmlns:a16="http://schemas.microsoft.com/office/drawing/2014/main" val="3933470838"/>
                    </a:ext>
                  </a:extLst>
                </a:gridCol>
                <a:gridCol w="658368">
                  <a:extLst>
                    <a:ext uri="{9D8B030D-6E8A-4147-A177-3AD203B41FA5}">
                      <a16:colId xmlns:a16="http://schemas.microsoft.com/office/drawing/2014/main" val="3960869138"/>
                    </a:ext>
                  </a:extLst>
                </a:gridCol>
                <a:gridCol w="658368">
                  <a:extLst>
                    <a:ext uri="{9D8B030D-6E8A-4147-A177-3AD203B41FA5}">
                      <a16:colId xmlns:a16="http://schemas.microsoft.com/office/drawing/2014/main" val="1316635641"/>
                    </a:ext>
                  </a:extLst>
                </a:gridCol>
                <a:gridCol w="658368">
                  <a:extLst>
                    <a:ext uri="{9D8B030D-6E8A-4147-A177-3AD203B41FA5}">
                      <a16:colId xmlns:a16="http://schemas.microsoft.com/office/drawing/2014/main" val="832279058"/>
                    </a:ext>
                  </a:extLst>
                </a:gridCol>
                <a:gridCol w="658368">
                  <a:extLst>
                    <a:ext uri="{9D8B030D-6E8A-4147-A177-3AD203B41FA5}">
                      <a16:colId xmlns:a16="http://schemas.microsoft.com/office/drawing/2014/main" val="66339796"/>
                    </a:ext>
                  </a:extLst>
                </a:gridCol>
                <a:gridCol w="658368">
                  <a:extLst>
                    <a:ext uri="{9D8B030D-6E8A-4147-A177-3AD203B41FA5}">
                      <a16:colId xmlns:a16="http://schemas.microsoft.com/office/drawing/2014/main" val="1921523651"/>
                    </a:ext>
                  </a:extLst>
                </a:gridCol>
                <a:gridCol w="658368">
                  <a:extLst>
                    <a:ext uri="{9D8B030D-6E8A-4147-A177-3AD203B41FA5}">
                      <a16:colId xmlns:a16="http://schemas.microsoft.com/office/drawing/2014/main" val="1457561398"/>
                    </a:ext>
                  </a:extLst>
                </a:gridCol>
                <a:gridCol w="658368">
                  <a:extLst>
                    <a:ext uri="{9D8B030D-6E8A-4147-A177-3AD203B41FA5}">
                      <a16:colId xmlns:a16="http://schemas.microsoft.com/office/drawing/2014/main" val="405106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4638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- 2024-07-08 17:03:46</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 hire, Michael D., to Tokio Marine America! Michael recently joined our underwriting team in Jersey City, NJ, as Director, GBU. We are excited to see the incredible impact he will have here.
A little more about Michael - he is an avid skier who has skied most of the US Olympic mountains. When he is not on the slopes, you can find him hiking and golfing.
Welcome to the team, Michael!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10.413950456323 %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7252520"/>
                  </a:ext>
                </a:extLst>
              </a:tr>
            </a:tbl>
          </a:graphicData>
        </a:graphic>
      </p:graphicFrame>
      <p:sp>
        <p:nvSpPr>
          <p:cNvPr id="4" name="Text Placeholder 3">
            <a:extLst>
              <a:ext uri="{FF2B5EF4-FFF2-40B4-BE49-F238E27FC236}">
                <a16:creationId xmlns:a16="http://schemas.microsoft.com/office/drawing/2014/main" id="{2176B837-A440-47FE-AD2A-1F971DB6608C}"/>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92860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D5BAD-87F1-4CB8-9938-EB68DAF876DA}"/>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8C1C30C4-1CBC-4C03-914D-F156E90F61A1}"/>
              </a:ext>
            </a:extLst>
          </p:cNvPr>
          <p:cNvGraphicFramePr>
            <a:graphicFrameLocks noGrp="1"/>
          </p:cNvGraphicFramePr>
          <p:nvPr>
            <p:ph type="tbl" sz="quarter" idx="13"/>
            <p:extLst>
              <p:ext uri="{D42A27DB-BD31-4B8C-83A1-F6EECF244321}">
                <p14:modId xmlns:p14="http://schemas.microsoft.com/office/powerpoint/2010/main" val="332595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90250556"/>
                    </a:ext>
                  </a:extLst>
                </a:gridCol>
                <a:gridCol w="658368">
                  <a:extLst>
                    <a:ext uri="{9D8B030D-6E8A-4147-A177-3AD203B41FA5}">
                      <a16:colId xmlns:a16="http://schemas.microsoft.com/office/drawing/2014/main" val="800313746"/>
                    </a:ext>
                  </a:extLst>
                </a:gridCol>
                <a:gridCol w="658368">
                  <a:extLst>
                    <a:ext uri="{9D8B030D-6E8A-4147-A177-3AD203B41FA5}">
                      <a16:colId xmlns:a16="http://schemas.microsoft.com/office/drawing/2014/main" val="2025470527"/>
                    </a:ext>
                  </a:extLst>
                </a:gridCol>
                <a:gridCol w="658368">
                  <a:extLst>
                    <a:ext uri="{9D8B030D-6E8A-4147-A177-3AD203B41FA5}">
                      <a16:colId xmlns:a16="http://schemas.microsoft.com/office/drawing/2014/main" val="1880945507"/>
                    </a:ext>
                  </a:extLst>
                </a:gridCol>
                <a:gridCol w="658368">
                  <a:extLst>
                    <a:ext uri="{9D8B030D-6E8A-4147-A177-3AD203B41FA5}">
                      <a16:colId xmlns:a16="http://schemas.microsoft.com/office/drawing/2014/main" val="3659247374"/>
                    </a:ext>
                  </a:extLst>
                </a:gridCol>
                <a:gridCol w="658368">
                  <a:extLst>
                    <a:ext uri="{9D8B030D-6E8A-4147-A177-3AD203B41FA5}">
                      <a16:colId xmlns:a16="http://schemas.microsoft.com/office/drawing/2014/main" val="2005061703"/>
                    </a:ext>
                  </a:extLst>
                </a:gridCol>
                <a:gridCol w="658368">
                  <a:extLst>
                    <a:ext uri="{9D8B030D-6E8A-4147-A177-3AD203B41FA5}">
                      <a16:colId xmlns:a16="http://schemas.microsoft.com/office/drawing/2014/main" val="2000244267"/>
                    </a:ext>
                  </a:extLst>
                </a:gridCol>
                <a:gridCol w="658368">
                  <a:extLst>
                    <a:ext uri="{9D8B030D-6E8A-4147-A177-3AD203B41FA5}">
                      <a16:colId xmlns:a16="http://schemas.microsoft.com/office/drawing/2014/main" val="2831571079"/>
                    </a:ext>
                  </a:extLst>
                </a:gridCol>
                <a:gridCol w="658368">
                  <a:extLst>
                    <a:ext uri="{9D8B030D-6E8A-4147-A177-3AD203B41FA5}">
                      <a16:colId xmlns:a16="http://schemas.microsoft.com/office/drawing/2014/main" val="3013357710"/>
                    </a:ext>
                  </a:extLst>
                </a:gridCol>
                <a:gridCol w="658368">
                  <a:extLst>
                    <a:ext uri="{9D8B030D-6E8A-4147-A177-3AD203B41FA5}">
                      <a16:colId xmlns:a16="http://schemas.microsoft.com/office/drawing/2014/main" val="14158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5445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- 2024-03-18 15:23:05</a:t>
                      </a:r>
                      <a:r>
                        <a:rPr kumimoji="0" lang="en-US" sz="1000" b="0" i="0" u="none" strike="noStrike" kern="1200" cap="none" spc="0" normalizeH="0" baseline="0" noProof="0">
                          <a:ln>
                            <a:noFill/>
                          </a:ln>
                          <a:solidFill>
                            <a:prstClr val="black"/>
                          </a:solidFill>
                          <a:effectLst/>
                          <a:uLnTx/>
                          <a:uFillTx/>
                          <a:latin typeface="Calibri"/>
                          <a:ea typeface="+mn-ea"/>
                          <a:cs typeface="+mn-cs"/>
                        </a:rPr>
                        <a:t>
 For this week's Women's History Month spotlight, we asked Julie V. for the best career advice she ever received. Julie shares that one recommendation led her on a journey to discover her confidence, develop her skills, meet new people, and find her successful career at TMA.
"From this recommendation, I realized that I was being recognized as an industry expert. Teaching the class helped me to sharpen my presentation skills and gave me the confidence to join the Board of Directors of multiple industry groups, eventually serving as President of those groups and representative to a national group. Being a part of these boards also helped me to develop leadership skills which resulted in professional roles of increasingly more responsibility. Most importantly, all of these activities allowed me to meet and interact with people who would eventually become colleagues, customers, and/or business 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6.9317456942377 %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6741761"/>
                  </a:ext>
                </a:extLst>
              </a:tr>
            </a:tbl>
          </a:graphicData>
        </a:graphic>
      </p:graphicFrame>
      <p:sp>
        <p:nvSpPr>
          <p:cNvPr id="4" name="Text Placeholder 3">
            <a:extLst>
              <a:ext uri="{FF2B5EF4-FFF2-40B4-BE49-F238E27FC236}">
                <a16:creationId xmlns:a16="http://schemas.microsoft.com/office/drawing/2014/main" id="{30C5686D-A582-4487-B858-FDD3E9115EA0}"/>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230766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FD1A-AB67-476F-8A1C-CBC4FA98CB62}"/>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B6DEEC1-FE72-44C2-841A-F9EAC7A7125D}"/>
              </a:ext>
            </a:extLst>
          </p:cNvPr>
          <p:cNvGraphicFramePr>
            <a:graphicFrameLocks noGrp="1"/>
          </p:cNvGraphicFramePr>
          <p:nvPr>
            <p:ph type="tbl" sz="quarter" idx="13"/>
            <p:extLst>
              <p:ext uri="{D42A27DB-BD31-4B8C-83A1-F6EECF244321}">
                <p14:modId xmlns:p14="http://schemas.microsoft.com/office/powerpoint/2010/main" val="1881766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67355862"/>
                    </a:ext>
                  </a:extLst>
                </a:gridCol>
                <a:gridCol w="576072">
                  <a:extLst>
                    <a:ext uri="{9D8B030D-6E8A-4147-A177-3AD203B41FA5}">
                      <a16:colId xmlns:a16="http://schemas.microsoft.com/office/drawing/2014/main" val="3255045521"/>
                    </a:ext>
                  </a:extLst>
                </a:gridCol>
                <a:gridCol w="576072">
                  <a:extLst>
                    <a:ext uri="{9D8B030D-6E8A-4147-A177-3AD203B41FA5}">
                      <a16:colId xmlns:a16="http://schemas.microsoft.com/office/drawing/2014/main" val="2340129394"/>
                    </a:ext>
                  </a:extLst>
                </a:gridCol>
                <a:gridCol w="576072">
                  <a:extLst>
                    <a:ext uri="{9D8B030D-6E8A-4147-A177-3AD203B41FA5}">
                      <a16:colId xmlns:a16="http://schemas.microsoft.com/office/drawing/2014/main" val="3882482624"/>
                    </a:ext>
                  </a:extLst>
                </a:gridCol>
                <a:gridCol w="576072">
                  <a:extLst>
                    <a:ext uri="{9D8B030D-6E8A-4147-A177-3AD203B41FA5}">
                      <a16:colId xmlns:a16="http://schemas.microsoft.com/office/drawing/2014/main" val="3692001396"/>
                    </a:ext>
                  </a:extLst>
                </a:gridCol>
                <a:gridCol w="576072">
                  <a:extLst>
                    <a:ext uri="{9D8B030D-6E8A-4147-A177-3AD203B41FA5}">
                      <a16:colId xmlns:a16="http://schemas.microsoft.com/office/drawing/2014/main" val="254495484"/>
                    </a:ext>
                  </a:extLst>
                </a:gridCol>
                <a:gridCol w="576072">
                  <a:extLst>
                    <a:ext uri="{9D8B030D-6E8A-4147-A177-3AD203B41FA5}">
                      <a16:colId xmlns:a16="http://schemas.microsoft.com/office/drawing/2014/main" val="2542924119"/>
                    </a:ext>
                  </a:extLst>
                </a:gridCol>
                <a:gridCol w="576072">
                  <a:extLst>
                    <a:ext uri="{9D8B030D-6E8A-4147-A177-3AD203B41FA5}">
                      <a16:colId xmlns:a16="http://schemas.microsoft.com/office/drawing/2014/main" val="1431673832"/>
                    </a:ext>
                  </a:extLst>
                </a:gridCol>
                <a:gridCol w="576072">
                  <a:extLst>
                    <a:ext uri="{9D8B030D-6E8A-4147-A177-3AD203B41FA5}">
                      <a16:colId xmlns:a16="http://schemas.microsoft.com/office/drawing/2014/main" val="3260355167"/>
                    </a:ext>
                  </a:extLst>
                </a:gridCol>
                <a:gridCol w="576072">
                  <a:extLst>
                    <a:ext uri="{9D8B030D-6E8A-4147-A177-3AD203B41FA5}">
                      <a16:colId xmlns:a16="http://schemas.microsoft.com/office/drawing/2014/main" val="3831492653"/>
                    </a:ext>
                  </a:extLst>
                </a:gridCol>
                <a:gridCol w="576072">
                  <a:extLst>
                    <a:ext uri="{9D8B030D-6E8A-4147-A177-3AD203B41FA5}">
                      <a16:colId xmlns:a16="http://schemas.microsoft.com/office/drawing/2014/main" val="20092731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91098918"/>
                  </a:ext>
                </a:extLst>
              </a:tr>
              <a:tr h="370840">
                <a:tc>
                  <a:txBody>
                    <a:bodyPr/>
                    <a:lstStyle/>
                    <a:p>
                      <a:r>
                        <a:rPr lang="en-US" sz="1000"/>
                        <a:t>tmamerica</a:t>
                      </a:r>
                    </a:p>
                  </a:txBody>
                  <a:tcPr/>
                </a:tc>
                <a:tc>
                  <a:txBody>
                    <a:bodyPr/>
                    <a:lstStyle/>
                    <a:p>
                      <a:r>
                        <a:rPr lang="en-US" sz="1000"/>
                        <a:t>558</a:t>
                      </a:r>
                    </a:p>
                  </a:txBody>
                  <a:tcPr/>
                </a:tc>
                <a:tc>
                  <a:txBody>
                    <a:bodyPr/>
                    <a:lstStyle/>
                    <a:p>
                      <a:r>
                        <a:rPr lang="en-US" sz="1000"/>
                        <a:t>31</a:t>
                      </a:r>
                    </a:p>
                  </a:txBody>
                  <a:tcPr/>
                </a:tc>
                <a:tc>
                  <a:txBody>
                    <a:bodyPr/>
                    <a:lstStyle/>
                    <a:p>
                      <a:r>
                        <a:rPr lang="en-US" sz="1000"/>
                        <a:t>51</a:t>
                      </a:r>
                    </a:p>
                  </a:txBody>
                  <a:tcPr/>
                </a:tc>
                <a:tc>
                  <a:txBody>
                    <a:bodyPr/>
                    <a:lstStyle/>
                    <a:p>
                      <a:r>
                        <a:rPr lang="en-US" sz="1000"/>
                        <a:t>32</a:t>
                      </a:r>
                    </a:p>
                  </a:txBody>
                  <a:tcPr/>
                </a:tc>
                <a:tc>
                  <a:txBody>
                    <a:bodyPr/>
                    <a:lstStyle/>
                    <a:p>
                      <a:r>
                        <a:rPr lang="en-US" sz="1000"/>
                        <a:t>0</a:t>
                      </a:r>
                    </a:p>
                  </a:txBody>
                  <a:tcPr/>
                </a:tc>
                <a:tc>
                  <a:txBody>
                    <a:bodyPr/>
                    <a:lstStyle/>
                    <a:p>
                      <a:r>
                        <a:rPr lang="en-US" sz="1000"/>
                        <a:t>12</a:t>
                      </a:r>
                    </a:p>
                  </a:txBody>
                  <a:tcPr/>
                </a:tc>
                <a:tc>
                  <a:txBody>
                    <a:bodyPr/>
                    <a:lstStyle/>
                    <a:p>
                      <a:r>
                        <a:rPr lang="en-US" sz="1000"/>
                        <a:t>95</a:t>
                      </a:r>
                    </a:p>
                  </a:txBody>
                  <a:tcPr/>
                </a:tc>
                <a:tc>
                  <a:txBody>
                    <a:bodyPr/>
                    <a:lstStyle/>
                    <a:p>
                      <a:r>
                        <a:rPr lang="en-US" sz="1000"/>
                        <a:t>640</a:t>
                      </a:r>
                    </a:p>
                  </a:txBody>
                  <a:tcPr/>
                </a:tc>
                <a:tc>
                  <a:txBody>
                    <a:bodyPr/>
                    <a:lstStyle/>
                    <a:p>
                      <a:r>
                        <a:rPr lang="en-US" sz="1000"/>
                        <a:t>12</a:t>
                      </a:r>
                    </a:p>
                  </a:txBody>
                  <a:tcPr/>
                </a:tc>
                <a:tc>
                  <a:txBody>
                    <a:bodyPr/>
                    <a:lstStyle/>
                    <a:p>
                      <a:r>
                        <a:rPr lang="en-US" sz="1000"/>
                        <a:t>1.2663 %</a:t>
                      </a:r>
                    </a:p>
                  </a:txBody>
                  <a:tcPr/>
                </a:tc>
                <a:extLst>
                  <a:ext uri="{0D108BD9-81ED-4DB2-BD59-A6C34878D82A}">
                    <a16:rowId xmlns:a16="http://schemas.microsoft.com/office/drawing/2014/main" val="1252686250"/>
                  </a:ext>
                </a:extLst>
              </a:tr>
            </a:tbl>
          </a:graphicData>
        </a:graphic>
      </p:graphicFrame>
      <p:sp>
        <p:nvSpPr>
          <p:cNvPr id="4" name="Text Placeholder 3">
            <a:extLst>
              <a:ext uri="{FF2B5EF4-FFF2-40B4-BE49-F238E27FC236}">
                <a16:creationId xmlns:a16="http://schemas.microsoft.com/office/drawing/2014/main" id="{665BA69C-05B4-447F-84CD-3684B09B9E8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20965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D029-F09B-4707-8AE4-4B6E72D97FE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93B03B7-DEF6-4A63-A3B9-4A81DB067FB2}"/>
              </a:ext>
            </a:extLst>
          </p:cNvPr>
          <p:cNvGraphicFramePr>
            <a:graphicFrameLocks noGrp="1"/>
          </p:cNvGraphicFramePr>
          <p:nvPr>
            <p:ph type="chart" sz="quarter" idx="13"/>
            <p:extLst>
              <p:ext uri="{D42A27DB-BD31-4B8C-83A1-F6EECF244321}">
                <p14:modId xmlns:p14="http://schemas.microsoft.com/office/powerpoint/2010/main" val="1711427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7D0E2-5982-4AE8-9B96-D51980DA6648}"/>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0B2673C-B162-44B7-8E9A-FAA2B3E613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20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A392E-C30E-4819-8719-6032097B09D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4E29DE6-9004-4010-A958-48A3BF9AE1B8}"/>
              </a:ext>
            </a:extLst>
          </p:cNvPr>
          <p:cNvGraphicFramePr>
            <a:graphicFrameLocks noGrp="1"/>
          </p:cNvGraphicFramePr>
          <p:nvPr>
            <p:ph type="chart" sz="quarter" idx="13"/>
            <p:extLst>
              <p:ext uri="{D42A27DB-BD31-4B8C-83A1-F6EECF244321}">
                <p14:modId xmlns:p14="http://schemas.microsoft.com/office/powerpoint/2010/main" val="1230686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65720-87C7-4BE8-863C-4373F68574B7}"/>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3F38B140-FB02-4AC8-B4E3-31E29120AD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833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814FE-CE90-4341-8EFF-94BE14EDF803}"/>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72AF707-2138-4F4C-997F-7CD29F56340F}"/>
              </a:ext>
            </a:extLst>
          </p:cNvPr>
          <p:cNvGraphicFramePr>
            <a:graphicFrameLocks noGrp="1"/>
          </p:cNvGraphicFramePr>
          <p:nvPr>
            <p:ph type="chart" sz="quarter" idx="13"/>
            <p:extLst>
              <p:ext uri="{D42A27DB-BD31-4B8C-83A1-F6EECF244321}">
                <p14:modId xmlns:p14="http://schemas.microsoft.com/office/powerpoint/2010/main" val="351804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CCB343-3CB0-428F-A370-B56DA4BAC7CA}"/>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1E06F759-975F-4BA2-BE48-B97300BAC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874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9839-1450-4463-8E51-15C8C896D300}"/>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3EBBAFF6-1135-4869-BFCB-EE9BA770D563}"/>
              </a:ext>
            </a:extLst>
          </p:cNvPr>
          <p:cNvGraphicFramePr>
            <a:graphicFrameLocks noGrp="1"/>
          </p:cNvGraphicFramePr>
          <p:nvPr>
            <p:ph type="chart" sz="quarter" idx="13"/>
            <p:extLst>
              <p:ext uri="{D42A27DB-BD31-4B8C-83A1-F6EECF244321}">
                <p14:modId xmlns:p14="http://schemas.microsoft.com/office/powerpoint/2010/main" val="3976821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5816A-0D66-4FAC-B6B1-3F612508ECEC}"/>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8EA867C2-7507-470D-96A9-26A89A14CF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1534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F7179-0E97-432D-98B3-80C9E86CAB3A}"/>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1111428-6ECB-40D4-8B9B-C5C3A5C3A242}"/>
              </a:ext>
            </a:extLst>
          </p:cNvPr>
          <p:cNvGraphicFramePr>
            <a:graphicFrameLocks noGrp="1"/>
          </p:cNvGraphicFramePr>
          <p:nvPr>
            <p:ph type="tbl" sz="quarter" idx="13"/>
            <p:extLst>
              <p:ext uri="{D42A27DB-BD31-4B8C-83A1-F6EECF244321}">
                <p14:modId xmlns:p14="http://schemas.microsoft.com/office/powerpoint/2010/main" val="4025472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69741963"/>
                    </a:ext>
                  </a:extLst>
                </a:gridCol>
                <a:gridCol w="1975104">
                  <a:extLst>
                    <a:ext uri="{9D8B030D-6E8A-4147-A177-3AD203B41FA5}">
                      <a16:colId xmlns:a16="http://schemas.microsoft.com/office/drawing/2014/main" val="775840638"/>
                    </a:ext>
                  </a:extLst>
                </a:gridCol>
                <a:gridCol w="905256">
                  <a:extLst>
                    <a:ext uri="{9D8B030D-6E8A-4147-A177-3AD203B41FA5}">
                      <a16:colId xmlns:a16="http://schemas.microsoft.com/office/drawing/2014/main" val="4109930695"/>
                    </a:ext>
                  </a:extLst>
                </a:gridCol>
                <a:gridCol w="905256">
                  <a:extLst>
                    <a:ext uri="{9D8B030D-6E8A-4147-A177-3AD203B41FA5}">
                      <a16:colId xmlns:a16="http://schemas.microsoft.com/office/drawing/2014/main" val="3126429379"/>
                    </a:ext>
                  </a:extLst>
                </a:gridCol>
                <a:gridCol w="905256">
                  <a:extLst>
                    <a:ext uri="{9D8B030D-6E8A-4147-A177-3AD203B41FA5}">
                      <a16:colId xmlns:a16="http://schemas.microsoft.com/office/drawing/2014/main" val="3974236216"/>
                    </a:ext>
                  </a:extLst>
                </a:gridCol>
                <a:gridCol w="905256">
                  <a:extLst>
                    <a:ext uri="{9D8B030D-6E8A-4147-A177-3AD203B41FA5}">
                      <a16:colId xmlns:a16="http://schemas.microsoft.com/office/drawing/2014/main" val="158498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177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- 2024-05-10 15:00:34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last year’s Japan Parade. Our team had a memorable time participating in the parade alongside talented performers and experiencing delicious Japanese cuisine, music, art, and more.
If you missed the parade last year, this is your reminder to go and experience this fun, exciting day happening tomorrow, May 11th in New York City! As a Japanese-American company, we’re incredibly proud to continue supporting this event and carrying on this inspiring tradition, celebrating Japanese and Japanese-American culture and heritage. 🌸
Interested in learning more? Visit https://japanparadenyc.org/
#japanparadenyc #insurancecompany #insurancecareers #parade #nyc #insurancelife #japaneseculture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https://quintly-eu-image-storage.s3.amazonaws.com/a8463497d6ac59d9f9b31e3831c67b7f/1db791060e19486cd2d9fd261371bb71.jpg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59197858"/>
                  </a:ext>
                </a:extLst>
              </a:tr>
            </a:tbl>
          </a:graphicData>
        </a:graphic>
      </p:graphicFrame>
      <p:sp>
        <p:nvSpPr>
          <p:cNvPr id="4" name="Text Placeholder 3">
            <a:extLst>
              <a:ext uri="{FF2B5EF4-FFF2-40B4-BE49-F238E27FC236}">
                <a16:creationId xmlns:a16="http://schemas.microsoft.com/office/drawing/2014/main" id="{36684B77-8E3C-4268-8691-FA45573EA847}"/>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4091706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17044-2A11-49A1-8A0B-48E2593D30B5}"/>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12D86255-3E4D-447B-BA5D-0C90D40AE24E}"/>
              </a:ext>
            </a:extLst>
          </p:cNvPr>
          <p:cNvGraphicFramePr>
            <a:graphicFrameLocks noGrp="1"/>
          </p:cNvGraphicFramePr>
          <p:nvPr>
            <p:ph type="tbl" sz="quarter" idx="13"/>
            <p:extLst>
              <p:ext uri="{D42A27DB-BD31-4B8C-83A1-F6EECF244321}">
                <p14:modId xmlns:p14="http://schemas.microsoft.com/office/powerpoint/2010/main" val="263535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98315167"/>
                    </a:ext>
                  </a:extLst>
                </a:gridCol>
                <a:gridCol w="1975104">
                  <a:extLst>
                    <a:ext uri="{9D8B030D-6E8A-4147-A177-3AD203B41FA5}">
                      <a16:colId xmlns:a16="http://schemas.microsoft.com/office/drawing/2014/main" val="2238806840"/>
                    </a:ext>
                  </a:extLst>
                </a:gridCol>
                <a:gridCol w="905256">
                  <a:extLst>
                    <a:ext uri="{9D8B030D-6E8A-4147-A177-3AD203B41FA5}">
                      <a16:colId xmlns:a16="http://schemas.microsoft.com/office/drawing/2014/main" val="1262752025"/>
                    </a:ext>
                  </a:extLst>
                </a:gridCol>
                <a:gridCol w="905256">
                  <a:extLst>
                    <a:ext uri="{9D8B030D-6E8A-4147-A177-3AD203B41FA5}">
                      <a16:colId xmlns:a16="http://schemas.microsoft.com/office/drawing/2014/main" val="566294854"/>
                    </a:ext>
                  </a:extLst>
                </a:gridCol>
                <a:gridCol w="905256">
                  <a:extLst>
                    <a:ext uri="{9D8B030D-6E8A-4147-A177-3AD203B41FA5}">
                      <a16:colId xmlns:a16="http://schemas.microsoft.com/office/drawing/2014/main" val="3236049330"/>
                    </a:ext>
                  </a:extLst>
                </a:gridCol>
                <a:gridCol w="905256">
                  <a:extLst>
                    <a:ext uri="{9D8B030D-6E8A-4147-A177-3AD203B41FA5}">
                      <a16:colId xmlns:a16="http://schemas.microsoft.com/office/drawing/2014/main" val="435918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160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- 2024-02-23 16:17:26</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LTD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https://quintly-eu-image-storage.s3.amazonaws.com/a8463497d6ac59d9f9b31e3831c67b7f/63adc737e0dc697d4d5a4fd7e4dbe2a7.jpg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17077127"/>
                  </a:ext>
                </a:extLst>
              </a:tr>
            </a:tbl>
          </a:graphicData>
        </a:graphic>
      </p:graphicFrame>
      <p:sp>
        <p:nvSpPr>
          <p:cNvPr id="4" name="Text Placeholder 3">
            <a:extLst>
              <a:ext uri="{FF2B5EF4-FFF2-40B4-BE49-F238E27FC236}">
                <a16:creationId xmlns:a16="http://schemas.microsoft.com/office/drawing/2014/main" id="{98B2543B-4170-4842-8484-61CD40A4CA15}"/>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794425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D3F3-852C-4D91-BD72-98ED3E1B39B9}"/>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C5EF5AA4-F8E7-4F81-8712-21BD4D13AD64}"/>
              </a:ext>
            </a:extLst>
          </p:cNvPr>
          <p:cNvGraphicFramePr>
            <a:graphicFrameLocks noGrp="1"/>
          </p:cNvGraphicFramePr>
          <p:nvPr>
            <p:ph type="tbl" sz="quarter" idx="13"/>
            <p:extLst>
              <p:ext uri="{D42A27DB-BD31-4B8C-83A1-F6EECF244321}">
                <p14:modId xmlns:p14="http://schemas.microsoft.com/office/powerpoint/2010/main" val="295605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88785810"/>
                    </a:ext>
                  </a:extLst>
                </a:gridCol>
                <a:gridCol w="1975104">
                  <a:extLst>
                    <a:ext uri="{9D8B030D-6E8A-4147-A177-3AD203B41FA5}">
                      <a16:colId xmlns:a16="http://schemas.microsoft.com/office/drawing/2014/main" val="3015588936"/>
                    </a:ext>
                  </a:extLst>
                </a:gridCol>
                <a:gridCol w="905256">
                  <a:extLst>
                    <a:ext uri="{9D8B030D-6E8A-4147-A177-3AD203B41FA5}">
                      <a16:colId xmlns:a16="http://schemas.microsoft.com/office/drawing/2014/main" val="4213882116"/>
                    </a:ext>
                  </a:extLst>
                </a:gridCol>
                <a:gridCol w="905256">
                  <a:extLst>
                    <a:ext uri="{9D8B030D-6E8A-4147-A177-3AD203B41FA5}">
                      <a16:colId xmlns:a16="http://schemas.microsoft.com/office/drawing/2014/main" val="1200468760"/>
                    </a:ext>
                  </a:extLst>
                </a:gridCol>
                <a:gridCol w="905256">
                  <a:extLst>
                    <a:ext uri="{9D8B030D-6E8A-4147-A177-3AD203B41FA5}">
                      <a16:colId xmlns:a16="http://schemas.microsoft.com/office/drawing/2014/main" val="2101474073"/>
                    </a:ext>
                  </a:extLst>
                </a:gridCol>
                <a:gridCol w="905256">
                  <a:extLst>
                    <a:ext uri="{9D8B030D-6E8A-4147-A177-3AD203B41FA5}">
                      <a16:colId xmlns:a16="http://schemas.microsoft.com/office/drawing/2014/main" val="229916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665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- 2024-05-16 15:21:33</a:t>
                      </a:r>
                      <a:r>
                        <a:rPr kumimoji="0" lang="en-US" sz="1000" b="0" i="0" u="none" strike="noStrike" kern="1200" cap="none" spc="0" normalizeH="0" baseline="0" noProof="0">
                          <a:ln>
                            <a:noFill/>
                          </a:ln>
                          <a:solidFill>
                            <a:prstClr val="black"/>
                          </a:solidFill>
                          <a:effectLst/>
                          <a:uLnTx/>
                          <a:uFillTx/>
                          <a:latin typeface="Calibri"/>
                          <a:ea typeface="+mn-ea"/>
                          <a:cs typeface="+mn-cs"/>
                        </a:rPr>
                        <a:t>
 Medalit T. on our HR team in Pasadena, CA flew across the country to visit our Jersey City, NJ office last week! She had an exciting time meeting everyone in person while enjoying a beautiful view of New York City outside her window. 🏙
Our team has a great time working together, whether it’s in person or connecting virtually with those across the country! Are you interested in joining a passionate and dynamic team? Our Jersey City office is seeking a Technical Assistant to join them. Check out our opening and apply: https://bit.ly/Technical-AssistantI
#hiring #jerseycity #nyc #teamwork #TeamTMA #insurancecareers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https://quintly-eu-image-storage.s3.amazonaws.com/a8463497d6ac59d9f9b31e3831c67b7f/0312887ff5f07481365711d5e52bfcbc.jpg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05548729"/>
                  </a:ext>
                </a:extLst>
              </a:tr>
            </a:tbl>
          </a:graphicData>
        </a:graphic>
      </p:graphicFrame>
      <p:sp>
        <p:nvSpPr>
          <p:cNvPr id="4" name="Text Placeholder 3">
            <a:extLst>
              <a:ext uri="{FF2B5EF4-FFF2-40B4-BE49-F238E27FC236}">
                <a16:creationId xmlns:a16="http://schemas.microsoft.com/office/drawing/2014/main" id="{38C733D4-E86E-4CDC-8F61-239FB14667C5}"/>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469834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C3C95-5683-4E9B-9E16-A9E0E3D93844}"/>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9E5A5F89-369A-4714-BE97-D3C9EB7BED3C}"/>
              </a:ext>
            </a:extLst>
          </p:cNvPr>
          <p:cNvGraphicFramePr>
            <a:graphicFrameLocks noGrp="1"/>
          </p:cNvGraphicFramePr>
          <p:nvPr>
            <p:ph type="tbl" sz="quarter" idx="13"/>
            <p:extLst>
              <p:ext uri="{D42A27DB-BD31-4B8C-83A1-F6EECF244321}">
                <p14:modId xmlns:p14="http://schemas.microsoft.com/office/powerpoint/2010/main" val="116428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97931501"/>
                    </a:ext>
                  </a:extLst>
                </a:gridCol>
                <a:gridCol w="658368">
                  <a:extLst>
                    <a:ext uri="{9D8B030D-6E8A-4147-A177-3AD203B41FA5}">
                      <a16:colId xmlns:a16="http://schemas.microsoft.com/office/drawing/2014/main" val="13745223"/>
                    </a:ext>
                  </a:extLst>
                </a:gridCol>
                <a:gridCol w="658368">
                  <a:extLst>
                    <a:ext uri="{9D8B030D-6E8A-4147-A177-3AD203B41FA5}">
                      <a16:colId xmlns:a16="http://schemas.microsoft.com/office/drawing/2014/main" val="4076816916"/>
                    </a:ext>
                  </a:extLst>
                </a:gridCol>
                <a:gridCol w="329184">
                  <a:extLst>
                    <a:ext uri="{9D8B030D-6E8A-4147-A177-3AD203B41FA5}">
                      <a16:colId xmlns:a16="http://schemas.microsoft.com/office/drawing/2014/main" val="4284477714"/>
                    </a:ext>
                  </a:extLst>
                </a:gridCol>
                <a:gridCol w="329184">
                  <a:extLst>
                    <a:ext uri="{9D8B030D-6E8A-4147-A177-3AD203B41FA5}">
                      <a16:colId xmlns:a16="http://schemas.microsoft.com/office/drawing/2014/main" val="470730667"/>
                    </a:ext>
                  </a:extLst>
                </a:gridCol>
                <a:gridCol w="658368">
                  <a:extLst>
                    <a:ext uri="{9D8B030D-6E8A-4147-A177-3AD203B41FA5}">
                      <a16:colId xmlns:a16="http://schemas.microsoft.com/office/drawing/2014/main" val="1662321534"/>
                    </a:ext>
                  </a:extLst>
                </a:gridCol>
                <a:gridCol w="658368">
                  <a:extLst>
                    <a:ext uri="{9D8B030D-6E8A-4147-A177-3AD203B41FA5}">
                      <a16:colId xmlns:a16="http://schemas.microsoft.com/office/drawing/2014/main" val="1793008198"/>
                    </a:ext>
                  </a:extLst>
                </a:gridCol>
                <a:gridCol w="658368">
                  <a:extLst>
                    <a:ext uri="{9D8B030D-6E8A-4147-A177-3AD203B41FA5}">
                      <a16:colId xmlns:a16="http://schemas.microsoft.com/office/drawing/2014/main" val="2085568794"/>
                    </a:ext>
                  </a:extLst>
                </a:gridCol>
                <a:gridCol w="658368">
                  <a:extLst>
                    <a:ext uri="{9D8B030D-6E8A-4147-A177-3AD203B41FA5}">
                      <a16:colId xmlns:a16="http://schemas.microsoft.com/office/drawing/2014/main" val="19287232"/>
                    </a:ext>
                  </a:extLst>
                </a:gridCol>
                <a:gridCol w="658368">
                  <a:extLst>
                    <a:ext uri="{9D8B030D-6E8A-4147-A177-3AD203B41FA5}">
                      <a16:colId xmlns:a16="http://schemas.microsoft.com/office/drawing/2014/main" val="3743543692"/>
                    </a:ext>
                  </a:extLst>
                </a:gridCol>
                <a:gridCol w="658368">
                  <a:extLst>
                    <a:ext uri="{9D8B030D-6E8A-4147-A177-3AD203B41FA5}">
                      <a16:colId xmlns:a16="http://schemas.microsoft.com/office/drawing/2014/main" val="3665968691"/>
                    </a:ext>
                  </a:extLst>
                </a:gridCol>
                <a:gridCol w="658368">
                  <a:extLst>
                    <a:ext uri="{9D8B030D-6E8A-4147-A177-3AD203B41FA5}">
                      <a16:colId xmlns:a16="http://schemas.microsoft.com/office/drawing/2014/main" val="205581199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690369586"/>
                  </a:ext>
                </a:extLst>
              </a:tr>
              <a:tr h="370840">
                <a:tc>
                  <a:txBody>
                    <a:bodyPr/>
                    <a:lstStyle/>
                    <a:p>
                      <a:r>
                        <a:rPr lang="en-US" sz="1000"/>
                        <a:t>tmamerica</a:t>
                      </a:r>
                    </a:p>
                  </a:txBody>
                  <a:tcPr/>
                </a:tc>
                <a:tc>
                  <a:txBody>
                    <a:bodyPr/>
                    <a:lstStyle/>
                    <a:p>
                      <a:r>
                        <a:rPr lang="en-US" sz="1000"/>
                        <a:t>8</a:t>
                      </a:r>
                    </a:p>
                  </a:txBody>
                  <a:tcPr/>
                </a:tc>
                <a:tc>
                  <a:txBody>
                    <a:bodyPr/>
                    <a:lstStyle/>
                    <a:p>
                      <a:r>
                        <a:rPr lang="en-US" sz="1000"/>
                        <a:t>0.5813 %</a:t>
                      </a:r>
                    </a:p>
                  </a:txBody>
                  <a:tcPr/>
                </a:tc>
                <a:tc>
                  <a:txBody>
                    <a:bodyPr/>
                    <a:lstStyle/>
                    <a:p>
                      <a:r>
                        <a:rPr lang="en-US" sz="1000"/>
                        <a:t>15.12</a:t>
                      </a:r>
                    </a:p>
                  </a:txBody>
                  <a:tcPr/>
                </a:tc>
                <a:tc>
                  <a:txBody>
                    <a:bodyPr/>
                    <a:lstStyle/>
                    <a:p>
                      <a:r>
                        <a:rPr lang="en-US" sz="1000"/>
                        <a:t>0.12</a:t>
                      </a:r>
                    </a:p>
                  </a:txBody>
                  <a:tcPr/>
                </a:tc>
                <a:tc>
                  <a:txBody>
                    <a:bodyPr/>
                    <a:lstStyle/>
                    <a:p>
                      <a:r>
                        <a:rPr lang="en-US" sz="1000"/>
                        <a:t>78.25</a:t>
                      </a:r>
                    </a:p>
                  </a:txBody>
                  <a:tcPr/>
                </a:tc>
                <a:tc>
                  <a:txBody>
                    <a:bodyPr/>
                    <a:lstStyle/>
                    <a:p>
                      <a:r>
                        <a:rPr lang="en-US" sz="1000"/>
                        <a:t>78.25</a:t>
                      </a:r>
                    </a:p>
                  </a:txBody>
                  <a:tcPr/>
                </a:tc>
                <a:tc>
                  <a:txBody>
                    <a:bodyPr/>
                    <a:lstStyle/>
                    <a:p>
                      <a:r>
                        <a:rPr lang="en-US" sz="1000"/>
                        <a:t>45.62</a:t>
                      </a:r>
                    </a:p>
                  </a:txBody>
                  <a:tcPr/>
                </a:tc>
                <a:tc>
                  <a:txBody>
                    <a:bodyPr/>
                    <a:lstStyle/>
                    <a:p>
                      <a:r>
                        <a:rPr lang="en-US" sz="1000"/>
                        <a:t>45.50</a:t>
                      </a:r>
                    </a:p>
                  </a:txBody>
                  <a:tcPr/>
                </a:tc>
                <a:tc>
                  <a:txBody>
                    <a:bodyPr/>
                    <a:lstStyle/>
                    <a:p>
                      <a:r>
                        <a:rPr lang="en-US" sz="1000"/>
                        <a:t>626</a:t>
                      </a:r>
                    </a:p>
                  </a:txBody>
                  <a:tcPr/>
                </a:tc>
                <a:tc>
                  <a:txBody>
                    <a:bodyPr/>
                    <a:lstStyle/>
                    <a:p>
                      <a:r>
                        <a:rPr lang="en-US" sz="1000"/>
                        <a:t>121</a:t>
                      </a:r>
                    </a:p>
                  </a:txBody>
                  <a:tcPr/>
                </a:tc>
                <a:tc>
                  <a:txBody>
                    <a:bodyPr/>
                    <a:lstStyle/>
                    <a:p>
                      <a:r>
                        <a:rPr lang="en-US" sz="1000"/>
                        <a:t>365</a:t>
                      </a:r>
                    </a:p>
                  </a:txBody>
                  <a:tcPr/>
                </a:tc>
                <a:extLst>
                  <a:ext uri="{0D108BD9-81ED-4DB2-BD59-A6C34878D82A}">
                    <a16:rowId xmlns:a16="http://schemas.microsoft.com/office/drawing/2014/main" val="454450073"/>
                  </a:ext>
                </a:extLst>
              </a:tr>
            </a:tbl>
          </a:graphicData>
        </a:graphic>
      </p:graphicFrame>
      <p:sp>
        <p:nvSpPr>
          <p:cNvPr id="4" name="Text Placeholder 3">
            <a:extLst>
              <a:ext uri="{FF2B5EF4-FFF2-40B4-BE49-F238E27FC236}">
                <a16:creationId xmlns:a16="http://schemas.microsoft.com/office/drawing/2014/main" id="{7987B006-4209-40BC-A2EB-BB08492BE639}"/>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761190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3F4AA-6EFF-4BBF-A0E6-FBC357A9E99A}"/>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1400CB7F-FD6C-4FC4-A02E-6F1F556F63B5}"/>
              </a:ext>
            </a:extLst>
          </p:cNvPr>
          <p:cNvGraphicFramePr>
            <a:graphicFrameLocks noGrp="1"/>
          </p:cNvGraphicFramePr>
          <p:nvPr>
            <p:ph type="tbl" sz="quarter" idx="13"/>
            <p:extLst>
              <p:ext uri="{D42A27DB-BD31-4B8C-83A1-F6EECF244321}">
                <p14:modId xmlns:p14="http://schemas.microsoft.com/office/powerpoint/2010/main" val="71156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7210053"/>
                    </a:ext>
                  </a:extLst>
                </a:gridCol>
                <a:gridCol w="1316736">
                  <a:extLst>
                    <a:ext uri="{9D8B030D-6E8A-4147-A177-3AD203B41FA5}">
                      <a16:colId xmlns:a16="http://schemas.microsoft.com/office/drawing/2014/main" val="885068416"/>
                    </a:ext>
                  </a:extLst>
                </a:gridCol>
                <a:gridCol w="658368">
                  <a:extLst>
                    <a:ext uri="{9D8B030D-6E8A-4147-A177-3AD203B41FA5}">
                      <a16:colId xmlns:a16="http://schemas.microsoft.com/office/drawing/2014/main" val="3145345276"/>
                    </a:ext>
                  </a:extLst>
                </a:gridCol>
                <a:gridCol w="658368">
                  <a:extLst>
                    <a:ext uri="{9D8B030D-6E8A-4147-A177-3AD203B41FA5}">
                      <a16:colId xmlns:a16="http://schemas.microsoft.com/office/drawing/2014/main" val="4273024241"/>
                    </a:ext>
                  </a:extLst>
                </a:gridCol>
                <a:gridCol w="658368">
                  <a:extLst>
                    <a:ext uri="{9D8B030D-6E8A-4147-A177-3AD203B41FA5}">
                      <a16:colId xmlns:a16="http://schemas.microsoft.com/office/drawing/2014/main" val="3111978533"/>
                    </a:ext>
                  </a:extLst>
                </a:gridCol>
                <a:gridCol w="658368">
                  <a:extLst>
                    <a:ext uri="{9D8B030D-6E8A-4147-A177-3AD203B41FA5}">
                      <a16:colId xmlns:a16="http://schemas.microsoft.com/office/drawing/2014/main" val="762804250"/>
                    </a:ext>
                  </a:extLst>
                </a:gridCol>
                <a:gridCol w="658368">
                  <a:extLst>
                    <a:ext uri="{9D8B030D-6E8A-4147-A177-3AD203B41FA5}">
                      <a16:colId xmlns:a16="http://schemas.microsoft.com/office/drawing/2014/main" val="3412017692"/>
                    </a:ext>
                  </a:extLst>
                </a:gridCol>
                <a:gridCol w="658368">
                  <a:extLst>
                    <a:ext uri="{9D8B030D-6E8A-4147-A177-3AD203B41FA5}">
                      <a16:colId xmlns:a16="http://schemas.microsoft.com/office/drawing/2014/main" val="3392872654"/>
                    </a:ext>
                  </a:extLst>
                </a:gridCol>
                <a:gridCol w="658368">
                  <a:extLst>
                    <a:ext uri="{9D8B030D-6E8A-4147-A177-3AD203B41FA5}">
                      <a16:colId xmlns:a16="http://schemas.microsoft.com/office/drawing/2014/main" val="3349652161"/>
                    </a:ext>
                  </a:extLst>
                </a:gridCol>
                <a:gridCol w="658368">
                  <a:extLst>
                    <a:ext uri="{9D8B030D-6E8A-4147-A177-3AD203B41FA5}">
                      <a16:colId xmlns:a16="http://schemas.microsoft.com/office/drawing/2014/main" val="132317404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457346742"/>
                  </a:ext>
                </a:extLst>
              </a:tr>
              <a:tr h="370840">
                <a:tc>
                  <a:txBody>
                    <a:bodyPr/>
                    <a:lstStyle/>
                    <a:p>
                      <a:r>
                        <a:rPr lang="pt-BR" sz="1000" b="1"/>
                        <a:t>tmamerica - 2024-03-11 22:22:04</a:t>
                      </a:r>
                      <a:r>
                        <a:rPr lang="pt-BR" sz="1000"/>
                        <a:t>
 n/a</a:t>
                      </a:r>
                      <a:endParaRPr lang="en-US" sz="1000"/>
                    </a:p>
                  </a:txBody>
                  <a:tcPr/>
                </a:tc>
                <a:tc>
                  <a:txBody>
                    <a:bodyPr/>
                    <a:lstStyle/>
                    <a:p>
                      <a:r>
                        <a:rPr lang="en-US" sz="1000"/>
                        <a:t>https://www.instagram.com/p/C4ZbL6GLr_w/media/?size=l</a:t>
                      </a:r>
                    </a:p>
                  </a:txBody>
                  <a:tcPr/>
                </a:tc>
                <a:tc>
                  <a:txBody>
                    <a:bodyPr/>
                    <a:lstStyle/>
                    <a:p>
                      <a:r>
                        <a:rPr lang="en-US" sz="1000"/>
                        <a:t>03/12/2024 22:07:20</a:t>
                      </a:r>
                    </a:p>
                  </a:txBody>
                  <a:tcPr/>
                </a:tc>
                <a:tc>
                  <a:txBody>
                    <a:bodyPr/>
                    <a:lstStyle/>
                    <a:p>
                      <a:r>
                        <a:rPr lang="en-US" sz="1000"/>
                        <a:t>Image</a:t>
                      </a:r>
                    </a:p>
                  </a:txBody>
                  <a:tcPr/>
                </a:tc>
                <a:tc>
                  <a:txBody>
                    <a:bodyPr/>
                    <a:lstStyle/>
                    <a:p>
                      <a:r>
                        <a:rPr lang="en-US" sz="1000"/>
                        <a:t>101</a:t>
                      </a:r>
                    </a:p>
                  </a:txBody>
                  <a:tcPr/>
                </a:tc>
                <a:tc>
                  <a:txBody>
                    <a:bodyPr/>
                    <a:lstStyle/>
                    <a:p>
                      <a:r>
                        <a:rPr lang="en-US" sz="1000"/>
                        <a:t>101</a:t>
                      </a:r>
                    </a:p>
                  </a:txBody>
                  <a:tcPr/>
                </a:tc>
                <a:tc>
                  <a:txBody>
                    <a:bodyPr/>
                    <a:lstStyle/>
                    <a:p>
                      <a:r>
                        <a:rPr lang="en-US" sz="1000"/>
                        <a:t>1</a:t>
                      </a:r>
                    </a:p>
                  </a:txBody>
                  <a:tcPr/>
                </a:tc>
                <a:tc>
                  <a:txBody>
                    <a:bodyPr/>
                    <a:lstStyle/>
                    <a:p>
                      <a:r>
                        <a:rPr lang="en-US" sz="1000"/>
                        <a:t>23</a:t>
                      </a:r>
                    </a:p>
                  </a:txBody>
                  <a:tcPr/>
                </a:tc>
                <a:tc>
                  <a:txBody>
                    <a:bodyPr/>
                    <a:lstStyle/>
                    <a:p>
                      <a:r>
                        <a:rPr lang="en-US" sz="1000"/>
                        <a:t>57</a:t>
                      </a:r>
                    </a:p>
                  </a:txBody>
                  <a:tcPr/>
                </a:tc>
                <a:tc>
                  <a:txBody>
                    <a:bodyPr/>
                    <a:lstStyle/>
                    <a:p>
                      <a:r>
                        <a:rPr lang="en-US" sz="1000"/>
                        <a:t>4</a:t>
                      </a:r>
                    </a:p>
                  </a:txBody>
                  <a:tcPr/>
                </a:tc>
                <a:extLst>
                  <a:ext uri="{0D108BD9-81ED-4DB2-BD59-A6C34878D82A}">
                    <a16:rowId xmlns:a16="http://schemas.microsoft.com/office/drawing/2014/main" val="652553990"/>
                  </a:ext>
                </a:extLst>
              </a:tr>
              <a:tr h="370840">
                <a:tc>
                  <a:txBody>
                    <a:bodyPr/>
                    <a:lstStyle/>
                    <a:p>
                      <a:r>
                        <a:rPr lang="en-US" sz="1000" b="1"/>
                        <a:t>tmamerica - 2024-03-13 18:10:57</a:t>
                      </a:r>
                      <a:r>
                        <a:rPr lang="en-US" sz="1000"/>
                        <a:t>
 Check out how we celebrated International Women’s Day</a:t>
                      </a:r>
                    </a:p>
                  </a:txBody>
                  <a:tcPr/>
                </a:tc>
                <a:tc>
                  <a:txBody>
                    <a:bodyPr/>
                    <a:lstStyle/>
                    <a:p>
                      <a:r>
                        <a:rPr lang="en-US" sz="1000"/>
                        <a:t>https://www.instagram.com/p/C4eICeVJ_uc/media/?size=l</a:t>
                      </a:r>
                    </a:p>
                  </a:txBody>
                  <a:tcPr/>
                </a:tc>
                <a:tc>
                  <a:txBody>
                    <a:bodyPr/>
                    <a:lstStyle/>
                    <a:p>
                      <a:r>
                        <a:rPr lang="en-US" sz="1000"/>
                        <a:t>03/14/2024 18:07:29</a:t>
                      </a:r>
                    </a:p>
                  </a:txBody>
                  <a:tcPr/>
                </a:tc>
                <a:tc>
                  <a:txBody>
                    <a:bodyPr/>
                    <a:lstStyle/>
                    <a:p>
                      <a:r>
                        <a:rPr lang="en-US" sz="1000"/>
                        <a:t>Video</a:t>
                      </a:r>
                    </a:p>
                  </a:txBody>
                  <a:tcPr/>
                </a:tc>
                <a:tc>
                  <a:txBody>
                    <a:bodyPr/>
                    <a:lstStyle/>
                    <a:p>
                      <a:r>
                        <a:rPr lang="en-US" sz="1000"/>
                        <a:t>91</a:t>
                      </a:r>
                    </a:p>
                  </a:txBody>
                  <a:tcPr/>
                </a:tc>
                <a:tc>
                  <a:txBody>
                    <a:bodyPr/>
                    <a:lstStyle/>
                    <a:p>
                      <a:r>
                        <a:rPr lang="en-US" sz="1000"/>
                        <a:t>91</a:t>
                      </a:r>
                    </a:p>
                  </a:txBody>
                  <a:tcPr/>
                </a:tc>
                <a:tc>
                  <a:txBody>
                    <a:bodyPr/>
                    <a:lstStyle/>
                    <a:p>
                      <a:r>
                        <a:rPr lang="en-US" sz="1000"/>
                        <a:t>0</a:t>
                      </a:r>
                    </a:p>
                  </a:txBody>
                  <a:tcPr/>
                </a:tc>
                <a:tc>
                  <a:txBody>
                    <a:bodyPr/>
                    <a:lstStyle/>
                    <a:p>
                      <a:r>
                        <a:rPr lang="en-US" sz="1000"/>
                        <a:t>15</a:t>
                      </a:r>
                    </a:p>
                  </a:txBody>
                  <a:tcPr/>
                </a:tc>
                <a:tc>
                  <a:txBody>
                    <a:bodyPr/>
                    <a:lstStyle/>
                    <a:p>
                      <a:r>
                        <a:rPr lang="en-US" sz="1000"/>
                        <a:t>56</a:t>
                      </a:r>
                    </a:p>
                  </a:txBody>
                  <a:tcPr/>
                </a:tc>
                <a:tc>
                  <a:txBody>
                    <a:bodyPr/>
                    <a:lstStyle/>
                    <a:p>
                      <a:r>
                        <a:rPr lang="en-US" sz="1000"/>
                        <a:t>1</a:t>
                      </a:r>
                    </a:p>
                  </a:txBody>
                  <a:tcPr/>
                </a:tc>
                <a:extLst>
                  <a:ext uri="{0D108BD9-81ED-4DB2-BD59-A6C34878D82A}">
                    <a16:rowId xmlns:a16="http://schemas.microsoft.com/office/drawing/2014/main" val="2365474888"/>
                  </a:ext>
                </a:extLst>
              </a:tr>
              <a:tr h="370840">
                <a:tc>
                  <a:txBody>
                    <a:bodyPr/>
                    <a:lstStyle/>
                    <a:p>
                      <a:r>
                        <a:rPr lang="en-US" sz="1000" b="1"/>
                        <a:t>tmamerica - 2024-01-05 19:41:20</a:t>
                      </a:r>
                      <a:r>
                        <a:rPr lang="en-US" sz="1000"/>
                        <a:t>
 Our employees collected toys for the @jerseycitypalorg Toy Drive, 
ensuring local children received a special gift over the holiday season!</a:t>
                      </a:r>
                    </a:p>
                  </a:txBody>
                  <a:tcPr/>
                </a:tc>
                <a:tc>
                  <a:txBody>
                    <a:bodyPr/>
                    <a:lstStyle/>
                    <a:p>
                      <a:r>
                        <a:rPr lang="en-US" sz="1000"/>
                        <a:t>https://www.instagram.com/p/C1vTMPpOnZE/media/?size=l</a:t>
                      </a:r>
                    </a:p>
                  </a:txBody>
                  <a:tcPr/>
                </a:tc>
                <a:tc>
                  <a:txBody>
                    <a:bodyPr/>
                    <a:lstStyle/>
                    <a:p>
                      <a:r>
                        <a:rPr lang="en-US" sz="1000"/>
                        <a:t>01/06/2024 19:36:44</a:t>
                      </a:r>
                    </a:p>
                  </a:txBody>
                  <a:tcPr/>
                </a:tc>
                <a:tc>
                  <a:txBody>
                    <a:bodyPr/>
                    <a:lstStyle/>
                    <a:p>
                      <a:r>
                        <a:rPr lang="en-US" sz="1000"/>
                        <a:t>Video</a:t>
                      </a:r>
                    </a:p>
                  </a:txBody>
                  <a:tcPr/>
                </a:tc>
                <a:tc>
                  <a:txBody>
                    <a:bodyPr/>
                    <a:lstStyle/>
                    <a:p>
                      <a:r>
                        <a:rPr lang="en-US" sz="1000"/>
                        <a:t>84</a:t>
                      </a:r>
                    </a:p>
                  </a:txBody>
                  <a:tcPr/>
                </a:tc>
                <a:tc>
                  <a:txBody>
                    <a:bodyPr/>
                    <a:lstStyle/>
                    <a:p>
                      <a:r>
                        <a:rPr lang="en-US" sz="1000"/>
                        <a:t>84</a:t>
                      </a:r>
                    </a:p>
                  </a:txBody>
                  <a:tcPr/>
                </a:tc>
                <a:tc>
                  <a:txBody>
                    <a:bodyPr/>
                    <a:lstStyle/>
                    <a:p>
                      <a:r>
                        <a:rPr lang="en-US" sz="1000"/>
                        <a:t>0</a:t>
                      </a:r>
                    </a:p>
                  </a:txBody>
                  <a:tcPr/>
                </a:tc>
                <a:tc>
                  <a:txBody>
                    <a:bodyPr/>
                    <a:lstStyle/>
                    <a:p>
                      <a:r>
                        <a:rPr lang="en-US" sz="1000"/>
                        <a:t>13</a:t>
                      </a:r>
                    </a:p>
                  </a:txBody>
                  <a:tcPr/>
                </a:tc>
                <a:tc>
                  <a:txBody>
                    <a:bodyPr/>
                    <a:lstStyle/>
                    <a:p>
                      <a:r>
                        <a:rPr lang="en-US" sz="1000"/>
                        <a:t>48</a:t>
                      </a:r>
                    </a:p>
                  </a:txBody>
                  <a:tcPr/>
                </a:tc>
                <a:tc>
                  <a:txBody>
                    <a:bodyPr/>
                    <a:lstStyle/>
                    <a:p>
                      <a:r>
                        <a:rPr lang="en-US" sz="1000"/>
                        <a:t>3</a:t>
                      </a:r>
                    </a:p>
                  </a:txBody>
                  <a:tcPr/>
                </a:tc>
                <a:extLst>
                  <a:ext uri="{0D108BD9-81ED-4DB2-BD59-A6C34878D82A}">
                    <a16:rowId xmlns:a16="http://schemas.microsoft.com/office/drawing/2014/main" val="1372089626"/>
                  </a:ext>
                </a:extLst>
              </a:tr>
            </a:tbl>
          </a:graphicData>
        </a:graphic>
      </p:graphicFrame>
      <p:sp>
        <p:nvSpPr>
          <p:cNvPr id="4" name="Text Placeholder 3">
            <a:extLst>
              <a:ext uri="{FF2B5EF4-FFF2-40B4-BE49-F238E27FC236}">
                <a16:creationId xmlns:a16="http://schemas.microsoft.com/office/drawing/2014/main" id="{2DC5EA8D-FF0C-4B29-B9CD-85CE04170A3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41582348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2404</Words>
  <Application>Microsoft Office PowerPoint</Application>
  <PresentationFormat>On-screen Show (4:3)</PresentationFormat>
  <Paragraphs>470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2024-08-01T18:32:21Z</dcterms:created>
  <dcterms:modified xsi:type="dcterms:W3CDTF">2024-08-01T18:33:10Z</dcterms:modified>
</cp:coreProperties>
</file>