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5" r:id="rId46"/>
    <p:sldId id="306"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1907</c:v>
                </c:pt>
                <c:pt idx="1">
                  <c:v>1908</c:v>
                </c:pt>
                <c:pt idx="2">
                  <c:v>1907</c:v>
                </c:pt>
                <c:pt idx="3">
                  <c:v>1905</c:v>
                </c:pt>
                <c:pt idx="4">
                  <c:v>1905</c:v>
                </c:pt>
                <c:pt idx="5">
                  <c:v>1901</c:v>
                </c:pt>
                <c:pt idx="6">
                  <c:v>1903</c:v>
                </c:pt>
              </c:numCache>
            </c:numRef>
          </c:val>
          <c:extLst>
            <c:ext xmlns:c16="http://schemas.microsoft.com/office/drawing/2014/chart" uri="{C3380CC4-5D6E-409C-BE32-E72D297353CC}">
              <c16:uniqueId val="{00000000-79DC-4C81-B3B2-A082C1A3475D}"/>
            </c:ext>
          </c:extLst>
        </c:ser>
        <c:ser>
          <c:idx val="1"/>
          <c:order val="1"/>
          <c:tx>
            <c:strRef>
              <c:f>Sheet1!$C$1</c:f>
              <c:strCache>
                <c:ptCount val="1"/>
                <c:pt idx="0">
                  <c:v>instagram</c:v>
                </c:pt>
              </c:strCache>
            </c:strRef>
          </c:tx>
          <c:spPr>
            <a:solidFill>
              <a:schemeClr val="accent2"/>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Sheet1!$C$2:$C$8</c:f>
              <c:numCache>
                <c:formatCode>General</c:formatCode>
                <c:ptCount val="7"/>
                <c:pt idx="0">
                  <c:v>2833</c:v>
                </c:pt>
                <c:pt idx="1">
                  <c:v>2842</c:v>
                </c:pt>
                <c:pt idx="2">
                  <c:v>2855</c:v>
                </c:pt>
                <c:pt idx="3">
                  <c:v>2852</c:v>
                </c:pt>
                <c:pt idx="4">
                  <c:v>2936</c:v>
                </c:pt>
                <c:pt idx="5">
                  <c:v>2945</c:v>
                </c:pt>
                <c:pt idx="6">
                  <c:v>2932</c:v>
                </c:pt>
              </c:numCache>
            </c:numRef>
          </c:val>
          <c:extLst>
            <c:ext xmlns:c16="http://schemas.microsoft.com/office/drawing/2014/chart" uri="{C3380CC4-5D6E-409C-BE32-E72D297353CC}">
              <c16:uniqueId val="{00000001-79DC-4C81-B3B2-A082C1A3475D}"/>
            </c:ext>
          </c:extLst>
        </c:ser>
        <c:ser>
          <c:idx val="2"/>
          <c:order val="2"/>
          <c:tx>
            <c:strRef>
              <c:f>Sheet1!$D$1</c:f>
              <c:strCache>
                <c:ptCount val="1"/>
                <c:pt idx="0">
                  <c:v>linkedIn</c:v>
                </c:pt>
              </c:strCache>
            </c:strRef>
          </c:tx>
          <c:spPr>
            <a:solidFill>
              <a:schemeClr val="accent3"/>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Sheet1!$D$2:$D$8</c:f>
              <c:numCache>
                <c:formatCode>General</c:formatCode>
                <c:ptCount val="7"/>
                <c:pt idx="0">
                  <c:v>4276</c:v>
                </c:pt>
                <c:pt idx="1">
                  <c:v>4309</c:v>
                </c:pt>
                <c:pt idx="2">
                  <c:v>4360</c:v>
                </c:pt>
                <c:pt idx="3">
                  <c:v>4401</c:v>
                </c:pt>
                <c:pt idx="4">
                  <c:v>4460</c:v>
                </c:pt>
                <c:pt idx="5">
                  <c:v>4510</c:v>
                </c:pt>
                <c:pt idx="6">
                  <c:v>4559</c:v>
                </c:pt>
              </c:numCache>
            </c:numRef>
          </c:val>
          <c:extLst>
            <c:ext xmlns:c16="http://schemas.microsoft.com/office/drawing/2014/chart" uri="{C3380CC4-5D6E-409C-BE32-E72D297353CC}">
              <c16:uniqueId val="{00000002-79DC-4C81-B3B2-A082C1A3475D}"/>
            </c:ext>
          </c:extLst>
        </c:ser>
        <c:ser>
          <c:idx val="3"/>
          <c:order val="3"/>
          <c:tx>
            <c:strRef>
              <c:f>Sheet1!$E$1</c:f>
              <c:strCache>
                <c:ptCount val="1"/>
                <c:pt idx="0">
                  <c:v>twitter</c:v>
                </c:pt>
              </c:strCache>
            </c:strRef>
          </c:tx>
          <c:spPr>
            <a:solidFill>
              <a:schemeClr val="accent4"/>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Sheet1!$E$2:$E$8</c:f>
              <c:numCache>
                <c:formatCode>General</c:formatCode>
                <c:ptCount val="7"/>
                <c:pt idx="0">
                  <c:v>1186</c:v>
                </c:pt>
                <c:pt idx="1">
                  <c:v>1188</c:v>
                </c:pt>
                <c:pt idx="2">
                  <c:v>1187</c:v>
                </c:pt>
                <c:pt idx="3">
                  <c:v>1186</c:v>
                </c:pt>
                <c:pt idx="4">
                  <c:v>1185</c:v>
                </c:pt>
                <c:pt idx="5">
                  <c:v>1186</c:v>
                </c:pt>
                <c:pt idx="6">
                  <c:v>1184</c:v>
                </c:pt>
              </c:numCache>
            </c:numRef>
          </c:val>
          <c:extLst>
            <c:ext xmlns:c16="http://schemas.microsoft.com/office/drawing/2014/chart" uri="{C3380CC4-5D6E-409C-BE32-E72D297353CC}">
              <c16:uniqueId val="{00000003-79DC-4C81-B3B2-A082C1A3475D}"/>
            </c:ext>
          </c:extLst>
        </c:ser>
        <c:dLbls>
          <c:showLegendKey val="0"/>
          <c:showVal val="0"/>
          <c:showCatName val="0"/>
          <c:showSerName val="0"/>
          <c:showPercent val="0"/>
          <c:showBubbleSize val="0"/>
        </c:dLbls>
        <c:gapWidth val="219"/>
        <c:overlap val="-27"/>
        <c:axId val="328690920"/>
        <c:axId val="328691248"/>
      </c:barChart>
      <c:dateAx>
        <c:axId val="328690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691248"/>
        <c:crosses val="autoZero"/>
        <c:auto val="1"/>
        <c:lblOffset val="100"/>
        <c:baseTimeUnit val="months"/>
      </c:dateAx>
      <c:valAx>
        <c:axId val="32869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690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-1</c:v>
                </c:pt>
                <c:pt idx="1">
                  <c:v>1</c:v>
                </c:pt>
                <c:pt idx="2">
                  <c:v>-1</c:v>
                </c:pt>
                <c:pt idx="3">
                  <c:v>-2</c:v>
                </c:pt>
                <c:pt idx="4">
                  <c:v>0</c:v>
                </c:pt>
                <c:pt idx="5">
                  <c:v>-4</c:v>
                </c:pt>
                <c:pt idx="6">
                  <c:v>2</c:v>
                </c:pt>
              </c:numCache>
            </c:numRef>
          </c:val>
          <c:extLst>
            <c:ext xmlns:c16="http://schemas.microsoft.com/office/drawing/2014/chart" uri="{C3380CC4-5D6E-409C-BE32-E72D297353CC}">
              <c16:uniqueId val="{00000000-BD2D-4616-8CE5-E1276846FEEF}"/>
            </c:ext>
          </c:extLst>
        </c:ser>
        <c:dLbls>
          <c:showLegendKey val="0"/>
          <c:showVal val="0"/>
          <c:showCatName val="0"/>
          <c:showSerName val="0"/>
          <c:showPercent val="0"/>
          <c:showBubbleSize val="0"/>
        </c:dLbls>
        <c:gapWidth val="219"/>
        <c:overlap val="-27"/>
        <c:axId val="373785400"/>
        <c:axId val="373783760"/>
      </c:barChart>
      <c:dateAx>
        <c:axId val="373785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783760"/>
        <c:crosses val="autoZero"/>
        <c:auto val="1"/>
        <c:lblOffset val="100"/>
        <c:baseTimeUnit val="months"/>
      </c:dateAx>
      <c:valAx>
        <c:axId val="37378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78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9</c:v>
                </c:pt>
                <c:pt idx="1">
                  <c:v>7</c:v>
                </c:pt>
                <c:pt idx="2">
                  <c:v>10</c:v>
                </c:pt>
                <c:pt idx="3">
                  <c:v>10</c:v>
                </c:pt>
                <c:pt idx="4">
                  <c:v>7</c:v>
                </c:pt>
                <c:pt idx="5">
                  <c:v>6</c:v>
                </c:pt>
                <c:pt idx="6">
                  <c:v>6</c:v>
                </c:pt>
              </c:numCache>
            </c:numRef>
          </c:val>
          <c:extLst>
            <c:ext xmlns:c16="http://schemas.microsoft.com/office/drawing/2014/chart" uri="{C3380CC4-5D6E-409C-BE32-E72D297353CC}">
              <c16:uniqueId val="{00000000-B217-4847-B2A2-729764F2C1A8}"/>
            </c:ext>
          </c:extLst>
        </c:ser>
        <c:dLbls>
          <c:showLegendKey val="0"/>
          <c:showVal val="0"/>
          <c:showCatName val="0"/>
          <c:showSerName val="0"/>
          <c:showPercent val="0"/>
          <c:showBubbleSize val="0"/>
        </c:dLbls>
        <c:gapWidth val="219"/>
        <c:overlap val="-27"/>
        <c:axId val="380779232"/>
        <c:axId val="380783168"/>
      </c:barChart>
      <c:dateAx>
        <c:axId val="380779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83168"/>
        <c:crosses val="autoZero"/>
        <c:auto val="1"/>
        <c:lblOffset val="100"/>
        <c:baseTimeUnit val="months"/>
      </c:dateAx>
      <c:valAx>
        <c:axId val="38078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7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94</c:v>
                </c:pt>
                <c:pt idx="1">
                  <c:v>84</c:v>
                </c:pt>
                <c:pt idx="2">
                  <c:v>132</c:v>
                </c:pt>
                <c:pt idx="3">
                  <c:v>125</c:v>
                </c:pt>
                <c:pt idx="4">
                  <c:v>59</c:v>
                </c:pt>
                <c:pt idx="5">
                  <c:v>42</c:v>
                </c:pt>
                <c:pt idx="6">
                  <c:v>54</c:v>
                </c:pt>
              </c:numCache>
            </c:numRef>
          </c:val>
          <c:extLst>
            <c:ext xmlns:c16="http://schemas.microsoft.com/office/drawing/2014/chart" uri="{C3380CC4-5D6E-409C-BE32-E72D297353CC}">
              <c16:uniqueId val="{00000000-3297-464A-8B14-1AED98B9986C}"/>
            </c:ext>
          </c:extLst>
        </c:ser>
        <c:dLbls>
          <c:showLegendKey val="0"/>
          <c:showVal val="0"/>
          <c:showCatName val="0"/>
          <c:showSerName val="0"/>
          <c:showPercent val="0"/>
          <c:showBubbleSize val="0"/>
        </c:dLbls>
        <c:gapWidth val="219"/>
        <c:overlap val="-27"/>
        <c:axId val="380781856"/>
        <c:axId val="380782512"/>
      </c:barChart>
      <c:catAx>
        <c:axId val="38078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82512"/>
        <c:crosses val="autoZero"/>
        <c:auto val="1"/>
        <c:lblAlgn val="ctr"/>
        <c:lblOffset val="100"/>
        <c:noMultiLvlLbl val="0"/>
      </c:catAx>
      <c:valAx>
        <c:axId val="38078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8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3115</c:v>
                </c:pt>
                <c:pt idx="1">
                  <c:v>3313</c:v>
                </c:pt>
                <c:pt idx="2">
                  <c:v>3922</c:v>
                </c:pt>
                <c:pt idx="3">
                  <c:v>3483</c:v>
                </c:pt>
                <c:pt idx="4">
                  <c:v>2034</c:v>
                </c:pt>
                <c:pt idx="5">
                  <c:v>2680</c:v>
                </c:pt>
                <c:pt idx="6">
                  <c:v>2465</c:v>
                </c:pt>
              </c:numCache>
            </c:numRef>
          </c:val>
          <c:extLst>
            <c:ext xmlns:c16="http://schemas.microsoft.com/office/drawing/2014/chart" uri="{C3380CC4-5D6E-409C-BE32-E72D297353CC}">
              <c16:uniqueId val="{00000000-E9DD-4EF8-A5E1-8ACA3876F686}"/>
            </c:ext>
          </c:extLst>
        </c:ser>
        <c:dLbls>
          <c:showLegendKey val="0"/>
          <c:showVal val="0"/>
          <c:showCatName val="0"/>
          <c:showSerName val="0"/>
          <c:showPercent val="0"/>
          <c:showBubbleSize val="0"/>
        </c:dLbls>
        <c:gapWidth val="219"/>
        <c:overlap val="-27"/>
        <c:axId val="382968768"/>
        <c:axId val="382967128"/>
      </c:barChart>
      <c:dateAx>
        <c:axId val="382968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67128"/>
        <c:crosses val="autoZero"/>
        <c:auto val="1"/>
        <c:lblOffset val="100"/>
        <c:baseTimeUnit val="months"/>
      </c:dateAx>
      <c:valAx>
        <c:axId val="38296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6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1</c:v>
                </c:pt>
                <c:pt idx="1">
                  <c:v>2</c:v>
                </c:pt>
                <c:pt idx="2">
                  <c:v>-1</c:v>
                </c:pt>
                <c:pt idx="3">
                  <c:v>-1</c:v>
                </c:pt>
                <c:pt idx="4">
                  <c:v>-1</c:v>
                </c:pt>
                <c:pt idx="5">
                  <c:v>1</c:v>
                </c:pt>
                <c:pt idx="6">
                  <c:v>-2</c:v>
                </c:pt>
              </c:numCache>
            </c:numRef>
          </c:val>
          <c:extLst>
            <c:ext xmlns:c16="http://schemas.microsoft.com/office/drawing/2014/chart" uri="{C3380CC4-5D6E-409C-BE32-E72D297353CC}">
              <c16:uniqueId val="{00000000-EF65-4B6B-9E5B-9DF2DCD758BF}"/>
            </c:ext>
          </c:extLst>
        </c:ser>
        <c:dLbls>
          <c:showLegendKey val="0"/>
          <c:showVal val="0"/>
          <c:showCatName val="0"/>
          <c:showSerName val="0"/>
          <c:showPercent val="0"/>
          <c:showBubbleSize val="0"/>
        </c:dLbls>
        <c:gapWidth val="219"/>
        <c:overlap val="-27"/>
        <c:axId val="482844256"/>
        <c:axId val="482850160"/>
      </c:barChart>
      <c:dateAx>
        <c:axId val="482844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850160"/>
        <c:crosses val="autoZero"/>
        <c:auto val="1"/>
        <c:lblOffset val="100"/>
        <c:baseTimeUnit val="months"/>
      </c:dateAx>
      <c:valAx>
        <c:axId val="48285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84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1</c:v>
                </c:pt>
                <c:pt idx="1">
                  <c:v>2</c:v>
                </c:pt>
                <c:pt idx="2">
                  <c:v>0</c:v>
                </c:pt>
                <c:pt idx="3">
                  <c:v>0</c:v>
                </c:pt>
                <c:pt idx="4">
                  <c:v>0</c:v>
                </c:pt>
                <c:pt idx="5">
                  <c:v>0</c:v>
                </c:pt>
                <c:pt idx="6">
                  <c:v>0</c:v>
                </c:pt>
              </c:numCache>
            </c:numRef>
          </c:val>
          <c:extLst>
            <c:ext xmlns:c16="http://schemas.microsoft.com/office/drawing/2014/chart" uri="{C3380CC4-5D6E-409C-BE32-E72D297353CC}">
              <c16:uniqueId val="{00000000-D31C-470A-BB99-794B3A02F1C4}"/>
            </c:ext>
          </c:extLst>
        </c:ser>
        <c:dLbls>
          <c:showLegendKey val="0"/>
          <c:showVal val="0"/>
          <c:showCatName val="0"/>
          <c:showSerName val="0"/>
          <c:showPercent val="0"/>
          <c:showBubbleSize val="0"/>
        </c:dLbls>
        <c:gapWidth val="219"/>
        <c:overlap val="-27"/>
        <c:axId val="482844912"/>
        <c:axId val="482847208"/>
      </c:barChart>
      <c:dateAx>
        <c:axId val="482844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847208"/>
        <c:crosses val="autoZero"/>
        <c:auto val="1"/>
        <c:lblOffset val="100"/>
        <c:baseTimeUnit val="months"/>
      </c:dateAx>
      <c:valAx>
        <c:axId val="482847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84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12</c:v>
                </c:pt>
                <c:pt idx="1">
                  <c:v>22</c:v>
                </c:pt>
                <c:pt idx="2">
                  <c:v>9</c:v>
                </c:pt>
                <c:pt idx="3">
                  <c:v>7</c:v>
                </c:pt>
                <c:pt idx="4">
                  <c:v>1</c:v>
                </c:pt>
                <c:pt idx="5">
                  <c:v>2</c:v>
                </c:pt>
                <c:pt idx="6">
                  <c:v>0</c:v>
                </c:pt>
              </c:numCache>
            </c:numRef>
          </c:val>
          <c:extLst>
            <c:ext xmlns:c16="http://schemas.microsoft.com/office/drawing/2014/chart" uri="{C3380CC4-5D6E-409C-BE32-E72D297353CC}">
              <c16:uniqueId val="{00000000-64BF-4FA5-92B3-B96630C03C22}"/>
            </c:ext>
          </c:extLst>
        </c:ser>
        <c:dLbls>
          <c:showLegendKey val="0"/>
          <c:showVal val="0"/>
          <c:showCatName val="0"/>
          <c:showSerName val="0"/>
          <c:showPercent val="0"/>
          <c:showBubbleSize val="0"/>
        </c:dLbls>
        <c:gapWidth val="219"/>
        <c:overlap val="-27"/>
        <c:axId val="482854424"/>
        <c:axId val="482857048"/>
      </c:barChart>
      <c:catAx>
        <c:axId val="482854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857048"/>
        <c:crosses val="autoZero"/>
        <c:auto val="1"/>
        <c:lblAlgn val="ctr"/>
        <c:lblOffset val="100"/>
        <c:noMultiLvlLbl val="0"/>
      </c:catAx>
      <c:valAx>
        <c:axId val="48285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85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41</c:v>
                </c:pt>
                <c:pt idx="1">
                  <c:v>33</c:v>
                </c:pt>
                <c:pt idx="2">
                  <c:v>51</c:v>
                </c:pt>
                <c:pt idx="3">
                  <c:v>41</c:v>
                </c:pt>
                <c:pt idx="4">
                  <c:v>59</c:v>
                </c:pt>
                <c:pt idx="5">
                  <c:v>50</c:v>
                </c:pt>
                <c:pt idx="6">
                  <c:v>49</c:v>
                </c:pt>
              </c:numCache>
            </c:numRef>
          </c:val>
          <c:extLst>
            <c:ext xmlns:c16="http://schemas.microsoft.com/office/drawing/2014/chart" uri="{C3380CC4-5D6E-409C-BE32-E72D297353CC}">
              <c16:uniqueId val="{00000000-61C3-4A25-987D-A6583A31E841}"/>
            </c:ext>
          </c:extLst>
        </c:ser>
        <c:dLbls>
          <c:showLegendKey val="0"/>
          <c:showVal val="0"/>
          <c:showCatName val="0"/>
          <c:showSerName val="0"/>
          <c:showPercent val="0"/>
          <c:showBubbleSize val="0"/>
        </c:dLbls>
        <c:gapWidth val="219"/>
        <c:overlap val="-27"/>
        <c:axId val="493815696"/>
        <c:axId val="493835048"/>
      </c:barChart>
      <c:dateAx>
        <c:axId val="493815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835048"/>
        <c:crosses val="autoZero"/>
        <c:auto val="1"/>
        <c:lblOffset val="100"/>
        <c:baseTimeUnit val="months"/>
      </c:dateAx>
      <c:valAx>
        <c:axId val="49383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81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49</c:v>
                </c:pt>
                <c:pt idx="1">
                  <c:v>41</c:v>
                </c:pt>
                <c:pt idx="2">
                  <c:v>53</c:v>
                </c:pt>
                <c:pt idx="3">
                  <c:v>45</c:v>
                </c:pt>
                <c:pt idx="4">
                  <c:v>51</c:v>
                </c:pt>
                <c:pt idx="5">
                  <c:v>41</c:v>
                </c:pt>
                <c:pt idx="6">
                  <c:v>86</c:v>
                </c:pt>
              </c:numCache>
            </c:numRef>
          </c:val>
          <c:extLst>
            <c:ext xmlns:c16="http://schemas.microsoft.com/office/drawing/2014/chart" uri="{C3380CC4-5D6E-409C-BE32-E72D297353CC}">
              <c16:uniqueId val="{00000000-6457-46A4-9C55-BAC1C8A5798A}"/>
            </c:ext>
          </c:extLst>
        </c:ser>
        <c:dLbls>
          <c:showLegendKey val="0"/>
          <c:showVal val="0"/>
          <c:showCatName val="0"/>
          <c:showSerName val="0"/>
          <c:showPercent val="0"/>
          <c:showBubbleSize val="0"/>
        </c:dLbls>
        <c:gapWidth val="219"/>
        <c:overlap val="-27"/>
        <c:axId val="493829144"/>
        <c:axId val="493834064"/>
      </c:barChart>
      <c:catAx>
        <c:axId val="493829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834064"/>
        <c:crosses val="autoZero"/>
        <c:auto val="1"/>
        <c:lblAlgn val="ctr"/>
        <c:lblOffset val="100"/>
        <c:noMultiLvlLbl val="0"/>
      </c:catAx>
      <c:valAx>
        <c:axId val="493834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82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441</c:v>
                </c:pt>
                <c:pt idx="1">
                  <c:v>330</c:v>
                </c:pt>
                <c:pt idx="2">
                  <c:v>532</c:v>
                </c:pt>
                <c:pt idx="3">
                  <c:v>411</c:v>
                </c:pt>
                <c:pt idx="4">
                  <c:v>363</c:v>
                </c:pt>
                <c:pt idx="5">
                  <c:v>291</c:v>
                </c:pt>
                <c:pt idx="6">
                  <c:v>431</c:v>
                </c:pt>
              </c:numCache>
            </c:numRef>
          </c:val>
          <c:extLst>
            <c:ext xmlns:c16="http://schemas.microsoft.com/office/drawing/2014/chart" uri="{C3380CC4-5D6E-409C-BE32-E72D297353CC}">
              <c16:uniqueId val="{00000000-DCDB-401F-903D-B6C9A8DE66A6}"/>
            </c:ext>
          </c:extLst>
        </c:ser>
        <c:dLbls>
          <c:showLegendKey val="0"/>
          <c:showVal val="0"/>
          <c:showCatName val="0"/>
          <c:showSerName val="0"/>
          <c:showPercent val="0"/>
          <c:showBubbleSize val="0"/>
        </c:dLbls>
        <c:gapWidth val="219"/>
        <c:overlap val="-27"/>
        <c:axId val="493836360"/>
        <c:axId val="493826848"/>
      </c:barChart>
      <c:catAx>
        <c:axId val="493836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826848"/>
        <c:crosses val="autoZero"/>
        <c:auto val="1"/>
        <c:lblAlgn val="ctr"/>
        <c:lblOffset val="100"/>
        <c:noMultiLvlLbl val="0"/>
      </c:catAx>
      <c:valAx>
        <c:axId val="493826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83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2023-12</c:v>
                </c:pt>
                <c:pt idx="1">
                  <c:v>2024-01</c:v>
                </c:pt>
                <c:pt idx="2">
                  <c:v>2024-02</c:v>
                </c:pt>
                <c:pt idx="3">
                  <c:v>2024-03</c:v>
                </c:pt>
                <c:pt idx="4">
                  <c:v>2024-04</c:v>
                </c:pt>
                <c:pt idx="5">
                  <c:v>2024-05</c:v>
                </c:pt>
                <c:pt idx="6">
                  <c:v>2024-06</c:v>
                </c:pt>
                <c:pt idx="7">
                  <c:v>2024-07</c:v>
                </c:pt>
              </c:strCache>
            </c:strRef>
          </c:cat>
          <c:val>
            <c:numRef>
              <c:f>Sheet1!$B$2:$B$9</c:f>
              <c:numCache>
                <c:formatCode>General</c:formatCode>
                <c:ptCount val="8"/>
                <c:pt idx="0">
                  <c:v>140</c:v>
                </c:pt>
                <c:pt idx="1">
                  <c:v>14953</c:v>
                </c:pt>
                <c:pt idx="2">
                  <c:v>11863</c:v>
                </c:pt>
                <c:pt idx="3">
                  <c:v>18026</c:v>
                </c:pt>
                <c:pt idx="4">
                  <c:v>13280</c:v>
                </c:pt>
                <c:pt idx="5">
                  <c:v>12629</c:v>
                </c:pt>
                <c:pt idx="6">
                  <c:v>12807</c:v>
                </c:pt>
                <c:pt idx="7">
                  <c:v>14521</c:v>
                </c:pt>
              </c:numCache>
            </c:numRef>
          </c:val>
          <c:extLst>
            <c:ext xmlns:c16="http://schemas.microsoft.com/office/drawing/2014/chart" uri="{C3380CC4-5D6E-409C-BE32-E72D297353CC}">
              <c16:uniqueId val="{00000000-DEC9-4338-B4A0-C637310686DF}"/>
            </c:ext>
          </c:extLst>
        </c:ser>
        <c:dLbls>
          <c:showLegendKey val="0"/>
          <c:showVal val="0"/>
          <c:showCatName val="0"/>
          <c:showSerName val="0"/>
          <c:showPercent val="0"/>
          <c:showBubbleSize val="0"/>
        </c:dLbls>
        <c:gapWidth val="219"/>
        <c:overlap val="-27"/>
        <c:axId val="493810776"/>
        <c:axId val="493808152"/>
      </c:barChart>
      <c:catAx>
        <c:axId val="49381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808152"/>
        <c:crosses val="autoZero"/>
        <c:auto val="1"/>
        <c:lblAlgn val="ctr"/>
        <c:lblOffset val="100"/>
        <c:noMultiLvlLbl val="0"/>
      </c:catAx>
      <c:valAx>
        <c:axId val="49380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81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-7</c:v>
                </c:pt>
                <c:pt idx="1">
                  <c:v>9</c:v>
                </c:pt>
                <c:pt idx="2">
                  <c:v>13</c:v>
                </c:pt>
                <c:pt idx="3">
                  <c:v>-3</c:v>
                </c:pt>
                <c:pt idx="4">
                  <c:v>84</c:v>
                </c:pt>
                <c:pt idx="5">
                  <c:v>9</c:v>
                </c:pt>
                <c:pt idx="6">
                  <c:v>-13</c:v>
                </c:pt>
              </c:numCache>
            </c:numRef>
          </c:val>
          <c:extLst>
            <c:ext xmlns:c16="http://schemas.microsoft.com/office/drawing/2014/chart" uri="{C3380CC4-5D6E-409C-BE32-E72D297353CC}">
              <c16:uniqueId val="{00000000-0C67-4E1A-89E3-09366AF3D021}"/>
            </c:ext>
          </c:extLst>
        </c:ser>
        <c:dLbls>
          <c:showLegendKey val="0"/>
          <c:showVal val="0"/>
          <c:showCatName val="0"/>
          <c:showSerName val="0"/>
          <c:showPercent val="0"/>
          <c:showBubbleSize val="0"/>
        </c:dLbls>
        <c:gapWidth val="219"/>
        <c:overlap val="-27"/>
        <c:axId val="387651424"/>
        <c:axId val="387653392"/>
      </c:barChart>
      <c:dateAx>
        <c:axId val="387651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53392"/>
        <c:crosses val="autoZero"/>
        <c:auto val="1"/>
        <c:lblOffset val="100"/>
        <c:baseTimeUnit val="months"/>
      </c:dateAx>
      <c:valAx>
        <c:axId val="387653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5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32</c:v>
                </c:pt>
                <c:pt idx="1">
                  <c:v>37</c:v>
                </c:pt>
                <c:pt idx="2">
                  <c:v>52</c:v>
                </c:pt>
                <c:pt idx="3">
                  <c:v>34</c:v>
                </c:pt>
                <c:pt idx="4">
                  <c:v>59</c:v>
                </c:pt>
                <c:pt idx="5">
                  <c:v>110</c:v>
                </c:pt>
                <c:pt idx="6">
                  <c:v>29</c:v>
                </c:pt>
              </c:numCache>
            </c:numRef>
          </c:val>
          <c:extLst>
            <c:ext xmlns:c16="http://schemas.microsoft.com/office/drawing/2014/chart" uri="{C3380CC4-5D6E-409C-BE32-E72D297353CC}">
              <c16:uniqueId val="{00000000-57FA-410B-8C9E-E3D6586B03C3}"/>
            </c:ext>
          </c:extLst>
        </c:ser>
        <c:dLbls>
          <c:showLegendKey val="0"/>
          <c:showVal val="0"/>
          <c:showCatName val="0"/>
          <c:showSerName val="0"/>
          <c:showPercent val="0"/>
          <c:showBubbleSize val="0"/>
        </c:dLbls>
        <c:gapWidth val="219"/>
        <c:overlap val="-27"/>
        <c:axId val="387648472"/>
        <c:axId val="387652408"/>
      </c:barChart>
      <c:dateAx>
        <c:axId val="387648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52408"/>
        <c:crosses val="autoZero"/>
        <c:auto val="1"/>
        <c:lblOffset val="100"/>
        <c:baseTimeUnit val="months"/>
      </c:dateAx>
      <c:valAx>
        <c:axId val="387652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4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261</c:v>
                </c:pt>
                <c:pt idx="1">
                  <c:v>263</c:v>
                </c:pt>
                <c:pt idx="2">
                  <c:v>573</c:v>
                </c:pt>
                <c:pt idx="3">
                  <c:v>314</c:v>
                </c:pt>
                <c:pt idx="4">
                  <c:v>297</c:v>
                </c:pt>
                <c:pt idx="5">
                  <c:v>663</c:v>
                </c:pt>
                <c:pt idx="6">
                  <c:v>145</c:v>
                </c:pt>
              </c:numCache>
            </c:numRef>
          </c:val>
          <c:extLst>
            <c:ext xmlns:c16="http://schemas.microsoft.com/office/drawing/2014/chart" uri="{C3380CC4-5D6E-409C-BE32-E72D297353CC}">
              <c16:uniqueId val="{00000000-886C-4F35-91E0-DABBCC197516}"/>
            </c:ext>
          </c:extLst>
        </c:ser>
        <c:dLbls>
          <c:showLegendKey val="0"/>
          <c:showVal val="0"/>
          <c:showCatName val="0"/>
          <c:showSerName val="0"/>
          <c:showPercent val="0"/>
          <c:showBubbleSize val="0"/>
        </c:dLbls>
        <c:gapWidth val="219"/>
        <c:overlap val="-27"/>
        <c:axId val="387654048"/>
        <c:axId val="387654376"/>
      </c:barChart>
      <c:catAx>
        <c:axId val="387654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54376"/>
        <c:crosses val="autoZero"/>
        <c:auto val="1"/>
        <c:lblAlgn val="ctr"/>
        <c:lblOffset val="100"/>
        <c:noMultiLvlLbl val="0"/>
      </c:catAx>
      <c:valAx>
        <c:axId val="387654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5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4214</c:v>
                </c:pt>
                <c:pt idx="1">
                  <c:v>5422</c:v>
                </c:pt>
                <c:pt idx="2">
                  <c:v>13844</c:v>
                </c:pt>
                <c:pt idx="3">
                  <c:v>4999</c:v>
                </c:pt>
                <c:pt idx="4">
                  <c:v>10855</c:v>
                </c:pt>
                <c:pt idx="5">
                  <c:v>7211</c:v>
                </c:pt>
                <c:pt idx="6">
                  <c:v>2970</c:v>
                </c:pt>
              </c:numCache>
            </c:numRef>
          </c:val>
          <c:extLst>
            <c:ext xmlns:c16="http://schemas.microsoft.com/office/drawing/2014/chart" uri="{C3380CC4-5D6E-409C-BE32-E72D297353CC}">
              <c16:uniqueId val="{00000000-9973-4A9D-B4A5-E26C90A83479}"/>
            </c:ext>
          </c:extLst>
        </c:ser>
        <c:dLbls>
          <c:showLegendKey val="0"/>
          <c:showVal val="0"/>
          <c:showCatName val="0"/>
          <c:showSerName val="0"/>
          <c:showPercent val="0"/>
          <c:showBubbleSize val="0"/>
        </c:dLbls>
        <c:gapWidth val="219"/>
        <c:overlap val="-27"/>
        <c:axId val="387666184"/>
        <c:axId val="387665528"/>
      </c:barChart>
      <c:dateAx>
        <c:axId val="387666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65528"/>
        <c:crosses val="autoZero"/>
        <c:auto val="1"/>
        <c:lblOffset val="100"/>
        <c:baseTimeUnit val="months"/>
      </c:dateAx>
      <c:valAx>
        <c:axId val="387665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6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98870-F791-4401-9FF8-A757CEC47A2B}"/>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F7911A89-9261-4D86-B685-00B7D46753D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810229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BBEF1-2D2D-42E2-A336-0C3B662FB1D3}"/>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A678143B-2076-4376-81A6-C2C26602946C}"/>
              </a:ext>
            </a:extLst>
          </p:cNvPr>
          <p:cNvGraphicFramePr>
            <a:graphicFrameLocks noGrp="1"/>
          </p:cNvGraphicFramePr>
          <p:nvPr>
            <p:ph type="chart" sz="quarter" idx="13"/>
            <p:extLst>
              <p:ext uri="{D42A27DB-BD31-4B8C-83A1-F6EECF244321}">
                <p14:modId xmlns:p14="http://schemas.microsoft.com/office/powerpoint/2010/main" val="2888609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F54C86-1153-4E09-9236-A9FF91D2796E}"/>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D1D018BA-DCA0-4100-B625-6E8A342952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0015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A9B34-E4AF-45D7-A472-B65538B78F7F}"/>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17F9972F-B521-4A20-B4D7-4101F4D235DA}"/>
              </a:ext>
            </a:extLst>
          </p:cNvPr>
          <p:cNvGraphicFramePr>
            <a:graphicFrameLocks noGrp="1"/>
          </p:cNvGraphicFramePr>
          <p:nvPr>
            <p:ph type="tbl" sz="quarter" idx="13"/>
            <p:extLst>
              <p:ext uri="{D42A27DB-BD31-4B8C-83A1-F6EECF244321}">
                <p14:modId xmlns:p14="http://schemas.microsoft.com/office/powerpoint/2010/main" val="1801561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354237337"/>
                    </a:ext>
                  </a:extLst>
                </a:gridCol>
                <a:gridCol w="905256">
                  <a:extLst>
                    <a:ext uri="{9D8B030D-6E8A-4147-A177-3AD203B41FA5}">
                      <a16:colId xmlns:a16="http://schemas.microsoft.com/office/drawing/2014/main" val="3769375009"/>
                    </a:ext>
                  </a:extLst>
                </a:gridCol>
                <a:gridCol w="905256">
                  <a:extLst>
                    <a:ext uri="{9D8B030D-6E8A-4147-A177-3AD203B41FA5}">
                      <a16:colId xmlns:a16="http://schemas.microsoft.com/office/drawing/2014/main" val="1116918509"/>
                    </a:ext>
                  </a:extLst>
                </a:gridCol>
                <a:gridCol w="905256">
                  <a:extLst>
                    <a:ext uri="{9D8B030D-6E8A-4147-A177-3AD203B41FA5}">
                      <a16:colId xmlns:a16="http://schemas.microsoft.com/office/drawing/2014/main" val="2019592709"/>
                    </a:ext>
                  </a:extLst>
                </a:gridCol>
                <a:gridCol w="905256">
                  <a:extLst>
                    <a:ext uri="{9D8B030D-6E8A-4147-A177-3AD203B41FA5}">
                      <a16:colId xmlns:a16="http://schemas.microsoft.com/office/drawing/2014/main" val="4118827676"/>
                    </a:ext>
                  </a:extLst>
                </a:gridCol>
                <a:gridCol w="905256">
                  <a:extLst>
                    <a:ext uri="{9D8B030D-6E8A-4147-A177-3AD203B41FA5}">
                      <a16:colId xmlns:a16="http://schemas.microsoft.com/office/drawing/2014/main" val="2294230893"/>
                    </a:ext>
                  </a:extLst>
                </a:gridCol>
                <a:gridCol w="905256">
                  <a:extLst>
                    <a:ext uri="{9D8B030D-6E8A-4147-A177-3AD203B41FA5}">
                      <a16:colId xmlns:a16="http://schemas.microsoft.com/office/drawing/2014/main" val="1415798997"/>
                    </a:ext>
                  </a:extLst>
                </a:gridCol>
                <a:gridCol w="905256">
                  <a:extLst>
                    <a:ext uri="{9D8B030D-6E8A-4147-A177-3AD203B41FA5}">
                      <a16:colId xmlns:a16="http://schemas.microsoft.com/office/drawing/2014/main" val="1246873826"/>
                    </a:ext>
                  </a:extLst>
                </a:gridCol>
                <a:gridCol w="905256">
                  <a:extLst>
                    <a:ext uri="{9D8B030D-6E8A-4147-A177-3AD203B41FA5}">
                      <a16:colId xmlns:a16="http://schemas.microsoft.com/office/drawing/2014/main" val="323485387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62626458"/>
                  </a:ext>
                </a:extLst>
              </a:tr>
              <a:tr h="370840">
                <a:tc>
                  <a:txBody>
                    <a:bodyPr/>
                    <a:lstStyle/>
                    <a:p>
                      <a:r>
                        <a:rPr lang="en-US" sz="1000"/>
                        <a:t>1903</a:t>
                      </a:r>
                    </a:p>
                  </a:txBody>
                  <a:tcPr/>
                </a:tc>
                <a:tc>
                  <a:txBody>
                    <a:bodyPr/>
                    <a:lstStyle/>
                    <a:p>
                      <a:r>
                        <a:rPr lang="en-US" sz="1000"/>
                        <a:t>-5</a:t>
                      </a:r>
                    </a:p>
                  </a:txBody>
                  <a:tcPr/>
                </a:tc>
                <a:tc>
                  <a:txBody>
                    <a:bodyPr/>
                    <a:lstStyle/>
                    <a:p>
                      <a:r>
                        <a:rPr lang="en-US" sz="1000"/>
                        <a:t>60</a:t>
                      </a:r>
                    </a:p>
                  </a:txBody>
                  <a:tcPr/>
                </a:tc>
                <a:tc>
                  <a:txBody>
                    <a:bodyPr/>
                    <a:lstStyle/>
                    <a:p>
                      <a:r>
                        <a:rPr lang="en-US" sz="1000"/>
                        <a:t>555</a:t>
                      </a:r>
                    </a:p>
                  </a:txBody>
                  <a:tcPr/>
                </a:tc>
                <a:tc>
                  <a:txBody>
                    <a:bodyPr/>
                    <a:lstStyle/>
                    <a:p>
                      <a:r>
                        <a:rPr lang="en-US" sz="1000"/>
                        <a:t>30</a:t>
                      </a:r>
                    </a:p>
                  </a:txBody>
                  <a:tcPr/>
                </a:tc>
                <a:tc>
                  <a:txBody>
                    <a:bodyPr/>
                    <a:lstStyle/>
                    <a:p>
                      <a:r>
                        <a:rPr lang="en-US" sz="1000"/>
                        <a:t>5</a:t>
                      </a:r>
                    </a:p>
                  </a:txBody>
                  <a:tcPr/>
                </a:tc>
                <a:tc>
                  <a:txBody>
                    <a:bodyPr/>
                    <a:lstStyle/>
                    <a:p>
                      <a:r>
                        <a:rPr lang="en-US" sz="1000"/>
                        <a:t>0</a:t>
                      </a:r>
                    </a:p>
                  </a:txBody>
                  <a:tcPr/>
                </a:tc>
                <a:tc>
                  <a:txBody>
                    <a:bodyPr/>
                    <a:lstStyle/>
                    <a:p>
                      <a:r>
                        <a:rPr lang="en-US" sz="1000"/>
                        <a:t>0.5162 %</a:t>
                      </a:r>
                    </a:p>
                  </a:txBody>
                  <a:tcPr/>
                </a:tc>
                <a:tc>
                  <a:txBody>
                    <a:bodyPr/>
                    <a:lstStyle/>
                    <a:p>
                      <a:r>
                        <a:rPr lang="en-US" sz="1000"/>
                        <a:t>0.0 %</a:t>
                      </a:r>
                    </a:p>
                  </a:txBody>
                  <a:tcPr/>
                </a:tc>
                <a:extLst>
                  <a:ext uri="{0D108BD9-81ED-4DB2-BD59-A6C34878D82A}">
                    <a16:rowId xmlns:a16="http://schemas.microsoft.com/office/drawing/2014/main" val="3923198342"/>
                  </a:ext>
                </a:extLst>
              </a:tr>
            </a:tbl>
          </a:graphicData>
        </a:graphic>
      </p:graphicFrame>
      <p:sp>
        <p:nvSpPr>
          <p:cNvPr id="4" name="Text Placeholder 3">
            <a:extLst>
              <a:ext uri="{FF2B5EF4-FFF2-40B4-BE49-F238E27FC236}">
                <a16:creationId xmlns:a16="http://schemas.microsoft.com/office/drawing/2014/main" id="{DA7601A7-EA13-495E-B9B8-5BFCDAB35C25}"/>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758107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E50CA-3FA6-41BD-A8D5-020EB77F1680}"/>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3BC108F3-1DD4-432A-A1CB-B528D00EB783}"/>
              </a:ext>
            </a:extLst>
          </p:cNvPr>
          <p:cNvGraphicFramePr>
            <a:graphicFrameLocks noGrp="1"/>
          </p:cNvGraphicFramePr>
          <p:nvPr>
            <p:ph type="chart" sz="quarter" idx="13"/>
            <p:extLst>
              <p:ext uri="{D42A27DB-BD31-4B8C-83A1-F6EECF244321}">
                <p14:modId xmlns:p14="http://schemas.microsoft.com/office/powerpoint/2010/main" val="282571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33CF8C-D116-408A-9A7A-502738470C2B}"/>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B81A0FE3-5442-4831-9CFB-4C0CC9FEE3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5317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055EE-72BC-4F07-AA76-53941754B385}"/>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863F29F5-AC39-4F3E-A5BA-95177DFA6D23}"/>
              </a:ext>
            </a:extLst>
          </p:cNvPr>
          <p:cNvGraphicFramePr>
            <a:graphicFrameLocks noGrp="1"/>
          </p:cNvGraphicFramePr>
          <p:nvPr>
            <p:ph type="chart" sz="quarter" idx="13"/>
            <p:extLst>
              <p:ext uri="{D42A27DB-BD31-4B8C-83A1-F6EECF244321}">
                <p14:modId xmlns:p14="http://schemas.microsoft.com/office/powerpoint/2010/main" val="94869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C26AB3-81C7-438D-86FA-581B4D596E1A}"/>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8E84C708-F1AC-425D-A0BE-BEBBAA2676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2457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6E97F-4C03-4555-8FB4-6C783A3264C1}"/>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9D44D866-85B2-4130-985D-8DBDB6AC406C}"/>
              </a:ext>
            </a:extLst>
          </p:cNvPr>
          <p:cNvGraphicFramePr>
            <a:graphicFrameLocks noGrp="1"/>
          </p:cNvGraphicFramePr>
          <p:nvPr>
            <p:ph type="chart" sz="quarter" idx="13"/>
            <p:extLst>
              <p:ext uri="{D42A27DB-BD31-4B8C-83A1-F6EECF244321}">
                <p14:modId xmlns:p14="http://schemas.microsoft.com/office/powerpoint/2010/main" val="886051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0E94D5-130B-401E-9B83-071822917051}"/>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794F7581-23E8-4361-BE62-27AAE7EAE7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8375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1A114-3A90-4707-900F-62329BCE23D4}"/>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2F0F1B0D-BA52-45FC-A155-DDB1A89CC33C}"/>
              </a:ext>
            </a:extLst>
          </p:cNvPr>
          <p:cNvGraphicFramePr>
            <a:graphicFrameLocks noGrp="1"/>
          </p:cNvGraphicFramePr>
          <p:nvPr>
            <p:ph type="chart" sz="quarter" idx="13"/>
            <p:extLst>
              <p:ext uri="{D42A27DB-BD31-4B8C-83A1-F6EECF244321}">
                <p14:modId xmlns:p14="http://schemas.microsoft.com/office/powerpoint/2010/main" val="2684268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EC1A0C-70ED-4FCB-8C63-0B520B3483AD}"/>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5BE4BDCE-3FE9-40CA-92F2-D49FEA28A4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9772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5CBA5-8263-4633-A2E4-A1CB97058611}"/>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B36C0890-D54A-4D44-B577-136FAC036DA6}"/>
              </a:ext>
            </a:extLst>
          </p:cNvPr>
          <p:cNvGraphicFramePr>
            <a:graphicFrameLocks noGrp="1"/>
          </p:cNvGraphicFramePr>
          <p:nvPr>
            <p:ph type="tbl" sz="quarter" idx="13"/>
            <p:extLst>
              <p:ext uri="{D42A27DB-BD31-4B8C-83A1-F6EECF244321}">
                <p14:modId xmlns:p14="http://schemas.microsoft.com/office/powerpoint/2010/main" val="3900144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76695075"/>
                    </a:ext>
                  </a:extLst>
                </a:gridCol>
                <a:gridCol w="1316737">
                  <a:extLst>
                    <a:ext uri="{9D8B030D-6E8A-4147-A177-3AD203B41FA5}">
                      <a16:colId xmlns:a16="http://schemas.microsoft.com/office/drawing/2014/main" val="261668349"/>
                    </a:ext>
                  </a:extLst>
                </a:gridCol>
                <a:gridCol w="329184">
                  <a:extLst>
                    <a:ext uri="{9D8B030D-6E8A-4147-A177-3AD203B41FA5}">
                      <a16:colId xmlns:a16="http://schemas.microsoft.com/office/drawing/2014/main" val="73442233"/>
                    </a:ext>
                  </a:extLst>
                </a:gridCol>
                <a:gridCol w="329184">
                  <a:extLst>
                    <a:ext uri="{9D8B030D-6E8A-4147-A177-3AD203B41FA5}">
                      <a16:colId xmlns:a16="http://schemas.microsoft.com/office/drawing/2014/main" val="920051883"/>
                    </a:ext>
                  </a:extLst>
                </a:gridCol>
                <a:gridCol w="329184">
                  <a:extLst>
                    <a:ext uri="{9D8B030D-6E8A-4147-A177-3AD203B41FA5}">
                      <a16:colId xmlns:a16="http://schemas.microsoft.com/office/drawing/2014/main" val="2656205627"/>
                    </a:ext>
                  </a:extLst>
                </a:gridCol>
                <a:gridCol w="329184">
                  <a:extLst>
                    <a:ext uri="{9D8B030D-6E8A-4147-A177-3AD203B41FA5}">
                      <a16:colId xmlns:a16="http://schemas.microsoft.com/office/drawing/2014/main" val="4286750118"/>
                    </a:ext>
                  </a:extLst>
                </a:gridCol>
                <a:gridCol w="329184">
                  <a:extLst>
                    <a:ext uri="{9D8B030D-6E8A-4147-A177-3AD203B41FA5}">
                      <a16:colId xmlns:a16="http://schemas.microsoft.com/office/drawing/2014/main" val="3727577196"/>
                    </a:ext>
                  </a:extLst>
                </a:gridCol>
                <a:gridCol w="329184">
                  <a:extLst>
                    <a:ext uri="{9D8B030D-6E8A-4147-A177-3AD203B41FA5}">
                      <a16:colId xmlns:a16="http://schemas.microsoft.com/office/drawing/2014/main" val="1356431787"/>
                    </a:ext>
                  </a:extLst>
                </a:gridCol>
                <a:gridCol w="329184">
                  <a:extLst>
                    <a:ext uri="{9D8B030D-6E8A-4147-A177-3AD203B41FA5}">
                      <a16:colId xmlns:a16="http://schemas.microsoft.com/office/drawing/2014/main" val="436257195"/>
                    </a:ext>
                  </a:extLst>
                </a:gridCol>
                <a:gridCol w="329184">
                  <a:extLst>
                    <a:ext uri="{9D8B030D-6E8A-4147-A177-3AD203B41FA5}">
                      <a16:colId xmlns:a16="http://schemas.microsoft.com/office/drawing/2014/main" val="734130806"/>
                    </a:ext>
                  </a:extLst>
                </a:gridCol>
                <a:gridCol w="329184">
                  <a:extLst>
                    <a:ext uri="{9D8B030D-6E8A-4147-A177-3AD203B41FA5}">
                      <a16:colId xmlns:a16="http://schemas.microsoft.com/office/drawing/2014/main" val="3294377003"/>
                    </a:ext>
                  </a:extLst>
                </a:gridCol>
                <a:gridCol w="329184">
                  <a:extLst>
                    <a:ext uri="{9D8B030D-6E8A-4147-A177-3AD203B41FA5}">
                      <a16:colId xmlns:a16="http://schemas.microsoft.com/office/drawing/2014/main" val="2361306112"/>
                    </a:ext>
                  </a:extLst>
                </a:gridCol>
                <a:gridCol w="329184">
                  <a:extLst>
                    <a:ext uri="{9D8B030D-6E8A-4147-A177-3AD203B41FA5}">
                      <a16:colId xmlns:a16="http://schemas.microsoft.com/office/drawing/2014/main" val="2867823321"/>
                    </a:ext>
                  </a:extLst>
                </a:gridCol>
                <a:gridCol w="329184">
                  <a:extLst>
                    <a:ext uri="{9D8B030D-6E8A-4147-A177-3AD203B41FA5}">
                      <a16:colId xmlns:a16="http://schemas.microsoft.com/office/drawing/2014/main" val="1031485400"/>
                    </a:ext>
                  </a:extLst>
                </a:gridCol>
                <a:gridCol w="329184">
                  <a:extLst>
                    <a:ext uri="{9D8B030D-6E8A-4147-A177-3AD203B41FA5}">
                      <a16:colId xmlns:a16="http://schemas.microsoft.com/office/drawing/2014/main" val="1816061166"/>
                    </a:ext>
                  </a:extLst>
                </a:gridCol>
                <a:gridCol w="329184">
                  <a:extLst>
                    <a:ext uri="{9D8B030D-6E8A-4147-A177-3AD203B41FA5}">
                      <a16:colId xmlns:a16="http://schemas.microsoft.com/office/drawing/2014/main" val="4113107576"/>
                    </a:ext>
                  </a:extLst>
                </a:gridCol>
                <a:gridCol w="329184">
                  <a:extLst>
                    <a:ext uri="{9D8B030D-6E8A-4147-A177-3AD203B41FA5}">
                      <a16:colId xmlns:a16="http://schemas.microsoft.com/office/drawing/2014/main" val="4279389519"/>
                    </a:ext>
                  </a:extLst>
                </a:gridCol>
                <a:gridCol w="329184">
                  <a:extLst>
                    <a:ext uri="{9D8B030D-6E8A-4147-A177-3AD203B41FA5}">
                      <a16:colId xmlns:a16="http://schemas.microsoft.com/office/drawing/2014/main" val="1412997717"/>
                    </a:ext>
                  </a:extLst>
                </a:gridCol>
                <a:gridCol w="329184">
                  <a:extLst>
                    <a:ext uri="{9D8B030D-6E8A-4147-A177-3AD203B41FA5}">
                      <a16:colId xmlns:a16="http://schemas.microsoft.com/office/drawing/2014/main" val="612843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42798467"/>
                  </a:ext>
                </a:extLst>
              </a:tr>
            </a:tbl>
          </a:graphicData>
        </a:graphic>
      </p:graphicFrame>
      <p:sp>
        <p:nvSpPr>
          <p:cNvPr id="4" name="Text Placeholder 3">
            <a:extLst>
              <a:ext uri="{FF2B5EF4-FFF2-40B4-BE49-F238E27FC236}">
                <a16:creationId xmlns:a16="http://schemas.microsoft.com/office/drawing/2014/main" id="{46D80434-A3E7-4E5C-8B85-6228AB688DE2}"/>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3429029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71AB4-B25F-40B0-8657-5F8519372111}"/>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8A94169C-B110-4F92-8487-642A04488FD3}"/>
              </a:ext>
            </a:extLst>
          </p:cNvPr>
          <p:cNvGraphicFramePr>
            <a:graphicFrameLocks noGrp="1"/>
          </p:cNvGraphicFramePr>
          <p:nvPr>
            <p:ph type="tbl" sz="quarter" idx="13"/>
            <p:extLst>
              <p:ext uri="{D42A27DB-BD31-4B8C-83A1-F6EECF244321}">
                <p14:modId xmlns:p14="http://schemas.microsoft.com/office/powerpoint/2010/main" val="1208699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4852418"/>
                    </a:ext>
                  </a:extLst>
                </a:gridCol>
                <a:gridCol w="1316737">
                  <a:extLst>
                    <a:ext uri="{9D8B030D-6E8A-4147-A177-3AD203B41FA5}">
                      <a16:colId xmlns:a16="http://schemas.microsoft.com/office/drawing/2014/main" val="4231324015"/>
                    </a:ext>
                  </a:extLst>
                </a:gridCol>
                <a:gridCol w="329184">
                  <a:extLst>
                    <a:ext uri="{9D8B030D-6E8A-4147-A177-3AD203B41FA5}">
                      <a16:colId xmlns:a16="http://schemas.microsoft.com/office/drawing/2014/main" val="2725219079"/>
                    </a:ext>
                  </a:extLst>
                </a:gridCol>
                <a:gridCol w="329184">
                  <a:extLst>
                    <a:ext uri="{9D8B030D-6E8A-4147-A177-3AD203B41FA5}">
                      <a16:colId xmlns:a16="http://schemas.microsoft.com/office/drawing/2014/main" val="197492451"/>
                    </a:ext>
                  </a:extLst>
                </a:gridCol>
                <a:gridCol w="329184">
                  <a:extLst>
                    <a:ext uri="{9D8B030D-6E8A-4147-A177-3AD203B41FA5}">
                      <a16:colId xmlns:a16="http://schemas.microsoft.com/office/drawing/2014/main" val="3088430622"/>
                    </a:ext>
                  </a:extLst>
                </a:gridCol>
                <a:gridCol w="329184">
                  <a:extLst>
                    <a:ext uri="{9D8B030D-6E8A-4147-A177-3AD203B41FA5}">
                      <a16:colId xmlns:a16="http://schemas.microsoft.com/office/drawing/2014/main" val="502498232"/>
                    </a:ext>
                  </a:extLst>
                </a:gridCol>
                <a:gridCol w="329184">
                  <a:extLst>
                    <a:ext uri="{9D8B030D-6E8A-4147-A177-3AD203B41FA5}">
                      <a16:colId xmlns:a16="http://schemas.microsoft.com/office/drawing/2014/main" val="232233186"/>
                    </a:ext>
                  </a:extLst>
                </a:gridCol>
                <a:gridCol w="329184">
                  <a:extLst>
                    <a:ext uri="{9D8B030D-6E8A-4147-A177-3AD203B41FA5}">
                      <a16:colId xmlns:a16="http://schemas.microsoft.com/office/drawing/2014/main" val="1388217225"/>
                    </a:ext>
                  </a:extLst>
                </a:gridCol>
                <a:gridCol w="329184">
                  <a:extLst>
                    <a:ext uri="{9D8B030D-6E8A-4147-A177-3AD203B41FA5}">
                      <a16:colId xmlns:a16="http://schemas.microsoft.com/office/drawing/2014/main" val="2437526069"/>
                    </a:ext>
                  </a:extLst>
                </a:gridCol>
                <a:gridCol w="329184">
                  <a:extLst>
                    <a:ext uri="{9D8B030D-6E8A-4147-A177-3AD203B41FA5}">
                      <a16:colId xmlns:a16="http://schemas.microsoft.com/office/drawing/2014/main" val="2535142956"/>
                    </a:ext>
                  </a:extLst>
                </a:gridCol>
                <a:gridCol w="329184">
                  <a:extLst>
                    <a:ext uri="{9D8B030D-6E8A-4147-A177-3AD203B41FA5}">
                      <a16:colId xmlns:a16="http://schemas.microsoft.com/office/drawing/2014/main" val="1691626918"/>
                    </a:ext>
                  </a:extLst>
                </a:gridCol>
                <a:gridCol w="329184">
                  <a:extLst>
                    <a:ext uri="{9D8B030D-6E8A-4147-A177-3AD203B41FA5}">
                      <a16:colId xmlns:a16="http://schemas.microsoft.com/office/drawing/2014/main" val="1509033912"/>
                    </a:ext>
                  </a:extLst>
                </a:gridCol>
                <a:gridCol w="329184">
                  <a:extLst>
                    <a:ext uri="{9D8B030D-6E8A-4147-A177-3AD203B41FA5}">
                      <a16:colId xmlns:a16="http://schemas.microsoft.com/office/drawing/2014/main" val="1888193775"/>
                    </a:ext>
                  </a:extLst>
                </a:gridCol>
                <a:gridCol w="329184">
                  <a:extLst>
                    <a:ext uri="{9D8B030D-6E8A-4147-A177-3AD203B41FA5}">
                      <a16:colId xmlns:a16="http://schemas.microsoft.com/office/drawing/2014/main" val="3237694023"/>
                    </a:ext>
                  </a:extLst>
                </a:gridCol>
                <a:gridCol w="329184">
                  <a:extLst>
                    <a:ext uri="{9D8B030D-6E8A-4147-A177-3AD203B41FA5}">
                      <a16:colId xmlns:a16="http://schemas.microsoft.com/office/drawing/2014/main" val="2828658219"/>
                    </a:ext>
                  </a:extLst>
                </a:gridCol>
                <a:gridCol w="329184">
                  <a:extLst>
                    <a:ext uri="{9D8B030D-6E8A-4147-A177-3AD203B41FA5}">
                      <a16:colId xmlns:a16="http://schemas.microsoft.com/office/drawing/2014/main" val="4236445623"/>
                    </a:ext>
                  </a:extLst>
                </a:gridCol>
                <a:gridCol w="329184">
                  <a:extLst>
                    <a:ext uri="{9D8B030D-6E8A-4147-A177-3AD203B41FA5}">
                      <a16:colId xmlns:a16="http://schemas.microsoft.com/office/drawing/2014/main" val="3391435933"/>
                    </a:ext>
                  </a:extLst>
                </a:gridCol>
                <a:gridCol w="329184">
                  <a:extLst>
                    <a:ext uri="{9D8B030D-6E8A-4147-A177-3AD203B41FA5}">
                      <a16:colId xmlns:a16="http://schemas.microsoft.com/office/drawing/2014/main" val="800744525"/>
                    </a:ext>
                  </a:extLst>
                </a:gridCol>
                <a:gridCol w="329184">
                  <a:extLst>
                    <a:ext uri="{9D8B030D-6E8A-4147-A177-3AD203B41FA5}">
                      <a16:colId xmlns:a16="http://schemas.microsoft.com/office/drawing/2014/main" val="1539031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57102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- 2024-01-08 16:00:24</a:t>
                      </a:r>
                      <a:r>
                        <a:rPr kumimoji="0" lang="en-US" sz="1000" b="0" i="0" u="none" strike="noStrike" kern="1200" cap="none" spc="0" normalizeH="0" baseline="0" noProof="0">
                          <a:ln>
                            <a:noFill/>
                          </a:ln>
                          <a:solidFill>
                            <a:prstClr val="black"/>
                          </a:solidFill>
                          <a:effectLst/>
                          <a:uLnTx/>
                          <a:uFillTx/>
                          <a:latin typeface="Calibri"/>
                          <a:ea typeface="+mn-ea"/>
                          <a:cs typeface="+mn-cs"/>
                        </a:rPr>
                        <a:t>
 Join us in congratulating Cathy Migita on her promotion to Assistant Vice President! Cathy oversees our Personal Lines Underwriting and Customer Service teams. She started with FICOH in 2009 as a Personal Lines Underwriter before being promoted to Supervisor in 2013 and Manager in 2018. We’re excited for the contributions Cathy will make as a member of our officer team. Learn more here: https://www.ficoh.com/about-us/news/first-insurance-appoints-new-officer/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https://quintly-eu-image-storage.s3.amazonaws.com/17ae3836335657ff0a83f20c7d11e5e8/9cf79c5f150505ee2fee87dbe7919c2f.jpg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02061867"/>
                  </a:ext>
                </a:extLst>
              </a:tr>
            </a:tbl>
          </a:graphicData>
        </a:graphic>
      </p:graphicFrame>
      <p:sp>
        <p:nvSpPr>
          <p:cNvPr id="4" name="Text Placeholder 3">
            <a:extLst>
              <a:ext uri="{FF2B5EF4-FFF2-40B4-BE49-F238E27FC236}">
                <a16:creationId xmlns:a16="http://schemas.microsoft.com/office/drawing/2014/main" id="{FCDC3785-475A-4FCE-8283-B05899EFFF6D}"/>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3477290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97370-DD17-42DF-ADD1-AB59A2A9251C}"/>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83A00108-9F8F-4D72-A30B-1BD598951928}"/>
              </a:ext>
            </a:extLst>
          </p:cNvPr>
          <p:cNvGraphicFramePr>
            <a:graphicFrameLocks noGrp="1"/>
          </p:cNvGraphicFramePr>
          <p:nvPr>
            <p:ph type="tbl" sz="quarter" idx="13"/>
            <p:extLst>
              <p:ext uri="{D42A27DB-BD31-4B8C-83A1-F6EECF244321}">
                <p14:modId xmlns:p14="http://schemas.microsoft.com/office/powerpoint/2010/main" val="1747357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67843045"/>
                    </a:ext>
                  </a:extLst>
                </a:gridCol>
                <a:gridCol w="1316737">
                  <a:extLst>
                    <a:ext uri="{9D8B030D-6E8A-4147-A177-3AD203B41FA5}">
                      <a16:colId xmlns:a16="http://schemas.microsoft.com/office/drawing/2014/main" val="814524488"/>
                    </a:ext>
                  </a:extLst>
                </a:gridCol>
                <a:gridCol w="329184">
                  <a:extLst>
                    <a:ext uri="{9D8B030D-6E8A-4147-A177-3AD203B41FA5}">
                      <a16:colId xmlns:a16="http://schemas.microsoft.com/office/drawing/2014/main" val="775927272"/>
                    </a:ext>
                  </a:extLst>
                </a:gridCol>
                <a:gridCol w="329184">
                  <a:extLst>
                    <a:ext uri="{9D8B030D-6E8A-4147-A177-3AD203B41FA5}">
                      <a16:colId xmlns:a16="http://schemas.microsoft.com/office/drawing/2014/main" val="433064241"/>
                    </a:ext>
                  </a:extLst>
                </a:gridCol>
                <a:gridCol w="329184">
                  <a:extLst>
                    <a:ext uri="{9D8B030D-6E8A-4147-A177-3AD203B41FA5}">
                      <a16:colId xmlns:a16="http://schemas.microsoft.com/office/drawing/2014/main" val="2990304194"/>
                    </a:ext>
                  </a:extLst>
                </a:gridCol>
                <a:gridCol w="329184">
                  <a:extLst>
                    <a:ext uri="{9D8B030D-6E8A-4147-A177-3AD203B41FA5}">
                      <a16:colId xmlns:a16="http://schemas.microsoft.com/office/drawing/2014/main" val="2476311931"/>
                    </a:ext>
                  </a:extLst>
                </a:gridCol>
                <a:gridCol w="329184">
                  <a:extLst>
                    <a:ext uri="{9D8B030D-6E8A-4147-A177-3AD203B41FA5}">
                      <a16:colId xmlns:a16="http://schemas.microsoft.com/office/drawing/2014/main" val="1371554648"/>
                    </a:ext>
                  </a:extLst>
                </a:gridCol>
                <a:gridCol w="329184">
                  <a:extLst>
                    <a:ext uri="{9D8B030D-6E8A-4147-A177-3AD203B41FA5}">
                      <a16:colId xmlns:a16="http://schemas.microsoft.com/office/drawing/2014/main" val="2303187247"/>
                    </a:ext>
                  </a:extLst>
                </a:gridCol>
                <a:gridCol w="329184">
                  <a:extLst>
                    <a:ext uri="{9D8B030D-6E8A-4147-A177-3AD203B41FA5}">
                      <a16:colId xmlns:a16="http://schemas.microsoft.com/office/drawing/2014/main" val="1535503088"/>
                    </a:ext>
                  </a:extLst>
                </a:gridCol>
                <a:gridCol w="329184">
                  <a:extLst>
                    <a:ext uri="{9D8B030D-6E8A-4147-A177-3AD203B41FA5}">
                      <a16:colId xmlns:a16="http://schemas.microsoft.com/office/drawing/2014/main" val="3479496455"/>
                    </a:ext>
                  </a:extLst>
                </a:gridCol>
                <a:gridCol w="329184">
                  <a:extLst>
                    <a:ext uri="{9D8B030D-6E8A-4147-A177-3AD203B41FA5}">
                      <a16:colId xmlns:a16="http://schemas.microsoft.com/office/drawing/2014/main" val="3195664112"/>
                    </a:ext>
                  </a:extLst>
                </a:gridCol>
                <a:gridCol w="329184">
                  <a:extLst>
                    <a:ext uri="{9D8B030D-6E8A-4147-A177-3AD203B41FA5}">
                      <a16:colId xmlns:a16="http://schemas.microsoft.com/office/drawing/2014/main" val="3391160877"/>
                    </a:ext>
                  </a:extLst>
                </a:gridCol>
                <a:gridCol w="329184">
                  <a:extLst>
                    <a:ext uri="{9D8B030D-6E8A-4147-A177-3AD203B41FA5}">
                      <a16:colId xmlns:a16="http://schemas.microsoft.com/office/drawing/2014/main" val="2097123914"/>
                    </a:ext>
                  </a:extLst>
                </a:gridCol>
                <a:gridCol w="329184">
                  <a:extLst>
                    <a:ext uri="{9D8B030D-6E8A-4147-A177-3AD203B41FA5}">
                      <a16:colId xmlns:a16="http://schemas.microsoft.com/office/drawing/2014/main" val="2927262518"/>
                    </a:ext>
                  </a:extLst>
                </a:gridCol>
                <a:gridCol w="329184">
                  <a:extLst>
                    <a:ext uri="{9D8B030D-6E8A-4147-A177-3AD203B41FA5}">
                      <a16:colId xmlns:a16="http://schemas.microsoft.com/office/drawing/2014/main" val="22490881"/>
                    </a:ext>
                  </a:extLst>
                </a:gridCol>
                <a:gridCol w="329184">
                  <a:extLst>
                    <a:ext uri="{9D8B030D-6E8A-4147-A177-3AD203B41FA5}">
                      <a16:colId xmlns:a16="http://schemas.microsoft.com/office/drawing/2014/main" val="141119086"/>
                    </a:ext>
                  </a:extLst>
                </a:gridCol>
                <a:gridCol w="329184">
                  <a:extLst>
                    <a:ext uri="{9D8B030D-6E8A-4147-A177-3AD203B41FA5}">
                      <a16:colId xmlns:a16="http://schemas.microsoft.com/office/drawing/2014/main" val="1065760450"/>
                    </a:ext>
                  </a:extLst>
                </a:gridCol>
                <a:gridCol w="329184">
                  <a:extLst>
                    <a:ext uri="{9D8B030D-6E8A-4147-A177-3AD203B41FA5}">
                      <a16:colId xmlns:a16="http://schemas.microsoft.com/office/drawing/2014/main" val="1661227429"/>
                    </a:ext>
                  </a:extLst>
                </a:gridCol>
                <a:gridCol w="329184">
                  <a:extLst>
                    <a:ext uri="{9D8B030D-6E8A-4147-A177-3AD203B41FA5}">
                      <a16:colId xmlns:a16="http://schemas.microsoft.com/office/drawing/2014/main" val="4139606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66159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- 2024-03-12 17:00:09</a:t>
                      </a:r>
                      <a:r>
                        <a:rPr kumimoji="0" lang="en-US" sz="1000" b="0" i="0" u="none" strike="noStrike" kern="1200" cap="none" spc="0" normalizeH="0" baseline="0" noProof="0">
                          <a:ln>
                            <a:noFill/>
                          </a:ln>
                          <a:solidFill>
                            <a:prstClr val="black"/>
                          </a:solidFill>
                          <a:effectLst/>
                          <a:uLnTx/>
                          <a:uFillTx/>
                          <a:latin typeface="Calibri"/>
                          <a:ea typeface="+mn-ea"/>
                          <a:cs typeface="+mn-cs"/>
                        </a:rPr>
                        <a:t>
 Last month, Dulce T. of our Billing department received FICOH’s Kūpono Award, which recognizes associates who deliver excellent service while embodying our core values. Her nominator wrote, “Her peers know her as someone who will do whatever she can to help the team and who never stops prioritizing the needs of her customers.” Congratulations, Dulce! And a shout-out to our entire Billing team for their resilience and continued dedication following FICOH’s system conversion. #TeamFICOH #EmployeeRecognition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https://quintly-eu-image-storage.s3.amazonaws.com/17ae3836335657ff0a83f20c7d11e5e8/3755f952be4bae1eb8b88f7740558c83.jpg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00910618"/>
                  </a:ext>
                </a:extLst>
              </a:tr>
            </a:tbl>
          </a:graphicData>
        </a:graphic>
      </p:graphicFrame>
      <p:sp>
        <p:nvSpPr>
          <p:cNvPr id="4" name="Text Placeholder 3">
            <a:extLst>
              <a:ext uri="{FF2B5EF4-FFF2-40B4-BE49-F238E27FC236}">
                <a16:creationId xmlns:a16="http://schemas.microsoft.com/office/drawing/2014/main" id="{1348BE81-637B-4097-8E6D-D7616944AE1C}"/>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87100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1A676-A8CD-4D2C-B8CB-46AAE6FD23BB}"/>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C472E0A9-F3A1-45E3-BEEE-59ED9F7D7ABC}"/>
              </a:ext>
            </a:extLst>
          </p:cNvPr>
          <p:cNvGraphicFramePr>
            <a:graphicFrameLocks noGrp="1"/>
          </p:cNvGraphicFramePr>
          <p:nvPr>
            <p:ph type="tbl" sz="quarter" idx="13"/>
            <p:extLst>
              <p:ext uri="{D42A27DB-BD31-4B8C-83A1-F6EECF244321}">
                <p14:modId xmlns:p14="http://schemas.microsoft.com/office/powerpoint/2010/main" val="1200379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12805069"/>
                    </a:ext>
                  </a:extLst>
                </a:gridCol>
                <a:gridCol w="1316737">
                  <a:extLst>
                    <a:ext uri="{9D8B030D-6E8A-4147-A177-3AD203B41FA5}">
                      <a16:colId xmlns:a16="http://schemas.microsoft.com/office/drawing/2014/main" val="3069764217"/>
                    </a:ext>
                  </a:extLst>
                </a:gridCol>
                <a:gridCol w="329184">
                  <a:extLst>
                    <a:ext uri="{9D8B030D-6E8A-4147-A177-3AD203B41FA5}">
                      <a16:colId xmlns:a16="http://schemas.microsoft.com/office/drawing/2014/main" val="3012459354"/>
                    </a:ext>
                  </a:extLst>
                </a:gridCol>
                <a:gridCol w="329184">
                  <a:extLst>
                    <a:ext uri="{9D8B030D-6E8A-4147-A177-3AD203B41FA5}">
                      <a16:colId xmlns:a16="http://schemas.microsoft.com/office/drawing/2014/main" val="480332878"/>
                    </a:ext>
                  </a:extLst>
                </a:gridCol>
                <a:gridCol w="329184">
                  <a:extLst>
                    <a:ext uri="{9D8B030D-6E8A-4147-A177-3AD203B41FA5}">
                      <a16:colId xmlns:a16="http://schemas.microsoft.com/office/drawing/2014/main" val="1673377454"/>
                    </a:ext>
                  </a:extLst>
                </a:gridCol>
                <a:gridCol w="329184">
                  <a:extLst>
                    <a:ext uri="{9D8B030D-6E8A-4147-A177-3AD203B41FA5}">
                      <a16:colId xmlns:a16="http://schemas.microsoft.com/office/drawing/2014/main" val="4252495017"/>
                    </a:ext>
                  </a:extLst>
                </a:gridCol>
                <a:gridCol w="329184">
                  <a:extLst>
                    <a:ext uri="{9D8B030D-6E8A-4147-A177-3AD203B41FA5}">
                      <a16:colId xmlns:a16="http://schemas.microsoft.com/office/drawing/2014/main" val="31443036"/>
                    </a:ext>
                  </a:extLst>
                </a:gridCol>
                <a:gridCol w="329184">
                  <a:extLst>
                    <a:ext uri="{9D8B030D-6E8A-4147-A177-3AD203B41FA5}">
                      <a16:colId xmlns:a16="http://schemas.microsoft.com/office/drawing/2014/main" val="2505732879"/>
                    </a:ext>
                  </a:extLst>
                </a:gridCol>
                <a:gridCol w="329184">
                  <a:extLst>
                    <a:ext uri="{9D8B030D-6E8A-4147-A177-3AD203B41FA5}">
                      <a16:colId xmlns:a16="http://schemas.microsoft.com/office/drawing/2014/main" val="3045081334"/>
                    </a:ext>
                  </a:extLst>
                </a:gridCol>
                <a:gridCol w="329184">
                  <a:extLst>
                    <a:ext uri="{9D8B030D-6E8A-4147-A177-3AD203B41FA5}">
                      <a16:colId xmlns:a16="http://schemas.microsoft.com/office/drawing/2014/main" val="4279076390"/>
                    </a:ext>
                  </a:extLst>
                </a:gridCol>
                <a:gridCol w="329184">
                  <a:extLst>
                    <a:ext uri="{9D8B030D-6E8A-4147-A177-3AD203B41FA5}">
                      <a16:colId xmlns:a16="http://schemas.microsoft.com/office/drawing/2014/main" val="1324661980"/>
                    </a:ext>
                  </a:extLst>
                </a:gridCol>
                <a:gridCol w="329184">
                  <a:extLst>
                    <a:ext uri="{9D8B030D-6E8A-4147-A177-3AD203B41FA5}">
                      <a16:colId xmlns:a16="http://schemas.microsoft.com/office/drawing/2014/main" val="2217238360"/>
                    </a:ext>
                  </a:extLst>
                </a:gridCol>
                <a:gridCol w="329184">
                  <a:extLst>
                    <a:ext uri="{9D8B030D-6E8A-4147-A177-3AD203B41FA5}">
                      <a16:colId xmlns:a16="http://schemas.microsoft.com/office/drawing/2014/main" val="4114414121"/>
                    </a:ext>
                  </a:extLst>
                </a:gridCol>
                <a:gridCol w="329184">
                  <a:extLst>
                    <a:ext uri="{9D8B030D-6E8A-4147-A177-3AD203B41FA5}">
                      <a16:colId xmlns:a16="http://schemas.microsoft.com/office/drawing/2014/main" val="2910850545"/>
                    </a:ext>
                  </a:extLst>
                </a:gridCol>
                <a:gridCol w="329184">
                  <a:extLst>
                    <a:ext uri="{9D8B030D-6E8A-4147-A177-3AD203B41FA5}">
                      <a16:colId xmlns:a16="http://schemas.microsoft.com/office/drawing/2014/main" val="3366697954"/>
                    </a:ext>
                  </a:extLst>
                </a:gridCol>
                <a:gridCol w="329184">
                  <a:extLst>
                    <a:ext uri="{9D8B030D-6E8A-4147-A177-3AD203B41FA5}">
                      <a16:colId xmlns:a16="http://schemas.microsoft.com/office/drawing/2014/main" val="929998615"/>
                    </a:ext>
                  </a:extLst>
                </a:gridCol>
                <a:gridCol w="329184">
                  <a:extLst>
                    <a:ext uri="{9D8B030D-6E8A-4147-A177-3AD203B41FA5}">
                      <a16:colId xmlns:a16="http://schemas.microsoft.com/office/drawing/2014/main" val="2641308495"/>
                    </a:ext>
                  </a:extLst>
                </a:gridCol>
                <a:gridCol w="329184">
                  <a:extLst>
                    <a:ext uri="{9D8B030D-6E8A-4147-A177-3AD203B41FA5}">
                      <a16:colId xmlns:a16="http://schemas.microsoft.com/office/drawing/2014/main" val="110249584"/>
                    </a:ext>
                  </a:extLst>
                </a:gridCol>
                <a:gridCol w="329184">
                  <a:extLst>
                    <a:ext uri="{9D8B030D-6E8A-4147-A177-3AD203B41FA5}">
                      <a16:colId xmlns:a16="http://schemas.microsoft.com/office/drawing/2014/main" val="1301860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4576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- 2024-05-31 17:00:22</a:t>
                      </a:r>
                      <a:r>
                        <a:rPr kumimoji="0" lang="en-US" sz="1000" b="0" i="0" u="none" strike="noStrike" kern="1200" cap="none" spc="0" normalizeH="0" baseline="0" noProof="0">
                          <a:ln>
                            <a:noFill/>
                          </a:ln>
                          <a:solidFill>
                            <a:prstClr val="black"/>
                          </a:solidFill>
                          <a:effectLst/>
                          <a:uLnTx/>
                          <a:uFillTx/>
                          <a:latin typeface="Calibri"/>
                          <a:ea typeface="+mn-ea"/>
                          <a:cs typeface="+mn-cs"/>
                        </a:rPr>
                        <a:t>
 As we head into hurricane season, our VP of Marketing &amp; Customer Experience Nina Ota spoke with Mele Apana  on Island Life HI  about the three policies you need to protect your home from flood and wind damage: Homeowners, Hurricane, and Flood insurance. Hurricane season starts June 1st but major storms and heavy rain can occur any time of year. Waiting until a storm is approaching may be too late to secure coverage. Click the link below to watch the full interview. #TeamFICOH #HurricaneSeason #islandlifelive 
https://www.kitv.com/island-life/island-life-live/hurricane-preparedness-week-first-insurance-company-of-hawaii/video_176b2b16-b694-5a37-89e1-4ae4cc52073f.html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https://quintly-eu-image-storage.s3.amazonaws.com/17ae3836335657ff0a83f20c7d11e5e8/506b97586930b9690ddaa9a4d871b219.jpg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0744809"/>
                  </a:ext>
                </a:extLst>
              </a:tr>
            </a:tbl>
          </a:graphicData>
        </a:graphic>
      </p:graphicFrame>
      <p:sp>
        <p:nvSpPr>
          <p:cNvPr id="4" name="Text Placeholder 3">
            <a:extLst>
              <a:ext uri="{FF2B5EF4-FFF2-40B4-BE49-F238E27FC236}">
                <a16:creationId xmlns:a16="http://schemas.microsoft.com/office/drawing/2014/main" id="{515C1E8A-1267-40FA-B04E-D0A673FFC53B}"/>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307507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0FA70-BFBF-49AC-96E8-655A1F91697D}"/>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41FD3B18-18D7-4B29-B1CA-643797E970A8}"/>
              </a:ext>
            </a:extLst>
          </p:cNvPr>
          <p:cNvGraphicFramePr>
            <a:graphicFrameLocks noGrp="1"/>
          </p:cNvGraphicFramePr>
          <p:nvPr>
            <p:ph type="tbl" sz="quarter" idx="13"/>
            <p:extLst>
              <p:ext uri="{D42A27DB-BD31-4B8C-83A1-F6EECF244321}">
                <p14:modId xmlns:p14="http://schemas.microsoft.com/office/powerpoint/2010/main" val="2658470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688177700"/>
                    </a:ext>
                  </a:extLst>
                </a:gridCol>
                <a:gridCol w="576072">
                  <a:extLst>
                    <a:ext uri="{9D8B030D-6E8A-4147-A177-3AD203B41FA5}">
                      <a16:colId xmlns:a16="http://schemas.microsoft.com/office/drawing/2014/main" val="2001385652"/>
                    </a:ext>
                  </a:extLst>
                </a:gridCol>
                <a:gridCol w="576072">
                  <a:extLst>
                    <a:ext uri="{9D8B030D-6E8A-4147-A177-3AD203B41FA5}">
                      <a16:colId xmlns:a16="http://schemas.microsoft.com/office/drawing/2014/main" val="1071095027"/>
                    </a:ext>
                  </a:extLst>
                </a:gridCol>
                <a:gridCol w="576072">
                  <a:extLst>
                    <a:ext uri="{9D8B030D-6E8A-4147-A177-3AD203B41FA5}">
                      <a16:colId xmlns:a16="http://schemas.microsoft.com/office/drawing/2014/main" val="2704857106"/>
                    </a:ext>
                  </a:extLst>
                </a:gridCol>
                <a:gridCol w="576072">
                  <a:extLst>
                    <a:ext uri="{9D8B030D-6E8A-4147-A177-3AD203B41FA5}">
                      <a16:colId xmlns:a16="http://schemas.microsoft.com/office/drawing/2014/main" val="2458902150"/>
                    </a:ext>
                  </a:extLst>
                </a:gridCol>
                <a:gridCol w="576072">
                  <a:extLst>
                    <a:ext uri="{9D8B030D-6E8A-4147-A177-3AD203B41FA5}">
                      <a16:colId xmlns:a16="http://schemas.microsoft.com/office/drawing/2014/main" val="2997066783"/>
                    </a:ext>
                  </a:extLst>
                </a:gridCol>
                <a:gridCol w="576072">
                  <a:extLst>
                    <a:ext uri="{9D8B030D-6E8A-4147-A177-3AD203B41FA5}">
                      <a16:colId xmlns:a16="http://schemas.microsoft.com/office/drawing/2014/main" val="4052546569"/>
                    </a:ext>
                  </a:extLst>
                </a:gridCol>
                <a:gridCol w="576072">
                  <a:extLst>
                    <a:ext uri="{9D8B030D-6E8A-4147-A177-3AD203B41FA5}">
                      <a16:colId xmlns:a16="http://schemas.microsoft.com/office/drawing/2014/main" val="3812306840"/>
                    </a:ext>
                  </a:extLst>
                </a:gridCol>
                <a:gridCol w="576072">
                  <a:extLst>
                    <a:ext uri="{9D8B030D-6E8A-4147-A177-3AD203B41FA5}">
                      <a16:colId xmlns:a16="http://schemas.microsoft.com/office/drawing/2014/main" val="1529462787"/>
                    </a:ext>
                  </a:extLst>
                </a:gridCol>
                <a:gridCol w="576072">
                  <a:extLst>
                    <a:ext uri="{9D8B030D-6E8A-4147-A177-3AD203B41FA5}">
                      <a16:colId xmlns:a16="http://schemas.microsoft.com/office/drawing/2014/main" val="1201744219"/>
                    </a:ext>
                  </a:extLst>
                </a:gridCol>
                <a:gridCol w="576072">
                  <a:extLst>
                    <a:ext uri="{9D8B030D-6E8A-4147-A177-3AD203B41FA5}">
                      <a16:colId xmlns:a16="http://schemas.microsoft.com/office/drawing/2014/main" val="3838314000"/>
                    </a:ext>
                  </a:extLst>
                </a:gridCol>
                <a:gridCol w="576072">
                  <a:extLst>
                    <a:ext uri="{9D8B030D-6E8A-4147-A177-3AD203B41FA5}">
                      <a16:colId xmlns:a16="http://schemas.microsoft.com/office/drawing/2014/main" val="4164287729"/>
                    </a:ext>
                  </a:extLst>
                </a:gridCol>
                <a:gridCol w="576072">
                  <a:extLst>
                    <a:ext uri="{9D8B030D-6E8A-4147-A177-3AD203B41FA5}">
                      <a16:colId xmlns:a16="http://schemas.microsoft.com/office/drawing/2014/main" val="234184633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39120870"/>
                  </a:ext>
                </a:extLst>
              </a:tr>
              <a:tr h="370840">
                <a:tc>
                  <a:txBody>
                    <a:bodyPr/>
                    <a:lstStyle/>
                    <a:p>
                      <a:r>
                        <a:rPr lang="en-US" sz="1000"/>
                        <a:t>1184</a:t>
                      </a:r>
                    </a:p>
                  </a:txBody>
                  <a:tcPr/>
                </a:tc>
                <a:tc>
                  <a:txBody>
                    <a:bodyPr/>
                    <a:lstStyle/>
                    <a:p>
                      <a:r>
                        <a:rPr lang="en-US" sz="1000"/>
                        <a:t>-1</a:t>
                      </a:r>
                    </a:p>
                  </a:txBody>
                  <a:tcPr/>
                </a:tc>
                <a:tc>
                  <a:txBody>
                    <a:bodyPr/>
                    <a:lstStyle/>
                    <a:p>
                      <a:r>
                        <a:rPr lang="en-US" sz="1000"/>
                        <a:t>62</a:t>
                      </a:r>
                    </a:p>
                  </a:txBody>
                  <a:tcPr/>
                </a:tc>
                <a:tc>
                  <a:txBody>
                    <a:bodyPr/>
                    <a:lstStyle/>
                    <a:p>
                      <a:r>
                        <a:rPr lang="en-US" sz="1000"/>
                        <a:t>62</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6</a:t>
                      </a:r>
                    </a:p>
                  </a:txBody>
                  <a:tcPr/>
                </a:tc>
                <a:tc>
                  <a:txBody>
                    <a:bodyPr/>
                    <a:lstStyle/>
                    <a:p>
                      <a:r>
                        <a:rPr lang="en-US" sz="1000"/>
                        <a:t>43</a:t>
                      </a:r>
                    </a:p>
                  </a:txBody>
                  <a:tcPr/>
                </a:tc>
                <a:tc>
                  <a:txBody>
                    <a:bodyPr/>
                    <a:lstStyle/>
                    <a:p>
                      <a:r>
                        <a:rPr lang="en-US" sz="1000"/>
                        <a:t>4</a:t>
                      </a:r>
                    </a:p>
                  </a:txBody>
                  <a:tcPr/>
                </a:tc>
                <a:tc>
                  <a:txBody>
                    <a:bodyPr/>
                    <a:lstStyle/>
                    <a:p>
                      <a:r>
                        <a:rPr lang="en-US" sz="1000"/>
                        <a:t>13</a:t>
                      </a:r>
                    </a:p>
                  </a:txBody>
                  <a:tcPr/>
                </a:tc>
                <a:tc>
                  <a:txBody>
                    <a:bodyPr/>
                    <a:lstStyle/>
                    <a:p>
                      <a:r>
                        <a:rPr lang="en-US" sz="1000"/>
                        <a:t>0.0722 %</a:t>
                      </a:r>
                    </a:p>
                  </a:txBody>
                  <a:tcPr/>
                </a:tc>
                <a:tc>
                  <a:txBody>
                    <a:bodyPr/>
                    <a:lstStyle/>
                    <a:p>
                      <a:r>
                        <a:rPr lang="en-US" sz="1000"/>
                        <a:t>0.0 %</a:t>
                      </a:r>
                    </a:p>
                  </a:txBody>
                  <a:tcPr/>
                </a:tc>
                <a:extLst>
                  <a:ext uri="{0D108BD9-81ED-4DB2-BD59-A6C34878D82A}">
                    <a16:rowId xmlns:a16="http://schemas.microsoft.com/office/drawing/2014/main" val="1922105498"/>
                  </a:ext>
                </a:extLst>
              </a:tr>
            </a:tbl>
          </a:graphicData>
        </a:graphic>
      </p:graphicFrame>
      <p:sp>
        <p:nvSpPr>
          <p:cNvPr id="4" name="Text Placeholder 3">
            <a:extLst>
              <a:ext uri="{FF2B5EF4-FFF2-40B4-BE49-F238E27FC236}">
                <a16:creationId xmlns:a16="http://schemas.microsoft.com/office/drawing/2014/main" id="{2D580C2C-E47A-4578-A4B1-C276329CC746}"/>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12602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AA085-875B-4136-BAFA-892F7CE0F5E9}"/>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441D67AC-C699-4DFC-81BF-F8DD3E77C47D}"/>
              </a:ext>
            </a:extLst>
          </p:cNvPr>
          <p:cNvGraphicFramePr>
            <a:graphicFrameLocks noGrp="1"/>
          </p:cNvGraphicFramePr>
          <p:nvPr>
            <p:ph type="chart" sz="quarter" idx="13"/>
            <p:extLst>
              <p:ext uri="{D42A27DB-BD31-4B8C-83A1-F6EECF244321}">
                <p14:modId xmlns:p14="http://schemas.microsoft.com/office/powerpoint/2010/main" val="2396622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652443-87D7-41BF-8FED-72540E874ED6}"/>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A0B12FA8-7113-4090-B3B2-3C4CA5A2A8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7928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0E28E-94D7-42DC-923B-36D156975254}"/>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17DDB824-FF91-4EEB-BF7D-94BA452B68F2}"/>
              </a:ext>
            </a:extLst>
          </p:cNvPr>
          <p:cNvGraphicFramePr>
            <a:graphicFrameLocks noGrp="1"/>
          </p:cNvGraphicFramePr>
          <p:nvPr>
            <p:ph type="chart" sz="quarter" idx="13"/>
            <p:extLst>
              <p:ext uri="{D42A27DB-BD31-4B8C-83A1-F6EECF244321}">
                <p14:modId xmlns:p14="http://schemas.microsoft.com/office/powerpoint/2010/main" val="3250423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000248-DD92-45CA-AE43-9B73C7EEB781}"/>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D1FFA870-7DCA-4339-B385-8633027E3B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7031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CCBB1-F268-4A12-ADFE-5178B22ACEEC}"/>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BB4EFF7A-D547-4ED9-88D1-562D8368CA14}"/>
              </a:ext>
            </a:extLst>
          </p:cNvPr>
          <p:cNvGraphicFramePr>
            <a:graphicFrameLocks noGrp="1"/>
          </p:cNvGraphicFramePr>
          <p:nvPr>
            <p:ph type="chart" sz="quarter" idx="13"/>
            <p:extLst>
              <p:ext uri="{D42A27DB-BD31-4B8C-83A1-F6EECF244321}">
                <p14:modId xmlns:p14="http://schemas.microsoft.com/office/powerpoint/2010/main" val="978864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723A8E-BCBA-4959-9FA8-FC384D8BE7FF}"/>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CD939406-A5FA-42A2-A042-C6BB666153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6400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35128-14DF-48D4-9872-1016558B9B27}"/>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9B8AAF18-0730-4B61-A241-F8A23B608A3B}"/>
              </a:ext>
            </a:extLst>
          </p:cNvPr>
          <p:cNvGraphicFramePr>
            <a:graphicFrameLocks noGrp="1"/>
          </p:cNvGraphicFramePr>
          <p:nvPr>
            <p:ph type="tbl" sz="quarter" idx="13"/>
            <p:extLst>
              <p:ext uri="{D42A27DB-BD31-4B8C-83A1-F6EECF244321}">
                <p14:modId xmlns:p14="http://schemas.microsoft.com/office/powerpoint/2010/main" val="1161466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48925596"/>
                    </a:ext>
                  </a:extLst>
                </a:gridCol>
                <a:gridCol w="1152144">
                  <a:extLst>
                    <a:ext uri="{9D8B030D-6E8A-4147-A177-3AD203B41FA5}">
                      <a16:colId xmlns:a16="http://schemas.microsoft.com/office/drawing/2014/main" val="2651766073"/>
                    </a:ext>
                  </a:extLst>
                </a:gridCol>
                <a:gridCol w="1152144">
                  <a:extLst>
                    <a:ext uri="{9D8B030D-6E8A-4147-A177-3AD203B41FA5}">
                      <a16:colId xmlns:a16="http://schemas.microsoft.com/office/drawing/2014/main" val="3787602742"/>
                    </a:ext>
                  </a:extLst>
                </a:gridCol>
                <a:gridCol w="1152144">
                  <a:extLst>
                    <a:ext uri="{9D8B030D-6E8A-4147-A177-3AD203B41FA5}">
                      <a16:colId xmlns:a16="http://schemas.microsoft.com/office/drawing/2014/main" val="194795389"/>
                    </a:ext>
                  </a:extLst>
                </a:gridCol>
                <a:gridCol w="1152144">
                  <a:extLst>
                    <a:ext uri="{9D8B030D-6E8A-4147-A177-3AD203B41FA5}">
                      <a16:colId xmlns:a16="http://schemas.microsoft.com/office/drawing/2014/main" val="711895886"/>
                    </a:ext>
                  </a:extLst>
                </a:gridCol>
                <a:gridCol w="1152144">
                  <a:extLst>
                    <a:ext uri="{9D8B030D-6E8A-4147-A177-3AD203B41FA5}">
                      <a16:colId xmlns:a16="http://schemas.microsoft.com/office/drawing/2014/main" val="600001129"/>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845819917"/>
                  </a:ext>
                </a:extLst>
              </a:tr>
              <a:tr h="370840">
                <a:tc>
                  <a:txBody>
                    <a:bodyPr/>
                    <a:lstStyle/>
                    <a:p>
                      <a:r>
                        <a:rPr lang="en-US" sz="1000" b="1"/>
                        <a:t>@FirstInsHI - 2024-02-08 11:24:54</a:t>
                      </a:r>
                      <a:r>
                        <a:rPr lang="en-US" sz="1000"/>
                        <a:t>
 FICOH volunteers returned to Mālama Learning Center’s Pālehua site to help bring native plants back to where they once thrived.
The insurance industry has a long history of giving back to local communities through volunteerism and charitable giving.#InsuranceCareersMonth #ICM2024 https://t.co/Y3xR3uI1c2</a:t>
                      </a:r>
                    </a:p>
                  </a:txBody>
                  <a:tcPr/>
                </a:tc>
                <a:tc>
                  <a:txBody>
                    <a:bodyPr/>
                    <a:lstStyle/>
                    <a:p>
                      <a:r>
                        <a:rPr lang="en-US" sz="1000"/>
                        <a:t>1</a:t>
                      </a:r>
                    </a:p>
                  </a:txBody>
                  <a:tcPr/>
                </a:tc>
                <a:tc>
                  <a:txBody>
                    <a:bodyPr/>
                    <a:lstStyle/>
                    <a:p>
                      <a:r>
                        <a:rPr lang="en-US" sz="1000"/>
                        <a:t>5</a:t>
                      </a:r>
                    </a:p>
                  </a:txBody>
                  <a:tcPr/>
                </a:tc>
                <a:tc>
                  <a:txBody>
                    <a:bodyPr/>
                    <a:lstStyle/>
                    <a:p>
                      <a:r>
                        <a:rPr lang="en-US" sz="1000"/>
                        <a:t>1</a:t>
                      </a:r>
                    </a:p>
                  </a:txBody>
                  <a:tcPr/>
                </a:tc>
                <a:tc>
                  <a:txBody>
                    <a:bodyPr/>
                    <a:lstStyle/>
                    <a:p>
                      <a:r>
                        <a:rPr lang="en-US" sz="1000"/>
                        <a:t>7</a:t>
                      </a:r>
                    </a:p>
                  </a:txBody>
                  <a:tcPr/>
                </a:tc>
                <a:tc>
                  <a:txBody>
                    <a:bodyPr/>
                    <a:lstStyle/>
                    <a:p>
                      <a:r>
                        <a:rPr lang="en-US" sz="1000"/>
                        <a:t>0.5892 %</a:t>
                      </a:r>
                    </a:p>
                  </a:txBody>
                  <a:tcPr/>
                </a:tc>
                <a:extLst>
                  <a:ext uri="{0D108BD9-81ED-4DB2-BD59-A6C34878D82A}">
                    <a16:rowId xmlns:a16="http://schemas.microsoft.com/office/drawing/2014/main" val="1768617184"/>
                  </a:ext>
                </a:extLst>
              </a:tr>
              <a:tr h="370840">
                <a:tc>
                  <a:txBody>
                    <a:bodyPr/>
                    <a:lstStyle/>
                    <a:p>
                      <a:r>
                        <a:rPr lang="en-US" sz="1000" b="1"/>
                        <a:t>@FirstInsHI - 2024-01-31 15:54:04</a:t>
                      </a:r>
                      <a:r>
                        <a:rPr lang="en-US" sz="1000"/>
                        <a:t>
 #InsuranceCareersMonth starts tomorrow! To celebrate, we are going to highlight the diverse roles within FICOH and the unique individuals who fill them. It’s all part of our #FacesofFICOH series. Keep an eye out for these profiles all month long! #ICM2024 https://t.co/miGZPhmOeu</a:t>
                      </a:r>
                    </a:p>
                  </a:txBody>
                  <a:tcPr/>
                </a:tc>
                <a:tc>
                  <a:txBody>
                    <a:bodyPr/>
                    <a:lstStyle/>
                    <a:p>
                      <a:r>
                        <a:rPr lang="en-US" sz="1000"/>
                        <a:t>1</a:t>
                      </a:r>
                    </a:p>
                  </a:txBody>
                  <a:tcPr/>
                </a:tc>
                <a:tc>
                  <a:txBody>
                    <a:bodyPr/>
                    <a:lstStyle/>
                    <a:p>
                      <a:r>
                        <a:rPr lang="en-US" sz="1000"/>
                        <a:t>4</a:t>
                      </a:r>
                    </a:p>
                  </a:txBody>
                  <a:tcPr/>
                </a:tc>
                <a:tc>
                  <a:txBody>
                    <a:bodyPr/>
                    <a:lstStyle/>
                    <a:p>
                      <a:r>
                        <a:rPr lang="en-US" sz="1000"/>
                        <a:t>1</a:t>
                      </a:r>
                    </a:p>
                  </a:txBody>
                  <a:tcPr/>
                </a:tc>
                <a:tc>
                  <a:txBody>
                    <a:bodyPr/>
                    <a:lstStyle/>
                    <a:p>
                      <a:r>
                        <a:rPr lang="en-US" sz="1000"/>
                        <a:t>6</a:t>
                      </a:r>
                    </a:p>
                  </a:txBody>
                  <a:tcPr/>
                </a:tc>
                <a:tc>
                  <a:txBody>
                    <a:bodyPr/>
                    <a:lstStyle/>
                    <a:p>
                      <a:r>
                        <a:rPr lang="en-US" sz="1000"/>
                        <a:t>0.5059 %</a:t>
                      </a:r>
                    </a:p>
                  </a:txBody>
                  <a:tcPr/>
                </a:tc>
                <a:extLst>
                  <a:ext uri="{0D108BD9-81ED-4DB2-BD59-A6C34878D82A}">
                    <a16:rowId xmlns:a16="http://schemas.microsoft.com/office/drawing/2014/main" val="3293539758"/>
                  </a:ext>
                </a:extLst>
              </a:tr>
              <a:tr h="370840">
                <a:tc>
                  <a:txBody>
                    <a:bodyPr/>
                    <a:lstStyle/>
                    <a:p>
                      <a:r>
                        <a:rPr lang="en-US" sz="1000" b="1"/>
                        <a:t>@FirstInsHI - 2024-02-15 16:35:33</a:t>
                      </a:r>
                      <a:r>
                        <a:rPr lang="en-US" sz="1000"/>
                        <a:t>
 Did you know the insurance industry employs more than 3 million people? Catch up on the latest insurance career trends: https://t.co/yz2m7OlSWU #InsuranceCareersMonth #ICM2024</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4</a:t>
                      </a:r>
                    </a:p>
                  </a:txBody>
                  <a:tcPr/>
                </a:tc>
                <a:tc>
                  <a:txBody>
                    <a:bodyPr/>
                    <a:lstStyle/>
                    <a:p>
                      <a:r>
                        <a:rPr lang="en-US" sz="1000"/>
                        <a:t>0.3364 %</a:t>
                      </a:r>
                    </a:p>
                  </a:txBody>
                  <a:tcPr/>
                </a:tc>
                <a:extLst>
                  <a:ext uri="{0D108BD9-81ED-4DB2-BD59-A6C34878D82A}">
                    <a16:rowId xmlns:a16="http://schemas.microsoft.com/office/drawing/2014/main" val="2412920201"/>
                  </a:ext>
                </a:extLst>
              </a:tr>
            </a:tbl>
          </a:graphicData>
        </a:graphic>
      </p:graphicFrame>
      <p:sp>
        <p:nvSpPr>
          <p:cNvPr id="4" name="Text Placeholder 3">
            <a:extLst>
              <a:ext uri="{FF2B5EF4-FFF2-40B4-BE49-F238E27FC236}">
                <a16:creationId xmlns:a16="http://schemas.microsoft.com/office/drawing/2014/main" id="{2D1F4561-D38E-4B6D-802F-F34C25AC8ADA}"/>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763879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97688-BA5A-44A6-8D11-B84752A023AD}"/>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F8D00827-D0CD-476A-A1A1-9F4B8DFFAA11}"/>
              </a:ext>
            </a:extLst>
          </p:cNvPr>
          <p:cNvGraphicFramePr>
            <a:graphicFrameLocks noGrp="1"/>
          </p:cNvGraphicFramePr>
          <p:nvPr>
            <p:ph type="tbl" sz="quarter" idx="13"/>
            <p:extLst>
              <p:ext uri="{D42A27DB-BD31-4B8C-83A1-F6EECF244321}">
                <p14:modId xmlns:p14="http://schemas.microsoft.com/office/powerpoint/2010/main" val="3000277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293672292"/>
                    </a:ext>
                  </a:extLst>
                </a:gridCol>
                <a:gridCol w="576072">
                  <a:extLst>
                    <a:ext uri="{9D8B030D-6E8A-4147-A177-3AD203B41FA5}">
                      <a16:colId xmlns:a16="http://schemas.microsoft.com/office/drawing/2014/main" val="121364309"/>
                    </a:ext>
                  </a:extLst>
                </a:gridCol>
                <a:gridCol w="576072">
                  <a:extLst>
                    <a:ext uri="{9D8B030D-6E8A-4147-A177-3AD203B41FA5}">
                      <a16:colId xmlns:a16="http://schemas.microsoft.com/office/drawing/2014/main" val="2366743137"/>
                    </a:ext>
                  </a:extLst>
                </a:gridCol>
                <a:gridCol w="576072">
                  <a:extLst>
                    <a:ext uri="{9D8B030D-6E8A-4147-A177-3AD203B41FA5}">
                      <a16:colId xmlns:a16="http://schemas.microsoft.com/office/drawing/2014/main" val="1538614183"/>
                    </a:ext>
                  </a:extLst>
                </a:gridCol>
                <a:gridCol w="576072">
                  <a:extLst>
                    <a:ext uri="{9D8B030D-6E8A-4147-A177-3AD203B41FA5}">
                      <a16:colId xmlns:a16="http://schemas.microsoft.com/office/drawing/2014/main" val="1467103239"/>
                    </a:ext>
                  </a:extLst>
                </a:gridCol>
                <a:gridCol w="576072">
                  <a:extLst>
                    <a:ext uri="{9D8B030D-6E8A-4147-A177-3AD203B41FA5}">
                      <a16:colId xmlns:a16="http://schemas.microsoft.com/office/drawing/2014/main" val="1986350147"/>
                    </a:ext>
                  </a:extLst>
                </a:gridCol>
                <a:gridCol w="576072">
                  <a:extLst>
                    <a:ext uri="{9D8B030D-6E8A-4147-A177-3AD203B41FA5}">
                      <a16:colId xmlns:a16="http://schemas.microsoft.com/office/drawing/2014/main" val="726057444"/>
                    </a:ext>
                  </a:extLst>
                </a:gridCol>
                <a:gridCol w="576072">
                  <a:extLst>
                    <a:ext uri="{9D8B030D-6E8A-4147-A177-3AD203B41FA5}">
                      <a16:colId xmlns:a16="http://schemas.microsoft.com/office/drawing/2014/main" val="3241343415"/>
                    </a:ext>
                  </a:extLst>
                </a:gridCol>
                <a:gridCol w="576072">
                  <a:extLst>
                    <a:ext uri="{9D8B030D-6E8A-4147-A177-3AD203B41FA5}">
                      <a16:colId xmlns:a16="http://schemas.microsoft.com/office/drawing/2014/main" val="1117872635"/>
                    </a:ext>
                  </a:extLst>
                </a:gridCol>
                <a:gridCol w="576072">
                  <a:extLst>
                    <a:ext uri="{9D8B030D-6E8A-4147-A177-3AD203B41FA5}">
                      <a16:colId xmlns:a16="http://schemas.microsoft.com/office/drawing/2014/main" val="2175395212"/>
                    </a:ext>
                  </a:extLst>
                </a:gridCol>
                <a:gridCol w="576072">
                  <a:extLst>
                    <a:ext uri="{9D8B030D-6E8A-4147-A177-3AD203B41FA5}">
                      <a16:colId xmlns:a16="http://schemas.microsoft.com/office/drawing/2014/main" val="127024941"/>
                    </a:ext>
                  </a:extLst>
                </a:gridCol>
                <a:gridCol w="576072">
                  <a:extLst>
                    <a:ext uri="{9D8B030D-6E8A-4147-A177-3AD203B41FA5}">
                      <a16:colId xmlns:a16="http://schemas.microsoft.com/office/drawing/2014/main" val="3787807274"/>
                    </a:ext>
                  </a:extLst>
                </a:gridCol>
                <a:gridCol w="576072">
                  <a:extLst>
                    <a:ext uri="{9D8B030D-6E8A-4147-A177-3AD203B41FA5}">
                      <a16:colId xmlns:a16="http://schemas.microsoft.com/office/drawing/2014/main" val="656067066"/>
                    </a:ext>
                  </a:extLst>
                </a:gridCol>
                <a:gridCol w="576072">
                  <a:extLst>
                    <a:ext uri="{9D8B030D-6E8A-4147-A177-3AD203B41FA5}">
                      <a16:colId xmlns:a16="http://schemas.microsoft.com/office/drawing/2014/main" val="332727072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065301486"/>
                  </a:ext>
                </a:extLst>
              </a:tr>
              <a:tr h="370840">
                <a:tc>
                  <a:txBody>
                    <a:bodyPr/>
                    <a:lstStyle/>
                    <a:p>
                      <a:r>
                        <a:rPr lang="en-US" sz="1000"/>
                        <a:t>4559</a:t>
                      </a:r>
                    </a:p>
                  </a:txBody>
                  <a:tcPr/>
                </a:tc>
                <a:tc>
                  <a:txBody>
                    <a:bodyPr/>
                    <a:lstStyle/>
                    <a:p>
                      <a:r>
                        <a:rPr lang="en-US" sz="1000"/>
                        <a:t>324</a:t>
                      </a:r>
                    </a:p>
                  </a:txBody>
                  <a:tcPr/>
                </a:tc>
                <a:tc>
                  <a:txBody>
                    <a:bodyPr/>
                    <a:lstStyle/>
                    <a:p>
                      <a:r>
                        <a:rPr lang="en-US" sz="1000"/>
                        <a:t>55</a:t>
                      </a:r>
                    </a:p>
                  </a:txBody>
                  <a:tcPr/>
                </a:tc>
                <a:tc>
                  <a:txBody>
                    <a:bodyPr/>
                    <a:lstStyle/>
                    <a:p>
                      <a:r>
                        <a:rPr lang="en-US" sz="1000"/>
                        <a:t>2618</a:t>
                      </a:r>
                    </a:p>
                  </a:txBody>
                  <a:tcPr/>
                </a:tc>
                <a:tc>
                  <a:txBody>
                    <a:bodyPr/>
                    <a:lstStyle/>
                    <a:p>
                      <a:r>
                        <a:rPr lang="en-US" sz="1000"/>
                        <a:t>47.6</a:t>
                      </a:r>
                    </a:p>
                  </a:txBody>
                  <a:tcPr/>
                </a:tc>
                <a:tc>
                  <a:txBody>
                    <a:bodyPr/>
                    <a:lstStyle/>
                    <a:p>
                      <a:r>
                        <a:rPr lang="en-US" sz="1000"/>
                        <a:t>152</a:t>
                      </a:r>
                    </a:p>
                  </a:txBody>
                  <a:tcPr/>
                </a:tc>
                <a:tc>
                  <a:txBody>
                    <a:bodyPr/>
                    <a:lstStyle/>
                    <a:p>
                      <a:r>
                        <a:rPr lang="en-US" sz="1000"/>
                        <a:t>29</a:t>
                      </a:r>
                    </a:p>
                  </a:txBody>
                  <a:tcPr/>
                </a:tc>
                <a:tc>
                  <a:txBody>
                    <a:bodyPr/>
                    <a:lstStyle/>
                    <a:p>
                      <a:r>
                        <a:rPr lang="en-US" sz="1000"/>
                        <a:t>0.52727272727273</a:t>
                      </a:r>
                    </a:p>
                  </a:txBody>
                  <a:tcPr/>
                </a:tc>
                <a:tc>
                  <a:txBody>
                    <a:bodyPr/>
                    <a:lstStyle/>
                    <a:p>
                      <a:r>
                        <a:rPr lang="en-US" sz="1000"/>
                        <a:t>9822</a:t>
                      </a:r>
                    </a:p>
                  </a:txBody>
                  <a:tcPr/>
                </a:tc>
                <a:tc>
                  <a:txBody>
                    <a:bodyPr/>
                    <a:lstStyle/>
                    <a:p>
                      <a:r>
                        <a:rPr lang="en-US" sz="1000"/>
                        <a:t>178.58181818182</a:t>
                      </a:r>
                    </a:p>
                  </a:txBody>
                  <a:tcPr/>
                </a:tc>
                <a:tc>
                  <a:txBody>
                    <a:bodyPr/>
                    <a:lstStyle/>
                    <a:p>
                      <a:r>
                        <a:rPr lang="en-US" sz="1000"/>
                        <a:t>94264</a:t>
                      </a:r>
                    </a:p>
                  </a:txBody>
                  <a:tcPr/>
                </a:tc>
                <a:tc>
                  <a:txBody>
                    <a:bodyPr/>
                    <a:lstStyle/>
                    <a:p>
                      <a:r>
                        <a:rPr lang="en-US" sz="1000"/>
                        <a:t>1713.8909090909</a:t>
                      </a:r>
                    </a:p>
                  </a:txBody>
                  <a:tcPr/>
                </a:tc>
                <a:tc>
                  <a:txBody>
                    <a:bodyPr/>
                    <a:lstStyle/>
                    <a:p>
                      <a:r>
                        <a:rPr lang="en-US" sz="1000"/>
                        <a:t>12.975989719602 %</a:t>
                      </a:r>
                    </a:p>
                  </a:txBody>
                  <a:tcPr/>
                </a:tc>
                <a:tc>
                  <a:txBody>
                    <a:bodyPr/>
                    <a:lstStyle/>
                    <a:p>
                      <a:r>
                        <a:rPr lang="en-US" sz="1000"/>
                        <a:t>2967</a:t>
                      </a:r>
                    </a:p>
                  </a:txBody>
                  <a:tcPr/>
                </a:tc>
                <a:extLst>
                  <a:ext uri="{0D108BD9-81ED-4DB2-BD59-A6C34878D82A}">
                    <a16:rowId xmlns:a16="http://schemas.microsoft.com/office/drawing/2014/main" val="4186625395"/>
                  </a:ext>
                </a:extLst>
              </a:tr>
            </a:tbl>
          </a:graphicData>
        </a:graphic>
      </p:graphicFrame>
      <p:sp>
        <p:nvSpPr>
          <p:cNvPr id="4" name="Text Placeholder 3">
            <a:extLst>
              <a:ext uri="{FF2B5EF4-FFF2-40B4-BE49-F238E27FC236}">
                <a16:creationId xmlns:a16="http://schemas.microsoft.com/office/drawing/2014/main" id="{F39BEBD5-730D-4E04-89A3-42617F3DC467}"/>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687831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2041E-3069-4AC9-911E-4858B6B96849}"/>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04B0F478-06DB-462E-9753-3A5B29EDDB29}"/>
              </a:ext>
            </a:extLst>
          </p:cNvPr>
          <p:cNvGraphicFramePr>
            <a:graphicFrameLocks noGrp="1"/>
          </p:cNvGraphicFramePr>
          <p:nvPr>
            <p:ph type="chart" sz="quarter" idx="13"/>
            <p:extLst>
              <p:ext uri="{D42A27DB-BD31-4B8C-83A1-F6EECF244321}">
                <p14:modId xmlns:p14="http://schemas.microsoft.com/office/powerpoint/2010/main" val="204452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21744E-D65E-4974-96EF-F40240489695}"/>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940BFBF0-960E-4F98-B456-635F83C7D1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2704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4EE6E-B498-4163-8588-8F81187AC0F7}"/>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0E38131C-90A1-4740-89AF-A3733772E948}"/>
              </a:ext>
            </a:extLst>
          </p:cNvPr>
          <p:cNvGraphicFramePr>
            <a:graphicFrameLocks noGrp="1"/>
          </p:cNvGraphicFramePr>
          <p:nvPr>
            <p:ph type="chart" sz="quarter" idx="13"/>
            <p:extLst>
              <p:ext uri="{D42A27DB-BD31-4B8C-83A1-F6EECF244321}">
                <p14:modId xmlns:p14="http://schemas.microsoft.com/office/powerpoint/2010/main" val="3325329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2BB8E0-EBC0-4DEF-A0C1-35AD74CC2A82}"/>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AF2B5937-13CF-47FF-AAD9-E3EAB9B828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0892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11BD3-CEE3-44E9-9202-92C50ED9A485}"/>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190E0A7A-EDDB-4B02-8BDA-E448CC446B3A}"/>
              </a:ext>
            </a:extLst>
          </p:cNvPr>
          <p:cNvGraphicFramePr>
            <a:graphicFrameLocks noGrp="1"/>
          </p:cNvGraphicFramePr>
          <p:nvPr>
            <p:ph type="chart" sz="quarter" idx="13"/>
            <p:extLst>
              <p:ext uri="{D42A27DB-BD31-4B8C-83A1-F6EECF244321}">
                <p14:modId xmlns:p14="http://schemas.microsoft.com/office/powerpoint/2010/main" val="2963622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5110EC-B5D2-45CE-A14B-722E0FB9A406}"/>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421CCC67-54FA-48EF-BD20-989DF95287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2556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0EE98-5088-4DB7-A4D0-F5C736C8ECB0}"/>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67993917-4599-49BF-909E-C35F0AC560D7}"/>
              </a:ext>
            </a:extLst>
          </p:cNvPr>
          <p:cNvGraphicFramePr>
            <a:graphicFrameLocks noGrp="1"/>
          </p:cNvGraphicFramePr>
          <p:nvPr>
            <p:ph type="chart" sz="quarter" idx="13"/>
            <p:extLst>
              <p:ext uri="{D42A27DB-BD31-4B8C-83A1-F6EECF244321}">
                <p14:modId xmlns:p14="http://schemas.microsoft.com/office/powerpoint/2010/main" val="2781628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88A401-6A5D-4CC4-8F3F-C6ED27CC9FAB}"/>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C97F98AD-9C2F-481D-AF52-607FF736FB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9237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9BD09-5699-4C3A-B58F-3E9709FBF748}"/>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F7F1F32D-EDD5-40BB-BBD2-0F70DBC26477}"/>
              </a:ext>
            </a:extLst>
          </p:cNvPr>
          <p:cNvGraphicFramePr>
            <a:graphicFrameLocks noGrp="1"/>
          </p:cNvGraphicFramePr>
          <p:nvPr>
            <p:ph type="tbl" sz="quarter" idx="13"/>
            <p:extLst>
              <p:ext uri="{D42A27DB-BD31-4B8C-83A1-F6EECF244321}">
                <p14:modId xmlns:p14="http://schemas.microsoft.com/office/powerpoint/2010/main" val="1589499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73263294"/>
                    </a:ext>
                  </a:extLst>
                </a:gridCol>
                <a:gridCol w="658368">
                  <a:extLst>
                    <a:ext uri="{9D8B030D-6E8A-4147-A177-3AD203B41FA5}">
                      <a16:colId xmlns:a16="http://schemas.microsoft.com/office/drawing/2014/main" val="2308720445"/>
                    </a:ext>
                  </a:extLst>
                </a:gridCol>
                <a:gridCol w="658368">
                  <a:extLst>
                    <a:ext uri="{9D8B030D-6E8A-4147-A177-3AD203B41FA5}">
                      <a16:colId xmlns:a16="http://schemas.microsoft.com/office/drawing/2014/main" val="3790696287"/>
                    </a:ext>
                  </a:extLst>
                </a:gridCol>
                <a:gridCol w="658368">
                  <a:extLst>
                    <a:ext uri="{9D8B030D-6E8A-4147-A177-3AD203B41FA5}">
                      <a16:colId xmlns:a16="http://schemas.microsoft.com/office/drawing/2014/main" val="4124764002"/>
                    </a:ext>
                  </a:extLst>
                </a:gridCol>
                <a:gridCol w="658368">
                  <a:extLst>
                    <a:ext uri="{9D8B030D-6E8A-4147-A177-3AD203B41FA5}">
                      <a16:colId xmlns:a16="http://schemas.microsoft.com/office/drawing/2014/main" val="2006548131"/>
                    </a:ext>
                  </a:extLst>
                </a:gridCol>
                <a:gridCol w="658368">
                  <a:extLst>
                    <a:ext uri="{9D8B030D-6E8A-4147-A177-3AD203B41FA5}">
                      <a16:colId xmlns:a16="http://schemas.microsoft.com/office/drawing/2014/main" val="641163363"/>
                    </a:ext>
                  </a:extLst>
                </a:gridCol>
                <a:gridCol w="658368">
                  <a:extLst>
                    <a:ext uri="{9D8B030D-6E8A-4147-A177-3AD203B41FA5}">
                      <a16:colId xmlns:a16="http://schemas.microsoft.com/office/drawing/2014/main" val="3182258355"/>
                    </a:ext>
                  </a:extLst>
                </a:gridCol>
                <a:gridCol w="658368">
                  <a:extLst>
                    <a:ext uri="{9D8B030D-6E8A-4147-A177-3AD203B41FA5}">
                      <a16:colId xmlns:a16="http://schemas.microsoft.com/office/drawing/2014/main" val="2179397980"/>
                    </a:ext>
                  </a:extLst>
                </a:gridCol>
                <a:gridCol w="658368">
                  <a:extLst>
                    <a:ext uri="{9D8B030D-6E8A-4147-A177-3AD203B41FA5}">
                      <a16:colId xmlns:a16="http://schemas.microsoft.com/office/drawing/2014/main" val="1069918109"/>
                    </a:ext>
                  </a:extLst>
                </a:gridCol>
                <a:gridCol w="658368">
                  <a:extLst>
                    <a:ext uri="{9D8B030D-6E8A-4147-A177-3AD203B41FA5}">
                      <a16:colId xmlns:a16="http://schemas.microsoft.com/office/drawing/2014/main" val="4063078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70326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- 2024-07-08 14:02:48</a:t>
                      </a:r>
                      <a:r>
                        <a:rPr kumimoji="0" lang="en-US" sz="1000" b="0" i="0" u="none" strike="noStrike" kern="1200" cap="none" spc="0" normalizeH="0" baseline="0" noProof="0">
                          <a:ln>
                            <a:noFill/>
                          </a:ln>
                          <a:solidFill>
                            <a:prstClr val="black"/>
                          </a:solidFill>
                          <a:effectLst/>
                          <a:uLnTx/>
                          <a:uFillTx/>
                          <a:latin typeface="Calibri"/>
                          <a:ea typeface="+mn-ea"/>
                          <a:cs typeface="+mn-cs"/>
                        </a:rPr>
                        <a:t>
 Join us in congratulating Lance Kawano on his promotion to Senior Vice President! In addition to his new responsibilities, Lance will continue to head Commercial Underwriting Support and serve as President of First Risk Management Services, a FICOH subsidiary providing non-standard risk solutions like flood insurance and captive insurance arrangements. He started with FICOH in 2018 and has more than 30 years of experience in the financial and insurance sectors. Click the link below to learn more. 
https://lnkd.in/gPFv4RC4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8.3082289519581 %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11281536"/>
                  </a:ext>
                </a:extLst>
              </a:tr>
            </a:tbl>
          </a:graphicData>
        </a:graphic>
      </p:graphicFrame>
      <p:sp>
        <p:nvSpPr>
          <p:cNvPr id="4" name="Text Placeholder 3">
            <a:extLst>
              <a:ext uri="{FF2B5EF4-FFF2-40B4-BE49-F238E27FC236}">
                <a16:creationId xmlns:a16="http://schemas.microsoft.com/office/drawing/2014/main" id="{D85D51CA-3C3D-4149-95A8-A5903320AF9B}"/>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4021600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59F2F-6C23-40CD-AF6F-6A6B8E57F59B}"/>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AF064B93-FA02-4882-8846-A733E9B03D10}"/>
              </a:ext>
            </a:extLst>
          </p:cNvPr>
          <p:cNvGraphicFramePr>
            <a:graphicFrameLocks noGrp="1"/>
          </p:cNvGraphicFramePr>
          <p:nvPr>
            <p:ph type="tbl" sz="quarter" idx="13"/>
            <p:extLst>
              <p:ext uri="{D42A27DB-BD31-4B8C-83A1-F6EECF244321}">
                <p14:modId xmlns:p14="http://schemas.microsoft.com/office/powerpoint/2010/main" val="2178650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8904080"/>
                    </a:ext>
                  </a:extLst>
                </a:gridCol>
                <a:gridCol w="658368">
                  <a:extLst>
                    <a:ext uri="{9D8B030D-6E8A-4147-A177-3AD203B41FA5}">
                      <a16:colId xmlns:a16="http://schemas.microsoft.com/office/drawing/2014/main" val="2561154004"/>
                    </a:ext>
                  </a:extLst>
                </a:gridCol>
                <a:gridCol w="658368">
                  <a:extLst>
                    <a:ext uri="{9D8B030D-6E8A-4147-A177-3AD203B41FA5}">
                      <a16:colId xmlns:a16="http://schemas.microsoft.com/office/drawing/2014/main" val="556574750"/>
                    </a:ext>
                  </a:extLst>
                </a:gridCol>
                <a:gridCol w="658368">
                  <a:extLst>
                    <a:ext uri="{9D8B030D-6E8A-4147-A177-3AD203B41FA5}">
                      <a16:colId xmlns:a16="http://schemas.microsoft.com/office/drawing/2014/main" val="1698537598"/>
                    </a:ext>
                  </a:extLst>
                </a:gridCol>
                <a:gridCol w="658368">
                  <a:extLst>
                    <a:ext uri="{9D8B030D-6E8A-4147-A177-3AD203B41FA5}">
                      <a16:colId xmlns:a16="http://schemas.microsoft.com/office/drawing/2014/main" val="2766417409"/>
                    </a:ext>
                  </a:extLst>
                </a:gridCol>
                <a:gridCol w="658368">
                  <a:extLst>
                    <a:ext uri="{9D8B030D-6E8A-4147-A177-3AD203B41FA5}">
                      <a16:colId xmlns:a16="http://schemas.microsoft.com/office/drawing/2014/main" val="3802434143"/>
                    </a:ext>
                  </a:extLst>
                </a:gridCol>
                <a:gridCol w="658368">
                  <a:extLst>
                    <a:ext uri="{9D8B030D-6E8A-4147-A177-3AD203B41FA5}">
                      <a16:colId xmlns:a16="http://schemas.microsoft.com/office/drawing/2014/main" val="4273449647"/>
                    </a:ext>
                  </a:extLst>
                </a:gridCol>
                <a:gridCol w="658368">
                  <a:extLst>
                    <a:ext uri="{9D8B030D-6E8A-4147-A177-3AD203B41FA5}">
                      <a16:colId xmlns:a16="http://schemas.microsoft.com/office/drawing/2014/main" val="2229536712"/>
                    </a:ext>
                  </a:extLst>
                </a:gridCol>
                <a:gridCol w="658368">
                  <a:extLst>
                    <a:ext uri="{9D8B030D-6E8A-4147-A177-3AD203B41FA5}">
                      <a16:colId xmlns:a16="http://schemas.microsoft.com/office/drawing/2014/main" val="2304515141"/>
                    </a:ext>
                  </a:extLst>
                </a:gridCol>
                <a:gridCol w="658368">
                  <a:extLst>
                    <a:ext uri="{9D8B030D-6E8A-4147-A177-3AD203B41FA5}">
                      <a16:colId xmlns:a16="http://schemas.microsoft.com/office/drawing/2014/main" val="2024960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08995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- 2024-01-08 13:21:01</a:t>
                      </a:r>
                      <a:r>
                        <a:rPr kumimoji="0" lang="en-US" sz="1000" b="0" i="0" u="none" strike="noStrike" kern="1200" cap="none" spc="0" normalizeH="0" baseline="0" noProof="0">
                          <a:ln>
                            <a:noFill/>
                          </a:ln>
                          <a:solidFill>
                            <a:prstClr val="black"/>
                          </a:solidFill>
                          <a:effectLst/>
                          <a:uLnTx/>
                          <a:uFillTx/>
                          <a:latin typeface="Calibri"/>
                          <a:ea typeface="+mn-ea"/>
                          <a:cs typeface="+mn-cs"/>
                        </a:rPr>
                        <a:t>
 Join us in congratulating Cathy Migita on her promotion to Assistant Vice President! Cathy oversees our Personal Lines Underwriting and Customer Service teams. She started with FICOH in 2009 as a Personal Lines Underwriter before being promoted to Supervisor in 2013 and Manager in 2018. We’re excited for the contributions Cathy will make as a member of our officer team. Learn more: https://lnkd.in/gm6K6tgu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7.9548827545266 %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70280871"/>
                  </a:ext>
                </a:extLst>
              </a:tr>
            </a:tbl>
          </a:graphicData>
        </a:graphic>
      </p:graphicFrame>
      <p:sp>
        <p:nvSpPr>
          <p:cNvPr id="4" name="Text Placeholder 3">
            <a:extLst>
              <a:ext uri="{FF2B5EF4-FFF2-40B4-BE49-F238E27FC236}">
                <a16:creationId xmlns:a16="http://schemas.microsoft.com/office/drawing/2014/main" id="{F1805942-87A4-4503-9FCC-3345E6604BED}"/>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3524134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CD2F8-4696-4DA1-AB0D-541B0DC48B08}"/>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014CAC5B-E0F9-4F8B-A251-7C7A2CE462EC}"/>
              </a:ext>
            </a:extLst>
          </p:cNvPr>
          <p:cNvGraphicFramePr>
            <a:graphicFrameLocks noGrp="1"/>
          </p:cNvGraphicFramePr>
          <p:nvPr>
            <p:ph type="tbl" sz="quarter" idx="13"/>
            <p:extLst>
              <p:ext uri="{D42A27DB-BD31-4B8C-83A1-F6EECF244321}">
                <p14:modId xmlns:p14="http://schemas.microsoft.com/office/powerpoint/2010/main" val="2780371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242639675"/>
                    </a:ext>
                  </a:extLst>
                </a:gridCol>
                <a:gridCol w="658368">
                  <a:extLst>
                    <a:ext uri="{9D8B030D-6E8A-4147-A177-3AD203B41FA5}">
                      <a16:colId xmlns:a16="http://schemas.microsoft.com/office/drawing/2014/main" val="2051940036"/>
                    </a:ext>
                  </a:extLst>
                </a:gridCol>
                <a:gridCol w="658368">
                  <a:extLst>
                    <a:ext uri="{9D8B030D-6E8A-4147-A177-3AD203B41FA5}">
                      <a16:colId xmlns:a16="http://schemas.microsoft.com/office/drawing/2014/main" val="3032212556"/>
                    </a:ext>
                  </a:extLst>
                </a:gridCol>
                <a:gridCol w="658368">
                  <a:extLst>
                    <a:ext uri="{9D8B030D-6E8A-4147-A177-3AD203B41FA5}">
                      <a16:colId xmlns:a16="http://schemas.microsoft.com/office/drawing/2014/main" val="1314933295"/>
                    </a:ext>
                  </a:extLst>
                </a:gridCol>
                <a:gridCol w="658368">
                  <a:extLst>
                    <a:ext uri="{9D8B030D-6E8A-4147-A177-3AD203B41FA5}">
                      <a16:colId xmlns:a16="http://schemas.microsoft.com/office/drawing/2014/main" val="1461698074"/>
                    </a:ext>
                  </a:extLst>
                </a:gridCol>
                <a:gridCol w="658368">
                  <a:extLst>
                    <a:ext uri="{9D8B030D-6E8A-4147-A177-3AD203B41FA5}">
                      <a16:colId xmlns:a16="http://schemas.microsoft.com/office/drawing/2014/main" val="1474252792"/>
                    </a:ext>
                  </a:extLst>
                </a:gridCol>
                <a:gridCol w="658368">
                  <a:extLst>
                    <a:ext uri="{9D8B030D-6E8A-4147-A177-3AD203B41FA5}">
                      <a16:colId xmlns:a16="http://schemas.microsoft.com/office/drawing/2014/main" val="1155811269"/>
                    </a:ext>
                  </a:extLst>
                </a:gridCol>
                <a:gridCol w="658368">
                  <a:extLst>
                    <a:ext uri="{9D8B030D-6E8A-4147-A177-3AD203B41FA5}">
                      <a16:colId xmlns:a16="http://schemas.microsoft.com/office/drawing/2014/main" val="147486419"/>
                    </a:ext>
                  </a:extLst>
                </a:gridCol>
                <a:gridCol w="658368">
                  <a:extLst>
                    <a:ext uri="{9D8B030D-6E8A-4147-A177-3AD203B41FA5}">
                      <a16:colId xmlns:a16="http://schemas.microsoft.com/office/drawing/2014/main" val="248535825"/>
                    </a:ext>
                  </a:extLst>
                </a:gridCol>
                <a:gridCol w="658368">
                  <a:extLst>
                    <a:ext uri="{9D8B030D-6E8A-4147-A177-3AD203B41FA5}">
                      <a16:colId xmlns:a16="http://schemas.microsoft.com/office/drawing/2014/main" val="3211788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1173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- 2024-05-21 13:28:42</a:t>
                      </a:r>
                      <a:r>
                        <a:rPr kumimoji="0" lang="en-US" sz="1000" b="0" i="0" u="none" strike="noStrike" kern="1200" cap="none" spc="0" normalizeH="0" baseline="0" noProof="0">
                          <a:ln>
                            <a:noFill/>
                          </a:ln>
                          <a:solidFill>
                            <a:prstClr val="black"/>
                          </a:solidFill>
                          <a:effectLst/>
                          <a:uLnTx/>
                          <a:uFillTx/>
                          <a:latin typeface="Calibri"/>
                          <a:ea typeface="+mn-ea"/>
                          <a:cs typeface="+mn-cs"/>
                        </a:rPr>
                        <a:t>
 Join us in welcoming Kenjiro “Ken” Kamoda, FICOH’s new Assistant Vice President of Strategic Planning. Ken has more than 20 years of experience in claims, risk management, and reinsurance at our parent company, Tokio Marine. We’re excited to have him on #TeamFICOH! Click our link below to learn more.
https://lnkd.in/gfttbytN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7.3468256168561 %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92437581"/>
                  </a:ext>
                </a:extLst>
              </a:tr>
            </a:tbl>
          </a:graphicData>
        </a:graphic>
      </p:graphicFrame>
      <p:sp>
        <p:nvSpPr>
          <p:cNvPr id="4" name="Text Placeholder 3">
            <a:extLst>
              <a:ext uri="{FF2B5EF4-FFF2-40B4-BE49-F238E27FC236}">
                <a16:creationId xmlns:a16="http://schemas.microsoft.com/office/drawing/2014/main" id="{FBEE8C8E-54F0-41F4-89FB-A3FEAB1F5C45}"/>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3476124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8559D-AC09-4258-8E33-E61C02B30D29}"/>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52D7A8AD-D512-43B2-91A6-1FC8C535A00C}"/>
              </a:ext>
            </a:extLst>
          </p:cNvPr>
          <p:cNvGraphicFramePr>
            <a:graphicFrameLocks noGrp="1"/>
          </p:cNvGraphicFramePr>
          <p:nvPr>
            <p:ph type="tbl" sz="quarter" idx="13"/>
            <p:extLst>
              <p:ext uri="{D42A27DB-BD31-4B8C-83A1-F6EECF244321}">
                <p14:modId xmlns:p14="http://schemas.microsoft.com/office/powerpoint/2010/main" val="1434940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342448"/>
                    </a:ext>
                  </a:extLst>
                </a:gridCol>
                <a:gridCol w="658368">
                  <a:extLst>
                    <a:ext uri="{9D8B030D-6E8A-4147-A177-3AD203B41FA5}">
                      <a16:colId xmlns:a16="http://schemas.microsoft.com/office/drawing/2014/main" val="2776699972"/>
                    </a:ext>
                  </a:extLst>
                </a:gridCol>
                <a:gridCol w="658368">
                  <a:extLst>
                    <a:ext uri="{9D8B030D-6E8A-4147-A177-3AD203B41FA5}">
                      <a16:colId xmlns:a16="http://schemas.microsoft.com/office/drawing/2014/main" val="3338836367"/>
                    </a:ext>
                  </a:extLst>
                </a:gridCol>
                <a:gridCol w="658368">
                  <a:extLst>
                    <a:ext uri="{9D8B030D-6E8A-4147-A177-3AD203B41FA5}">
                      <a16:colId xmlns:a16="http://schemas.microsoft.com/office/drawing/2014/main" val="3707075192"/>
                    </a:ext>
                  </a:extLst>
                </a:gridCol>
                <a:gridCol w="658368">
                  <a:extLst>
                    <a:ext uri="{9D8B030D-6E8A-4147-A177-3AD203B41FA5}">
                      <a16:colId xmlns:a16="http://schemas.microsoft.com/office/drawing/2014/main" val="4166406826"/>
                    </a:ext>
                  </a:extLst>
                </a:gridCol>
                <a:gridCol w="658368">
                  <a:extLst>
                    <a:ext uri="{9D8B030D-6E8A-4147-A177-3AD203B41FA5}">
                      <a16:colId xmlns:a16="http://schemas.microsoft.com/office/drawing/2014/main" val="3788355207"/>
                    </a:ext>
                  </a:extLst>
                </a:gridCol>
                <a:gridCol w="658368">
                  <a:extLst>
                    <a:ext uri="{9D8B030D-6E8A-4147-A177-3AD203B41FA5}">
                      <a16:colId xmlns:a16="http://schemas.microsoft.com/office/drawing/2014/main" val="2543597940"/>
                    </a:ext>
                  </a:extLst>
                </a:gridCol>
                <a:gridCol w="658368">
                  <a:extLst>
                    <a:ext uri="{9D8B030D-6E8A-4147-A177-3AD203B41FA5}">
                      <a16:colId xmlns:a16="http://schemas.microsoft.com/office/drawing/2014/main" val="797391689"/>
                    </a:ext>
                  </a:extLst>
                </a:gridCol>
                <a:gridCol w="658368">
                  <a:extLst>
                    <a:ext uri="{9D8B030D-6E8A-4147-A177-3AD203B41FA5}">
                      <a16:colId xmlns:a16="http://schemas.microsoft.com/office/drawing/2014/main" val="3024768501"/>
                    </a:ext>
                  </a:extLst>
                </a:gridCol>
                <a:gridCol w="658368">
                  <a:extLst>
                    <a:ext uri="{9D8B030D-6E8A-4147-A177-3AD203B41FA5}">
                      <a16:colId xmlns:a16="http://schemas.microsoft.com/office/drawing/2014/main" val="385275527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50865527"/>
                  </a:ext>
                </a:extLst>
              </a:tr>
              <a:tr h="370840">
                <a:tc>
                  <a:txBody>
                    <a:bodyPr/>
                    <a:lstStyle/>
                    <a:p>
                      <a:r>
                        <a:rPr lang="en-US" sz="1000"/>
                        <a:t>firstinshi</a:t>
                      </a:r>
                    </a:p>
                  </a:txBody>
                  <a:tcPr/>
                </a:tc>
                <a:tc>
                  <a:txBody>
                    <a:bodyPr/>
                    <a:lstStyle/>
                    <a:p>
                      <a:r>
                        <a:rPr lang="en-US" sz="1000"/>
                        <a:t>2932</a:t>
                      </a:r>
                    </a:p>
                  </a:txBody>
                  <a:tcPr/>
                </a:tc>
                <a:tc>
                  <a:txBody>
                    <a:bodyPr/>
                    <a:lstStyle/>
                    <a:p>
                      <a:r>
                        <a:rPr lang="en-US" sz="1000"/>
                        <a:t>92</a:t>
                      </a:r>
                    </a:p>
                  </a:txBody>
                  <a:tcPr/>
                </a:tc>
                <a:tc>
                  <a:txBody>
                    <a:bodyPr/>
                    <a:lstStyle/>
                    <a:p>
                      <a:r>
                        <a:rPr lang="en-US" sz="1000"/>
                        <a:t>28</a:t>
                      </a:r>
                    </a:p>
                  </a:txBody>
                  <a:tcPr/>
                </a:tc>
                <a:tc>
                  <a:txBody>
                    <a:bodyPr/>
                    <a:lstStyle/>
                    <a:p>
                      <a:r>
                        <a:rPr lang="en-US" sz="1000"/>
                        <a:t>23</a:t>
                      </a:r>
                    </a:p>
                  </a:txBody>
                  <a:tcPr/>
                </a:tc>
                <a:tc>
                  <a:txBody>
                    <a:bodyPr/>
                    <a:lstStyle/>
                    <a:p>
                      <a:r>
                        <a:rPr lang="en-US" sz="1000"/>
                        <a:t>0</a:t>
                      </a:r>
                    </a:p>
                  </a:txBody>
                  <a:tcPr/>
                </a:tc>
                <a:tc>
                  <a:txBody>
                    <a:bodyPr/>
                    <a:lstStyle/>
                    <a:p>
                      <a:r>
                        <a:rPr lang="en-US" sz="1000"/>
                        <a:t>15</a:t>
                      </a:r>
                    </a:p>
                  </a:txBody>
                  <a:tcPr/>
                </a:tc>
                <a:tc>
                  <a:txBody>
                    <a:bodyPr/>
                    <a:lstStyle/>
                    <a:p>
                      <a:r>
                        <a:rPr lang="en-US" sz="1000"/>
                        <a:t>66</a:t>
                      </a:r>
                    </a:p>
                  </a:txBody>
                  <a:tcPr/>
                </a:tc>
                <a:tc>
                  <a:txBody>
                    <a:bodyPr/>
                    <a:lstStyle/>
                    <a:p>
                      <a:r>
                        <a:rPr lang="en-US" sz="1000"/>
                        <a:t>2236</a:t>
                      </a:r>
                    </a:p>
                  </a:txBody>
                  <a:tcPr/>
                </a:tc>
                <a:tc>
                  <a:txBody>
                    <a:bodyPr/>
                    <a:lstStyle/>
                    <a:p>
                      <a:r>
                        <a:rPr lang="en-US" sz="1000"/>
                        <a:t>606</a:t>
                      </a:r>
                    </a:p>
                  </a:txBody>
                  <a:tcPr/>
                </a:tc>
                <a:extLst>
                  <a:ext uri="{0D108BD9-81ED-4DB2-BD59-A6C34878D82A}">
                    <a16:rowId xmlns:a16="http://schemas.microsoft.com/office/drawing/2014/main" val="722949269"/>
                  </a:ext>
                </a:extLst>
              </a:tr>
            </a:tbl>
          </a:graphicData>
        </a:graphic>
      </p:graphicFrame>
      <p:sp>
        <p:nvSpPr>
          <p:cNvPr id="4" name="Text Placeholder 3">
            <a:extLst>
              <a:ext uri="{FF2B5EF4-FFF2-40B4-BE49-F238E27FC236}">
                <a16:creationId xmlns:a16="http://schemas.microsoft.com/office/drawing/2014/main" id="{1557702E-16BB-4BB9-8823-8B0248E45585}"/>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57764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1E547-1CE8-460F-B40A-DE567B603948}"/>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65DA0693-D119-4155-9B9B-4662F4A20BDB}"/>
              </a:ext>
            </a:extLst>
          </p:cNvPr>
          <p:cNvGraphicFramePr>
            <a:graphicFrameLocks noGrp="1"/>
          </p:cNvGraphicFramePr>
          <p:nvPr>
            <p:ph type="chart" sz="quarter" idx="13"/>
            <p:extLst>
              <p:ext uri="{D42A27DB-BD31-4B8C-83A1-F6EECF244321}">
                <p14:modId xmlns:p14="http://schemas.microsoft.com/office/powerpoint/2010/main" val="3545435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EC5738-C0D9-4234-8112-52007FE71725}"/>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D7536F62-1C66-4C92-AFBA-34D285E4E0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3310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37280-F40F-4983-9377-9F9E63A268F5}"/>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10694735-23D2-420F-BCBF-38C66D5BB450}"/>
              </a:ext>
            </a:extLst>
          </p:cNvPr>
          <p:cNvGraphicFramePr>
            <a:graphicFrameLocks noGrp="1"/>
          </p:cNvGraphicFramePr>
          <p:nvPr>
            <p:ph type="chart" sz="quarter" idx="13"/>
            <p:extLst>
              <p:ext uri="{D42A27DB-BD31-4B8C-83A1-F6EECF244321}">
                <p14:modId xmlns:p14="http://schemas.microsoft.com/office/powerpoint/2010/main" val="2735767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28DBA8-D660-4061-BDE5-A52B76409BF0}"/>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4D4725B6-7947-4BA0-AC8E-746990A3A9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2904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1C7E0-844F-461A-A5E6-AF24358C1DE0}"/>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FC7DB6BA-A0B0-4D6F-8EC9-4D8158CAF422}"/>
              </a:ext>
            </a:extLst>
          </p:cNvPr>
          <p:cNvGraphicFramePr>
            <a:graphicFrameLocks noGrp="1"/>
          </p:cNvGraphicFramePr>
          <p:nvPr>
            <p:ph type="chart" sz="quarter" idx="13"/>
            <p:extLst>
              <p:ext uri="{D42A27DB-BD31-4B8C-83A1-F6EECF244321}">
                <p14:modId xmlns:p14="http://schemas.microsoft.com/office/powerpoint/2010/main" val="726310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9CC213-5573-49AE-9B9F-D4B05F7F71DD}"/>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4B5D3EA8-72EE-41F0-B895-D379CADC92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4646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A68A8-6918-4007-9B02-EAF3C3B9105E}"/>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BD276489-FC02-4324-8819-E6E8D44F8127}"/>
              </a:ext>
            </a:extLst>
          </p:cNvPr>
          <p:cNvGraphicFramePr>
            <a:graphicFrameLocks noGrp="1"/>
          </p:cNvGraphicFramePr>
          <p:nvPr>
            <p:ph type="chart" sz="quarter" idx="13"/>
            <p:extLst>
              <p:ext uri="{D42A27DB-BD31-4B8C-83A1-F6EECF244321}">
                <p14:modId xmlns:p14="http://schemas.microsoft.com/office/powerpoint/2010/main" val="1863264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1213AE-79BB-4AE9-944B-92D63227D182}"/>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679102CA-6255-4D50-B43F-D03471A602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9817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4B3EB-2EA2-4457-B458-B6964FBCE3B9}"/>
              </a:ext>
            </a:extLst>
          </p:cNvPr>
          <p:cNvSpPr>
            <a:spLocks noGrp="1"/>
          </p:cNvSpPr>
          <p:nvPr>
            <p:ph type="title"/>
          </p:nvPr>
        </p:nvSpPr>
        <p:spPr/>
        <p:txBody>
          <a:bodyPr/>
          <a:lstStyle/>
          <a:p>
            <a:r>
              <a:rPr lang="en-US"/>
              <a:t>Instagram Top Instagram Posts Table | FICOH - 1 of 3</a:t>
            </a:r>
          </a:p>
        </p:txBody>
      </p:sp>
      <p:graphicFrame>
        <p:nvGraphicFramePr>
          <p:cNvPr id="5" name="Table Placeholder 4">
            <a:extLst>
              <a:ext uri="{FF2B5EF4-FFF2-40B4-BE49-F238E27FC236}">
                <a16:creationId xmlns:a16="http://schemas.microsoft.com/office/drawing/2014/main" id="{4BD46BD8-E3F0-423C-980F-E10143DA9B86}"/>
              </a:ext>
            </a:extLst>
          </p:cNvPr>
          <p:cNvGraphicFramePr>
            <a:graphicFrameLocks noGrp="1"/>
          </p:cNvGraphicFramePr>
          <p:nvPr>
            <p:ph type="tbl" sz="quarter" idx="13"/>
            <p:extLst>
              <p:ext uri="{D42A27DB-BD31-4B8C-83A1-F6EECF244321}">
                <p14:modId xmlns:p14="http://schemas.microsoft.com/office/powerpoint/2010/main" val="2150485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3538190"/>
                    </a:ext>
                  </a:extLst>
                </a:gridCol>
                <a:gridCol w="987552">
                  <a:extLst>
                    <a:ext uri="{9D8B030D-6E8A-4147-A177-3AD203B41FA5}">
                      <a16:colId xmlns:a16="http://schemas.microsoft.com/office/drawing/2014/main" val="4128459512"/>
                    </a:ext>
                  </a:extLst>
                </a:gridCol>
                <a:gridCol w="987552">
                  <a:extLst>
                    <a:ext uri="{9D8B030D-6E8A-4147-A177-3AD203B41FA5}">
                      <a16:colId xmlns:a16="http://schemas.microsoft.com/office/drawing/2014/main" val="289436651"/>
                    </a:ext>
                  </a:extLst>
                </a:gridCol>
                <a:gridCol w="987552">
                  <a:extLst>
                    <a:ext uri="{9D8B030D-6E8A-4147-A177-3AD203B41FA5}">
                      <a16:colId xmlns:a16="http://schemas.microsoft.com/office/drawing/2014/main" val="2000920008"/>
                    </a:ext>
                  </a:extLst>
                </a:gridCol>
                <a:gridCol w="987552">
                  <a:extLst>
                    <a:ext uri="{9D8B030D-6E8A-4147-A177-3AD203B41FA5}">
                      <a16:colId xmlns:a16="http://schemas.microsoft.com/office/drawing/2014/main" val="3593545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68186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- 2024-06-03 17:00:22</a:t>
                      </a:r>
                      <a:r>
                        <a:rPr kumimoji="0" lang="en-US" sz="1000" b="0" i="0" u="none" strike="noStrike" kern="1200" cap="none" spc="0" normalizeH="0" baseline="0" noProof="0">
                          <a:ln>
                            <a:noFill/>
                          </a:ln>
                          <a:solidFill>
                            <a:prstClr val="black"/>
                          </a:solidFill>
                          <a:effectLst/>
                          <a:uLnTx/>
                          <a:uFillTx/>
                          <a:latin typeface="Calibri"/>
                          <a:ea typeface="+mn-ea"/>
                          <a:cs typeface="+mn-cs"/>
                        </a:rPr>
                        <a:t>
 *CLOSED* National Donut Day is coming up on Friday! Throughout the week, you can enter our giveaway for a chance to win a  gift card to lilihabakery, which has five locations to satisfy your cravings!
HERE’S HOW TO ENTER:
1) Like the post
2) Follow firstinshi
3) Tag a friend you’d enjoy sharing a donut with in the comments
We will randomly select a winner on Friday, June 7, 2024. The winner will be contacted via Direct Message and have 48 hours to claim their prize. Multiple entries are welcome, limit one tag per comment. For complete contest rules, tap our link in bio. #nationaldonutday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660628084"/>
                  </a:ext>
                </a:extLst>
              </a:tr>
            </a:tbl>
          </a:graphicData>
        </a:graphic>
      </p:graphicFrame>
      <p:sp>
        <p:nvSpPr>
          <p:cNvPr id="4" name="Text Placeholder 3">
            <a:extLst>
              <a:ext uri="{FF2B5EF4-FFF2-40B4-BE49-F238E27FC236}">
                <a16:creationId xmlns:a16="http://schemas.microsoft.com/office/drawing/2014/main" id="{34667525-3BF5-4551-BAF3-BBC4D45426B0}"/>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8330407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3A41C-1EA2-4EB6-BE54-DB9C1DF35FE7}"/>
              </a:ext>
            </a:extLst>
          </p:cNvPr>
          <p:cNvSpPr>
            <a:spLocks noGrp="1"/>
          </p:cNvSpPr>
          <p:nvPr>
            <p:ph type="title"/>
          </p:nvPr>
        </p:nvSpPr>
        <p:spPr/>
        <p:txBody>
          <a:bodyPr/>
          <a:lstStyle/>
          <a:p>
            <a:r>
              <a:rPr lang="en-US"/>
              <a:t>Instagram Top Instagram Posts Table | FICOH - 2 of 3</a:t>
            </a:r>
          </a:p>
        </p:txBody>
      </p:sp>
      <p:graphicFrame>
        <p:nvGraphicFramePr>
          <p:cNvPr id="5" name="Table Placeholder 4">
            <a:extLst>
              <a:ext uri="{FF2B5EF4-FFF2-40B4-BE49-F238E27FC236}">
                <a16:creationId xmlns:a16="http://schemas.microsoft.com/office/drawing/2014/main" id="{78074648-C2C9-4A21-8214-5A58BE536B10}"/>
              </a:ext>
            </a:extLst>
          </p:cNvPr>
          <p:cNvGraphicFramePr>
            <a:graphicFrameLocks noGrp="1"/>
          </p:cNvGraphicFramePr>
          <p:nvPr>
            <p:ph type="tbl" sz="quarter" idx="13"/>
            <p:extLst>
              <p:ext uri="{D42A27DB-BD31-4B8C-83A1-F6EECF244321}">
                <p14:modId xmlns:p14="http://schemas.microsoft.com/office/powerpoint/2010/main" val="2604643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83740436"/>
                    </a:ext>
                  </a:extLst>
                </a:gridCol>
                <a:gridCol w="987552">
                  <a:extLst>
                    <a:ext uri="{9D8B030D-6E8A-4147-A177-3AD203B41FA5}">
                      <a16:colId xmlns:a16="http://schemas.microsoft.com/office/drawing/2014/main" val="4235870815"/>
                    </a:ext>
                  </a:extLst>
                </a:gridCol>
                <a:gridCol w="987552">
                  <a:extLst>
                    <a:ext uri="{9D8B030D-6E8A-4147-A177-3AD203B41FA5}">
                      <a16:colId xmlns:a16="http://schemas.microsoft.com/office/drawing/2014/main" val="3654241043"/>
                    </a:ext>
                  </a:extLst>
                </a:gridCol>
                <a:gridCol w="987552">
                  <a:extLst>
                    <a:ext uri="{9D8B030D-6E8A-4147-A177-3AD203B41FA5}">
                      <a16:colId xmlns:a16="http://schemas.microsoft.com/office/drawing/2014/main" val="2873119578"/>
                    </a:ext>
                  </a:extLst>
                </a:gridCol>
                <a:gridCol w="987552">
                  <a:extLst>
                    <a:ext uri="{9D8B030D-6E8A-4147-A177-3AD203B41FA5}">
                      <a16:colId xmlns:a16="http://schemas.microsoft.com/office/drawing/2014/main" val="1707831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05373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- 2024-03-04 16:00:16</a:t>
                      </a:r>
                      <a:r>
                        <a:rPr kumimoji="0" lang="en-US" sz="1000" b="0" i="0" u="none" strike="noStrike" kern="1200" cap="none" spc="0" normalizeH="0" baseline="0" noProof="0">
                          <a:ln>
                            <a:noFill/>
                          </a:ln>
                          <a:solidFill>
                            <a:prstClr val="black"/>
                          </a:solidFill>
                          <a:effectLst/>
                          <a:uLnTx/>
                          <a:uFillTx/>
                          <a:latin typeface="Calibri"/>
                          <a:ea typeface="+mn-ea"/>
                          <a:cs typeface="+mn-cs"/>
                        </a:rPr>
                        <a:t>
 It’s giveaway time! Hold the dots and swipe to bring #PoincyandNīele to life! Uncle Poincy – a 112-year-old Poinciana tree – knows all about insurance. Nīele the bird, on the other hand, is new to adult life. But thanks to her friend, she’s getting smarter about insurance every day. 
What insurance topic do YOU want to learn more about? Tell us in the comments and you could be a lucky winner of a 36 0z. Yeti Rambler Water Bottle, plus stickers of our new characters.
HOW TO ENTER: 
1. Like this post
2. Drop an emoji in the comments indicating which topic you’d like to learn more about: 🚗 for auto insurance, 🏠 for homeowners insurance, or 🔑 for renters insurance.
3. Tag a friend in the comments.
Enter by March 30, 2024 and you could be one of five lucky winners. Multiple entries welcome, limit one tag and emoji per comment. Click the link in bio for complete contest rules and keep an eye out for more #PoincyandNīele episodes. Who knows? Maybe Poincy can teach you something new about insurance,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015787792"/>
                  </a:ext>
                </a:extLst>
              </a:tr>
            </a:tbl>
          </a:graphicData>
        </a:graphic>
      </p:graphicFrame>
      <p:sp>
        <p:nvSpPr>
          <p:cNvPr id="4" name="Text Placeholder 3">
            <a:extLst>
              <a:ext uri="{FF2B5EF4-FFF2-40B4-BE49-F238E27FC236}">
                <a16:creationId xmlns:a16="http://schemas.microsoft.com/office/drawing/2014/main" id="{6BB30117-5682-4F29-BD07-C8F5D83FD12B}"/>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180549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C4833-E5B9-4EBD-A05D-863C1E7F4A8F}"/>
              </a:ext>
            </a:extLst>
          </p:cNvPr>
          <p:cNvSpPr>
            <a:spLocks noGrp="1"/>
          </p:cNvSpPr>
          <p:nvPr>
            <p:ph type="title"/>
          </p:nvPr>
        </p:nvSpPr>
        <p:spPr/>
        <p:txBody>
          <a:bodyPr/>
          <a:lstStyle/>
          <a:p>
            <a:r>
              <a:rPr lang="en-US"/>
              <a:t>Instagram Top Instagram Posts Table | FICOH - 3 of 3</a:t>
            </a:r>
          </a:p>
        </p:txBody>
      </p:sp>
      <p:graphicFrame>
        <p:nvGraphicFramePr>
          <p:cNvPr id="5" name="Table Placeholder 4">
            <a:extLst>
              <a:ext uri="{FF2B5EF4-FFF2-40B4-BE49-F238E27FC236}">
                <a16:creationId xmlns:a16="http://schemas.microsoft.com/office/drawing/2014/main" id="{D5B261AD-D047-448D-B3D2-2353B2C9F087}"/>
              </a:ext>
            </a:extLst>
          </p:cNvPr>
          <p:cNvGraphicFramePr>
            <a:graphicFrameLocks noGrp="1"/>
          </p:cNvGraphicFramePr>
          <p:nvPr>
            <p:ph type="tbl" sz="quarter" idx="13"/>
            <p:extLst>
              <p:ext uri="{D42A27DB-BD31-4B8C-83A1-F6EECF244321}">
                <p14:modId xmlns:p14="http://schemas.microsoft.com/office/powerpoint/2010/main" val="3150873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16637382"/>
                    </a:ext>
                  </a:extLst>
                </a:gridCol>
                <a:gridCol w="987552">
                  <a:extLst>
                    <a:ext uri="{9D8B030D-6E8A-4147-A177-3AD203B41FA5}">
                      <a16:colId xmlns:a16="http://schemas.microsoft.com/office/drawing/2014/main" val="219054282"/>
                    </a:ext>
                  </a:extLst>
                </a:gridCol>
                <a:gridCol w="987552">
                  <a:extLst>
                    <a:ext uri="{9D8B030D-6E8A-4147-A177-3AD203B41FA5}">
                      <a16:colId xmlns:a16="http://schemas.microsoft.com/office/drawing/2014/main" val="2365602550"/>
                    </a:ext>
                  </a:extLst>
                </a:gridCol>
                <a:gridCol w="987552">
                  <a:extLst>
                    <a:ext uri="{9D8B030D-6E8A-4147-A177-3AD203B41FA5}">
                      <a16:colId xmlns:a16="http://schemas.microsoft.com/office/drawing/2014/main" val="3300284275"/>
                    </a:ext>
                  </a:extLst>
                </a:gridCol>
                <a:gridCol w="987552">
                  <a:extLst>
                    <a:ext uri="{9D8B030D-6E8A-4147-A177-3AD203B41FA5}">
                      <a16:colId xmlns:a16="http://schemas.microsoft.com/office/drawing/2014/main" val="709329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98192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- 2024-05-01 18:00:20</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the Class of 2024! Graduation season is here and we want to be part of the celebration. Enter our graduation giveaway for a chance to win a 0 gift card to Merriman’s restaurant, which may be used at their locations in Honolulu and on the Big Island, Kauai and Maui: merrimanshonolulu merrimanskauai merrimanswaimea merrimansmaui 
Treat your graduate to a memorable dinner on us!
HERE’S HOW TO ENTER:
1) Like the post
2) Follow firstinshi
3) Tag a soon-to-be graduate in the comments
We will randomly select a winner on Monday, June 3, 2024. The winner will be contacted via Direct Message and have 48 hours to claim their prize. Multiple entries are welcome, limit one tag per comment. For complete contest rules, tap our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72488226"/>
                  </a:ext>
                </a:extLst>
              </a:tr>
            </a:tbl>
          </a:graphicData>
        </a:graphic>
      </p:graphicFrame>
      <p:sp>
        <p:nvSpPr>
          <p:cNvPr id="4" name="Text Placeholder 3">
            <a:extLst>
              <a:ext uri="{FF2B5EF4-FFF2-40B4-BE49-F238E27FC236}">
                <a16:creationId xmlns:a16="http://schemas.microsoft.com/office/drawing/2014/main" id="{76C762B3-ED2B-4396-9220-5E69D1C3A9A2}"/>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38267245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3C7BC-2C37-4A97-B798-ABF2C338A9F5}"/>
              </a:ext>
            </a:extLst>
          </p:cNvPr>
          <p:cNvSpPr>
            <a:spLocks noGrp="1"/>
          </p:cNvSpPr>
          <p:nvPr>
            <p:ph type="title"/>
          </p:nvPr>
        </p:nvSpPr>
        <p:spPr/>
        <p:txBody>
          <a:bodyPr/>
          <a:lstStyle/>
          <a:p>
            <a:r>
              <a:rPr lang="en-US"/>
              <a:t>Instagram Videos Table | FICOH - 1 of 10</a:t>
            </a:r>
          </a:p>
        </p:txBody>
      </p:sp>
      <p:graphicFrame>
        <p:nvGraphicFramePr>
          <p:cNvPr id="5" name="Table Placeholder 4">
            <a:extLst>
              <a:ext uri="{FF2B5EF4-FFF2-40B4-BE49-F238E27FC236}">
                <a16:creationId xmlns:a16="http://schemas.microsoft.com/office/drawing/2014/main" id="{5D513B8D-E79D-4CFF-AAF2-671EDC00C5DE}"/>
              </a:ext>
            </a:extLst>
          </p:cNvPr>
          <p:cNvGraphicFramePr>
            <a:graphicFrameLocks noGrp="1"/>
          </p:cNvGraphicFramePr>
          <p:nvPr>
            <p:ph type="tbl" sz="quarter" idx="13"/>
            <p:extLst>
              <p:ext uri="{D42A27DB-BD31-4B8C-83A1-F6EECF244321}">
                <p14:modId xmlns:p14="http://schemas.microsoft.com/office/powerpoint/2010/main" val="703773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898177904"/>
                    </a:ext>
                  </a:extLst>
                </a:gridCol>
                <a:gridCol w="1234439">
                  <a:extLst>
                    <a:ext uri="{9D8B030D-6E8A-4147-A177-3AD203B41FA5}">
                      <a16:colId xmlns:a16="http://schemas.microsoft.com/office/drawing/2014/main" val="3630325063"/>
                    </a:ext>
                  </a:extLst>
                </a:gridCol>
                <a:gridCol w="493776">
                  <a:extLst>
                    <a:ext uri="{9D8B030D-6E8A-4147-A177-3AD203B41FA5}">
                      <a16:colId xmlns:a16="http://schemas.microsoft.com/office/drawing/2014/main" val="4128811716"/>
                    </a:ext>
                  </a:extLst>
                </a:gridCol>
                <a:gridCol w="493776">
                  <a:extLst>
                    <a:ext uri="{9D8B030D-6E8A-4147-A177-3AD203B41FA5}">
                      <a16:colId xmlns:a16="http://schemas.microsoft.com/office/drawing/2014/main" val="2745991969"/>
                    </a:ext>
                  </a:extLst>
                </a:gridCol>
                <a:gridCol w="493776">
                  <a:extLst>
                    <a:ext uri="{9D8B030D-6E8A-4147-A177-3AD203B41FA5}">
                      <a16:colId xmlns:a16="http://schemas.microsoft.com/office/drawing/2014/main" val="3762678409"/>
                    </a:ext>
                  </a:extLst>
                </a:gridCol>
                <a:gridCol w="493776">
                  <a:extLst>
                    <a:ext uri="{9D8B030D-6E8A-4147-A177-3AD203B41FA5}">
                      <a16:colId xmlns:a16="http://schemas.microsoft.com/office/drawing/2014/main" val="2618040283"/>
                    </a:ext>
                  </a:extLst>
                </a:gridCol>
                <a:gridCol w="493776">
                  <a:extLst>
                    <a:ext uri="{9D8B030D-6E8A-4147-A177-3AD203B41FA5}">
                      <a16:colId xmlns:a16="http://schemas.microsoft.com/office/drawing/2014/main" val="2661001229"/>
                    </a:ext>
                  </a:extLst>
                </a:gridCol>
                <a:gridCol w="493776">
                  <a:extLst>
                    <a:ext uri="{9D8B030D-6E8A-4147-A177-3AD203B41FA5}">
                      <a16:colId xmlns:a16="http://schemas.microsoft.com/office/drawing/2014/main" val="1739470491"/>
                    </a:ext>
                  </a:extLst>
                </a:gridCol>
                <a:gridCol w="493776">
                  <a:extLst>
                    <a:ext uri="{9D8B030D-6E8A-4147-A177-3AD203B41FA5}">
                      <a16:colId xmlns:a16="http://schemas.microsoft.com/office/drawing/2014/main" val="3041576553"/>
                    </a:ext>
                  </a:extLst>
                </a:gridCol>
                <a:gridCol w="493776">
                  <a:extLst>
                    <a:ext uri="{9D8B030D-6E8A-4147-A177-3AD203B41FA5}">
                      <a16:colId xmlns:a16="http://schemas.microsoft.com/office/drawing/2014/main" val="3729168924"/>
                    </a:ext>
                  </a:extLst>
                </a:gridCol>
                <a:gridCol w="493776">
                  <a:extLst>
                    <a:ext uri="{9D8B030D-6E8A-4147-A177-3AD203B41FA5}">
                      <a16:colId xmlns:a16="http://schemas.microsoft.com/office/drawing/2014/main" val="2054023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13577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- 2024-07-12 17:00:55</a:t>
                      </a:r>
                      <a:r>
                        <a:rPr kumimoji="0" lang="en-US" sz="1000" b="0" i="0" u="none" strike="noStrike" kern="1200" cap="none" spc="0" normalizeH="0" baseline="0" noProof="0">
                          <a:ln>
                            <a:noFill/>
                          </a:ln>
                          <a:solidFill>
                            <a:prstClr val="black"/>
                          </a:solidFill>
                          <a:effectLst/>
                          <a:uLnTx/>
                          <a:uFillTx/>
                          <a:latin typeface="Calibri"/>
                          <a:ea typeface="+mn-ea"/>
                          <a:cs typeface="+mn-cs"/>
                        </a:rPr>
                        <a:t>
 We treated our associates to refreshing gelato from @viagelatohawaii at our Summer Scoop Social yesterday. In addition to enjoying their frozen desserts, associates played games, dreamt up new ice cream flavors, won prizes, and walked away with some free FICOH merch!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https://quintly-eu-image-storage.s3.amazonaws.com/42a5b893a9726451877e4ab7634db126/5d80c64e56c0cbf28849e4098e5bbd44.jpg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96.45 %</a:t>
                      </a:r>
                    </a:p>
                  </a:txBody>
                  <a:tcPr/>
                </a:tc>
                <a:extLst>
                  <a:ext uri="{0D108BD9-81ED-4DB2-BD59-A6C34878D82A}">
                    <a16:rowId xmlns:a16="http://schemas.microsoft.com/office/drawing/2014/main" val="2222065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- 2024-07-03 17:01:28</a:t>
                      </a:r>
                      <a:r>
                        <a:rPr kumimoji="0" lang="en-US" sz="1000" b="0" i="0" u="none" strike="noStrike" kern="1200" cap="none" spc="0" normalizeH="0" baseline="0" noProof="0">
                          <a:ln>
                            <a:noFill/>
                          </a:ln>
                          <a:solidFill>
                            <a:prstClr val="black"/>
                          </a:solidFill>
                          <a:effectLst/>
                          <a:uLnTx/>
                          <a:uFillTx/>
                          <a:latin typeface="Calibri"/>
                          <a:ea typeface="+mn-ea"/>
                          <a:cs typeface="+mn-cs"/>
                        </a:rPr>
                        <a:t>
 Happy Fourth of July! Poincy and Nīele are all geared up for the fireworks extravaganza! Our offices will be closed on Thursday, July 4th and Friday, July 5th. Have a safe weekend and enjoy the fireworks!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https://quintly-eu-image-storage.s3.amazonaws.com/42a5b893a9726451877e4ab7634db126/122ef4b54bd7f1e4c10d40037a009b7f.jpg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89.45 %</a:t>
                      </a:r>
                    </a:p>
                  </a:txBody>
                  <a:tcPr/>
                </a:tc>
                <a:extLst>
                  <a:ext uri="{0D108BD9-81ED-4DB2-BD59-A6C34878D82A}">
                    <a16:rowId xmlns:a16="http://schemas.microsoft.com/office/drawing/2014/main" val="1711527184"/>
                  </a:ext>
                </a:extLst>
              </a:tr>
            </a:tbl>
          </a:graphicData>
        </a:graphic>
      </p:graphicFrame>
      <p:sp>
        <p:nvSpPr>
          <p:cNvPr id="4" name="Text Placeholder 3">
            <a:extLst>
              <a:ext uri="{FF2B5EF4-FFF2-40B4-BE49-F238E27FC236}">
                <a16:creationId xmlns:a16="http://schemas.microsoft.com/office/drawing/2014/main" id="{2EF2743F-7733-4F42-96C0-188D2C86CBF3}"/>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156546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F3E53-94E1-43F2-AC23-D77254045A8C}"/>
              </a:ext>
            </a:extLst>
          </p:cNvPr>
          <p:cNvSpPr>
            <a:spLocks noGrp="1"/>
          </p:cNvSpPr>
          <p:nvPr>
            <p:ph type="title"/>
          </p:nvPr>
        </p:nvSpPr>
        <p:spPr/>
        <p:txBody>
          <a:bodyPr/>
          <a:lstStyle/>
          <a:p>
            <a:r>
              <a:rPr lang="en-US"/>
              <a:t>Instagram Videos Table | FICOH - 2 of 10</a:t>
            </a:r>
          </a:p>
        </p:txBody>
      </p:sp>
      <p:graphicFrame>
        <p:nvGraphicFramePr>
          <p:cNvPr id="5" name="Table Placeholder 4">
            <a:extLst>
              <a:ext uri="{FF2B5EF4-FFF2-40B4-BE49-F238E27FC236}">
                <a16:creationId xmlns:a16="http://schemas.microsoft.com/office/drawing/2014/main" id="{CED50E1F-8A4C-4C8D-85B5-DB879CD3F980}"/>
              </a:ext>
            </a:extLst>
          </p:cNvPr>
          <p:cNvGraphicFramePr>
            <a:graphicFrameLocks noGrp="1"/>
          </p:cNvGraphicFramePr>
          <p:nvPr>
            <p:ph type="tbl" sz="quarter" idx="13"/>
            <p:extLst>
              <p:ext uri="{D42A27DB-BD31-4B8C-83A1-F6EECF244321}">
                <p14:modId xmlns:p14="http://schemas.microsoft.com/office/powerpoint/2010/main" val="210812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28100459"/>
                    </a:ext>
                  </a:extLst>
                </a:gridCol>
                <a:gridCol w="1234439">
                  <a:extLst>
                    <a:ext uri="{9D8B030D-6E8A-4147-A177-3AD203B41FA5}">
                      <a16:colId xmlns:a16="http://schemas.microsoft.com/office/drawing/2014/main" val="3536844619"/>
                    </a:ext>
                  </a:extLst>
                </a:gridCol>
                <a:gridCol w="493776">
                  <a:extLst>
                    <a:ext uri="{9D8B030D-6E8A-4147-A177-3AD203B41FA5}">
                      <a16:colId xmlns:a16="http://schemas.microsoft.com/office/drawing/2014/main" val="1400909817"/>
                    </a:ext>
                  </a:extLst>
                </a:gridCol>
                <a:gridCol w="493776">
                  <a:extLst>
                    <a:ext uri="{9D8B030D-6E8A-4147-A177-3AD203B41FA5}">
                      <a16:colId xmlns:a16="http://schemas.microsoft.com/office/drawing/2014/main" val="1133465483"/>
                    </a:ext>
                  </a:extLst>
                </a:gridCol>
                <a:gridCol w="493776">
                  <a:extLst>
                    <a:ext uri="{9D8B030D-6E8A-4147-A177-3AD203B41FA5}">
                      <a16:colId xmlns:a16="http://schemas.microsoft.com/office/drawing/2014/main" val="974412340"/>
                    </a:ext>
                  </a:extLst>
                </a:gridCol>
                <a:gridCol w="493776">
                  <a:extLst>
                    <a:ext uri="{9D8B030D-6E8A-4147-A177-3AD203B41FA5}">
                      <a16:colId xmlns:a16="http://schemas.microsoft.com/office/drawing/2014/main" val="1731886553"/>
                    </a:ext>
                  </a:extLst>
                </a:gridCol>
                <a:gridCol w="493776">
                  <a:extLst>
                    <a:ext uri="{9D8B030D-6E8A-4147-A177-3AD203B41FA5}">
                      <a16:colId xmlns:a16="http://schemas.microsoft.com/office/drawing/2014/main" val="2122528998"/>
                    </a:ext>
                  </a:extLst>
                </a:gridCol>
                <a:gridCol w="493776">
                  <a:extLst>
                    <a:ext uri="{9D8B030D-6E8A-4147-A177-3AD203B41FA5}">
                      <a16:colId xmlns:a16="http://schemas.microsoft.com/office/drawing/2014/main" val="3921716070"/>
                    </a:ext>
                  </a:extLst>
                </a:gridCol>
                <a:gridCol w="493776">
                  <a:extLst>
                    <a:ext uri="{9D8B030D-6E8A-4147-A177-3AD203B41FA5}">
                      <a16:colId xmlns:a16="http://schemas.microsoft.com/office/drawing/2014/main" val="1195139328"/>
                    </a:ext>
                  </a:extLst>
                </a:gridCol>
                <a:gridCol w="493776">
                  <a:extLst>
                    <a:ext uri="{9D8B030D-6E8A-4147-A177-3AD203B41FA5}">
                      <a16:colId xmlns:a16="http://schemas.microsoft.com/office/drawing/2014/main" val="3522522899"/>
                    </a:ext>
                  </a:extLst>
                </a:gridCol>
                <a:gridCol w="493776">
                  <a:extLst>
                    <a:ext uri="{9D8B030D-6E8A-4147-A177-3AD203B41FA5}">
                      <a16:colId xmlns:a16="http://schemas.microsoft.com/office/drawing/2014/main" val="2753494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535478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- 2024-06-26 17:01:13</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#GlobalWellnessMonth, we received exclusive #TMWalkstheWorld hats to keep us cool during our summer quarterly walk. Our Ward Ave associates proudly sported their new hats during our midday walk to the State Capitol and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https://quintly-eu-image-storage.s3.amazonaws.com/42a5b893a9726451877e4ab7634db126/313597bdea2e9ad143f1bbf6dfae4b6f.jpg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107.8 %</a:t>
                      </a:r>
                    </a:p>
                  </a:txBody>
                  <a:tcPr/>
                </a:tc>
                <a:extLst>
                  <a:ext uri="{0D108BD9-81ED-4DB2-BD59-A6C34878D82A}">
                    <a16:rowId xmlns:a16="http://schemas.microsoft.com/office/drawing/2014/main" val="3469786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- 2024-06-16 16:01:02</a:t>
                      </a:r>
                      <a:r>
                        <a:rPr kumimoji="0" lang="en-US" sz="1000" b="0" i="0" u="none" strike="noStrike" kern="1200" cap="none" spc="0" normalizeH="0" baseline="0" noProof="0">
                          <a:ln>
                            <a:noFill/>
                          </a:ln>
                          <a:solidFill>
                            <a:prstClr val="black"/>
                          </a:solidFill>
                          <a:effectLst/>
                          <a:uLnTx/>
                          <a:uFillTx/>
                          <a:latin typeface="Calibri"/>
                          <a:ea typeface="+mn-ea"/>
                          <a:cs typeface="+mn-cs"/>
                        </a:rPr>
                        <a:t>
 Poincy is taking a moment to reflect on a favorite moment with his dad. We should too! To all the fathers and father-figures in our lives, #HappyFathersDay!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https://quintly-eu-image-storage.s3.amazonaws.com/42a5b893a9726451877e4ab7634db126/da20c848d2607ef0eb22f2fdbf71cc92.jpg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96.28 %</a:t>
                      </a:r>
                    </a:p>
                  </a:txBody>
                  <a:tcPr/>
                </a:tc>
                <a:extLst>
                  <a:ext uri="{0D108BD9-81ED-4DB2-BD59-A6C34878D82A}">
                    <a16:rowId xmlns:a16="http://schemas.microsoft.com/office/drawing/2014/main" val="1505269439"/>
                  </a:ext>
                </a:extLst>
              </a:tr>
            </a:tbl>
          </a:graphicData>
        </a:graphic>
      </p:graphicFrame>
      <p:sp>
        <p:nvSpPr>
          <p:cNvPr id="4" name="Text Placeholder 3">
            <a:extLst>
              <a:ext uri="{FF2B5EF4-FFF2-40B4-BE49-F238E27FC236}">
                <a16:creationId xmlns:a16="http://schemas.microsoft.com/office/drawing/2014/main" id="{03E04EB4-B0FD-4DB5-A9E9-BEC0914BD894}"/>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5795857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72394-A942-4A29-BD1F-939E31EFA5C2}"/>
              </a:ext>
            </a:extLst>
          </p:cNvPr>
          <p:cNvSpPr>
            <a:spLocks noGrp="1"/>
          </p:cNvSpPr>
          <p:nvPr>
            <p:ph type="title"/>
          </p:nvPr>
        </p:nvSpPr>
        <p:spPr/>
        <p:txBody>
          <a:bodyPr/>
          <a:lstStyle/>
          <a:p>
            <a:r>
              <a:rPr lang="en-US"/>
              <a:t>Instagram Videos Table | FICOH - 3 of 10</a:t>
            </a:r>
          </a:p>
        </p:txBody>
      </p:sp>
      <p:graphicFrame>
        <p:nvGraphicFramePr>
          <p:cNvPr id="5" name="Table Placeholder 4">
            <a:extLst>
              <a:ext uri="{FF2B5EF4-FFF2-40B4-BE49-F238E27FC236}">
                <a16:creationId xmlns:a16="http://schemas.microsoft.com/office/drawing/2014/main" id="{840FA442-82FD-4D3F-8FCC-40B561076EBD}"/>
              </a:ext>
            </a:extLst>
          </p:cNvPr>
          <p:cNvGraphicFramePr>
            <a:graphicFrameLocks noGrp="1"/>
          </p:cNvGraphicFramePr>
          <p:nvPr>
            <p:ph type="tbl" sz="quarter" idx="13"/>
            <p:extLst>
              <p:ext uri="{D42A27DB-BD31-4B8C-83A1-F6EECF244321}">
                <p14:modId xmlns:p14="http://schemas.microsoft.com/office/powerpoint/2010/main" val="102979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597548018"/>
                    </a:ext>
                  </a:extLst>
                </a:gridCol>
                <a:gridCol w="1234439">
                  <a:extLst>
                    <a:ext uri="{9D8B030D-6E8A-4147-A177-3AD203B41FA5}">
                      <a16:colId xmlns:a16="http://schemas.microsoft.com/office/drawing/2014/main" val="2032063729"/>
                    </a:ext>
                  </a:extLst>
                </a:gridCol>
                <a:gridCol w="493776">
                  <a:extLst>
                    <a:ext uri="{9D8B030D-6E8A-4147-A177-3AD203B41FA5}">
                      <a16:colId xmlns:a16="http://schemas.microsoft.com/office/drawing/2014/main" val="89875550"/>
                    </a:ext>
                  </a:extLst>
                </a:gridCol>
                <a:gridCol w="493776">
                  <a:extLst>
                    <a:ext uri="{9D8B030D-6E8A-4147-A177-3AD203B41FA5}">
                      <a16:colId xmlns:a16="http://schemas.microsoft.com/office/drawing/2014/main" val="810589484"/>
                    </a:ext>
                  </a:extLst>
                </a:gridCol>
                <a:gridCol w="493776">
                  <a:extLst>
                    <a:ext uri="{9D8B030D-6E8A-4147-A177-3AD203B41FA5}">
                      <a16:colId xmlns:a16="http://schemas.microsoft.com/office/drawing/2014/main" val="2745475828"/>
                    </a:ext>
                  </a:extLst>
                </a:gridCol>
                <a:gridCol w="493776">
                  <a:extLst>
                    <a:ext uri="{9D8B030D-6E8A-4147-A177-3AD203B41FA5}">
                      <a16:colId xmlns:a16="http://schemas.microsoft.com/office/drawing/2014/main" val="689909917"/>
                    </a:ext>
                  </a:extLst>
                </a:gridCol>
                <a:gridCol w="493776">
                  <a:extLst>
                    <a:ext uri="{9D8B030D-6E8A-4147-A177-3AD203B41FA5}">
                      <a16:colId xmlns:a16="http://schemas.microsoft.com/office/drawing/2014/main" val="1615033433"/>
                    </a:ext>
                  </a:extLst>
                </a:gridCol>
                <a:gridCol w="493776">
                  <a:extLst>
                    <a:ext uri="{9D8B030D-6E8A-4147-A177-3AD203B41FA5}">
                      <a16:colId xmlns:a16="http://schemas.microsoft.com/office/drawing/2014/main" val="491200833"/>
                    </a:ext>
                  </a:extLst>
                </a:gridCol>
                <a:gridCol w="493776">
                  <a:extLst>
                    <a:ext uri="{9D8B030D-6E8A-4147-A177-3AD203B41FA5}">
                      <a16:colId xmlns:a16="http://schemas.microsoft.com/office/drawing/2014/main" val="1601893597"/>
                    </a:ext>
                  </a:extLst>
                </a:gridCol>
                <a:gridCol w="493776">
                  <a:extLst>
                    <a:ext uri="{9D8B030D-6E8A-4147-A177-3AD203B41FA5}">
                      <a16:colId xmlns:a16="http://schemas.microsoft.com/office/drawing/2014/main" val="2659488537"/>
                    </a:ext>
                  </a:extLst>
                </a:gridCol>
                <a:gridCol w="493776">
                  <a:extLst>
                    <a:ext uri="{9D8B030D-6E8A-4147-A177-3AD203B41FA5}">
                      <a16:colId xmlns:a16="http://schemas.microsoft.com/office/drawing/2014/main" val="2506043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441165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- 2024-05-13 17:01:39</a:t>
                      </a:r>
                      <a:r>
                        <a:rPr kumimoji="0" lang="en-US" sz="1000" b="0" i="0" u="none" strike="noStrike" kern="1200" cap="none" spc="0" normalizeH="0" baseline="0" noProof="0">
                          <a:ln>
                            <a:noFill/>
                          </a:ln>
                          <a:solidFill>
                            <a:prstClr val="black"/>
                          </a:solidFill>
                          <a:effectLst/>
                          <a:uLnTx/>
                          <a:uFillTx/>
                          <a:latin typeface="Calibri"/>
                          <a:ea typeface="+mn-ea"/>
                          <a:cs typeface="+mn-cs"/>
                        </a:rPr>
                        <a:t>
 In the latest #PoincyandNīele episode, Poincy shares some driving hacks that can help you save on gas. Tap our link in bio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https://quintly-eu-image-storage.s3.amazonaws.com/42a5b893a9726451877e4ab7634db126/66e90986412435a31dd81395e9c5ff18.jpg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97.33 %</a:t>
                      </a:r>
                    </a:p>
                  </a:txBody>
                  <a:tcPr/>
                </a:tc>
                <a:extLst>
                  <a:ext uri="{0D108BD9-81ED-4DB2-BD59-A6C34878D82A}">
                    <a16:rowId xmlns:a16="http://schemas.microsoft.com/office/drawing/2014/main" val="160906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- 2024-05-12 16:01:35</a:t>
                      </a:r>
                      <a:r>
                        <a:rPr kumimoji="0" lang="en-US" sz="1000" b="0" i="0" u="none" strike="noStrike" kern="1200" cap="none" spc="0" normalizeH="0" baseline="0" noProof="0">
                          <a:ln>
                            <a:noFill/>
                          </a:ln>
                          <a:solidFill>
                            <a:prstClr val="black"/>
                          </a:solidFill>
                          <a:effectLst/>
                          <a:uLnTx/>
                          <a:uFillTx/>
                          <a:latin typeface="Calibri"/>
                          <a:ea typeface="+mn-ea"/>
                          <a:cs typeface="+mn-cs"/>
                        </a:rPr>
                        <a:t>
 A beautiful lei for mom from Poincy &amp; Nīele! To all the mothers and mother figures in our lives, #HappyMothersDay!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https://quintly-eu-image-storage.s3.amazonaws.com/42a5b893a9726451877e4ab7634db126/91c6cecaa58f043f57378f9c0189d2ce.jpg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94.06 %</a:t>
                      </a:r>
                    </a:p>
                  </a:txBody>
                  <a:tcPr/>
                </a:tc>
                <a:extLst>
                  <a:ext uri="{0D108BD9-81ED-4DB2-BD59-A6C34878D82A}">
                    <a16:rowId xmlns:a16="http://schemas.microsoft.com/office/drawing/2014/main" val="335640349"/>
                  </a:ext>
                </a:extLst>
              </a:tr>
            </a:tbl>
          </a:graphicData>
        </a:graphic>
      </p:graphicFrame>
      <p:sp>
        <p:nvSpPr>
          <p:cNvPr id="4" name="Text Placeholder 3">
            <a:extLst>
              <a:ext uri="{FF2B5EF4-FFF2-40B4-BE49-F238E27FC236}">
                <a16:creationId xmlns:a16="http://schemas.microsoft.com/office/drawing/2014/main" id="{78D5374E-9D32-43A7-8169-F2D5AD124E5D}"/>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3031262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08594-FBD3-4496-833B-3FE79F28BF7B}"/>
              </a:ext>
            </a:extLst>
          </p:cNvPr>
          <p:cNvSpPr>
            <a:spLocks noGrp="1"/>
          </p:cNvSpPr>
          <p:nvPr>
            <p:ph type="title"/>
          </p:nvPr>
        </p:nvSpPr>
        <p:spPr/>
        <p:txBody>
          <a:bodyPr/>
          <a:lstStyle/>
          <a:p>
            <a:r>
              <a:rPr lang="en-US"/>
              <a:t>Instagram Videos Table | FICOH - 4 of 10</a:t>
            </a:r>
          </a:p>
        </p:txBody>
      </p:sp>
      <p:graphicFrame>
        <p:nvGraphicFramePr>
          <p:cNvPr id="5" name="Table Placeholder 4">
            <a:extLst>
              <a:ext uri="{FF2B5EF4-FFF2-40B4-BE49-F238E27FC236}">
                <a16:creationId xmlns:a16="http://schemas.microsoft.com/office/drawing/2014/main" id="{D35E67A2-EEDD-4D6A-BDF8-81E78EAD04B9}"/>
              </a:ext>
            </a:extLst>
          </p:cNvPr>
          <p:cNvGraphicFramePr>
            <a:graphicFrameLocks noGrp="1"/>
          </p:cNvGraphicFramePr>
          <p:nvPr>
            <p:ph type="tbl" sz="quarter" idx="13"/>
            <p:extLst>
              <p:ext uri="{D42A27DB-BD31-4B8C-83A1-F6EECF244321}">
                <p14:modId xmlns:p14="http://schemas.microsoft.com/office/powerpoint/2010/main" val="194284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214873163"/>
                    </a:ext>
                  </a:extLst>
                </a:gridCol>
                <a:gridCol w="1234439">
                  <a:extLst>
                    <a:ext uri="{9D8B030D-6E8A-4147-A177-3AD203B41FA5}">
                      <a16:colId xmlns:a16="http://schemas.microsoft.com/office/drawing/2014/main" val="3696164840"/>
                    </a:ext>
                  </a:extLst>
                </a:gridCol>
                <a:gridCol w="493776">
                  <a:extLst>
                    <a:ext uri="{9D8B030D-6E8A-4147-A177-3AD203B41FA5}">
                      <a16:colId xmlns:a16="http://schemas.microsoft.com/office/drawing/2014/main" val="3261042525"/>
                    </a:ext>
                  </a:extLst>
                </a:gridCol>
                <a:gridCol w="493776">
                  <a:extLst>
                    <a:ext uri="{9D8B030D-6E8A-4147-A177-3AD203B41FA5}">
                      <a16:colId xmlns:a16="http://schemas.microsoft.com/office/drawing/2014/main" val="3895800029"/>
                    </a:ext>
                  </a:extLst>
                </a:gridCol>
                <a:gridCol w="493776">
                  <a:extLst>
                    <a:ext uri="{9D8B030D-6E8A-4147-A177-3AD203B41FA5}">
                      <a16:colId xmlns:a16="http://schemas.microsoft.com/office/drawing/2014/main" val="4146660521"/>
                    </a:ext>
                  </a:extLst>
                </a:gridCol>
                <a:gridCol w="493776">
                  <a:extLst>
                    <a:ext uri="{9D8B030D-6E8A-4147-A177-3AD203B41FA5}">
                      <a16:colId xmlns:a16="http://schemas.microsoft.com/office/drawing/2014/main" val="170051085"/>
                    </a:ext>
                  </a:extLst>
                </a:gridCol>
                <a:gridCol w="493776">
                  <a:extLst>
                    <a:ext uri="{9D8B030D-6E8A-4147-A177-3AD203B41FA5}">
                      <a16:colId xmlns:a16="http://schemas.microsoft.com/office/drawing/2014/main" val="4018547379"/>
                    </a:ext>
                  </a:extLst>
                </a:gridCol>
                <a:gridCol w="493776">
                  <a:extLst>
                    <a:ext uri="{9D8B030D-6E8A-4147-A177-3AD203B41FA5}">
                      <a16:colId xmlns:a16="http://schemas.microsoft.com/office/drawing/2014/main" val="3949326944"/>
                    </a:ext>
                  </a:extLst>
                </a:gridCol>
                <a:gridCol w="493776">
                  <a:extLst>
                    <a:ext uri="{9D8B030D-6E8A-4147-A177-3AD203B41FA5}">
                      <a16:colId xmlns:a16="http://schemas.microsoft.com/office/drawing/2014/main" val="1160323805"/>
                    </a:ext>
                  </a:extLst>
                </a:gridCol>
                <a:gridCol w="493776">
                  <a:extLst>
                    <a:ext uri="{9D8B030D-6E8A-4147-A177-3AD203B41FA5}">
                      <a16:colId xmlns:a16="http://schemas.microsoft.com/office/drawing/2014/main" val="617268319"/>
                    </a:ext>
                  </a:extLst>
                </a:gridCol>
                <a:gridCol w="493776">
                  <a:extLst>
                    <a:ext uri="{9D8B030D-6E8A-4147-A177-3AD203B41FA5}">
                      <a16:colId xmlns:a16="http://schemas.microsoft.com/office/drawing/2014/main" val="2716738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98144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- 2024-05-07 17:01:13</a:t>
                      </a:r>
                      <a:r>
                        <a:rPr kumimoji="0" lang="en-US" sz="1000" b="0" i="0" u="none" strike="noStrike" kern="1200" cap="none" spc="0" normalizeH="0" baseline="0" noProof="0">
                          <a:ln>
                            <a:noFill/>
                          </a:ln>
                          <a:solidFill>
                            <a:prstClr val="black"/>
                          </a:solidFill>
                          <a:effectLst/>
                          <a:uLnTx/>
                          <a:uFillTx/>
                          <a:latin typeface="Calibri"/>
                          <a:ea typeface="+mn-ea"/>
                          <a:cs typeface="+mn-cs"/>
                        </a:rPr>
                        <a:t>
 Our associates had an amazing time connecting with students at @shidlercollegebusinessnight! Congratulations to the student honorees, who collectively received awards totaling more than ,000, and thank you to all the businesses who joined First Insurance in recognizing Shidler College’s best and brightest. Now in its 19th year, FICOH’s title sponsorship of Business Night has become part of our core support of @shidlercollege. We especially appreciate the event’s networking component. As professionals, we learn as much from the students as they do from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https://quintly-eu-image-storage.s3.amazonaws.com/42a5b893a9726451877e4ab7634db126/a13c7d2eda80aaf3fbd3cdd61e4e0560.jpg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96.12 %</a:t>
                      </a:r>
                    </a:p>
                  </a:txBody>
                  <a:tcPr/>
                </a:tc>
                <a:extLst>
                  <a:ext uri="{0D108BD9-81ED-4DB2-BD59-A6C34878D82A}">
                    <a16:rowId xmlns:a16="http://schemas.microsoft.com/office/drawing/2014/main" val="1030830257"/>
                  </a:ext>
                </a:extLst>
              </a:tr>
            </a:tbl>
          </a:graphicData>
        </a:graphic>
      </p:graphicFrame>
      <p:sp>
        <p:nvSpPr>
          <p:cNvPr id="4" name="Text Placeholder 3">
            <a:extLst>
              <a:ext uri="{FF2B5EF4-FFF2-40B4-BE49-F238E27FC236}">
                <a16:creationId xmlns:a16="http://schemas.microsoft.com/office/drawing/2014/main" id="{6DFC8458-3EFE-49B2-900E-8CBBEFFEDE6D}"/>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31838761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559C2-24A7-4B9A-8EBD-C7A27D5C9D77}"/>
              </a:ext>
            </a:extLst>
          </p:cNvPr>
          <p:cNvSpPr>
            <a:spLocks noGrp="1"/>
          </p:cNvSpPr>
          <p:nvPr>
            <p:ph type="title"/>
          </p:nvPr>
        </p:nvSpPr>
        <p:spPr/>
        <p:txBody>
          <a:bodyPr/>
          <a:lstStyle/>
          <a:p>
            <a:r>
              <a:rPr lang="en-US"/>
              <a:t>Instagram Videos Table | FICOH - 5 of 10</a:t>
            </a:r>
          </a:p>
        </p:txBody>
      </p:sp>
      <p:graphicFrame>
        <p:nvGraphicFramePr>
          <p:cNvPr id="5" name="Table Placeholder 4">
            <a:extLst>
              <a:ext uri="{FF2B5EF4-FFF2-40B4-BE49-F238E27FC236}">
                <a16:creationId xmlns:a16="http://schemas.microsoft.com/office/drawing/2014/main" id="{198D51A3-4634-4566-AFA3-3A6E519C78BE}"/>
              </a:ext>
            </a:extLst>
          </p:cNvPr>
          <p:cNvGraphicFramePr>
            <a:graphicFrameLocks noGrp="1"/>
          </p:cNvGraphicFramePr>
          <p:nvPr>
            <p:ph type="tbl" sz="quarter" idx="13"/>
            <p:extLst>
              <p:ext uri="{D42A27DB-BD31-4B8C-83A1-F6EECF244321}">
                <p14:modId xmlns:p14="http://schemas.microsoft.com/office/powerpoint/2010/main" val="4200902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619052912"/>
                    </a:ext>
                  </a:extLst>
                </a:gridCol>
                <a:gridCol w="1234439">
                  <a:extLst>
                    <a:ext uri="{9D8B030D-6E8A-4147-A177-3AD203B41FA5}">
                      <a16:colId xmlns:a16="http://schemas.microsoft.com/office/drawing/2014/main" val="4133890682"/>
                    </a:ext>
                  </a:extLst>
                </a:gridCol>
                <a:gridCol w="493776">
                  <a:extLst>
                    <a:ext uri="{9D8B030D-6E8A-4147-A177-3AD203B41FA5}">
                      <a16:colId xmlns:a16="http://schemas.microsoft.com/office/drawing/2014/main" val="2029381029"/>
                    </a:ext>
                  </a:extLst>
                </a:gridCol>
                <a:gridCol w="493776">
                  <a:extLst>
                    <a:ext uri="{9D8B030D-6E8A-4147-A177-3AD203B41FA5}">
                      <a16:colId xmlns:a16="http://schemas.microsoft.com/office/drawing/2014/main" val="3495749189"/>
                    </a:ext>
                  </a:extLst>
                </a:gridCol>
                <a:gridCol w="493776">
                  <a:extLst>
                    <a:ext uri="{9D8B030D-6E8A-4147-A177-3AD203B41FA5}">
                      <a16:colId xmlns:a16="http://schemas.microsoft.com/office/drawing/2014/main" val="3315769923"/>
                    </a:ext>
                  </a:extLst>
                </a:gridCol>
                <a:gridCol w="493776">
                  <a:extLst>
                    <a:ext uri="{9D8B030D-6E8A-4147-A177-3AD203B41FA5}">
                      <a16:colId xmlns:a16="http://schemas.microsoft.com/office/drawing/2014/main" val="539411389"/>
                    </a:ext>
                  </a:extLst>
                </a:gridCol>
                <a:gridCol w="493776">
                  <a:extLst>
                    <a:ext uri="{9D8B030D-6E8A-4147-A177-3AD203B41FA5}">
                      <a16:colId xmlns:a16="http://schemas.microsoft.com/office/drawing/2014/main" val="3824782077"/>
                    </a:ext>
                  </a:extLst>
                </a:gridCol>
                <a:gridCol w="493776">
                  <a:extLst>
                    <a:ext uri="{9D8B030D-6E8A-4147-A177-3AD203B41FA5}">
                      <a16:colId xmlns:a16="http://schemas.microsoft.com/office/drawing/2014/main" val="3976436710"/>
                    </a:ext>
                  </a:extLst>
                </a:gridCol>
                <a:gridCol w="493776">
                  <a:extLst>
                    <a:ext uri="{9D8B030D-6E8A-4147-A177-3AD203B41FA5}">
                      <a16:colId xmlns:a16="http://schemas.microsoft.com/office/drawing/2014/main" val="1914416685"/>
                    </a:ext>
                  </a:extLst>
                </a:gridCol>
                <a:gridCol w="493776">
                  <a:extLst>
                    <a:ext uri="{9D8B030D-6E8A-4147-A177-3AD203B41FA5}">
                      <a16:colId xmlns:a16="http://schemas.microsoft.com/office/drawing/2014/main" val="2730694565"/>
                    </a:ext>
                  </a:extLst>
                </a:gridCol>
                <a:gridCol w="493776">
                  <a:extLst>
                    <a:ext uri="{9D8B030D-6E8A-4147-A177-3AD203B41FA5}">
                      <a16:colId xmlns:a16="http://schemas.microsoft.com/office/drawing/2014/main" val="2780195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531153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- 2024-04-25 17:00:56</a:t>
                      </a:r>
                      <a:r>
                        <a:rPr kumimoji="0" lang="en-US" sz="1000" b="0" i="0" u="none" strike="noStrike" kern="1200" cap="none" spc="0" normalizeH="0" baseline="0" noProof="0">
                          <a:ln>
                            <a:noFill/>
                          </a:ln>
                          <a:solidFill>
                            <a:prstClr val="black"/>
                          </a:solidFill>
                          <a:effectLst/>
                          <a:uLnTx/>
                          <a:uFillTx/>
                          <a:latin typeface="Calibri"/>
                          <a:ea typeface="+mn-ea"/>
                          <a:cs typeface="+mn-cs"/>
                        </a:rPr>
                        <a:t>
 In this episode, Poincy and Nīele share six tips to prevent #distracteddriving and keep yourself and others safe on our roadways. Tap the link in bio to learn more. #PoincyandNīele #dristracteddrivingawarenessmonth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https://quintly-eu-image-storage.s3.amazonaws.com/42a5b893a9726451877e4ab7634db126/12ff2c8a61971109d7e9d8ebb23d1d1f.jpg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92.79 %</a:t>
                      </a:r>
                    </a:p>
                  </a:txBody>
                  <a:tcPr/>
                </a:tc>
                <a:extLst>
                  <a:ext uri="{0D108BD9-81ED-4DB2-BD59-A6C34878D82A}">
                    <a16:rowId xmlns:a16="http://schemas.microsoft.com/office/drawing/2014/main" val="18835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- 2024-04-23 17:00:55</a:t>
                      </a:r>
                      <a:r>
                        <a:rPr kumimoji="0" lang="en-US" sz="1000" b="0" i="0" u="none" strike="noStrike" kern="1200" cap="none" spc="0" normalizeH="0" baseline="0" noProof="0">
                          <a:ln>
                            <a:noFill/>
                          </a:ln>
                          <a:solidFill>
                            <a:prstClr val="black"/>
                          </a:solidFill>
                          <a:effectLst/>
                          <a:uLnTx/>
                          <a:uFillTx/>
                          <a:latin typeface="Calibri"/>
                          <a:ea typeface="+mn-ea"/>
                          <a:cs typeface="+mn-cs"/>
                        </a:rPr>
                        <a:t>
 FICOH celebrated #EarthDay2024 by giving away 200 native Hawaiian plants to our associates! Check out the multiple plant varieties we offered. Big mahalo to @hui_ku_maoli_ola nursery in Kaneohe for supplying us with the starter plants as well as the plant descriptions and care instructions needed to keep the plants growing and thriving in their new homes and habitats.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https://quintly-eu-image-storage.s3.amazonaws.com/42a5b893a9726451877e4ab7634db126/ea02ee122e24c28ba200488ca6a84dbc.jpg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98.42 %</a:t>
                      </a:r>
                    </a:p>
                  </a:txBody>
                  <a:tcPr/>
                </a:tc>
                <a:extLst>
                  <a:ext uri="{0D108BD9-81ED-4DB2-BD59-A6C34878D82A}">
                    <a16:rowId xmlns:a16="http://schemas.microsoft.com/office/drawing/2014/main" val="1257296472"/>
                  </a:ext>
                </a:extLst>
              </a:tr>
            </a:tbl>
          </a:graphicData>
        </a:graphic>
      </p:graphicFrame>
      <p:sp>
        <p:nvSpPr>
          <p:cNvPr id="4" name="Text Placeholder 3">
            <a:extLst>
              <a:ext uri="{FF2B5EF4-FFF2-40B4-BE49-F238E27FC236}">
                <a16:creationId xmlns:a16="http://schemas.microsoft.com/office/drawing/2014/main" id="{655385A1-C6AA-42B6-BA77-36502D5443E8}"/>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39357105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B17C7-8A69-4FDA-A816-77742C30EAA1}"/>
              </a:ext>
            </a:extLst>
          </p:cNvPr>
          <p:cNvSpPr>
            <a:spLocks noGrp="1"/>
          </p:cNvSpPr>
          <p:nvPr>
            <p:ph type="title"/>
          </p:nvPr>
        </p:nvSpPr>
        <p:spPr/>
        <p:txBody>
          <a:bodyPr/>
          <a:lstStyle/>
          <a:p>
            <a:r>
              <a:rPr lang="en-US"/>
              <a:t>Instagram Videos Table | FICOH - 6 of 10</a:t>
            </a:r>
          </a:p>
        </p:txBody>
      </p:sp>
      <p:graphicFrame>
        <p:nvGraphicFramePr>
          <p:cNvPr id="5" name="Table Placeholder 4">
            <a:extLst>
              <a:ext uri="{FF2B5EF4-FFF2-40B4-BE49-F238E27FC236}">
                <a16:creationId xmlns:a16="http://schemas.microsoft.com/office/drawing/2014/main" id="{03195462-8E73-435E-9B9D-BF753089A8FD}"/>
              </a:ext>
            </a:extLst>
          </p:cNvPr>
          <p:cNvGraphicFramePr>
            <a:graphicFrameLocks noGrp="1"/>
          </p:cNvGraphicFramePr>
          <p:nvPr>
            <p:ph type="tbl" sz="quarter" idx="13"/>
            <p:extLst>
              <p:ext uri="{D42A27DB-BD31-4B8C-83A1-F6EECF244321}">
                <p14:modId xmlns:p14="http://schemas.microsoft.com/office/powerpoint/2010/main" val="420922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954574024"/>
                    </a:ext>
                  </a:extLst>
                </a:gridCol>
                <a:gridCol w="1234439">
                  <a:extLst>
                    <a:ext uri="{9D8B030D-6E8A-4147-A177-3AD203B41FA5}">
                      <a16:colId xmlns:a16="http://schemas.microsoft.com/office/drawing/2014/main" val="2788182420"/>
                    </a:ext>
                  </a:extLst>
                </a:gridCol>
                <a:gridCol w="493776">
                  <a:extLst>
                    <a:ext uri="{9D8B030D-6E8A-4147-A177-3AD203B41FA5}">
                      <a16:colId xmlns:a16="http://schemas.microsoft.com/office/drawing/2014/main" val="1630670798"/>
                    </a:ext>
                  </a:extLst>
                </a:gridCol>
                <a:gridCol w="493776">
                  <a:extLst>
                    <a:ext uri="{9D8B030D-6E8A-4147-A177-3AD203B41FA5}">
                      <a16:colId xmlns:a16="http://schemas.microsoft.com/office/drawing/2014/main" val="4034292280"/>
                    </a:ext>
                  </a:extLst>
                </a:gridCol>
                <a:gridCol w="493776">
                  <a:extLst>
                    <a:ext uri="{9D8B030D-6E8A-4147-A177-3AD203B41FA5}">
                      <a16:colId xmlns:a16="http://schemas.microsoft.com/office/drawing/2014/main" val="2171064989"/>
                    </a:ext>
                  </a:extLst>
                </a:gridCol>
                <a:gridCol w="493776">
                  <a:extLst>
                    <a:ext uri="{9D8B030D-6E8A-4147-A177-3AD203B41FA5}">
                      <a16:colId xmlns:a16="http://schemas.microsoft.com/office/drawing/2014/main" val="3392747926"/>
                    </a:ext>
                  </a:extLst>
                </a:gridCol>
                <a:gridCol w="493776">
                  <a:extLst>
                    <a:ext uri="{9D8B030D-6E8A-4147-A177-3AD203B41FA5}">
                      <a16:colId xmlns:a16="http://schemas.microsoft.com/office/drawing/2014/main" val="3746101020"/>
                    </a:ext>
                  </a:extLst>
                </a:gridCol>
                <a:gridCol w="493776">
                  <a:extLst>
                    <a:ext uri="{9D8B030D-6E8A-4147-A177-3AD203B41FA5}">
                      <a16:colId xmlns:a16="http://schemas.microsoft.com/office/drawing/2014/main" val="1021782872"/>
                    </a:ext>
                  </a:extLst>
                </a:gridCol>
                <a:gridCol w="493776">
                  <a:extLst>
                    <a:ext uri="{9D8B030D-6E8A-4147-A177-3AD203B41FA5}">
                      <a16:colId xmlns:a16="http://schemas.microsoft.com/office/drawing/2014/main" val="898727372"/>
                    </a:ext>
                  </a:extLst>
                </a:gridCol>
                <a:gridCol w="493776">
                  <a:extLst>
                    <a:ext uri="{9D8B030D-6E8A-4147-A177-3AD203B41FA5}">
                      <a16:colId xmlns:a16="http://schemas.microsoft.com/office/drawing/2014/main" val="937517232"/>
                    </a:ext>
                  </a:extLst>
                </a:gridCol>
                <a:gridCol w="493776">
                  <a:extLst>
                    <a:ext uri="{9D8B030D-6E8A-4147-A177-3AD203B41FA5}">
                      <a16:colId xmlns:a16="http://schemas.microsoft.com/office/drawing/2014/main" val="3436013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077267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- 2024-03-20 17:01:48</a:t>
                      </a:r>
                      <a:r>
                        <a:rPr kumimoji="0" lang="en-US" sz="1000" b="0" i="0" u="none" strike="noStrike" kern="1200" cap="none" spc="0" normalizeH="0" baseline="0" noProof="0">
                          <a:ln>
                            <a:noFill/>
                          </a:ln>
                          <a:solidFill>
                            <a:prstClr val="black"/>
                          </a:solidFill>
                          <a:effectLst/>
                          <a:uLnTx/>
                          <a:uFillTx/>
                          <a:latin typeface="Calibri"/>
                          <a:ea typeface="+mn-ea"/>
                          <a:cs typeface="+mn-cs"/>
                        </a:rPr>
                        <a:t>
 In our new #PoincyandNīele episode, Poincy teaches Nīele – who has just witnessed a fender bender – what to do after a car accident. Even a minor fender bender is enough to ruin your day, but mistakes after the accident can make it worse. Prepare yourself with the knowledge of what to do and what to avoid after a motor vehicle crash. Tap our link in bio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https://quintly-eu-image-storage.s3.amazonaws.com/42a5b893a9726451877e4ab7634db126/51566bf57954ab8211d083b8b8f9990e.jpg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95.1 %</a:t>
                      </a:r>
                    </a:p>
                  </a:txBody>
                  <a:tcPr/>
                </a:tc>
                <a:extLst>
                  <a:ext uri="{0D108BD9-81ED-4DB2-BD59-A6C34878D82A}">
                    <a16:rowId xmlns:a16="http://schemas.microsoft.com/office/drawing/2014/main" val="2004229705"/>
                  </a:ext>
                </a:extLst>
              </a:tr>
            </a:tbl>
          </a:graphicData>
        </a:graphic>
      </p:graphicFrame>
      <p:sp>
        <p:nvSpPr>
          <p:cNvPr id="4" name="Text Placeholder 3">
            <a:extLst>
              <a:ext uri="{FF2B5EF4-FFF2-40B4-BE49-F238E27FC236}">
                <a16:creationId xmlns:a16="http://schemas.microsoft.com/office/drawing/2014/main" id="{BDFAC961-A093-4F16-A10A-F4DBBE679673}"/>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33167389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34867-0DD8-4BC6-9E04-0B7E17E0E94A}"/>
              </a:ext>
            </a:extLst>
          </p:cNvPr>
          <p:cNvSpPr>
            <a:spLocks noGrp="1"/>
          </p:cNvSpPr>
          <p:nvPr>
            <p:ph type="title"/>
          </p:nvPr>
        </p:nvSpPr>
        <p:spPr/>
        <p:txBody>
          <a:bodyPr/>
          <a:lstStyle/>
          <a:p>
            <a:r>
              <a:rPr lang="en-US"/>
              <a:t>Instagram Videos Table | FICOH - 7 of 10</a:t>
            </a:r>
          </a:p>
        </p:txBody>
      </p:sp>
      <p:graphicFrame>
        <p:nvGraphicFramePr>
          <p:cNvPr id="5" name="Table Placeholder 4">
            <a:extLst>
              <a:ext uri="{FF2B5EF4-FFF2-40B4-BE49-F238E27FC236}">
                <a16:creationId xmlns:a16="http://schemas.microsoft.com/office/drawing/2014/main" id="{6FA763AD-3E78-4187-B0F6-1CF708F70C8F}"/>
              </a:ext>
            </a:extLst>
          </p:cNvPr>
          <p:cNvGraphicFramePr>
            <a:graphicFrameLocks noGrp="1"/>
          </p:cNvGraphicFramePr>
          <p:nvPr>
            <p:ph type="tbl" sz="quarter" idx="13"/>
            <p:extLst>
              <p:ext uri="{D42A27DB-BD31-4B8C-83A1-F6EECF244321}">
                <p14:modId xmlns:p14="http://schemas.microsoft.com/office/powerpoint/2010/main" val="2676806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632781028"/>
                    </a:ext>
                  </a:extLst>
                </a:gridCol>
                <a:gridCol w="1234439">
                  <a:extLst>
                    <a:ext uri="{9D8B030D-6E8A-4147-A177-3AD203B41FA5}">
                      <a16:colId xmlns:a16="http://schemas.microsoft.com/office/drawing/2014/main" val="2380985291"/>
                    </a:ext>
                  </a:extLst>
                </a:gridCol>
                <a:gridCol w="493776">
                  <a:extLst>
                    <a:ext uri="{9D8B030D-6E8A-4147-A177-3AD203B41FA5}">
                      <a16:colId xmlns:a16="http://schemas.microsoft.com/office/drawing/2014/main" val="3838051424"/>
                    </a:ext>
                  </a:extLst>
                </a:gridCol>
                <a:gridCol w="493776">
                  <a:extLst>
                    <a:ext uri="{9D8B030D-6E8A-4147-A177-3AD203B41FA5}">
                      <a16:colId xmlns:a16="http://schemas.microsoft.com/office/drawing/2014/main" val="940899120"/>
                    </a:ext>
                  </a:extLst>
                </a:gridCol>
                <a:gridCol w="493776">
                  <a:extLst>
                    <a:ext uri="{9D8B030D-6E8A-4147-A177-3AD203B41FA5}">
                      <a16:colId xmlns:a16="http://schemas.microsoft.com/office/drawing/2014/main" val="1464908227"/>
                    </a:ext>
                  </a:extLst>
                </a:gridCol>
                <a:gridCol w="493776">
                  <a:extLst>
                    <a:ext uri="{9D8B030D-6E8A-4147-A177-3AD203B41FA5}">
                      <a16:colId xmlns:a16="http://schemas.microsoft.com/office/drawing/2014/main" val="425100948"/>
                    </a:ext>
                  </a:extLst>
                </a:gridCol>
                <a:gridCol w="493776">
                  <a:extLst>
                    <a:ext uri="{9D8B030D-6E8A-4147-A177-3AD203B41FA5}">
                      <a16:colId xmlns:a16="http://schemas.microsoft.com/office/drawing/2014/main" val="1091031624"/>
                    </a:ext>
                  </a:extLst>
                </a:gridCol>
                <a:gridCol w="493776">
                  <a:extLst>
                    <a:ext uri="{9D8B030D-6E8A-4147-A177-3AD203B41FA5}">
                      <a16:colId xmlns:a16="http://schemas.microsoft.com/office/drawing/2014/main" val="803834023"/>
                    </a:ext>
                  </a:extLst>
                </a:gridCol>
                <a:gridCol w="493776">
                  <a:extLst>
                    <a:ext uri="{9D8B030D-6E8A-4147-A177-3AD203B41FA5}">
                      <a16:colId xmlns:a16="http://schemas.microsoft.com/office/drawing/2014/main" val="2950933324"/>
                    </a:ext>
                  </a:extLst>
                </a:gridCol>
                <a:gridCol w="493776">
                  <a:extLst>
                    <a:ext uri="{9D8B030D-6E8A-4147-A177-3AD203B41FA5}">
                      <a16:colId xmlns:a16="http://schemas.microsoft.com/office/drawing/2014/main" val="1915965286"/>
                    </a:ext>
                  </a:extLst>
                </a:gridCol>
                <a:gridCol w="493776">
                  <a:extLst>
                    <a:ext uri="{9D8B030D-6E8A-4147-A177-3AD203B41FA5}">
                      <a16:colId xmlns:a16="http://schemas.microsoft.com/office/drawing/2014/main" val="2970854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505235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- 2024-03-07 16:00:55</a:t>
                      </a:r>
                      <a:r>
                        <a:rPr kumimoji="0" lang="en-US" sz="1000" b="0" i="0" u="none" strike="noStrike" kern="1200" cap="none" spc="0" normalizeH="0" baseline="0" noProof="0">
                          <a:ln>
                            <a:noFill/>
                          </a:ln>
                          <a:solidFill>
                            <a:prstClr val="black"/>
                          </a:solidFill>
                          <a:effectLst/>
                          <a:uLnTx/>
                          <a:uFillTx/>
                          <a:latin typeface="Calibri"/>
                          <a:ea typeface="+mn-ea"/>
                          <a:cs typeface="+mn-cs"/>
                        </a:rPr>
                        <a:t>
 Genki Hou! Last Sunday, FICOH volunteers, friends and family gathered at Jefferson Elementary School for our first-ever event with @genkialawaiproject. Together, we made Genki balls, mud balls created to digest the sludge in the Ala Wai Canal. See all the fun we had! Mahalo Genki Ala Wai Project for sharing your knowledge with us. We look forward to getting our hands dirty again. #FirstCAT #genkiball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https://quintly-eu-image-storage.s3.amazonaws.com/42a5b893a9726451877e4ab7634db126/07f9f10479a52758a75e5dfe890fc33a.jpg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95.39 %</a:t>
                      </a:r>
                    </a:p>
                  </a:txBody>
                  <a:tcPr/>
                </a:tc>
                <a:extLst>
                  <a:ext uri="{0D108BD9-81ED-4DB2-BD59-A6C34878D82A}">
                    <a16:rowId xmlns:a16="http://schemas.microsoft.com/office/drawing/2014/main" val="3110223974"/>
                  </a:ext>
                </a:extLst>
              </a:tr>
            </a:tbl>
          </a:graphicData>
        </a:graphic>
      </p:graphicFrame>
      <p:sp>
        <p:nvSpPr>
          <p:cNvPr id="4" name="Text Placeholder 3">
            <a:extLst>
              <a:ext uri="{FF2B5EF4-FFF2-40B4-BE49-F238E27FC236}">
                <a16:creationId xmlns:a16="http://schemas.microsoft.com/office/drawing/2014/main" id="{3F6ECD62-C6A3-4FB5-B2C4-8000B97977E6}"/>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1330174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58FF2-6332-4480-B861-3BE867C28D45}"/>
              </a:ext>
            </a:extLst>
          </p:cNvPr>
          <p:cNvSpPr>
            <a:spLocks noGrp="1"/>
          </p:cNvSpPr>
          <p:nvPr>
            <p:ph type="title"/>
          </p:nvPr>
        </p:nvSpPr>
        <p:spPr/>
        <p:txBody>
          <a:bodyPr/>
          <a:lstStyle/>
          <a:p>
            <a:r>
              <a:rPr lang="en-US"/>
              <a:t>Instagram Videos Table | FICOH - 8 of 10</a:t>
            </a:r>
          </a:p>
        </p:txBody>
      </p:sp>
      <p:graphicFrame>
        <p:nvGraphicFramePr>
          <p:cNvPr id="5" name="Table Placeholder 4">
            <a:extLst>
              <a:ext uri="{FF2B5EF4-FFF2-40B4-BE49-F238E27FC236}">
                <a16:creationId xmlns:a16="http://schemas.microsoft.com/office/drawing/2014/main" id="{76A14E1D-4C02-4315-9BF9-FED1816DECD7}"/>
              </a:ext>
            </a:extLst>
          </p:cNvPr>
          <p:cNvGraphicFramePr>
            <a:graphicFrameLocks noGrp="1"/>
          </p:cNvGraphicFramePr>
          <p:nvPr>
            <p:ph type="tbl" sz="quarter" idx="13"/>
            <p:extLst>
              <p:ext uri="{D42A27DB-BD31-4B8C-83A1-F6EECF244321}">
                <p14:modId xmlns:p14="http://schemas.microsoft.com/office/powerpoint/2010/main" val="605787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12551450"/>
                    </a:ext>
                  </a:extLst>
                </a:gridCol>
                <a:gridCol w="1234439">
                  <a:extLst>
                    <a:ext uri="{9D8B030D-6E8A-4147-A177-3AD203B41FA5}">
                      <a16:colId xmlns:a16="http://schemas.microsoft.com/office/drawing/2014/main" val="1022872893"/>
                    </a:ext>
                  </a:extLst>
                </a:gridCol>
                <a:gridCol w="493776">
                  <a:extLst>
                    <a:ext uri="{9D8B030D-6E8A-4147-A177-3AD203B41FA5}">
                      <a16:colId xmlns:a16="http://schemas.microsoft.com/office/drawing/2014/main" val="1037628777"/>
                    </a:ext>
                  </a:extLst>
                </a:gridCol>
                <a:gridCol w="493776">
                  <a:extLst>
                    <a:ext uri="{9D8B030D-6E8A-4147-A177-3AD203B41FA5}">
                      <a16:colId xmlns:a16="http://schemas.microsoft.com/office/drawing/2014/main" val="2641916678"/>
                    </a:ext>
                  </a:extLst>
                </a:gridCol>
                <a:gridCol w="493776">
                  <a:extLst>
                    <a:ext uri="{9D8B030D-6E8A-4147-A177-3AD203B41FA5}">
                      <a16:colId xmlns:a16="http://schemas.microsoft.com/office/drawing/2014/main" val="1822805429"/>
                    </a:ext>
                  </a:extLst>
                </a:gridCol>
                <a:gridCol w="493776">
                  <a:extLst>
                    <a:ext uri="{9D8B030D-6E8A-4147-A177-3AD203B41FA5}">
                      <a16:colId xmlns:a16="http://schemas.microsoft.com/office/drawing/2014/main" val="1582751733"/>
                    </a:ext>
                  </a:extLst>
                </a:gridCol>
                <a:gridCol w="493776">
                  <a:extLst>
                    <a:ext uri="{9D8B030D-6E8A-4147-A177-3AD203B41FA5}">
                      <a16:colId xmlns:a16="http://schemas.microsoft.com/office/drawing/2014/main" val="2082062611"/>
                    </a:ext>
                  </a:extLst>
                </a:gridCol>
                <a:gridCol w="493776">
                  <a:extLst>
                    <a:ext uri="{9D8B030D-6E8A-4147-A177-3AD203B41FA5}">
                      <a16:colId xmlns:a16="http://schemas.microsoft.com/office/drawing/2014/main" val="644841546"/>
                    </a:ext>
                  </a:extLst>
                </a:gridCol>
                <a:gridCol w="493776">
                  <a:extLst>
                    <a:ext uri="{9D8B030D-6E8A-4147-A177-3AD203B41FA5}">
                      <a16:colId xmlns:a16="http://schemas.microsoft.com/office/drawing/2014/main" val="961813448"/>
                    </a:ext>
                  </a:extLst>
                </a:gridCol>
                <a:gridCol w="493776">
                  <a:extLst>
                    <a:ext uri="{9D8B030D-6E8A-4147-A177-3AD203B41FA5}">
                      <a16:colId xmlns:a16="http://schemas.microsoft.com/office/drawing/2014/main" val="3372410864"/>
                    </a:ext>
                  </a:extLst>
                </a:gridCol>
                <a:gridCol w="493776">
                  <a:extLst>
                    <a:ext uri="{9D8B030D-6E8A-4147-A177-3AD203B41FA5}">
                      <a16:colId xmlns:a16="http://schemas.microsoft.com/office/drawing/2014/main" val="611227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656813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- 2024-03-05 16:01:17</a:t>
                      </a:r>
                      <a:r>
                        <a:rPr kumimoji="0" lang="en-US" sz="1000" b="0" i="0" u="none" strike="noStrike" kern="1200" cap="none" spc="0" normalizeH="0" baseline="0" noProof="0">
                          <a:ln>
                            <a:noFill/>
                          </a:ln>
                          <a:solidFill>
                            <a:prstClr val="black"/>
                          </a:solidFill>
                          <a:effectLst/>
                          <a:uLnTx/>
                          <a:uFillTx/>
                          <a:latin typeface="Calibri"/>
                          <a:ea typeface="+mn-ea"/>
                          <a:cs typeface="+mn-cs"/>
                        </a:rPr>
                        <a:t>
 We celebrated our associates and #EmployeeAppreciationDay last Friday with lunch from @hamadageneralstore and tea drinks from @yifanghawaii and Teapresso Bar Hawaii. Our associates are passionate about helping our customers and building the future for our company and community. We’re grateful for everything they 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https://quintly-eu-image-storage.s3.amazonaws.com/42a5b893a9726451877e4ab7634db126/b86fdda93e5394eb4e5c390f77e90ca0.jpg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92.62 %</a:t>
                      </a:r>
                    </a:p>
                  </a:txBody>
                  <a:tcPr/>
                </a:tc>
                <a:extLst>
                  <a:ext uri="{0D108BD9-81ED-4DB2-BD59-A6C34878D82A}">
                    <a16:rowId xmlns:a16="http://schemas.microsoft.com/office/drawing/2014/main" val="1248521330"/>
                  </a:ext>
                </a:extLst>
              </a:tr>
            </a:tbl>
          </a:graphicData>
        </a:graphic>
      </p:graphicFrame>
      <p:sp>
        <p:nvSpPr>
          <p:cNvPr id="4" name="Text Placeholder 3">
            <a:extLst>
              <a:ext uri="{FF2B5EF4-FFF2-40B4-BE49-F238E27FC236}">
                <a16:creationId xmlns:a16="http://schemas.microsoft.com/office/drawing/2014/main" id="{D8E88538-BBD4-470E-A310-B654C2535164}"/>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6092790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6825A-50F9-48F3-A648-3DCA2E4DF676}"/>
              </a:ext>
            </a:extLst>
          </p:cNvPr>
          <p:cNvSpPr>
            <a:spLocks noGrp="1"/>
          </p:cNvSpPr>
          <p:nvPr>
            <p:ph type="title"/>
          </p:nvPr>
        </p:nvSpPr>
        <p:spPr/>
        <p:txBody>
          <a:bodyPr/>
          <a:lstStyle/>
          <a:p>
            <a:r>
              <a:rPr lang="en-US"/>
              <a:t>Instagram Videos Table | FICOH - 9 of 10</a:t>
            </a:r>
          </a:p>
        </p:txBody>
      </p:sp>
      <p:graphicFrame>
        <p:nvGraphicFramePr>
          <p:cNvPr id="5" name="Table Placeholder 4">
            <a:extLst>
              <a:ext uri="{FF2B5EF4-FFF2-40B4-BE49-F238E27FC236}">
                <a16:creationId xmlns:a16="http://schemas.microsoft.com/office/drawing/2014/main" id="{24743C2B-1DBD-407F-94CD-63299054D163}"/>
              </a:ext>
            </a:extLst>
          </p:cNvPr>
          <p:cNvGraphicFramePr>
            <a:graphicFrameLocks noGrp="1"/>
          </p:cNvGraphicFramePr>
          <p:nvPr>
            <p:ph type="tbl" sz="quarter" idx="13"/>
            <p:extLst>
              <p:ext uri="{D42A27DB-BD31-4B8C-83A1-F6EECF244321}">
                <p14:modId xmlns:p14="http://schemas.microsoft.com/office/powerpoint/2010/main" val="3852562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91528570"/>
                    </a:ext>
                  </a:extLst>
                </a:gridCol>
                <a:gridCol w="1234439">
                  <a:extLst>
                    <a:ext uri="{9D8B030D-6E8A-4147-A177-3AD203B41FA5}">
                      <a16:colId xmlns:a16="http://schemas.microsoft.com/office/drawing/2014/main" val="84448755"/>
                    </a:ext>
                  </a:extLst>
                </a:gridCol>
                <a:gridCol w="493776">
                  <a:extLst>
                    <a:ext uri="{9D8B030D-6E8A-4147-A177-3AD203B41FA5}">
                      <a16:colId xmlns:a16="http://schemas.microsoft.com/office/drawing/2014/main" val="3108013008"/>
                    </a:ext>
                  </a:extLst>
                </a:gridCol>
                <a:gridCol w="493776">
                  <a:extLst>
                    <a:ext uri="{9D8B030D-6E8A-4147-A177-3AD203B41FA5}">
                      <a16:colId xmlns:a16="http://schemas.microsoft.com/office/drawing/2014/main" val="1154768351"/>
                    </a:ext>
                  </a:extLst>
                </a:gridCol>
                <a:gridCol w="493776">
                  <a:extLst>
                    <a:ext uri="{9D8B030D-6E8A-4147-A177-3AD203B41FA5}">
                      <a16:colId xmlns:a16="http://schemas.microsoft.com/office/drawing/2014/main" val="1069041113"/>
                    </a:ext>
                  </a:extLst>
                </a:gridCol>
                <a:gridCol w="493776">
                  <a:extLst>
                    <a:ext uri="{9D8B030D-6E8A-4147-A177-3AD203B41FA5}">
                      <a16:colId xmlns:a16="http://schemas.microsoft.com/office/drawing/2014/main" val="3597267196"/>
                    </a:ext>
                  </a:extLst>
                </a:gridCol>
                <a:gridCol w="493776">
                  <a:extLst>
                    <a:ext uri="{9D8B030D-6E8A-4147-A177-3AD203B41FA5}">
                      <a16:colId xmlns:a16="http://schemas.microsoft.com/office/drawing/2014/main" val="3884965911"/>
                    </a:ext>
                  </a:extLst>
                </a:gridCol>
                <a:gridCol w="493776">
                  <a:extLst>
                    <a:ext uri="{9D8B030D-6E8A-4147-A177-3AD203B41FA5}">
                      <a16:colId xmlns:a16="http://schemas.microsoft.com/office/drawing/2014/main" val="4074211836"/>
                    </a:ext>
                  </a:extLst>
                </a:gridCol>
                <a:gridCol w="493776">
                  <a:extLst>
                    <a:ext uri="{9D8B030D-6E8A-4147-A177-3AD203B41FA5}">
                      <a16:colId xmlns:a16="http://schemas.microsoft.com/office/drawing/2014/main" val="4107079780"/>
                    </a:ext>
                  </a:extLst>
                </a:gridCol>
                <a:gridCol w="493776">
                  <a:extLst>
                    <a:ext uri="{9D8B030D-6E8A-4147-A177-3AD203B41FA5}">
                      <a16:colId xmlns:a16="http://schemas.microsoft.com/office/drawing/2014/main" val="3714709126"/>
                    </a:ext>
                  </a:extLst>
                </a:gridCol>
                <a:gridCol w="493776">
                  <a:extLst>
                    <a:ext uri="{9D8B030D-6E8A-4147-A177-3AD203B41FA5}">
                      <a16:colId xmlns:a16="http://schemas.microsoft.com/office/drawing/2014/main" val="2866823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911152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- 2024-02-23 16:01:26</a:t>
                      </a:r>
                      <a:r>
                        <a:rPr kumimoji="0" lang="en-US" sz="1000" b="0" i="0" u="none" strike="noStrike" kern="1200" cap="none" spc="0" normalizeH="0" baseline="0" noProof="0">
                          <a:ln>
                            <a:noFill/>
                          </a:ln>
                          <a:solidFill>
                            <a:prstClr val="black"/>
                          </a:solidFill>
                          <a:effectLst/>
                          <a:uLnTx/>
                          <a:uFillTx/>
                          <a:latin typeface="Calibri"/>
                          <a:ea typeface="+mn-ea"/>
                          <a:cs typeface="+mn-cs"/>
                        </a:rPr>
                        <a:t>
 We had so much fun connecting with students at yesterday’s @shidlercollege #CareerExpo! FICOH is all about exposing Hawaii’s best and brightest to the diverse and rewarding career opportunities in the insurance industry. Since 2007, our partnership with the University of Hawaii has grown to include two endowed professorships in risk management, an endowed scholarship at the Shidler College of Business, an insurance internship program, and more.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https://quintly-eu-image-storage.s3.amazonaws.com/42a5b893a9726451877e4ab7634db126/86d2124390821c39dc1b4a1fa6c69ae0.jpg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97.45 %</a:t>
                      </a:r>
                    </a:p>
                  </a:txBody>
                  <a:tcPr/>
                </a:tc>
                <a:extLst>
                  <a:ext uri="{0D108BD9-81ED-4DB2-BD59-A6C34878D82A}">
                    <a16:rowId xmlns:a16="http://schemas.microsoft.com/office/drawing/2014/main" val="3947965142"/>
                  </a:ext>
                </a:extLst>
              </a:tr>
            </a:tbl>
          </a:graphicData>
        </a:graphic>
      </p:graphicFrame>
      <p:sp>
        <p:nvSpPr>
          <p:cNvPr id="4" name="Text Placeholder 3">
            <a:extLst>
              <a:ext uri="{FF2B5EF4-FFF2-40B4-BE49-F238E27FC236}">
                <a16:creationId xmlns:a16="http://schemas.microsoft.com/office/drawing/2014/main" id="{5D4C67E6-C3F8-429B-91B2-2CB68F453723}"/>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6235066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1B88C-87AE-452E-A723-28A87DDB62F9}"/>
              </a:ext>
            </a:extLst>
          </p:cNvPr>
          <p:cNvSpPr>
            <a:spLocks noGrp="1"/>
          </p:cNvSpPr>
          <p:nvPr>
            <p:ph type="title"/>
          </p:nvPr>
        </p:nvSpPr>
        <p:spPr/>
        <p:txBody>
          <a:bodyPr/>
          <a:lstStyle/>
          <a:p>
            <a:r>
              <a:rPr lang="en-US"/>
              <a:t>Instagram Videos Table | FICOH - 10 of 10</a:t>
            </a:r>
          </a:p>
        </p:txBody>
      </p:sp>
      <p:graphicFrame>
        <p:nvGraphicFramePr>
          <p:cNvPr id="5" name="Table Placeholder 4">
            <a:extLst>
              <a:ext uri="{FF2B5EF4-FFF2-40B4-BE49-F238E27FC236}">
                <a16:creationId xmlns:a16="http://schemas.microsoft.com/office/drawing/2014/main" id="{EDE0B9BF-816B-43D7-8D09-83E07781B962}"/>
              </a:ext>
            </a:extLst>
          </p:cNvPr>
          <p:cNvGraphicFramePr>
            <a:graphicFrameLocks noGrp="1"/>
          </p:cNvGraphicFramePr>
          <p:nvPr>
            <p:ph type="tbl" sz="quarter" idx="13"/>
            <p:extLst>
              <p:ext uri="{D42A27DB-BD31-4B8C-83A1-F6EECF244321}">
                <p14:modId xmlns:p14="http://schemas.microsoft.com/office/powerpoint/2010/main" val="1269005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953232301"/>
                    </a:ext>
                  </a:extLst>
                </a:gridCol>
                <a:gridCol w="1234439">
                  <a:extLst>
                    <a:ext uri="{9D8B030D-6E8A-4147-A177-3AD203B41FA5}">
                      <a16:colId xmlns:a16="http://schemas.microsoft.com/office/drawing/2014/main" val="3420956238"/>
                    </a:ext>
                  </a:extLst>
                </a:gridCol>
                <a:gridCol w="493776">
                  <a:extLst>
                    <a:ext uri="{9D8B030D-6E8A-4147-A177-3AD203B41FA5}">
                      <a16:colId xmlns:a16="http://schemas.microsoft.com/office/drawing/2014/main" val="3587545560"/>
                    </a:ext>
                  </a:extLst>
                </a:gridCol>
                <a:gridCol w="493776">
                  <a:extLst>
                    <a:ext uri="{9D8B030D-6E8A-4147-A177-3AD203B41FA5}">
                      <a16:colId xmlns:a16="http://schemas.microsoft.com/office/drawing/2014/main" val="3663695431"/>
                    </a:ext>
                  </a:extLst>
                </a:gridCol>
                <a:gridCol w="493776">
                  <a:extLst>
                    <a:ext uri="{9D8B030D-6E8A-4147-A177-3AD203B41FA5}">
                      <a16:colId xmlns:a16="http://schemas.microsoft.com/office/drawing/2014/main" val="1271495543"/>
                    </a:ext>
                  </a:extLst>
                </a:gridCol>
                <a:gridCol w="493776">
                  <a:extLst>
                    <a:ext uri="{9D8B030D-6E8A-4147-A177-3AD203B41FA5}">
                      <a16:colId xmlns:a16="http://schemas.microsoft.com/office/drawing/2014/main" val="3848838935"/>
                    </a:ext>
                  </a:extLst>
                </a:gridCol>
                <a:gridCol w="493776">
                  <a:extLst>
                    <a:ext uri="{9D8B030D-6E8A-4147-A177-3AD203B41FA5}">
                      <a16:colId xmlns:a16="http://schemas.microsoft.com/office/drawing/2014/main" val="2350483957"/>
                    </a:ext>
                  </a:extLst>
                </a:gridCol>
                <a:gridCol w="493776">
                  <a:extLst>
                    <a:ext uri="{9D8B030D-6E8A-4147-A177-3AD203B41FA5}">
                      <a16:colId xmlns:a16="http://schemas.microsoft.com/office/drawing/2014/main" val="1645884462"/>
                    </a:ext>
                  </a:extLst>
                </a:gridCol>
                <a:gridCol w="493776">
                  <a:extLst>
                    <a:ext uri="{9D8B030D-6E8A-4147-A177-3AD203B41FA5}">
                      <a16:colId xmlns:a16="http://schemas.microsoft.com/office/drawing/2014/main" val="2535731590"/>
                    </a:ext>
                  </a:extLst>
                </a:gridCol>
                <a:gridCol w="493776">
                  <a:extLst>
                    <a:ext uri="{9D8B030D-6E8A-4147-A177-3AD203B41FA5}">
                      <a16:colId xmlns:a16="http://schemas.microsoft.com/office/drawing/2014/main" val="2484729428"/>
                    </a:ext>
                  </a:extLst>
                </a:gridCol>
                <a:gridCol w="493776">
                  <a:extLst>
                    <a:ext uri="{9D8B030D-6E8A-4147-A177-3AD203B41FA5}">
                      <a16:colId xmlns:a16="http://schemas.microsoft.com/office/drawing/2014/main" val="4169779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0253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- 2024-02-12 16:16:03</a:t>
                      </a:r>
                      <a:r>
                        <a:rPr kumimoji="0" lang="en-US" sz="1000" b="0" i="0" u="none" strike="noStrike" kern="1200" cap="none" spc="0" normalizeH="0" baseline="0" noProof="0">
                          <a:ln>
                            <a:noFill/>
                          </a:ln>
                          <a:solidFill>
                            <a:prstClr val="black"/>
                          </a:solidFill>
                          <a:effectLst/>
                          <a:uLnTx/>
                          <a:uFillTx/>
                          <a:latin typeface="Calibri"/>
                          <a:ea typeface="+mn-ea"/>
                          <a:cs typeface="+mn-cs"/>
                        </a:rPr>
                        <a:t>
 Nīele is up early to help her friend move into her new place! In our latest #PoincyandNīele episode, Poincy teaches Nīele why it’s important to have renters insurance. To learn more about the benefits of renters insurance, tap our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https://quintly-eu-image-storage.s3.amazonaws.com/42a5b893a9726451877e4ab7634db126/168e7b36be1ac7eed1016f01953d16f7.jpg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87.92 %</a:t>
                      </a:r>
                    </a:p>
                  </a:txBody>
                  <a:tcPr/>
                </a:tc>
                <a:extLst>
                  <a:ext uri="{0D108BD9-81ED-4DB2-BD59-A6C34878D82A}">
                    <a16:rowId xmlns:a16="http://schemas.microsoft.com/office/drawing/2014/main" val="531848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- 2024-01-15 15:31:04</a:t>
                      </a:r>
                      <a:r>
                        <a:rPr kumimoji="0" lang="en-US" sz="1000" b="0" i="0" u="none" strike="noStrike" kern="1200" cap="none" spc="0" normalizeH="0" baseline="0" noProof="0">
                          <a:ln>
                            <a:noFill/>
                          </a:ln>
                          <a:solidFill>
                            <a:prstClr val="black"/>
                          </a:solidFill>
                          <a:effectLst/>
                          <a:uLnTx/>
                          <a:uFillTx/>
                          <a:latin typeface="Calibri"/>
                          <a:ea typeface="+mn-ea"/>
                          <a:cs typeface="+mn-cs"/>
                        </a:rPr>
                        <a:t>
 In our first #PoincyandNīele episode, Poincy offers Niele some tips to pass along to her friend who is buying her first Yota. For more tips on buying your first car, go to our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https://quintly-eu-image-storage.s3.amazonaws.com/42a5b893a9726451877e4ab7634db126/80ef5587017afa2c6ae03c424ac6a888.jpg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97.6 %</a:t>
                      </a:r>
                    </a:p>
                  </a:txBody>
                  <a:tcPr/>
                </a:tc>
                <a:extLst>
                  <a:ext uri="{0D108BD9-81ED-4DB2-BD59-A6C34878D82A}">
                    <a16:rowId xmlns:a16="http://schemas.microsoft.com/office/drawing/2014/main" val="2975315833"/>
                  </a:ext>
                </a:extLst>
              </a:tr>
            </a:tbl>
          </a:graphicData>
        </a:graphic>
      </p:graphicFrame>
      <p:sp>
        <p:nvSpPr>
          <p:cNvPr id="4" name="Text Placeholder 3">
            <a:extLst>
              <a:ext uri="{FF2B5EF4-FFF2-40B4-BE49-F238E27FC236}">
                <a16:creationId xmlns:a16="http://schemas.microsoft.com/office/drawing/2014/main" id="{11EC9C41-A0B5-4A0D-8658-D77326E3D4B7}"/>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600303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36C4F-699C-44F2-B370-36BD84BB0F92}"/>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50E1BC2F-707D-4BB7-8E61-0EC49128C697}"/>
              </a:ext>
            </a:extLst>
          </p:cNvPr>
          <p:cNvGraphicFramePr>
            <a:graphicFrameLocks noGrp="1"/>
          </p:cNvGraphicFramePr>
          <p:nvPr>
            <p:ph type="tbl" sz="quarter" idx="13"/>
            <p:extLst>
              <p:ext uri="{D42A27DB-BD31-4B8C-83A1-F6EECF244321}">
                <p14:modId xmlns:p14="http://schemas.microsoft.com/office/powerpoint/2010/main" val="2919674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718342092"/>
                    </a:ext>
                  </a:extLst>
                </a:gridCol>
                <a:gridCol w="1069848">
                  <a:extLst>
                    <a:ext uri="{9D8B030D-6E8A-4147-A177-3AD203B41FA5}">
                      <a16:colId xmlns:a16="http://schemas.microsoft.com/office/drawing/2014/main" val="886795066"/>
                    </a:ext>
                  </a:extLst>
                </a:gridCol>
                <a:gridCol w="493776">
                  <a:extLst>
                    <a:ext uri="{9D8B030D-6E8A-4147-A177-3AD203B41FA5}">
                      <a16:colId xmlns:a16="http://schemas.microsoft.com/office/drawing/2014/main" val="1321305346"/>
                    </a:ext>
                  </a:extLst>
                </a:gridCol>
                <a:gridCol w="1069848">
                  <a:extLst>
                    <a:ext uri="{9D8B030D-6E8A-4147-A177-3AD203B41FA5}">
                      <a16:colId xmlns:a16="http://schemas.microsoft.com/office/drawing/2014/main" val="3233736986"/>
                    </a:ext>
                  </a:extLst>
                </a:gridCol>
                <a:gridCol w="1069848">
                  <a:extLst>
                    <a:ext uri="{9D8B030D-6E8A-4147-A177-3AD203B41FA5}">
                      <a16:colId xmlns:a16="http://schemas.microsoft.com/office/drawing/2014/main" val="2433036758"/>
                    </a:ext>
                  </a:extLst>
                </a:gridCol>
                <a:gridCol w="1069848">
                  <a:extLst>
                    <a:ext uri="{9D8B030D-6E8A-4147-A177-3AD203B41FA5}">
                      <a16:colId xmlns:a16="http://schemas.microsoft.com/office/drawing/2014/main" val="3553378838"/>
                    </a:ext>
                  </a:extLst>
                </a:gridCol>
                <a:gridCol w="1069848">
                  <a:extLst>
                    <a:ext uri="{9D8B030D-6E8A-4147-A177-3AD203B41FA5}">
                      <a16:colId xmlns:a16="http://schemas.microsoft.com/office/drawing/2014/main" val="1724487770"/>
                    </a:ext>
                  </a:extLst>
                </a:gridCol>
                <a:gridCol w="1069848">
                  <a:extLst>
                    <a:ext uri="{9D8B030D-6E8A-4147-A177-3AD203B41FA5}">
                      <a16:colId xmlns:a16="http://schemas.microsoft.com/office/drawing/2014/main" val="41702565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544218029"/>
                  </a:ext>
                </a:extLst>
              </a:tr>
              <a:tr h="370840">
                <a:tc>
                  <a:txBody>
                    <a:bodyPr/>
                    <a:lstStyle/>
                    <a:p>
                      <a:r>
                        <a:rPr lang="en-US" sz="1000"/>
                        <a:t>109</a:t>
                      </a:r>
                    </a:p>
                  </a:txBody>
                  <a:tcPr/>
                </a:tc>
                <a:tc>
                  <a:txBody>
                    <a:bodyPr/>
                    <a:lstStyle/>
                    <a:p>
                      <a:r>
                        <a:rPr lang="en-US" sz="1000"/>
                        <a:t>0.7896 %</a:t>
                      </a:r>
                    </a:p>
                  </a:txBody>
                  <a:tcPr/>
                </a:tc>
                <a:tc>
                  <a:txBody>
                    <a:bodyPr/>
                    <a:lstStyle/>
                    <a:p>
                      <a:r>
                        <a:rPr lang="en-US" sz="1000"/>
                        <a:t>0.39</a:t>
                      </a:r>
                    </a:p>
                  </a:txBody>
                  <a:tcPr/>
                </a:tc>
                <a:tc>
                  <a:txBody>
                    <a:bodyPr/>
                    <a:lstStyle/>
                    <a:p>
                      <a:r>
                        <a:rPr lang="en-US" sz="1000"/>
                        <a:t>72.60</a:t>
                      </a:r>
                    </a:p>
                  </a:txBody>
                  <a:tcPr/>
                </a:tc>
                <a:tc>
                  <a:txBody>
                    <a:bodyPr/>
                    <a:lstStyle/>
                    <a:p>
                      <a:r>
                        <a:rPr lang="en-US" sz="1000"/>
                        <a:t>71.83</a:t>
                      </a:r>
                    </a:p>
                  </a:txBody>
                  <a:tcPr/>
                </a:tc>
                <a:tc>
                  <a:txBody>
                    <a:bodyPr/>
                    <a:lstStyle/>
                    <a:p>
                      <a:r>
                        <a:rPr lang="en-US" sz="1000"/>
                        <a:t>54.34</a:t>
                      </a:r>
                    </a:p>
                  </a:txBody>
                  <a:tcPr/>
                </a:tc>
                <a:tc>
                  <a:txBody>
                    <a:bodyPr/>
                    <a:lstStyle/>
                    <a:p>
                      <a:r>
                        <a:rPr lang="en-US" sz="1000"/>
                        <a:t>7913</a:t>
                      </a:r>
                    </a:p>
                  </a:txBody>
                  <a:tcPr/>
                </a:tc>
                <a:tc>
                  <a:txBody>
                    <a:bodyPr/>
                    <a:lstStyle/>
                    <a:p>
                      <a:r>
                        <a:rPr lang="en-US" sz="1000"/>
                        <a:t>5923</a:t>
                      </a:r>
                    </a:p>
                  </a:txBody>
                  <a:tcPr/>
                </a:tc>
                <a:extLst>
                  <a:ext uri="{0D108BD9-81ED-4DB2-BD59-A6C34878D82A}">
                    <a16:rowId xmlns:a16="http://schemas.microsoft.com/office/drawing/2014/main" val="3560680835"/>
                  </a:ext>
                </a:extLst>
              </a:tr>
            </a:tbl>
          </a:graphicData>
        </a:graphic>
      </p:graphicFrame>
      <p:sp>
        <p:nvSpPr>
          <p:cNvPr id="4" name="Text Placeholder 3">
            <a:extLst>
              <a:ext uri="{FF2B5EF4-FFF2-40B4-BE49-F238E27FC236}">
                <a16:creationId xmlns:a16="http://schemas.microsoft.com/office/drawing/2014/main" id="{9D038ECF-4E9D-41AC-B2F3-9E790D58F7F2}"/>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20681701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3426-9517-4EBD-AF57-9ED1CE1386F7}"/>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2ED405CE-98EF-4B02-9BAA-8A1D6B68CD13}"/>
              </a:ext>
            </a:extLst>
          </p:cNvPr>
          <p:cNvGraphicFramePr>
            <a:graphicFrameLocks noGrp="1"/>
          </p:cNvGraphicFramePr>
          <p:nvPr>
            <p:ph type="tbl" sz="quarter" idx="13"/>
            <p:extLst>
              <p:ext uri="{D42A27DB-BD31-4B8C-83A1-F6EECF244321}">
                <p14:modId xmlns:p14="http://schemas.microsoft.com/office/powerpoint/2010/main" val="788277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394070894"/>
                    </a:ext>
                  </a:extLst>
                </a:gridCol>
                <a:gridCol w="905256">
                  <a:extLst>
                    <a:ext uri="{9D8B030D-6E8A-4147-A177-3AD203B41FA5}">
                      <a16:colId xmlns:a16="http://schemas.microsoft.com/office/drawing/2014/main" val="3123233173"/>
                    </a:ext>
                  </a:extLst>
                </a:gridCol>
                <a:gridCol w="411480">
                  <a:extLst>
                    <a:ext uri="{9D8B030D-6E8A-4147-A177-3AD203B41FA5}">
                      <a16:colId xmlns:a16="http://schemas.microsoft.com/office/drawing/2014/main" val="1984891982"/>
                    </a:ext>
                  </a:extLst>
                </a:gridCol>
                <a:gridCol w="905256">
                  <a:extLst>
                    <a:ext uri="{9D8B030D-6E8A-4147-A177-3AD203B41FA5}">
                      <a16:colId xmlns:a16="http://schemas.microsoft.com/office/drawing/2014/main" val="2156627276"/>
                    </a:ext>
                  </a:extLst>
                </a:gridCol>
                <a:gridCol w="905256">
                  <a:extLst>
                    <a:ext uri="{9D8B030D-6E8A-4147-A177-3AD203B41FA5}">
                      <a16:colId xmlns:a16="http://schemas.microsoft.com/office/drawing/2014/main" val="1947025712"/>
                    </a:ext>
                  </a:extLst>
                </a:gridCol>
                <a:gridCol w="905256">
                  <a:extLst>
                    <a:ext uri="{9D8B030D-6E8A-4147-A177-3AD203B41FA5}">
                      <a16:colId xmlns:a16="http://schemas.microsoft.com/office/drawing/2014/main" val="3738399674"/>
                    </a:ext>
                  </a:extLst>
                </a:gridCol>
                <a:gridCol w="905256">
                  <a:extLst>
                    <a:ext uri="{9D8B030D-6E8A-4147-A177-3AD203B41FA5}">
                      <a16:colId xmlns:a16="http://schemas.microsoft.com/office/drawing/2014/main" val="3712718727"/>
                    </a:ext>
                  </a:extLst>
                </a:gridCol>
                <a:gridCol w="905256">
                  <a:extLst>
                    <a:ext uri="{9D8B030D-6E8A-4147-A177-3AD203B41FA5}">
                      <a16:colId xmlns:a16="http://schemas.microsoft.com/office/drawing/2014/main" val="3681988444"/>
                    </a:ext>
                  </a:extLst>
                </a:gridCol>
                <a:gridCol w="905256">
                  <a:extLst>
                    <a:ext uri="{9D8B030D-6E8A-4147-A177-3AD203B41FA5}">
                      <a16:colId xmlns:a16="http://schemas.microsoft.com/office/drawing/2014/main" val="237010142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321371578"/>
                  </a:ext>
                </a:extLst>
              </a:tr>
              <a:tr h="370840">
                <a:tc>
                  <a:txBody>
                    <a:bodyPr/>
                    <a:lstStyle/>
                    <a:p>
                      <a:r>
                        <a:rPr lang="en-US" sz="1000"/>
                        <a:t>109</a:t>
                      </a:r>
                    </a:p>
                  </a:txBody>
                  <a:tcPr/>
                </a:tc>
                <a:tc>
                  <a:txBody>
                    <a:bodyPr/>
                    <a:lstStyle/>
                    <a:p>
                      <a:r>
                        <a:rPr lang="en-US" sz="1000"/>
                        <a:t>0.7896 %</a:t>
                      </a:r>
                    </a:p>
                  </a:txBody>
                  <a:tcPr/>
                </a:tc>
                <a:tc>
                  <a:txBody>
                    <a:bodyPr/>
                    <a:lstStyle/>
                    <a:p>
                      <a:r>
                        <a:rPr lang="en-US" sz="1000"/>
                        <a:t>0.39</a:t>
                      </a:r>
                    </a:p>
                  </a:txBody>
                  <a:tcPr/>
                </a:tc>
                <a:tc>
                  <a:txBody>
                    <a:bodyPr/>
                    <a:lstStyle/>
                    <a:p>
                      <a:r>
                        <a:rPr lang="en-US" sz="1000"/>
                        <a:t>72.60</a:t>
                      </a:r>
                    </a:p>
                  </a:txBody>
                  <a:tcPr/>
                </a:tc>
                <a:tc>
                  <a:txBody>
                    <a:bodyPr/>
                    <a:lstStyle/>
                    <a:p>
                      <a:r>
                        <a:rPr lang="en-US" sz="1000"/>
                        <a:t>71.83</a:t>
                      </a:r>
                    </a:p>
                  </a:txBody>
                  <a:tcPr/>
                </a:tc>
                <a:tc>
                  <a:txBody>
                    <a:bodyPr/>
                    <a:lstStyle/>
                    <a:p>
                      <a:r>
                        <a:rPr lang="en-US" sz="1000"/>
                        <a:t>54.34</a:t>
                      </a:r>
                    </a:p>
                  </a:txBody>
                  <a:tcPr/>
                </a:tc>
                <a:tc>
                  <a:txBody>
                    <a:bodyPr/>
                    <a:lstStyle/>
                    <a:p>
                      <a:r>
                        <a:rPr lang="en-US" sz="1000"/>
                        <a:t>53.95</a:t>
                      </a:r>
                    </a:p>
                  </a:txBody>
                  <a:tcPr/>
                </a:tc>
                <a:tc>
                  <a:txBody>
                    <a:bodyPr/>
                    <a:lstStyle/>
                    <a:p>
                      <a:r>
                        <a:rPr lang="en-US" sz="1000"/>
                        <a:t>7913</a:t>
                      </a:r>
                    </a:p>
                  </a:txBody>
                  <a:tcPr/>
                </a:tc>
                <a:tc>
                  <a:txBody>
                    <a:bodyPr/>
                    <a:lstStyle/>
                    <a:p>
                      <a:r>
                        <a:rPr lang="en-US" sz="1000"/>
                        <a:t>5923</a:t>
                      </a:r>
                    </a:p>
                  </a:txBody>
                  <a:tcPr/>
                </a:tc>
                <a:extLst>
                  <a:ext uri="{0D108BD9-81ED-4DB2-BD59-A6C34878D82A}">
                    <a16:rowId xmlns:a16="http://schemas.microsoft.com/office/drawing/2014/main" val="3387772783"/>
                  </a:ext>
                </a:extLst>
              </a:tr>
            </a:tbl>
          </a:graphicData>
        </a:graphic>
      </p:graphicFrame>
      <p:sp>
        <p:nvSpPr>
          <p:cNvPr id="4" name="Text Placeholder 3">
            <a:extLst>
              <a:ext uri="{FF2B5EF4-FFF2-40B4-BE49-F238E27FC236}">
                <a16:creationId xmlns:a16="http://schemas.microsoft.com/office/drawing/2014/main" id="{E32988DA-5603-4122-B9D8-40C917E255F7}"/>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3971468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23F04-B91A-4BDA-BAFA-C40D8A55E0B7}"/>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E2223D4F-2234-4938-ADDB-84E0A991734B}"/>
              </a:ext>
            </a:extLst>
          </p:cNvPr>
          <p:cNvGraphicFramePr>
            <a:graphicFrameLocks noGrp="1"/>
          </p:cNvGraphicFramePr>
          <p:nvPr>
            <p:ph type="tbl" sz="quarter" idx="13"/>
            <p:extLst>
              <p:ext uri="{D42A27DB-BD31-4B8C-83A1-F6EECF244321}">
                <p14:modId xmlns:p14="http://schemas.microsoft.com/office/powerpoint/2010/main" val="3136542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07708958"/>
                    </a:ext>
                  </a:extLst>
                </a:gridCol>
                <a:gridCol w="1316736">
                  <a:extLst>
                    <a:ext uri="{9D8B030D-6E8A-4147-A177-3AD203B41FA5}">
                      <a16:colId xmlns:a16="http://schemas.microsoft.com/office/drawing/2014/main" val="2578062767"/>
                    </a:ext>
                  </a:extLst>
                </a:gridCol>
                <a:gridCol w="658368">
                  <a:extLst>
                    <a:ext uri="{9D8B030D-6E8A-4147-A177-3AD203B41FA5}">
                      <a16:colId xmlns:a16="http://schemas.microsoft.com/office/drawing/2014/main" val="849256392"/>
                    </a:ext>
                  </a:extLst>
                </a:gridCol>
                <a:gridCol w="658368">
                  <a:extLst>
                    <a:ext uri="{9D8B030D-6E8A-4147-A177-3AD203B41FA5}">
                      <a16:colId xmlns:a16="http://schemas.microsoft.com/office/drawing/2014/main" val="625997290"/>
                    </a:ext>
                  </a:extLst>
                </a:gridCol>
                <a:gridCol w="658368">
                  <a:extLst>
                    <a:ext uri="{9D8B030D-6E8A-4147-A177-3AD203B41FA5}">
                      <a16:colId xmlns:a16="http://schemas.microsoft.com/office/drawing/2014/main" val="3935516440"/>
                    </a:ext>
                  </a:extLst>
                </a:gridCol>
                <a:gridCol w="658368">
                  <a:extLst>
                    <a:ext uri="{9D8B030D-6E8A-4147-A177-3AD203B41FA5}">
                      <a16:colId xmlns:a16="http://schemas.microsoft.com/office/drawing/2014/main" val="2564103710"/>
                    </a:ext>
                  </a:extLst>
                </a:gridCol>
                <a:gridCol w="658368">
                  <a:extLst>
                    <a:ext uri="{9D8B030D-6E8A-4147-A177-3AD203B41FA5}">
                      <a16:colId xmlns:a16="http://schemas.microsoft.com/office/drawing/2014/main" val="1997283569"/>
                    </a:ext>
                  </a:extLst>
                </a:gridCol>
                <a:gridCol w="658368">
                  <a:extLst>
                    <a:ext uri="{9D8B030D-6E8A-4147-A177-3AD203B41FA5}">
                      <a16:colId xmlns:a16="http://schemas.microsoft.com/office/drawing/2014/main" val="4025723607"/>
                    </a:ext>
                  </a:extLst>
                </a:gridCol>
                <a:gridCol w="658368">
                  <a:extLst>
                    <a:ext uri="{9D8B030D-6E8A-4147-A177-3AD203B41FA5}">
                      <a16:colId xmlns:a16="http://schemas.microsoft.com/office/drawing/2014/main" val="1927907726"/>
                    </a:ext>
                  </a:extLst>
                </a:gridCol>
                <a:gridCol w="658368">
                  <a:extLst>
                    <a:ext uri="{9D8B030D-6E8A-4147-A177-3AD203B41FA5}">
                      <a16:colId xmlns:a16="http://schemas.microsoft.com/office/drawing/2014/main" val="2603311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668004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- 2024-07-30 13:47:22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https://quintly-eu-image-storage.s3.amazonaws.com/42a5b893a9726451877e4ab7634db126/f99431a2a241462192538ca17f9fc77c.jpg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07/31/2024 13:38:58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989002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- 2024-07-24 13:25:14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https://quintly-eu-image-storage.s3.amazonaws.com/42a5b893a9726451877e4ab7634db126/f7d27a14ece5e3bcdaa4b3c32c6f28f8.jpg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13:09:49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360218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- 2024-07-24 13:23:34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https://quintly-eu-image-storage.s3.amazonaws.com/42a5b893a9726451877e4ab7634db126/1141224a32f5d392b9a4208c89977758.jpg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13:09:49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176628801"/>
                  </a:ext>
                </a:extLst>
              </a:tr>
            </a:tbl>
          </a:graphicData>
        </a:graphic>
      </p:graphicFrame>
      <p:sp>
        <p:nvSpPr>
          <p:cNvPr id="4" name="Text Placeholder 3">
            <a:extLst>
              <a:ext uri="{FF2B5EF4-FFF2-40B4-BE49-F238E27FC236}">
                <a16:creationId xmlns:a16="http://schemas.microsoft.com/office/drawing/2014/main" id="{AAF45D85-F1E4-4E25-89F6-2C458750B1BE}"/>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18984981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F58CE-E02D-4FC5-9001-08D281695802}"/>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CD68824F-8212-49C4-B463-8A5244FE3B16}"/>
              </a:ext>
            </a:extLst>
          </p:cNvPr>
          <p:cNvGraphicFramePr>
            <a:graphicFrameLocks noGrp="1"/>
          </p:cNvGraphicFramePr>
          <p:nvPr>
            <p:ph type="tbl" sz="quarter" idx="13"/>
            <p:extLst>
              <p:ext uri="{D42A27DB-BD31-4B8C-83A1-F6EECF244321}">
                <p14:modId xmlns:p14="http://schemas.microsoft.com/office/powerpoint/2010/main" val="902189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16220439"/>
                    </a:ext>
                  </a:extLst>
                </a:gridCol>
                <a:gridCol w="1316736">
                  <a:extLst>
                    <a:ext uri="{9D8B030D-6E8A-4147-A177-3AD203B41FA5}">
                      <a16:colId xmlns:a16="http://schemas.microsoft.com/office/drawing/2014/main" val="3373720274"/>
                    </a:ext>
                  </a:extLst>
                </a:gridCol>
                <a:gridCol w="658368">
                  <a:extLst>
                    <a:ext uri="{9D8B030D-6E8A-4147-A177-3AD203B41FA5}">
                      <a16:colId xmlns:a16="http://schemas.microsoft.com/office/drawing/2014/main" val="1435376090"/>
                    </a:ext>
                  </a:extLst>
                </a:gridCol>
                <a:gridCol w="658368">
                  <a:extLst>
                    <a:ext uri="{9D8B030D-6E8A-4147-A177-3AD203B41FA5}">
                      <a16:colId xmlns:a16="http://schemas.microsoft.com/office/drawing/2014/main" val="2385985578"/>
                    </a:ext>
                  </a:extLst>
                </a:gridCol>
                <a:gridCol w="658368">
                  <a:extLst>
                    <a:ext uri="{9D8B030D-6E8A-4147-A177-3AD203B41FA5}">
                      <a16:colId xmlns:a16="http://schemas.microsoft.com/office/drawing/2014/main" val="452060862"/>
                    </a:ext>
                  </a:extLst>
                </a:gridCol>
                <a:gridCol w="658368">
                  <a:extLst>
                    <a:ext uri="{9D8B030D-6E8A-4147-A177-3AD203B41FA5}">
                      <a16:colId xmlns:a16="http://schemas.microsoft.com/office/drawing/2014/main" val="3041753138"/>
                    </a:ext>
                  </a:extLst>
                </a:gridCol>
                <a:gridCol w="658368">
                  <a:extLst>
                    <a:ext uri="{9D8B030D-6E8A-4147-A177-3AD203B41FA5}">
                      <a16:colId xmlns:a16="http://schemas.microsoft.com/office/drawing/2014/main" val="1528777452"/>
                    </a:ext>
                  </a:extLst>
                </a:gridCol>
                <a:gridCol w="658368">
                  <a:extLst>
                    <a:ext uri="{9D8B030D-6E8A-4147-A177-3AD203B41FA5}">
                      <a16:colId xmlns:a16="http://schemas.microsoft.com/office/drawing/2014/main" val="2383379743"/>
                    </a:ext>
                  </a:extLst>
                </a:gridCol>
                <a:gridCol w="658368">
                  <a:extLst>
                    <a:ext uri="{9D8B030D-6E8A-4147-A177-3AD203B41FA5}">
                      <a16:colId xmlns:a16="http://schemas.microsoft.com/office/drawing/2014/main" val="1273210818"/>
                    </a:ext>
                  </a:extLst>
                </a:gridCol>
                <a:gridCol w="658368">
                  <a:extLst>
                    <a:ext uri="{9D8B030D-6E8A-4147-A177-3AD203B41FA5}">
                      <a16:colId xmlns:a16="http://schemas.microsoft.com/office/drawing/2014/main" val="914404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924348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- 2024-07-24 13:23:12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https://quintly-eu-image-storage.s3.amazonaws.com/42a5b893a9726451877e4ab7634db126/49943c8cb80cfe3160014cc6fedc96ed.jpg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13:09:49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545759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- 2024-07-24 13:23:06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https://quintly-eu-image-storage.s3.amazonaws.com/42a5b893a9726451877e4ab7634db126/d4b7a31f05b97f6fd30b5363fb6ffeba.jpg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13:09:49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911888691"/>
                  </a:ext>
                </a:extLst>
              </a:tr>
            </a:tbl>
          </a:graphicData>
        </a:graphic>
      </p:graphicFrame>
      <p:sp>
        <p:nvSpPr>
          <p:cNvPr id="4" name="Text Placeholder 3">
            <a:extLst>
              <a:ext uri="{FF2B5EF4-FFF2-40B4-BE49-F238E27FC236}">
                <a16:creationId xmlns:a16="http://schemas.microsoft.com/office/drawing/2014/main" id="{091C29B1-E577-4119-AE67-8C1FA627AC7C}"/>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6551543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4234</Words>
  <Application>Microsoft Office PowerPoint</Application>
  <PresentationFormat>On-screen Show (4:3)</PresentationFormat>
  <Paragraphs>826</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 - 1 of 3</vt:lpstr>
      <vt:lpstr>Instagram Top Instagram Posts Table | FICOH - 2 of 3</vt:lpstr>
      <vt:lpstr>Instagram Top Instagram Posts Table | FICOH - 3 of 3</vt:lpstr>
      <vt:lpstr>Instagram Videos Table | FICOH - 1 of 10</vt:lpstr>
      <vt:lpstr>Instagram Videos Table | FICOH - 2 of 10</vt:lpstr>
      <vt:lpstr>Instagram Videos Table | FICOH - 3 of 10</vt:lpstr>
      <vt:lpstr>Instagram Videos Table | FICOH - 4 of 10</vt:lpstr>
      <vt:lpstr>Instagram Videos Table | FICOH - 5 of 10</vt:lpstr>
      <vt:lpstr>Instagram Videos Table | FICOH - 6 of 10</vt:lpstr>
      <vt:lpstr>Instagram Videos Table | FICOH - 7 of 10</vt:lpstr>
      <vt:lpstr>Instagram Videos Table | FICOH - 8 of 10</vt:lpstr>
      <vt:lpstr>Instagram Videos Table | FICOH - 9 of 10</vt:lpstr>
      <vt:lpstr>Instagram Videos Table | FICOH - 10 of 10</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2024-08-01T13:45:39Z</dcterms:created>
  <dcterms:modified xsi:type="dcterms:W3CDTF">2024-08-01T13:46:43Z</dcterms:modified>
</cp:coreProperties>
</file>