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2" r:id="rId35"/>
    <p:sldId id="293" r:id="rId36"/>
  </p:sldIdLst>
  <p:sldSz cx="9144000" cy="6858000" type="screen4x3"/>
  <p:notesSz cx="6858000" cy="9144000"/>
  <p:embeddedFontLst>
    <p:embeddedFont>
      <p:font typeface="Calibri" panose="020F0502020204030204"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1.fntdata"/><Relationship Id="rId40"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1903</c:v>
                </c:pt>
              </c:numCache>
            </c:numRef>
          </c:val>
          <c:extLst>
            <c:ext xmlns:c16="http://schemas.microsoft.com/office/drawing/2014/chart" uri="{C3380CC4-5D6E-409C-BE32-E72D297353CC}">
              <c16:uniqueId val="{00000000-DEDF-47DE-A472-9EC33A85F09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45474</c:v>
                </c:pt>
              </c:numCache>
            </c:numRef>
          </c:cat>
          <c:val>
            <c:numRef>
              <c:f>Sheet1!$C$2</c:f>
              <c:numCache>
                <c:formatCode>General</c:formatCode>
                <c:ptCount val="1"/>
                <c:pt idx="0">
                  <c:v>2932</c:v>
                </c:pt>
              </c:numCache>
            </c:numRef>
          </c:val>
          <c:extLst>
            <c:ext xmlns:c16="http://schemas.microsoft.com/office/drawing/2014/chart" uri="{C3380CC4-5D6E-409C-BE32-E72D297353CC}">
              <c16:uniqueId val="{00000001-DEDF-47DE-A472-9EC33A85F09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45474</c:v>
                </c:pt>
              </c:numCache>
            </c:numRef>
          </c:cat>
          <c:val>
            <c:numRef>
              <c:f>Sheet1!$D$2</c:f>
              <c:numCache>
                <c:formatCode>General</c:formatCode>
                <c:ptCount val="1"/>
                <c:pt idx="0">
                  <c:v>4559</c:v>
                </c:pt>
              </c:numCache>
            </c:numRef>
          </c:val>
          <c:extLst>
            <c:ext xmlns:c16="http://schemas.microsoft.com/office/drawing/2014/chart" uri="{C3380CC4-5D6E-409C-BE32-E72D297353CC}">
              <c16:uniqueId val="{00000002-DEDF-47DE-A472-9EC33A85F09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45474</c:v>
                </c:pt>
              </c:numCache>
            </c:numRef>
          </c:cat>
          <c:val>
            <c:numRef>
              <c:f>Sheet1!$E$2</c:f>
              <c:numCache>
                <c:formatCode>General</c:formatCode>
                <c:ptCount val="1"/>
                <c:pt idx="0">
                  <c:v>1184</c:v>
                </c:pt>
              </c:numCache>
            </c:numRef>
          </c:val>
          <c:extLst>
            <c:ext xmlns:c16="http://schemas.microsoft.com/office/drawing/2014/chart" uri="{C3380CC4-5D6E-409C-BE32-E72D297353CC}">
              <c16:uniqueId val="{00000003-DEDF-47DE-A472-9EC33A85F09A}"/>
            </c:ext>
          </c:extLst>
        </c:ser>
        <c:dLbls>
          <c:showLegendKey val="0"/>
          <c:showVal val="0"/>
          <c:showCatName val="0"/>
          <c:showSerName val="0"/>
          <c:showPercent val="0"/>
          <c:showBubbleSize val="0"/>
        </c:dLbls>
        <c:gapWidth val="219"/>
        <c:overlap val="-27"/>
        <c:axId val="390355872"/>
        <c:axId val="390360464"/>
      </c:barChart>
      <c:dateAx>
        <c:axId val="39035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0464"/>
        <c:crosses val="autoZero"/>
        <c:auto val="1"/>
        <c:lblOffset val="100"/>
        <c:baseTimeUnit val="days"/>
      </c:dateAx>
      <c:valAx>
        <c:axId val="39036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5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c:v>
                </c:pt>
              </c:numCache>
            </c:numRef>
          </c:val>
          <c:extLst>
            <c:ext xmlns:c16="http://schemas.microsoft.com/office/drawing/2014/chart" uri="{C3380CC4-5D6E-409C-BE32-E72D297353CC}">
              <c16:uniqueId val="{00000000-707B-4233-859B-C08A5F082CE7}"/>
            </c:ext>
          </c:extLst>
        </c:ser>
        <c:dLbls>
          <c:showLegendKey val="0"/>
          <c:showVal val="0"/>
          <c:showCatName val="0"/>
          <c:showSerName val="0"/>
          <c:showPercent val="0"/>
          <c:showBubbleSize val="0"/>
        </c:dLbls>
        <c:gapWidth val="219"/>
        <c:overlap val="-27"/>
        <c:axId val="390362104"/>
        <c:axId val="400728280"/>
      </c:barChart>
      <c:dateAx>
        <c:axId val="3903621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8280"/>
        <c:crosses val="autoZero"/>
        <c:auto val="1"/>
        <c:lblOffset val="100"/>
        <c:baseTimeUnit val="days"/>
      </c:dateAx>
      <c:valAx>
        <c:axId val="400728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362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6</c:v>
                </c:pt>
              </c:numCache>
            </c:numRef>
          </c:val>
          <c:extLst>
            <c:ext xmlns:c16="http://schemas.microsoft.com/office/drawing/2014/chart" uri="{C3380CC4-5D6E-409C-BE32-E72D297353CC}">
              <c16:uniqueId val="{00000000-F0A9-44CA-AD93-34C32B59E393}"/>
            </c:ext>
          </c:extLst>
        </c:ser>
        <c:dLbls>
          <c:showLegendKey val="0"/>
          <c:showVal val="0"/>
          <c:showCatName val="0"/>
          <c:showSerName val="0"/>
          <c:showPercent val="0"/>
          <c:showBubbleSize val="0"/>
        </c:dLbls>
        <c:gapWidth val="219"/>
        <c:overlap val="-27"/>
        <c:axId val="400727624"/>
        <c:axId val="400727952"/>
      </c:barChart>
      <c:dateAx>
        <c:axId val="40072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7952"/>
        <c:crosses val="autoZero"/>
        <c:auto val="1"/>
        <c:lblOffset val="100"/>
        <c:baseTimeUnit val="days"/>
      </c:dateAx>
      <c:valAx>
        <c:axId val="400727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c:f>
              <c:strCache>
                <c:ptCount val="1"/>
                <c:pt idx="0">
                  <c:v>2024-07</c:v>
                </c:pt>
              </c:strCache>
            </c:strRef>
          </c:cat>
          <c:val>
            <c:numRef>
              <c:f>Sheet1!$B$2</c:f>
              <c:numCache>
                <c:formatCode>General</c:formatCode>
                <c:ptCount val="1"/>
                <c:pt idx="0">
                  <c:v>54</c:v>
                </c:pt>
              </c:numCache>
            </c:numRef>
          </c:val>
          <c:extLst>
            <c:ext xmlns:c16="http://schemas.microsoft.com/office/drawing/2014/chart" uri="{C3380CC4-5D6E-409C-BE32-E72D297353CC}">
              <c16:uniqueId val="{00000000-6C8E-4D0A-98CF-1C3855CC0066}"/>
            </c:ext>
          </c:extLst>
        </c:ser>
        <c:dLbls>
          <c:showLegendKey val="0"/>
          <c:showVal val="0"/>
          <c:showCatName val="0"/>
          <c:showSerName val="0"/>
          <c:showPercent val="0"/>
          <c:showBubbleSize val="0"/>
        </c:dLbls>
        <c:gapWidth val="219"/>
        <c:overlap val="-27"/>
        <c:axId val="400725656"/>
        <c:axId val="401784760"/>
      </c:barChart>
      <c:catAx>
        <c:axId val="400725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84760"/>
        <c:crosses val="autoZero"/>
        <c:auto val="1"/>
        <c:lblAlgn val="ctr"/>
        <c:lblOffset val="100"/>
        <c:noMultiLvlLbl val="0"/>
      </c:catAx>
      <c:valAx>
        <c:axId val="401784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0725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2465</c:v>
                </c:pt>
              </c:numCache>
            </c:numRef>
          </c:val>
          <c:extLst>
            <c:ext xmlns:c16="http://schemas.microsoft.com/office/drawing/2014/chart" uri="{C3380CC4-5D6E-409C-BE32-E72D297353CC}">
              <c16:uniqueId val="{00000000-5D45-4AB0-BFC2-8FC8D5BE76DE}"/>
            </c:ext>
          </c:extLst>
        </c:ser>
        <c:dLbls>
          <c:showLegendKey val="0"/>
          <c:showVal val="0"/>
          <c:showCatName val="0"/>
          <c:showSerName val="0"/>
          <c:showPercent val="0"/>
          <c:showBubbleSize val="0"/>
        </c:dLbls>
        <c:gapWidth val="219"/>
        <c:overlap val="-27"/>
        <c:axId val="401780168"/>
        <c:axId val="401784104"/>
      </c:barChart>
      <c:dateAx>
        <c:axId val="4017801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84104"/>
        <c:crosses val="autoZero"/>
        <c:auto val="1"/>
        <c:lblOffset val="100"/>
        <c:baseTimeUnit val="days"/>
      </c:dateAx>
      <c:valAx>
        <c:axId val="40178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1780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c:v>
                </c:pt>
              </c:numCache>
            </c:numRef>
          </c:val>
          <c:extLst>
            <c:ext xmlns:c16="http://schemas.microsoft.com/office/drawing/2014/chart" uri="{C3380CC4-5D6E-409C-BE32-E72D297353CC}">
              <c16:uniqueId val="{00000000-CB45-438F-B055-2FA743D161DC}"/>
            </c:ext>
          </c:extLst>
        </c:ser>
        <c:dLbls>
          <c:showLegendKey val="0"/>
          <c:showVal val="0"/>
          <c:showCatName val="0"/>
          <c:showSerName val="0"/>
          <c:showPercent val="0"/>
          <c:showBubbleSize val="0"/>
        </c:dLbls>
        <c:gapWidth val="219"/>
        <c:overlap val="-27"/>
        <c:axId val="498798184"/>
        <c:axId val="498791296"/>
      </c:barChart>
      <c:dateAx>
        <c:axId val="498798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791296"/>
        <c:crosses val="autoZero"/>
        <c:auto val="1"/>
        <c:lblOffset val="100"/>
        <c:baseTimeUnit val="days"/>
      </c:dateAx>
      <c:valAx>
        <c:axId val="49879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798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0</c:v>
                </c:pt>
              </c:numCache>
            </c:numRef>
          </c:val>
          <c:extLst>
            <c:ext xmlns:c16="http://schemas.microsoft.com/office/drawing/2014/chart" uri="{C3380CC4-5D6E-409C-BE32-E72D297353CC}">
              <c16:uniqueId val="{00000000-0D5F-416B-A95A-14B07EA3DF3A}"/>
            </c:ext>
          </c:extLst>
        </c:ser>
        <c:dLbls>
          <c:showLegendKey val="0"/>
          <c:showVal val="0"/>
          <c:showCatName val="0"/>
          <c:showSerName val="0"/>
          <c:showPercent val="0"/>
          <c:showBubbleSize val="0"/>
        </c:dLbls>
        <c:gapWidth val="219"/>
        <c:overlap val="-27"/>
        <c:axId val="498796872"/>
        <c:axId val="498792936"/>
      </c:barChart>
      <c:dateAx>
        <c:axId val="498796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792936"/>
        <c:crosses val="autoZero"/>
        <c:auto val="1"/>
        <c:lblOffset val="100"/>
        <c:baseTimeUnit val="days"/>
      </c:dateAx>
      <c:valAx>
        <c:axId val="49879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879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c:f>
              <c:strCache>
                <c:ptCount val="1"/>
                <c:pt idx="0">
                  <c:v>2024-07</c:v>
                </c:pt>
              </c:strCache>
            </c:strRef>
          </c:cat>
          <c:val>
            <c:numRef>
              <c:f>Sheet1!$B$2</c:f>
              <c:numCache>
                <c:formatCode>General</c:formatCode>
                <c:ptCount val="1"/>
                <c:pt idx="0">
                  <c:v>0</c:v>
                </c:pt>
              </c:numCache>
            </c:numRef>
          </c:val>
          <c:extLst>
            <c:ext xmlns:c16="http://schemas.microsoft.com/office/drawing/2014/chart" uri="{C3380CC4-5D6E-409C-BE32-E72D297353CC}">
              <c16:uniqueId val="{00000000-02EE-4C72-B956-E476C28AB059}"/>
            </c:ext>
          </c:extLst>
        </c:ser>
        <c:dLbls>
          <c:showLegendKey val="0"/>
          <c:showVal val="0"/>
          <c:showCatName val="0"/>
          <c:showSerName val="0"/>
          <c:showPercent val="0"/>
          <c:showBubbleSize val="0"/>
        </c:dLbls>
        <c:gapWidth val="219"/>
        <c:overlap val="-27"/>
        <c:axId val="493722336"/>
        <c:axId val="493726600"/>
      </c:barChart>
      <c:catAx>
        <c:axId val="493722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26600"/>
        <c:crosses val="autoZero"/>
        <c:auto val="1"/>
        <c:lblAlgn val="ctr"/>
        <c:lblOffset val="100"/>
        <c:noMultiLvlLbl val="0"/>
      </c:catAx>
      <c:valAx>
        <c:axId val="4937266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93722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49</c:v>
                </c:pt>
              </c:numCache>
            </c:numRef>
          </c:val>
          <c:extLst>
            <c:ext xmlns:c16="http://schemas.microsoft.com/office/drawing/2014/chart" uri="{C3380CC4-5D6E-409C-BE32-E72D297353CC}">
              <c16:uniqueId val="{00000000-729A-4F2B-94E1-F0FE59AB63BA}"/>
            </c:ext>
          </c:extLst>
        </c:ser>
        <c:dLbls>
          <c:showLegendKey val="0"/>
          <c:showVal val="0"/>
          <c:showCatName val="0"/>
          <c:showSerName val="0"/>
          <c:showPercent val="0"/>
          <c:showBubbleSize val="0"/>
        </c:dLbls>
        <c:gapWidth val="219"/>
        <c:overlap val="-27"/>
        <c:axId val="508831832"/>
        <c:axId val="508830520"/>
      </c:barChart>
      <c:dateAx>
        <c:axId val="508831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30520"/>
        <c:crosses val="autoZero"/>
        <c:auto val="1"/>
        <c:lblOffset val="100"/>
        <c:baseTimeUnit val="days"/>
      </c:dateAx>
      <c:valAx>
        <c:axId val="508830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31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2024-07</c:v>
                </c:pt>
              </c:strCache>
            </c:strRef>
          </c:cat>
          <c:val>
            <c:numRef>
              <c:f>Sheet1!$B$2</c:f>
              <c:numCache>
                <c:formatCode>General</c:formatCode>
                <c:ptCount val="1"/>
                <c:pt idx="0">
                  <c:v>86</c:v>
                </c:pt>
              </c:numCache>
            </c:numRef>
          </c:val>
          <c:extLst>
            <c:ext xmlns:c16="http://schemas.microsoft.com/office/drawing/2014/chart" uri="{C3380CC4-5D6E-409C-BE32-E72D297353CC}">
              <c16:uniqueId val="{00000000-A917-4FF4-B127-83EA5EC5DE9B}"/>
            </c:ext>
          </c:extLst>
        </c:ser>
        <c:dLbls>
          <c:showLegendKey val="0"/>
          <c:showVal val="0"/>
          <c:showCatName val="0"/>
          <c:showSerName val="0"/>
          <c:showPercent val="0"/>
          <c:showBubbleSize val="0"/>
        </c:dLbls>
        <c:gapWidth val="219"/>
        <c:overlap val="-27"/>
        <c:axId val="508829536"/>
        <c:axId val="508833800"/>
      </c:barChart>
      <c:catAx>
        <c:axId val="5088295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33800"/>
        <c:crosses val="autoZero"/>
        <c:auto val="1"/>
        <c:lblAlgn val="ctr"/>
        <c:lblOffset val="100"/>
        <c:noMultiLvlLbl val="0"/>
      </c:catAx>
      <c:valAx>
        <c:axId val="50883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2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c:f>
              <c:strCache>
                <c:ptCount val="1"/>
                <c:pt idx="0">
                  <c:v>2024-07</c:v>
                </c:pt>
              </c:strCache>
            </c:strRef>
          </c:cat>
          <c:val>
            <c:numRef>
              <c:f>Sheet1!$B$2</c:f>
              <c:numCache>
                <c:formatCode>General</c:formatCode>
                <c:ptCount val="1"/>
                <c:pt idx="0">
                  <c:v>431</c:v>
                </c:pt>
              </c:numCache>
            </c:numRef>
          </c:val>
          <c:extLst>
            <c:ext xmlns:c16="http://schemas.microsoft.com/office/drawing/2014/chart" uri="{C3380CC4-5D6E-409C-BE32-E72D297353CC}">
              <c16:uniqueId val="{00000000-5B89-4D2B-9BA2-59D520F9BD66}"/>
            </c:ext>
          </c:extLst>
        </c:ser>
        <c:dLbls>
          <c:showLegendKey val="0"/>
          <c:showVal val="0"/>
          <c:showCatName val="0"/>
          <c:showSerName val="0"/>
          <c:showPercent val="0"/>
          <c:showBubbleSize val="0"/>
        </c:dLbls>
        <c:gapWidth val="219"/>
        <c:overlap val="-27"/>
        <c:axId val="508838392"/>
        <c:axId val="508839704"/>
      </c:barChart>
      <c:catAx>
        <c:axId val="508838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39704"/>
        <c:crosses val="autoZero"/>
        <c:auto val="1"/>
        <c:lblAlgn val="ctr"/>
        <c:lblOffset val="100"/>
        <c:noMultiLvlLbl val="0"/>
      </c:catAx>
      <c:valAx>
        <c:axId val="508839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3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2024-06</c:v>
                </c:pt>
                <c:pt idx="1">
                  <c:v>2024-07</c:v>
                </c:pt>
              </c:strCache>
            </c:strRef>
          </c:cat>
          <c:val>
            <c:numRef>
              <c:f>Sheet1!$B$2:$B$3</c:f>
              <c:numCache>
                <c:formatCode>General</c:formatCode>
                <c:ptCount val="2"/>
                <c:pt idx="0">
                  <c:v>813</c:v>
                </c:pt>
                <c:pt idx="1">
                  <c:v>14521</c:v>
                </c:pt>
              </c:numCache>
            </c:numRef>
          </c:val>
          <c:extLst>
            <c:ext xmlns:c16="http://schemas.microsoft.com/office/drawing/2014/chart" uri="{C3380CC4-5D6E-409C-BE32-E72D297353CC}">
              <c16:uniqueId val="{00000000-E967-49A1-BC42-F0F22F6DFE9F}"/>
            </c:ext>
          </c:extLst>
        </c:ser>
        <c:dLbls>
          <c:showLegendKey val="0"/>
          <c:showVal val="0"/>
          <c:showCatName val="0"/>
          <c:showSerName val="0"/>
          <c:showPercent val="0"/>
          <c:showBubbleSize val="0"/>
        </c:dLbls>
        <c:gapWidth val="219"/>
        <c:overlap val="-27"/>
        <c:axId val="508816088"/>
        <c:axId val="508817400"/>
      </c:barChart>
      <c:catAx>
        <c:axId val="508816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17400"/>
        <c:crosses val="autoZero"/>
        <c:auto val="1"/>
        <c:lblAlgn val="ctr"/>
        <c:lblOffset val="100"/>
        <c:noMultiLvlLbl val="0"/>
      </c:catAx>
      <c:valAx>
        <c:axId val="5088174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8816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-13</c:v>
                </c:pt>
              </c:numCache>
            </c:numRef>
          </c:val>
          <c:extLst>
            <c:ext xmlns:c16="http://schemas.microsoft.com/office/drawing/2014/chart" uri="{C3380CC4-5D6E-409C-BE32-E72D297353CC}">
              <c16:uniqueId val="{00000000-BFFF-4EEE-A508-6124D7F9D6A9}"/>
            </c:ext>
          </c:extLst>
        </c:ser>
        <c:dLbls>
          <c:showLegendKey val="0"/>
          <c:showVal val="0"/>
          <c:showCatName val="0"/>
          <c:showSerName val="0"/>
          <c:showPercent val="0"/>
          <c:showBubbleSize val="0"/>
        </c:dLbls>
        <c:gapWidth val="219"/>
        <c:overlap val="-27"/>
        <c:axId val="509906536"/>
        <c:axId val="509903256"/>
      </c:barChart>
      <c:dateAx>
        <c:axId val="509906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03256"/>
        <c:crosses val="autoZero"/>
        <c:auto val="1"/>
        <c:lblOffset val="100"/>
        <c:baseTimeUnit val="days"/>
      </c:dateAx>
      <c:valAx>
        <c:axId val="509903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06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29</c:v>
                </c:pt>
              </c:numCache>
            </c:numRef>
          </c:val>
          <c:extLst>
            <c:ext xmlns:c16="http://schemas.microsoft.com/office/drawing/2014/chart" uri="{C3380CC4-5D6E-409C-BE32-E72D297353CC}">
              <c16:uniqueId val="{00000000-88F6-4237-B1DA-2894F7902026}"/>
            </c:ext>
          </c:extLst>
        </c:ser>
        <c:dLbls>
          <c:showLegendKey val="0"/>
          <c:showVal val="0"/>
          <c:showCatName val="0"/>
          <c:showSerName val="0"/>
          <c:showPercent val="0"/>
          <c:showBubbleSize val="0"/>
        </c:dLbls>
        <c:gapWidth val="219"/>
        <c:overlap val="-27"/>
        <c:axId val="509905880"/>
        <c:axId val="509898008"/>
      </c:barChart>
      <c:dateAx>
        <c:axId val="509905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898008"/>
        <c:crosses val="autoZero"/>
        <c:auto val="1"/>
        <c:lblOffset val="100"/>
        <c:baseTimeUnit val="days"/>
      </c:dateAx>
      <c:valAx>
        <c:axId val="509898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05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c:f>
              <c:strCache>
                <c:ptCount val="1"/>
                <c:pt idx="0">
                  <c:v>2024-07</c:v>
                </c:pt>
              </c:strCache>
            </c:strRef>
          </c:cat>
          <c:val>
            <c:numRef>
              <c:f>Sheet1!$B$2</c:f>
              <c:numCache>
                <c:formatCode>General</c:formatCode>
                <c:ptCount val="1"/>
                <c:pt idx="0">
                  <c:v>145</c:v>
                </c:pt>
              </c:numCache>
            </c:numRef>
          </c:val>
          <c:extLst>
            <c:ext xmlns:c16="http://schemas.microsoft.com/office/drawing/2014/chart" uri="{C3380CC4-5D6E-409C-BE32-E72D297353CC}">
              <c16:uniqueId val="{00000000-2407-424F-9AFE-5660ACBBCEED}"/>
            </c:ext>
          </c:extLst>
        </c:ser>
        <c:dLbls>
          <c:showLegendKey val="0"/>
          <c:showVal val="0"/>
          <c:showCatName val="0"/>
          <c:showSerName val="0"/>
          <c:showPercent val="0"/>
          <c:showBubbleSize val="0"/>
        </c:dLbls>
        <c:gapWidth val="219"/>
        <c:overlap val="-27"/>
        <c:axId val="509915720"/>
        <c:axId val="509907848"/>
      </c:barChart>
      <c:catAx>
        <c:axId val="50991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07848"/>
        <c:crosses val="autoZero"/>
        <c:auto val="1"/>
        <c:lblAlgn val="ctr"/>
        <c:lblOffset val="100"/>
        <c:noMultiLvlLbl val="0"/>
      </c:catAx>
      <c:valAx>
        <c:axId val="509907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1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c:f>
              <c:numCache>
                <c:formatCode>m/d/yyyy</c:formatCode>
                <c:ptCount val="1"/>
                <c:pt idx="0">
                  <c:v>45474</c:v>
                </c:pt>
              </c:numCache>
            </c:numRef>
          </c:cat>
          <c:val>
            <c:numRef>
              <c:f>Sheet1!$B$2</c:f>
              <c:numCache>
                <c:formatCode>General</c:formatCode>
                <c:ptCount val="1"/>
                <c:pt idx="0">
                  <c:v>2970</c:v>
                </c:pt>
              </c:numCache>
            </c:numRef>
          </c:val>
          <c:extLst>
            <c:ext xmlns:c16="http://schemas.microsoft.com/office/drawing/2014/chart" uri="{C3380CC4-5D6E-409C-BE32-E72D297353CC}">
              <c16:uniqueId val="{00000000-201F-48DB-A09E-6A5255BFCE83}"/>
            </c:ext>
          </c:extLst>
        </c:ser>
        <c:dLbls>
          <c:showLegendKey val="0"/>
          <c:showVal val="0"/>
          <c:showCatName val="0"/>
          <c:showSerName val="0"/>
          <c:showPercent val="0"/>
          <c:showBubbleSize val="0"/>
        </c:dLbls>
        <c:gapWidth val="219"/>
        <c:overlap val="-27"/>
        <c:axId val="509910472"/>
        <c:axId val="509908832"/>
      </c:barChart>
      <c:dateAx>
        <c:axId val="509910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08832"/>
        <c:crosses val="autoZero"/>
        <c:auto val="1"/>
        <c:lblOffset val="100"/>
        <c:baseTimeUnit val="days"/>
      </c:dateAx>
      <c:valAx>
        <c:axId val="509908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0991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85050-ECAF-44A3-A262-7838BA36BBDD}"/>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8E86E203-442B-4AA2-8B7C-8570924D2776}"/>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0726277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33907-7239-493C-AC24-80C31F789386}"/>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ECB08C9A-672D-49FA-A93F-68954A41E7F3}"/>
              </a:ext>
            </a:extLst>
          </p:cNvPr>
          <p:cNvGraphicFramePr>
            <a:graphicFrameLocks noGrp="1"/>
          </p:cNvGraphicFramePr>
          <p:nvPr>
            <p:ph type="chart" sz="quarter" idx="13"/>
            <p:extLst>
              <p:ext uri="{D42A27DB-BD31-4B8C-83A1-F6EECF244321}">
                <p14:modId xmlns:p14="http://schemas.microsoft.com/office/powerpoint/2010/main" val="19319723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95A334-CD03-4FF7-A361-56945C0CC61F}"/>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6DA23965-9275-4871-8A19-E63CB26362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14467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D9ADF0-ECE3-4EAD-9003-AAACBBD9EACD}"/>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5AAA79B5-F938-4AF8-9B8E-D3506E373FEC}"/>
              </a:ext>
            </a:extLst>
          </p:cNvPr>
          <p:cNvGraphicFramePr>
            <a:graphicFrameLocks noGrp="1"/>
          </p:cNvGraphicFramePr>
          <p:nvPr>
            <p:ph type="tbl" sz="quarter" idx="13"/>
            <p:extLst>
              <p:ext uri="{D42A27DB-BD31-4B8C-83A1-F6EECF244321}">
                <p14:modId xmlns:p14="http://schemas.microsoft.com/office/powerpoint/2010/main" val="12318168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4017825596"/>
                    </a:ext>
                  </a:extLst>
                </a:gridCol>
                <a:gridCol w="905256">
                  <a:extLst>
                    <a:ext uri="{9D8B030D-6E8A-4147-A177-3AD203B41FA5}">
                      <a16:colId xmlns:a16="http://schemas.microsoft.com/office/drawing/2014/main" val="3479150734"/>
                    </a:ext>
                  </a:extLst>
                </a:gridCol>
                <a:gridCol w="905256">
                  <a:extLst>
                    <a:ext uri="{9D8B030D-6E8A-4147-A177-3AD203B41FA5}">
                      <a16:colId xmlns:a16="http://schemas.microsoft.com/office/drawing/2014/main" val="4062394394"/>
                    </a:ext>
                  </a:extLst>
                </a:gridCol>
                <a:gridCol w="905256">
                  <a:extLst>
                    <a:ext uri="{9D8B030D-6E8A-4147-A177-3AD203B41FA5}">
                      <a16:colId xmlns:a16="http://schemas.microsoft.com/office/drawing/2014/main" val="2597073138"/>
                    </a:ext>
                  </a:extLst>
                </a:gridCol>
                <a:gridCol w="905256">
                  <a:extLst>
                    <a:ext uri="{9D8B030D-6E8A-4147-A177-3AD203B41FA5}">
                      <a16:colId xmlns:a16="http://schemas.microsoft.com/office/drawing/2014/main" val="2282152600"/>
                    </a:ext>
                  </a:extLst>
                </a:gridCol>
                <a:gridCol w="905256">
                  <a:extLst>
                    <a:ext uri="{9D8B030D-6E8A-4147-A177-3AD203B41FA5}">
                      <a16:colId xmlns:a16="http://schemas.microsoft.com/office/drawing/2014/main" val="1471711874"/>
                    </a:ext>
                  </a:extLst>
                </a:gridCol>
                <a:gridCol w="905256">
                  <a:extLst>
                    <a:ext uri="{9D8B030D-6E8A-4147-A177-3AD203B41FA5}">
                      <a16:colId xmlns:a16="http://schemas.microsoft.com/office/drawing/2014/main" val="2143528465"/>
                    </a:ext>
                  </a:extLst>
                </a:gridCol>
                <a:gridCol w="905256">
                  <a:extLst>
                    <a:ext uri="{9D8B030D-6E8A-4147-A177-3AD203B41FA5}">
                      <a16:colId xmlns:a16="http://schemas.microsoft.com/office/drawing/2014/main" val="1996150165"/>
                    </a:ext>
                  </a:extLst>
                </a:gridCol>
                <a:gridCol w="905256">
                  <a:extLst>
                    <a:ext uri="{9D8B030D-6E8A-4147-A177-3AD203B41FA5}">
                      <a16:colId xmlns:a16="http://schemas.microsoft.com/office/drawing/2014/main" val="3906286592"/>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34486262"/>
                  </a:ext>
                </a:extLst>
              </a:tr>
              <a:tr h="370840">
                <a:tc>
                  <a:txBody>
                    <a:bodyPr/>
                    <a:lstStyle/>
                    <a:p>
                      <a:r>
                        <a:rPr lang="en-US" sz="1000"/>
                        <a:t>1903</a:t>
                      </a:r>
                    </a:p>
                  </a:txBody>
                  <a:tcPr/>
                </a:tc>
                <a:tc>
                  <a:txBody>
                    <a:bodyPr/>
                    <a:lstStyle/>
                    <a:p>
                      <a:r>
                        <a:rPr lang="en-US" sz="1000"/>
                        <a:t>2</a:t>
                      </a:r>
                    </a:p>
                  </a:txBody>
                  <a:tcPr/>
                </a:tc>
                <a:tc>
                  <a:txBody>
                    <a:bodyPr/>
                    <a:lstStyle/>
                    <a:p>
                      <a:r>
                        <a:rPr lang="en-US" sz="1000"/>
                        <a:t>7</a:t>
                      </a:r>
                    </a:p>
                  </a:txBody>
                  <a:tcPr/>
                </a:tc>
                <a:tc>
                  <a:txBody>
                    <a:bodyPr/>
                    <a:lstStyle/>
                    <a:p>
                      <a:r>
                        <a:rPr lang="en-US" sz="1000"/>
                        <a:t>51</a:t>
                      </a:r>
                    </a:p>
                  </a:txBody>
                  <a:tcPr/>
                </a:tc>
                <a:tc>
                  <a:txBody>
                    <a:bodyPr/>
                    <a:lstStyle/>
                    <a:p>
                      <a:r>
                        <a:rPr lang="en-US" sz="1000"/>
                        <a:t>3</a:t>
                      </a:r>
                    </a:p>
                  </a:txBody>
                  <a:tcPr/>
                </a:tc>
                <a:tc>
                  <a:txBody>
                    <a:bodyPr/>
                    <a:lstStyle/>
                    <a:p>
                      <a:r>
                        <a:rPr lang="en-US" sz="1000"/>
                        <a:t>0</a:t>
                      </a:r>
                    </a:p>
                  </a:txBody>
                  <a:tcPr/>
                </a:tc>
                <a:tc>
                  <a:txBody>
                    <a:bodyPr/>
                    <a:lstStyle/>
                    <a:p>
                      <a:r>
                        <a:rPr lang="en-US" sz="1000"/>
                        <a:t>0</a:t>
                      </a:r>
                    </a:p>
                  </a:txBody>
                  <a:tcPr/>
                </a:tc>
                <a:tc>
                  <a:txBody>
                    <a:bodyPr/>
                    <a:lstStyle/>
                    <a:p>
                      <a:r>
                        <a:rPr lang="en-US" sz="1000"/>
                        <a:t>0.4056 %</a:t>
                      </a:r>
                    </a:p>
                  </a:txBody>
                  <a:tcPr/>
                </a:tc>
                <a:tc>
                  <a:txBody>
                    <a:bodyPr/>
                    <a:lstStyle/>
                    <a:p>
                      <a:r>
                        <a:rPr lang="en-US" sz="1000"/>
                        <a:t>0.0 %</a:t>
                      </a:r>
                    </a:p>
                  </a:txBody>
                  <a:tcPr/>
                </a:tc>
                <a:extLst>
                  <a:ext uri="{0D108BD9-81ED-4DB2-BD59-A6C34878D82A}">
                    <a16:rowId xmlns:a16="http://schemas.microsoft.com/office/drawing/2014/main" val="505793499"/>
                  </a:ext>
                </a:extLst>
              </a:tr>
            </a:tbl>
          </a:graphicData>
        </a:graphic>
      </p:graphicFrame>
      <p:sp>
        <p:nvSpPr>
          <p:cNvPr id="4" name="Text Placeholder 3">
            <a:extLst>
              <a:ext uri="{FF2B5EF4-FFF2-40B4-BE49-F238E27FC236}">
                <a16:creationId xmlns:a16="http://schemas.microsoft.com/office/drawing/2014/main" id="{FDFD08EB-3C2B-44F3-9C3D-B700884C5E68}"/>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826310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F8B56-AD57-4B3B-A0D5-308217A5EC46}"/>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864E78A0-28C2-4497-8255-3445DEC498E6}"/>
              </a:ext>
            </a:extLst>
          </p:cNvPr>
          <p:cNvGraphicFramePr>
            <a:graphicFrameLocks noGrp="1"/>
          </p:cNvGraphicFramePr>
          <p:nvPr>
            <p:ph type="chart" sz="quarter" idx="13"/>
            <p:extLst>
              <p:ext uri="{D42A27DB-BD31-4B8C-83A1-F6EECF244321}">
                <p14:modId xmlns:p14="http://schemas.microsoft.com/office/powerpoint/2010/main" val="4178331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2AF8CB-F7EA-407F-8EC4-52FE773AFC53}"/>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2ACC8697-87ED-4898-954C-010F77D069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7501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609A6D-56C3-4190-AB3E-69E0E303CC3C}"/>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5DE9EB67-AE39-4AF1-999E-B7091FA5234E}"/>
              </a:ext>
            </a:extLst>
          </p:cNvPr>
          <p:cNvGraphicFramePr>
            <a:graphicFrameLocks noGrp="1"/>
          </p:cNvGraphicFramePr>
          <p:nvPr>
            <p:ph type="chart" sz="quarter" idx="13"/>
            <p:extLst>
              <p:ext uri="{D42A27DB-BD31-4B8C-83A1-F6EECF244321}">
                <p14:modId xmlns:p14="http://schemas.microsoft.com/office/powerpoint/2010/main" val="26414191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A6AD8C-10F9-485E-ABDC-EBCFE5FB552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F8141FB3-6F4E-49AE-934F-FC18835456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75132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B1DD67-0B7D-43EA-A7C9-83FBDF983CEF}"/>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772F6BA0-9D67-4736-AAAB-E8E73B35C5CE}"/>
              </a:ext>
            </a:extLst>
          </p:cNvPr>
          <p:cNvGraphicFramePr>
            <a:graphicFrameLocks noGrp="1"/>
          </p:cNvGraphicFramePr>
          <p:nvPr>
            <p:ph type="chart" sz="quarter" idx="13"/>
            <p:extLst>
              <p:ext uri="{D42A27DB-BD31-4B8C-83A1-F6EECF244321}">
                <p14:modId xmlns:p14="http://schemas.microsoft.com/office/powerpoint/2010/main" val="356843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0C04D88-E36B-4160-A2E8-8FE78310AFA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889BDA44-A1F3-4067-904C-4FC9867E31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267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F49C7-D65C-4AFE-B93E-D8767409B367}"/>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9469D4C7-7A05-43B1-B81D-3862FEC23E6D}"/>
              </a:ext>
            </a:extLst>
          </p:cNvPr>
          <p:cNvGraphicFramePr>
            <a:graphicFrameLocks noGrp="1"/>
          </p:cNvGraphicFramePr>
          <p:nvPr>
            <p:ph type="chart" sz="quarter" idx="13"/>
            <p:extLst>
              <p:ext uri="{D42A27DB-BD31-4B8C-83A1-F6EECF244321}">
                <p14:modId xmlns:p14="http://schemas.microsoft.com/office/powerpoint/2010/main" val="3530595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93B799-AB81-49D7-9201-9DF5B78AD5F8}"/>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8E284EA6-A8F7-4DA2-804D-FB15F6CFD7C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9198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00D2-BA6F-412E-9425-082C095E56F0}"/>
              </a:ext>
            </a:extLst>
          </p:cNvPr>
          <p:cNvSpPr>
            <a:spLocks noGrp="1"/>
          </p:cNvSpPr>
          <p:nvPr>
            <p:ph type="title"/>
          </p:nvPr>
        </p:nvSpPr>
        <p:spPr/>
        <p:txBody>
          <a:bodyPr/>
          <a:lstStyle/>
          <a:p>
            <a:r>
              <a:rPr lang="en-US"/>
              <a:t>Facebook Original Own Posts Table | FICOH - 1 of 4</a:t>
            </a:r>
          </a:p>
        </p:txBody>
      </p:sp>
      <p:graphicFrame>
        <p:nvGraphicFramePr>
          <p:cNvPr id="5" name="Table Placeholder 4">
            <a:extLst>
              <a:ext uri="{FF2B5EF4-FFF2-40B4-BE49-F238E27FC236}">
                <a16:creationId xmlns:a16="http://schemas.microsoft.com/office/drawing/2014/main" id="{BF98F7F3-3049-4E82-B705-DB5FB6C2F3FC}"/>
              </a:ext>
            </a:extLst>
          </p:cNvPr>
          <p:cNvGraphicFramePr>
            <a:graphicFrameLocks noGrp="1"/>
          </p:cNvGraphicFramePr>
          <p:nvPr>
            <p:ph type="tbl" sz="quarter" idx="13"/>
            <p:extLst>
              <p:ext uri="{D42A27DB-BD31-4B8C-83A1-F6EECF244321}">
                <p14:modId xmlns:p14="http://schemas.microsoft.com/office/powerpoint/2010/main" val="3221784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791117241"/>
                    </a:ext>
                  </a:extLst>
                </a:gridCol>
                <a:gridCol w="1316737">
                  <a:extLst>
                    <a:ext uri="{9D8B030D-6E8A-4147-A177-3AD203B41FA5}">
                      <a16:colId xmlns:a16="http://schemas.microsoft.com/office/drawing/2014/main" val="117254274"/>
                    </a:ext>
                  </a:extLst>
                </a:gridCol>
                <a:gridCol w="329184">
                  <a:extLst>
                    <a:ext uri="{9D8B030D-6E8A-4147-A177-3AD203B41FA5}">
                      <a16:colId xmlns:a16="http://schemas.microsoft.com/office/drawing/2014/main" val="2131722239"/>
                    </a:ext>
                  </a:extLst>
                </a:gridCol>
                <a:gridCol w="329184">
                  <a:extLst>
                    <a:ext uri="{9D8B030D-6E8A-4147-A177-3AD203B41FA5}">
                      <a16:colId xmlns:a16="http://schemas.microsoft.com/office/drawing/2014/main" val="3735378492"/>
                    </a:ext>
                  </a:extLst>
                </a:gridCol>
                <a:gridCol w="329184">
                  <a:extLst>
                    <a:ext uri="{9D8B030D-6E8A-4147-A177-3AD203B41FA5}">
                      <a16:colId xmlns:a16="http://schemas.microsoft.com/office/drawing/2014/main" val="733470769"/>
                    </a:ext>
                  </a:extLst>
                </a:gridCol>
                <a:gridCol w="329184">
                  <a:extLst>
                    <a:ext uri="{9D8B030D-6E8A-4147-A177-3AD203B41FA5}">
                      <a16:colId xmlns:a16="http://schemas.microsoft.com/office/drawing/2014/main" val="2212048543"/>
                    </a:ext>
                  </a:extLst>
                </a:gridCol>
                <a:gridCol w="329184">
                  <a:extLst>
                    <a:ext uri="{9D8B030D-6E8A-4147-A177-3AD203B41FA5}">
                      <a16:colId xmlns:a16="http://schemas.microsoft.com/office/drawing/2014/main" val="1985786072"/>
                    </a:ext>
                  </a:extLst>
                </a:gridCol>
                <a:gridCol w="329184">
                  <a:extLst>
                    <a:ext uri="{9D8B030D-6E8A-4147-A177-3AD203B41FA5}">
                      <a16:colId xmlns:a16="http://schemas.microsoft.com/office/drawing/2014/main" val="2616820533"/>
                    </a:ext>
                  </a:extLst>
                </a:gridCol>
                <a:gridCol w="329184">
                  <a:extLst>
                    <a:ext uri="{9D8B030D-6E8A-4147-A177-3AD203B41FA5}">
                      <a16:colId xmlns:a16="http://schemas.microsoft.com/office/drawing/2014/main" val="4207641489"/>
                    </a:ext>
                  </a:extLst>
                </a:gridCol>
                <a:gridCol w="329184">
                  <a:extLst>
                    <a:ext uri="{9D8B030D-6E8A-4147-A177-3AD203B41FA5}">
                      <a16:colId xmlns:a16="http://schemas.microsoft.com/office/drawing/2014/main" val="2824178601"/>
                    </a:ext>
                  </a:extLst>
                </a:gridCol>
                <a:gridCol w="329184">
                  <a:extLst>
                    <a:ext uri="{9D8B030D-6E8A-4147-A177-3AD203B41FA5}">
                      <a16:colId xmlns:a16="http://schemas.microsoft.com/office/drawing/2014/main" val="1115455162"/>
                    </a:ext>
                  </a:extLst>
                </a:gridCol>
                <a:gridCol w="329184">
                  <a:extLst>
                    <a:ext uri="{9D8B030D-6E8A-4147-A177-3AD203B41FA5}">
                      <a16:colId xmlns:a16="http://schemas.microsoft.com/office/drawing/2014/main" val="467479377"/>
                    </a:ext>
                  </a:extLst>
                </a:gridCol>
                <a:gridCol w="329184">
                  <a:extLst>
                    <a:ext uri="{9D8B030D-6E8A-4147-A177-3AD203B41FA5}">
                      <a16:colId xmlns:a16="http://schemas.microsoft.com/office/drawing/2014/main" val="655400206"/>
                    </a:ext>
                  </a:extLst>
                </a:gridCol>
                <a:gridCol w="329184">
                  <a:extLst>
                    <a:ext uri="{9D8B030D-6E8A-4147-A177-3AD203B41FA5}">
                      <a16:colId xmlns:a16="http://schemas.microsoft.com/office/drawing/2014/main" val="1846697970"/>
                    </a:ext>
                  </a:extLst>
                </a:gridCol>
                <a:gridCol w="329184">
                  <a:extLst>
                    <a:ext uri="{9D8B030D-6E8A-4147-A177-3AD203B41FA5}">
                      <a16:colId xmlns:a16="http://schemas.microsoft.com/office/drawing/2014/main" val="2835827768"/>
                    </a:ext>
                  </a:extLst>
                </a:gridCol>
                <a:gridCol w="329184">
                  <a:extLst>
                    <a:ext uri="{9D8B030D-6E8A-4147-A177-3AD203B41FA5}">
                      <a16:colId xmlns:a16="http://schemas.microsoft.com/office/drawing/2014/main" val="1199515494"/>
                    </a:ext>
                  </a:extLst>
                </a:gridCol>
                <a:gridCol w="329184">
                  <a:extLst>
                    <a:ext uri="{9D8B030D-6E8A-4147-A177-3AD203B41FA5}">
                      <a16:colId xmlns:a16="http://schemas.microsoft.com/office/drawing/2014/main" val="355700242"/>
                    </a:ext>
                  </a:extLst>
                </a:gridCol>
                <a:gridCol w="329184">
                  <a:extLst>
                    <a:ext uri="{9D8B030D-6E8A-4147-A177-3AD203B41FA5}">
                      <a16:colId xmlns:a16="http://schemas.microsoft.com/office/drawing/2014/main" val="2188905510"/>
                    </a:ext>
                  </a:extLst>
                </a:gridCol>
                <a:gridCol w="329184">
                  <a:extLst>
                    <a:ext uri="{9D8B030D-6E8A-4147-A177-3AD203B41FA5}">
                      <a16:colId xmlns:a16="http://schemas.microsoft.com/office/drawing/2014/main" val="1938291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816540282"/>
                  </a:ext>
                </a:extLst>
              </a:tr>
            </a:tbl>
          </a:graphicData>
        </a:graphic>
      </p:graphicFrame>
      <p:sp>
        <p:nvSpPr>
          <p:cNvPr id="4" name="Text Placeholder 3">
            <a:extLst>
              <a:ext uri="{FF2B5EF4-FFF2-40B4-BE49-F238E27FC236}">
                <a16:creationId xmlns:a16="http://schemas.microsoft.com/office/drawing/2014/main" id="{D05EB3E8-55E8-4183-BB27-B836CE86629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3282121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F872B-CA0E-4462-8619-9C71C49BD452}"/>
              </a:ext>
            </a:extLst>
          </p:cNvPr>
          <p:cNvSpPr>
            <a:spLocks noGrp="1"/>
          </p:cNvSpPr>
          <p:nvPr>
            <p:ph type="title"/>
          </p:nvPr>
        </p:nvSpPr>
        <p:spPr/>
        <p:txBody>
          <a:bodyPr/>
          <a:lstStyle/>
          <a:p>
            <a:r>
              <a:rPr lang="en-US"/>
              <a:t>Facebook Original Own Posts Table | FICOH - 2 of 4</a:t>
            </a:r>
          </a:p>
        </p:txBody>
      </p:sp>
      <p:graphicFrame>
        <p:nvGraphicFramePr>
          <p:cNvPr id="5" name="Table Placeholder 4">
            <a:extLst>
              <a:ext uri="{FF2B5EF4-FFF2-40B4-BE49-F238E27FC236}">
                <a16:creationId xmlns:a16="http://schemas.microsoft.com/office/drawing/2014/main" id="{880EE585-9624-42F0-8174-7127F7C6BA3D}"/>
              </a:ext>
            </a:extLst>
          </p:cNvPr>
          <p:cNvGraphicFramePr>
            <a:graphicFrameLocks noGrp="1"/>
          </p:cNvGraphicFramePr>
          <p:nvPr>
            <p:ph type="tbl" sz="quarter" idx="13"/>
            <p:extLst>
              <p:ext uri="{D42A27DB-BD31-4B8C-83A1-F6EECF244321}">
                <p14:modId xmlns:p14="http://schemas.microsoft.com/office/powerpoint/2010/main" val="27975929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1919949369"/>
                    </a:ext>
                  </a:extLst>
                </a:gridCol>
                <a:gridCol w="1316737">
                  <a:extLst>
                    <a:ext uri="{9D8B030D-6E8A-4147-A177-3AD203B41FA5}">
                      <a16:colId xmlns:a16="http://schemas.microsoft.com/office/drawing/2014/main" val="3306243784"/>
                    </a:ext>
                  </a:extLst>
                </a:gridCol>
                <a:gridCol w="329184">
                  <a:extLst>
                    <a:ext uri="{9D8B030D-6E8A-4147-A177-3AD203B41FA5}">
                      <a16:colId xmlns:a16="http://schemas.microsoft.com/office/drawing/2014/main" val="2085867625"/>
                    </a:ext>
                  </a:extLst>
                </a:gridCol>
                <a:gridCol w="329184">
                  <a:extLst>
                    <a:ext uri="{9D8B030D-6E8A-4147-A177-3AD203B41FA5}">
                      <a16:colId xmlns:a16="http://schemas.microsoft.com/office/drawing/2014/main" val="1309736422"/>
                    </a:ext>
                  </a:extLst>
                </a:gridCol>
                <a:gridCol w="329184">
                  <a:extLst>
                    <a:ext uri="{9D8B030D-6E8A-4147-A177-3AD203B41FA5}">
                      <a16:colId xmlns:a16="http://schemas.microsoft.com/office/drawing/2014/main" val="3246942645"/>
                    </a:ext>
                  </a:extLst>
                </a:gridCol>
                <a:gridCol w="329184">
                  <a:extLst>
                    <a:ext uri="{9D8B030D-6E8A-4147-A177-3AD203B41FA5}">
                      <a16:colId xmlns:a16="http://schemas.microsoft.com/office/drawing/2014/main" val="311122209"/>
                    </a:ext>
                  </a:extLst>
                </a:gridCol>
                <a:gridCol w="329184">
                  <a:extLst>
                    <a:ext uri="{9D8B030D-6E8A-4147-A177-3AD203B41FA5}">
                      <a16:colId xmlns:a16="http://schemas.microsoft.com/office/drawing/2014/main" val="3287181796"/>
                    </a:ext>
                  </a:extLst>
                </a:gridCol>
                <a:gridCol w="329184">
                  <a:extLst>
                    <a:ext uri="{9D8B030D-6E8A-4147-A177-3AD203B41FA5}">
                      <a16:colId xmlns:a16="http://schemas.microsoft.com/office/drawing/2014/main" val="576982761"/>
                    </a:ext>
                  </a:extLst>
                </a:gridCol>
                <a:gridCol w="329184">
                  <a:extLst>
                    <a:ext uri="{9D8B030D-6E8A-4147-A177-3AD203B41FA5}">
                      <a16:colId xmlns:a16="http://schemas.microsoft.com/office/drawing/2014/main" val="532898659"/>
                    </a:ext>
                  </a:extLst>
                </a:gridCol>
                <a:gridCol w="329184">
                  <a:extLst>
                    <a:ext uri="{9D8B030D-6E8A-4147-A177-3AD203B41FA5}">
                      <a16:colId xmlns:a16="http://schemas.microsoft.com/office/drawing/2014/main" val="1427204581"/>
                    </a:ext>
                  </a:extLst>
                </a:gridCol>
                <a:gridCol w="329184">
                  <a:extLst>
                    <a:ext uri="{9D8B030D-6E8A-4147-A177-3AD203B41FA5}">
                      <a16:colId xmlns:a16="http://schemas.microsoft.com/office/drawing/2014/main" val="326222698"/>
                    </a:ext>
                  </a:extLst>
                </a:gridCol>
                <a:gridCol w="329184">
                  <a:extLst>
                    <a:ext uri="{9D8B030D-6E8A-4147-A177-3AD203B41FA5}">
                      <a16:colId xmlns:a16="http://schemas.microsoft.com/office/drawing/2014/main" val="554763989"/>
                    </a:ext>
                  </a:extLst>
                </a:gridCol>
                <a:gridCol w="329184">
                  <a:extLst>
                    <a:ext uri="{9D8B030D-6E8A-4147-A177-3AD203B41FA5}">
                      <a16:colId xmlns:a16="http://schemas.microsoft.com/office/drawing/2014/main" val="694661097"/>
                    </a:ext>
                  </a:extLst>
                </a:gridCol>
                <a:gridCol w="329184">
                  <a:extLst>
                    <a:ext uri="{9D8B030D-6E8A-4147-A177-3AD203B41FA5}">
                      <a16:colId xmlns:a16="http://schemas.microsoft.com/office/drawing/2014/main" val="75715860"/>
                    </a:ext>
                  </a:extLst>
                </a:gridCol>
                <a:gridCol w="329184">
                  <a:extLst>
                    <a:ext uri="{9D8B030D-6E8A-4147-A177-3AD203B41FA5}">
                      <a16:colId xmlns:a16="http://schemas.microsoft.com/office/drawing/2014/main" val="1938089340"/>
                    </a:ext>
                  </a:extLst>
                </a:gridCol>
                <a:gridCol w="329184">
                  <a:extLst>
                    <a:ext uri="{9D8B030D-6E8A-4147-A177-3AD203B41FA5}">
                      <a16:colId xmlns:a16="http://schemas.microsoft.com/office/drawing/2014/main" val="1983535228"/>
                    </a:ext>
                  </a:extLst>
                </a:gridCol>
                <a:gridCol w="329184">
                  <a:extLst>
                    <a:ext uri="{9D8B030D-6E8A-4147-A177-3AD203B41FA5}">
                      <a16:colId xmlns:a16="http://schemas.microsoft.com/office/drawing/2014/main" val="4139581521"/>
                    </a:ext>
                  </a:extLst>
                </a:gridCol>
                <a:gridCol w="329184">
                  <a:extLst>
                    <a:ext uri="{9D8B030D-6E8A-4147-A177-3AD203B41FA5}">
                      <a16:colId xmlns:a16="http://schemas.microsoft.com/office/drawing/2014/main" val="3413065896"/>
                    </a:ext>
                  </a:extLst>
                </a:gridCol>
                <a:gridCol w="329184">
                  <a:extLst>
                    <a:ext uri="{9D8B030D-6E8A-4147-A177-3AD203B41FA5}">
                      <a16:colId xmlns:a16="http://schemas.microsoft.com/office/drawing/2014/main" val="24523979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065344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- 2024-07-08 17:00:13</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Click the link below to learn more. 
https://www.ficoh.com/about-us/news/first-insurance-company-of-hawaii-promotes-lance-kawano/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https://quintly-eu-image-storage.s3.amazonaws.com/17ae3836335657ff0a83f20c7d11e5e8/5ebcde0f863cc2e10242ca8d0f6f2205.jpg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10.4623 %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3138578321"/>
                  </a:ext>
                </a:extLst>
              </a:tr>
            </a:tbl>
          </a:graphicData>
        </a:graphic>
      </p:graphicFrame>
      <p:sp>
        <p:nvSpPr>
          <p:cNvPr id="4" name="Text Placeholder 3">
            <a:extLst>
              <a:ext uri="{FF2B5EF4-FFF2-40B4-BE49-F238E27FC236}">
                <a16:creationId xmlns:a16="http://schemas.microsoft.com/office/drawing/2014/main" id="{CDAE6EFB-398A-436B-9376-C26EE47EE8C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237404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BF1FB-BC71-463B-A049-C4A06645D8FC}"/>
              </a:ext>
            </a:extLst>
          </p:cNvPr>
          <p:cNvSpPr>
            <a:spLocks noGrp="1"/>
          </p:cNvSpPr>
          <p:nvPr>
            <p:ph type="title"/>
          </p:nvPr>
        </p:nvSpPr>
        <p:spPr/>
        <p:txBody>
          <a:bodyPr/>
          <a:lstStyle/>
          <a:p>
            <a:r>
              <a:rPr lang="en-US"/>
              <a:t>Facebook Original Own Posts Table | FICOH - 3 of 4</a:t>
            </a:r>
          </a:p>
        </p:txBody>
      </p:sp>
      <p:graphicFrame>
        <p:nvGraphicFramePr>
          <p:cNvPr id="5" name="Table Placeholder 4">
            <a:extLst>
              <a:ext uri="{FF2B5EF4-FFF2-40B4-BE49-F238E27FC236}">
                <a16:creationId xmlns:a16="http://schemas.microsoft.com/office/drawing/2014/main" id="{7FE51201-0843-4AB4-A9E6-64EED98A1964}"/>
              </a:ext>
            </a:extLst>
          </p:cNvPr>
          <p:cNvGraphicFramePr>
            <a:graphicFrameLocks noGrp="1"/>
          </p:cNvGraphicFramePr>
          <p:nvPr>
            <p:ph type="tbl" sz="quarter" idx="13"/>
            <p:extLst>
              <p:ext uri="{D42A27DB-BD31-4B8C-83A1-F6EECF244321}">
                <p14:modId xmlns:p14="http://schemas.microsoft.com/office/powerpoint/2010/main" val="111654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2304785072"/>
                    </a:ext>
                  </a:extLst>
                </a:gridCol>
                <a:gridCol w="1316737">
                  <a:extLst>
                    <a:ext uri="{9D8B030D-6E8A-4147-A177-3AD203B41FA5}">
                      <a16:colId xmlns:a16="http://schemas.microsoft.com/office/drawing/2014/main" val="15900953"/>
                    </a:ext>
                  </a:extLst>
                </a:gridCol>
                <a:gridCol w="329184">
                  <a:extLst>
                    <a:ext uri="{9D8B030D-6E8A-4147-A177-3AD203B41FA5}">
                      <a16:colId xmlns:a16="http://schemas.microsoft.com/office/drawing/2014/main" val="1528047183"/>
                    </a:ext>
                  </a:extLst>
                </a:gridCol>
                <a:gridCol w="329184">
                  <a:extLst>
                    <a:ext uri="{9D8B030D-6E8A-4147-A177-3AD203B41FA5}">
                      <a16:colId xmlns:a16="http://schemas.microsoft.com/office/drawing/2014/main" val="988419926"/>
                    </a:ext>
                  </a:extLst>
                </a:gridCol>
                <a:gridCol w="329184">
                  <a:extLst>
                    <a:ext uri="{9D8B030D-6E8A-4147-A177-3AD203B41FA5}">
                      <a16:colId xmlns:a16="http://schemas.microsoft.com/office/drawing/2014/main" val="1319156930"/>
                    </a:ext>
                  </a:extLst>
                </a:gridCol>
                <a:gridCol w="329184">
                  <a:extLst>
                    <a:ext uri="{9D8B030D-6E8A-4147-A177-3AD203B41FA5}">
                      <a16:colId xmlns:a16="http://schemas.microsoft.com/office/drawing/2014/main" val="3851193409"/>
                    </a:ext>
                  </a:extLst>
                </a:gridCol>
                <a:gridCol w="329184">
                  <a:extLst>
                    <a:ext uri="{9D8B030D-6E8A-4147-A177-3AD203B41FA5}">
                      <a16:colId xmlns:a16="http://schemas.microsoft.com/office/drawing/2014/main" val="1046429576"/>
                    </a:ext>
                  </a:extLst>
                </a:gridCol>
                <a:gridCol w="329184">
                  <a:extLst>
                    <a:ext uri="{9D8B030D-6E8A-4147-A177-3AD203B41FA5}">
                      <a16:colId xmlns:a16="http://schemas.microsoft.com/office/drawing/2014/main" val="153470687"/>
                    </a:ext>
                  </a:extLst>
                </a:gridCol>
                <a:gridCol w="329184">
                  <a:extLst>
                    <a:ext uri="{9D8B030D-6E8A-4147-A177-3AD203B41FA5}">
                      <a16:colId xmlns:a16="http://schemas.microsoft.com/office/drawing/2014/main" val="175635670"/>
                    </a:ext>
                  </a:extLst>
                </a:gridCol>
                <a:gridCol w="329184">
                  <a:extLst>
                    <a:ext uri="{9D8B030D-6E8A-4147-A177-3AD203B41FA5}">
                      <a16:colId xmlns:a16="http://schemas.microsoft.com/office/drawing/2014/main" val="1366180531"/>
                    </a:ext>
                  </a:extLst>
                </a:gridCol>
                <a:gridCol w="329184">
                  <a:extLst>
                    <a:ext uri="{9D8B030D-6E8A-4147-A177-3AD203B41FA5}">
                      <a16:colId xmlns:a16="http://schemas.microsoft.com/office/drawing/2014/main" val="689210091"/>
                    </a:ext>
                  </a:extLst>
                </a:gridCol>
                <a:gridCol w="329184">
                  <a:extLst>
                    <a:ext uri="{9D8B030D-6E8A-4147-A177-3AD203B41FA5}">
                      <a16:colId xmlns:a16="http://schemas.microsoft.com/office/drawing/2014/main" val="1385809474"/>
                    </a:ext>
                  </a:extLst>
                </a:gridCol>
                <a:gridCol w="329184">
                  <a:extLst>
                    <a:ext uri="{9D8B030D-6E8A-4147-A177-3AD203B41FA5}">
                      <a16:colId xmlns:a16="http://schemas.microsoft.com/office/drawing/2014/main" val="1268858651"/>
                    </a:ext>
                  </a:extLst>
                </a:gridCol>
                <a:gridCol w="329184">
                  <a:extLst>
                    <a:ext uri="{9D8B030D-6E8A-4147-A177-3AD203B41FA5}">
                      <a16:colId xmlns:a16="http://schemas.microsoft.com/office/drawing/2014/main" val="501549556"/>
                    </a:ext>
                  </a:extLst>
                </a:gridCol>
                <a:gridCol w="329184">
                  <a:extLst>
                    <a:ext uri="{9D8B030D-6E8A-4147-A177-3AD203B41FA5}">
                      <a16:colId xmlns:a16="http://schemas.microsoft.com/office/drawing/2014/main" val="1745894160"/>
                    </a:ext>
                  </a:extLst>
                </a:gridCol>
                <a:gridCol w="329184">
                  <a:extLst>
                    <a:ext uri="{9D8B030D-6E8A-4147-A177-3AD203B41FA5}">
                      <a16:colId xmlns:a16="http://schemas.microsoft.com/office/drawing/2014/main" val="1022438135"/>
                    </a:ext>
                  </a:extLst>
                </a:gridCol>
                <a:gridCol w="329184">
                  <a:extLst>
                    <a:ext uri="{9D8B030D-6E8A-4147-A177-3AD203B41FA5}">
                      <a16:colId xmlns:a16="http://schemas.microsoft.com/office/drawing/2014/main" val="3902383218"/>
                    </a:ext>
                  </a:extLst>
                </a:gridCol>
                <a:gridCol w="329184">
                  <a:extLst>
                    <a:ext uri="{9D8B030D-6E8A-4147-A177-3AD203B41FA5}">
                      <a16:colId xmlns:a16="http://schemas.microsoft.com/office/drawing/2014/main" val="3683940294"/>
                    </a:ext>
                  </a:extLst>
                </a:gridCol>
                <a:gridCol w="329184">
                  <a:extLst>
                    <a:ext uri="{9D8B030D-6E8A-4147-A177-3AD203B41FA5}">
                      <a16:colId xmlns:a16="http://schemas.microsoft.com/office/drawing/2014/main" val="1525026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317328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- 2024-07-01 17:00:11</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https://quintly-eu-image-storage.s3.amazonaws.com/17ae3836335657ff0a83f20c7d11e5e8/d298c9619b1d92d734f233adc057d55e.jpg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726815544"/>
                  </a:ext>
                </a:extLst>
              </a:tr>
            </a:tbl>
          </a:graphicData>
        </a:graphic>
      </p:graphicFrame>
      <p:sp>
        <p:nvSpPr>
          <p:cNvPr id="4" name="Text Placeholder 3">
            <a:extLst>
              <a:ext uri="{FF2B5EF4-FFF2-40B4-BE49-F238E27FC236}">
                <a16:creationId xmlns:a16="http://schemas.microsoft.com/office/drawing/2014/main" id="{DAF71697-7958-4B37-8F66-47FA58DFFC6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785675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BFA29-8408-4D16-B674-956B151E4BE8}"/>
              </a:ext>
            </a:extLst>
          </p:cNvPr>
          <p:cNvSpPr>
            <a:spLocks noGrp="1"/>
          </p:cNvSpPr>
          <p:nvPr>
            <p:ph type="title"/>
          </p:nvPr>
        </p:nvSpPr>
        <p:spPr/>
        <p:txBody>
          <a:bodyPr/>
          <a:lstStyle/>
          <a:p>
            <a:r>
              <a:rPr lang="en-US"/>
              <a:t>Facebook Original Own Posts Table | FICOH - 4 of 4</a:t>
            </a:r>
          </a:p>
        </p:txBody>
      </p:sp>
      <p:graphicFrame>
        <p:nvGraphicFramePr>
          <p:cNvPr id="5" name="Table Placeholder 4">
            <a:extLst>
              <a:ext uri="{FF2B5EF4-FFF2-40B4-BE49-F238E27FC236}">
                <a16:creationId xmlns:a16="http://schemas.microsoft.com/office/drawing/2014/main" id="{8097FCB1-C4DE-4B95-9BB6-A1559006494E}"/>
              </a:ext>
            </a:extLst>
          </p:cNvPr>
          <p:cNvGraphicFramePr>
            <a:graphicFrameLocks noGrp="1"/>
          </p:cNvGraphicFramePr>
          <p:nvPr>
            <p:ph type="tbl" sz="quarter" idx="13"/>
            <p:extLst>
              <p:ext uri="{D42A27DB-BD31-4B8C-83A1-F6EECF244321}">
                <p14:modId xmlns:p14="http://schemas.microsoft.com/office/powerpoint/2010/main" val="16437212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7">
                  <a:extLst>
                    <a:ext uri="{9D8B030D-6E8A-4147-A177-3AD203B41FA5}">
                      <a16:colId xmlns:a16="http://schemas.microsoft.com/office/drawing/2014/main" val="4052344235"/>
                    </a:ext>
                  </a:extLst>
                </a:gridCol>
                <a:gridCol w="1316737">
                  <a:extLst>
                    <a:ext uri="{9D8B030D-6E8A-4147-A177-3AD203B41FA5}">
                      <a16:colId xmlns:a16="http://schemas.microsoft.com/office/drawing/2014/main" val="3455584073"/>
                    </a:ext>
                  </a:extLst>
                </a:gridCol>
                <a:gridCol w="329184">
                  <a:extLst>
                    <a:ext uri="{9D8B030D-6E8A-4147-A177-3AD203B41FA5}">
                      <a16:colId xmlns:a16="http://schemas.microsoft.com/office/drawing/2014/main" val="1246669429"/>
                    </a:ext>
                  </a:extLst>
                </a:gridCol>
                <a:gridCol w="329184">
                  <a:extLst>
                    <a:ext uri="{9D8B030D-6E8A-4147-A177-3AD203B41FA5}">
                      <a16:colId xmlns:a16="http://schemas.microsoft.com/office/drawing/2014/main" val="310226053"/>
                    </a:ext>
                  </a:extLst>
                </a:gridCol>
                <a:gridCol w="329184">
                  <a:extLst>
                    <a:ext uri="{9D8B030D-6E8A-4147-A177-3AD203B41FA5}">
                      <a16:colId xmlns:a16="http://schemas.microsoft.com/office/drawing/2014/main" val="1631995909"/>
                    </a:ext>
                  </a:extLst>
                </a:gridCol>
                <a:gridCol w="329184">
                  <a:extLst>
                    <a:ext uri="{9D8B030D-6E8A-4147-A177-3AD203B41FA5}">
                      <a16:colId xmlns:a16="http://schemas.microsoft.com/office/drawing/2014/main" val="1207436759"/>
                    </a:ext>
                  </a:extLst>
                </a:gridCol>
                <a:gridCol w="329184">
                  <a:extLst>
                    <a:ext uri="{9D8B030D-6E8A-4147-A177-3AD203B41FA5}">
                      <a16:colId xmlns:a16="http://schemas.microsoft.com/office/drawing/2014/main" val="3912088937"/>
                    </a:ext>
                  </a:extLst>
                </a:gridCol>
                <a:gridCol w="329184">
                  <a:extLst>
                    <a:ext uri="{9D8B030D-6E8A-4147-A177-3AD203B41FA5}">
                      <a16:colId xmlns:a16="http://schemas.microsoft.com/office/drawing/2014/main" val="591478402"/>
                    </a:ext>
                  </a:extLst>
                </a:gridCol>
                <a:gridCol w="329184">
                  <a:extLst>
                    <a:ext uri="{9D8B030D-6E8A-4147-A177-3AD203B41FA5}">
                      <a16:colId xmlns:a16="http://schemas.microsoft.com/office/drawing/2014/main" val="2018095222"/>
                    </a:ext>
                  </a:extLst>
                </a:gridCol>
                <a:gridCol w="329184">
                  <a:extLst>
                    <a:ext uri="{9D8B030D-6E8A-4147-A177-3AD203B41FA5}">
                      <a16:colId xmlns:a16="http://schemas.microsoft.com/office/drawing/2014/main" val="2243582924"/>
                    </a:ext>
                  </a:extLst>
                </a:gridCol>
                <a:gridCol w="329184">
                  <a:extLst>
                    <a:ext uri="{9D8B030D-6E8A-4147-A177-3AD203B41FA5}">
                      <a16:colId xmlns:a16="http://schemas.microsoft.com/office/drawing/2014/main" val="1302040420"/>
                    </a:ext>
                  </a:extLst>
                </a:gridCol>
                <a:gridCol w="329184">
                  <a:extLst>
                    <a:ext uri="{9D8B030D-6E8A-4147-A177-3AD203B41FA5}">
                      <a16:colId xmlns:a16="http://schemas.microsoft.com/office/drawing/2014/main" val="3425914924"/>
                    </a:ext>
                  </a:extLst>
                </a:gridCol>
                <a:gridCol w="329184">
                  <a:extLst>
                    <a:ext uri="{9D8B030D-6E8A-4147-A177-3AD203B41FA5}">
                      <a16:colId xmlns:a16="http://schemas.microsoft.com/office/drawing/2014/main" val="2660411203"/>
                    </a:ext>
                  </a:extLst>
                </a:gridCol>
                <a:gridCol w="329184">
                  <a:extLst>
                    <a:ext uri="{9D8B030D-6E8A-4147-A177-3AD203B41FA5}">
                      <a16:colId xmlns:a16="http://schemas.microsoft.com/office/drawing/2014/main" val="888634581"/>
                    </a:ext>
                  </a:extLst>
                </a:gridCol>
                <a:gridCol w="329184">
                  <a:extLst>
                    <a:ext uri="{9D8B030D-6E8A-4147-A177-3AD203B41FA5}">
                      <a16:colId xmlns:a16="http://schemas.microsoft.com/office/drawing/2014/main" val="336442914"/>
                    </a:ext>
                  </a:extLst>
                </a:gridCol>
                <a:gridCol w="329184">
                  <a:extLst>
                    <a:ext uri="{9D8B030D-6E8A-4147-A177-3AD203B41FA5}">
                      <a16:colId xmlns:a16="http://schemas.microsoft.com/office/drawing/2014/main" val="3593082213"/>
                    </a:ext>
                  </a:extLst>
                </a:gridCol>
                <a:gridCol w="329184">
                  <a:extLst>
                    <a:ext uri="{9D8B030D-6E8A-4147-A177-3AD203B41FA5}">
                      <a16:colId xmlns:a16="http://schemas.microsoft.com/office/drawing/2014/main" val="3746870021"/>
                    </a:ext>
                  </a:extLst>
                </a:gridCol>
                <a:gridCol w="329184">
                  <a:extLst>
                    <a:ext uri="{9D8B030D-6E8A-4147-A177-3AD203B41FA5}">
                      <a16:colId xmlns:a16="http://schemas.microsoft.com/office/drawing/2014/main" val="673612136"/>
                    </a:ext>
                  </a:extLst>
                </a:gridCol>
                <a:gridCol w="329184">
                  <a:extLst>
                    <a:ext uri="{9D8B030D-6E8A-4147-A177-3AD203B41FA5}">
                      <a16:colId xmlns:a16="http://schemas.microsoft.com/office/drawing/2014/main" val="13728654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33938133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LTD - 2024-07-18 17:00:29</a:t>
                      </a:r>
                      <a:r>
                        <a:rPr kumimoji="0" lang="en-US" sz="1000" b="0" i="0" u="none" strike="noStrike" kern="1200" cap="none" spc="0" normalizeH="0" baseline="0" noProof="0">
                          <a:ln>
                            <a:noFill/>
                          </a:ln>
                          <a:solidFill>
                            <a:prstClr val="black"/>
                          </a:solidFill>
                          <a:effectLst/>
                          <a:uLnTx/>
                          <a:uFillTx/>
                          <a:latin typeface="Calibri"/>
                          <a:ea typeface="+mn-ea"/>
                          <a:cs typeface="+mn-cs"/>
                        </a:rPr>
                        <a:t>
 We’re throwing it back to our Summer Scoop Social last week, where we asked associates to dream up a brand-new ice cream flavor! Swipe to check out some of the delicious, off the wall, and uniquely crafted flavors we came up with. #ThrowbackThursday #NationalIceCreamMonth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https://quintly-eu-image-storage.s3.amazonaws.com/17ae3836335657ff0a83f20c7d11e5e8/1305b6f5a43e8a3ef6f05e992b807cdb.jpg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3338082078"/>
                  </a:ext>
                </a:extLst>
              </a:tr>
            </a:tbl>
          </a:graphicData>
        </a:graphic>
      </p:graphicFrame>
      <p:sp>
        <p:nvSpPr>
          <p:cNvPr id="4" name="Text Placeholder 3">
            <a:extLst>
              <a:ext uri="{FF2B5EF4-FFF2-40B4-BE49-F238E27FC236}">
                <a16:creationId xmlns:a16="http://schemas.microsoft.com/office/drawing/2014/main" id="{39447506-9BDD-4DB7-9582-4A9406C7713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500609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23C4D-341E-48E6-A29A-685053423AD2}"/>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CBCBCE1F-6C0D-42AB-B75C-C053DE264818}"/>
              </a:ext>
            </a:extLst>
          </p:cNvPr>
          <p:cNvGraphicFramePr>
            <a:graphicFrameLocks noGrp="1"/>
          </p:cNvGraphicFramePr>
          <p:nvPr>
            <p:ph type="tbl" sz="quarter" idx="13"/>
            <p:extLst>
              <p:ext uri="{D42A27DB-BD31-4B8C-83A1-F6EECF244321}">
                <p14:modId xmlns:p14="http://schemas.microsoft.com/office/powerpoint/2010/main" val="316298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843347824"/>
                    </a:ext>
                  </a:extLst>
                </a:gridCol>
                <a:gridCol w="576072">
                  <a:extLst>
                    <a:ext uri="{9D8B030D-6E8A-4147-A177-3AD203B41FA5}">
                      <a16:colId xmlns:a16="http://schemas.microsoft.com/office/drawing/2014/main" val="1699621412"/>
                    </a:ext>
                  </a:extLst>
                </a:gridCol>
                <a:gridCol w="576072">
                  <a:extLst>
                    <a:ext uri="{9D8B030D-6E8A-4147-A177-3AD203B41FA5}">
                      <a16:colId xmlns:a16="http://schemas.microsoft.com/office/drawing/2014/main" val="2014826477"/>
                    </a:ext>
                  </a:extLst>
                </a:gridCol>
                <a:gridCol w="576072">
                  <a:extLst>
                    <a:ext uri="{9D8B030D-6E8A-4147-A177-3AD203B41FA5}">
                      <a16:colId xmlns:a16="http://schemas.microsoft.com/office/drawing/2014/main" val="4072604651"/>
                    </a:ext>
                  </a:extLst>
                </a:gridCol>
                <a:gridCol w="576072">
                  <a:extLst>
                    <a:ext uri="{9D8B030D-6E8A-4147-A177-3AD203B41FA5}">
                      <a16:colId xmlns:a16="http://schemas.microsoft.com/office/drawing/2014/main" val="2972798800"/>
                    </a:ext>
                  </a:extLst>
                </a:gridCol>
                <a:gridCol w="576072">
                  <a:extLst>
                    <a:ext uri="{9D8B030D-6E8A-4147-A177-3AD203B41FA5}">
                      <a16:colId xmlns:a16="http://schemas.microsoft.com/office/drawing/2014/main" val="2148715372"/>
                    </a:ext>
                  </a:extLst>
                </a:gridCol>
                <a:gridCol w="576072">
                  <a:extLst>
                    <a:ext uri="{9D8B030D-6E8A-4147-A177-3AD203B41FA5}">
                      <a16:colId xmlns:a16="http://schemas.microsoft.com/office/drawing/2014/main" val="858180855"/>
                    </a:ext>
                  </a:extLst>
                </a:gridCol>
                <a:gridCol w="576072">
                  <a:extLst>
                    <a:ext uri="{9D8B030D-6E8A-4147-A177-3AD203B41FA5}">
                      <a16:colId xmlns:a16="http://schemas.microsoft.com/office/drawing/2014/main" val="176895309"/>
                    </a:ext>
                  </a:extLst>
                </a:gridCol>
                <a:gridCol w="576072">
                  <a:extLst>
                    <a:ext uri="{9D8B030D-6E8A-4147-A177-3AD203B41FA5}">
                      <a16:colId xmlns:a16="http://schemas.microsoft.com/office/drawing/2014/main" val="2888632173"/>
                    </a:ext>
                  </a:extLst>
                </a:gridCol>
                <a:gridCol w="576072">
                  <a:extLst>
                    <a:ext uri="{9D8B030D-6E8A-4147-A177-3AD203B41FA5}">
                      <a16:colId xmlns:a16="http://schemas.microsoft.com/office/drawing/2014/main" val="2791010698"/>
                    </a:ext>
                  </a:extLst>
                </a:gridCol>
                <a:gridCol w="576072">
                  <a:extLst>
                    <a:ext uri="{9D8B030D-6E8A-4147-A177-3AD203B41FA5}">
                      <a16:colId xmlns:a16="http://schemas.microsoft.com/office/drawing/2014/main" val="3319918269"/>
                    </a:ext>
                  </a:extLst>
                </a:gridCol>
                <a:gridCol w="576072">
                  <a:extLst>
                    <a:ext uri="{9D8B030D-6E8A-4147-A177-3AD203B41FA5}">
                      <a16:colId xmlns:a16="http://schemas.microsoft.com/office/drawing/2014/main" val="217950279"/>
                    </a:ext>
                  </a:extLst>
                </a:gridCol>
                <a:gridCol w="576072">
                  <a:extLst>
                    <a:ext uri="{9D8B030D-6E8A-4147-A177-3AD203B41FA5}">
                      <a16:colId xmlns:a16="http://schemas.microsoft.com/office/drawing/2014/main" val="354775799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663781630"/>
                  </a:ext>
                </a:extLst>
              </a:tr>
              <a:tr h="370840">
                <a:tc>
                  <a:txBody>
                    <a:bodyPr/>
                    <a:lstStyle/>
                    <a:p>
                      <a:r>
                        <a:rPr lang="en-US" sz="1000"/>
                        <a:t>1184</a:t>
                      </a:r>
                    </a:p>
                  </a:txBody>
                  <a:tcPr/>
                </a:tc>
                <a:tc>
                  <a:txBody>
                    <a:bodyPr/>
                    <a:lstStyle/>
                    <a:p>
                      <a:r>
                        <a:rPr lang="en-US" sz="1000"/>
                        <a:t>-2</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3</a:t>
                      </a:r>
                    </a:p>
                  </a:txBody>
                  <a:tcPr/>
                </a:tc>
                <a:tc>
                  <a:txBody>
                    <a:bodyPr/>
                    <a:lstStyle/>
                    <a:p>
                      <a:r>
                        <a:rPr lang="en-US" sz="1000"/>
                        <a:t>0.0000 %</a:t>
                      </a:r>
                    </a:p>
                  </a:txBody>
                  <a:tcPr/>
                </a:tc>
                <a:tc>
                  <a:txBody>
                    <a:bodyPr/>
                    <a:lstStyle/>
                    <a:p>
                      <a:r>
                        <a:rPr lang="en-US" sz="1000"/>
                        <a:t>0.0 %</a:t>
                      </a:r>
                    </a:p>
                  </a:txBody>
                  <a:tcPr/>
                </a:tc>
                <a:extLst>
                  <a:ext uri="{0D108BD9-81ED-4DB2-BD59-A6C34878D82A}">
                    <a16:rowId xmlns:a16="http://schemas.microsoft.com/office/drawing/2014/main" val="938466658"/>
                  </a:ext>
                </a:extLst>
              </a:tr>
            </a:tbl>
          </a:graphicData>
        </a:graphic>
      </p:graphicFrame>
      <p:sp>
        <p:nvSpPr>
          <p:cNvPr id="4" name="Text Placeholder 3">
            <a:extLst>
              <a:ext uri="{FF2B5EF4-FFF2-40B4-BE49-F238E27FC236}">
                <a16:creationId xmlns:a16="http://schemas.microsoft.com/office/drawing/2014/main" id="{079D2501-08E2-45BB-8F35-4B7E7BFBDDEC}"/>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9637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5BE64-E8D3-4A74-9DA8-220559538AA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94AEB3A4-E796-41EC-BE40-11B24E163E73}"/>
              </a:ext>
            </a:extLst>
          </p:cNvPr>
          <p:cNvGraphicFramePr>
            <a:graphicFrameLocks noGrp="1"/>
          </p:cNvGraphicFramePr>
          <p:nvPr>
            <p:ph type="chart" sz="quarter" idx="13"/>
            <p:extLst>
              <p:ext uri="{D42A27DB-BD31-4B8C-83A1-F6EECF244321}">
                <p14:modId xmlns:p14="http://schemas.microsoft.com/office/powerpoint/2010/main" val="472404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45E150-6050-4A83-BD81-0AA79386334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4AEDB865-7EF7-4509-9C35-953827A63E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00874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04EAD-1A55-4647-8E75-5DE2ED05D796}"/>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429BBC7-340A-4C27-9CB9-A2F6D146A206}"/>
              </a:ext>
            </a:extLst>
          </p:cNvPr>
          <p:cNvGraphicFramePr>
            <a:graphicFrameLocks noGrp="1"/>
          </p:cNvGraphicFramePr>
          <p:nvPr>
            <p:ph type="chart" sz="quarter" idx="13"/>
            <p:extLst>
              <p:ext uri="{D42A27DB-BD31-4B8C-83A1-F6EECF244321}">
                <p14:modId xmlns:p14="http://schemas.microsoft.com/office/powerpoint/2010/main" val="3585843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A270B2-B55A-46C5-8973-B799DDF4F9B9}"/>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53AB6DB2-4797-4527-88CC-1B1EFB1C989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279977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78C81-DCCE-42CF-8753-F7544171BFCF}"/>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BA673459-E037-415D-814B-86207DDE9D8B}"/>
              </a:ext>
            </a:extLst>
          </p:cNvPr>
          <p:cNvGraphicFramePr>
            <a:graphicFrameLocks noGrp="1"/>
          </p:cNvGraphicFramePr>
          <p:nvPr>
            <p:ph type="chart" sz="quarter" idx="13"/>
            <p:extLst>
              <p:ext uri="{D42A27DB-BD31-4B8C-83A1-F6EECF244321}">
                <p14:modId xmlns:p14="http://schemas.microsoft.com/office/powerpoint/2010/main" val="34763160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4ACCA7-5378-4395-AAD7-57D30D50C9DD}"/>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7DFB2F02-B399-4FA9-B717-920DEFC45C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092491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D6DDC-4BCD-4329-B78D-7B0B516292F3}"/>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26CA2C6F-C487-4DC9-AA99-7D13E51E7248}"/>
              </a:ext>
            </a:extLst>
          </p:cNvPr>
          <p:cNvGraphicFramePr>
            <a:graphicFrameLocks noGrp="1"/>
          </p:cNvGraphicFramePr>
          <p:nvPr>
            <p:ph type="tbl" sz="quarter" idx="13"/>
            <p:extLst>
              <p:ext uri="{D42A27DB-BD31-4B8C-83A1-F6EECF244321}">
                <p14:modId xmlns:p14="http://schemas.microsoft.com/office/powerpoint/2010/main" val="2662622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078538878"/>
                    </a:ext>
                  </a:extLst>
                </a:gridCol>
                <a:gridCol w="1152144">
                  <a:extLst>
                    <a:ext uri="{9D8B030D-6E8A-4147-A177-3AD203B41FA5}">
                      <a16:colId xmlns:a16="http://schemas.microsoft.com/office/drawing/2014/main" val="3161974662"/>
                    </a:ext>
                  </a:extLst>
                </a:gridCol>
                <a:gridCol w="1152144">
                  <a:extLst>
                    <a:ext uri="{9D8B030D-6E8A-4147-A177-3AD203B41FA5}">
                      <a16:colId xmlns:a16="http://schemas.microsoft.com/office/drawing/2014/main" val="1685529817"/>
                    </a:ext>
                  </a:extLst>
                </a:gridCol>
                <a:gridCol w="1152144">
                  <a:extLst>
                    <a:ext uri="{9D8B030D-6E8A-4147-A177-3AD203B41FA5}">
                      <a16:colId xmlns:a16="http://schemas.microsoft.com/office/drawing/2014/main" val="3203008019"/>
                    </a:ext>
                  </a:extLst>
                </a:gridCol>
                <a:gridCol w="1152144">
                  <a:extLst>
                    <a:ext uri="{9D8B030D-6E8A-4147-A177-3AD203B41FA5}">
                      <a16:colId xmlns:a16="http://schemas.microsoft.com/office/drawing/2014/main" val="4031226576"/>
                    </a:ext>
                  </a:extLst>
                </a:gridCol>
                <a:gridCol w="1152144">
                  <a:extLst>
                    <a:ext uri="{9D8B030D-6E8A-4147-A177-3AD203B41FA5}">
                      <a16:colId xmlns:a16="http://schemas.microsoft.com/office/drawing/2014/main" val="3034614762"/>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930038090"/>
                  </a:ext>
                </a:extLst>
              </a:tr>
              <a:tr h="370840">
                <a:tc>
                  <a:txBody>
                    <a:bodyPr/>
                    <a:lstStyle/>
                    <a:p>
                      <a:r>
                        <a:rPr lang="en-US" sz="1000" b="1"/>
                        <a:t>@FirstInsHI - 2024-07-01 13:37:20</a:t>
                      </a:r>
                      <a:r>
                        <a:rPr lang="en-US" sz="1000"/>
                        <a:t>
 Last week, our Tokio Marine expats Taki Anzai, Ken Kamoda, and Tatsu Fujimoto led a Japanese Cultural Class to teach us more about their home country. We appreciate the time and thought they put into their presentation and look forward to part 2! https://t.co/9rSPqrIJC7</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991006245"/>
                  </a:ext>
                </a:extLst>
              </a:tr>
              <a:tr h="370840">
                <a:tc>
                  <a:txBody>
                    <a:bodyPr/>
                    <a:lstStyle/>
                    <a:p>
                      <a:r>
                        <a:rPr lang="en-US" sz="1000" b="1"/>
                        <a:t>@FirstInsHI - 2024-07-02 13:00:52</a:t>
                      </a:r>
                      <a:r>
                        <a:rPr lang="en-US" sz="1000"/>
                        <a:t>
 Join us in welcoming the newest members of #TeamFICOH, Thea and Brittany! Each of them brings a distinct set of skills and experiences, and we can’t wait to see the valuable contributions they’ll make to FICOH. #NewHires https://t.co/JI45156nzx</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3996719177"/>
                  </a:ext>
                </a:extLst>
              </a:tr>
              <a:tr h="370840">
                <a:tc>
                  <a:txBody>
                    <a:bodyPr/>
                    <a:lstStyle/>
                    <a:p>
                      <a:r>
                        <a:rPr lang="en-US" sz="1000" b="1"/>
                        <a:t>@FirstInsHI - 2024-07-08 14:00:39</a:t>
                      </a:r>
                      <a:r>
                        <a:rPr lang="en-US" sz="1000"/>
                        <a:t>
 Join us in congratulating Lance Kawano on his promotion to Senior Vice President! Click the link below to learn more.
https://t.co/uZyHsdQytt https://t.co/AM2JsCVdR8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0.0000 %</a:t>
                      </a:r>
                    </a:p>
                  </a:txBody>
                  <a:tcPr/>
                </a:tc>
                <a:extLst>
                  <a:ext uri="{0D108BD9-81ED-4DB2-BD59-A6C34878D82A}">
                    <a16:rowId xmlns:a16="http://schemas.microsoft.com/office/drawing/2014/main" val="2593835710"/>
                  </a:ext>
                </a:extLst>
              </a:tr>
            </a:tbl>
          </a:graphicData>
        </a:graphic>
      </p:graphicFrame>
      <p:sp>
        <p:nvSpPr>
          <p:cNvPr id="4" name="Text Placeholder 3">
            <a:extLst>
              <a:ext uri="{FF2B5EF4-FFF2-40B4-BE49-F238E27FC236}">
                <a16:creationId xmlns:a16="http://schemas.microsoft.com/office/drawing/2014/main" id="{70566F7B-F241-4B4F-AD92-0142417DB91D}"/>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0750017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2C2118-B5BA-4808-A58B-E936A2834008}"/>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FFD40FB3-7E6E-4765-A661-FE9C2EEE3A6A}"/>
              </a:ext>
            </a:extLst>
          </p:cNvPr>
          <p:cNvGraphicFramePr>
            <a:graphicFrameLocks noGrp="1"/>
          </p:cNvGraphicFramePr>
          <p:nvPr>
            <p:ph type="tbl" sz="quarter" idx="13"/>
            <p:extLst>
              <p:ext uri="{D42A27DB-BD31-4B8C-83A1-F6EECF244321}">
                <p14:modId xmlns:p14="http://schemas.microsoft.com/office/powerpoint/2010/main" val="1379342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174866552"/>
                    </a:ext>
                  </a:extLst>
                </a:gridCol>
                <a:gridCol w="576072">
                  <a:extLst>
                    <a:ext uri="{9D8B030D-6E8A-4147-A177-3AD203B41FA5}">
                      <a16:colId xmlns:a16="http://schemas.microsoft.com/office/drawing/2014/main" val="83171549"/>
                    </a:ext>
                  </a:extLst>
                </a:gridCol>
                <a:gridCol w="576072">
                  <a:extLst>
                    <a:ext uri="{9D8B030D-6E8A-4147-A177-3AD203B41FA5}">
                      <a16:colId xmlns:a16="http://schemas.microsoft.com/office/drawing/2014/main" val="3620935976"/>
                    </a:ext>
                  </a:extLst>
                </a:gridCol>
                <a:gridCol w="576072">
                  <a:extLst>
                    <a:ext uri="{9D8B030D-6E8A-4147-A177-3AD203B41FA5}">
                      <a16:colId xmlns:a16="http://schemas.microsoft.com/office/drawing/2014/main" val="1589626323"/>
                    </a:ext>
                  </a:extLst>
                </a:gridCol>
                <a:gridCol w="576072">
                  <a:extLst>
                    <a:ext uri="{9D8B030D-6E8A-4147-A177-3AD203B41FA5}">
                      <a16:colId xmlns:a16="http://schemas.microsoft.com/office/drawing/2014/main" val="148110855"/>
                    </a:ext>
                  </a:extLst>
                </a:gridCol>
                <a:gridCol w="576072">
                  <a:extLst>
                    <a:ext uri="{9D8B030D-6E8A-4147-A177-3AD203B41FA5}">
                      <a16:colId xmlns:a16="http://schemas.microsoft.com/office/drawing/2014/main" val="1213249960"/>
                    </a:ext>
                  </a:extLst>
                </a:gridCol>
                <a:gridCol w="576072">
                  <a:extLst>
                    <a:ext uri="{9D8B030D-6E8A-4147-A177-3AD203B41FA5}">
                      <a16:colId xmlns:a16="http://schemas.microsoft.com/office/drawing/2014/main" val="1014242996"/>
                    </a:ext>
                  </a:extLst>
                </a:gridCol>
                <a:gridCol w="576072">
                  <a:extLst>
                    <a:ext uri="{9D8B030D-6E8A-4147-A177-3AD203B41FA5}">
                      <a16:colId xmlns:a16="http://schemas.microsoft.com/office/drawing/2014/main" val="1333345389"/>
                    </a:ext>
                  </a:extLst>
                </a:gridCol>
                <a:gridCol w="576072">
                  <a:extLst>
                    <a:ext uri="{9D8B030D-6E8A-4147-A177-3AD203B41FA5}">
                      <a16:colId xmlns:a16="http://schemas.microsoft.com/office/drawing/2014/main" val="2389183552"/>
                    </a:ext>
                  </a:extLst>
                </a:gridCol>
                <a:gridCol w="576072">
                  <a:extLst>
                    <a:ext uri="{9D8B030D-6E8A-4147-A177-3AD203B41FA5}">
                      <a16:colId xmlns:a16="http://schemas.microsoft.com/office/drawing/2014/main" val="3092409219"/>
                    </a:ext>
                  </a:extLst>
                </a:gridCol>
                <a:gridCol w="576072">
                  <a:extLst>
                    <a:ext uri="{9D8B030D-6E8A-4147-A177-3AD203B41FA5}">
                      <a16:colId xmlns:a16="http://schemas.microsoft.com/office/drawing/2014/main" val="619652926"/>
                    </a:ext>
                  </a:extLst>
                </a:gridCol>
                <a:gridCol w="576072">
                  <a:extLst>
                    <a:ext uri="{9D8B030D-6E8A-4147-A177-3AD203B41FA5}">
                      <a16:colId xmlns:a16="http://schemas.microsoft.com/office/drawing/2014/main" val="8651360"/>
                    </a:ext>
                  </a:extLst>
                </a:gridCol>
                <a:gridCol w="576072">
                  <a:extLst>
                    <a:ext uri="{9D8B030D-6E8A-4147-A177-3AD203B41FA5}">
                      <a16:colId xmlns:a16="http://schemas.microsoft.com/office/drawing/2014/main" val="2011808181"/>
                    </a:ext>
                  </a:extLst>
                </a:gridCol>
                <a:gridCol w="576072">
                  <a:extLst>
                    <a:ext uri="{9D8B030D-6E8A-4147-A177-3AD203B41FA5}">
                      <a16:colId xmlns:a16="http://schemas.microsoft.com/office/drawing/2014/main" val="3044856113"/>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4026378559"/>
                  </a:ext>
                </a:extLst>
              </a:tr>
              <a:tr h="370840">
                <a:tc>
                  <a:txBody>
                    <a:bodyPr/>
                    <a:lstStyle/>
                    <a:p>
                      <a:r>
                        <a:rPr lang="en-US" sz="1000"/>
                        <a:t>4559</a:t>
                      </a:r>
                    </a:p>
                  </a:txBody>
                  <a:tcPr/>
                </a:tc>
                <a:tc>
                  <a:txBody>
                    <a:bodyPr/>
                    <a:lstStyle/>
                    <a:p>
                      <a:r>
                        <a:rPr lang="en-US" sz="1000"/>
                        <a:t>49</a:t>
                      </a:r>
                    </a:p>
                  </a:txBody>
                  <a:tcPr/>
                </a:tc>
                <a:tc>
                  <a:txBody>
                    <a:bodyPr/>
                    <a:lstStyle/>
                    <a:p>
                      <a:r>
                        <a:rPr lang="en-US" sz="1000"/>
                        <a:t>5</a:t>
                      </a:r>
                    </a:p>
                  </a:txBody>
                  <a:tcPr/>
                </a:tc>
                <a:tc>
                  <a:txBody>
                    <a:bodyPr/>
                    <a:lstStyle/>
                    <a:p>
                      <a:r>
                        <a:rPr lang="en-US" sz="1000"/>
                        <a:t>365</a:t>
                      </a:r>
                    </a:p>
                  </a:txBody>
                  <a:tcPr/>
                </a:tc>
                <a:tc>
                  <a:txBody>
                    <a:bodyPr/>
                    <a:lstStyle/>
                    <a:p>
                      <a:r>
                        <a:rPr lang="en-US" sz="1000"/>
                        <a:t>73</a:t>
                      </a:r>
                    </a:p>
                  </a:txBody>
                  <a:tcPr/>
                </a:tc>
                <a:tc>
                  <a:txBody>
                    <a:bodyPr/>
                    <a:lstStyle/>
                    <a:p>
                      <a:r>
                        <a:rPr lang="en-US" sz="1000"/>
                        <a:t>64</a:t>
                      </a:r>
                    </a:p>
                  </a:txBody>
                  <a:tcPr/>
                </a:tc>
                <a:tc>
                  <a:txBody>
                    <a:bodyPr/>
                    <a:lstStyle/>
                    <a:p>
                      <a:r>
                        <a:rPr lang="en-US" sz="1000"/>
                        <a:t>2</a:t>
                      </a:r>
                    </a:p>
                  </a:txBody>
                  <a:tcPr/>
                </a:tc>
                <a:tc>
                  <a:txBody>
                    <a:bodyPr/>
                    <a:lstStyle/>
                    <a:p>
                      <a:r>
                        <a:rPr lang="en-US" sz="1000"/>
                        <a:t>0.4</a:t>
                      </a:r>
                    </a:p>
                  </a:txBody>
                  <a:tcPr/>
                </a:tc>
                <a:tc>
                  <a:txBody>
                    <a:bodyPr/>
                    <a:lstStyle/>
                    <a:p>
                      <a:r>
                        <a:rPr lang="en-US" sz="1000"/>
                        <a:t>1217</a:t>
                      </a:r>
                    </a:p>
                  </a:txBody>
                  <a:tcPr/>
                </a:tc>
                <a:tc>
                  <a:txBody>
                    <a:bodyPr/>
                    <a:lstStyle/>
                    <a:p>
                      <a:r>
                        <a:rPr lang="en-US" sz="1000"/>
                        <a:t>243.4</a:t>
                      </a:r>
                    </a:p>
                  </a:txBody>
                  <a:tcPr/>
                </a:tc>
                <a:tc>
                  <a:txBody>
                    <a:bodyPr/>
                    <a:lstStyle/>
                    <a:p>
                      <a:r>
                        <a:rPr lang="en-US" sz="1000"/>
                        <a:t>11673</a:t>
                      </a:r>
                    </a:p>
                  </a:txBody>
                  <a:tcPr/>
                </a:tc>
                <a:tc>
                  <a:txBody>
                    <a:bodyPr/>
                    <a:lstStyle/>
                    <a:p>
                      <a:r>
                        <a:rPr lang="en-US" sz="1000"/>
                        <a:t>2334.6</a:t>
                      </a:r>
                    </a:p>
                  </a:txBody>
                  <a:tcPr/>
                </a:tc>
                <a:tc>
                  <a:txBody>
                    <a:bodyPr/>
                    <a:lstStyle/>
                    <a:p>
                      <a:r>
                        <a:rPr lang="en-US" sz="1000"/>
                        <a:t>15.706900244676 %</a:t>
                      </a:r>
                    </a:p>
                  </a:txBody>
                  <a:tcPr/>
                </a:tc>
                <a:tc>
                  <a:txBody>
                    <a:bodyPr/>
                    <a:lstStyle/>
                    <a:p>
                      <a:r>
                        <a:rPr lang="en-US" sz="1000"/>
                        <a:t>605</a:t>
                      </a:r>
                    </a:p>
                  </a:txBody>
                  <a:tcPr/>
                </a:tc>
                <a:extLst>
                  <a:ext uri="{0D108BD9-81ED-4DB2-BD59-A6C34878D82A}">
                    <a16:rowId xmlns:a16="http://schemas.microsoft.com/office/drawing/2014/main" val="3742599884"/>
                  </a:ext>
                </a:extLst>
              </a:tr>
            </a:tbl>
          </a:graphicData>
        </a:graphic>
      </p:graphicFrame>
      <p:sp>
        <p:nvSpPr>
          <p:cNvPr id="4" name="Text Placeholder 3">
            <a:extLst>
              <a:ext uri="{FF2B5EF4-FFF2-40B4-BE49-F238E27FC236}">
                <a16:creationId xmlns:a16="http://schemas.microsoft.com/office/drawing/2014/main" id="{26B32228-8C2E-412E-8433-E0681479F92A}"/>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29336362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6C5E2B-56C6-497A-896B-4B2A949F7A11}"/>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F0EBB5C3-5E49-4C34-98DA-1707B84556B9}"/>
              </a:ext>
            </a:extLst>
          </p:cNvPr>
          <p:cNvGraphicFramePr>
            <a:graphicFrameLocks noGrp="1"/>
          </p:cNvGraphicFramePr>
          <p:nvPr>
            <p:ph type="chart" sz="quarter" idx="13"/>
            <p:extLst>
              <p:ext uri="{D42A27DB-BD31-4B8C-83A1-F6EECF244321}">
                <p14:modId xmlns:p14="http://schemas.microsoft.com/office/powerpoint/2010/main" val="840499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A45AF18-E913-43AB-B3CF-4B35EB8579EC}"/>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52F7CE26-BE48-4C66-86F4-A87BDECB32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30887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720C02-3B26-41E0-9C84-90AFAA0AE355}"/>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B27509B7-6021-4A8E-BD5F-AB4603318E98}"/>
              </a:ext>
            </a:extLst>
          </p:cNvPr>
          <p:cNvGraphicFramePr>
            <a:graphicFrameLocks noGrp="1"/>
          </p:cNvGraphicFramePr>
          <p:nvPr>
            <p:ph type="chart" sz="quarter" idx="13"/>
            <p:extLst>
              <p:ext uri="{D42A27DB-BD31-4B8C-83A1-F6EECF244321}">
                <p14:modId xmlns:p14="http://schemas.microsoft.com/office/powerpoint/2010/main" val="34822603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28C072-C7CA-4B8B-BA0D-FE41D8992861}"/>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8F621B04-B546-468D-B712-6E86CB8946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5400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C63BB7-54D7-4DC1-B108-375D16C2D1B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D8CF6E69-04DB-4B35-8816-B636B874EAF6}"/>
              </a:ext>
            </a:extLst>
          </p:cNvPr>
          <p:cNvGraphicFramePr>
            <a:graphicFrameLocks noGrp="1"/>
          </p:cNvGraphicFramePr>
          <p:nvPr>
            <p:ph type="chart" sz="quarter" idx="13"/>
            <p:extLst>
              <p:ext uri="{D42A27DB-BD31-4B8C-83A1-F6EECF244321}">
                <p14:modId xmlns:p14="http://schemas.microsoft.com/office/powerpoint/2010/main" val="39528073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BE3D6B0-E689-4DA6-B39E-F763681943D5}"/>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061128FD-2EC8-44EA-B513-CB1CA902851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50578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9EAD-1D10-4BC4-9D28-81370B423DEC}"/>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F14037CE-0C4A-4C5D-AB7A-D563F45562A6}"/>
              </a:ext>
            </a:extLst>
          </p:cNvPr>
          <p:cNvGraphicFramePr>
            <a:graphicFrameLocks noGrp="1"/>
          </p:cNvGraphicFramePr>
          <p:nvPr>
            <p:ph type="chart" sz="quarter" idx="13"/>
            <p:extLst>
              <p:ext uri="{D42A27DB-BD31-4B8C-83A1-F6EECF244321}">
                <p14:modId xmlns:p14="http://schemas.microsoft.com/office/powerpoint/2010/main" val="27369717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FCF091-9F84-4714-B4AB-CFE48E825ACD}"/>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F051094E-8B73-4967-90AB-A33BE5F73B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45091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D728DF-0D83-484A-AF0E-5F9AF2897C41}"/>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FE3E5499-388E-4273-BF30-FD59568A89BC}"/>
              </a:ext>
            </a:extLst>
          </p:cNvPr>
          <p:cNvGraphicFramePr>
            <a:graphicFrameLocks noGrp="1"/>
          </p:cNvGraphicFramePr>
          <p:nvPr>
            <p:ph type="tbl" sz="quarter" idx="13"/>
            <p:extLst>
              <p:ext uri="{D42A27DB-BD31-4B8C-83A1-F6EECF244321}">
                <p14:modId xmlns:p14="http://schemas.microsoft.com/office/powerpoint/2010/main" val="6564632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101915618"/>
                    </a:ext>
                  </a:extLst>
                </a:gridCol>
                <a:gridCol w="658368">
                  <a:extLst>
                    <a:ext uri="{9D8B030D-6E8A-4147-A177-3AD203B41FA5}">
                      <a16:colId xmlns:a16="http://schemas.microsoft.com/office/drawing/2014/main" val="203583198"/>
                    </a:ext>
                  </a:extLst>
                </a:gridCol>
                <a:gridCol w="658368">
                  <a:extLst>
                    <a:ext uri="{9D8B030D-6E8A-4147-A177-3AD203B41FA5}">
                      <a16:colId xmlns:a16="http://schemas.microsoft.com/office/drawing/2014/main" val="590382158"/>
                    </a:ext>
                  </a:extLst>
                </a:gridCol>
                <a:gridCol w="658368">
                  <a:extLst>
                    <a:ext uri="{9D8B030D-6E8A-4147-A177-3AD203B41FA5}">
                      <a16:colId xmlns:a16="http://schemas.microsoft.com/office/drawing/2014/main" val="509282423"/>
                    </a:ext>
                  </a:extLst>
                </a:gridCol>
                <a:gridCol w="658368">
                  <a:extLst>
                    <a:ext uri="{9D8B030D-6E8A-4147-A177-3AD203B41FA5}">
                      <a16:colId xmlns:a16="http://schemas.microsoft.com/office/drawing/2014/main" val="1607184856"/>
                    </a:ext>
                  </a:extLst>
                </a:gridCol>
                <a:gridCol w="658368">
                  <a:extLst>
                    <a:ext uri="{9D8B030D-6E8A-4147-A177-3AD203B41FA5}">
                      <a16:colId xmlns:a16="http://schemas.microsoft.com/office/drawing/2014/main" val="2517241307"/>
                    </a:ext>
                  </a:extLst>
                </a:gridCol>
                <a:gridCol w="658368">
                  <a:extLst>
                    <a:ext uri="{9D8B030D-6E8A-4147-A177-3AD203B41FA5}">
                      <a16:colId xmlns:a16="http://schemas.microsoft.com/office/drawing/2014/main" val="2093775458"/>
                    </a:ext>
                  </a:extLst>
                </a:gridCol>
                <a:gridCol w="658368">
                  <a:extLst>
                    <a:ext uri="{9D8B030D-6E8A-4147-A177-3AD203B41FA5}">
                      <a16:colId xmlns:a16="http://schemas.microsoft.com/office/drawing/2014/main" val="3443231191"/>
                    </a:ext>
                  </a:extLst>
                </a:gridCol>
                <a:gridCol w="658368">
                  <a:extLst>
                    <a:ext uri="{9D8B030D-6E8A-4147-A177-3AD203B41FA5}">
                      <a16:colId xmlns:a16="http://schemas.microsoft.com/office/drawing/2014/main" val="3796821898"/>
                    </a:ext>
                  </a:extLst>
                </a:gridCol>
                <a:gridCol w="658368">
                  <a:extLst>
                    <a:ext uri="{9D8B030D-6E8A-4147-A177-3AD203B41FA5}">
                      <a16:colId xmlns:a16="http://schemas.microsoft.com/office/drawing/2014/main" val="747416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68378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- 2024-07-08 14:02:48</a:t>
                      </a:r>
                      <a:r>
                        <a:rPr kumimoji="0" lang="en-US" sz="1000" b="0" i="0" u="none" strike="noStrike" kern="1200" cap="none" spc="0" normalizeH="0" baseline="0" noProof="0">
                          <a:ln>
                            <a:noFill/>
                          </a:ln>
                          <a:solidFill>
                            <a:prstClr val="black"/>
                          </a:solidFill>
                          <a:effectLst/>
                          <a:uLnTx/>
                          <a:uFillTx/>
                          <a:latin typeface="Calibri"/>
                          <a:ea typeface="+mn-ea"/>
                          <a:cs typeface="+mn-cs"/>
                        </a:rPr>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Click the link below to learn more. 
https://lnkd.in/gPFv4RC4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8.3082289519581 %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2592750"/>
                  </a:ext>
                </a:extLst>
              </a:tr>
            </a:tbl>
          </a:graphicData>
        </a:graphic>
      </p:graphicFrame>
      <p:sp>
        <p:nvSpPr>
          <p:cNvPr id="4" name="Text Placeholder 3">
            <a:extLst>
              <a:ext uri="{FF2B5EF4-FFF2-40B4-BE49-F238E27FC236}">
                <a16:creationId xmlns:a16="http://schemas.microsoft.com/office/drawing/2014/main" id="{C7335E41-A0C4-415A-B43A-7D039D4E9A17}"/>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776676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644D5-BE31-40C5-8465-B7CBD27C8335}"/>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04F602FC-B3D2-4920-9E82-FAD106C03385}"/>
              </a:ext>
            </a:extLst>
          </p:cNvPr>
          <p:cNvGraphicFramePr>
            <a:graphicFrameLocks noGrp="1"/>
          </p:cNvGraphicFramePr>
          <p:nvPr>
            <p:ph type="tbl" sz="quarter" idx="13"/>
            <p:extLst>
              <p:ext uri="{D42A27DB-BD31-4B8C-83A1-F6EECF244321}">
                <p14:modId xmlns:p14="http://schemas.microsoft.com/office/powerpoint/2010/main" val="13505303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7337359"/>
                    </a:ext>
                  </a:extLst>
                </a:gridCol>
                <a:gridCol w="658368">
                  <a:extLst>
                    <a:ext uri="{9D8B030D-6E8A-4147-A177-3AD203B41FA5}">
                      <a16:colId xmlns:a16="http://schemas.microsoft.com/office/drawing/2014/main" val="553110873"/>
                    </a:ext>
                  </a:extLst>
                </a:gridCol>
                <a:gridCol w="658368">
                  <a:extLst>
                    <a:ext uri="{9D8B030D-6E8A-4147-A177-3AD203B41FA5}">
                      <a16:colId xmlns:a16="http://schemas.microsoft.com/office/drawing/2014/main" val="2050188455"/>
                    </a:ext>
                  </a:extLst>
                </a:gridCol>
                <a:gridCol w="658368">
                  <a:extLst>
                    <a:ext uri="{9D8B030D-6E8A-4147-A177-3AD203B41FA5}">
                      <a16:colId xmlns:a16="http://schemas.microsoft.com/office/drawing/2014/main" val="1211215453"/>
                    </a:ext>
                  </a:extLst>
                </a:gridCol>
                <a:gridCol w="658368">
                  <a:extLst>
                    <a:ext uri="{9D8B030D-6E8A-4147-A177-3AD203B41FA5}">
                      <a16:colId xmlns:a16="http://schemas.microsoft.com/office/drawing/2014/main" val="4038743017"/>
                    </a:ext>
                  </a:extLst>
                </a:gridCol>
                <a:gridCol w="658368">
                  <a:extLst>
                    <a:ext uri="{9D8B030D-6E8A-4147-A177-3AD203B41FA5}">
                      <a16:colId xmlns:a16="http://schemas.microsoft.com/office/drawing/2014/main" val="1210159722"/>
                    </a:ext>
                  </a:extLst>
                </a:gridCol>
                <a:gridCol w="658368">
                  <a:extLst>
                    <a:ext uri="{9D8B030D-6E8A-4147-A177-3AD203B41FA5}">
                      <a16:colId xmlns:a16="http://schemas.microsoft.com/office/drawing/2014/main" val="3092139625"/>
                    </a:ext>
                  </a:extLst>
                </a:gridCol>
                <a:gridCol w="658368">
                  <a:extLst>
                    <a:ext uri="{9D8B030D-6E8A-4147-A177-3AD203B41FA5}">
                      <a16:colId xmlns:a16="http://schemas.microsoft.com/office/drawing/2014/main" val="1165347178"/>
                    </a:ext>
                  </a:extLst>
                </a:gridCol>
                <a:gridCol w="658368">
                  <a:extLst>
                    <a:ext uri="{9D8B030D-6E8A-4147-A177-3AD203B41FA5}">
                      <a16:colId xmlns:a16="http://schemas.microsoft.com/office/drawing/2014/main" val="685088904"/>
                    </a:ext>
                  </a:extLst>
                </a:gridCol>
                <a:gridCol w="658368">
                  <a:extLst>
                    <a:ext uri="{9D8B030D-6E8A-4147-A177-3AD203B41FA5}">
                      <a16:colId xmlns:a16="http://schemas.microsoft.com/office/drawing/2014/main" val="1039048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0418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- 2024-07-01 13:34:30</a:t>
                      </a:r>
                      <a:r>
                        <a:rPr kumimoji="0" lang="en-US" sz="1000" b="0" i="0" u="none" strike="noStrike" kern="1200" cap="none" spc="0" normalizeH="0" baseline="0" noProof="0">
                          <a:ln>
                            <a:noFill/>
                          </a:ln>
                          <a:solidFill>
                            <a:prstClr val="black"/>
                          </a:solidFill>
                          <a:effectLst/>
                          <a:uLnTx/>
                          <a:uFillTx/>
                          <a:latin typeface="Calibri"/>
                          <a:ea typeface="+mn-ea"/>
                          <a:cs typeface="+mn-cs"/>
                        </a:rPr>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37.732342007435 %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401221578"/>
                  </a:ext>
                </a:extLst>
              </a:tr>
            </a:tbl>
          </a:graphicData>
        </a:graphic>
      </p:graphicFrame>
      <p:sp>
        <p:nvSpPr>
          <p:cNvPr id="4" name="Text Placeholder 3">
            <a:extLst>
              <a:ext uri="{FF2B5EF4-FFF2-40B4-BE49-F238E27FC236}">
                <a16:creationId xmlns:a16="http://schemas.microsoft.com/office/drawing/2014/main" id="{FE2F0763-91EC-4CA8-B798-6ADF037CF32B}"/>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354421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C4BAD2-200F-4D96-8B4E-8B2BEEC4F44F}"/>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7EC0A816-E8B3-4EC8-A23A-06661456E33A}"/>
              </a:ext>
            </a:extLst>
          </p:cNvPr>
          <p:cNvGraphicFramePr>
            <a:graphicFrameLocks noGrp="1"/>
          </p:cNvGraphicFramePr>
          <p:nvPr>
            <p:ph type="tbl" sz="quarter" idx="13"/>
            <p:extLst>
              <p:ext uri="{D42A27DB-BD31-4B8C-83A1-F6EECF244321}">
                <p14:modId xmlns:p14="http://schemas.microsoft.com/office/powerpoint/2010/main" val="4121594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179511183"/>
                    </a:ext>
                  </a:extLst>
                </a:gridCol>
                <a:gridCol w="658368">
                  <a:extLst>
                    <a:ext uri="{9D8B030D-6E8A-4147-A177-3AD203B41FA5}">
                      <a16:colId xmlns:a16="http://schemas.microsoft.com/office/drawing/2014/main" val="2756338207"/>
                    </a:ext>
                  </a:extLst>
                </a:gridCol>
                <a:gridCol w="658368">
                  <a:extLst>
                    <a:ext uri="{9D8B030D-6E8A-4147-A177-3AD203B41FA5}">
                      <a16:colId xmlns:a16="http://schemas.microsoft.com/office/drawing/2014/main" val="4198403761"/>
                    </a:ext>
                  </a:extLst>
                </a:gridCol>
                <a:gridCol w="658368">
                  <a:extLst>
                    <a:ext uri="{9D8B030D-6E8A-4147-A177-3AD203B41FA5}">
                      <a16:colId xmlns:a16="http://schemas.microsoft.com/office/drawing/2014/main" val="1597027048"/>
                    </a:ext>
                  </a:extLst>
                </a:gridCol>
                <a:gridCol w="658368">
                  <a:extLst>
                    <a:ext uri="{9D8B030D-6E8A-4147-A177-3AD203B41FA5}">
                      <a16:colId xmlns:a16="http://schemas.microsoft.com/office/drawing/2014/main" val="3804745218"/>
                    </a:ext>
                  </a:extLst>
                </a:gridCol>
                <a:gridCol w="658368">
                  <a:extLst>
                    <a:ext uri="{9D8B030D-6E8A-4147-A177-3AD203B41FA5}">
                      <a16:colId xmlns:a16="http://schemas.microsoft.com/office/drawing/2014/main" val="3492708127"/>
                    </a:ext>
                  </a:extLst>
                </a:gridCol>
                <a:gridCol w="658368">
                  <a:extLst>
                    <a:ext uri="{9D8B030D-6E8A-4147-A177-3AD203B41FA5}">
                      <a16:colId xmlns:a16="http://schemas.microsoft.com/office/drawing/2014/main" val="71721655"/>
                    </a:ext>
                  </a:extLst>
                </a:gridCol>
                <a:gridCol w="658368">
                  <a:extLst>
                    <a:ext uri="{9D8B030D-6E8A-4147-A177-3AD203B41FA5}">
                      <a16:colId xmlns:a16="http://schemas.microsoft.com/office/drawing/2014/main" val="1994683705"/>
                    </a:ext>
                  </a:extLst>
                </a:gridCol>
                <a:gridCol w="658368">
                  <a:extLst>
                    <a:ext uri="{9D8B030D-6E8A-4147-A177-3AD203B41FA5}">
                      <a16:colId xmlns:a16="http://schemas.microsoft.com/office/drawing/2014/main" val="3760611840"/>
                    </a:ext>
                  </a:extLst>
                </a:gridCol>
                <a:gridCol w="658368">
                  <a:extLst>
                    <a:ext uri="{9D8B030D-6E8A-4147-A177-3AD203B41FA5}">
                      <a16:colId xmlns:a16="http://schemas.microsoft.com/office/drawing/2014/main" val="3284723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517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 Insurance Company of Hawaii - 2024-07-15 13:26:21</a:t>
                      </a:r>
                      <a:r>
                        <a:rPr kumimoji="0" lang="en-US" sz="1000" b="0" i="0" u="none" strike="noStrike" kern="1200" cap="none" spc="0" normalizeH="0" baseline="0" noProof="0">
                          <a:ln>
                            <a:noFill/>
                          </a:ln>
                          <a:solidFill>
                            <a:prstClr val="black"/>
                          </a:solidFill>
                          <a:effectLst/>
                          <a:uLnTx/>
                          <a:uFillTx/>
                          <a:latin typeface="Calibri"/>
                          <a:ea typeface="+mn-ea"/>
                          <a:cs typeface="+mn-cs"/>
                        </a:rPr>
                        <a:t>
 We treated our associates to refreshing gelato from Via Gelato at our Summer Scoop Social last week. In addition to enjoying their frozen desserts, associates played games, dreamt up new ice cream flavors, won prizes, and walked away with some free FICOH merch!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9.5044679122664 %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605</a:t>
                      </a:r>
                    </a:p>
                  </a:txBody>
                  <a:tcPr/>
                </a:tc>
                <a:extLst>
                  <a:ext uri="{0D108BD9-81ED-4DB2-BD59-A6C34878D82A}">
                    <a16:rowId xmlns:a16="http://schemas.microsoft.com/office/drawing/2014/main" val="2852889"/>
                  </a:ext>
                </a:extLst>
              </a:tr>
            </a:tbl>
          </a:graphicData>
        </a:graphic>
      </p:graphicFrame>
      <p:sp>
        <p:nvSpPr>
          <p:cNvPr id="4" name="Text Placeholder 3">
            <a:extLst>
              <a:ext uri="{FF2B5EF4-FFF2-40B4-BE49-F238E27FC236}">
                <a16:creationId xmlns:a16="http://schemas.microsoft.com/office/drawing/2014/main" id="{F109236D-2A01-4C9C-A18C-23FC0CF10C6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5883987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78978F-FC57-40CB-9295-F0FAA0A91066}"/>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74291CBA-B8BC-413F-AE5A-A72FC5868662}"/>
              </a:ext>
            </a:extLst>
          </p:cNvPr>
          <p:cNvGraphicFramePr>
            <a:graphicFrameLocks noGrp="1"/>
          </p:cNvGraphicFramePr>
          <p:nvPr>
            <p:ph type="tbl" sz="quarter" idx="13"/>
            <p:extLst>
              <p:ext uri="{D42A27DB-BD31-4B8C-83A1-F6EECF244321}">
                <p14:modId xmlns:p14="http://schemas.microsoft.com/office/powerpoint/2010/main" val="31584604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30480753"/>
                    </a:ext>
                  </a:extLst>
                </a:gridCol>
                <a:gridCol w="658368">
                  <a:extLst>
                    <a:ext uri="{9D8B030D-6E8A-4147-A177-3AD203B41FA5}">
                      <a16:colId xmlns:a16="http://schemas.microsoft.com/office/drawing/2014/main" val="3715809583"/>
                    </a:ext>
                  </a:extLst>
                </a:gridCol>
                <a:gridCol w="658368">
                  <a:extLst>
                    <a:ext uri="{9D8B030D-6E8A-4147-A177-3AD203B41FA5}">
                      <a16:colId xmlns:a16="http://schemas.microsoft.com/office/drawing/2014/main" val="1904576795"/>
                    </a:ext>
                  </a:extLst>
                </a:gridCol>
                <a:gridCol w="658368">
                  <a:extLst>
                    <a:ext uri="{9D8B030D-6E8A-4147-A177-3AD203B41FA5}">
                      <a16:colId xmlns:a16="http://schemas.microsoft.com/office/drawing/2014/main" val="631678010"/>
                    </a:ext>
                  </a:extLst>
                </a:gridCol>
                <a:gridCol w="658368">
                  <a:extLst>
                    <a:ext uri="{9D8B030D-6E8A-4147-A177-3AD203B41FA5}">
                      <a16:colId xmlns:a16="http://schemas.microsoft.com/office/drawing/2014/main" val="1199095044"/>
                    </a:ext>
                  </a:extLst>
                </a:gridCol>
                <a:gridCol w="658368">
                  <a:extLst>
                    <a:ext uri="{9D8B030D-6E8A-4147-A177-3AD203B41FA5}">
                      <a16:colId xmlns:a16="http://schemas.microsoft.com/office/drawing/2014/main" val="1047576386"/>
                    </a:ext>
                  </a:extLst>
                </a:gridCol>
                <a:gridCol w="658368">
                  <a:extLst>
                    <a:ext uri="{9D8B030D-6E8A-4147-A177-3AD203B41FA5}">
                      <a16:colId xmlns:a16="http://schemas.microsoft.com/office/drawing/2014/main" val="512997946"/>
                    </a:ext>
                  </a:extLst>
                </a:gridCol>
                <a:gridCol w="658368">
                  <a:extLst>
                    <a:ext uri="{9D8B030D-6E8A-4147-A177-3AD203B41FA5}">
                      <a16:colId xmlns:a16="http://schemas.microsoft.com/office/drawing/2014/main" val="183535926"/>
                    </a:ext>
                  </a:extLst>
                </a:gridCol>
                <a:gridCol w="658368">
                  <a:extLst>
                    <a:ext uri="{9D8B030D-6E8A-4147-A177-3AD203B41FA5}">
                      <a16:colId xmlns:a16="http://schemas.microsoft.com/office/drawing/2014/main" val="3893938606"/>
                    </a:ext>
                  </a:extLst>
                </a:gridCol>
                <a:gridCol w="658368">
                  <a:extLst>
                    <a:ext uri="{9D8B030D-6E8A-4147-A177-3AD203B41FA5}">
                      <a16:colId xmlns:a16="http://schemas.microsoft.com/office/drawing/2014/main" val="6958129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extLst>
                  <a:ext uri="{0D108BD9-81ED-4DB2-BD59-A6C34878D82A}">
                    <a16:rowId xmlns:a16="http://schemas.microsoft.com/office/drawing/2014/main" val="154707012"/>
                  </a:ext>
                </a:extLst>
              </a:tr>
              <a:tr h="370840">
                <a:tc>
                  <a:txBody>
                    <a:bodyPr/>
                    <a:lstStyle/>
                    <a:p>
                      <a:r>
                        <a:rPr lang="en-US" sz="1000"/>
                        <a:t>firstinshi</a:t>
                      </a:r>
                    </a:p>
                  </a:txBody>
                  <a:tcPr/>
                </a:tc>
                <a:tc>
                  <a:txBody>
                    <a:bodyPr/>
                    <a:lstStyle/>
                    <a:p>
                      <a:r>
                        <a:rPr lang="en-US" sz="1000"/>
                        <a:t>2932</a:t>
                      </a:r>
                    </a:p>
                  </a:txBody>
                  <a:tcPr/>
                </a:tc>
                <a:tc>
                  <a:txBody>
                    <a:bodyPr/>
                    <a:lstStyle/>
                    <a:p>
                      <a:r>
                        <a:rPr lang="en-US" sz="1000"/>
                        <a:t>-13</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2</a:t>
                      </a:r>
                    </a:p>
                  </a:txBody>
                  <a:tcPr/>
                </a:tc>
                <a:tc>
                  <a:txBody>
                    <a:bodyPr/>
                    <a:lstStyle/>
                    <a:p>
                      <a:r>
                        <a:rPr lang="en-US" sz="1000"/>
                        <a:t>7</a:t>
                      </a:r>
                    </a:p>
                  </a:txBody>
                  <a:tcPr/>
                </a:tc>
                <a:tc>
                  <a:txBody>
                    <a:bodyPr/>
                    <a:lstStyle/>
                    <a:p>
                      <a:r>
                        <a:rPr lang="en-US" sz="1000"/>
                        <a:t>184</a:t>
                      </a:r>
                    </a:p>
                  </a:txBody>
                  <a:tcPr/>
                </a:tc>
                <a:tc>
                  <a:txBody>
                    <a:bodyPr/>
                    <a:lstStyle/>
                    <a:p>
                      <a:r>
                        <a:rPr lang="en-US" sz="1000"/>
                        <a:t>3</a:t>
                      </a:r>
                    </a:p>
                  </a:txBody>
                  <a:tcPr/>
                </a:tc>
                <a:extLst>
                  <a:ext uri="{0D108BD9-81ED-4DB2-BD59-A6C34878D82A}">
                    <a16:rowId xmlns:a16="http://schemas.microsoft.com/office/drawing/2014/main" val="2253034613"/>
                  </a:ext>
                </a:extLst>
              </a:tr>
            </a:tbl>
          </a:graphicData>
        </a:graphic>
      </p:graphicFrame>
      <p:sp>
        <p:nvSpPr>
          <p:cNvPr id="4" name="Text Placeholder 3">
            <a:extLst>
              <a:ext uri="{FF2B5EF4-FFF2-40B4-BE49-F238E27FC236}">
                <a16:creationId xmlns:a16="http://schemas.microsoft.com/office/drawing/2014/main" id="{445C448D-E034-4277-9331-7EB3948739C6}"/>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1674197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434C05-6B65-4C64-BFDF-034D5836017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77012DC3-A824-4EFF-899E-C56F0CB3D2A5}"/>
              </a:ext>
            </a:extLst>
          </p:cNvPr>
          <p:cNvGraphicFramePr>
            <a:graphicFrameLocks noGrp="1"/>
          </p:cNvGraphicFramePr>
          <p:nvPr>
            <p:ph type="chart" sz="quarter" idx="13"/>
            <p:extLst>
              <p:ext uri="{D42A27DB-BD31-4B8C-83A1-F6EECF244321}">
                <p14:modId xmlns:p14="http://schemas.microsoft.com/office/powerpoint/2010/main" val="38201478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C2EFCF-2C0B-4CDB-9DFA-632BAF34B677}"/>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39DC2CD1-2577-4D66-A080-0AF8965C55B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870891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2B044D-1344-4EE3-BBE1-38CEA62E958D}"/>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01FD51D-C68F-4AEB-B80F-F7AC1F78F6BC}"/>
              </a:ext>
            </a:extLst>
          </p:cNvPr>
          <p:cNvGraphicFramePr>
            <a:graphicFrameLocks noGrp="1"/>
          </p:cNvGraphicFramePr>
          <p:nvPr>
            <p:ph type="chart" sz="quarter" idx="13"/>
            <p:extLst>
              <p:ext uri="{D42A27DB-BD31-4B8C-83A1-F6EECF244321}">
                <p14:modId xmlns:p14="http://schemas.microsoft.com/office/powerpoint/2010/main" val="15468545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09F036-D6B9-4592-BE39-BF327BDDE8E4}"/>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711F1827-04FF-4E6B-B1A0-236FD290FE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43424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7F8258-39D5-4DED-9C03-7C8AC6CDEECE}"/>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E1009E74-F15E-45A1-AC3E-B24683A7CC8C}"/>
              </a:ext>
            </a:extLst>
          </p:cNvPr>
          <p:cNvGraphicFramePr>
            <a:graphicFrameLocks noGrp="1"/>
          </p:cNvGraphicFramePr>
          <p:nvPr>
            <p:ph type="chart" sz="quarter" idx="13"/>
            <p:extLst>
              <p:ext uri="{D42A27DB-BD31-4B8C-83A1-F6EECF244321}">
                <p14:modId xmlns:p14="http://schemas.microsoft.com/office/powerpoint/2010/main" val="2270696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809AC4-1EAE-4046-85AD-1BA36C4DB745}"/>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DE365C85-51ED-4E91-B7E4-86FAB65DC8F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03711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F174CB-576B-4369-ADC2-3F7CBA18418D}"/>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4EDA65BE-DFBF-4956-BD22-AE7E4A396520}"/>
              </a:ext>
            </a:extLst>
          </p:cNvPr>
          <p:cNvGraphicFramePr>
            <a:graphicFrameLocks noGrp="1"/>
          </p:cNvGraphicFramePr>
          <p:nvPr>
            <p:ph type="chart" sz="quarter" idx="13"/>
            <p:extLst>
              <p:ext uri="{D42A27DB-BD31-4B8C-83A1-F6EECF244321}">
                <p14:modId xmlns:p14="http://schemas.microsoft.com/office/powerpoint/2010/main" val="367773717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BC0B4A-7304-4BF3-90CC-3F50CC20F7D9}"/>
              </a:ext>
            </a:extLst>
          </p:cNvPr>
          <p:cNvSpPr>
            <a:spLocks noGrp="1"/>
          </p:cNvSpPr>
          <p:nvPr>
            <p:ph type="body" sz="quarter" idx="14"/>
          </p:nvPr>
        </p:nvSpPr>
        <p:spPr/>
        <p:txBody>
          <a:bodyPr/>
          <a:lstStyle/>
          <a:p>
            <a:r>
              <a:rPr lang="en-US"/>
              <a:t>07/01/2024 - 07/31/2024</a:t>
            </a:r>
          </a:p>
        </p:txBody>
      </p:sp>
      <p:sp>
        <p:nvSpPr>
          <p:cNvPr id="5" name="Footer Placeholder 4">
            <a:extLst>
              <a:ext uri="{FF2B5EF4-FFF2-40B4-BE49-F238E27FC236}">
                <a16:creationId xmlns:a16="http://schemas.microsoft.com/office/drawing/2014/main" id="{2C0D74F7-68C9-4A52-BC7D-881167453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961823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44B412-89E0-4ABC-9456-C970A85559BA}"/>
              </a:ext>
            </a:extLst>
          </p:cNvPr>
          <p:cNvSpPr>
            <a:spLocks noGrp="1"/>
          </p:cNvSpPr>
          <p:nvPr>
            <p:ph type="title"/>
          </p:nvPr>
        </p:nvSpPr>
        <p:spPr/>
        <p:txBody>
          <a:bodyPr/>
          <a:lstStyle/>
          <a:p>
            <a:r>
              <a:rPr lang="en-US"/>
              <a:t>Instagram Top Instagram Posts Table | FICOH</a:t>
            </a:r>
          </a:p>
        </p:txBody>
      </p:sp>
      <p:graphicFrame>
        <p:nvGraphicFramePr>
          <p:cNvPr id="5" name="Table Placeholder 4">
            <a:extLst>
              <a:ext uri="{FF2B5EF4-FFF2-40B4-BE49-F238E27FC236}">
                <a16:creationId xmlns:a16="http://schemas.microsoft.com/office/drawing/2014/main" id="{A6B9FAB5-F66C-4292-8EA3-77CBF6515802}"/>
              </a:ext>
            </a:extLst>
          </p:cNvPr>
          <p:cNvGraphicFramePr>
            <a:graphicFrameLocks noGrp="1"/>
          </p:cNvGraphicFramePr>
          <p:nvPr>
            <p:ph type="tbl" sz="quarter" idx="13"/>
            <p:extLst>
              <p:ext uri="{D42A27DB-BD31-4B8C-83A1-F6EECF244321}">
                <p14:modId xmlns:p14="http://schemas.microsoft.com/office/powerpoint/2010/main" val="28390198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12696108"/>
                    </a:ext>
                  </a:extLst>
                </a:gridCol>
                <a:gridCol w="987552">
                  <a:extLst>
                    <a:ext uri="{9D8B030D-6E8A-4147-A177-3AD203B41FA5}">
                      <a16:colId xmlns:a16="http://schemas.microsoft.com/office/drawing/2014/main" val="1739112376"/>
                    </a:ext>
                  </a:extLst>
                </a:gridCol>
                <a:gridCol w="987552">
                  <a:extLst>
                    <a:ext uri="{9D8B030D-6E8A-4147-A177-3AD203B41FA5}">
                      <a16:colId xmlns:a16="http://schemas.microsoft.com/office/drawing/2014/main" val="470701144"/>
                    </a:ext>
                  </a:extLst>
                </a:gridCol>
                <a:gridCol w="987552">
                  <a:extLst>
                    <a:ext uri="{9D8B030D-6E8A-4147-A177-3AD203B41FA5}">
                      <a16:colId xmlns:a16="http://schemas.microsoft.com/office/drawing/2014/main" val="2352971198"/>
                    </a:ext>
                  </a:extLst>
                </a:gridCol>
                <a:gridCol w="987552">
                  <a:extLst>
                    <a:ext uri="{9D8B030D-6E8A-4147-A177-3AD203B41FA5}">
                      <a16:colId xmlns:a16="http://schemas.microsoft.com/office/drawing/2014/main" val="2255407708"/>
                    </a:ext>
                  </a:extLst>
                </a:gridCol>
              </a:tblGrid>
              <a:tr h="370840">
                <a:tc>
                  <a:txBody>
                    <a:bodyPr/>
                    <a:lstStyle/>
                    <a:p>
                      <a:r>
                        <a:rPr lang="en-US" sz="1000"/>
                        <a:t>Post</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31919245"/>
                  </a:ext>
                </a:extLst>
              </a:tr>
              <a:tr h="370840">
                <a:tc>
                  <a:txBody>
                    <a:bodyPr/>
                    <a:lstStyle/>
                    <a:p>
                      <a:r>
                        <a:rPr lang="en-US" sz="1000" b="1"/>
                        <a:t>firstinshi - 2024-07-08 17:00:27</a:t>
                      </a:r>
                      <a:r>
                        <a:rPr lang="en-US" sz="1000"/>
                        <a:t>
 Join us in congratulating Lance Kawano on his promotion to Senior Vice President! In addition to his new responsibilities, Lance will continue to head Commercial Underwriting Support and serve as President of First Risk Management Services, a FICOH subsidiary providing non-standard risk solutions like flood insurance and captive insurance arrangements. He started with FICOH in 2018 and has more than 30 years of experience in the financial and insurance sectors. Tap our link in bio to learn more.</a:t>
                      </a:r>
                    </a:p>
                  </a:txBody>
                  <a:tcPr/>
                </a:tc>
                <a:tc>
                  <a:txBody>
                    <a:bodyPr/>
                    <a:lstStyle/>
                    <a:p>
                      <a:r>
                        <a:rPr lang="en-US" sz="1000"/>
                        <a:t>35</a:t>
                      </a:r>
                    </a:p>
                  </a:txBody>
                  <a:tcPr/>
                </a:tc>
                <a:tc>
                  <a:txBody>
                    <a:bodyPr/>
                    <a:lstStyle/>
                    <a:p>
                      <a:r>
                        <a:rPr lang="en-US" sz="1000"/>
                        <a:t>3</a:t>
                      </a:r>
                    </a:p>
                  </a:txBody>
                  <a:tcPr/>
                </a:tc>
                <a:tc>
                  <a:txBody>
                    <a:bodyPr/>
                    <a:lstStyle/>
                    <a:p>
                      <a:r>
                        <a:rPr lang="en-US" sz="1000"/>
                        <a:t>1.2912 %</a:t>
                      </a:r>
                    </a:p>
                  </a:txBody>
                  <a:tcPr/>
                </a:tc>
                <a:tc>
                  <a:txBody>
                    <a:bodyPr/>
                    <a:lstStyle/>
                    <a:p>
                      <a:r>
                        <a:rPr lang="en-US" sz="1000"/>
                        <a:t>Image</a:t>
                      </a:r>
                    </a:p>
                  </a:txBody>
                  <a:tcPr/>
                </a:tc>
                <a:extLst>
                  <a:ext uri="{0D108BD9-81ED-4DB2-BD59-A6C34878D82A}">
                    <a16:rowId xmlns:a16="http://schemas.microsoft.com/office/drawing/2014/main" val="2463346716"/>
                  </a:ext>
                </a:extLst>
              </a:tr>
              <a:tr h="370840">
                <a:tc>
                  <a:txBody>
                    <a:bodyPr/>
                    <a:lstStyle/>
                    <a:p>
                      <a:r>
                        <a:rPr lang="en-US" sz="1000" b="1"/>
                        <a:t>firstinshi - 2024-07-01 17:00:15</a:t>
                      </a:r>
                      <a:r>
                        <a:rPr lang="en-US" sz="1000"/>
                        <a:t>
 Last week, our Tokio Marine expats Taki Anzai, Ken Kamoda, and Tatsu Fujimoto led a Japanese Cultural Class to teach us more about their home country. The session was attended by more than 100 associates in person and virtually and was filled with valuable information, including Japan’s history and culture, and the dos and don’ts of business etiquette. Thanks to their intelligence and humor, the class was both educational and fun. We appreciate the time and thought they put into their presentation and look forward to part 2!</a:t>
                      </a:r>
                    </a:p>
                  </a:txBody>
                  <a:tcPr/>
                </a:tc>
                <a:tc>
                  <a:txBody>
                    <a:bodyPr/>
                    <a:lstStyle/>
                    <a:p>
                      <a:r>
                        <a:rPr lang="en-US" sz="1000"/>
                        <a:t>36</a:t>
                      </a:r>
                    </a:p>
                  </a:txBody>
                  <a:tcPr/>
                </a:tc>
                <a:tc>
                  <a:txBody>
                    <a:bodyPr/>
                    <a:lstStyle/>
                    <a:p>
                      <a:r>
                        <a:rPr lang="en-US" sz="1000"/>
                        <a:t>0</a:t>
                      </a:r>
                    </a:p>
                  </a:txBody>
                  <a:tcPr/>
                </a:tc>
                <a:tc>
                  <a:txBody>
                    <a:bodyPr/>
                    <a:lstStyle/>
                    <a:p>
                      <a:r>
                        <a:rPr lang="en-US" sz="1000"/>
                        <a:t>1.2228 %</a:t>
                      </a:r>
                    </a:p>
                  </a:txBody>
                  <a:tcPr/>
                </a:tc>
                <a:tc>
                  <a:txBody>
                    <a:bodyPr/>
                    <a:lstStyle/>
                    <a:p>
                      <a:r>
                        <a:rPr lang="en-US" sz="1000"/>
                        <a:t>Carousel</a:t>
                      </a:r>
                    </a:p>
                  </a:txBody>
                  <a:tcPr/>
                </a:tc>
                <a:extLst>
                  <a:ext uri="{0D108BD9-81ED-4DB2-BD59-A6C34878D82A}">
                    <a16:rowId xmlns:a16="http://schemas.microsoft.com/office/drawing/2014/main" val="3848669208"/>
                  </a:ext>
                </a:extLst>
              </a:tr>
              <a:tr h="370840">
                <a:tc>
                  <a:txBody>
                    <a:bodyPr/>
                    <a:lstStyle/>
                    <a:p>
                      <a:r>
                        <a:rPr lang="en-US" sz="1000" b="1"/>
                        <a:t>firstinshi - 2024-07-12 17:00:55</a:t>
                      </a:r>
                      <a:r>
                        <a:rPr lang="en-US" sz="1000"/>
                        <a:t>
 We treated our associates to refreshing gelato from viagelatohawaii at our Summer Scoop Social yesterday. In addition to enjoying their frozen desserts, associates played games, dreamt up new ice cream flavors, won prizes, and walked away with some free FICOH merch!</a:t>
                      </a:r>
                    </a:p>
                  </a:txBody>
                  <a:tcPr/>
                </a:tc>
                <a:tc>
                  <a:txBody>
                    <a:bodyPr/>
                    <a:lstStyle/>
                    <a:p>
                      <a:r>
                        <a:rPr lang="en-US" sz="1000"/>
                        <a:t>30</a:t>
                      </a:r>
                    </a:p>
                  </a:txBody>
                  <a:tcPr/>
                </a:tc>
                <a:tc>
                  <a:txBody>
                    <a:bodyPr/>
                    <a:lstStyle/>
                    <a:p>
                      <a:r>
                        <a:rPr lang="en-US" sz="1000"/>
                        <a:t>0</a:t>
                      </a:r>
                    </a:p>
                  </a:txBody>
                  <a:tcPr/>
                </a:tc>
                <a:tc>
                  <a:txBody>
                    <a:bodyPr/>
                    <a:lstStyle/>
                    <a:p>
                      <a:r>
                        <a:rPr lang="en-US" sz="1000"/>
                        <a:t>1.0215 %</a:t>
                      </a:r>
                    </a:p>
                  </a:txBody>
                  <a:tcPr/>
                </a:tc>
                <a:tc>
                  <a:txBody>
                    <a:bodyPr/>
                    <a:lstStyle/>
                    <a:p>
                      <a:r>
                        <a:rPr lang="en-US" sz="1000"/>
                        <a:t>Reel</a:t>
                      </a:r>
                    </a:p>
                  </a:txBody>
                  <a:tcPr/>
                </a:tc>
                <a:extLst>
                  <a:ext uri="{0D108BD9-81ED-4DB2-BD59-A6C34878D82A}">
                    <a16:rowId xmlns:a16="http://schemas.microsoft.com/office/drawing/2014/main" val="1768383374"/>
                  </a:ext>
                </a:extLst>
              </a:tr>
            </a:tbl>
          </a:graphicData>
        </a:graphic>
      </p:graphicFrame>
      <p:sp>
        <p:nvSpPr>
          <p:cNvPr id="4" name="Text Placeholder 3">
            <a:extLst>
              <a:ext uri="{FF2B5EF4-FFF2-40B4-BE49-F238E27FC236}">
                <a16:creationId xmlns:a16="http://schemas.microsoft.com/office/drawing/2014/main" id="{7C53257D-008D-4328-962F-BA28478A481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9718311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62897D-B138-47AE-BA0A-F6C228D89A01}"/>
              </a:ext>
            </a:extLst>
          </p:cNvPr>
          <p:cNvSpPr>
            <a:spLocks noGrp="1"/>
          </p:cNvSpPr>
          <p:nvPr>
            <p:ph type="title"/>
          </p:nvPr>
        </p:nvSpPr>
        <p:spPr/>
        <p:txBody>
          <a:bodyPr/>
          <a:lstStyle/>
          <a:p>
            <a:r>
              <a:rPr lang="en-US"/>
              <a:t>Instagram Videos Table | FICOH</a:t>
            </a:r>
          </a:p>
        </p:txBody>
      </p:sp>
      <p:graphicFrame>
        <p:nvGraphicFramePr>
          <p:cNvPr id="5" name="Table Placeholder 4">
            <a:extLst>
              <a:ext uri="{FF2B5EF4-FFF2-40B4-BE49-F238E27FC236}">
                <a16:creationId xmlns:a16="http://schemas.microsoft.com/office/drawing/2014/main" id="{371571F6-5DC3-466D-8282-B45963A5CFC9}"/>
              </a:ext>
            </a:extLst>
          </p:cNvPr>
          <p:cNvGraphicFramePr>
            <a:graphicFrameLocks noGrp="1"/>
          </p:cNvGraphicFramePr>
          <p:nvPr>
            <p:ph type="tbl" sz="quarter" idx="13"/>
            <p:extLst>
              <p:ext uri="{D42A27DB-BD31-4B8C-83A1-F6EECF244321}">
                <p14:modId xmlns:p14="http://schemas.microsoft.com/office/powerpoint/2010/main" val="5817011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5">
                  <a:extLst>
                    <a:ext uri="{9D8B030D-6E8A-4147-A177-3AD203B41FA5}">
                      <a16:colId xmlns:a16="http://schemas.microsoft.com/office/drawing/2014/main" val="2816344756"/>
                    </a:ext>
                  </a:extLst>
                </a:gridCol>
                <a:gridCol w="1234439">
                  <a:extLst>
                    <a:ext uri="{9D8B030D-6E8A-4147-A177-3AD203B41FA5}">
                      <a16:colId xmlns:a16="http://schemas.microsoft.com/office/drawing/2014/main" val="1704676672"/>
                    </a:ext>
                  </a:extLst>
                </a:gridCol>
                <a:gridCol w="493776">
                  <a:extLst>
                    <a:ext uri="{9D8B030D-6E8A-4147-A177-3AD203B41FA5}">
                      <a16:colId xmlns:a16="http://schemas.microsoft.com/office/drawing/2014/main" val="136503612"/>
                    </a:ext>
                  </a:extLst>
                </a:gridCol>
                <a:gridCol w="493776">
                  <a:extLst>
                    <a:ext uri="{9D8B030D-6E8A-4147-A177-3AD203B41FA5}">
                      <a16:colId xmlns:a16="http://schemas.microsoft.com/office/drawing/2014/main" val="4214529637"/>
                    </a:ext>
                  </a:extLst>
                </a:gridCol>
                <a:gridCol w="493776">
                  <a:extLst>
                    <a:ext uri="{9D8B030D-6E8A-4147-A177-3AD203B41FA5}">
                      <a16:colId xmlns:a16="http://schemas.microsoft.com/office/drawing/2014/main" val="71323200"/>
                    </a:ext>
                  </a:extLst>
                </a:gridCol>
                <a:gridCol w="493776">
                  <a:extLst>
                    <a:ext uri="{9D8B030D-6E8A-4147-A177-3AD203B41FA5}">
                      <a16:colId xmlns:a16="http://schemas.microsoft.com/office/drawing/2014/main" val="1270928220"/>
                    </a:ext>
                  </a:extLst>
                </a:gridCol>
                <a:gridCol w="493776">
                  <a:extLst>
                    <a:ext uri="{9D8B030D-6E8A-4147-A177-3AD203B41FA5}">
                      <a16:colId xmlns:a16="http://schemas.microsoft.com/office/drawing/2014/main" val="2821651931"/>
                    </a:ext>
                  </a:extLst>
                </a:gridCol>
                <a:gridCol w="493776">
                  <a:extLst>
                    <a:ext uri="{9D8B030D-6E8A-4147-A177-3AD203B41FA5}">
                      <a16:colId xmlns:a16="http://schemas.microsoft.com/office/drawing/2014/main" val="2190529768"/>
                    </a:ext>
                  </a:extLst>
                </a:gridCol>
                <a:gridCol w="493776">
                  <a:extLst>
                    <a:ext uri="{9D8B030D-6E8A-4147-A177-3AD203B41FA5}">
                      <a16:colId xmlns:a16="http://schemas.microsoft.com/office/drawing/2014/main" val="1043719677"/>
                    </a:ext>
                  </a:extLst>
                </a:gridCol>
                <a:gridCol w="493776">
                  <a:extLst>
                    <a:ext uri="{9D8B030D-6E8A-4147-A177-3AD203B41FA5}">
                      <a16:colId xmlns:a16="http://schemas.microsoft.com/office/drawing/2014/main" val="3117617068"/>
                    </a:ext>
                  </a:extLst>
                </a:gridCol>
                <a:gridCol w="493776">
                  <a:extLst>
                    <a:ext uri="{9D8B030D-6E8A-4147-A177-3AD203B41FA5}">
                      <a16:colId xmlns:a16="http://schemas.microsoft.com/office/drawing/2014/main" val="2021754022"/>
                    </a:ext>
                  </a:extLst>
                </a:gridCol>
              </a:tblGrid>
              <a:tr h="370840">
                <a:tc>
                  <a:txBody>
                    <a:bodyPr/>
                    <a:lstStyle/>
                    <a:p>
                      <a:r>
                        <a:rPr lang="en-US" sz="1000"/>
                        <a:t>Post</a:t>
                      </a:r>
                    </a:p>
                  </a:txBody>
                  <a:tcPr/>
                </a:tc>
                <a:tc>
                  <a:txBody>
                    <a:bodyPr/>
                    <a:lstStyle/>
                    <a:p>
                      <a:r>
                        <a:rPr lang="en-US" sz="1000"/>
                        <a:t>Thumbnail</a:t>
                      </a:r>
                    </a:p>
                  </a:txBody>
                  <a:tcPr/>
                </a:tc>
                <a:tc>
                  <a:txBody>
                    <a:bodyPr/>
                    <a:lstStyle/>
                    <a:p>
                      <a:r>
                        <a:rPr lang="en-US" sz="1000"/>
                        <a:t>Views (Organic)</a:t>
                      </a:r>
                    </a:p>
                  </a:txBody>
                  <a:tcPr/>
                </a:tc>
                <a:tc>
                  <a:txBody>
                    <a:bodyPr/>
                    <a:lstStyle/>
                    <a:p>
                      <a:r>
                        <a:rPr lang="en-US" sz="1000"/>
                        <a:t>Likes (Organic)</a:t>
                      </a:r>
                    </a:p>
                  </a:txBody>
                  <a:tcPr/>
                </a:tc>
                <a:tc>
                  <a:txBody>
                    <a:bodyPr/>
                    <a:lstStyle/>
                    <a:p>
                      <a:r>
                        <a:rPr lang="en-US" sz="1000"/>
                        <a:t>Comments (Organic)</a:t>
                      </a:r>
                    </a:p>
                  </a:txBody>
                  <a:tcPr/>
                </a:tc>
                <a:tc>
                  <a:txBody>
                    <a:bodyPr/>
                    <a:lstStyle/>
                    <a:p>
                      <a:r>
                        <a:rPr lang="en-US" sz="1000"/>
                        <a:t>Saves (Organic)</a:t>
                      </a:r>
                    </a:p>
                  </a:txBody>
                  <a:tcPr/>
                </a:tc>
                <a:tc>
                  <a:txBody>
                    <a:bodyPr/>
                    <a:lstStyle/>
                    <a:p>
                      <a:r>
                        <a:rPr lang="en-US" sz="1000"/>
                        <a:t>Engagements (Organic)</a:t>
                      </a:r>
                    </a:p>
                  </a:txBody>
                  <a:tcPr/>
                </a:tc>
                <a:tc>
                  <a:txBody>
                    <a:bodyPr/>
                    <a:lstStyle/>
                    <a:p>
                      <a:r>
                        <a:rPr lang="en-US" sz="1000"/>
                        <a:t>Impressions (Organic)</a:t>
                      </a:r>
                    </a:p>
                  </a:txBody>
                  <a:tcPr/>
                </a:tc>
                <a:tc>
                  <a:txBody>
                    <a:bodyPr/>
                    <a:lstStyle/>
                    <a:p>
                      <a:r>
                        <a:rPr lang="en-US" sz="1000"/>
                        <a:t>Reach (Organic)</a:t>
                      </a:r>
                    </a:p>
                  </a:txBody>
                  <a:tcPr/>
                </a:tc>
                <a:tc>
                  <a:txBody>
                    <a:bodyPr/>
                    <a:lstStyle/>
                    <a:p>
                      <a:r>
                        <a:rPr lang="en-US" sz="1000"/>
                        <a:t>Engagement Rate (Organic)</a:t>
                      </a:r>
                    </a:p>
                  </a:txBody>
                  <a:tcPr/>
                </a:tc>
                <a:tc>
                  <a:txBody>
                    <a:bodyPr/>
                    <a:lstStyle/>
                    <a:p>
                      <a:r>
                        <a:rPr lang="en-US" sz="1000"/>
                        <a:t>Video View Rate (Organic)</a:t>
                      </a:r>
                    </a:p>
                  </a:txBody>
                  <a:tcPr/>
                </a:tc>
                <a:extLst>
                  <a:ext uri="{0D108BD9-81ED-4DB2-BD59-A6C34878D82A}">
                    <a16:rowId xmlns:a16="http://schemas.microsoft.com/office/drawing/2014/main" val="1486106992"/>
                  </a:ext>
                </a:extLst>
              </a:tr>
              <a:tr h="370840">
                <a:tc>
                  <a:txBody>
                    <a:bodyPr/>
                    <a:lstStyle/>
                    <a:p>
                      <a:r>
                        <a:rPr lang="en-US" sz="1000" b="1"/>
                        <a:t>firstinshi - 2024-07-12 17:00:55</a:t>
                      </a:r>
                      <a:r>
                        <a:rPr lang="en-US" sz="1000"/>
                        <a:t>
 We treated our associates to refreshing gelato from @viagelatohawaii at our Summer Scoop Social yesterday. In addition to enjoying their frozen desserts, associates played games, dreamt up new ice cream flavors, won prizes, and walked away with some free FICOH merch!</a:t>
                      </a:r>
                    </a:p>
                  </a:txBody>
                  <a:tcPr/>
                </a:tc>
                <a:tc>
                  <a:txBody>
                    <a:bodyPr/>
                    <a:lstStyle/>
                    <a:p>
                      <a:r>
                        <a:rPr lang="en-US" sz="1000"/>
                        <a:t>https://quintly-eu-image-storage.s3.amazonaws.com/42a5b893a9726451877e4ab7634db126/5d80c64e56c0cbf28849e4098e5bbd44.jpg</a:t>
                      </a:r>
                    </a:p>
                  </a:txBody>
                  <a:tcPr/>
                </a:tc>
                <a:tc>
                  <a:txBody>
                    <a:bodyPr/>
                    <a:lstStyle/>
                    <a:p>
                      <a:r>
                        <a:rPr lang="en-US" sz="1000"/>
                        <a:t>326</a:t>
                      </a:r>
                    </a:p>
                  </a:txBody>
                  <a:tcPr/>
                </a:tc>
                <a:tc>
                  <a:txBody>
                    <a:bodyPr/>
                    <a:lstStyle/>
                    <a:p>
                      <a:r>
                        <a:rPr lang="en-US" sz="1000"/>
                        <a:t>30</a:t>
                      </a:r>
                    </a:p>
                  </a:txBody>
                  <a:tcPr/>
                </a:tc>
                <a:tc>
                  <a:txBody>
                    <a:bodyPr/>
                    <a:lstStyle/>
                    <a:p>
                      <a:r>
                        <a:rPr lang="en-US" sz="1000"/>
                        <a:t>0</a:t>
                      </a:r>
                    </a:p>
                  </a:txBody>
                  <a:tcPr/>
                </a:tc>
                <a:tc>
                  <a:txBody>
                    <a:bodyPr/>
                    <a:lstStyle/>
                    <a:p>
                      <a:r>
                        <a:rPr lang="en-US" sz="1000"/>
                        <a:t>0</a:t>
                      </a:r>
                    </a:p>
                  </a:txBody>
                  <a:tcPr/>
                </a:tc>
                <a:tc>
                  <a:txBody>
                    <a:bodyPr/>
                    <a:lstStyle/>
                    <a:p>
                      <a:r>
                        <a:rPr lang="en-US" sz="1000"/>
                        <a:t>30</a:t>
                      </a:r>
                    </a:p>
                  </a:txBody>
                  <a:tcPr/>
                </a:tc>
                <a:tc>
                  <a:txBody>
                    <a:bodyPr/>
                    <a:lstStyle/>
                    <a:p>
                      <a:r>
                        <a:rPr lang="en-US" sz="1000"/>
                        <a:t>338</a:t>
                      </a:r>
                    </a:p>
                  </a:txBody>
                  <a:tcPr/>
                </a:tc>
                <a:tc>
                  <a:txBody>
                    <a:bodyPr/>
                    <a:lstStyle/>
                    <a:p>
                      <a:r>
                        <a:rPr lang="en-US" sz="1000"/>
                        <a:t>262</a:t>
                      </a:r>
                    </a:p>
                  </a:txBody>
                  <a:tcPr/>
                </a:tc>
                <a:tc>
                  <a:txBody>
                    <a:bodyPr/>
                    <a:lstStyle/>
                    <a:p>
                      <a:r>
                        <a:rPr lang="en-US" sz="1000"/>
                        <a:t>9.2 %</a:t>
                      </a:r>
                    </a:p>
                  </a:txBody>
                  <a:tcPr/>
                </a:tc>
                <a:tc>
                  <a:txBody>
                    <a:bodyPr/>
                    <a:lstStyle/>
                    <a:p>
                      <a:r>
                        <a:rPr lang="en-US" sz="1000"/>
                        <a:t>96.45 %</a:t>
                      </a:r>
                    </a:p>
                  </a:txBody>
                  <a:tcPr/>
                </a:tc>
                <a:extLst>
                  <a:ext uri="{0D108BD9-81ED-4DB2-BD59-A6C34878D82A}">
                    <a16:rowId xmlns:a16="http://schemas.microsoft.com/office/drawing/2014/main" val="1766660648"/>
                  </a:ext>
                </a:extLst>
              </a:tr>
              <a:tr h="370840">
                <a:tc>
                  <a:txBody>
                    <a:bodyPr/>
                    <a:lstStyle/>
                    <a:p>
                      <a:r>
                        <a:rPr lang="en-US" sz="1000" b="1"/>
                        <a:t>firstinshi - 2024-07-03 17:01:28</a:t>
                      </a:r>
                      <a:r>
                        <a:rPr lang="en-US" sz="1000"/>
                        <a:t>
 Happy Fourth of July! Poincy and Nīele are all geared up for the fireworks extravaganza! Our offices will be closed on Thursday, July 4th and Friday, July 5th. Have a safe weekend and enjoy the fireworks!</a:t>
                      </a:r>
                    </a:p>
                  </a:txBody>
                  <a:tcPr/>
                </a:tc>
                <a:tc>
                  <a:txBody>
                    <a:bodyPr/>
                    <a:lstStyle/>
                    <a:p>
                      <a:r>
                        <a:rPr lang="en-US" sz="1000"/>
                        <a:t>https://quintly-eu-image-storage.s3.amazonaws.com/42a5b893a9726451877e4ab7634db126/122ef4b54bd7f1e4c10d40037a009b7f.jpg</a:t>
                      </a:r>
                    </a:p>
                  </a:txBody>
                  <a:tcPr/>
                </a:tc>
                <a:tc>
                  <a:txBody>
                    <a:bodyPr/>
                    <a:lstStyle/>
                    <a:p>
                      <a:r>
                        <a:rPr lang="en-US" sz="1000"/>
                        <a:t>178</a:t>
                      </a:r>
                    </a:p>
                  </a:txBody>
                  <a:tcPr/>
                </a:tc>
                <a:tc>
                  <a:txBody>
                    <a:bodyPr/>
                    <a:lstStyle/>
                    <a:p>
                      <a:r>
                        <a:rPr lang="en-US" sz="1000"/>
                        <a:t>12</a:t>
                      </a:r>
                    </a:p>
                  </a:txBody>
                  <a:tcPr/>
                </a:tc>
                <a:tc>
                  <a:txBody>
                    <a:bodyPr/>
                    <a:lstStyle/>
                    <a:p>
                      <a:r>
                        <a:rPr lang="en-US" sz="1000"/>
                        <a:t>0</a:t>
                      </a:r>
                    </a:p>
                  </a:txBody>
                  <a:tcPr/>
                </a:tc>
                <a:tc>
                  <a:txBody>
                    <a:bodyPr/>
                    <a:lstStyle/>
                    <a:p>
                      <a:r>
                        <a:rPr lang="en-US" sz="1000"/>
                        <a:t>0</a:t>
                      </a:r>
                    </a:p>
                  </a:txBody>
                  <a:tcPr/>
                </a:tc>
                <a:tc>
                  <a:txBody>
                    <a:bodyPr/>
                    <a:lstStyle/>
                    <a:p>
                      <a:r>
                        <a:rPr lang="en-US" sz="1000"/>
                        <a:t>12</a:t>
                      </a:r>
                    </a:p>
                  </a:txBody>
                  <a:tcPr/>
                </a:tc>
                <a:tc>
                  <a:txBody>
                    <a:bodyPr/>
                    <a:lstStyle/>
                    <a:p>
                      <a:r>
                        <a:rPr lang="en-US" sz="1000"/>
                        <a:t>199</a:t>
                      </a:r>
                    </a:p>
                  </a:txBody>
                  <a:tcPr/>
                </a:tc>
                <a:tc>
                  <a:txBody>
                    <a:bodyPr/>
                    <a:lstStyle/>
                    <a:p>
                      <a:r>
                        <a:rPr lang="en-US" sz="1000"/>
                        <a:t>146</a:t>
                      </a:r>
                    </a:p>
                  </a:txBody>
                  <a:tcPr/>
                </a:tc>
                <a:tc>
                  <a:txBody>
                    <a:bodyPr/>
                    <a:lstStyle/>
                    <a:p>
                      <a:r>
                        <a:rPr lang="en-US" sz="1000"/>
                        <a:t>6.74 %</a:t>
                      </a:r>
                    </a:p>
                  </a:txBody>
                  <a:tcPr/>
                </a:tc>
                <a:tc>
                  <a:txBody>
                    <a:bodyPr/>
                    <a:lstStyle/>
                    <a:p>
                      <a:r>
                        <a:rPr lang="en-US" sz="1000"/>
                        <a:t>89.45 %</a:t>
                      </a:r>
                    </a:p>
                  </a:txBody>
                  <a:tcPr/>
                </a:tc>
                <a:extLst>
                  <a:ext uri="{0D108BD9-81ED-4DB2-BD59-A6C34878D82A}">
                    <a16:rowId xmlns:a16="http://schemas.microsoft.com/office/drawing/2014/main" val="3656007496"/>
                  </a:ext>
                </a:extLst>
              </a:tr>
            </a:tbl>
          </a:graphicData>
        </a:graphic>
      </p:graphicFrame>
      <p:sp>
        <p:nvSpPr>
          <p:cNvPr id="4" name="Text Placeholder 3">
            <a:extLst>
              <a:ext uri="{FF2B5EF4-FFF2-40B4-BE49-F238E27FC236}">
                <a16:creationId xmlns:a16="http://schemas.microsoft.com/office/drawing/2014/main" id="{B6C9DB55-EDA3-497D-B21C-28C15C5FF323}"/>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03995516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80A3D8-09DD-4578-9E8C-010807BFB72E}"/>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5AA606B0-9B27-4880-8308-B3EFD5DD8029}"/>
              </a:ext>
            </a:extLst>
          </p:cNvPr>
          <p:cNvGraphicFramePr>
            <a:graphicFrameLocks noGrp="1"/>
          </p:cNvGraphicFramePr>
          <p:nvPr>
            <p:ph type="tbl" sz="quarter" idx="13"/>
            <p:extLst>
              <p:ext uri="{D42A27DB-BD31-4B8C-83A1-F6EECF244321}">
                <p14:modId xmlns:p14="http://schemas.microsoft.com/office/powerpoint/2010/main" val="18621827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2269740382"/>
                    </a:ext>
                  </a:extLst>
                </a:gridCol>
                <a:gridCol w="1069848">
                  <a:extLst>
                    <a:ext uri="{9D8B030D-6E8A-4147-A177-3AD203B41FA5}">
                      <a16:colId xmlns:a16="http://schemas.microsoft.com/office/drawing/2014/main" val="1821730756"/>
                    </a:ext>
                  </a:extLst>
                </a:gridCol>
                <a:gridCol w="493776">
                  <a:extLst>
                    <a:ext uri="{9D8B030D-6E8A-4147-A177-3AD203B41FA5}">
                      <a16:colId xmlns:a16="http://schemas.microsoft.com/office/drawing/2014/main" val="1829981492"/>
                    </a:ext>
                  </a:extLst>
                </a:gridCol>
                <a:gridCol w="1069848">
                  <a:extLst>
                    <a:ext uri="{9D8B030D-6E8A-4147-A177-3AD203B41FA5}">
                      <a16:colId xmlns:a16="http://schemas.microsoft.com/office/drawing/2014/main" val="1286613346"/>
                    </a:ext>
                  </a:extLst>
                </a:gridCol>
                <a:gridCol w="1069848">
                  <a:extLst>
                    <a:ext uri="{9D8B030D-6E8A-4147-A177-3AD203B41FA5}">
                      <a16:colId xmlns:a16="http://schemas.microsoft.com/office/drawing/2014/main" val="3283613603"/>
                    </a:ext>
                  </a:extLst>
                </a:gridCol>
                <a:gridCol w="1069848">
                  <a:extLst>
                    <a:ext uri="{9D8B030D-6E8A-4147-A177-3AD203B41FA5}">
                      <a16:colId xmlns:a16="http://schemas.microsoft.com/office/drawing/2014/main" val="3370670549"/>
                    </a:ext>
                  </a:extLst>
                </a:gridCol>
                <a:gridCol w="1069848">
                  <a:extLst>
                    <a:ext uri="{9D8B030D-6E8A-4147-A177-3AD203B41FA5}">
                      <a16:colId xmlns:a16="http://schemas.microsoft.com/office/drawing/2014/main" val="1424931242"/>
                    </a:ext>
                  </a:extLst>
                </a:gridCol>
                <a:gridCol w="1069848">
                  <a:extLst>
                    <a:ext uri="{9D8B030D-6E8A-4147-A177-3AD203B41FA5}">
                      <a16:colId xmlns:a16="http://schemas.microsoft.com/office/drawing/2014/main" val="3531860924"/>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800872285"/>
                  </a:ext>
                </a:extLst>
              </a:tr>
              <a:tr h="370840">
                <a:tc>
                  <a:txBody>
                    <a:bodyPr/>
                    <a:lstStyle/>
                    <a:p>
                      <a:r>
                        <a:rPr lang="en-US" sz="1000"/>
                        <a:t>18</a:t>
                      </a:r>
                    </a:p>
                  </a:txBody>
                  <a:tcPr/>
                </a:tc>
                <a:tc>
                  <a:txBody>
                    <a:bodyPr/>
                    <a:lstStyle/>
                    <a:p>
                      <a:r>
                        <a:rPr lang="en-US" sz="1000"/>
                        <a:t>1.0207 %</a:t>
                      </a:r>
                    </a:p>
                  </a:txBody>
                  <a:tcPr/>
                </a:tc>
                <a:tc>
                  <a:txBody>
                    <a:bodyPr/>
                    <a:lstStyle/>
                    <a:p>
                      <a:r>
                        <a:rPr lang="en-US" sz="1000"/>
                        <a:t>0.22</a:t>
                      </a:r>
                    </a:p>
                  </a:txBody>
                  <a:tcPr/>
                </a:tc>
                <a:tc>
                  <a:txBody>
                    <a:bodyPr/>
                    <a:lstStyle/>
                    <a:p>
                      <a:r>
                        <a:rPr lang="en-US" sz="1000"/>
                        <a:t>55.33</a:t>
                      </a:r>
                    </a:p>
                  </a:txBody>
                  <a:tcPr/>
                </a:tc>
                <a:tc>
                  <a:txBody>
                    <a:bodyPr/>
                    <a:lstStyle/>
                    <a:p>
                      <a:r>
                        <a:rPr lang="en-US" sz="1000"/>
                        <a:t>55.00</a:t>
                      </a:r>
                    </a:p>
                  </a:txBody>
                  <a:tcPr/>
                </a:tc>
                <a:tc>
                  <a:txBody>
                    <a:bodyPr/>
                    <a:lstStyle/>
                    <a:p>
                      <a:r>
                        <a:rPr lang="en-US" sz="1000"/>
                        <a:t>48.61</a:t>
                      </a:r>
                    </a:p>
                  </a:txBody>
                  <a:tcPr/>
                </a:tc>
                <a:tc>
                  <a:txBody>
                    <a:bodyPr/>
                    <a:lstStyle/>
                    <a:p>
                      <a:r>
                        <a:rPr lang="en-US" sz="1000"/>
                        <a:t>996</a:t>
                      </a:r>
                    </a:p>
                  </a:txBody>
                  <a:tcPr/>
                </a:tc>
                <a:tc>
                  <a:txBody>
                    <a:bodyPr/>
                    <a:lstStyle/>
                    <a:p>
                      <a:r>
                        <a:rPr lang="en-US" sz="1000"/>
                        <a:t>875</a:t>
                      </a:r>
                    </a:p>
                  </a:txBody>
                  <a:tcPr/>
                </a:tc>
                <a:extLst>
                  <a:ext uri="{0D108BD9-81ED-4DB2-BD59-A6C34878D82A}">
                    <a16:rowId xmlns:a16="http://schemas.microsoft.com/office/drawing/2014/main" val="2469201713"/>
                  </a:ext>
                </a:extLst>
              </a:tr>
            </a:tbl>
          </a:graphicData>
        </a:graphic>
      </p:graphicFrame>
      <p:sp>
        <p:nvSpPr>
          <p:cNvPr id="4" name="Text Placeholder 3">
            <a:extLst>
              <a:ext uri="{FF2B5EF4-FFF2-40B4-BE49-F238E27FC236}">
                <a16:creationId xmlns:a16="http://schemas.microsoft.com/office/drawing/2014/main" id="{C1801D9A-EFB4-4D6D-8331-842B6118CF85}"/>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43133769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6BC50C-EF00-4FB6-9CC4-C998D8643CF3}"/>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DC1E82AD-7E55-41BF-8071-9B15E6C1E96C}"/>
              </a:ext>
            </a:extLst>
          </p:cNvPr>
          <p:cNvGraphicFramePr>
            <a:graphicFrameLocks noGrp="1"/>
          </p:cNvGraphicFramePr>
          <p:nvPr>
            <p:ph type="tbl" sz="quarter" idx="13"/>
            <p:extLst>
              <p:ext uri="{D42A27DB-BD31-4B8C-83A1-F6EECF244321}">
                <p14:modId xmlns:p14="http://schemas.microsoft.com/office/powerpoint/2010/main" val="21319944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510348925"/>
                    </a:ext>
                  </a:extLst>
                </a:gridCol>
                <a:gridCol w="905256">
                  <a:extLst>
                    <a:ext uri="{9D8B030D-6E8A-4147-A177-3AD203B41FA5}">
                      <a16:colId xmlns:a16="http://schemas.microsoft.com/office/drawing/2014/main" val="3135512396"/>
                    </a:ext>
                  </a:extLst>
                </a:gridCol>
                <a:gridCol w="411480">
                  <a:extLst>
                    <a:ext uri="{9D8B030D-6E8A-4147-A177-3AD203B41FA5}">
                      <a16:colId xmlns:a16="http://schemas.microsoft.com/office/drawing/2014/main" val="1270312600"/>
                    </a:ext>
                  </a:extLst>
                </a:gridCol>
                <a:gridCol w="905256">
                  <a:extLst>
                    <a:ext uri="{9D8B030D-6E8A-4147-A177-3AD203B41FA5}">
                      <a16:colId xmlns:a16="http://schemas.microsoft.com/office/drawing/2014/main" val="1608490349"/>
                    </a:ext>
                  </a:extLst>
                </a:gridCol>
                <a:gridCol w="905256">
                  <a:extLst>
                    <a:ext uri="{9D8B030D-6E8A-4147-A177-3AD203B41FA5}">
                      <a16:colId xmlns:a16="http://schemas.microsoft.com/office/drawing/2014/main" val="421483174"/>
                    </a:ext>
                  </a:extLst>
                </a:gridCol>
                <a:gridCol w="905256">
                  <a:extLst>
                    <a:ext uri="{9D8B030D-6E8A-4147-A177-3AD203B41FA5}">
                      <a16:colId xmlns:a16="http://schemas.microsoft.com/office/drawing/2014/main" val="1636159291"/>
                    </a:ext>
                  </a:extLst>
                </a:gridCol>
                <a:gridCol w="905256">
                  <a:extLst>
                    <a:ext uri="{9D8B030D-6E8A-4147-A177-3AD203B41FA5}">
                      <a16:colId xmlns:a16="http://schemas.microsoft.com/office/drawing/2014/main" val="174042802"/>
                    </a:ext>
                  </a:extLst>
                </a:gridCol>
                <a:gridCol w="905256">
                  <a:extLst>
                    <a:ext uri="{9D8B030D-6E8A-4147-A177-3AD203B41FA5}">
                      <a16:colId xmlns:a16="http://schemas.microsoft.com/office/drawing/2014/main" val="3047380895"/>
                    </a:ext>
                  </a:extLst>
                </a:gridCol>
                <a:gridCol w="905256">
                  <a:extLst>
                    <a:ext uri="{9D8B030D-6E8A-4147-A177-3AD203B41FA5}">
                      <a16:colId xmlns:a16="http://schemas.microsoft.com/office/drawing/2014/main" val="122109619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3014438194"/>
                  </a:ext>
                </a:extLst>
              </a:tr>
              <a:tr h="370840">
                <a:tc>
                  <a:txBody>
                    <a:bodyPr/>
                    <a:lstStyle/>
                    <a:p>
                      <a:r>
                        <a:rPr lang="en-US" sz="1000"/>
                        <a:t>18</a:t>
                      </a:r>
                    </a:p>
                  </a:txBody>
                  <a:tcPr/>
                </a:tc>
                <a:tc>
                  <a:txBody>
                    <a:bodyPr/>
                    <a:lstStyle/>
                    <a:p>
                      <a:r>
                        <a:rPr lang="en-US" sz="1000"/>
                        <a:t>1.0207 %</a:t>
                      </a:r>
                    </a:p>
                  </a:txBody>
                  <a:tcPr/>
                </a:tc>
                <a:tc>
                  <a:txBody>
                    <a:bodyPr/>
                    <a:lstStyle/>
                    <a:p>
                      <a:r>
                        <a:rPr lang="en-US" sz="1000"/>
                        <a:t>0.22</a:t>
                      </a:r>
                    </a:p>
                  </a:txBody>
                  <a:tcPr/>
                </a:tc>
                <a:tc>
                  <a:txBody>
                    <a:bodyPr/>
                    <a:lstStyle/>
                    <a:p>
                      <a:r>
                        <a:rPr lang="en-US" sz="1000"/>
                        <a:t>55.33</a:t>
                      </a:r>
                    </a:p>
                  </a:txBody>
                  <a:tcPr/>
                </a:tc>
                <a:tc>
                  <a:txBody>
                    <a:bodyPr/>
                    <a:lstStyle/>
                    <a:p>
                      <a:r>
                        <a:rPr lang="en-US" sz="1000"/>
                        <a:t>55.00</a:t>
                      </a:r>
                    </a:p>
                  </a:txBody>
                  <a:tcPr/>
                </a:tc>
                <a:tc>
                  <a:txBody>
                    <a:bodyPr/>
                    <a:lstStyle/>
                    <a:p>
                      <a:r>
                        <a:rPr lang="en-US" sz="1000"/>
                        <a:t>48.61</a:t>
                      </a:r>
                    </a:p>
                  </a:txBody>
                  <a:tcPr/>
                </a:tc>
                <a:tc>
                  <a:txBody>
                    <a:bodyPr/>
                    <a:lstStyle/>
                    <a:p>
                      <a:r>
                        <a:rPr lang="en-US" sz="1000"/>
                        <a:t>48.39</a:t>
                      </a:r>
                    </a:p>
                  </a:txBody>
                  <a:tcPr/>
                </a:tc>
                <a:tc>
                  <a:txBody>
                    <a:bodyPr/>
                    <a:lstStyle/>
                    <a:p>
                      <a:r>
                        <a:rPr lang="en-US" sz="1000"/>
                        <a:t>996</a:t>
                      </a:r>
                    </a:p>
                  </a:txBody>
                  <a:tcPr/>
                </a:tc>
                <a:tc>
                  <a:txBody>
                    <a:bodyPr/>
                    <a:lstStyle/>
                    <a:p>
                      <a:r>
                        <a:rPr lang="en-US" sz="1000"/>
                        <a:t>875</a:t>
                      </a:r>
                    </a:p>
                  </a:txBody>
                  <a:tcPr/>
                </a:tc>
                <a:extLst>
                  <a:ext uri="{0D108BD9-81ED-4DB2-BD59-A6C34878D82A}">
                    <a16:rowId xmlns:a16="http://schemas.microsoft.com/office/drawing/2014/main" val="870389227"/>
                  </a:ext>
                </a:extLst>
              </a:tr>
            </a:tbl>
          </a:graphicData>
        </a:graphic>
      </p:graphicFrame>
      <p:sp>
        <p:nvSpPr>
          <p:cNvPr id="4" name="Text Placeholder 3">
            <a:extLst>
              <a:ext uri="{FF2B5EF4-FFF2-40B4-BE49-F238E27FC236}">
                <a16:creationId xmlns:a16="http://schemas.microsoft.com/office/drawing/2014/main" id="{E99CA6C6-4D3D-48D4-99D5-51DE3E03BEE9}"/>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3483640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0AD3D-AD54-4092-9021-BD412C17F253}"/>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1456671C-B1D6-490A-9563-81BB804518FD}"/>
              </a:ext>
            </a:extLst>
          </p:cNvPr>
          <p:cNvGraphicFramePr>
            <a:graphicFrameLocks noGrp="1"/>
          </p:cNvGraphicFramePr>
          <p:nvPr>
            <p:ph type="tbl" sz="quarter" idx="13"/>
            <p:extLst>
              <p:ext uri="{D42A27DB-BD31-4B8C-83A1-F6EECF244321}">
                <p14:modId xmlns:p14="http://schemas.microsoft.com/office/powerpoint/2010/main" val="3698864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40001767"/>
                    </a:ext>
                  </a:extLst>
                </a:gridCol>
                <a:gridCol w="1316736">
                  <a:extLst>
                    <a:ext uri="{9D8B030D-6E8A-4147-A177-3AD203B41FA5}">
                      <a16:colId xmlns:a16="http://schemas.microsoft.com/office/drawing/2014/main" val="3415703157"/>
                    </a:ext>
                  </a:extLst>
                </a:gridCol>
                <a:gridCol w="658368">
                  <a:extLst>
                    <a:ext uri="{9D8B030D-6E8A-4147-A177-3AD203B41FA5}">
                      <a16:colId xmlns:a16="http://schemas.microsoft.com/office/drawing/2014/main" val="2826948765"/>
                    </a:ext>
                  </a:extLst>
                </a:gridCol>
                <a:gridCol w="658368">
                  <a:extLst>
                    <a:ext uri="{9D8B030D-6E8A-4147-A177-3AD203B41FA5}">
                      <a16:colId xmlns:a16="http://schemas.microsoft.com/office/drawing/2014/main" val="1829694436"/>
                    </a:ext>
                  </a:extLst>
                </a:gridCol>
                <a:gridCol w="658368">
                  <a:extLst>
                    <a:ext uri="{9D8B030D-6E8A-4147-A177-3AD203B41FA5}">
                      <a16:colId xmlns:a16="http://schemas.microsoft.com/office/drawing/2014/main" val="2723840171"/>
                    </a:ext>
                  </a:extLst>
                </a:gridCol>
                <a:gridCol w="658368">
                  <a:extLst>
                    <a:ext uri="{9D8B030D-6E8A-4147-A177-3AD203B41FA5}">
                      <a16:colId xmlns:a16="http://schemas.microsoft.com/office/drawing/2014/main" val="322420744"/>
                    </a:ext>
                  </a:extLst>
                </a:gridCol>
                <a:gridCol w="658368">
                  <a:extLst>
                    <a:ext uri="{9D8B030D-6E8A-4147-A177-3AD203B41FA5}">
                      <a16:colId xmlns:a16="http://schemas.microsoft.com/office/drawing/2014/main" val="1248510876"/>
                    </a:ext>
                  </a:extLst>
                </a:gridCol>
                <a:gridCol w="658368">
                  <a:extLst>
                    <a:ext uri="{9D8B030D-6E8A-4147-A177-3AD203B41FA5}">
                      <a16:colId xmlns:a16="http://schemas.microsoft.com/office/drawing/2014/main" val="3811334825"/>
                    </a:ext>
                  </a:extLst>
                </a:gridCol>
                <a:gridCol w="658368">
                  <a:extLst>
                    <a:ext uri="{9D8B030D-6E8A-4147-A177-3AD203B41FA5}">
                      <a16:colId xmlns:a16="http://schemas.microsoft.com/office/drawing/2014/main" val="3808679941"/>
                    </a:ext>
                  </a:extLst>
                </a:gridCol>
                <a:gridCol w="658368">
                  <a:extLst>
                    <a:ext uri="{9D8B030D-6E8A-4147-A177-3AD203B41FA5}">
                      <a16:colId xmlns:a16="http://schemas.microsoft.com/office/drawing/2014/main" val="3668799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384423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- 2024-07-30 13:47:22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https://quintly-eu-image-storage.s3.amazonaws.com/42a5b893a9726451877e4ab7634db126/f99431a2a241462192538ca17f9fc77c.jpg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07/31/2024 13:38:58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3683196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13:25:14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https://quintly-eu-image-storage.s3.amazonaws.com/42a5b893a9726451877e4ab7634db126/f7d27a14ece5e3bcdaa4b3c32c6f28f8.jpg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extLst>
                  <a:ext uri="{0D108BD9-81ED-4DB2-BD59-A6C34878D82A}">
                    <a16:rowId xmlns:a16="http://schemas.microsoft.com/office/drawing/2014/main" val="719650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13:23:34</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https://quintly-eu-image-storage.s3.amazonaws.com/42a5b893a9726451877e4ab7634db126/1141224a32f5d392b9a4208c89977758.jpg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3470838037"/>
                  </a:ext>
                </a:extLst>
              </a:tr>
            </a:tbl>
          </a:graphicData>
        </a:graphic>
      </p:graphicFrame>
      <p:sp>
        <p:nvSpPr>
          <p:cNvPr id="4" name="Text Placeholder 3">
            <a:extLst>
              <a:ext uri="{FF2B5EF4-FFF2-40B4-BE49-F238E27FC236}">
                <a16:creationId xmlns:a16="http://schemas.microsoft.com/office/drawing/2014/main" id="{AD1478AB-EBF0-4E27-90AD-66F1AA7D3E14}"/>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17967504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4EF47-505D-4954-94C6-375E84168C83}"/>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29FC3F40-81DC-45E3-8E98-785391E13F69}"/>
              </a:ext>
            </a:extLst>
          </p:cNvPr>
          <p:cNvGraphicFramePr>
            <a:graphicFrameLocks noGrp="1"/>
          </p:cNvGraphicFramePr>
          <p:nvPr>
            <p:ph type="tbl" sz="quarter" idx="13"/>
            <p:extLst>
              <p:ext uri="{D42A27DB-BD31-4B8C-83A1-F6EECF244321}">
                <p14:modId xmlns:p14="http://schemas.microsoft.com/office/powerpoint/2010/main" val="18106854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426469335"/>
                    </a:ext>
                  </a:extLst>
                </a:gridCol>
                <a:gridCol w="1316736">
                  <a:extLst>
                    <a:ext uri="{9D8B030D-6E8A-4147-A177-3AD203B41FA5}">
                      <a16:colId xmlns:a16="http://schemas.microsoft.com/office/drawing/2014/main" val="931781731"/>
                    </a:ext>
                  </a:extLst>
                </a:gridCol>
                <a:gridCol w="658368">
                  <a:extLst>
                    <a:ext uri="{9D8B030D-6E8A-4147-A177-3AD203B41FA5}">
                      <a16:colId xmlns:a16="http://schemas.microsoft.com/office/drawing/2014/main" val="656897627"/>
                    </a:ext>
                  </a:extLst>
                </a:gridCol>
                <a:gridCol w="658368">
                  <a:extLst>
                    <a:ext uri="{9D8B030D-6E8A-4147-A177-3AD203B41FA5}">
                      <a16:colId xmlns:a16="http://schemas.microsoft.com/office/drawing/2014/main" val="551845448"/>
                    </a:ext>
                  </a:extLst>
                </a:gridCol>
                <a:gridCol w="658368">
                  <a:extLst>
                    <a:ext uri="{9D8B030D-6E8A-4147-A177-3AD203B41FA5}">
                      <a16:colId xmlns:a16="http://schemas.microsoft.com/office/drawing/2014/main" val="2062975843"/>
                    </a:ext>
                  </a:extLst>
                </a:gridCol>
                <a:gridCol w="658368">
                  <a:extLst>
                    <a:ext uri="{9D8B030D-6E8A-4147-A177-3AD203B41FA5}">
                      <a16:colId xmlns:a16="http://schemas.microsoft.com/office/drawing/2014/main" val="751576253"/>
                    </a:ext>
                  </a:extLst>
                </a:gridCol>
                <a:gridCol w="658368">
                  <a:extLst>
                    <a:ext uri="{9D8B030D-6E8A-4147-A177-3AD203B41FA5}">
                      <a16:colId xmlns:a16="http://schemas.microsoft.com/office/drawing/2014/main" val="2040144777"/>
                    </a:ext>
                  </a:extLst>
                </a:gridCol>
                <a:gridCol w="658368">
                  <a:extLst>
                    <a:ext uri="{9D8B030D-6E8A-4147-A177-3AD203B41FA5}">
                      <a16:colId xmlns:a16="http://schemas.microsoft.com/office/drawing/2014/main" val="3117334850"/>
                    </a:ext>
                  </a:extLst>
                </a:gridCol>
                <a:gridCol w="658368">
                  <a:extLst>
                    <a:ext uri="{9D8B030D-6E8A-4147-A177-3AD203B41FA5}">
                      <a16:colId xmlns:a16="http://schemas.microsoft.com/office/drawing/2014/main" val="3310281095"/>
                    </a:ext>
                  </a:extLst>
                </a:gridCol>
                <a:gridCol w="658368">
                  <a:extLst>
                    <a:ext uri="{9D8B030D-6E8A-4147-A177-3AD203B41FA5}">
                      <a16:colId xmlns:a16="http://schemas.microsoft.com/office/drawing/2014/main" val="40707178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Taps Back</a:t>
                      </a:r>
                    </a:p>
                  </a:txBody>
                  <a:tcPr/>
                </a:tc>
                <a:extLst>
                  <a:ext uri="{0D108BD9-81ED-4DB2-BD59-A6C34878D82A}">
                    <a16:rowId xmlns:a16="http://schemas.microsoft.com/office/drawing/2014/main" val="1547961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13:23:12</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https://quintly-eu-image-storage.s3.amazonaws.com/42a5b893a9726451877e4ab7634db126/49943c8cb80cfe3160014cc6fedc96ed.jpg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2241880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firstinshi - 2024-07-24 13:23:06</a:t>
                      </a:r>
                      <a:r>
                        <a:rPr kumimoji="0" lang="en-US" sz="1000" b="0" i="0" u="none" strike="noStrike" kern="1200" cap="none" spc="0" normalizeH="0" baseline="0" noProof="0">
                          <a:ln>
                            <a:noFill/>
                          </a:ln>
                          <a:solidFill>
                            <a:prstClr val="black"/>
                          </a:solidFill>
                          <a:effectLst/>
                          <a:uLnTx/>
                          <a:uFillTx/>
                          <a:latin typeface="Calibri"/>
                          <a:ea typeface="+mn-ea"/>
                          <a:cs typeface="+mn-cs"/>
                        </a:rPr>
                        <a:t>
 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https://quintly-eu-image-storage.s3.amazonaws.com/42a5b893a9726451877e4ab7634db126/d4b7a31f05b97f6fd30b5363fb6ffeba.jpg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07/25/2024 13:09:49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extLst>
                  <a:ext uri="{0D108BD9-81ED-4DB2-BD59-A6C34878D82A}">
                    <a16:rowId xmlns:a16="http://schemas.microsoft.com/office/drawing/2014/main" val="1798825039"/>
                  </a:ext>
                </a:extLst>
              </a:tr>
            </a:tbl>
          </a:graphicData>
        </a:graphic>
      </p:graphicFrame>
      <p:sp>
        <p:nvSpPr>
          <p:cNvPr id="4" name="Text Placeholder 3">
            <a:extLst>
              <a:ext uri="{FF2B5EF4-FFF2-40B4-BE49-F238E27FC236}">
                <a16:creationId xmlns:a16="http://schemas.microsoft.com/office/drawing/2014/main" id="{C294713D-55A6-45A9-AF89-87314964DC7E}"/>
              </a:ext>
            </a:extLst>
          </p:cNvPr>
          <p:cNvSpPr>
            <a:spLocks noGrp="1"/>
          </p:cNvSpPr>
          <p:nvPr>
            <p:ph type="body" sz="quarter" idx="14"/>
          </p:nvPr>
        </p:nvSpPr>
        <p:spPr/>
        <p:txBody>
          <a:bodyPr/>
          <a:lstStyle/>
          <a:p>
            <a:r>
              <a:rPr lang="en-US"/>
              <a:t>07/01/2024 - 07/31/2024</a:t>
            </a:r>
          </a:p>
        </p:txBody>
      </p:sp>
    </p:spTree>
    <p:extLst>
      <p:ext uri="{BB962C8B-B14F-4D97-AF65-F5344CB8AC3E}">
        <p14:creationId xmlns:p14="http://schemas.microsoft.com/office/powerpoint/2010/main" val="341760116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2302</Words>
  <Application>Microsoft Office PowerPoint</Application>
  <PresentationFormat>On-screen Show (4:3)</PresentationFormat>
  <Paragraphs>552</Paragraphs>
  <Slides>35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35</vt:i4>
      </vt:variant>
    </vt:vector>
  </HeadingPairs>
  <TitlesOfParts>
    <vt:vector size="38" baseType="lpstr">
      <vt:lpstr>Calibri</vt:lpstr>
      <vt:lpstr>Arial</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4</vt:lpstr>
      <vt:lpstr>Facebook Original Own Posts Table | FICOH - 2 of 4</vt:lpstr>
      <vt:lpstr>Facebook Original Own Posts Table | FICOH - 3 of 4</vt:lpstr>
      <vt:lpstr>Facebook Original Own Posts Table | FICOH - 4 of 4</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vt:lpstr>
      <vt:lpstr>Instagram Videos Table | FICOH</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Frederik Born</dc:creator>
  <cp:lastModifiedBy>Frederik Born</cp:lastModifiedBy>
  <cp:revision>1</cp:revision>
  <dcterms:created xsi:type="dcterms:W3CDTF">2024-08-01T13:22:18Z</dcterms:created>
  <dcterms:modified xsi:type="dcterms:W3CDTF">2024-08-01T13:23:10Z</dcterms:modified>
</cp:coreProperties>
</file>