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7" r:id="rId21"/>
    <p:sldId id="278" r:id="rId22"/>
    <p:sldId id="279" r:id="rId23"/>
    <p:sldId id="281" r:id="rId24"/>
    <p:sldId id="282" r:id="rId25"/>
    <p:sldId id="283" r:id="rId26"/>
    <p:sldId id="284" r:id="rId27"/>
    <p:sldId id="285" r:id="rId28"/>
    <p:sldId id="286" r:id="rId29"/>
    <p:sldId id="287" r:id="rId30"/>
    <p:sldId id="288" r:id="rId31"/>
    <p:sldId id="289" r:id="rId32"/>
    <p:sldId id="291" r:id="rId33"/>
    <p:sldId id="292" r:id="rId34"/>
    <p:sldId id="293" r:id="rId35"/>
    <p:sldId id="294" r:id="rId36"/>
    <p:sldId id="295" r:id="rId37"/>
    <p:sldId id="296" r:id="rId38"/>
    <p:sldId id="297"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45444</c:v>
                </c:pt>
              </c:numCache>
            </c:numRef>
          </c:cat>
          <c:val>
            <c:numRef>
              <c:f>Sheet1!$B$2</c:f>
              <c:numCache>
                <c:formatCode>General</c:formatCode>
                <c:ptCount val="1"/>
                <c:pt idx="0">
                  <c:v>178</c:v>
                </c:pt>
              </c:numCache>
            </c:numRef>
          </c:val>
          <c:extLst>
            <c:ext xmlns:c16="http://schemas.microsoft.com/office/drawing/2014/chart" uri="{C3380CC4-5D6E-409C-BE32-E72D297353CC}">
              <c16:uniqueId val="{00000000-2A09-4EFA-A3BF-34C97C245AAE}"/>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45444</c:v>
                </c:pt>
              </c:numCache>
            </c:numRef>
          </c:cat>
          <c:val>
            <c:numRef>
              <c:f>Sheet1!$C$2</c:f>
              <c:numCache>
                <c:formatCode>General</c:formatCode>
                <c:ptCount val="1"/>
                <c:pt idx="0">
                  <c:v>557</c:v>
                </c:pt>
              </c:numCache>
            </c:numRef>
          </c:val>
          <c:extLst>
            <c:ext xmlns:c16="http://schemas.microsoft.com/office/drawing/2014/chart" uri="{C3380CC4-5D6E-409C-BE32-E72D297353CC}">
              <c16:uniqueId val="{00000001-2A09-4EFA-A3BF-34C97C245AAE}"/>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45444</c:v>
                </c:pt>
              </c:numCache>
            </c:numRef>
          </c:cat>
          <c:val>
            <c:numRef>
              <c:f>Sheet1!$D$2</c:f>
              <c:numCache>
                <c:formatCode>General</c:formatCode>
                <c:ptCount val="1"/>
                <c:pt idx="0">
                  <c:v>21214</c:v>
                </c:pt>
              </c:numCache>
            </c:numRef>
          </c:val>
          <c:extLst>
            <c:ext xmlns:c16="http://schemas.microsoft.com/office/drawing/2014/chart" uri="{C3380CC4-5D6E-409C-BE32-E72D297353CC}">
              <c16:uniqueId val="{00000002-2A09-4EFA-A3BF-34C97C245AAE}"/>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45444</c:v>
                </c:pt>
              </c:numCache>
            </c:numRef>
          </c:cat>
          <c:val>
            <c:numRef>
              <c:f>Sheet1!$E$2</c:f>
              <c:numCache>
                <c:formatCode>General</c:formatCode>
                <c:ptCount val="1"/>
                <c:pt idx="0">
                  <c:v>198</c:v>
                </c:pt>
              </c:numCache>
            </c:numRef>
          </c:val>
          <c:extLst>
            <c:ext xmlns:c16="http://schemas.microsoft.com/office/drawing/2014/chart" uri="{C3380CC4-5D6E-409C-BE32-E72D297353CC}">
              <c16:uniqueId val="{00000003-2A09-4EFA-A3BF-34C97C245AAE}"/>
            </c:ext>
          </c:extLst>
        </c:ser>
        <c:dLbls>
          <c:showLegendKey val="0"/>
          <c:showVal val="0"/>
          <c:showCatName val="0"/>
          <c:showSerName val="0"/>
          <c:showPercent val="0"/>
          <c:showBubbleSize val="0"/>
        </c:dLbls>
        <c:gapWidth val="219"/>
        <c:overlap val="-27"/>
        <c:axId val="80603448"/>
        <c:axId val="80083288"/>
      </c:barChart>
      <c:dateAx>
        <c:axId val="80603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0083288"/>
        <c:crosses val="autoZero"/>
        <c:auto val="1"/>
        <c:lblOffset val="100"/>
        <c:baseTimeUnit val="days"/>
      </c:dateAx>
      <c:valAx>
        <c:axId val="80083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0603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Sheet1!$A$2:$A$4</c:f>
              <c:numCache>
                <c:formatCode>m/d/yyyy</c:formatCode>
                <c:ptCount val="3"/>
                <c:pt idx="0">
                  <c:v>45383</c:v>
                </c:pt>
                <c:pt idx="1">
                  <c:v>45413</c:v>
                </c:pt>
                <c:pt idx="2">
                  <c:v>45444</c:v>
                </c:pt>
              </c:numCache>
            </c:numRef>
          </c:cat>
          <c:val>
            <c:numRef>
              <c:f>Sheet1!$B$2:$B$4</c:f>
              <c:numCache>
                <c:formatCode>General</c:formatCode>
                <c:ptCount val="3"/>
                <c:pt idx="0">
                  <c:v>3</c:v>
                </c:pt>
                <c:pt idx="1">
                  <c:v>0</c:v>
                </c:pt>
                <c:pt idx="2">
                  <c:v>1</c:v>
                </c:pt>
              </c:numCache>
            </c:numRef>
          </c:val>
          <c:extLst>
            <c:ext xmlns:c16="http://schemas.microsoft.com/office/drawing/2014/chart" uri="{C3380CC4-5D6E-409C-BE32-E72D297353CC}">
              <c16:uniqueId val="{00000000-3E16-4C1B-81F8-1E5D3F41B16B}"/>
            </c:ext>
          </c:extLst>
        </c:ser>
        <c:dLbls>
          <c:showLegendKey val="0"/>
          <c:showVal val="0"/>
          <c:showCatName val="0"/>
          <c:showSerName val="0"/>
          <c:showPercent val="0"/>
          <c:showBubbleSize val="0"/>
        </c:dLbls>
        <c:gapWidth val="219"/>
        <c:overlap val="-27"/>
        <c:axId val="385060544"/>
        <c:axId val="385055296"/>
      </c:barChart>
      <c:dateAx>
        <c:axId val="385060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55296"/>
        <c:crosses val="autoZero"/>
        <c:auto val="1"/>
        <c:lblOffset val="100"/>
        <c:baseTimeUnit val="months"/>
      </c:dateAx>
      <c:valAx>
        <c:axId val="385055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60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Sheet1!$A$2:$A$4</c:f>
              <c:numCache>
                <c:formatCode>m/d/yyyy</c:formatCode>
                <c:ptCount val="3"/>
                <c:pt idx="0">
                  <c:v>45383</c:v>
                </c:pt>
                <c:pt idx="1">
                  <c:v>45413</c:v>
                </c:pt>
                <c:pt idx="2">
                  <c:v>45444</c:v>
                </c:pt>
              </c:numCache>
            </c:numRef>
          </c:cat>
          <c:val>
            <c:numRef>
              <c:f>Sheet1!$B$2:$B$4</c:f>
              <c:numCache>
                <c:formatCode>General</c:formatCode>
                <c:ptCount val="3"/>
                <c:pt idx="0">
                  <c:v>6</c:v>
                </c:pt>
                <c:pt idx="1">
                  <c:v>5</c:v>
                </c:pt>
                <c:pt idx="2">
                  <c:v>5</c:v>
                </c:pt>
              </c:numCache>
            </c:numRef>
          </c:val>
          <c:extLst>
            <c:ext xmlns:c16="http://schemas.microsoft.com/office/drawing/2014/chart" uri="{C3380CC4-5D6E-409C-BE32-E72D297353CC}">
              <c16:uniqueId val="{00000000-7EE2-4A27-8499-B844034A4B49}"/>
            </c:ext>
          </c:extLst>
        </c:ser>
        <c:dLbls>
          <c:showLegendKey val="0"/>
          <c:showVal val="0"/>
          <c:showCatName val="0"/>
          <c:showSerName val="0"/>
          <c:showPercent val="0"/>
          <c:showBubbleSize val="0"/>
        </c:dLbls>
        <c:gapWidth val="219"/>
        <c:overlap val="-27"/>
        <c:axId val="386018640"/>
        <c:axId val="386019952"/>
      </c:barChart>
      <c:dateAx>
        <c:axId val="386018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019952"/>
        <c:crosses val="autoZero"/>
        <c:auto val="1"/>
        <c:lblOffset val="100"/>
        <c:baseTimeUnit val="months"/>
      </c:dateAx>
      <c:valAx>
        <c:axId val="386019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018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Sheet1!$A$2:$A$4</c:f>
              <c:strCache>
                <c:ptCount val="3"/>
                <c:pt idx="0">
                  <c:v>2024-04</c:v>
                </c:pt>
                <c:pt idx="1">
                  <c:v>2024-05</c:v>
                </c:pt>
                <c:pt idx="2">
                  <c:v>2024-06</c:v>
                </c:pt>
              </c:strCache>
            </c:strRef>
          </c:cat>
          <c:val>
            <c:numRef>
              <c:f>Sheet1!$B$2:$B$4</c:f>
              <c:numCache>
                <c:formatCode>General</c:formatCode>
                <c:ptCount val="3"/>
                <c:pt idx="0">
                  <c:v>107</c:v>
                </c:pt>
                <c:pt idx="1">
                  <c:v>95</c:v>
                </c:pt>
                <c:pt idx="2">
                  <c:v>81</c:v>
                </c:pt>
              </c:numCache>
            </c:numRef>
          </c:val>
          <c:extLst>
            <c:ext xmlns:c16="http://schemas.microsoft.com/office/drawing/2014/chart" uri="{C3380CC4-5D6E-409C-BE32-E72D297353CC}">
              <c16:uniqueId val="{00000000-8EBF-4EFB-9524-4A30DF4CA1CE}"/>
            </c:ext>
          </c:extLst>
        </c:ser>
        <c:dLbls>
          <c:showLegendKey val="0"/>
          <c:showVal val="0"/>
          <c:showCatName val="0"/>
          <c:showSerName val="0"/>
          <c:showPercent val="0"/>
          <c:showBubbleSize val="0"/>
        </c:dLbls>
        <c:gapWidth val="219"/>
        <c:overlap val="-27"/>
        <c:axId val="387617640"/>
        <c:axId val="387613048"/>
      </c:barChart>
      <c:catAx>
        <c:axId val="387617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13048"/>
        <c:crosses val="autoZero"/>
        <c:auto val="1"/>
        <c:lblAlgn val="ctr"/>
        <c:lblOffset val="100"/>
        <c:noMultiLvlLbl val="0"/>
      </c:catAx>
      <c:valAx>
        <c:axId val="387613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17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Sheet1!$A$2:$A$4</c:f>
              <c:numCache>
                <c:formatCode>m/d/yyyy</c:formatCode>
                <c:ptCount val="3"/>
                <c:pt idx="0">
                  <c:v>45383</c:v>
                </c:pt>
                <c:pt idx="1">
                  <c:v>45413</c:v>
                </c:pt>
                <c:pt idx="2">
                  <c:v>45444</c:v>
                </c:pt>
              </c:numCache>
            </c:numRef>
          </c:cat>
          <c:val>
            <c:numRef>
              <c:f>Sheet1!$B$2:$B$4</c:f>
              <c:numCache>
                <c:formatCode>General</c:formatCode>
                <c:ptCount val="3"/>
                <c:pt idx="0">
                  <c:v>1525</c:v>
                </c:pt>
                <c:pt idx="1">
                  <c:v>1324</c:v>
                </c:pt>
                <c:pt idx="2">
                  <c:v>1391</c:v>
                </c:pt>
              </c:numCache>
            </c:numRef>
          </c:val>
          <c:extLst>
            <c:ext xmlns:c16="http://schemas.microsoft.com/office/drawing/2014/chart" uri="{C3380CC4-5D6E-409C-BE32-E72D297353CC}">
              <c16:uniqueId val="{00000000-6012-438F-B85A-C976DFB65494}"/>
            </c:ext>
          </c:extLst>
        </c:ser>
        <c:dLbls>
          <c:showLegendKey val="0"/>
          <c:showVal val="0"/>
          <c:showCatName val="0"/>
          <c:showSerName val="0"/>
          <c:showPercent val="0"/>
          <c:showBubbleSize val="0"/>
        </c:dLbls>
        <c:gapWidth val="219"/>
        <c:overlap val="-27"/>
        <c:axId val="387617312"/>
        <c:axId val="387618296"/>
      </c:barChart>
      <c:dateAx>
        <c:axId val="387617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18296"/>
        <c:crosses val="autoZero"/>
        <c:auto val="1"/>
        <c:lblOffset val="100"/>
        <c:baseTimeUnit val="months"/>
      </c:dateAx>
      <c:valAx>
        <c:axId val="387618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17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Sheet1!$A$2:$A$4</c:f>
              <c:numCache>
                <c:formatCode>m/d/yyyy</c:formatCode>
                <c:ptCount val="3"/>
                <c:pt idx="0">
                  <c:v>45383</c:v>
                </c:pt>
                <c:pt idx="1">
                  <c:v>45413</c:v>
                </c:pt>
                <c:pt idx="2">
                  <c:v>45444</c:v>
                </c:pt>
              </c:numCache>
            </c:numRef>
          </c:cat>
          <c:val>
            <c:numRef>
              <c:f>Sheet1!$B$2:$B$4</c:f>
              <c:numCache>
                <c:formatCode>General</c:formatCode>
                <c:ptCount val="3"/>
                <c:pt idx="0">
                  <c:v>-6</c:v>
                </c:pt>
                <c:pt idx="1">
                  <c:v>0</c:v>
                </c:pt>
                <c:pt idx="2">
                  <c:v>3</c:v>
                </c:pt>
              </c:numCache>
            </c:numRef>
          </c:val>
          <c:extLst>
            <c:ext xmlns:c16="http://schemas.microsoft.com/office/drawing/2014/chart" uri="{C3380CC4-5D6E-409C-BE32-E72D297353CC}">
              <c16:uniqueId val="{00000000-740F-4225-A552-61226FA3941F}"/>
            </c:ext>
          </c:extLst>
        </c:ser>
        <c:dLbls>
          <c:showLegendKey val="0"/>
          <c:showVal val="0"/>
          <c:showCatName val="0"/>
          <c:showSerName val="0"/>
          <c:showPercent val="0"/>
          <c:showBubbleSize val="0"/>
        </c:dLbls>
        <c:gapWidth val="219"/>
        <c:overlap val="-27"/>
        <c:axId val="498216440"/>
        <c:axId val="498214472"/>
      </c:barChart>
      <c:dateAx>
        <c:axId val="498216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214472"/>
        <c:crosses val="autoZero"/>
        <c:auto val="1"/>
        <c:lblOffset val="100"/>
        <c:baseTimeUnit val="months"/>
      </c:dateAx>
      <c:valAx>
        <c:axId val="498214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216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Sheet1!$A$2:$A$4</c:f>
              <c:numCache>
                <c:formatCode>m/d/yyyy</c:formatCode>
                <c:ptCount val="3"/>
                <c:pt idx="0">
                  <c:v>45383</c:v>
                </c:pt>
                <c:pt idx="1">
                  <c:v>45413</c:v>
                </c:pt>
                <c:pt idx="2">
                  <c:v>45444</c:v>
                </c:pt>
              </c:numCache>
            </c:numRef>
          </c:cat>
          <c:val>
            <c:numRef>
              <c:f>Sheet1!$B$2:$B$4</c:f>
              <c:numCache>
                <c:formatCode>General</c:formatCode>
                <c:ptCount val="3"/>
                <c:pt idx="0">
                  <c:v>1</c:v>
                </c:pt>
                <c:pt idx="1">
                  <c:v>0</c:v>
                </c:pt>
                <c:pt idx="2">
                  <c:v>0</c:v>
                </c:pt>
              </c:numCache>
            </c:numRef>
          </c:val>
          <c:extLst>
            <c:ext xmlns:c16="http://schemas.microsoft.com/office/drawing/2014/chart" uri="{C3380CC4-5D6E-409C-BE32-E72D297353CC}">
              <c16:uniqueId val="{00000000-ECAC-4384-85F0-A70D68321D2B}"/>
            </c:ext>
          </c:extLst>
        </c:ser>
        <c:dLbls>
          <c:showLegendKey val="0"/>
          <c:showVal val="0"/>
          <c:showCatName val="0"/>
          <c:showSerName val="0"/>
          <c:showPercent val="0"/>
          <c:showBubbleSize val="0"/>
        </c:dLbls>
        <c:gapWidth val="219"/>
        <c:overlap val="-27"/>
        <c:axId val="498224968"/>
        <c:axId val="498223984"/>
      </c:barChart>
      <c:dateAx>
        <c:axId val="498224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223984"/>
        <c:crosses val="autoZero"/>
        <c:auto val="1"/>
        <c:lblOffset val="100"/>
        <c:baseTimeUnit val="months"/>
      </c:dateAx>
      <c:valAx>
        <c:axId val="498223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224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Sheet1!$A$2:$A$4</c:f>
              <c:strCache>
                <c:ptCount val="3"/>
                <c:pt idx="0">
                  <c:v>2024-04</c:v>
                </c:pt>
                <c:pt idx="1">
                  <c:v>2024-05</c:v>
                </c:pt>
                <c:pt idx="2">
                  <c:v>2024-06</c:v>
                </c:pt>
              </c:strCache>
            </c:strRef>
          </c:cat>
          <c:val>
            <c:numRef>
              <c:f>Sheet1!$B$2:$B$4</c:f>
              <c:numCache>
                <c:formatCode>General</c:formatCode>
                <c:ptCount val="3"/>
                <c:pt idx="0">
                  <c:v>16</c:v>
                </c:pt>
                <c:pt idx="1">
                  <c:v>13</c:v>
                </c:pt>
                <c:pt idx="2">
                  <c:v>12</c:v>
                </c:pt>
              </c:numCache>
            </c:numRef>
          </c:val>
          <c:extLst>
            <c:ext xmlns:c16="http://schemas.microsoft.com/office/drawing/2014/chart" uri="{C3380CC4-5D6E-409C-BE32-E72D297353CC}">
              <c16:uniqueId val="{00000000-2F70-49AC-9CF7-C3D9431A202E}"/>
            </c:ext>
          </c:extLst>
        </c:ser>
        <c:dLbls>
          <c:showLegendKey val="0"/>
          <c:showVal val="0"/>
          <c:showCatName val="0"/>
          <c:showSerName val="0"/>
          <c:showPercent val="0"/>
          <c:showBubbleSize val="0"/>
        </c:dLbls>
        <c:gapWidth val="219"/>
        <c:overlap val="-27"/>
        <c:axId val="498217752"/>
        <c:axId val="498215128"/>
      </c:barChart>
      <c:catAx>
        <c:axId val="498217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215128"/>
        <c:crosses val="autoZero"/>
        <c:auto val="1"/>
        <c:lblAlgn val="ctr"/>
        <c:lblOffset val="100"/>
        <c:noMultiLvlLbl val="0"/>
      </c:catAx>
      <c:valAx>
        <c:axId val="498215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217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Sheet1!$A$2:$A$4</c:f>
              <c:numCache>
                <c:formatCode>m/d/yyyy</c:formatCode>
                <c:ptCount val="3"/>
                <c:pt idx="0">
                  <c:v>45383</c:v>
                </c:pt>
                <c:pt idx="1">
                  <c:v>45413</c:v>
                </c:pt>
                <c:pt idx="2">
                  <c:v>45444</c:v>
                </c:pt>
              </c:numCache>
            </c:numRef>
          </c:cat>
          <c:val>
            <c:numRef>
              <c:f>Sheet1!$B$2:$B$4</c:f>
              <c:numCache>
                <c:formatCode>General</c:formatCode>
                <c:ptCount val="3"/>
                <c:pt idx="0">
                  <c:v>1005</c:v>
                </c:pt>
                <c:pt idx="1">
                  <c:v>856</c:v>
                </c:pt>
                <c:pt idx="2">
                  <c:v>991</c:v>
                </c:pt>
              </c:numCache>
            </c:numRef>
          </c:val>
          <c:extLst>
            <c:ext xmlns:c16="http://schemas.microsoft.com/office/drawing/2014/chart" uri="{C3380CC4-5D6E-409C-BE32-E72D297353CC}">
              <c16:uniqueId val="{00000000-D964-4D86-BAD2-9C1D5678D975}"/>
            </c:ext>
          </c:extLst>
        </c:ser>
        <c:dLbls>
          <c:showLegendKey val="0"/>
          <c:showVal val="0"/>
          <c:showCatName val="0"/>
          <c:showSerName val="0"/>
          <c:showPercent val="0"/>
          <c:showBubbleSize val="0"/>
        </c:dLbls>
        <c:gapWidth val="219"/>
        <c:overlap val="-27"/>
        <c:axId val="272204200"/>
        <c:axId val="272207480"/>
      </c:barChart>
      <c:dateAx>
        <c:axId val="272204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207480"/>
        <c:crosses val="autoZero"/>
        <c:auto val="1"/>
        <c:lblOffset val="100"/>
        <c:baseTimeUnit val="months"/>
      </c:dateAx>
      <c:valAx>
        <c:axId val="272207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204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Sheet1!$A$2:$A$4</c:f>
              <c:strCache>
                <c:ptCount val="3"/>
                <c:pt idx="0">
                  <c:v>2024-04</c:v>
                </c:pt>
                <c:pt idx="1">
                  <c:v>2024-05</c:v>
                </c:pt>
                <c:pt idx="2">
                  <c:v>2024-06</c:v>
                </c:pt>
              </c:strCache>
            </c:strRef>
          </c:cat>
          <c:val>
            <c:numRef>
              <c:f>Sheet1!$B$2:$B$4</c:f>
              <c:numCache>
                <c:formatCode>General</c:formatCode>
                <c:ptCount val="3"/>
                <c:pt idx="0">
                  <c:v>72</c:v>
                </c:pt>
                <c:pt idx="1">
                  <c:v>63</c:v>
                </c:pt>
                <c:pt idx="2">
                  <c:v>85</c:v>
                </c:pt>
              </c:numCache>
            </c:numRef>
          </c:val>
          <c:extLst>
            <c:ext xmlns:c16="http://schemas.microsoft.com/office/drawing/2014/chart" uri="{C3380CC4-5D6E-409C-BE32-E72D297353CC}">
              <c16:uniqueId val="{00000000-44CE-41A9-84A1-5DD322763101}"/>
            </c:ext>
          </c:extLst>
        </c:ser>
        <c:dLbls>
          <c:showLegendKey val="0"/>
          <c:showVal val="0"/>
          <c:showCatName val="0"/>
          <c:showSerName val="0"/>
          <c:showPercent val="0"/>
          <c:showBubbleSize val="0"/>
        </c:dLbls>
        <c:gapWidth val="219"/>
        <c:overlap val="-27"/>
        <c:axId val="272208792"/>
        <c:axId val="272210104"/>
      </c:barChart>
      <c:catAx>
        <c:axId val="272208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210104"/>
        <c:crosses val="autoZero"/>
        <c:auto val="1"/>
        <c:lblAlgn val="ctr"/>
        <c:lblOffset val="100"/>
        <c:noMultiLvlLbl val="0"/>
      </c:catAx>
      <c:valAx>
        <c:axId val="272210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208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Sheet1!$A$2:$A$4</c:f>
              <c:strCache>
                <c:ptCount val="3"/>
                <c:pt idx="0">
                  <c:v>2024-04</c:v>
                </c:pt>
                <c:pt idx="1">
                  <c:v>2024-05</c:v>
                </c:pt>
                <c:pt idx="2">
                  <c:v>2024-06</c:v>
                </c:pt>
              </c:strCache>
            </c:strRef>
          </c:cat>
          <c:val>
            <c:numRef>
              <c:f>Sheet1!$B$2:$B$4</c:f>
              <c:numCache>
                <c:formatCode>General</c:formatCode>
                <c:ptCount val="3"/>
                <c:pt idx="0">
                  <c:v>1081</c:v>
                </c:pt>
                <c:pt idx="1">
                  <c:v>1020</c:v>
                </c:pt>
                <c:pt idx="2">
                  <c:v>1114</c:v>
                </c:pt>
              </c:numCache>
            </c:numRef>
          </c:val>
          <c:extLst>
            <c:ext xmlns:c16="http://schemas.microsoft.com/office/drawing/2014/chart" uri="{C3380CC4-5D6E-409C-BE32-E72D297353CC}">
              <c16:uniqueId val="{00000000-3CCA-4579-ACB7-8A1DD7D28DC1}"/>
            </c:ext>
          </c:extLst>
        </c:ser>
        <c:dLbls>
          <c:showLegendKey val="0"/>
          <c:showVal val="0"/>
          <c:showCatName val="0"/>
          <c:showSerName val="0"/>
          <c:showPercent val="0"/>
          <c:showBubbleSize val="0"/>
        </c:dLbls>
        <c:gapWidth val="219"/>
        <c:overlap val="-27"/>
        <c:axId val="272203544"/>
        <c:axId val="272210432"/>
      </c:barChart>
      <c:catAx>
        <c:axId val="272203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210432"/>
        <c:crosses val="autoZero"/>
        <c:auto val="1"/>
        <c:lblAlgn val="ctr"/>
        <c:lblOffset val="100"/>
        <c:noMultiLvlLbl val="0"/>
      </c:catAx>
      <c:valAx>
        <c:axId val="272210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203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Sheet1!$A$2:$A$5</c:f>
              <c:strCache>
                <c:ptCount val="4"/>
                <c:pt idx="0">
                  <c:v>2024-03</c:v>
                </c:pt>
                <c:pt idx="1">
                  <c:v>2024-04</c:v>
                </c:pt>
                <c:pt idx="2">
                  <c:v>2024-05</c:v>
                </c:pt>
                <c:pt idx="3">
                  <c:v>2024-06</c:v>
                </c:pt>
              </c:strCache>
            </c:strRef>
          </c:cat>
          <c:val>
            <c:numRef>
              <c:f>Sheet1!$B$2:$B$5</c:f>
              <c:numCache>
                <c:formatCode>General</c:formatCode>
                <c:ptCount val="4"/>
                <c:pt idx="0">
                  <c:v>1793</c:v>
                </c:pt>
                <c:pt idx="1">
                  <c:v>44572</c:v>
                </c:pt>
                <c:pt idx="2">
                  <c:v>36658</c:v>
                </c:pt>
                <c:pt idx="3">
                  <c:v>44072</c:v>
                </c:pt>
              </c:numCache>
            </c:numRef>
          </c:val>
          <c:extLst>
            <c:ext xmlns:c16="http://schemas.microsoft.com/office/drawing/2014/chart" uri="{C3380CC4-5D6E-409C-BE32-E72D297353CC}">
              <c16:uniqueId val="{00000000-61E0-4FBC-BF5A-D5ECBEBB24B0}"/>
            </c:ext>
          </c:extLst>
        </c:ser>
        <c:dLbls>
          <c:showLegendKey val="0"/>
          <c:showVal val="0"/>
          <c:showCatName val="0"/>
          <c:showSerName val="0"/>
          <c:showPercent val="0"/>
          <c:showBubbleSize val="0"/>
        </c:dLbls>
        <c:gapWidth val="219"/>
        <c:overlap val="-27"/>
        <c:axId val="272184520"/>
        <c:axId val="272184848"/>
      </c:barChart>
      <c:catAx>
        <c:axId val="272184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184848"/>
        <c:crosses val="autoZero"/>
        <c:auto val="1"/>
        <c:lblAlgn val="ctr"/>
        <c:lblOffset val="100"/>
        <c:noMultiLvlLbl val="0"/>
      </c:catAx>
      <c:valAx>
        <c:axId val="272184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184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Sheet1!$A$2:$A$4</c:f>
              <c:numCache>
                <c:formatCode>m/d/yyyy</c:formatCode>
                <c:ptCount val="3"/>
                <c:pt idx="0">
                  <c:v>45383</c:v>
                </c:pt>
                <c:pt idx="1">
                  <c:v>45413</c:v>
                </c:pt>
                <c:pt idx="2">
                  <c:v>45444</c:v>
                </c:pt>
              </c:numCache>
            </c:numRef>
          </c:cat>
          <c:val>
            <c:numRef>
              <c:f>Sheet1!$B$2:$B$4</c:f>
              <c:numCache>
                <c:formatCode>General</c:formatCode>
                <c:ptCount val="3"/>
                <c:pt idx="0">
                  <c:v>3</c:v>
                </c:pt>
                <c:pt idx="1">
                  <c:v>3</c:v>
                </c:pt>
                <c:pt idx="2">
                  <c:v>1</c:v>
                </c:pt>
              </c:numCache>
            </c:numRef>
          </c:val>
          <c:extLst>
            <c:ext xmlns:c16="http://schemas.microsoft.com/office/drawing/2014/chart" uri="{C3380CC4-5D6E-409C-BE32-E72D297353CC}">
              <c16:uniqueId val="{00000000-ADC1-4E67-A163-8A1626E1D56B}"/>
            </c:ext>
          </c:extLst>
        </c:ser>
        <c:dLbls>
          <c:showLegendKey val="0"/>
          <c:showVal val="0"/>
          <c:showCatName val="0"/>
          <c:showSerName val="0"/>
          <c:showPercent val="0"/>
          <c:showBubbleSize val="0"/>
        </c:dLbls>
        <c:gapWidth val="219"/>
        <c:overlap val="-27"/>
        <c:axId val="283075856"/>
        <c:axId val="283073560"/>
      </c:barChart>
      <c:dateAx>
        <c:axId val="283075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073560"/>
        <c:crosses val="autoZero"/>
        <c:auto val="1"/>
        <c:lblOffset val="100"/>
        <c:baseTimeUnit val="months"/>
      </c:dateAx>
      <c:valAx>
        <c:axId val="283073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075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Sheet1!$A$2:$A$4</c:f>
              <c:numCache>
                <c:formatCode>m/d/yyyy</c:formatCode>
                <c:ptCount val="3"/>
                <c:pt idx="0">
                  <c:v>45383</c:v>
                </c:pt>
                <c:pt idx="1">
                  <c:v>45413</c:v>
                </c:pt>
                <c:pt idx="2">
                  <c:v>45444</c:v>
                </c:pt>
              </c:numCache>
            </c:numRef>
          </c:cat>
          <c:val>
            <c:numRef>
              <c:f>Sheet1!$B$2:$B$4</c:f>
              <c:numCache>
                <c:formatCode>General</c:formatCode>
                <c:ptCount val="3"/>
                <c:pt idx="0">
                  <c:v>26</c:v>
                </c:pt>
                <c:pt idx="1">
                  <c:v>20</c:v>
                </c:pt>
                <c:pt idx="2">
                  <c:v>22</c:v>
                </c:pt>
              </c:numCache>
            </c:numRef>
          </c:val>
          <c:extLst>
            <c:ext xmlns:c16="http://schemas.microsoft.com/office/drawing/2014/chart" uri="{C3380CC4-5D6E-409C-BE32-E72D297353CC}">
              <c16:uniqueId val="{00000000-A2FF-4946-8F34-427A5638B58E}"/>
            </c:ext>
          </c:extLst>
        </c:ser>
        <c:dLbls>
          <c:showLegendKey val="0"/>
          <c:showVal val="0"/>
          <c:showCatName val="0"/>
          <c:showSerName val="0"/>
          <c:showPercent val="0"/>
          <c:showBubbleSize val="0"/>
        </c:dLbls>
        <c:gapWidth val="219"/>
        <c:overlap val="-27"/>
        <c:axId val="283079464"/>
        <c:axId val="283076184"/>
      </c:barChart>
      <c:dateAx>
        <c:axId val="283079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076184"/>
        <c:crosses val="autoZero"/>
        <c:auto val="1"/>
        <c:lblOffset val="100"/>
        <c:baseTimeUnit val="months"/>
      </c:dateAx>
      <c:valAx>
        <c:axId val="283076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079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Sheet1!$A$2:$A$4</c:f>
              <c:strCache>
                <c:ptCount val="3"/>
                <c:pt idx="0">
                  <c:v>2024-04</c:v>
                </c:pt>
                <c:pt idx="1">
                  <c:v>2024-05</c:v>
                </c:pt>
                <c:pt idx="2">
                  <c:v>2024-06</c:v>
                </c:pt>
              </c:strCache>
            </c:strRef>
          </c:cat>
          <c:val>
            <c:numRef>
              <c:f>Sheet1!$B$2:$B$4</c:f>
              <c:numCache>
                <c:formatCode>General</c:formatCode>
                <c:ptCount val="3"/>
                <c:pt idx="0">
                  <c:v>351</c:v>
                </c:pt>
                <c:pt idx="1">
                  <c:v>225</c:v>
                </c:pt>
                <c:pt idx="2">
                  <c:v>291</c:v>
                </c:pt>
              </c:numCache>
            </c:numRef>
          </c:val>
          <c:extLst>
            <c:ext xmlns:c16="http://schemas.microsoft.com/office/drawing/2014/chart" uri="{C3380CC4-5D6E-409C-BE32-E72D297353CC}">
              <c16:uniqueId val="{00000000-283A-4FB3-BBDB-104EE5DC9ED3}"/>
            </c:ext>
          </c:extLst>
        </c:ser>
        <c:dLbls>
          <c:showLegendKey val="0"/>
          <c:showVal val="0"/>
          <c:showCatName val="0"/>
          <c:showSerName val="0"/>
          <c:showPercent val="0"/>
          <c:showBubbleSize val="0"/>
        </c:dLbls>
        <c:gapWidth val="219"/>
        <c:overlap val="-27"/>
        <c:axId val="283058144"/>
        <c:axId val="283049616"/>
      </c:barChart>
      <c:catAx>
        <c:axId val="283058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049616"/>
        <c:crosses val="autoZero"/>
        <c:auto val="1"/>
        <c:lblAlgn val="ctr"/>
        <c:lblOffset val="100"/>
        <c:noMultiLvlLbl val="0"/>
      </c:catAx>
      <c:valAx>
        <c:axId val="283049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058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143D5-021F-4421-BEFD-4FE152444E18}"/>
              </a:ext>
            </a:extLst>
          </p:cNvPr>
          <p:cNvSpPr>
            <a:spLocks noGrp="1"/>
          </p:cNvSpPr>
          <p:nvPr>
            <p:ph type="ctrTitle"/>
          </p:nvPr>
        </p:nvSpPr>
        <p:spPr/>
        <p:txBody>
          <a:bodyPr/>
          <a:lstStyle/>
          <a:p>
            <a:r>
              <a:rPr lang="en-US"/>
              <a:t>TMNAS Quarterly Social Media</a:t>
            </a:r>
          </a:p>
        </p:txBody>
      </p:sp>
      <p:sp>
        <p:nvSpPr>
          <p:cNvPr id="3" name="Subtitle 2">
            <a:extLst>
              <a:ext uri="{FF2B5EF4-FFF2-40B4-BE49-F238E27FC236}">
                <a16:creationId xmlns:a16="http://schemas.microsoft.com/office/drawing/2014/main" id="{C1A1B2C8-F935-404E-91F9-335D745259EB}"/>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745684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307A9-374C-4F22-A263-1610FC790EF4}"/>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14CCEDC1-07F3-4AF6-8B4B-13846C612785}"/>
              </a:ext>
            </a:extLst>
          </p:cNvPr>
          <p:cNvGraphicFramePr>
            <a:graphicFrameLocks noGrp="1"/>
          </p:cNvGraphicFramePr>
          <p:nvPr>
            <p:ph type="chart" sz="quarter" idx="13"/>
            <p:extLst>
              <p:ext uri="{D42A27DB-BD31-4B8C-83A1-F6EECF244321}">
                <p14:modId xmlns:p14="http://schemas.microsoft.com/office/powerpoint/2010/main" val="37342435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B25A82-537E-4466-AC93-D29E30A28219}"/>
              </a:ext>
            </a:extLst>
          </p:cNvPr>
          <p:cNvSpPr>
            <a:spLocks noGrp="1"/>
          </p:cNvSpPr>
          <p:nvPr>
            <p:ph type="body" sz="quarter" idx="14"/>
          </p:nvPr>
        </p:nvSpPr>
        <p:spPr/>
        <p:txBody>
          <a:bodyPr/>
          <a:lstStyle/>
          <a:p>
            <a:r>
              <a:rPr lang="en-US"/>
              <a:t>06/01/2024 - 06/30/2024</a:t>
            </a:r>
          </a:p>
        </p:txBody>
      </p:sp>
      <p:sp>
        <p:nvSpPr>
          <p:cNvPr id="5" name="Footer Placeholder 4">
            <a:extLst>
              <a:ext uri="{FF2B5EF4-FFF2-40B4-BE49-F238E27FC236}">
                <a16:creationId xmlns:a16="http://schemas.microsoft.com/office/drawing/2014/main" id="{E4CC0E23-91A2-4C2F-946D-5E0FFE998D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0186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A150C-062F-42BB-8C22-FC24D475953F}"/>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8170608B-AF3C-4BBB-A001-B503070618A0}"/>
              </a:ext>
            </a:extLst>
          </p:cNvPr>
          <p:cNvGraphicFramePr>
            <a:graphicFrameLocks noGrp="1"/>
          </p:cNvGraphicFramePr>
          <p:nvPr>
            <p:ph type="tbl" sz="quarter" idx="13"/>
            <p:extLst>
              <p:ext uri="{D42A27DB-BD31-4B8C-83A1-F6EECF244321}">
                <p14:modId xmlns:p14="http://schemas.microsoft.com/office/powerpoint/2010/main" val="1804085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790556910"/>
                    </a:ext>
                  </a:extLst>
                </a:gridCol>
                <a:gridCol w="905256">
                  <a:extLst>
                    <a:ext uri="{9D8B030D-6E8A-4147-A177-3AD203B41FA5}">
                      <a16:colId xmlns:a16="http://schemas.microsoft.com/office/drawing/2014/main" val="1330926687"/>
                    </a:ext>
                  </a:extLst>
                </a:gridCol>
                <a:gridCol w="905256">
                  <a:extLst>
                    <a:ext uri="{9D8B030D-6E8A-4147-A177-3AD203B41FA5}">
                      <a16:colId xmlns:a16="http://schemas.microsoft.com/office/drawing/2014/main" val="2992543635"/>
                    </a:ext>
                  </a:extLst>
                </a:gridCol>
                <a:gridCol w="905256">
                  <a:extLst>
                    <a:ext uri="{9D8B030D-6E8A-4147-A177-3AD203B41FA5}">
                      <a16:colId xmlns:a16="http://schemas.microsoft.com/office/drawing/2014/main" val="254618708"/>
                    </a:ext>
                  </a:extLst>
                </a:gridCol>
                <a:gridCol w="905256">
                  <a:extLst>
                    <a:ext uri="{9D8B030D-6E8A-4147-A177-3AD203B41FA5}">
                      <a16:colId xmlns:a16="http://schemas.microsoft.com/office/drawing/2014/main" val="293285745"/>
                    </a:ext>
                  </a:extLst>
                </a:gridCol>
                <a:gridCol w="905256">
                  <a:extLst>
                    <a:ext uri="{9D8B030D-6E8A-4147-A177-3AD203B41FA5}">
                      <a16:colId xmlns:a16="http://schemas.microsoft.com/office/drawing/2014/main" val="957234093"/>
                    </a:ext>
                  </a:extLst>
                </a:gridCol>
                <a:gridCol w="905256">
                  <a:extLst>
                    <a:ext uri="{9D8B030D-6E8A-4147-A177-3AD203B41FA5}">
                      <a16:colId xmlns:a16="http://schemas.microsoft.com/office/drawing/2014/main" val="3210947801"/>
                    </a:ext>
                  </a:extLst>
                </a:gridCol>
                <a:gridCol w="905256">
                  <a:extLst>
                    <a:ext uri="{9D8B030D-6E8A-4147-A177-3AD203B41FA5}">
                      <a16:colId xmlns:a16="http://schemas.microsoft.com/office/drawing/2014/main" val="2265956483"/>
                    </a:ext>
                  </a:extLst>
                </a:gridCol>
                <a:gridCol w="905256">
                  <a:extLst>
                    <a:ext uri="{9D8B030D-6E8A-4147-A177-3AD203B41FA5}">
                      <a16:colId xmlns:a16="http://schemas.microsoft.com/office/drawing/2014/main" val="3921814329"/>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38314101"/>
                  </a:ext>
                </a:extLst>
              </a:tr>
              <a:tr h="370840">
                <a:tc>
                  <a:txBody>
                    <a:bodyPr/>
                    <a:lstStyle/>
                    <a:p>
                      <a:r>
                        <a:rPr lang="en-US" sz="1000"/>
                        <a:t>178</a:t>
                      </a:r>
                    </a:p>
                  </a:txBody>
                  <a:tcPr/>
                </a:tc>
                <a:tc>
                  <a:txBody>
                    <a:bodyPr/>
                    <a:lstStyle/>
                    <a:p>
                      <a:r>
                        <a:rPr lang="en-US" sz="1000"/>
                        <a:t>4</a:t>
                      </a:r>
                    </a:p>
                  </a:txBody>
                  <a:tcPr/>
                </a:tc>
                <a:tc>
                  <a:txBody>
                    <a:bodyPr/>
                    <a:lstStyle/>
                    <a:p>
                      <a:r>
                        <a:rPr lang="en-US" sz="1000"/>
                        <a:t>41</a:t>
                      </a:r>
                    </a:p>
                  </a:txBody>
                  <a:tcPr/>
                </a:tc>
                <a:tc>
                  <a:txBody>
                    <a:bodyPr/>
                    <a:lstStyle/>
                    <a:p>
                      <a:r>
                        <a:rPr lang="en-US" sz="1000"/>
                        <a:t>269</a:t>
                      </a:r>
                    </a:p>
                  </a:txBody>
                  <a:tcPr/>
                </a:tc>
                <a:tc>
                  <a:txBody>
                    <a:bodyPr/>
                    <a:lstStyle/>
                    <a:p>
                      <a:r>
                        <a:rPr lang="en-US" sz="1000"/>
                        <a:t>11</a:t>
                      </a:r>
                    </a:p>
                  </a:txBody>
                  <a:tcPr/>
                </a:tc>
                <a:tc>
                  <a:txBody>
                    <a:bodyPr/>
                    <a:lstStyle/>
                    <a:p>
                      <a:r>
                        <a:rPr lang="en-US" sz="1000"/>
                        <a:t>3</a:t>
                      </a:r>
                    </a:p>
                  </a:txBody>
                  <a:tcPr/>
                </a:tc>
                <a:tc>
                  <a:txBody>
                    <a:bodyPr/>
                    <a:lstStyle/>
                    <a:p>
                      <a:r>
                        <a:rPr lang="en-US" sz="1000"/>
                        <a:t>0</a:t>
                      </a:r>
                    </a:p>
                  </a:txBody>
                  <a:tcPr/>
                </a:tc>
                <a:tc>
                  <a:txBody>
                    <a:bodyPr/>
                    <a:lstStyle/>
                    <a:p>
                      <a:r>
                        <a:rPr lang="en-US" sz="1000"/>
                        <a:t>3.9218 %</a:t>
                      </a:r>
                    </a:p>
                  </a:txBody>
                  <a:tcPr/>
                </a:tc>
                <a:tc>
                  <a:txBody>
                    <a:bodyPr/>
                    <a:lstStyle/>
                    <a:p>
                      <a:r>
                        <a:rPr lang="en-US" sz="1000"/>
                        <a:t>0.0 %</a:t>
                      </a:r>
                    </a:p>
                  </a:txBody>
                  <a:tcPr/>
                </a:tc>
                <a:extLst>
                  <a:ext uri="{0D108BD9-81ED-4DB2-BD59-A6C34878D82A}">
                    <a16:rowId xmlns:a16="http://schemas.microsoft.com/office/drawing/2014/main" val="3548606513"/>
                  </a:ext>
                </a:extLst>
              </a:tr>
            </a:tbl>
          </a:graphicData>
        </a:graphic>
      </p:graphicFrame>
      <p:sp>
        <p:nvSpPr>
          <p:cNvPr id="4" name="Text Placeholder 3">
            <a:extLst>
              <a:ext uri="{FF2B5EF4-FFF2-40B4-BE49-F238E27FC236}">
                <a16:creationId xmlns:a16="http://schemas.microsoft.com/office/drawing/2014/main" id="{D5B3AC6E-FC32-44E4-8481-B9BB14B44B40}"/>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4046264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8273D-978E-4D92-948F-E608D335166B}"/>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C50C6A97-20C6-451F-8050-1394C204D2B2}"/>
              </a:ext>
            </a:extLst>
          </p:cNvPr>
          <p:cNvGraphicFramePr>
            <a:graphicFrameLocks noGrp="1"/>
          </p:cNvGraphicFramePr>
          <p:nvPr>
            <p:ph type="chart" sz="quarter" idx="13"/>
            <p:extLst>
              <p:ext uri="{D42A27DB-BD31-4B8C-83A1-F6EECF244321}">
                <p14:modId xmlns:p14="http://schemas.microsoft.com/office/powerpoint/2010/main" val="28200643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82D67C-1063-4F24-88B3-EA4CC8E29CC9}"/>
              </a:ext>
            </a:extLst>
          </p:cNvPr>
          <p:cNvSpPr>
            <a:spLocks noGrp="1"/>
          </p:cNvSpPr>
          <p:nvPr>
            <p:ph type="body" sz="quarter" idx="14"/>
          </p:nvPr>
        </p:nvSpPr>
        <p:spPr/>
        <p:txBody>
          <a:bodyPr/>
          <a:lstStyle/>
          <a:p>
            <a:r>
              <a:rPr lang="en-US"/>
              <a:t>04/01/2024 - 06/30/2024</a:t>
            </a:r>
          </a:p>
        </p:txBody>
      </p:sp>
      <p:sp>
        <p:nvSpPr>
          <p:cNvPr id="5" name="Footer Placeholder 4">
            <a:extLst>
              <a:ext uri="{FF2B5EF4-FFF2-40B4-BE49-F238E27FC236}">
                <a16:creationId xmlns:a16="http://schemas.microsoft.com/office/drawing/2014/main" id="{5B3A4F76-AA3C-490D-9DE4-B738E065FB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947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53E9D-27CB-4FA5-AFB4-C6844C518CBB}"/>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EF465A81-FA5E-4025-8E38-335848053BCA}"/>
              </a:ext>
            </a:extLst>
          </p:cNvPr>
          <p:cNvGraphicFramePr>
            <a:graphicFrameLocks noGrp="1"/>
          </p:cNvGraphicFramePr>
          <p:nvPr>
            <p:ph type="chart" sz="quarter" idx="13"/>
            <p:extLst>
              <p:ext uri="{D42A27DB-BD31-4B8C-83A1-F6EECF244321}">
                <p14:modId xmlns:p14="http://schemas.microsoft.com/office/powerpoint/2010/main" val="16352209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96BFA9-011C-4B03-BB63-B9B46CA667A3}"/>
              </a:ext>
            </a:extLst>
          </p:cNvPr>
          <p:cNvSpPr>
            <a:spLocks noGrp="1"/>
          </p:cNvSpPr>
          <p:nvPr>
            <p:ph type="body" sz="quarter" idx="14"/>
          </p:nvPr>
        </p:nvSpPr>
        <p:spPr/>
        <p:txBody>
          <a:bodyPr/>
          <a:lstStyle/>
          <a:p>
            <a:r>
              <a:rPr lang="en-US"/>
              <a:t>04/01/2024 - 06/30/2024</a:t>
            </a:r>
          </a:p>
        </p:txBody>
      </p:sp>
      <p:sp>
        <p:nvSpPr>
          <p:cNvPr id="5" name="Footer Placeholder 4">
            <a:extLst>
              <a:ext uri="{FF2B5EF4-FFF2-40B4-BE49-F238E27FC236}">
                <a16:creationId xmlns:a16="http://schemas.microsoft.com/office/drawing/2014/main" id="{92D9AC0E-FC4B-4186-BF68-78C70E68E9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4349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A83A0-F239-4833-BFD3-E749B6E4C63A}"/>
              </a:ext>
            </a:extLst>
          </p:cNvPr>
          <p:cNvSpPr>
            <a:spLocks noGrp="1"/>
          </p:cNvSpPr>
          <p:nvPr>
            <p:ph type="title"/>
          </p:nvPr>
        </p:nvSpPr>
        <p:spPr/>
        <p:txBody>
          <a:bodyPr/>
          <a:lstStyle/>
          <a:p>
            <a:r>
              <a:rPr lang="en-US"/>
              <a:t>Facebook Total Interactions Per Month | TMNAS</a:t>
            </a:r>
          </a:p>
        </p:txBody>
      </p:sp>
      <p:graphicFrame>
        <p:nvGraphicFramePr>
          <p:cNvPr id="6" name="Chart Placeholder 5">
            <a:extLst>
              <a:ext uri="{FF2B5EF4-FFF2-40B4-BE49-F238E27FC236}">
                <a16:creationId xmlns:a16="http://schemas.microsoft.com/office/drawing/2014/main" id="{3C76B450-69C6-4318-BF9E-B8CE31937C34}"/>
              </a:ext>
            </a:extLst>
          </p:cNvPr>
          <p:cNvGraphicFramePr>
            <a:graphicFrameLocks noGrp="1"/>
          </p:cNvGraphicFramePr>
          <p:nvPr>
            <p:ph type="chart" sz="quarter" idx="13"/>
            <p:extLst>
              <p:ext uri="{D42A27DB-BD31-4B8C-83A1-F6EECF244321}">
                <p14:modId xmlns:p14="http://schemas.microsoft.com/office/powerpoint/2010/main" val="12527094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0428EF-29D4-4888-916B-EBC339A8CFB9}"/>
              </a:ext>
            </a:extLst>
          </p:cNvPr>
          <p:cNvSpPr>
            <a:spLocks noGrp="1"/>
          </p:cNvSpPr>
          <p:nvPr>
            <p:ph type="body" sz="quarter" idx="14"/>
          </p:nvPr>
        </p:nvSpPr>
        <p:spPr/>
        <p:txBody>
          <a:bodyPr/>
          <a:lstStyle/>
          <a:p>
            <a:r>
              <a:rPr lang="en-US"/>
              <a:t>04/01/2024 - 06/30/2024</a:t>
            </a:r>
          </a:p>
        </p:txBody>
      </p:sp>
      <p:sp>
        <p:nvSpPr>
          <p:cNvPr id="5" name="Footer Placeholder 4">
            <a:extLst>
              <a:ext uri="{FF2B5EF4-FFF2-40B4-BE49-F238E27FC236}">
                <a16:creationId xmlns:a16="http://schemas.microsoft.com/office/drawing/2014/main" id="{A968FF37-95A5-4F1D-8245-C19EDD75AA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9479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BFA9F-9124-4FB0-AA5E-CB35CBF565F5}"/>
              </a:ext>
            </a:extLst>
          </p:cNvPr>
          <p:cNvSpPr>
            <a:spLocks noGrp="1"/>
          </p:cNvSpPr>
          <p:nvPr>
            <p:ph type="title"/>
          </p:nvPr>
        </p:nvSpPr>
        <p:spPr/>
        <p:txBody>
          <a:bodyPr/>
          <a:lstStyle/>
          <a:p>
            <a:r>
              <a:rPr lang="en-US"/>
              <a:t>Facebook Facebook Impressions | TMNAS</a:t>
            </a:r>
          </a:p>
        </p:txBody>
      </p:sp>
      <p:graphicFrame>
        <p:nvGraphicFramePr>
          <p:cNvPr id="6" name="Chart Placeholder 5">
            <a:extLst>
              <a:ext uri="{FF2B5EF4-FFF2-40B4-BE49-F238E27FC236}">
                <a16:creationId xmlns:a16="http://schemas.microsoft.com/office/drawing/2014/main" id="{FFBE797D-6F17-410E-88F5-91AD7167B444}"/>
              </a:ext>
            </a:extLst>
          </p:cNvPr>
          <p:cNvGraphicFramePr>
            <a:graphicFrameLocks noGrp="1"/>
          </p:cNvGraphicFramePr>
          <p:nvPr>
            <p:ph type="chart" sz="quarter" idx="13"/>
            <p:extLst>
              <p:ext uri="{D42A27DB-BD31-4B8C-83A1-F6EECF244321}">
                <p14:modId xmlns:p14="http://schemas.microsoft.com/office/powerpoint/2010/main" val="26524207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6152B5-96C9-4FB5-A0F7-F55D78459F60}"/>
              </a:ext>
            </a:extLst>
          </p:cNvPr>
          <p:cNvSpPr>
            <a:spLocks noGrp="1"/>
          </p:cNvSpPr>
          <p:nvPr>
            <p:ph type="body" sz="quarter" idx="14"/>
          </p:nvPr>
        </p:nvSpPr>
        <p:spPr/>
        <p:txBody>
          <a:bodyPr/>
          <a:lstStyle/>
          <a:p>
            <a:r>
              <a:rPr lang="en-US"/>
              <a:t>04/01/2024 - 06/30/2024</a:t>
            </a:r>
          </a:p>
        </p:txBody>
      </p:sp>
      <p:sp>
        <p:nvSpPr>
          <p:cNvPr id="5" name="Footer Placeholder 4">
            <a:extLst>
              <a:ext uri="{FF2B5EF4-FFF2-40B4-BE49-F238E27FC236}">
                <a16:creationId xmlns:a16="http://schemas.microsoft.com/office/drawing/2014/main" id="{AE57CEBD-3C59-4689-8D98-F7E5A94640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95047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5541D-DE93-439D-AF01-85E1278EAB7D}"/>
              </a:ext>
            </a:extLst>
          </p:cNvPr>
          <p:cNvSpPr>
            <a:spLocks noGrp="1"/>
          </p:cNvSpPr>
          <p:nvPr>
            <p:ph type="title"/>
          </p:nvPr>
        </p:nvSpPr>
        <p:spPr/>
        <p:txBody>
          <a:bodyPr/>
          <a:lstStyle/>
          <a:p>
            <a:r>
              <a:rPr lang="en-US"/>
              <a:t>Facebook Own Posts Table | TMNAS - 1 of 4</a:t>
            </a:r>
          </a:p>
        </p:txBody>
      </p:sp>
      <p:graphicFrame>
        <p:nvGraphicFramePr>
          <p:cNvPr id="5" name="Table Placeholder 4">
            <a:extLst>
              <a:ext uri="{FF2B5EF4-FFF2-40B4-BE49-F238E27FC236}">
                <a16:creationId xmlns:a16="http://schemas.microsoft.com/office/drawing/2014/main" id="{392A9234-0D20-4652-82DE-1E5F7A420302}"/>
              </a:ext>
            </a:extLst>
          </p:cNvPr>
          <p:cNvGraphicFramePr>
            <a:graphicFrameLocks noGrp="1"/>
          </p:cNvGraphicFramePr>
          <p:nvPr>
            <p:ph type="tbl" sz="quarter" idx="13"/>
            <p:extLst>
              <p:ext uri="{D42A27DB-BD31-4B8C-83A1-F6EECF244321}">
                <p14:modId xmlns:p14="http://schemas.microsoft.com/office/powerpoint/2010/main" val="4035267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70682241"/>
                    </a:ext>
                  </a:extLst>
                </a:gridCol>
                <a:gridCol w="822960">
                  <a:extLst>
                    <a:ext uri="{9D8B030D-6E8A-4147-A177-3AD203B41FA5}">
                      <a16:colId xmlns:a16="http://schemas.microsoft.com/office/drawing/2014/main" val="1309335931"/>
                    </a:ext>
                  </a:extLst>
                </a:gridCol>
                <a:gridCol w="822960">
                  <a:extLst>
                    <a:ext uri="{9D8B030D-6E8A-4147-A177-3AD203B41FA5}">
                      <a16:colId xmlns:a16="http://schemas.microsoft.com/office/drawing/2014/main" val="3041989723"/>
                    </a:ext>
                  </a:extLst>
                </a:gridCol>
                <a:gridCol w="822960">
                  <a:extLst>
                    <a:ext uri="{9D8B030D-6E8A-4147-A177-3AD203B41FA5}">
                      <a16:colId xmlns:a16="http://schemas.microsoft.com/office/drawing/2014/main" val="563070463"/>
                    </a:ext>
                  </a:extLst>
                </a:gridCol>
                <a:gridCol w="822960">
                  <a:extLst>
                    <a:ext uri="{9D8B030D-6E8A-4147-A177-3AD203B41FA5}">
                      <a16:colId xmlns:a16="http://schemas.microsoft.com/office/drawing/2014/main" val="953044389"/>
                    </a:ext>
                  </a:extLst>
                </a:gridCol>
                <a:gridCol w="822960">
                  <a:extLst>
                    <a:ext uri="{9D8B030D-6E8A-4147-A177-3AD203B41FA5}">
                      <a16:colId xmlns:a16="http://schemas.microsoft.com/office/drawing/2014/main" val="2437966296"/>
                    </a:ext>
                  </a:extLst>
                </a:gridCol>
                <a:gridCol w="822960">
                  <a:extLst>
                    <a:ext uri="{9D8B030D-6E8A-4147-A177-3AD203B41FA5}">
                      <a16:colId xmlns:a16="http://schemas.microsoft.com/office/drawing/2014/main" val="1770415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46392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- 2024-05-09 16:12:18</a:t>
                      </a:r>
                      <a:r>
                        <a:rPr kumimoji="0" lang="en-US" sz="1000" b="0" i="0" u="none" strike="noStrike" kern="1200" cap="none" spc="0" normalizeH="0" baseline="0" noProof="0">
                          <a:ln>
                            <a:noFill/>
                          </a:ln>
                          <a:solidFill>
                            <a:prstClr val="black"/>
                          </a:solidFill>
                          <a:effectLst/>
                          <a:uLnTx/>
                          <a:uFillTx/>
                          <a:latin typeface="Calibri"/>
                          <a:ea typeface="+mn-ea"/>
                          <a:cs typeface="+mn-cs"/>
                        </a:rPr>
                        <a:t>
 Yesterday, TMNAS welcomed some "new interns" for our version of Take Your Child to Work Day! The day included energizing exercises and games thanks to our company gym, interactive learning activities, and a mini volunteer craft where the kids wrote heartfelt "notes of sunshine" for Philabundance to distribute.  We ended the day with some raffle giveaways and delicious cookie decorating! A huge thank you to all of the kids, parents, and our employee volunteers who made the day so memorable – we're already counting down the days until next year's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766964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- 2024-04-17 15:58:43</a:t>
                      </a:r>
                      <a:r>
                        <a:rPr kumimoji="0" lang="en-US" sz="1000" b="0" i="0" u="none" strike="noStrike" kern="1200" cap="none" spc="0" normalizeH="0" baseline="0" noProof="0">
                          <a:ln>
                            <a:noFill/>
                          </a:ln>
                          <a:solidFill>
                            <a:prstClr val="black"/>
                          </a:solidFill>
                          <a:effectLst/>
                          <a:uLnTx/>
                          <a:uFillTx/>
                          <a:latin typeface="Calibri"/>
                          <a:ea typeface="+mn-ea"/>
                          <a:cs typeface="+mn-cs"/>
                        </a:rPr>
                        <a:t>
 Today, TMNAS Women’s Collective and Women in IT partnered together to host a special event featuring Henna Pryor, 2x Ted Talk Speaker and Workplace Performance Expert! The session, titled "The Changing Psychology of Influence Workshop," was an engaging experience where attendees delved into four key reasons why individuals resist change. Most importantly, they acquired practical strategies to overcome these barriers, empowering them to propel their ideas, initiatives, and careers forward with confidence.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980647502"/>
                  </a:ext>
                </a:extLst>
              </a:tr>
            </a:tbl>
          </a:graphicData>
        </a:graphic>
      </p:graphicFrame>
      <p:sp>
        <p:nvSpPr>
          <p:cNvPr id="4" name="Text Placeholder 3">
            <a:extLst>
              <a:ext uri="{FF2B5EF4-FFF2-40B4-BE49-F238E27FC236}">
                <a16:creationId xmlns:a16="http://schemas.microsoft.com/office/drawing/2014/main" id="{7B4568A2-92DB-4A7A-BA92-DC3FC36AD085}"/>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27374484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90B5C-E0BE-4D6E-B251-DC1FF4199E71}"/>
              </a:ext>
            </a:extLst>
          </p:cNvPr>
          <p:cNvSpPr>
            <a:spLocks noGrp="1"/>
          </p:cNvSpPr>
          <p:nvPr>
            <p:ph type="title"/>
          </p:nvPr>
        </p:nvSpPr>
        <p:spPr/>
        <p:txBody>
          <a:bodyPr/>
          <a:lstStyle/>
          <a:p>
            <a:r>
              <a:rPr lang="en-US"/>
              <a:t>Facebook Own Posts Table | TMNAS - 2 of 4</a:t>
            </a:r>
          </a:p>
        </p:txBody>
      </p:sp>
      <p:graphicFrame>
        <p:nvGraphicFramePr>
          <p:cNvPr id="5" name="Table Placeholder 4">
            <a:extLst>
              <a:ext uri="{FF2B5EF4-FFF2-40B4-BE49-F238E27FC236}">
                <a16:creationId xmlns:a16="http://schemas.microsoft.com/office/drawing/2014/main" id="{E645FDB8-2BA4-4C75-92F0-9A9C94D28E46}"/>
              </a:ext>
            </a:extLst>
          </p:cNvPr>
          <p:cNvGraphicFramePr>
            <a:graphicFrameLocks noGrp="1"/>
          </p:cNvGraphicFramePr>
          <p:nvPr>
            <p:ph type="tbl" sz="quarter" idx="13"/>
            <p:extLst>
              <p:ext uri="{D42A27DB-BD31-4B8C-83A1-F6EECF244321}">
                <p14:modId xmlns:p14="http://schemas.microsoft.com/office/powerpoint/2010/main" val="4177239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32139371"/>
                    </a:ext>
                  </a:extLst>
                </a:gridCol>
                <a:gridCol w="822960">
                  <a:extLst>
                    <a:ext uri="{9D8B030D-6E8A-4147-A177-3AD203B41FA5}">
                      <a16:colId xmlns:a16="http://schemas.microsoft.com/office/drawing/2014/main" val="4162179037"/>
                    </a:ext>
                  </a:extLst>
                </a:gridCol>
                <a:gridCol w="822960">
                  <a:extLst>
                    <a:ext uri="{9D8B030D-6E8A-4147-A177-3AD203B41FA5}">
                      <a16:colId xmlns:a16="http://schemas.microsoft.com/office/drawing/2014/main" val="1231232992"/>
                    </a:ext>
                  </a:extLst>
                </a:gridCol>
                <a:gridCol w="822960">
                  <a:extLst>
                    <a:ext uri="{9D8B030D-6E8A-4147-A177-3AD203B41FA5}">
                      <a16:colId xmlns:a16="http://schemas.microsoft.com/office/drawing/2014/main" val="2497183753"/>
                    </a:ext>
                  </a:extLst>
                </a:gridCol>
                <a:gridCol w="822960">
                  <a:extLst>
                    <a:ext uri="{9D8B030D-6E8A-4147-A177-3AD203B41FA5}">
                      <a16:colId xmlns:a16="http://schemas.microsoft.com/office/drawing/2014/main" val="2112402369"/>
                    </a:ext>
                  </a:extLst>
                </a:gridCol>
                <a:gridCol w="822960">
                  <a:extLst>
                    <a:ext uri="{9D8B030D-6E8A-4147-A177-3AD203B41FA5}">
                      <a16:colId xmlns:a16="http://schemas.microsoft.com/office/drawing/2014/main" val="1314859466"/>
                    </a:ext>
                  </a:extLst>
                </a:gridCol>
                <a:gridCol w="822960">
                  <a:extLst>
                    <a:ext uri="{9D8B030D-6E8A-4147-A177-3AD203B41FA5}">
                      <a16:colId xmlns:a16="http://schemas.microsoft.com/office/drawing/2014/main" val="3584530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17711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- 2024-04-01 14:02:43</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our TMNAS Next Generation Leadership Program Participants - Caryn, Hemant, Tuan, Andrew, and Nick – who recently completed their second offsite meeting in Tokyo, Japan! 
During their week-long stay, they immersed themselves in the unique history and culture of both Tokio Marine and Japan, alongside participants from across the globe. They also contributed valuable insights to Tokio Marine’s global group strategy and crafted synergy proposals. They even found a taste of home with some Philly Cheesesteaks!
A standout moment was when Satoru Komiya, President and Group CEO of Tokio Marine Group, stopped by to welcome participants and share his appreciation for their continued investment in Tokio Marine’s operations and synergy initiatives.
Next, the participants will head to NYC for their final offsite in June. Good luck to all!
#GlobalCareers #Leadership #CareerGrowth #ProfessionalDevelopment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629917909"/>
                  </a:ext>
                </a:extLst>
              </a:tr>
            </a:tbl>
          </a:graphicData>
        </a:graphic>
      </p:graphicFrame>
      <p:sp>
        <p:nvSpPr>
          <p:cNvPr id="4" name="Text Placeholder 3">
            <a:extLst>
              <a:ext uri="{FF2B5EF4-FFF2-40B4-BE49-F238E27FC236}">
                <a16:creationId xmlns:a16="http://schemas.microsoft.com/office/drawing/2014/main" id="{0107C4F6-78E1-46F8-8C36-7B4BBAF4062F}"/>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2571363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66FEA-4DF8-4A25-B99F-70E2A9920252}"/>
              </a:ext>
            </a:extLst>
          </p:cNvPr>
          <p:cNvSpPr>
            <a:spLocks noGrp="1"/>
          </p:cNvSpPr>
          <p:nvPr>
            <p:ph type="title"/>
          </p:nvPr>
        </p:nvSpPr>
        <p:spPr/>
        <p:txBody>
          <a:bodyPr/>
          <a:lstStyle/>
          <a:p>
            <a:r>
              <a:rPr lang="en-US"/>
              <a:t>Facebook Own Posts Table | TMNAS - 3 of 4</a:t>
            </a:r>
          </a:p>
        </p:txBody>
      </p:sp>
      <p:graphicFrame>
        <p:nvGraphicFramePr>
          <p:cNvPr id="5" name="Table Placeholder 4">
            <a:extLst>
              <a:ext uri="{FF2B5EF4-FFF2-40B4-BE49-F238E27FC236}">
                <a16:creationId xmlns:a16="http://schemas.microsoft.com/office/drawing/2014/main" id="{1B52D0F3-C503-4478-94A3-2D2C5F60A7A4}"/>
              </a:ext>
            </a:extLst>
          </p:cNvPr>
          <p:cNvGraphicFramePr>
            <a:graphicFrameLocks noGrp="1"/>
          </p:cNvGraphicFramePr>
          <p:nvPr>
            <p:ph type="tbl" sz="quarter" idx="13"/>
            <p:extLst>
              <p:ext uri="{D42A27DB-BD31-4B8C-83A1-F6EECF244321}">
                <p14:modId xmlns:p14="http://schemas.microsoft.com/office/powerpoint/2010/main" val="2096676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66650128"/>
                    </a:ext>
                  </a:extLst>
                </a:gridCol>
                <a:gridCol w="822960">
                  <a:extLst>
                    <a:ext uri="{9D8B030D-6E8A-4147-A177-3AD203B41FA5}">
                      <a16:colId xmlns:a16="http://schemas.microsoft.com/office/drawing/2014/main" val="688451923"/>
                    </a:ext>
                  </a:extLst>
                </a:gridCol>
                <a:gridCol w="822960">
                  <a:extLst>
                    <a:ext uri="{9D8B030D-6E8A-4147-A177-3AD203B41FA5}">
                      <a16:colId xmlns:a16="http://schemas.microsoft.com/office/drawing/2014/main" val="3676386917"/>
                    </a:ext>
                  </a:extLst>
                </a:gridCol>
                <a:gridCol w="822960">
                  <a:extLst>
                    <a:ext uri="{9D8B030D-6E8A-4147-A177-3AD203B41FA5}">
                      <a16:colId xmlns:a16="http://schemas.microsoft.com/office/drawing/2014/main" val="109353597"/>
                    </a:ext>
                  </a:extLst>
                </a:gridCol>
                <a:gridCol w="822960">
                  <a:extLst>
                    <a:ext uri="{9D8B030D-6E8A-4147-A177-3AD203B41FA5}">
                      <a16:colId xmlns:a16="http://schemas.microsoft.com/office/drawing/2014/main" val="3601223083"/>
                    </a:ext>
                  </a:extLst>
                </a:gridCol>
                <a:gridCol w="822960">
                  <a:extLst>
                    <a:ext uri="{9D8B030D-6E8A-4147-A177-3AD203B41FA5}">
                      <a16:colId xmlns:a16="http://schemas.microsoft.com/office/drawing/2014/main" val="4076684982"/>
                    </a:ext>
                  </a:extLst>
                </a:gridCol>
                <a:gridCol w="822960">
                  <a:extLst>
                    <a:ext uri="{9D8B030D-6E8A-4147-A177-3AD203B41FA5}">
                      <a16:colId xmlns:a16="http://schemas.microsoft.com/office/drawing/2014/main" val="3621396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79041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- 2024-04-22 09:40:18</a:t>
                      </a:r>
                      <a:r>
                        <a:rPr kumimoji="0" lang="en-US" sz="1000" b="0" i="0" u="none" strike="noStrike" kern="1200" cap="none" spc="0" normalizeH="0" baseline="0" noProof="0">
                          <a:ln>
                            <a:noFill/>
                          </a:ln>
                          <a:solidFill>
                            <a:prstClr val="black"/>
                          </a:solidFill>
                          <a:effectLst/>
                          <a:uLnTx/>
                          <a:uFillTx/>
                          <a:latin typeface="Calibri"/>
                          <a:ea typeface="+mn-ea"/>
                          <a:cs typeface="+mn-cs"/>
                        </a:rPr>
                        <a:t>
 CONTEST CLOSED: Congrats to all our winners!
EARTH DAY GIVEAWAY! 🌎 Join us in celebrating this year's theme of Planet vs. Plastics by entering our raffle! To help reduce single-use plastics, we are randomly selecting 10 winners between Instagram, X, Facebook, and LinkedIn who will win a reusable Tokio Marine North America Services branded drinkware item!
Here's how to enter: 
        1. Make sure you’re following us here!
        2. Like this post.
        3. Comment your favorite way to be environmentally friendly!
The contest will close tomorrow, April 23rd, at 8 a.m. EDT. If you win, we’ll message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6.7797 %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331985113"/>
                  </a:ext>
                </a:extLst>
              </a:tr>
            </a:tbl>
          </a:graphicData>
        </a:graphic>
      </p:graphicFrame>
      <p:sp>
        <p:nvSpPr>
          <p:cNvPr id="4" name="Text Placeholder 3">
            <a:extLst>
              <a:ext uri="{FF2B5EF4-FFF2-40B4-BE49-F238E27FC236}">
                <a16:creationId xmlns:a16="http://schemas.microsoft.com/office/drawing/2014/main" id="{56326A22-3640-4F4E-93D1-682EE8198AA2}"/>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17573514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7EAD3-F760-440E-9A4A-698BB5EA62E1}"/>
              </a:ext>
            </a:extLst>
          </p:cNvPr>
          <p:cNvSpPr>
            <a:spLocks noGrp="1"/>
          </p:cNvSpPr>
          <p:nvPr>
            <p:ph type="title"/>
          </p:nvPr>
        </p:nvSpPr>
        <p:spPr/>
        <p:txBody>
          <a:bodyPr/>
          <a:lstStyle/>
          <a:p>
            <a:r>
              <a:rPr lang="en-US"/>
              <a:t>Facebook Own Posts Table | TMNAS - 4 of 4</a:t>
            </a:r>
          </a:p>
        </p:txBody>
      </p:sp>
      <p:graphicFrame>
        <p:nvGraphicFramePr>
          <p:cNvPr id="5" name="Table Placeholder 4">
            <a:extLst>
              <a:ext uri="{FF2B5EF4-FFF2-40B4-BE49-F238E27FC236}">
                <a16:creationId xmlns:a16="http://schemas.microsoft.com/office/drawing/2014/main" id="{DCE89DFD-E0B2-4129-ACF8-F7959F49F3B3}"/>
              </a:ext>
            </a:extLst>
          </p:cNvPr>
          <p:cNvGraphicFramePr>
            <a:graphicFrameLocks noGrp="1"/>
          </p:cNvGraphicFramePr>
          <p:nvPr>
            <p:ph type="tbl" sz="quarter" idx="13"/>
            <p:extLst>
              <p:ext uri="{D42A27DB-BD31-4B8C-83A1-F6EECF244321}">
                <p14:modId xmlns:p14="http://schemas.microsoft.com/office/powerpoint/2010/main" val="2967287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69242021"/>
                    </a:ext>
                  </a:extLst>
                </a:gridCol>
                <a:gridCol w="822960">
                  <a:extLst>
                    <a:ext uri="{9D8B030D-6E8A-4147-A177-3AD203B41FA5}">
                      <a16:colId xmlns:a16="http://schemas.microsoft.com/office/drawing/2014/main" val="2364311727"/>
                    </a:ext>
                  </a:extLst>
                </a:gridCol>
                <a:gridCol w="822960">
                  <a:extLst>
                    <a:ext uri="{9D8B030D-6E8A-4147-A177-3AD203B41FA5}">
                      <a16:colId xmlns:a16="http://schemas.microsoft.com/office/drawing/2014/main" val="2279979382"/>
                    </a:ext>
                  </a:extLst>
                </a:gridCol>
                <a:gridCol w="822960">
                  <a:extLst>
                    <a:ext uri="{9D8B030D-6E8A-4147-A177-3AD203B41FA5}">
                      <a16:colId xmlns:a16="http://schemas.microsoft.com/office/drawing/2014/main" val="933138723"/>
                    </a:ext>
                  </a:extLst>
                </a:gridCol>
                <a:gridCol w="822960">
                  <a:extLst>
                    <a:ext uri="{9D8B030D-6E8A-4147-A177-3AD203B41FA5}">
                      <a16:colId xmlns:a16="http://schemas.microsoft.com/office/drawing/2014/main" val="3549397707"/>
                    </a:ext>
                  </a:extLst>
                </a:gridCol>
                <a:gridCol w="822960">
                  <a:extLst>
                    <a:ext uri="{9D8B030D-6E8A-4147-A177-3AD203B41FA5}">
                      <a16:colId xmlns:a16="http://schemas.microsoft.com/office/drawing/2014/main" val="1036044465"/>
                    </a:ext>
                  </a:extLst>
                </a:gridCol>
                <a:gridCol w="822960">
                  <a:extLst>
                    <a:ext uri="{9D8B030D-6E8A-4147-A177-3AD203B41FA5}">
                      <a16:colId xmlns:a16="http://schemas.microsoft.com/office/drawing/2014/main" val="3741725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53723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- 2024-05-03 14:57:16</a:t>
                      </a:r>
                      <a:r>
                        <a:rPr kumimoji="0" lang="en-US" sz="1000" b="0" i="0" u="none" strike="noStrike" kern="1200" cap="none" spc="0" normalizeH="0" baseline="0" noProof="0">
                          <a:ln>
                            <a:noFill/>
                          </a:ln>
                          <a:solidFill>
                            <a:prstClr val="black"/>
                          </a:solidFill>
                          <a:effectLst/>
                          <a:uLnTx/>
                          <a:uFillTx/>
                          <a:latin typeface="Calibri"/>
                          <a:ea typeface="+mn-ea"/>
                          <a:cs typeface="+mn-cs"/>
                        </a:rPr>
                        <a:t>
 TMNAS' Dragon Boat team is fully prepared to seize the Schuylkill River! Check out this footage from our final practice earlier this week, and come watch us at the Independence Dragon Boat Regatta on Saturday, June 1 on Kelly Drive! Race day awaits, and we're synchronized and unstoppable!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6.7797 %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761542579"/>
                  </a:ext>
                </a:extLst>
              </a:tr>
            </a:tbl>
          </a:graphicData>
        </a:graphic>
      </p:graphicFrame>
      <p:sp>
        <p:nvSpPr>
          <p:cNvPr id="4" name="Text Placeholder 3">
            <a:extLst>
              <a:ext uri="{FF2B5EF4-FFF2-40B4-BE49-F238E27FC236}">
                <a16:creationId xmlns:a16="http://schemas.microsoft.com/office/drawing/2014/main" id="{EA9D961C-28B9-41F6-B910-31BFDD74D050}"/>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16735642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40428-4E9B-4C23-9F20-344A83FF41FE}"/>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3833E2F5-A648-427C-A3F8-37A57DA281F2}"/>
              </a:ext>
            </a:extLst>
          </p:cNvPr>
          <p:cNvGraphicFramePr>
            <a:graphicFrameLocks noGrp="1"/>
          </p:cNvGraphicFramePr>
          <p:nvPr>
            <p:ph type="tbl" sz="quarter" idx="13"/>
            <p:extLst>
              <p:ext uri="{D42A27DB-BD31-4B8C-83A1-F6EECF244321}">
                <p14:modId xmlns:p14="http://schemas.microsoft.com/office/powerpoint/2010/main" val="3662386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639463658"/>
                    </a:ext>
                  </a:extLst>
                </a:gridCol>
                <a:gridCol w="576072">
                  <a:extLst>
                    <a:ext uri="{9D8B030D-6E8A-4147-A177-3AD203B41FA5}">
                      <a16:colId xmlns:a16="http://schemas.microsoft.com/office/drawing/2014/main" val="2808208849"/>
                    </a:ext>
                  </a:extLst>
                </a:gridCol>
                <a:gridCol w="576072">
                  <a:extLst>
                    <a:ext uri="{9D8B030D-6E8A-4147-A177-3AD203B41FA5}">
                      <a16:colId xmlns:a16="http://schemas.microsoft.com/office/drawing/2014/main" val="2388027527"/>
                    </a:ext>
                  </a:extLst>
                </a:gridCol>
                <a:gridCol w="576072">
                  <a:extLst>
                    <a:ext uri="{9D8B030D-6E8A-4147-A177-3AD203B41FA5}">
                      <a16:colId xmlns:a16="http://schemas.microsoft.com/office/drawing/2014/main" val="4050652837"/>
                    </a:ext>
                  </a:extLst>
                </a:gridCol>
                <a:gridCol w="576072">
                  <a:extLst>
                    <a:ext uri="{9D8B030D-6E8A-4147-A177-3AD203B41FA5}">
                      <a16:colId xmlns:a16="http://schemas.microsoft.com/office/drawing/2014/main" val="1974365054"/>
                    </a:ext>
                  </a:extLst>
                </a:gridCol>
                <a:gridCol w="576072">
                  <a:extLst>
                    <a:ext uri="{9D8B030D-6E8A-4147-A177-3AD203B41FA5}">
                      <a16:colId xmlns:a16="http://schemas.microsoft.com/office/drawing/2014/main" val="3583374535"/>
                    </a:ext>
                  </a:extLst>
                </a:gridCol>
                <a:gridCol w="576072">
                  <a:extLst>
                    <a:ext uri="{9D8B030D-6E8A-4147-A177-3AD203B41FA5}">
                      <a16:colId xmlns:a16="http://schemas.microsoft.com/office/drawing/2014/main" val="2772358067"/>
                    </a:ext>
                  </a:extLst>
                </a:gridCol>
                <a:gridCol w="576072">
                  <a:extLst>
                    <a:ext uri="{9D8B030D-6E8A-4147-A177-3AD203B41FA5}">
                      <a16:colId xmlns:a16="http://schemas.microsoft.com/office/drawing/2014/main" val="1575001927"/>
                    </a:ext>
                  </a:extLst>
                </a:gridCol>
                <a:gridCol w="576072">
                  <a:extLst>
                    <a:ext uri="{9D8B030D-6E8A-4147-A177-3AD203B41FA5}">
                      <a16:colId xmlns:a16="http://schemas.microsoft.com/office/drawing/2014/main" val="1524983303"/>
                    </a:ext>
                  </a:extLst>
                </a:gridCol>
                <a:gridCol w="576072">
                  <a:extLst>
                    <a:ext uri="{9D8B030D-6E8A-4147-A177-3AD203B41FA5}">
                      <a16:colId xmlns:a16="http://schemas.microsoft.com/office/drawing/2014/main" val="2828659227"/>
                    </a:ext>
                  </a:extLst>
                </a:gridCol>
                <a:gridCol w="576072">
                  <a:extLst>
                    <a:ext uri="{9D8B030D-6E8A-4147-A177-3AD203B41FA5}">
                      <a16:colId xmlns:a16="http://schemas.microsoft.com/office/drawing/2014/main" val="3575040242"/>
                    </a:ext>
                  </a:extLst>
                </a:gridCol>
                <a:gridCol w="576072">
                  <a:extLst>
                    <a:ext uri="{9D8B030D-6E8A-4147-A177-3AD203B41FA5}">
                      <a16:colId xmlns:a16="http://schemas.microsoft.com/office/drawing/2014/main" val="2668516364"/>
                    </a:ext>
                  </a:extLst>
                </a:gridCol>
                <a:gridCol w="576072">
                  <a:extLst>
                    <a:ext uri="{9D8B030D-6E8A-4147-A177-3AD203B41FA5}">
                      <a16:colId xmlns:a16="http://schemas.microsoft.com/office/drawing/2014/main" val="78522936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81844699"/>
                  </a:ext>
                </a:extLst>
              </a:tr>
              <a:tr h="370840">
                <a:tc>
                  <a:txBody>
                    <a:bodyPr/>
                    <a:lstStyle/>
                    <a:p>
                      <a:r>
                        <a:rPr lang="en-US" sz="1000"/>
                        <a:t>198</a:t>
                      </a:r>
                    </a:p>
                  </a:txBody>
                  <a:tcPr/>
                </a:tc>
                <a:tc>
                  <a:txBody>
                    <a:bodyPr/>
                    <a:lstStyle/>
                    <a:p>
                      <a:r>
                        <a:rPr lang="en-US" sz="1000"/>
                        <a:t>-3</a:t>
                      </a:r>
                    </a:p>
                  </a:txBody>
                  <a:tcPr/>
                </a:tc>
                <a:tc>
                  <a:txBody>
                    <a:bodyPr/>
                    <a:lstStyle/>
                    <a:p>
                      <a:r>
                        <a:rPr lang="en-US" sz="1000"/>
                        <a:t>85</a:t>
                      </a:r>
                    </a:p>
                  </a:txBody>
                  <a:tcPr/>
                </a:tc>
                <a:tc>
                  <a:txBody>
                    <a:bodyPr/>
                    <a:lstStyle/>
                    <a:p>
                      <a:r>
                        <a:rPr lang="en-US" sz="1000"/>
                        <a:t>41</a:t>
                      </a:r>
                    </a:p>
                  </a:txBody>
                  <a:tcPr/>
                </a:tc>
                <a:tc>
                  <a:txBody>
                    <a:bodyPr/>
                    <a:lstStyle/>
                    <a:p>
                      <a:r>
                        <a:rPr lang="en-US" sz="1000"/>
                        <a:t>0</a:t>
                      </a:r>
                    </a:p>
                  </a:txBody>
                  <a:tcPr/>
                </a:tc>
                <a:tc>
                  <a:txBody>
                    <a:bodyPr/>
                    <a:lstStyle/>
                    <a:p>
                      <a:r>
                        <a:rPr lang="en-US" sz="1000"/>
                        <a:t>44</a:t>
                      </a:r>
                    </a:p>
                  </a:txBody>
                  <a:tcPr/>
                </a:tc>
                <a:tc>
                  <a:txBody>
                    <a:bodyPr/>
                    <a:lstStyle/>
                    <a:p>
                      <a:r>
                        <a:rPr lang="en-US" sz="1000"/>
                        <a:t>0</a:t>
                      </a:r>
                    </a:p>
                  </a:txBody>
                  <a:tcPr/>
                </a:tc>
                <a:tc>
                  <a:txBody>
                    <a:bodyPr/>
                    <a:lstStyle/>
                    <a:p>
                      <a:r>
                        <a:rPr lang="en-US" sz="1000"/>
                        <a:t>0</a:t>
                      </a:r>
                    </a:p>
                  </a:txBody>
                  <a:tcPr/>
                </a:tc>
                <a:tc>
                  <a:txBody>
                    <a:bodyPr/>
                    <a:lstStyle/>
                    <a:p>
                      <a:r>
                        <a:rPr lang="en-US" sz="1000"/>
                        <a:t>11</a:t>
                      </a:r>
                    </a:p>
                  </a:txBody>
                  <a:tcPr/>
                </a:tc>
                <a:tc>
                  <a:txBody>
                    <a:bodyPr/>
                    <a:lstStyle/>
                    <a:p>
                      <a:r>
                        <a:rPr lang="en-US" sz="1000"/>
                        <a:t>30</a:t>
                      </a:r>
                    </a:p>
                  </a:txBody>
                  <a:tcPr/>
                </a:tc>
                <a:tc>
                  <a:txBody>
                    <a:bodyPr/>
                    <a:lstStyle/>
                    <a:p>
                      <a:r>
                        <a:rPr lang="en-US" sz="1000"/>
                        <a:t>4</a:t>
                      </a:r>
                    </a:p>
                  </a:txBody>
                  <a:tcPr/>
                </a:tc>
                <a:tc>
                  <a:txBody>
                    <a:bodyPr/>
                    <a:lstStyle/>
                    <a:p>
                      <a:r>
                        <a:rPr lang="en-US" sz="1000"/>
                        <a:t>0.5025 %</a:t>
                      </a:r>
                    </a:p>
                  </a:txBody>
                  <a:tcPr/>
                </a:tc>
                <a:tc>
                  <a:txBody>
                    <a:bodyPr/>
                    <a:lstStyle/>
                    <a:p>
                      <a:r>
                        <a:rPr lang="en-US" sz="1000"/>
                        <a:t>0.0 %</a:t>
                      </a:r>
                    </a:p>
                  </a:txBody>
                  <a:tcPr/>
                </a:tc>
                <a:extLst>
                  <a:ext uri="{0D108BD9-81ED-4DB2-BD59-A6C34878D82A}">
                    <a16:rowId xmlns:a16="http://schemas.microsoft.com/office/drawing/2014/main" val="3418073685"/>
                  </a:ext>
                </a:extLst>
              </a:tr>
            </a:tbl>
          </a:graphicData>
        </a:graphic>
      </p:graphicFrame>
      <p:sp>
        <p:nvSpPr>
          <p:cNvPr id="4" name="Text Placeholder 3">
            <a:extLst>
              <a:ext uri="{FF2B5EF4-FFF2-40B4-BE49-F238E27FC236}">
                <a16:creationId xmlns:a16="http://schemas.microsoft.com/office/drawing/2014/main" id="{830E8F28-C51F-4E01-A67C-8E1D3ECE3CA8}"/>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21735812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753BB-4E9E-4893-99F3-2D34ECF2811E}"/>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3D6B2EF4-9DD1-4F15-A47D-0060179D76DF}"/>
              </a:ext>
            </a:extLst>
          </p:cNvPr>
          <p:cNvGraphicFramePr>
            <a:graphicFrameLocks noGrp="1"/>
          </p:cNvGraphicFramePr>
          <p:nvPr>
            <p:ph type="chart" sz="quarter" idx="13"/>
            <p:extLst>
              <p:ext uri="{D42A27DB-BD31-4B8C-83A1-F6EECF244321}">
                <p14:modId xmlns:p14="http://schemas.microsoft.com/office/powerpoint/2010/main" val="28944506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E3C7E7-EBF6-40DD-B3B5-83AFCBACDEB0}"/>
              </a:ext>
            </a:extLst>
          </p:cNvPr>
          <p:cNvSpPr>
            <a:spLocks noGrp="1"/>
          </p:cNvSpPr>
          <p:nvPr>
            <p:ph type="body" sz="quarter" idx="14"/>
          </p:nvPr>
        </p:nvSpPr>
        <p:spPr/>
        <p:txBody>
          <a:bodyPr/>
          <a:lstStyle/>
          <a:p>
            <a:r>
              <a:rPr lang="en-US"/>
              <a:t>04/01/2024 - 06/30/2024</a:t>
            </a:r>
          </a:p>
        </p:txBody>
      </p:sp>
      <p:sp>
        <p:nvSpPr>
          <p:cNvPr id="5" name="Footer Placeholder 4">
            <a:extLst>
              <a:ext uri="{FF2B5EF4-FFF2-40B4-BE49-F238E27FC236}">
                <a16:creationId xmlns:a16="http://schemas.microsoft.com/office/drawing/2014/main" id="{F6A776F6-5626-4F44-AFCE-98924BAAFD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1235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6523E-D455-4DA6-B9B8-3AF97161CFA9}"/>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141516E3-38C7-4FE2-B8BE-5C5D9603381B}"/>
              </a:ext>
            </a:extLst>
          </p:cNvPr>
          <p:cNvGraphicFramePr>
            <a:graphicFrameLocks noGrp="1"/>
          </p:cNvGraphicFramePr>
          <p:nvPr>
            <p:ph type="chart" sz="quarter" idx="13"/>
            <p:extLst>
              <p:ext uri="{D42A27DB-BD31-4B8C-83A1-F6EECF244321}">
                <p14:modId xmlns:p14="http://schemas.microsoft.com/office/powerpoint/2010/main" val="18468768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123FBB-E7FD-454D-96E3-59DD68AB0CFC}"/>
              </a:ext>
            </a:extLst>
          </p:cNvPr>
          <p:cNvSpPr>
            <a:spLocks noGrp="1"/>
          </p:cNvSpPr>
          <p:nvPr>
            <p:ph type="body" sz="quarter" idx="14"/>
          </p:nvPr>
        </p:nvSpPr>
        <p:spPr/>
        <p:txBody>
          <a:bodyPr/>
          <a:lstStyle/>
          <a:p>
            <a:r>
              <a:rPr lang="en-US"/>
              <a:t>04/01/2024 - 06/30/2024</a:t>
            </a:r>
          </a:p>
        </p:txBody>
      </p:sp>
      <p:sp>
        <p:nvSpPr>
          <p:cNvPr id="5" name="Footer Placeholder 4">
            <a:extLst>
              <a:ext uri="{FF2B5EF4-FFF2-40B4-BE49-F238E27FC236}">
                <a16:creationId xmlns:a16="http://schemas.microsoft.com/office/drawing/2014/main" id="{D42A07DF-8027-4DA9-A051-9E687299BC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58503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2C3A0-3BB2-4019-8A16-F294F3B493FF}"/>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9BC90FB5-6E76-4BF7-9673-A26E7C79D1E0}"/>
              </a:ext>
            </a:extLst>
          </p:cNvPr>
          <p:cNvGraphicFramePr>
            <a:graphicFrameLocks noGrp="1"/>
          </p:cNvGraphicFramePr>
          <p:nvPr>
            <p:ph type="chart" sz="quarter" idx="13"/>
            <p:extLst>
              <p:ext uri="{D42A27DB-BD31-4B8C-83A1-F6EECF244321}">
                <p14:modId xmlns:p14="http://schemas.microsoft.com/office/powerpoint/2010/main" val="25460609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B3BDE7-90D6-4BF7-B78E-B8BBB851BC2D}"/>
              </a:ext>
            </a:extLst>
          </p:cNvPr>
          <p:cNvSpPr>
            <a:spLocks noGrp="1"/>
          </p:cNvSpPr>
          <p:nvPr>
            <p:ph type="body" sz="quarter" idx="14"/>
          </p:nvPr>
        </p:nvSpPr>
        <p:spPr/>
        <p:txBody>
          <a:bodyPr/>
          <a:lstStyle/>
          <a:p>
            <a:r>
              <a:rPr lang="en-US"/>
              <a:t>04/01/2024 - 06/30/2024</a:t>
            </a:r>
          </a:p>
        </p:txBody>
      </p:sp>
      <p:sp>
        <p:nvSpPr>
          <p:cNvPr id="5" name="Footer Placeholder 4">
            <a:extLst>
              <a:ext uri="{FF2B5EF4-FFF2-40B4-BE49-F238E27FC236}">
                <a16:creationId xmlns:a16="http://schemas.microsoft.com/office/drawing/2014/main" id="{2A27BE52-427C-40A8-9B99-B661CB5C6D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4918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363F6-0362-49A0-B65B-2CFB17E30583}"/>
              </a:ext>
            </a:extLst>
          </p:cNvPr>
          <p:cNvSpPr>
            <a:spLocks noGrp="1"/>
          </p:cNvSpPr>
          <p:nvPr>
            <p:ph type="title"/>
          </p:nvPr>
        </p:nvSpPr>
        <p:spPr/>
        <p:txBody>
          <a:bodyPr/>
          <a:lstStyle/>
          <a:p>
            <a:r>
              <a:rPr lang="en-US"/>
              <a:t>Twitter Own and Retweeted Tweets Table | TMNAS - 1 of 2</a:t>
            </a:r>
          </a:p>
        </p:txBody>
      </p:sp>
      <p:graphicFrame>
        <p:nvGraphicFramePr>
          <p:cNvPr id="5" name="Table Placeholder 4">
            <a:extLst>
              <a:ext uri="{FF2B5EF4-FFF2-40B4-BE49-F238E27FC236}">
                <a16:creationId xmlns:a16="http://schemas.microsoft.com/office/drawing/2014/main" id="{78C535EC-458E-46BC-81BE-5C2C23215BBF}"/>
              </a:ext>
            </a:extLst>
          </p:cNvPr>
          <p:cNvGraphicFramePr>
            <a:graphicFrameLocks noGrp="1"/>
          </p:cNvGraphicFramePr>
          <p:nvPr>
            <p:ph type="tbl" sz="quarter" idx="13"/>
            <p:extLst>
              <p:ext uri="{D42A27DB-BD31-4B8C-83A1-F6EECF244321}">
                <p14:modId xmlns:p14="http://schemas.microsoft.com/office/powerpoint/2010/main" val="1192116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31026221"/>
                    </a:ext>
                  </a:extLst>
                </a:gridCol>
                <a:gridCol w="1152144">
                  <a:extLst>
                    <a:ext uri="{9D8B030D-6E8A-4147-A177-3AD203B41FA5}">
                      <a16:colId xmlns:a16="http://schemas.microsoft.com/office/drawing/2014/main" val="558049807"/>
                    </a:ext>
                  </a:extLst>
                </a:gridCol>
                <a:gridCol w="1152144">
                  <a:extLst>
                    <a:ext uri="{9D8B030D-6E8A-4147-A177-3AD203B41FA5}">
                      <a16:colId xmlns:a16="http://schemas.microsoft.com/office/drawing/2014/main" val="2547387466"/>
                    </a:ext>
                  </a:extLst>
                </a:gridCol>
                <a:gridCol w="1152144">
                  <a:extLst>
                    <a:ext uri="{9D8B030D-6E8A-4147-A177-3AD203B41FA5}">
                      <a16:colId xmlns:a16="http://schemas.microsoft.com/office/drawing/2014/main" val="737363101"/>
                    </a:ext>
                  </a:extLst>
                </a:gridCol>
                <a:gridCol w="1152144">
                  <a:extLst>
                    <a:ext uri="{9D8B030D-6E8A-4147-A177-3AD203B41FA5}">
                      <a16:colId xmlns:a16="http://schemas.microsoft.com/office/drawing/2014/main" val="1957793331"/>
                    </a:ext>
                  </a:extLst>
                </a:gridCol>
                <a:gridCol w="1152144">
                  <a:extLst>
                    <a:ext uri="{9D8B030D-6E8A-4147-A177-3AD203B41FA5}">
                      <a16:colId xmlns:a16="http://schemas.microsoft.com/office/drawing/2014/main" val="2986826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098478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- 2024-04-01 13:57:57</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our TMNAS Next Generation Leadership Program Participants - Caryn, Hemant, Tuan, Andrew, and Nick – who recently completed their second offsite meeting in Tokyo, Japan!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1.4925 %</a:t>
                      </a:r>
                    </a:p>
                  </a:txBody>
                  <a:tcPr/>
                </a:tc>
                <a:extLst>
                  <a:ext uri="{0D108BD9-81ED-4DB2-BD59-A6C34878D82A}">
                    <a16:rowId xmlns:a16="http://schemas.microsoft.com/office/drawing/2014/main" val="796883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- 2024-05-10 16:14:55</a:t>
                      </a:r>
                      <a:r>
                        <a:rPr kumimoji="0" lang="en-US" sz="1000" b="0" i="0" u="none" strike="noStrike" kern="1200" cap="none" spc="0" normalizeH="0" baseline="0" noProof="0">
                          <a:ln>
                            <a:noFill/>
                          </a:ln>
                          <a:solidFill>
                            <a:prstClr val="black"/>
                          </a:solidFill>
                          <a:effectLst/>
                          <a:uLnTx/>
                          <a:uFillTx/>
                          <a:latin typeface="Calibri"/>
                          <a:ea typeface="+mn-ea"/>
                          <a:cs typeface="+mn-cs"/>
                        </a:rPr>
                        <a:t>
 Our softball team’s season is in full swing! 🥎 It's our 9th year participating in the Philadelphia Area Insurance Softball League, and we're gearing up for the highlight of the season: the tournament fundraiser in August, benefiting @KidAllPCA.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1.0256 %</a:t>
                      </a:r>
                    </a:p>
                  </a:txBody>
                  <a:tcPr/>
                </a:tc>
                <a:extLst>
                  <a:ext uri="{0D108BD9-81ED-4DB2-BD59-A6C34878D82A}">
                    <a16:rowId xmlns:a16="http://schemas.microsoft.com/office/drawing/2014/main" val="2728023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- 2024-06-04 15:28:33</a:t>
                      </a:r>
                      <a:r>
                        <a:rPr kumimoji="0" lang="en-US" sz="1000" b="0" i="0" u="none" strike="noStrike" kern="1200" cap="none" spc="0" normalizeH="0" baseline="0" noProof="0">
                          <a:ln>
                            <a:noFill/>
                          </a:ln>
                          <a:solidFill>
                            <a:prstClr val="black"/>
                          </a:solidFill>
                          <a:effectLst/>
                          <a:uLnTx/>
                          <a:uFillTx/>
                          <a:latin typeface="Calibri"/>
                          <a:ea typeface="+mn-ea"/>
                          <a:cs typeface="+mn-cs"/>
                        </a:rPr>
                        <a:t>
 Please join us in welcoming our 2024 TMNAS Summer Interns! This year's class consists of 17 interns representing our Accounting &amp;amp; Finance, Actuarial, Corporate Communications, Human Resources, Internal Audit, and IT departments.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1.0256 %</a:t>
                      </a:r>
                    </a:p>
                  </a:txBody>
                  <a:tcPr/>
                </a:tc>
                <a:extLst>
                  <a:ext uri="{0D108BD9-81ED-4DB2-BD59-A6C34878D82A}">
                    <a16:rowId xmlns:a16="http://schemas.microsoft.com/office/drawing/2014/main" val="256905127"/>
                  </a:ext>
                </a:extLst>
              </a:tr>
            </a:tbl>
          </a:graphicData>
        </a:graphic>
      </p:graphicFrame>
      <p:sp>
        <p:nvSpPr>
          <p:cNvPr id="4" name="Text Placeholder 3">
            <a:extLst>
              <a:ext uri="{FF2B5EF4-FFF2-40B4-BE49-F238E27FC236}">
                <a16:creationId xmlns:a16="http://schemas.microsoft.com/office/drawing/2014/main" id="{D148A782-8656-4B75-8AE9-9380CF1F2172}"/>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9317731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467D4-5606-4139-8127-071EF2B597A7}"/>
              </a:ext>
            </a:extLst>
          </p:cNvPr>
          <p:cNvSpPr>
            <a:spLocks noGrp="1"/>
          </p:cNvSpPr>
          <p:nvPr>
            <p:ph type="title"/>
          </p:nvPr>
        </p:nvSpPr>
        <p:spPr/>
        <p:txBody>
          <a:bodyPr/>
          <a:lstStyle/>
          <a:p>
            <a:r>
              <a:rPr lang="en-US"/>
              <a:t>Twitter Own and Retweeted Tweets Table | TMNAS - 2 of 2</a:t>
            </a:r>
          </a:p>
        </p:txBody>
      </p:sp>
      <p:graphicFrame>
        <p:nvGraphicFramePr>
          <p:cNvPr id="5" name="Table Placeholder 4">
            <a:extLst>
              <a:ext uri="{FF2B5EF4-FFF2-40B4-BE49-F238E27FC236}">
                <a16:creationId xmlns:a16="http://schemas.microsoft.com/office/drawing/2014/main" id="{6C70DF97-D7D7-456B-960A-74252FAD5E2C}"/>
              </a:ext>
            </a:extLst>
          </p:cNvPr>
          <p:cNvGraphicFramePr>
            <a:graphicFrameLocks noGrp="1"/>
          </p:cNvGraphicFramePr>
          <p:nvPr>
            <p:ph type="tbl" sz="quarter" idx="13"/>
            <p:extLst>
              <p:ext uri="{D42A27DB-BD31-4B8C-83A1-F6EECF244321}">
                <p14:modId xmlns:p14="http://schemas.microsoft.com/office/powerpoint/2010/main" val="2341633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2050014"/>
                    </a:ext>
                  </a:extLst>
                </a:gridCol>
                <a:gridCol w="1152144">
                  <a:extLst>
                    <a:ext uri="{9D8B030D-6E8A-4147-A177-3AD203B41FA5}">
                      <a16:colId xmlns:a16="http://schemas.microsoft.com/office/drawing/2014/main" val="698386909"/>
                    </a:ext>
                  </a:extLst>
                </a:gridCol>
                <a:gridCol w="1152144">
                  <a:extLst>
                    <a:ext uri="{9D8B030D-6E8A-4147-A177-3AD203B41FA5}">
                      <a16:colId xmlns:a16="http://schemas.microsoft.com/office/drawing/2014/main" val="137683696"/>
                    </a:ext>
                  </a:extLst>
                </a:gridCol>
                <a:gridCol w="1152144">
                  <a:extLst>
                    <a:ext uri="{9D8B030D-6E8A-4147-A177-3AD203B41FA5}">
                      <a16:colId xmlns:a16="http://schemas.microsoft.com/office/drawing/2014/main" val="2296649989"/>
                    </a:ext>
                  </a:extLst>
                </a:gridCol>
                <a:gridCol w="1152144">
                  <a:extLst>
                    <a:ext uri="{9D8B030D-6E8A-4147-A177-3AD203B41FA5}">
                      <a16:colId xmlns:a16="http://schemas.microsoft.com/office/drawing/2014/main" val="3307808631"/>
                    </a:ext>
                  </a:extLst>
                </a:gridCol>
                <a:gridCol w="1152144">
                  <a:extLst>
                    <a:ext uri="{9D8B030D-6E8A-4147-A177-3AD203B41FA5}">
                      <a16:colId xmlns:a16="http://schemas.microsoft.com/office/drawing/2014/main" val="1250644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019604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- 2024-04-09 16:40:16</a:t>
                      </a:r>
                      <a:r>
                        <a:rPr kumimoji="0" lang="en-US" sz="1000" b="0" i="0" u="none" strike="noStrike" kern="1200" cap="none" spc="0" normalizeH="0" baseline="0" noProof="0">
                          <a:ln>
                            <a:noFill/>
                          </a:ln>
                          <a:solidFill>
                            <a:prstClr val="black"/>
                          </a:solidFill>
                          <a:effectLst/>
                          <a:uLnTx/>
                          <a:uFillTx/>
                          <a:latin typeface="Calibri"/>
                          <a:ea typeface="+mn-ea"/>
                          <a:cs typeface="+mn-cs"/>
                        </a:rPr>
                        <a:t>
 We’re proud to support Impact Library Program (@LtlFreeLibrary) as our April charity of the month! Their mission is to be a catalyst for building community, inspiring readers, and expanding book access  through global network volunteer-led Little Free Library book-exchange boxes.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1.0204 %</a:t>
                      </a:r>
                    </a:p>
                  </a:txBody>
                  <a:tcPr/>
                </a:tc>
                <a:extLst>
                  <a:ext uri="{0D108BD9-81ED-4DB2-BD59-A6C34878D82A}">
                    <a16:rowId xmlns:a16="http://schemas.microsoft.com/office/drawing/2014/main" val="1995321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- 2024-06-11 14:23:05</a:t>
                      </a:r>
                      <a:r>
                        <a:rPr kumimoji="0" lang="en-US" sz="1000" b="0" i="0" u="none" strike="noStrike" kern="1200" cap="none" spc="0" normalizeH="0" baseline="0" noProof="0">
                          <a:ln>
                            <a:noFill/>
                          </a:ln>
                          <a:solidFill>
                            <a:prstClr val="black"/>
                          </a:solidFill>
                          <a:effectLst/>
                          <a:uLnTx/>
                          <a:uFillTx/>
                          <a:latin typeface="Calibri"/>
                          <a:ea typeface="+mn-ea"/>
                          <a:cs typeface="+mn-cs"/>
                        </a:rPr>
                        <a:t>
 This morning, TMNAS interns joined @PHLYINS interns for a warm welcome from our CEO, John Glomb.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1.0204 %</a:t>
                      </a:r>
                    </a:p>
                  </a:txBody>
                  <a:tcPr/>
                </a:tc>
                <a:extLst>
                  <a:ext uri="{0D108BD9-81ED-4DB2-BD59-A6C34878D82A}">
                    <a16:rowId xmlns:a16="http://schemas.microsoft.com/office/drawing/2014/main" val="3492062586"/>
                  </a:ext>
                </a:extLst>
              </a:tr>
            </a:tbl>
          </a:graphicData>
        </a:graphic>
      </p:graphicFrame>
      <p:sp>
        <p:nvSpPr>
          <p:cNvPr id="4" name="Text Placeholder 3">
            <a:extLst>
              <a:ext uri="{FF2B5EF4-FFF2-40B4-BE49-F238E27FC236}">
                <a16:creationId xmlns:a16="http://schemas.microsoft.com/office/drawing/2014/main" id="{AE7AA2C8-63A6-46DB-A248-3F6209DD13DD}"/>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7405895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6A169-462D-4511-B297-9E014AF1B266}"/>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D939D0BD-658D-4D52-8A62-44D164238FB1}"/>
              </a:ext>
            </a:extLst>
          </p:cNvPr>
          <p:cNvGraphicFramePr>
            <a:graphicFrameLocks noGrp="1"/>
          </p:cNvGraphicFramePr>
          <p:nvPr>
            <p:ph type="tbl" sz="quarter" idx="13"/>
            <p:extLst>
              <p:ext uri="{D42A27DB-BD31-4B8C-83A1-F6EECF244321}">
                <p14:modId xmlns:p14="http://schemas.microsoft.com/office/powerpoint/2010/main" val="3913758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3926667981"/>
                    </a:ext>
                  </a:extLst>
                </a:gridCol>
                <a:gridCol w="493776">
                  <a:extLst>
                    <a:ext uri="{9D8B030D-6E8A-4147-A177-3AD203B41FA5}">
                      <a16:colId xmlns:a16="http://schemas.microsoft.com/office/drawing/2014/main" val="2736019567"/>
                    </a:ext>
                  </a:extLst>
                </a:gridCol>
                <a:gridCol w="493776">
                  <a:extLst>
                    <a:ext uri="{9D8B030D-6E8A-4147-A177-3AD203B41FA5}">
                      <a16:colId xmlns:a16="http://schemas.microsoft.com/office/drawing/2014/main" val="2061197953"/>
                    </a:ext>
                  </a:extLst>
                </a:gridCol>
                <a:gridCol w="493776">
                  <a:extLst>
                    <a:ext uri="{9D8B030D-6E8A-4147-A177-3AD203B41FA5}">
                      <a16:colId xmlns:a16="http://schemas.microsoft.com/office/drawing/2014/main" val="3670885643"/>
                    </a:ext>
                  </a:extLst>
                </a:gridCol>
                <a:gridCol w="493776">
                  <a:extLst>
                    <a:ext uri="{9D8B030D-6E8A-4147-A177-3AD203B41FA5}">
                      <a16:colId xmlns:a16="http://schemas.microsoft.com/office/drawing/2014/main" val="3026601092"/>
                    </a:ext>
                  </a:extLst>
                </a:gridCol>
                <a:gridCol w="493776">
                  <a:extLst>
                    <a:ext uri="{9D8B030D-6E8A-4147-A177-3AD203B41FA5}">
                      <a16:colId xmlns:a16="http://schemas.microsoft.com/office/drawing/2014/main" val="2724393545"/>
                    </a:ext>
                  </a:extLst>
                </a:gridCol>
                <a:gridCol w="493776">
                  <a:extLst>
                    <a:ext uri="{9D8B030D-6E8A-4147-A177-3AD203B41FA5}">
                      <a16:colId xmlns:a16="http://schemas.microsoft.com/office/drawing/2014/main" val="286375722"/>
                    </a:ext>
                  </a:extLst>
                </a:gridCol>
                <a:gridCol w="493776">
                  <a:extLst>
                    <a:ext uri="{9D8B030D-6E8A-4147-A177-3AD203B41FA5}">
                      <a16:colId xmlns:a16="http://schemas.microsoft.com/office/drawing/2014/main" val="485588835"/>
                    </a:ext>
                  </a:extLst>
                </a:gridCol>
                <a:gridCol w="493776">
                  <a:extLst>
                    <a:ext uri="{9D8B030D-6E8A-4147-A177-3AD203B41FA5}">
                      <a16:colId xmlns:a16="http://schemas.microsoft.com/office/drawing/2014/main" val="2181112015"/>
                    </a:ext>
                  </a:extLst>
                </a:gridCol>
                <a:gridCol w="493776">
                  <a:extLst>
                    <a:ext uri="{9D8B030D-6E8A-4147-A177-3AD203B41FA5}">
                      <a16:colId xmlns:a16="http://schemas.microsoft.com/office/drawing/2014/main" val="4044984137"/>
                    </a:ext>
                  </a:extLst>
                </a:gridCol>
                <a:gridCol w="493776">
                  <a:extLst>
                    <a:ext uri="{9D8B030D-6E8A-4147-A177-3AD203B41FA5}">
                      <a16:colId xmlns:a16="http://schemas.microsoft.com/office/drawing/2014/main" val="1117330763"/>
                    </a:ext>
                  </a:extLst>
                </a:gridCol>
                <a:gridCol w="493776">
                  <a:extLst>
                    <a:ext uri="{9D8B030D-6E8A-4147-A177-3AD203B41FA5}">
                      <a16:colId xmlns:a16="http://schemas.microsoft.com/office/drawing/2014/main" val="704743616"/>
                    </a:ext>
                  </a:extLst>
                </a:gridCol>
                <a:gridCol w="493776">
                  <a:extLst>
                    <a:ext uri="{9D8B030D-6E8A-4147-A177-3AD203B41FA5}">
                      <a16:colId xmlns:a16="http://schemas.microsoft.com/office/drawing/2014/main" val="2000758061"/>
                    </a:ext>
                  </a:extLst>
                </a:gridCol>
                <a:gridCol w="493776">
                  <a:extLst>
                    <a:ext uri="{9D8B030D-6E8A-4147-A177-3AD203B41FA5}">
                      <a16:colId xmlns:a16="http://schemas.microsoft.com/office/drawing/2014/main" val="116357275"/>
                    </a:ext>
                  </a:extLst>
                </a:gridCol>
                <a:gridCol w="493776">
                  <a:extLst>
                    <a:ext uri="{9D8B030D-6E8A-4147-A177-3AD203B41FA5}">
                      <a16:colId xmlns:a16="http://schemas.microsoft.com/office/drawing/2014/main" val="103829909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905773533"/>
                  </a:ext>
                </a:extLst>
              </a:tr>
              <a:tr h="370840">
                <a:tc>
                  <a:txBody>
                    <a:bodyPr/>
                    <a:lstStyle/>
                    <a:p>
                      <a:r>
                        <a:rPr lang="en-US" sz="1000"/>
                        <a:t>21214</a:t>
                      </a:r>
                    </a:p>
                  </a:txBody>
                  <a:tcPr/>
                </a:tc>
                <a:tc>
                  <a:txBody>
                    <a:bodyPr/>
                    <a:lstStyle/>
                    <a:p>
                      <a:r>
                        <a:rPr lang="en-US" sz="1000"/>
                        <a:t>2852</a:t>
                      </a:r>
                    </a:p>
                  </a:txBody>
                  <a:tcPr/>
                </a:tc>
                <a:tc>
                  <a:txBody>
                    <a:bodyPr/>
                    <a:lstStyle/>
                    <a:p>
                      <a:r>
                        <a:rPr lang="en-US" sz="1000"/>
                        <a:t>44</a:t>
                      </a:r>
                    </a:p>
                  </a:txBody>
                  <a:tcPr/>
                </a:tc>
                <a:tc>
                  <a:txBody>
                    <a:bodyPr/>
                    <a:lstStyle/>
                    <a:p>
                      <a:r>
                        <a:rPr lang="en-US" sz="1000"/>
                        <a:t>3097</a:t>
                      </a:r>
                    </a:p>
                  </a:txBody>
                  <a:tcPr/>
                </a:tc>
                <a:tc>
                  <a:txBody>
                    <a:bodyPr/>
                    <a:lstStyle/>
                    <a:p>
                      <a:r>
                        <a:rPr lang="en-US" sz="1000"/>
                        <a:t>70.386363636364</a:t>
                      </a:r>
                    </a:p>
                  </a:txBody>
                  <a:tcPr/>
                </a:tc>
                <a:tc>
                  <a:txBody>
                    <a:bodyPr/>
                    <a:lstStyle/>
                    <a:p>
                      <a:r>
                        <a:rPr lang="en-US" sz="1000"/>
                        <a:t>72</a:t>
                      </a:r>
                    </a:p>
                  </a:txBody>
                  <a:tcPr/>
                </a:tc>
                <a:tc>
                  <a:txBody>
                    <a:bodyPr/>
                    <a:lstStyle/>
                    <a:p>
                      <a:r>
                        <a:rPr lang="en-US" sz="1000"/>
                        <a:t>1.6363636363636</a:t>
                      </a:r>
                    </a:p>
                  </a:txBody>
                  <a:tcPr/>
                </a:tc>
                <a:tc>
                  <a:txBody>
                    <a:bodyPr/>
                    <a:lstStyle/>
                    <a:p>
                      <a:r>
                        <a:rPr lang="en-US" sz="1000"/>
                        <a:t>46</a:t>
                      </a:r>
                    </a:p>
                  </a:txBody>
                  <a:tcPr/>
                </a:tc>
                <a:tc>
                  <a:txBody>
                    <a:bodyPr/>
                    <a:lstStyle/>
                    <a:p>
                      <a:r>
                        <a:rPr lang="en-US" sz="1000"/>
                        <a:t>1.0454545454545</a:t>
                      </a:r>
                    </a:p>
                  </a:txBody>
                  <a:tcPr/>
                </a:tc>
                <a:tc>
                  <a:txBody>
                    <a:bodyPr/>
                    <a:lstStyle/>
                    <a:p>
                      <a:r>
                        <a:rPr lang="en-US" sz="1000"/>
                        <a:t>23769</a:t>
                      </a:r>
                    </a:p>
                  </a:txBody>
                  <a:tcPr/>
                </a:tc>
                <a:tc>
                  <a:txBody>
                    <a:bodyPr/>
                    <a:lstStyle/>
                    <a:p>
                      <a:r>
                        <a:rPr lang="en-US" sz="1000"/>
                        <a:t>540.20454545455</a:t>
                      </a:r>
                    </a:p>
                  </a:txBody>
                  <a:tcPr/>
                </a:tc>
                <a:tc>
                  <a:txBody>
                    <a:bodyPr/>
                    <a:lstStyle/>
                    <a:p>
                      <a:r>
                        <a:rPr lang="en-US" sz="1000"/>
                        <a:t>127512</a:t>
                      </a:r>
                    </a:p>
                  </a:txBody>
                  <a:tcPr/>
                </a:tc>
                <a:tc>
                  <a:txBody>
                    <a:bodyPr/>
                    <a:lstStyle/>
                    <a:p>
                      <a:r>
                        <a:rPr lang="en-US" sz="1000"/>
                        <a:t>2898</a:t>
                      </a:r>
                    </a:p>
                  </a:txBody>
                  <a:tcPr/>
                </a:tc>
                <a:tc>
                  <a:txBody>
                    <a:bodyPr/>
                    <a:lstStyle/>
                    <a:p>
                      <a:r>
                        <a:rPr lang="en-US" sz="1000"/>
                        <a:t>15.657054728518 %</a:t>
                      </a:r>
                    </a:p>
                  </a:txBody>
                  <a:tcPr/>
                </a:tc>
                <a:tc>
                  <a:txBody>
                    <a:bodyPr/>
                    <a:lstStyle/>
                    <a:p>
                      <a:r>
                        <a:rPr lang="en-US" sz="1000"/>
                        <a:t>4286</a:t>
                      </a:r>
                    </a:p>
                  </a:txBody>
                  <a:tcPr/>
                </a:tc>
                <a:extLst>
                  <a:ext uri="{0D108BD9-81ED-4DB2-BD59-A6C34878D82A}">
                    <a16:rowId xmlns:a16="http://schemas.microsoft.com/office/drawing/2014/main" val="1385839164"/>
                  </a:ext>
                </a:extLst>
              </a:tr>
            </a:tbl>
          </a:graphicData>
        </a:graphic>
      </p:graphicFrame>
      <p:sp>
        <p:nvSpPr>
          <p:cNvPr id="4" name="Text Placeholder 3">
            <a:extLst>
              <a:ext uri="{FF2B5EF4-FFF2-40B4-BE49-F238E27FC236}">
                <a16:creationId xmlns:a16="http://schemas.microsoft.com/office/drawing/2014/main" id="{7F2E6A50-B346-4E8C-AAE7-EA069DA4DA9B}"/>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20074711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42A33-B354-4BBC-AEF8-5816149FB79B}"/>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01CC09C8-BC93-4B8D-8B46-9F7AE4386796}"/>
              </a:ext>
            </a:extLst>
          </p:cNvPr>
          <p:cNvGraphicFramePr>
            <a:graphicFrameLocks noGrp="1"/>
          </p:cNvGraphicFramePr>
          <p:nvPr>
            <p:ph type="chart" sz="quarter" idx="13"/>
            <p:extLst>
              <p:ext uri="{D42A27DB-BD31-4B8C-83A1-F6EECF244321}">
                <p14:modId xmlns:p14="http://schemas.microsoft.com/office/powerpoint/2010/main" val="33055037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5E5DD1-C896-4707-B1B4-C9D0EE798858}"/>
              </a:ext>
            </a:extLst>
          </p:cNvPr>
          <p:cNvSpPr>
            <a:spLocks noGrp="1"/>
          </p:cNvSpPr>
          <p:nvPr>
            <p:ph type="body" sz="quarter" idx="14"/>
          </p:nvPr>
        </p:nvSpPr>
        <p:spPr/>
        <p:txBody>
          <a:bodyPr/>
          <a:lstStyle/>
          <a:p>
            <a:r>
              <a:rPr lang="en-US"/>
              <a:t>04/01/2024 - 06/30/2024</a:t>
            </a:r>
          </a:p>
        </p:txBody>
      </p:sp>
      <p:sp>
        <p:nvSpPr>
          <p:cNvPr id="5" name="Footer Placeholder 4">
            <a:extLst>
              <a:ext uri="{FF2B5EF4-FFF2-40B4-BE49-F238E27FC236}">
                <a16:creationId xmlns:a16="http://schemas.microsoft.com/office/drawing/2014/main" id="{27A0CF2F-3804-4DBB-AB7F-37993C442A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72825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65631-C1FC-4D97-A79F-2608E76E8901}"/>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CBC336B0-C142-4DFE-9BBE-D769BFBCDBB6}"/>
              </a:ext>
            </a:extLst>
          </p:cNvPr>
          <p:cNvGraphicFramePr>
            <a:graphicFrameLocks noGrp="1"/>
          </p:cNvGraphicFramePr>
          <p:nvPr>
            <p:ph type="chart" sz="quarter" idx="13"/>
            <p:extLst>
              <p:ext uri="{D42A27DB-BD31-4B8C-83A1-F6EECF244321}">
                <p14:modId xmlns:p14="http://schemas.microsoft.com/office/powerpoint/2010/main" val="23610249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CAB24C-3289-4F2C-9C81-E60F77F9114C}"/>
              </a:ext>
            </a:extLst>
          </p:cNvPr>
          <p:cNvSpPr>
            <a:spLocks noGrp="1"/>
          </p:cNvSpPr>
          <p:nvPr>
            <p:ph type="body" sz="quarter" idx="14"/>
          </p:nvPr>
        </p:nvSpPr>
        <p:spPr/>
        <p:txBody>
          <a:bodyPr/>
          <a:lstStyle/>
          <a:p>
            <a:r>
              <a:rPr lang="en-US"/>
              <a:t>04/01/2024 - 06/30/2024</a:t>
            </a:r>
          </a:p>
        </p:txBody>
      </p:sp>
      <p:sp>
        <p:nvSpPr>
          <p:cNvPr id="5" name="Footer Placeholder 4">
            <a:extLst>
              <a:ext uri="{FF2B5EF4-FFF2-40B4-BE49-F238E27FC236}">
                <a16:creationId xmlns:a16="http://schemas.microsoft.com/office/drawing/2014/main" id="{9608EBD3-5995-4933-B078-FBC5439402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80858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90953-1B15-46EE-815D-81BCF5B48110}"/>
              </a:ext>
            </a:extLst>
          </p:cNvPr>
          <p:cNvSpPr>
            <a:spLocks noGrp="1"/>
          </p:cNvSpPr>
          <p:nvPr>
            <p:ph type="title"/>
          </p:nvPr>
        </p:nvSpPr>
        <p:spPr/>
        <p:txBody>
          <a:bodyPr/>
          <a:lstStyle/>
          <a:p>
            <a:r>
              <a:rPr lang="en-US"/>
              <a:t>LinkedIn Total Interactions Per Month | TMNAS</a:t>
            </a:r>
          </a:p>
        </p:txBody>
      </p:sp>
      <p:graphicFrame>
        <p:nvGraphicFramePr>
          <p:cNvPr id="6" name="Chart Placeholder 5">
            <a:extLst>
              <a:ext uri="{FF2B5EF4-FFF2-40B4-BE49-F238E27FC236}">
                <a16:creationId xmlns:a16="http://schemas.microsoft.com/office/drawing/2014/main" id="{F8CA66BE-625D-40DF-AEAB-858E51625DC6}"/>
              </a:ext>
            </a:extLst>
          </p:cNvPr>
          <p:cNvGraphicFramePr>
            <a:graphicFrameLocks noGrp="1"/>
          </p:cNvGraphicFramePr>
          <p:nvPr>
            <p:ph type="chart" sz="quarter" idx="13"/>
            <p:extLst>
              <p:ext uri="{D42A27DB-BD31-4B8C-83A1-F6EECF244321}">
                <p14:modId xmlns:p14="http://schemas.microsoft.com/office/powerpoint/2010/main" val="25664626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0D6F3B-2548-4CB2-BB2A-2E9FB83C37B5}"/>
              </a:ext>
            </a:extLst>
          </p:cNvPr>
          <p:cNvSpPr>
            <a:spLocks noGrp="1"/>
          </p:cNvSpPr>
          <p:nvPr>
            <p:ph type="body" sz="quarter" idx="14"/>
          </p:nvPr>
        </p:nvSpPr>
        <p:spPr/>
        <p:txBody>
          <a:bodyPr/>
          <a:lstStyle/>
          <a:p>
            <a:r>
              <a:rPr lang="en-US"/>
              <a:t>04/01/2024 - 06/30/2024</a:t>
            </a:r>
          </a:p>
        </p:txBody>
      </p:sp>
      <p:sp>
        <p:nvSpPr>
          <p:cNvPr id="5" name="Footer Placeholder 4">
            <a:extLst>
              <a:ext uri="{FF2B5EF4-FFF2-40B4-BE49-F238E27FC236}">
                <a16:creationId xmlns:a16="http://schemas.microsoft.com/office/drawing/2014/main" id="{B10F1966-4CB5-4CA6-AC68-9B4E89ABDE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25185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95EDD-F6DD-45B7-AC65-6BF4DEB0794D}"/>
              </a:ext>
            </a:extLst>
          </p:cNvPr>
          <p:cNvSpPr>
            <a:spLocks noGrp="1"/>
          </p:cNvSpPr>
          <p:nvPr>
            <p:ph type="title"/>
          </p:nvPr>
        </p:nvSpPr>
        <p:spPr/>
        <p:txBody>
          <a:bodyPr/>
          <a:lstStyle/>
          <a:p>
            <a:r>
              <a:rPr lang="en-US"/>
              <a:t>LinkedIn Post Impressions | TMNAS</a:t>
            </a:r>
          </a:p>
        </p:txBody>
      </p:sp>
      <p:graphicFrame>
        <p:nvGraphicFramePr>
          <p:cNvPr id="6" name="Chart Placeholder 5">
            <a:extLst>
              <a:ext uri="{FF2B5EF4-FFF2-40B4-BE49-F238E27FC236}">
                <a16:creationId xmlns:a16="http://schemas.microsoft.com/office/drawing/2014/main" id="{60B379F2-B78C-4AD5-866D-0FDDD51F4769}"/>
              </a:ext>
            </a:extLst>
          </p:cNvPr>
          <p:cNvGraphicFramePr>
            <a:graphicFrameLocks noGrp="1"/>
          </p:cNvGraphicFramePr>
          <p:nvPr>
            <p:ph type="chart" sz="quarter" idx="13"/>
            <p:extLst>
              <p:ext uri="{D42A27DB-BD31-4B8C-83A1-F6EECF244321}">
                <p14:modId xmlns:p14="http://schemas.microsoft.com/office/powerpoint/2010/main" val="12263068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21395B-3876-444E-BF00-A0C3C8CA3CE8}"/>
              </a:ext>
            </a:extLst>
          </p:cNvPr>
          <p:cNvSpPr>
            <a:spLocks noGrp="1"/>
          </p:cNvSpPr>
          <p:nvPr>
            <p:ph type="body" sz="quarter" idx="14"/>
          </p:nvPr>
        </p:nvSpPr>
        <p:spPr/>
        <p:txBody>
          <a:bodyPr/>
          <a:lstStyle/>
          <a:p>
            <a:r>
              <a:rPr lang="en-US"/>
              <a:t>04/01/2024 - 06/30/2024</a:t>
            </a:r>
          </a:p>
        </p:txBody>
      </p:sp>
      <p:sp>
        <p:nvSpPr>
          <p:cNvPr id="5" name="Footer Placeholder 4">
            <a:extLst>
              <a:ext uri="{FF2B5EF4-FFF2-40B4-BE49-F238E27FC236}">
                <a16:creationId xmlns:a16="http://schemas.microsoft.com/office/drawing/2014/main" id="{313C90CF-A20A-41D5-B4B6-1778683C53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96926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D744D-D9FC-44E7-843A-8162117DAEA5}"/>
              </a:ext>
            </a:extLst>
          </p:cNvPr>
          <p:cNvSpPr>
            <a:spLocks noGrp="1"/>
          </p:cNvSpPr>
          <p:nvPr>
            <p:ph type="title"/>
          </p:nvPr>
        </p:nvSpPr>
        <p:spPr/>
        <p:txBody>
          <a:bodyPr/>
          <a:lstStyle/>
          <a:p>
            <a:r>
              <a:rPr lang="en-US"/>
              <a:t>LinkedIn Posts Table | TMNAS - 1 of 5</a:t>
            </a:r>
          </a:p>
        </p:txBody>
      </p:sp>
      <p:graphicFrame>
        <p:nvGraphicFramePr>
          <p:cNvPr id="5" name="Table Placeholder 4">
            <a:extLst>
              <a:ext uri="{FF2B5EF4-FFF2-40B4-BE49-F238E27FC236}">
                <a16:creationId xmlns:a16="http://schemas.microsoft.com/office/drawing/2014/main" id="{6089A28A-EAAE-426C-AA1D-9EEFA9896253}"/>
              </a:ext>
            </a:extLst>
          </p:cNvPr>
          <p:cNvGraphicFramePr>
            <a:graphicFrameLocks noGrp="1"/>
          </p:cNvGraphicFramePr>
          <p:nvPr>
            <p:ph type="tbl" sz="quarter" idx="13"/>
            <p:extLst>
              <p:ext uri="{D42A27DB-BD31-4B8C-83A1-F6EECF244321}">
                <p14:modId xmlns:p14="http://schemas.microsoft.com/office/powerpoint/2010/main" val="1141799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531906880"/>
                    </a:ext>
                  </a:extLst>
                </a:gridCol>
                <a:gridCol w="658368">
                  <a:extLst>
                    <a:ext uri="{9D8B030D-6E8A-4147-A177-3AD203B41FA5}">
                      <a16:colId xmlns:a16="http://schemas.microsoft.com/office/drawing/2014/main" val="3209234398"/>
                    </a:ext>
                  </a:extLst>
                </a:gridCol>
                <a:gridCol w="658368">
                  <a:extLst>
                    <a:ext uri="{9D8B030D-6E8A-4147-A177-3AD203B41FA5}">
                      <a16:colId xmlns:a16="http://schemas.microsoft.com/office/drawing/2014/main" val="1280101935"/>
                    </a:ext>
                  </a:extLst>
                </a:gridCol>
                <a:gridCol w="658368">
                  <a:extLst>
                    <a:ext uri="{9D8B030D-6E8A-4147-A177-3AD203B41FA5}">
                      <a16:colId xmlns:a16="http://schemas.microsoft.com/office/drawing/2014/main" val="664455579"/>
                    </a:ext>
                  </a:extLst>
                </a:gridCol>
                <a:gridCol w="658368">
                  <a:extLst>
                    <a:ext uri="{9D8B030D-6E8A-4147-A177-3AD203B41FA5}">
                      <a16:colId xmlns:a16="http://schemas.microsoft.com/office/drawing/2014/main" val="3299926071"/>
                    </a:ext>
                  </a:extLst>
                </a:gridCol>
                <a:gridCol w="658368">
                  <a:extLst>
                    <a:ext uri="{9D8B030D-6E8A-4147-A177-3AD203B41FA5}">
                      <a16:colId xmlns:a16="http://schemas.microsoft.com/office/drawing/2014/main" val="1942455433"/>
                    </a:ext>
                  </a:extLst>
                </a:gridCol>
                <a:gridCol w="658368">
                  <a:extLst>
                    <a:ext uri="{9D8B030D-6E8A-4147-A177-3AD203B41FA5}">
                      <a16:colId xmlns:a16="http://schemas.microsoft.com/office/drawing/2014/main" val="2464388677"/>
                    </a:ext>
                  </a:extLst>
                </a:gridCol>
                <a:gridCol w="658368">
                  <a:extLst>
                    <a:ext uri="{9D8B030D-6E8A-4147-A177-3AD203B41FA5}">
                      <a16:colId xmlns:a16="http://schemas.microsoft.com/office/drawing/2014/main" val="708163266"/>
                    </a:ext>
                  </a:extLst>
                </a:gridCol>
                <a:gridCol w="658368">
                  <a:extLst>
                    <a:ext uri="{9D8B030D-6E8A-4147-A177-3AD203B41FA5}">
                      <a16:colId xmlns:a16="http://schemas.microsoft.com/office/drawing/2014/main" val="2888395511"/>
                    </a:ext>
                  </a:extLst>
                </a:gridCol>
                <a:gridCol w="658368">
                  <a:extLst>
                    <a:ext uri="{9D8B030D-6E8A-4147-A177-3AD203B41FA5}">
                      <a16:colId xmlns:a16="http://schemas.microsoft.com/office/drawing/2014/main" val="3475211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66614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- 2024-06-20 12:30:22</a:t>
                      </a:r>
                      <a:r>
                        <a:rPr kumimoji="0" lang="en-US" sz="1000" b="0" i="0" u="none" strike="noStrike" kern="1200" cap="none" spc="0" normalizeH="0" baseline="0" noProof="0">
                          <a:ln>
                            <a:noFill/>
                          </a:ln>
                          <a:solidFill>
                            <a:prstClr val="black"/>
                          </a:solidFill>
                          <a:effectLst/>
                          <a:uLnTx/>
                          <a:uFillTx/>
                          <a:latin typeface="Calibri"/>
                          <a:ea typeface="+mn-ea"/>
                          <a:cs typeface="+mn-cs"/>
                        </a:rPr>
                        <a:t>
 Last week was the final offsite of the 2023-2024  Tokio Marine Next Generation Leadership Program! The offsite kicked off with a fun team building activity in NYC, including a tour of the East Village. As a finale to the program, participants presented their synergy proposal projects to over twelve Tokio Marine Group global leaders. In the evening, they celebrated their 12 months of hard work with a cruise around the Hudson.
Congratulations to our TMNAS participants: Hemant Anugonda, Nick Cerminara, Andrew Heid, Tuan Nguyen and Caryn Noble &amp; the entire 2023-2024 cohort on completing the Next Generation Leadership Program!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34.511575381141 %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80015215"/>
                  </a:ext>
                </a:extLst>
              </a:tr>
            </a:tbl>
          </a:graphicData>
        </a:graphic>
      </p:graphicFrame>
      <p:sp>
        <p:nvSpPr>
          <p:cNvPr id="4" name="Text Placeholder 3">
            <a:extLst>
              <a:ext uri="{FF2B5EF4-FFF2-40B4-BE49-F238E27FC236}">
                <a16:creationId xmlns:a16="http://schemas.microsoft.com/office/drawing/2014/main" id="{B6E45583-8D8F-4B93-AC48-19414285FC2B}"/>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32041545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9D59F-219D-4FAA-8BFC-993D27A327EE}"/>
              </a:ext>
            </a:extLst>
          </p:cNvPr>
          <p:cNvSpPr>
            <a:spLocks noGrp="1"/>
          </p:cNvSpPr>
          <p:nvPr>
            <p:ph type="title"/>
          </p:nvPr>
        </p:nvSpPr>
        <p:spPr/>
        <p:txBody>
          <a:bodyPr/>
          <a:lstStyle/>
          <a:p>
            <a:r>
              <a:rPr lang="en-US"/>
              <a:t>LinkedIn Posts Table | TMNAS - 2 of 5</a:t>
            </a:r>
          </a:p>
        </p:txBody>
      </p:sp>
      <p:graphicFrame>
        <p:nvGraphicFramePr>
          <p:cNvPr id="5" name="Table Placeholder 4">
            <a:extLst>
              <a:ext uri="{FF2B5EF4-FFF2-40B4-BE49-F238E27FC236}">
                <a16:creationId xmlns:a16="http://schemas.microsoft.com/office/drawing/2014/main" id="{B235FC10-D067-4BD8-93C3-44D643165B38}"/>
              </a:ext>
            </a:extLst>
          </p:cNvPr>
          <p:cNvGraphicFramePr>
            <a:graphicFrameLocks noGrp="1"/>
          </p:cNvGraphicFramePr>
          <p:nvPr>
            <p:ph type="tbl" sz="quarter" idx="13"/>
            <p:extLst>
              <p:ext uri="{D42A27DB-BD31-4B8C-83A1-F6EECF244321}">
                <p14:modId xmlns:p14="http://schemas.microsoft.com/office/powerpoint/2010/main" val="4078426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353649896"/>
                    </a:ext>
                  </a:extLst>
                </a:gridCol>
                <a:gridCol w="658368">
                  <a:extLst>
                    <a:ext uri="{9D8B030D-6E8A-4147-A177-3AD203B41FA5}">
                      <a16:colId xmlns:a16="http://schemas.microsoft.com/office/drawing/2014/main" val="2290807254"/>
                    </a:ext>
                  </a:extLst>
                </a:gridCol>
                <a:gridCol w="658368">
                  <a:extLst>
                    <a:ext uri="{9D8B030D-6E8A-4147-A177-3AD203B41FA5}">
                      <a16:colId xmlns:a16="http://schemas.microsoft.com/office/drawing/2014/main" val="3105839029"/>
                    </a:ext>
                  </a:extLst>
                </a:gridCol>
                <a:gridCol w="658368">
                  <a:extLst>
                    <a:ext uri="{9D8B030D-6E8A-4147-A177-3AD203B41FA5}">
                      <a16:colId xmlns:a16="http://schemas.microsoft.com/office/drawing/2014/main" val="1114951753"/>
                    </a:ext>
                  </a:extLst>
                </a:gridCol>
                <a:gridCol w="658368">
                  <a:extLst>
                    <a:ext uri="{9D8B030D-6E8A-4147-A177-3AD203B41FA5}">
                      <a16:colId xmlns:a16="http://schemas.microsoft.com/office/drawing/2014/main" val="528817434"/>
                    </a:ext>
                  </a:extLst>
                </a:gridCol>
                <a:gridCol w="658368">
                  <a:extLst>
                    <a:ext uri="{9D8B030D-6E8A-4147-A177-3AD203B41FA5}">
                      <a16:colId xmlns:a16="http://schemas.microsoft.com/office/drawing/2014/main" val="1595425312"/>
                    </a:ext>
                  </a:extLst>
                </a:gridCol>
                <a:gridCol w="658368">
                  <a:extLst>
                    <a:ext uri="{9D8B030D-6E8A-4147-A177-3AD203B41FA5}">
                      <a16:colId xmlns:a16="http://schemas.microsoft.com/office/drawing/2014/main" val="1716470654"/>
                    </a:ext>
                  </a:extLst>
                </a:gridCol>
                <a:gridCol w="658368">
                  <a:extLst>
                    <a:ext uri="{9D8B030D-6E8A-4147-A177-3AD203B41FA5}">
                      <a16:colId xmlns:a16="http://schemas.microsoft.com/office/drawing/2014/main" val="3973015200"/>
                    </a:ext>
                  </a:extLst>
                </a:gridCol>
                <a:gridCol w="658368">
                  <a:extLst>
                    <a:ext uri="{9D8B030D-6E8A-4147-A177-3AD203B41FA5}">
                      <a16:colId xmlns:a16="http://schemas.microsoft.com/office/drawing/2014/main" val="3676773038"/>
                    </a:ext>
                  </a:extLst>
                </a:gridCol>
                <a:gridCol w="658368">
                  <a:extLst>
                    <a:ext uri="{9D8B030D-6E8A-4147-A177-3AD203B41FA5}">
                      <a16:colId xmlns:a16="http://schemas.microsoft.com/office/drawing/2014/main" val="1961545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651357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- 2024-06-11 14:28:52</a:t>
                      </a:r>
                      <a:r>
                        <a:rPr kumimoji="0" lang="en-US" sz="1000" b="0" i="0" u="none" strike="noStrike" kern="1200" cap="none" spc="0" normalizeH="0" baseline="0" noProof="0">
                          <a:ln>
                            <a:noFill/>
                          </a:ln>
                          <a:solidFill>
                            <a:prstClr val="black"/>
                          </a:solidFill>
                          <a:effectLst/>
                          <a:uLnTx/>
                          <a:uFillTx/>
                          <a:latin typeface="Calibri"/>
                          <a:ea typeface="+mn-ea"/>
                          <a:cs typeface="+mn-cs"/>
                        </a:rPr>
                        <a:t>
 This morning, TMNAS interns joined Philadelphia Insurance Companies interns for a warm welcome from our CEO, John W. Glomb, Jr. They also participated in a workshop on conscious inclusion where they learned to identify their own biases, employ techniques to consciously avoid bias, connect with diverse individuals, and appropriately speak up against exclusion. The workshop concluded with a networking lunch, giving everyone the chance to build relationships.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40.142437259778 %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63021282"/>
                  </a:ext>
                </a:extLst>
              </a:tr>
            </a:tbl>
          </a:graphicData>
        </a:graphic>
      </p:graphicFrame>
      <p:sp>
        <p:nvSpPr>
          <p:cNvPr id="4" name="Text Placeholder 3">
            <a:extLst>
              <a:ext uri="{FF2B5EF4-FFF2-40B4-BE49-F238E27FC236}">
                <a16:creationId xmlns:a16="http://schemas.microsoft.com/office/drawing/2014/main" id="{28C70AB4-5F65-4FB3-9252-5EFCF98A1C3A}"/>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28247775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18826-2764-4344-A166-FA2DD8D5AE60}"/>
              </a:ext>
            </a:extLst>
          </p:cNvPr>
          <p:cNvSpPr>
            <a:spLocks noGrp="1"/>
          </p:cNvSpPr>
          <p:nvPr>
            <p:ph type="title"/>
          </p:nvPr>
        </p:nvSpPr>
        <p:spPr/>
        <p:txBody>
          <a:bodyPr/>
          <a:lstStyle/>
          <a:p>
            <a:r>
              <a:rPr lang="en-US"/>
              <a:t>LinkedIn Posts Table | TMNAS - 3 of 5</a:t>
            </a:r>
          </a:p>
        </p:txBody>
      </p:sp>
      <p:graphicFrame>
        <p:nvGraphicFramePr>
          <p:cNvPr id="5" name="Table Placeholder 4">
            <a:extLst>
              <a:ext uri="{FF2B5EF4-FFF2-40B4-BE49-F238E27FC236}">
                <a16:creationId xmlns:a16="http://schemas.microsoft.com/office/drawing/2014/main" id="{3DFD82E7-221E-4335-8D98-A55AE208E958}"/>
              </a:ext>
            </a:extLst>
          </p:cNvPr>
          <p:cNvGraphicFramePr>
            <a:graphicFrameLocks noGrp="1"/>
          </p:cNvGraphicFramePr>
          <p:nvPr>
            <p:ph type="tbl" sz="quarter" idx="13"/>
            <p:extLst>
              <p:ext uri="{D42A27DB-BD31-4B8C-83A1-F6EECF244321}">
                <p14:modId xmlns:p14="http://schemas.microsoft.com/office/powerpoint/2010/main" val="492603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259137279"/>
                    </a:ext>
                  </a:extLst>
                </a:gridCol>
                <a:gridCol w="658368">
                  <a:extLst>
                    <a:ext uri="{9D8B030D-6E8A-4147-A177-3AD203B41FA5}">
                      <a16:colId xmlns:a16="http://schemas.microsoft.com/office/drawing/2014/main" val="3119051283"/>
                    </a:ext>
                  </a:extLst>
                </a:gridCol>
                <a:gridCol w="658368">
                  <a:extLst>
                    <a:ext uri="{9D8B030D-6E8A-4147-A177-3AD203B41FA5}">
                      <a16:colId xmlns:a16="http://schemas.microsoft.com/office/drawing/2014/main" val="1871759646"/>
                    </a:ext>
                  </a:extLst>
                </a:gridCol>
                <a:gridCol w="658368">
                  <a:extLst>
                    <a:ext uri="{9D8B030D-6E8A-4147-A177-3AD203B41FA5}">
                      <a16:colId xmlns:a16="http://schemas.microsoft.com/office/drawing/2014/main" val="1439830632"/>
                    </a:ext>
                  </a:extLst>
                </a:gridCol>
                <a:gridCol w="658368">
                  <a:extLst>
                    <a:ext uri="{9D8B030D-6E8A-4147-A177-3AD203B41FA5}">
                      <a16:colId xmlns:a16="http://schemas.microsoft.com/office/drawing/2014/main" val="2310204705"/>
                    </a:ext>
                  </a:extLst>
                </a:gridCol>
                <a:gridCol w="658368">
                  <a:extLst>
                    <a:ext uri="{9D8B030D-6E8A-4147-A177-3AD203B41FA5}">
                      <a16:colId xmlns:a16="http://schemas.microsoft.com/office/drawing/2014/main" val="155513631"/>
                    </a:ext>
                  </a:extLst>
                </a:gridCol>
                <a:gridCol w="658368">
                  <a:extLst>
                    <a:ext uri="{9D8B030D-6E8A-4147-A177-3AD203B41FA5}">
                      <a16:colId xmlns:a16="http://schemas.microsoft.com/office/drawing/2014/main" val="385929300"/>
                    </a:ext>
                  </a:extLst>
                </a:gridCol>
                <a:gridCol w="658368">
                  <a:extLst>
                    <a:ext uri="{9D8B030D-6E8A-4147-A177-3AD203B41FA5}">
                      <a16:colId xmlns:a16="http://schemas.microsoft.com/office/drawing/2014/main" val="3870381098"/>
                    </a:ext>
                  </a:extLst>
                </a:gridCol>
                <a:gridCol w="658368">
                  <a:extLst>
                    <a:ext uri="{9D8B030D-6E8A-4147-A177-3AD203B41FA5}">
                      <a16:colId xmlns:a16="http://schemas.microsoft.com/office/drawing/2014/main" val="2268928487"/>
                    </a:ext>
                  </a:extLst>
                </a:gridCol>
                <a:gridCol w="658368">
                  <a:extLst>
                    <a:ext uri="{9D8B030D-6E8A-4147-A177-3AD203B41FA5}">
                      <a16:colId xmlns:a16="http://schemas.microsoft.com/office/drawing/2014/main" val="989247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86695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- 2024-04-03 16:40:40</a:t>
                      </a:r>
                      <a:r>
                        <a:rPr kumimoji="0" lang="en-US" sz="1000" b="0" i="0" u="none" strike="noStrike" kern="1200" cap="none" spc="0" normalizeH="0" baseline="0" noProof="0">
                          <a:ln>
                            <a:noFill/>
                          </a:ln>
                          <a:solidFill>
                            <a:prstClr val="black"/>
                          </a:solidFill>
                          <a:effectLst/>
                          <a:uLnTx/>
                          <a:uFillTx/>
                          <a:latin typeface="Calibri"/>
                          <a:ea typeface="+mn-ea"/>
                          <a:cs typeface="+mn-cs"/>
                        </a:rPr>
                        <a:t>
 Welcome to our newest team members! Twenty-six employees from states all over the US joined us in our Bala Cynwyd office or virtually for our Quarterly New Hire Orientation. They got to know each other and our executive leadership team while learning more about our business structure, company culture, core values, and more. Thank you to all who attended; we’re so happy to have you on board!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13.975093892074 %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07552255"/>
                  </a:ext>
                </a:extLst>
              </a:tr>
            </a:tbl>
          </a:graphicData>
        </a:graphic>
      </p:graphicFrame>
      <p:sp>
        <p:nvSpPr>
          <p:cNvPr id="4" name="Text Placeholder 3">
            <a:extLst>
              <a:ext uri="{FF2B5EF4-FFF2-40B4-BE49-F238E27FC236}">
                <a16:creationId xmlns:a16="http://schemas.microsoft.com/office/drawing/2014/main" id="{68F21E9A-E5E3-464B-A4C2-1EB3210F2120}"/>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38849963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34E36-DFE5-4565-9732-95C7E0669ACB}"/>
              </a:ext>
            </a:extLst>
          </p:cNvPr>
          <p:cNvSpPr>
            <a:spLocks noGrp="1"/>
          </p:cNvSpPr>
          <p:nvPr>
            <p:ph type="title"/>
          </p:nvPr>
        </p:nvSpPr>
        <p:spPr/>
        <p:txBody>
          <a:bodyPr/>
          <a:lstStyle/>
          <a:p>
            <a:r>
              <a:rPr lang="en-US"/>
              <a:t>LinkedIn Posts Table | TMNAS - 4 of 5</a:t>
            </a:r>
          </a:p>
        </p:txBody>
      </p:sp>
      <p:graphicFrame>
        <p:nvGraphicFramePr>
          <p:cNvPr id="5" name="Table Placeholder 4">
            <a:extLst>
              <a:ext uri="{FF2B5EF4-FFF2-40B4-BE49-F238E27FC236}">
                <a16:creationId xmlns:a16="http://schemas.microsoft.com/office/drawing/2014/main" id="{FE7804ED-BC0C-4845-A2EF-260A30DF01E7}"/>
              </a:ext>
            </a:extLst>
          </p:cNvPr>
          <p:cNvGraphicFramePr>
            <a:graphicFrameLocks noGrp="1"/>
          </p:cNvGraphicFramePr>
          <p:nvPr>
            <p:ph type="tbl" sz="quarter" idx="13"/>
            <p:extLst>
              <p:ext uri="{D42A27DB-BD31-4B8C-83A1-F6EECF244321}">
                <p14:modId xmlns:p14="http://schemas.microsoft.com/office/powerpoint/2010/main" val="2388125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77069433"/>
                    </a:ext>
                  </a:extLst>
                </a:gridCol>
                <a:gridCol w="658368">
                  <a:extLst>
                    <a:ext uri="{9D8B030D-6E8A-4147-A177-3AD203B41FA5}">
                      <a16:colId xmlns:a16="http://schemas.microsoft.com/office/drawing/2014/main" val="1029924794"/>
                    </a:ext>
                  </a:extLst>
                </a:gridCol>
                <a:gridCol w="658368">
                  <a:extLst>
                    <a:ext uri="{9D8B030D-6E8A-4147-A177-3AD203B41FA5}">
                      <a16:colId xmlns:a16="http://schemas.microsoft.com/office/drawing/2014/main" val="486179489"/>
                    </a:ext>
                  </a:extLst>
                </a:gridCol>
                <a:gridCol w="658368">
                  <a:extLst>
                    <a:ext uri="{9D8B030D-6E8A-4147-A177-3AD203B41FA5}">
                      <a16:colId xmlns:a16="http://schemas.microsoft.com/office/drawing/2014/main" val="1799194792"/>
                    </a:ext>
                  </a:extLst>
                </a:gridCol>
                <a:gridCol w="658368">
                  <a:extLst>
                    <a:ext uri="{9D8B030D-6E8A-4147-A177-3AD203B41FA5}">
                      <a16:colId xmlns:a16="http://schemas.microsoft.com/office/drawing/2014/main" val="2867765627"/>
                    </a:ext>
                  </a:extLst>
                </a:gridCol>
                <a:gridCol w="658368">
                  <a:extLst>
                    <a:ext uri="{9D8B030D-6E8A-4147-A177-3AD203B41FA5}">
                      <a16:colId xmlns:a16="http://schemas.microsoft.com/office/drawing/2014/main" val="630709758"/>
                    </a:ext>
                  </a:extLst>
                </a:gridCol>
                <a:gridCol w="658368">
                  <a:extLst>
                    <a:ext uri="{9D8B030D-6E8A-4147-A177-3AD203B41FA5}">
                      <a16:colId xmlns:a16="http://schemas.microsoft.com/office/drawing/2014/main" val="1217909382"/>
                    </a:ext>
                  </a:extLst>
                </a:gridCol>
                <a:gridCol w="658368">
                  <a:extLst>
                    <a:ext uri="{9D8B030D-6E8A-4147-A177-3AD203B41FA5}">
                      <a16:colId xmlns:a16="http://schemas.microsoft.com/office/drawing/2014/main" val="2135424101"/>
                    </a:ext>
                  </a:extLst>
                </a:gridCol>
                <a:gridCol w="658368">
                  <a:extLst>
                    <a:ext uri="{9D8B030D-6E8A-4147-A177-3AD203B41FA5}">
                      <a16:colId xmlns:a16="http://schemas.microsoft.com/office/drawing/2014/main" val="452381103"/>
                    </a:ext>
                  </a:extLst>
                </a:gridCol>
                <a:gridCol w="658368">
                  <a:extLst>
                    <a:ext uri="{9D8B030D-6E8A-4147-A177-3AD203B41FA5}">
                      <a16:colId xmlns:a16="http://schemas.microsoft.com/office/drawing/2014/main" val="1671458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881620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- 2024-05-03 14:58:00</a:t>
                      </a:r>
                      <a:r>
                        <a:rPr kumimoji="0" lang="en-US" sz="1000" b="0" i="0" u="none" strike="noStrike" kern="1200" cap="none" spc="0" normalizeH="0" baseline="0" noProof="0">
                          <a:ln>
                            <a:noFill/>
                          </a:ln>
                          <a:solidFill>
                            <a:prstClr val="black"/>
                          </a:solidFill>
                          <a:effectLst/>
                          <a:uLnTx/>
                          <a:uFillTx/>
                          <a:latin typeface="Calibri"/>
                          <a:ea typeface="+mn-ea"/>
                          <a:cs typeface="+mn-cs"/>
                        </a:rPr>
                        <a:t>
 TMNAS' Dragon Boat team is fully prepared to seize the Schuylkill River! Check out this footage from our final practice earlier this week, and come watch us at the Independence Dragon Boat Regatta on Saturday, June 1 on Kelly Drive! Race day awaits, and we're synchronized and unstoppable!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10.37908496732 %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1886</a:t>
                      </a:r>
                    </a:p>
                  </a:txBody>
                  <a:tcPr/>
                </a:tc>
                <a:extLst>
                  <a:ext uri="{0D108BD9-81ED-4DB2-BD59-A6C34878D82A}">
                    <a16:rowId xmlns:a16="http://schemas.microsoft.com/office/drawing/2014/main" val="576868548"/>
                  </a:ext>
                </a:extLst>
              </a:tr>
            </a:tbl>
          </a:graphicData>
        </a:graphic>
      </p:graphicFrame>
      <p:sp>
        <p:nvSpPr>
          <p:cNvPr id="4" name="Text Placeholder 3">
            <a:extLst>
              <a:ext uri="{FF2B5EF4-FFF2-40B4-BE49-F238E27FC236}">
                <a16:creationId xmlns:a16="http://schemas.microsoft.com/office/drawing/2014/main" id="{C93DDCDD-28D7-4510-9E6E-C23CF2438369}"/>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12841369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F1D-44B3-4788-B343-80B3F8199DAE}"/>
              </a:ext>
            </a:extLst>
          </p:cNvPr>
          <p:cNvSpPr>
            <a:spLocks noGrp="1"/>
          </p:cNvSpPr>
          <p:nvPr>
            <p:ph type="title"/>
          </p:nvPr>
        </p:nvSpPr>
        <p:spPr/>
        <p:txBody>
          <a:bodyPr/>
          <a:lstStyle/>
          <a:p>
            <a:r>
              <a:rPr lang="en-US"/>
              <a:t>LinkedIn Posts Table | TMNAS - 5 of 5</a:t>
            </a:r>
          </a:p>
        </p:txBody>
      </p:sp>
      <p:graphicFrame>
        <p:nvGraphicFramePr>
          <p:cNvPr id="5" name="Table Placeholder 4">
            <a:extLst>
              <a:ext uri="{FF2B5EF4-FFF2-40B4-BE49-F238E27FC236}">
                <a16:creationId xmlns:a16="http://schemas.microsoft.com/office/drawing/2014/main" id="{4CEAE8B8-B581-442F-A55E-152C36AA42B3}"/>
              </a:ext>
            </a:extLst>
          </p:cNvPr>
          <p:cNvGraphicFramePr>
            <a:graphicFrameLocks noGrp="1"/>
          </p:cNvGraphicFramePr>
          <p:nvPr>
            <p:ph type="tbl" sz="quarter" idx="13"/>
            <p:extLst>
              <p:ext uri="{D42A27DB-BD31-4B8C-83A1-F6EECF244321}">
                <p14:modId xmlns:p14="http://schemas.microsoft.com/office/powerpoint/2010/main" val="2790719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614723210"/>
                    </a:ext>
                  </a:extLst>
                </a:gridCol>
                <a:gridCol w="658368">
                  <a:extLst>
                    <a:ext uri="{9D8B030D-6E8A-4147-A177-3AD203B41FA5}">
                      <a16:colId xmlns:a16="http://schemas.microsoft.com/office/drawing/2014/main" val="1954495231"/>
                    </a:ext>
                  </a:extLst>
                </a:gridCol>
                <a:gridCol w="658368">
                  <a:extLst>
                    <a:ext uri="{9D8B030D-6E8A-4147-A177-3AD203B41FA5}">
                      <a16:colId xmlns:a16="http://schemas.microsoft.com/office/drawing/2014/main" val="2318161246"/>
                    </a:ext>
                  </a:extLst>
                </a:gridCol>
                <a:gridCol w="658368">
                  <a:extLst>
                    <a:ext uri="{9D8B030D-6E8A-4147-A177-3AD203B41FA5}">
                      <a16:colId xmlns:a16="http://schemas.microsoft.com/office/drawing/2014/main" val="832378344"/>
                    </a:ext>
                  </a:extLst>
                </a:gridCol>
                <a:gridCol w="658368">
                  <a:extLst>
                    <a:ext uri="{9D8B030D-6E8A-4147-A177-3AD203B41FA5}">
                      <a16:colId xmlns:a16="http://schemas.microsoft.com/office/drawing/2014/main" val="4221855527"/>
                    </a:ext>
                  </a:extLst>
                </a:gridCol>
                <a:gridCol w="658368">
                  <a:extLst>
                    <a:ext uri="{9D8B030D-6E8A-4147-A177-3AD203B41FA5}">
                      <a16:colId xmlns:a16="http://schemas.microsoft.com/office/drawing/2014/main" val="2726710784"/>
                    </a:ext>
                  </a:extLst>
                </a:gridCol>
                <a:gridCol w="658368">
                  <a:extLst>
                    <a:ext uri="{9D8B030D-6E8A-4147-A177-3AD203B41FA5}">
                      <a16:colId xmlns:a16="http://schemas.microsoft.com/office/drawing/2014/main" val="3297183898"/>
                    </a:ext>
                  </a:extLst>
                </a:gridCol>
                <a:gridCol w="658368">
                  <a:extLst>
                    <a:ext uri="{9D8B030D-6E8A-4147-A177-3AD203B41FA5}">
                      <a16:colId xmlns:a16="http://schemas.microsoft.com/office/drawing/2014/main" val="2178765300"/>
                    </a:ext>
                  </a:extLst>
                </a:gridCol>
                <a:gridCol w="658368">
                  <a:extLst>
                    <a:ext uri="{9D8B030D-6E8A-4147-A177-3AD203B41FA5}">
                      <a16:colId xmlns:a16="http://schemas.microsoft.com/office/drawing/2014/main" val="1913297497"/>
                    </a:ext>
                  </a:extLst>
                </a:gridCol>
                <a:gridCol w="658368">
                  <a:extLst>
                    <a:ext uri="{9D8B030D-6E8A-4147-A177-3AD203B41FA5}">
                      <a16:colId xmlns:a16="http://schemas.microsoft.com/office/drawing/2014/main" val="2424663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7508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- 2024-04-17 15:59:20</a:t>
                      </a:r>
                      <a:r>
                        <a:rPr kumimoji="0" lang="en-US" sz="1000" b="0" i="0" u="none" strike="noStrike" kern="1200" cap="none" spc="0" normalizeH="0" baseline="0" noProof="0">
                          <a:ln>
                            <a:noFill/>
                          </a:ln>
                          <a:solidFill>
                            <a:prstClr val="black"/>
                          </a:solidFill>
                          <a:effectLst/>
                          <a:uLnTx/>
                          <a:uFillTx/>
                          <a:latin typeface="Calibri"/>
                          <a:ea typeface="+mn-ea"/>
                          <a:cs typeface="+mn-cs"/>
                        </a:rPr>
                        <a:t>
 Today, TMNAS Women’s Collective and Women in IT partnered together to host a special event featuring Henna Pryor, PCC, 2x Ted Talk Speaker and Workplace Performance Expert! The session, titled "The Changing Psychology of Influence Workshop," was an engaging experience where attendees delved into four key reasons why individuals resist change. Most importantly, they acquired practical strategies to overcome these barriers, empowering them to propel their ideas, initiatives, and careers forward with confidence.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26.092565715207 %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89557589"/>
                  </a:ext>
                </a:extLst>
              </a:tr>
            </a:tbl>
          </a:graphicData>
        </a:graphic>
      </p:graphicFrame>
      <p:sp>
        <p:nvSpPr>
          <p:cNvPr id="4" name="Text Placeholder 3">
            <a:extLst>
              <a:ext uri="{FF2B5EF4-FFF2-40B4-BE49-F238E27FC236}">
                <a16:creationId xmlns:a16="http://schemas.microsoft.com/office/drawing/2014/main" id="{5450F2E8-86FE-4011-A580-7CBB45A9857E}"/>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14323580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57868-6623-4D47-87C5-94A82A1DBC1F}"/>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8D97B588-222F-4F23-8781-599D6199F3F5}"/>
              </a:ext>
            </a:extLst>
          </p:cNvPr>
          <p:cNvGraphicFramePr>
            <a:graphicFrameLocks noGrp="1"/>
          </p:cNvGraphicFramePr>
          <p:nvPr>
            <p:ph type="tbl" sz="quarter" idx="13"/>
            <p:extLst>
              <p:ext uri="{D42A27DB-BD31-4B8C-83A1-F6EECF244321}">
                <p14:modId xmlns:p14="http://schemas.microsoft.com/office/powerpoint/2010/main" val="1684653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813193965"/>
                    </a:ext>
                  </a:extLst>
                </a:gridCol>
                <a:gridCol w="576072">
                  <a:extLst>
                    <a:ext uri="{9D8B030D-6E8A-4147-A177-3AD203B41FA5}">
                      <a16:colId xmlns:a16="http://schemas.microsoft.com/office/drawing/2014/main" val="2514190293"/>
                    </a:ext>
                  </a:extLst>
                </a:gridCol>
                <a:gridCol w="576072">
                  <a:extLst>
                    <a:ext uri="{9D8B030D-6E8A-4147-A177-3AD203B41FA5}">
                      <a16:colId xmlns:a16="http://schemas.microsoft.com/office/drawing/2014/main" val="1385335601"/>
                    </a:ext>
                  </a:extLst>
                </a:gridCol>
                <a:gridCol w="576072">
                  <a:extLst>
                    <a:ext uri="{9D8B030D-6E8A-4147-A177-3AD203B41FA5}">
                      <a16:colId xmlns:a16="http://schemas.microsoft.com/office/drawing/2014/main" val="1867202490"/>
                    </a:ext>
                  </a:extLst>
                </a:gridCol>
                <a:gridCol w="576072">
                  <a:extLst>
                    <a:ext uri="{9D8B030D-6E8A-4147-A177-3AD203B41FA5}">
                      <a16:colId xmlns:a16="http://schemas.microsoft.com/office/drawing/2014/main" val="1015544347"/>
                    </a:ext>
                  </a:extLst>
                </a:gridCol>
                <a:gridCol w="576072">
                  <a:extLst>
                    <a:ext uri="{9D8B030D-6E8A-4147-A177-3AD203B41FA5}">
                      <a16:colId xmlns:a16="http://schemas.microsoft.com/office/drawing/2014/main" val="1821253698"/>
                    </a:ext>
                  </a:extLst>
                </a:gridCol>
                <a:gridCol w="576072">
                  <a:extLst>
                    <a:ext uri="{9D8B030D-6E8A-4147-A177-3AD203B41FA5}">
                      <a16:colId xmlns:a16="http://schemas.microsoft.com/office/drawing/2014/main" val="13161659"/>
                    </a:ext>
                  </a:extLst>
                </a:gridCol>
                <a:gridCol w="576072">
                  <a:extLst>
                    <a:ext uri="{9D8B030D-6E8A-4147-A177-3AD203B41FA5}">
                      <a16:colId xmlns:a16="http://schemas.microsoft.com/office/drawing/2014/main" val="1789210941"/>
                    </a:ext>
                  </a:extLst>
                </a:gridCol>
                <a:gridCol w="576072">
                  <a:extLst>
                    <a:ext uri="{9D8B030D-6E8A-4147-A177-3AD203B41FA5}">
                      <a16:colId xmlns:a16="http://schemas.microsoft.com/office/drawing/2014/main" val="2575413737"/>
                    </a:ext>
                  </a:extLst>
                </a:gridCol>
                <a:gridCol w="576072">
                  <a:extLst>
                    <a:ext uri="{9D8B030D-6E8A-4147-A177-3AD203B41FA5}">
                      <a16:colId xmlns:a16="http://schemas.microsoft.com/office/drawing/2014/main" val="3925399418"/>
                    </a:ext>
                  </a:extLst>
                </a:gridCol>
                <a:gridCol w="576072">
                  <a:extLst>
                    <a:ext uri="{9D8B030D-6E8A-4147-A177-3AD203B41FA5}">
                      <a16:colId xmlns:a16="http://schemas.microsoft.com/office/drawing/2014/main" val="341895176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955828689"/>
                  </a:ext>
                </a:extLst>
              </a:tr>
              <a:tr h="370840">
                <a:tc>
                  <a:txBody>
                    <a:bodyPr/>
                    <a:lstStyle/>
                    <a:p>
                      <a:r>
                        <a:rPr lang="en-US" sz="1000"/>
                        <a:t>tmna_services</a:t>
                      </a:r>
                    </a:p>
                  </a:txBody>
                  <a:tcPr/>
                </a:tc>
                <a:tc>
                  <a:txBody>
                    <a:bodyPr/>
                    <a:lstStyle/>
                    <a:p>
                      <a:r>
                        <a:rPr lang="en-US" sz="1000"/>
                        <a:t>557</a:t>
                      </a:r>
                    </a:p>
                  </a:txBody>
                  <a:tcPr/>
                </a:tc>
                <a:tc>
                  <a:txBody>
                    <a:bodyPr/>
                    <a:lstStyle/>
                    <a:p>
                      <a:r>
                        <a:rPr lang="en-US" sz="1000"/>
                        <a:t>7</a:t>
                      </a:r>
                    </a:p>
                  </a:txBody>
                  <a:tcPr/>
                </a:tc>
                <a:tc>
                  <a:txBody>
                    <a:bodyPr/>
                    <a:lstStyle/>
                    <a:p>
                      <a:r>
                        <a:rPr lang="en-US" sz="1000"/>
                        <a:t>14</a:t>
                      </a:r>
                    </a:p>
                  </a:txBody>
                  <a:tcPr/>
                </a:tc>
                <a:tc>
                  <a:txBody>
                    <a:bodyPr/>
                    <a:lstStyle/>
                    <a:p>
                      <a:r>
                        <a:rPr lang="en-US" sz="1000"/>
                        <a:t>22</a:t>
                      </a:r>
                    </a:p>
                  </a:txBody>
                  <a:tcPr/>
                </a:tc>
                <a:tc>
                  <a:txBody>
                    <a:bodyPr/>
                    <a:lstStyle/>
                    <a:p>
                      <a:r>
                        <a:rPr lang="en-US" sz="1000"/>
                        <a:t>0</a:t>
                      </a:r>
                    </a:p>
                  </a:txBody>
                  <a:tcPr/>
                </a:tc>
                <a:tc>
                  <a:txBody>
                    <a:bodyPr/>
                    <a:lstStyle/>
                    <a:p>
                      <a:r>
                        <a:rPr lang="en-US" sz="1000"/>
                        <a:t>5</a:t>
                      </a:r>
                    </a:p>
                  </a:txBody>
                  <a:tcPr/>
                </a:tc>
                <a:tc>
                  <a:txBody>
                    <a:bodyPr/>
                    <a:lstStyle/>
                    <a:p>
                      <a:r>
                        <a:rPr lang="en-US" sz="1000"/>
                        <a:t>41</a:t>
                      </a:r>
                    </a:p>
                  </a:txBody>
                  <a:tcPr/>
                </a:tc>
                <a:tc>
                  <a:txBody>
                    <a:bodyPr/>
                    <a:lstStyle/>
                    <a:p>
                      <a:r>
                        <a:rPr lang="en-US" sz="1000"/>
                        <a:t>941</a:t>
                      </a:r>
                    </a:p>
                  </a:txBody>
                  <a:tcPr/>
                </a:tc>
                <a:tc>
                  <a:txBody>
                    <a:bodyPr/>
                    <a:lstStyle/>
                    <a:p>
                      <a:r>
                        <a:rPr lang="en-US" sz="1000"/>
                        <a:t>14</a:t>
                      </a:r>
                    </a:p>
                  </a:txBody>
                  <a:tcPr/>
                </a:tc>
                <a:tc>
                  <a:txBody>
                    <a:bodyPr/>
                    <a:lstStyle/>
                    <a:p>
                      <a:r>
                        <a:rPr lang="en-US" sz="1000"/>
                        <a:t>4.2121 %</a:t>
                      </a:r>
                    </a:p>
                  </a:txBody>
                  <a:tcPr/>
                </a:tc>
                <a:extLst>
                  <a:ext uri="{0D108BD9-81ED-4DB2-BD59-A6C34878D82A}">
                    <a16:rowId xmlns:a16="http://schemas.microsoft.com/office/drawing/2014/main" val="2739643871"/>
                  </a:ext>
                </a:extLst>
              </a:tr>
            </a:tbl>
          </a:graphicData>
        </a:graphic>
      </p:graphicFrame>
      <p:sp>
        <p:nvSpPr>
          <p:cNvPr id="4" name="Text Placeholder 3">
            <a:extLst>
              <a:ext uri="{FF2B5EF4-FFF2-40B4-BE49-F238E27FC236}">
                <a16:creationId xmlns:a16="http://schemas.microsoft.com/office/drawing/2014/main" id="{BFC7D562-1500-4B71-9BC0-7529521E8A7F}"/>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14517347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963DB-9721-4A21-8F80-FE3B8BAC6D1E}"/>
              </a:ext>
            </a:extLst>
          </p:cNvPr>
          <p:cNvSpPr>
            <a:spLocks noGrp="1"/>
          </p:cNvSpPr>
          <p:nvPr>
            <p:ph type="title"/>
          </p:nvPr>
        </p:nvSpPr>
        <p:spPr/>
        <p:txBody>
          <a:bodyPr/>
          <a:lstStyle/>
          <a:p>
            <a:r>
              <a:rPr lang="en-US"/>
              <a:t>Instagram Followers Change | TMNAS</a:t>
            </a:r>
          </a:p>
        </p:txBody>
      </p:sp>
      <p:graphicFrame>
        <p:nvGraphicFramePr>
          <p:cNvPr id="6" name="Chart Placeholder 5">
            <a:extLst>
              <a:ext uri="{FF2B5EF4-FFF2-40B4-BE49-F238E27FC236}">
                <a16:creationId xmlns:a16="http://schemas.microsoft.com/office/drawing/2014/main" id="{62CD6B79-0DC4-40E5-8938-2CCA94A57016}"/>
              </a:ext>
            </a:extLst>
          </p:cNvPr>
          <p:cNvGraphicFramePr>
            <a:graphicFrameLocks noGrp="1"/>
          </p:cNvGraphicFramePr>
          <p:nvPr>
            <p:ph type="chart" sz="quarter" idx="13"/>
            <p:extLst>
              <p:ext uri="{D42A27DB-BD31-4B8C-83A1-F6EECF244321}">
                <p14:modId xmlns:p14="http://schemas.microsoft.com/office/powerpoint/2010/main" val="3308253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EA5F3F-636A-430E-A71F-40612F3C7BA3}"/>
              </a:ext>
            </a:extLst>
          </p:cNvPr>
          <p:cNvSpPr>
            <a:spLocks noGrp="1"/>
          </p:cNvSpPr>
          <p:nvPr>
            <p:ph type="body" sz="quarter" idx="14"/>
          </p:nvPr>
        </p:nvSpPr>
        <p:spPr/>
        <p:txBody>
          <a:bodyPr/>
          <a:lstStyle/>
          <a:p>
            <a:r>
              <a:rPr lang="en-US"/>
              <a:t>04/01/2024 - 06/30/2024</a:t>
            </a:r>
          </a:p>
        </p:txBody>
      </p:sp>
      <p:sp>
        <p:nvSpPr>
          <p:cNvPr id="5" name="Footer Placeholder 4">
            <a:extLst>
              <a:ext uri="{FF2B5EF4-FFF2-40B4-BE49-F238E27FC236}">
                <a16:creationId xmlns:a16="http://schemas.microsoft.com/office/drawing/2014/main" id="{CA2C271F-68B3-4A36-B522-736605B138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01209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FFBD1-62EA-485C-8288-B52F86E0B6C4}"/>
              </a:ext>
            </a:extLst>
          </p:cNvPr>
          <p:cNvSpPr>
            <a:spLocks noGrp="1"/>
          </p:cNvSpPr>
          <p:nvPr>
            <p:ph type="title"/>
          </p:nvPr>
        </p:nvSpPr>
        <p:spPr/>
        <p:txBody>
          <a:bodyPr/>
          <a:lstStyle/>
          <a:p>
            <a:r>
              <a:rPr lang="en-US"/>
              <a:t>Instagram Average Interactions Per Post | TMNAS</a:t>
            </a:r>
          </a:p>
        </p:txBody>
      </p:sp>
      <p:graphicFrame>
        <p:nvGraphicFramePr>
          <p:cNvPr id="6" name="Chart Placeholder 5">
            <a:extLst>
              <a:ext uri="{FF2B5EF4-FFF2-40B4-BE49-F238E27FC236}">
                <a16:creationId xmlns:a16="http://schemas.microsoft.com/office/drawing/2014/main" id="{B2D47A16-C335-452F-8742-349E52C09887}"/>
              </a:ext>
            </a:extLst>
          </p:cNvPr>
          <p:cNvGraphicFramePr>
            <a:graphicFrameLocks noGrp="1"/>
          </p:cNvGraphicFramePr>
          <p:nvPr>
            <p:ph type="chart" sz="quarter" idx="13"/>
            <p:extLst>
              <p:ext uri="{D42A27DB-BD31-4B8C-83A1-F6EECF244321}">
                <p14:modId xmlns:p14="http://schemas.microsoft.com/office/powerpoint/2010/main" val="21501952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E5B1BC-92A8-4C8D-A55F-2D11AC9AB9E3}"/>
              </a:ext>
            </a:extLst>
          </p:cNvPr>
          <p:cNvSpPr>
            <a:spLocks noGrp="1"/>
          </p:cNvSpPr>
          <p:nvPr>
            <p:ph type="body" sz="quarter" idx="14"/>
          </p:nvPr>
        </p:nvSpPr>
        <p:spPr/>
        <p:txBody>
          <a:bodyPr/>
          <a:lstStyle/>
          <a:p>
            <a:r>
              <a:rPr lang="en-US"/>
              <a:t>04/01/2024 - 06/30/2024</a:t>
            </a:r>
          </a:p>
        </p:txBody>
      </p:sp>
      <p:sp>
        <p:nvSpPr>
          <p:cNvPr id="5" name="Footer Placeholder 4">
            <a:extLst>
              <a:ext uri="{FF2B5EF4-FFF2-40B4-BE49-F238E27FC236}">
                <a16:creationId xmlns:a16="http://schemas.microsoft.com/office/drawing/2014/main" id="{76932830-3358-4BD5-90B6-AFC59A8358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88329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94769-3DB3-401B-8776-C8355FF9E50C}"/>
              </a:ext>
            </a:extLst>
          </p:cNvPr>
          <p:cNvSpPr>
            <a:spLocks noGrp="1"/>
          </p:cNvSpPr>
          <p:nvPr>
            <p:ph type="title"/>
          </p:nvPr>
        </p:nvSpPr>
        <p:spPr/>
        <p:txBody>
          <a:bodyPr/>
          <a:lstStyle/>
          <a:p>
            <a:r>
              <a:rPr lang="en-US"/>
              <a:t>Instagram Total Interactions Per Month | TMNAS</a:t>
            </a:r>
          </a:p>
        </p:txBody>
      </p:sp>
      <p:graphicFrame>
        <p:nvGraphicFramePr>
          <p:cNvPr id="6" name="Chart Placeholder 5">
            <a:extLst>
              <a:ext uri="{FF2B5EF4-FFF2-40B4-BE49-F238E27FC236}">
                <a16:creationId xmlns:a16="http://schemas.microsoft.com/office/drawing/2014/main" id="{83F9D87F-E032-478A-83F1-9375D3916564}"/>
              </a:ext>
            </a:extLst>
          </p:cNvPr>
          <p:cNvGraphicFramePr>
            <a:graphicFrameLocks noGrp="1"/>
          </p:cNvGraphicFramePr>
          <p:nvPr>
            <p:ph type="chart" sz="quarter" idx="13"/>
            <p:extLst>
              <p:ext uri="{D42A27DB-BD31-4B8C-83A1-F6EECF244321}">
                <p14:modId xmlns:p14="http://schemas.microsoft.com/office/powerpoint/2010/main" val="40411376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C90BC7-E9A4-4209-A5B4-97AF8F178975}"/>
              </a:ext>
            </a:extLst>
          </p:cNvPr>
          <p:cNvSpPr>
            <a:spLocks noGrp="1"/>
          </p:cNvSpPr>
          <p:nvPr>
            <p:ph type="body" sz="quarter" idx="14"/>
          </p:nvPr>
        </p:nvSpPr>
        <p:spPr/>
        <p:txBody>
          <a:bodyPr/>
          <a:lstStyle/>
          <a:p>
            <a:r>
              <a:rPr lang="en-US"/>
              <a:t>04/01/2024 - 06/30/2024</a:t>
            </a:r>
          </a:p>
        </p:txBody>
      </p:sp>
      <p:sp>
        <p:nvSpPr>
          <p:cNvPr id="5" name="Footer Placeholder 4">
            <a:extLst>
              <a:ext uri="{FF2B5EF4-FFF2-40B4-BE49-F238E27FC236}">
                <a16:creationId xmlns:a16="http://schemas.microsoft.com/office/drawing/2014/main" id="{0F027DE2-CD30-4AD7-9CA5-D4C552BC22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19505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8A5CF-FC8C-4764-B21E-12B59FD30F45}"/>
              </a:ext>
            </a:extLst>
          </p:cNvPr>
          <p:cNvSpPr>
            <a:spLocks noGrp="1"/>
          </p:cNvSpPr>
          <p:nvPr>
            <p:ph type="title"/>
          </p:nvPr>
        </p:nvSpPr>
        <p:spPr/>
        <p:txBody>
          <a:bodyPr/>
          <a:lstStyle/>
          <a:p>
            <a:r>
              <a:rPr lang="en-US"/>
              <a:t>Instagram Instagram Top Posts | TMNAS - 1 of 6</a:t>
            </a:r>
          </a:p>
        </p:txBody>
      </p:sp>
      <p:graphicFrame>
        <p:nvGraphicFramePr>
          <p:cNvPr id="5" name="Table Placeholder 4">
            <a:extLst>
              <a:ext uri="{FF2B5EF4-FFF2-40B4-BE49-F238E27FC236}">
                <a16:creationId xmlns:a16="http://schemas.microsoft.com/office/drawing/2014/main" id="{542CDD23-E93B-4C0F-A631-1495E2E87602}"/>
              </a:ext>
            </a:extLst>
          </p:cNvPr>
          <p:cNvGraphicFramePr>
            <a:graphicFrameLocks noGrp="1"/>
          </p:cNvGraphicFramePr>
          <p:nvPr>
            <p:ph type="tbl" sz="quarter" idx="13"/>
            <p:extLst>
              <p:ext uri="{D42A27DB-BD31-4B8C-83A1-F6EECF244321}">
                <p14:modId xmlns:p14="http://schemas.microsoft.com/office/powerpoint/2010/main" val="2728008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836547692"/>
                    </a:ext>
                  </a:extLst>
                </a:gridCol>
                <a:gridCol w="1975104">
                  <a:extLst>
                    <a:ext uri="{9D8B030D-6E8A-4147-A177-3AD203B41FA5}">
                      <a16:colId xmlns:a16="http://schemas.microsoft.com/office/drawing/2014/main" val="2677560076"/>
                    </a:ext>
                  </a:extLst>
                </a:gridCol>
                <a:gridCol w="905256">
                  <a:extLst>
                    <a:ext uri="{9D8B030D-6E8A-4147-A177-3AD203B41FA5}">
                      <a16:colId xmlns:a16="http://schemas.microsoft.com/office/drawing/2014/main" val="1316759458"/>
                    </a:ext>
                  </a:extLst>
                </a:gridCol>
                <a:gridCol w="905256">
                  <a:extLst>
                    <a:ext uri="{9D8B030D-6E8A-4147-A177-3AD203B41FA5}">
                      <a16:colId xmlns:a16="http://schemas.microsoft.com/office/drawing/2014/main" val="2641997895"/>
                    </a:ext>
                  </a:extLst>
                </a:gridCol>
                <a:gridCol w="905256">
                  <a:extLst>
                    <a:ext uri="{9D8B030D-6E8A-4147-A177-3AD203B41FA5}">
                      <a16:colId xmlns:a16="http://schemas.microsoft.com/office/drawing/2014/main" val="107098490"/>
                    </a:ext>
                  </a:extLst>
                </a:gridCol>
                <a:gridCol w="905256">
                  <a:extLst>
                    <a:ext uri="{9D8B030D-6E8A-4147-A177-3AD203B41FA5}">
                      <a16:colId xmlns:a16="http://schemas.microsoft.com/office/drawing/2014/main" val="3306022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3991484"/>
                  </a:ext>
                </a:extLst>
              </a:tr>
            </a:tbl>
          </a:graphicData>
        </a:graphic>
      </p:graphicFrame>
      <p:sp>
        <p:nvSpPr>
          <p:cNvPr id="4" name="Text Placeholder 3">
            <a:extLst>
              <a:ext uri="{FF2B5EF4-FFF2-40B4-BE49-F238E27FC236}">
                <a16:creationId xmlns:a16="http://schemas.microsoft.com/office/drawing/2014/main" id="{3263FEEF-179D-44A2-B819-72B4550D15C6}"/>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9343137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695C7-2A2C-4D04-AA29-9165970634B9}"/>
              </a:ext>
            </a:extLst>
          </p:cNvPr>
          <p:cNvSpPr>
            <a:spLocks noGrp="1"/>
          </p:cNvSpPr>
          <p:nvPr>
            <p:ph type="title"/>
          </p:nvPr>
        </p:nvSpPr>
        <p:spPr/>
        <p:txBody>
          <a:bodyPr/>
          <a:lstStyle/>
          <a:p>
            <a:r>
              <a:rPr lang="en-US"/>
              <a:t>Instagram Instagram Top Posts | TMNAS - 2 of 6</a:t>
            </a:r>
          </a:p>
        </p:txBody>
      </p:sp>
      <p:graphicFrame>
        <p:nvGraphicFramePr>
          <p:cNvPr id="5" name="Table Placeholder 4">
            <a:extLst>
              <a:ext uri="{FF2B5EF4-FFF2-40B4-BE49-F238E27FC236}">
                <a16:creationId xmlns:a16="http://schemas.microsoft.com/office/drawing/2014/main" id="{2FF0BE0E-FC0C-4955-9568-06D7D274613C}"/>
              </a:ext>
            </a:extLst>
          </p:cNvPr>
          <p:cNvGraphicFramePr>
            <a:graphicFrameLocks noGrp="1"/>
          </p:cNvGraphicFramePr>
          <p:nvPr>
            <p:ph type="tbl" sz="quarter" idx="13"/>
            <p:extLst>
              <p:ext uri="{D42A27DB-BD31-4B8C-83A1-F6EECF244321}">
                <p14:modId xmlns:p14="http://schemas.microsoft.com/office/powerpoint/2010/main" val="1465592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560145635"/>
                    </a:ext>
                  </a:extLst>
                </a:gridCol>
                <a:gridCol w="1975104">
                  <a:extLst>
                    <a:ext uri="{9D8B030D-6E8A-4147-A177-3AD203B41FA5}">
                      <a16:colId xmlns:a16="http://schemas.microsoft.com/office/drawing/2014/main" val="307326474"/>
                    </a:ext>
                  </a:extLst>
                </a:gridCol>
                <a:gridCol w="905256">
                  <a:extLst>
                    <a:ext uri="{9D8B030D-6E8A-4147-A177-3AD203B41FA5}">
                      <a16:colId xmlns:a16="http://schemas.microsoft.com/office/drawing/2014/main" val="171237648"/>
                    </a:ext>
                  </a:extLst>
                </a:gridCol>
                <a:gridCol w="905256">
                  <a:extLst>
                    <a:ext uri="{9D8B030D-6E8A-4147-A177-3AD203B41FA5}">
                      <a16:colId xmlns:a16="http://schemas.microsoft.com/office/drawing/2014/main" val="1974228659"/>
                    </a:ext>
                  </a:extLst>
                </a:gridCol>
                <a:gridCol w="905256">
                  <a:extLst>
                    <a:ext uri="{9D8B030D-6E8A-4147-A177-3AD203B41FA5}">
                      <a16:colId xmlns:a16="http://schemas.microsoft.com/office/drawing/2014/main" val="1539776608"/>
                    </a:ext>
                  </a:extLst>
                </a:gridCol>
                <a:gridCol w="905256">
                  <a:extLst>
                    <a:ext uri="{9D8B030D-6E8A-4147-A177-3AD203B41FA5}">
                      <a16:colId xmlns:a16="http://schemas.microsoft.com/office/drawing/2014/main" val="632939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81129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- 2024-05-03 14:55:11</a:t>
                      </a:r>
                      <a:r>
                        <a:rPr kumimoji="0" lang="en-US" sz="1000" b="0" i="0" u="none" strike="noStrike" kern="1200" cap="none" spc="0" normalizeH="0" baseline="0" noProof="0">
                          <a:ln>
                            <a:noFill/>
                          </a:ln>
                          <a:solidFill>
                            <a:prstClr val="black"/>
                          </a:solidFill>
                          <a:effectLst/>
                          <a:uLnTx/>
                          <a:uFillTx/>
                          <a:latin typeface="Calibri"/>
                          <a:ea typeface="+mn-ea"/>
                          <a:cs typeface="+mn-cs"/>
                        </a:rPr>
                        <a:t>
 TMNAS' Dragon Boat team is fully prepared to seize the Schuylkill River! Check out this footage from our final practice earlier this week, and come watch us at the Independence Dragon Boat Regatta on Saturday, June 1 on Kelly Drive! Race day awaits, and we're synchronized and unstoppable!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5-2.cdninstagram.com/o1/v/t16/f1/m82/6C4E292E7AFF572B4D191CAA6F91DD96_video_dashinit.mp4?efg=eyJ2ZW5jb2RlX3RhZyI6InZ0c192b2RfdXJsZ2VuLmNsaXBzLnVua25vd24tQzMuNzIwLmRhc2hfYmFzZWxpbmVfMV92MSJ9&amp;_nc_ht=scontent-fra5-2.cdninstagram.com&amp;_nc_cat=108&amp;vs=1009822217245502_782533797&amp;_nc_vs=HBksFQIYT2lnX3hwdl9yZWVsc19wZXJtYW5lbnRfcHJvZC82QzRFMjkyRTdBRkY1NzJCNEQxOTFDQUE2RjkxREQ5Nl92aWRlb19kYXNoaW5pdC5tcDQVAALIAQAVAhg6cGFzc3Rocm91Z2hfZXZlcnN0b3JlL0dGT3dSQnItVm0wM0FuUUJBRGNNdnlEMVZoVnNicV9FQUFBRhUCAsgBACgAGAAbAYgHdXNlX29pbAExFQAAJvKHoY%2FRi%2F4%2FFQIoAkMzLBdAPup%2B%2Bdsi0RgSZGFzaF9iYXNlbGluZV8xX3YxEQB1AAA%3D&amp;ccb=9-4&amp;oh=00_AYBLJQ2DPVB8w_UjTFzufqAs0YnuZwYxpUfRhvLzOT8E_w&amp;oe=6644245F&amp;_nc_sid=1d576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78403609"/>
                  </a:ext>
                </a:extLst>
              </a:tr>
            </a:tbl>
          </a:graphicData>
        </a:graphic>
      </p:graphicFrame>
      <p:sp>
        <p:nvSpPr>
          <p:cNvPr id="4" name="Text Placeholder 3">
            <a:extLst>
              <a:ext uri="{FF2B5EF4-FFF2-40B4-BE49-F238E27FC236}">
                <a16:creationId xmlns:a16="http://schemas.microsoft.com/office/drawing/2014/main" id="{59850FDA-0888-449D-89FD-498D135E6C52}"/>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37436559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933EC-A6C9-49E1-819B-EEC05DF28B37}"/>
              </a:ext>
            </a:extLst>
          </p:cNvPr>
          <p:cNvSpPr>
            <a:spLocks noGrp="1"/>
          </p:cNvSpPr>
          <p:nvPr>
            <p:ph type="title"/>
          </p:nvPr>
        </p:nvSpPr>
        <p:spPr/>
        <p:txBody>
          <a:bodyPr/>
          <a:lstStyle/>
          <a:p>
            <a:r>
              <a:rPr lang="en-US"/>
              <a:t>Instagram Instagram Top Posts | TMNAS - 3 of 6</a:t>
            </a:r>
          </a:p>
        </p:txBody>
      </p:sp>
      <p:graphicFrame>
        <p:nvGraphicFramePr>
          <p:cNvPr id="5" name="Table Placeholder 4">
            <a:extLst>
              <a:ext uri="{FF2B5EF4-FFF2-40B4-BE49-F238E27FC236}">
                <a16:creationId xmlns:a16="http://schemas.microsoft.com/office/drawing/2014/main" id="{20175654-D279-44C9-A3F9-E8233E45D1D9}"/>
              </a:ext>
            </a:extLst>
          </p:cNvPr>
          <p:cNvGraphicFramePr>
            <a:graphicFrameLocks noGrp="1"/>
          </p:cNvGraphicFramePr>
          <p:nvPr>
            <p:ph type="tbl" sz="quarter" idx="13"/>
            <p:extLst>
              <p:ext uri="{D42A27DB-BD31-4B8C-83A1-F6EECF244321}">
                <p14:modId xmlns:p14="http://schemas.microsoft.com/office/powerpoint/2010/main" val="2734506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352895211"/>
                    </a:ext>
                  </a:extLst>
                </a:gridCol>
                <a:gridCol w="1975104">
                  <a:extLst>
                    <a:ext uri="{9D8B030D-6E8A-4147-A177-3AD203B41FA5}">
                      <a16:colId xmlns:a16="http://schemas.microsoft.com/office/drawing/2014/main" val="3984872981"/>
                    </a:ext>
                  </a:extLst>
                </a:gridCol>
                <a:gridCol w="905256">
                  <a:extLst>
                    <a:ext uri="{9D8B030D-6E8A-4147-A177-3AD203B41FA5}">
                      <a16:colId xmlns:a16="http://schemas.microsoft.com/office/drawing/2014/main" val="1867633801"/>
                    </a:ext>
                  </a:extLst>
                </a:gridCol>
                <a:gridCol w="905256">
                  <a:extLst>
                    <a:ext uri="{9D8B030D-6E8A-4147-A177-3AD203B41FA5}">
                      <a16:colId xmlns:a16="http://schemas.microsoft.com/office/drawing/2014/main" val="1266995130"/>
                    </a:ext>
                  </a:extLst>
                </a:gridCol>
                <a:gridCol w="905256">
                  <a:extLst>
                    <a:ext uri="{9D8B030D-6E8A-4147-A177-3AD203B41FA5}">
                      <a16:colId xmlns:a16="http://schemas.microsoft.com/office/drawing/2014/main" val="2802177565"/>
                    </a:ext>
                  </a:extLst>
                </a:gridCol>
                <a:gridCol w="905256">
                  <a:extLst>
                    <a:ext uri="{9D8B030D-6E8A-4147-A177-3AD203B41FA5}">
                      <a16:colId xmlns:a16="http://schemas.microsoft.com/office/drawing/2014/main" val="650171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44072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- 2024-04-22 09:38:54</a:t>
                      </a:r>
                      <a:r>
                        <a:rPr kumimoji="0" lang="en-US" sz="1000" b="0" i="0" u="none" strike="noStrike" kern="1200" cap="none" spc="0" normalizeH="0" baseline="0" noProof="0">
                          <a:ln>
                            <a:noFill/>
                          </a:ln>
                          <a:solidFill>
                            <a:prstClr val="black"/>
                          </a:solidFill>
                          <a:effectLst/>
                          <a:uLnTx/>
                          <a:uFillTx/>
                          <a:latin typeface="Calibri"/>
                          <a:ea typeface="+mn-ea"/>
                          <a:cs typeface="+mn-cs"/>
                        </a:rPr>
                        <a:t>
 CONTEST CLOSED: Congrats to all our winners!
EARTH DAY GIVEAWAY! 🌎 Join us in celebrating this year’s theme of Planet vs. Plastics by entering our raffle! To help reduce single-use plastics, we are randomly selecting 10 winners between Instagram, X, Facebook, and LinkedIn who will win a reusable Tokio Marine North America Services branded drinkware item!
Here’s how to enter: 
        1. Make sure you’re following us here!
        2. Like this post.
        3. Comment your favorite way to be environmentally friendly!
The contest will close tomorrow, April 23rd, at 8 a.m. EDT. If you win, we’ll message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https://quintly-eu-image-storage.s3.amazonaws.com/10429b35b14158eee4bb6fd8424b954e/ed339c9af59bbcb04b19aaafdf92d7a9.jpg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8.1522 %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984264666"/>
                  </a:ext>
                </a:extLst>
              </a:tr>
            </a:tbl>
          </a:graphicData>
        </a:graphic>
      </p:graphicFrame>
      <p:sp>
        <p:nvSpPr>
          <p:cNvPr id="4" name="Text Placeholder 3">
            <a:extLst>
              <a:ext uri="{FF2B5EF4-FFF2-40B4-BE49-F238E27FC236}">
                <a16:creationId xmlns:a16="http://schemas.microsoft.com/office/drawing/2014/main" id="{D7814A68-B84A-4245-A94B-4B30EFC03E8A}"/>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3437565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1307B-2146-4155-8499-0312B91C9EB1}"/>
              </a:ext>
            </a:extLst>
          </p:cNvPr>
          <p:cNvSpPr>
            <a:spLocks noGrp="1"/>
          </p:cNvSpPr>
          <p:nvPr>
            <p:ph type="title"/>
          </p:nvPr>
        </p:nvSpPr>
        <p:spPr/>
        <p:txBody>
          <a:bodyPr/>
          <a:lstStyle/>
          <a:p>
            <a:r>
              <a:rPr lang="en-US"/>
              <a:t>Instagram Instagram Top Posts | TMNAS - 4 of 6</a:t>
            </a:r>
          </a:p>
        </p:txBody>
      </p:sp>
      <p:graphicFrame>
        <p:nvGraphicFramePr>
          <p:cNvPr id="5" name="Table Placeholder 4">
            <a:extLst>
              <a:ext uri="{FF2B5EF4-FFF2-40B4-BE49-F238E27FC236}">
                <a16:creationId xmlns:a16="http://schemas.microsoft.com/office/drawing/2014/main" id="{6188C56A-2B7C-463A-8CDA-547F74EFC8E5}"/>
              </a:ext>
            </a:extLst>
          </p:cNvPr>
          <p:cNvGraphicFramePr>
            <a:graphicFrameLocks noGrp="1"/>
          </p:cNvGraphicFramePr>
          <p:nvPr>
            <p:ph type="tbl" sz="quarter" idx="13"/>
            <p:extLst>
              <p:ext uri="{D42A27DB-BD31-4B8C-83A1-F6EECF244321}">
                <p14:modId xmlns:p14="http://schemas.microsoft.com/office/powerpoint/2010/main" val="2823877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90297205"/>
                    </a:ext>
                  </a:extLst>
                </a:gridCol>
                <a:gridCol w="1975104">
                  <a:extLst>
                    <a:ext uri="{9D8B030D-6E8A-4147-A177-3AD203B41FA5}">
                      <a16:colId xmlns:a16="http://schemas.microsoft.com/office/drawing/2014/main" val="847908565"/>
                    </a:ext>
                  </a:extLst>
                </a:gridCol>
                <a:gridCol w="905256">
                  <a:extLst>
                    <a:ext uri="{9D8B030D-6E8A-4147-A177-3AD203B41FA5}">
                      <a16:colId xmlns:a16="http://schemas.microsoft.com/office/drawing/2014/main" val="627451834"/>
                    </a:ext>
                  </a:extLst>
                </a:gridCol>
                <a:gridCol w="905256">
                  <a:extLst>
                    <a:ext uri="{9D8B030D-6E8A-4147-A177-3AD203B41FA5}">
                      <a16:colId xmlns:a16="http://schemas.microsoft.com/office/drawing/2014/main" val="1087137159"/>
                    </a:ext>
                  </a:extLst>
                </a:gridCol>
                <a:gridCol w="905256">
                  <a:extLst>
                    <a:ext uri="{9D8B030D-6E8A-4147-A177-3AD203B41FA5}">
                      <a16:colId xmlns:a16="http://schemas.microsoft.com/office/drawing/2014/main" val="2461910401"/>
                    </a:ext>
                  </a:extLst>
                </a:gridCol>
                <a:gridCol w="905256">
                  <a:extLst>
                    <a:ext uri="{9D8B030D-6E8A-4147-A177-3AD203B41FA5}">
                      <a16:colId xmlns:a16="http://schemas.microsoft.com/office/drawing/2014/main" val="2244567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70825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- 2024-04-01 14:00:17</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our TMNAS Next Generation Leadership Program Participants - Caryn, Hemant, Tuan, Andrew, and Nick – who recently completed their second offsite meeting in Tokyo, Japan!
During their week-long stay, they immersed themselves in the unique history and culture of both Tokio Marine and Japan, alongside participants from across the globe. They also contributed valuable insights to Tokio Marine’s global group strategy and crafted synergy proposals. They even found a taste of home with some Philly Cheesesteaks!
A standout moment was when Satoru Komiya, President and Group CEO of tokiomarine, stopped by to welcome participants and share his appreciation for their continued investment in Tokio Marine’s operations and synergy initiatives.
Next, the participants will head to NYC for their final offsite in June. Good luck to all!
#GlobalCareers #Leadership #CareerGrowth #ProfessionalDevelopment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https://quintly-eu-image-storage.s3.amazonaws.com/10429b35b14158eee4bb6fd8424b954e/35ce7c7508fa43bd5a94282b5bff74c1.jpg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615663105"/>
                  </a:ext>
                </a:extLst>
              </a:tr>
            </a:tbl>
          </a:graphicData>
        </a:graphic>
      </p:graphicFrame>
      <p:sp>
        <p:nvSpPr>
          <p:cNvPr id="4" name="Text Placeholder 3">
            <a:extLst>
              <a:ext uri="{FF2B5EF4-FFF2-40B4-BE49-F238E27FC236}">
                <a16:creationId xmlns:a16="http://schemas.microsoft.com/office/drawing/2014/main" id="{B77FAAF5-D790-4FE9-A2BA-D1C1C55657F4}"/>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1035701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124CD-A7C7-411D-8C94-E0F7ED587FA2}"/>
              </a:ext>
            </a:extLst>
          </p:cNvPr>
          <p:cNvSpPr>
            <a:spLocks noGrp="1"/>
          </p:cNvSpPr>
          <p:nvPr>
            <p:ph type="title"/>
          </p:nvPr>
        </p:nvSpPr>
        <p:spPr/>
        <p:txBody>
          <a:bodyPr/>
          <a:lstStyle/>
          <a:p>
            <a:r>
              <a:rPr lang="en-US"/>
              <a:t>Instagram Instagram Top Posts | TMNAS - 5 of 6</a:t>
            </a:r>
          </a:p>
        </p:txBody>
      </p:sp>
      <p:graphicFrame>
        <p:nvGraphicFramePr>
          <p:cNvPr id="5" name="Table Placeholder 4">
            <a:extLst>
              <a:ext uri="{FF2B5EF4-FFF2-40B4-BE49-F238E27FC236}">
                <a16:creationId xmlns:a16="http://schemas.microsoft.com/office/drawing/2014/main" id="{544DE287-632B-4A76-8A5E-CE4C11F1C073}"/>
              </a:ext>
            </a:extLst>
          </p:cNvPr>
          <p:cNvGraphicFramePr>
            <a:graphicFrameLocks noGrp="1"/>
          </p:cNvGraphicFramePr>
          <p:nvPr>
            <p:ph type="tbl" sz="quarter" idx="13"/>
            <p:extLst>
              <p:ext uri="{D42A27DB-BD31-4B8C-83A1-F6EECF244321}">
                <p14:modId xmlns:p14="http://schemas.microsoft.com/office/powerpoint/2010/main" val="527057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449209506"/>
                    </a:ext>
                  </a:extLst>
                </a:gridCol>
                <a:gridCol w="1975104">
                  <a:extLst>
                    <a:ext uri="{9D8B030D-6E8A-4147-A177-3AD203B41FA5}">
                      <a16:colId xmlns:a16="http://schemas.microsoft.com/office/drawing/2014/main" val="271388028"/>
                    </a:ext>
                  </a:extLst>
                </a:gridCol>
                <a:gridCol w="905256">
                  <a:extLst>
                    <a:ext uri="{9D8B030D-6E8A-4147-A177-3AD203B41FA5}">
                      <a16:colId xmlns:a16="http://schemas.microsoft.com/office/drawing/2014/main" val="1696047472"/>
                    </a:ext>
                  </a:extLst>
                </a:gridCol>
                <a:gridCol w="905256">
                  <a:extLst>
                    <a:ext uri="{9D8B030D-6E8A-4147-A177-3AD203B41FA5}">
                      <a16:colId xmlns:a16="http://schemas.microsoft.com/office/drawing/2014/main" val="3075582400"/>
                    </a:ext>
                  </a:extLst>
                </a:gridCol>
                <a:gridCol w="905256">
                  <a:extLst>
                    <a:ext uri="{9D8B030D-6E8A-4147-A177-3AD203B41FA5}">
                      <a16:colId xmlns:a16="http://schemas.microsoft.com/office/drawing/2014/main" val="1620558734"/>
                    </a:ext>
                  </a:extLst>
                </a:gridCol>
                <a:gridCol w="905256">
                  <a:extLst>
                    <a:ext uri="{9D8B030D-6E8A-4147-A177-3AD203B41FA5}">
                      <a16:colId xmlns:a16="http://schemas.microsoft.com/office/drawing/2014/main" val="3813814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47756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- 2024-04-17 15:57:57</a:t>
                      </a:r>
                      <a:r>
                        <a:rPr kumimoji="0" lang="en-US" sz="1000" b="0" i="0" u="none" strike="noStrike" kern="1200" cap="none" spc="0" normalizeH="0" baseline="0" noProof="0">
                          <a:ln>
                            <a:noFill/>
                          </a:ln>
                          <a:solidFill>
                            <a:prstClr val="black"/>
                          </a:solidFill>
                          <a:effectLst/>
                          <a:uLnTx/>
                          <a:uFillTx/>
                          <a:latin typeface="Calibri"/>
                          <a:ea typeface="+mn-ea"/>
                          <a:cs typeface="+mn-cs"/>
                        </a:rPr>
                        <a:t>
 Today, TMNAS Women’s Collective and Women in IT partnered together to host a special event featuring hennapryor, 2x Ted Talk Speaker and Workplace Performance Expert! The session, titled “The Changing Psychology of Influence Workshop,” was an engaging experience where attendees delved into four key reasons why individuals resist change. Most importantly, they acquired practical strategies to overcome these barriers, empowering them to propel their ideas, initiatives, and careers forward with confidence.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https://quintly-eu-image-storage.s3.amazonaws.com/10429b35b14158eee4bb6fd8424b954e/a310b427d2083aa074edda9940aab1fc.jpg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469308196"/>
                  </a:ext>
                </a:extLst>
              </a:tr>
            </a:tbl>
          </a:graphicData>
        </a:graphic>
      </p:graphicFrame>
      <p:sp>
        <p:nvSpPr>
          <p:cNvPr id="4" name="Text Placeholder 3">
            <a:extLst>
              <a:ext uri="{FF2B5EF4-FFF2-40B4-BE49-F238E27FC236}">
                <a16:creationId xmlns:a16="http://schemas.microsoft.com/office/drawing/2014/main" id="{B394DA42-B726-4518-AC37-2970954B3AF0}"/>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18827818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6B243-2D78-42D6-8499-313A73810192}"/>
              </a:ext>
            </a:extLst>
          </p:cNvPr>
          <p:cNvSpPr>
            <a:spLocks noGrp="1"/>
          </p:cNvSpPr>
          <p:nvPr>
            <p:ph type="title"/>
          </p:nvPr>
        </p:nvSpPr>
        <p:spPr/>
        <p:txBody>
          <a:bodyPr/>
          <a:lstStyle/>
          <a:p>
            <a:r>
              <a:rPr lang="en-US"/>
              <a:t>Instagram Instagram Top Posts | TMNAS - 6 of 6</a:t>
            </a:r>
          </a:p>
        </p:txBody>
      </p:sp>
      <p:graphicFrame>
        <p:nvGraphicFramePr>
          <p:cNvPr id="5" name="Table Placeholder 4">
            <a:extLst>
              <a:ext uri="{FF2B5EF4-FFF2-40B4-BE49-F238E27FC236}">
                <a16:creationId xmlns:a16="http://schemas.microsoft.com/office/drawing/2014/main" id="{C43A25FC-867F-4DD4-BBC5-A2F5832732D9}"/>
              </a:ext>
            </a:extLst>
          </p:cNvPr>
          <p:cNvGraphicFramePr>
            <a:graphicFrameLocks noGrp="1"/>
          </p:cNvGraphicFramePr>
          <p:nvPr>
            <p:ph type="tbl" sz="quarter" idx="13"/>
            <p:extLst>
              <p:ext uri="{D42A27DB-BD31-4B8C-83A1-F6EECF244321}">
                <p14:modId xmlns:p14="http://schemas.microsoft.com/office/powerpoint/2010/main" val="1075108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081713894"/>
                    </a:ext>
                  </a:extLst>
                </a:gridCol>
                <a:gridCol w="1975104">
                  <a:extLst>
                    <a:ext uri="{9D8B030D-6E8A-4147-A177-3AD203B41FA5}">
                      <a16:colId xmlns:a16="http://schemas.microsoft.com/office/drawing/2014/main" val="3466566443"/>
                    </a:ext>
                  </a:extLst>
                </a:gridCol>
                <a:gridCol w="905256">
                  <a:extLst>
                    <a:ext uri="{9D8B030D-6E8A-4147-A177-3AD203B41FA5}">
                      <a16:colId xmlns:a16="http://schemas.microsoft.com/office/drawing/2014/main" val="1544894977"/>
                    </a:ext>
                  </a:extLst>
                </a:gridCol>
                <a:gridCol w="905256">
                  <a:extLst>
                    <a:ext uri="{9D8B030D-6E8A-4147-A177-3AD203B41FA5}">
                      <a16:colId xmlns:a16="http://schemas.microsoft.com/office/drawing/2014/main" val="595290413"/>
                    </a:ext>
                  </a:extLst>
                </a:gridCol>
                <a:gridCol w="905256">
                  <a:extLst>
                    <a:ext uri="{9D8B030D-6E8A-4147-A177-3AD203B41FA5}">
                      <a16:colId xmlns:a16="http://schemas.microsoft.com/office/drawing/2014/main" val="162918369"/>
                    </a:ext>
                  </a:extLst>
                </a:gridCol>
                <a:gridCol w="905256">
                  <a:extLst>
                    <a:ext uri="{9D8B030D-6E8A-4147-A177-3AD203B41FA5}">
                      <a16:colId xmlns:a16="http://schemas.microsoft.com/office/drawing/2014/main" val="3186391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76367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- 2024-04-24 16:12:16</a:t>
                      </a:r>
                      <a:r>
                        <a:rPr kumimoji="0" lang="en-US" sz="1000" b="0" i="0" u="none" strike="noStrike" kern="1200" cap="none" spc="0" normalizeH="0" baseline="0" noProof="0">
                          <a:ln>
                            <a:noFill/>
                          </a:ln>
                          <a:solidFill>
                            <a:prstClr val="black"/>
                          </a:solidFill>
                          <a:effectLst/>
                          <a:uLnTx/>
                          <a:uFillTx/>
                          <a:latin typeface="Calibri"/>
                          <a:ea typeface="+mn-ea"/>
                          <a:cs typeface="+mn-cs"/>
                        </a:rPr>
                        <a:t>
 In recognition of National Walk @ Lunch Day, TMNAS’ wellness program, THE GOOD LIFE, hosted an outdoor walk and trivia game at our Bala Cynwyd office. Employees were able to get their steps in and earn wellness points while also competing to win a Ninja Woodfire Outdoor Grill. Congratulations to our prize winner, Michelle Voli, who got the most trivia points! 🎉
Did you know: THE GOOD LIFE, our employee wellness program, gives employees the opportunity to earn 0 in rewards per year? Just one of our many perks!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https://quintly-eu-image-storage.s3.amazonaws.com/10429b35b14158eee4bb6fd8424b954e/c14fa37c4bcdecc03d498fafe911f0c5.jpg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600187577"/>
                  </a:ext>
                </a:extLst>
              </a:tr>
            </a:tbl>
          </a:graphicData>
        </a:graphic>
      </p:graphicFrame>
      <p:sp>
        <p:nvSpPr>
          <p:cNvPr id="4" name="Text Placeholder 3">
            <a:extLst>
              <a:ext uri="{FF2B5EF4-FFF2-40B4-BE49-F238E27FC236}">
                <a16:creationId xmlns:a16="http://schemas.microsoft.com/office/drawing/2014/main" id="{F37A1D30-2852-4C34-84B8-4440A61BEE51}"/>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3826511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E8DFF-B551-4A31-9C48-0DDC8FE25D18}"/>
              </a:ext>
            </a:extLst>
          </p:cNvPr>
          <p:cNvSpPr>
            <a:spLocks noGrp="1"/>
          </p:cNvSpPr>
          <p:nvPr>
            <p:ph type="title"/>
          </p:nvPr>
        </p:nvSpPr>
        <p:spPr/>
        <p:txBody>
          <a:bodyPr/>
          <a:lstStyle/>
          <a:p>
            <a:r>
              <a:rPr lang="en-US"/>
              <a:t>Instagram Stories Key Metrics Table | TMNAS</a:t>
            </a:r>
          </a:p>
        </p:txBody>
      </p:sp>
      <p:graphicFrame>
        <p:nvGraphicFramePr>
          <p:cNvPr id="5" name="Table Placeholder 4">
            <a:extLst>
              <a:ext uri="{FF2B5EF4-FFF2-40B4-BE49-F238E27FC236}">
                <a16:creationId xmlns:a16="http://schemas.microsoft.com/office/drawing/2014/main" id="{79B2B63A-5F44-4602-BDB8-B43FCA875EE5}"/>
              </a:ext>
            </a:extLst>
          </p:cNvPr>
          <p:cNvGraphicFramePr>
            <a:graphicFrameLocks noGrp="1"/>
          </p:cNvGraphicFramePr>
          <p:nvPr>
            <p:ph type="tbl" sz="quarter" idx="13"/>
            <p:extLst>
              <p:ext uri="{D42A27DB-BD31-4B8C-83A1-F6EECF244321}">
                <p14:modId xmlns:p14="http://schemas.microsoft.com/office/powerpoint/2010/main" val="1983007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206974433"/>
                    </a:ext>
                  </a:extLst>
                </a:gridCol>
                <a:gridCol w="1234440">
                  <a:extLst>
                    <a:ext uri="{9D8B030D-6E8A-4147-A177-3AD203B41FA5}">
                      <a16:colId xmlns:a16="http://schemas.microsoft.com/office/drawing/2014/main" val="1426384533"/>
                    </a:ext>
                  </a:extLst>
                </a:gridCol>
                <a:gridCol w="576072">
                  <a:extLst>
                    <a:ext uri="{9D8B030D-6E8A-4147-A177-3AD203B41FA5}">
                      <a16:colId xmlns:a16="http://schemas.microsoft.com/office/drawing/2014/main" val="2574828493"/>
                    </a:ext>
                  </a:extLst>
                </a:gridCol>
                <a:gridCol w="1234440">
                  <a:extLst>
                    <a:ext uri="{9D8B030D-6E8A-4147-A177-3AD203B41FA5}">
                      <a16:colId xmlns:a16="http://schemas.microsoft.com/office/drawing/2014/main" val="3844694664"/>
                    </a:ext>
                  </a:extLst>
                </a:gridCol>
                <a:gridCol w="1234440">
                  <a:extLst>
                    <a:ext uri="{9D8B030D-6E8A-4147-A177-3AD203B41FA5}">
                      <a16:colId xmlns:a16="http://schemas.microsoft.com/office/drawing/2014/main" val="1934578944"/>
                    </a:ext>
                  </a:extLst>
                </a:gridCol>
                <a:gridCol w="1234440">
                  <a:extLst>
                    <a:ext uri="{9D8B030D-6E8A-4147-A177-3AD203B41FA5}">
                      <a16:colId xmlns:a16="http://schemas.microsoft.com/office/drawing/2014/main" val="3988953480"/>
                    </a:ext>
                  </a:extLst>
                </a:gridCol>
                <a:gridCol w="1234440">
                  <a:extLst>
                    <a:ext uri="{9D8B030D-6E8A-4147-A177-3AD203B41FA5}">
                      <a16:colId xmlns:a16="http://schemas.microsoft.com/office/drawing/2014/main" val="3115452847"/>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889235423"/>
                  </a:ext>
                </a:extLst>
              </a:tr>
              <a:tr h="370840">
                <a:tc>
                  <a:txBody>
                    <a:bodyPr/>
                    <a:lstStyle/>
                    <a:p>
                      <a:r>
                        <a:rPr lang="en-US" sz="1000"/>
                        <a:t>36</a:t>
                      </a:r>
                    </a:p>
                  </a:txBody>
                  <a:tcPr/>
                </a:tc>
                <a:tc>
                  <a:txBody>
                    <a:bodyPr/>
                    <a:lstStyle/>
                    <a:p>
                      <a:r>
                        <a:rPr lang="en-US" sz="1000"/>
                        <a:t>0.7746 %</a:t>
                      </a:r>
                    </a:p>
                  </a:txBody>
                  <a:tcPr/>
                </a:tc>
                <a:tc>
                  <a:txBody>
                    <a:bodyPr/>
                    <a:lstStyle/>
                    <a:p>
                      <a:r>
                        <a:rPr lang="en-US" sz="1000"/>
                        <a:t>0.06</a:t>
                      </a:r>
                    </a:p>
                  </a:txBody>
                  <a:tcPr/>
                </a:tc>
                <a:tc>
                  <a:txBody>
                    <a:bodyPr/>
                    <a:lstStyle/>
                    <a:p>
                      <a:r>
                        <a:rPr lang="en-US" sz="1000"/>
                        <a:t>89.92</a:t>
                      </a:r>
                    </a:p>
                  </a:txBody>
                  <a:tcPr/>
                </a:tc>
                <a:tc>
                  <a:txBody>
                    <a:bodyPr/>
                    <a:lstStyle/>
                    <a:p>
                      <a:r>
                        <a:rPr lang="en-US" sz="1000"/>
                        <a:t>68.67</a:t>
                      </a:r>
                    </a:p>
                  </a:txBody>
                  <a:tcPr/>
                </a:tc>
                <a:tc>
                  <a:txBody>
                    <a:bodyPr/>
                    <a:lstStyle/>
                    <a:p>
                      <a:r>
                        <a:rPr lang="en-US" sz="1000"/>
                        <a:t>3237</a:t>
                      </a:r>
                    </a:p>
                  </a:txBody>
                  <a:tcPr/>
                </a:tc>
                <a:tc>
                  <a:txBody>
                    <a:bodyPr/>
                    <a:lstStyle/>
                    <a:p>
                      <a:r>
                        <a:rPr lang="en-US" sz="1000"/>
                        <a:t>2472</a:t>
                      </a:r>
                    </a:p>
                  </a:txBody>
                  <a:tcPr/>
                </a:tc>
                <a:extLst>
                  <a:ext uri="{0D108BD9-81ED-4DB2-BD59-A6C34878D82A}">
                    <a16:rowId xmlns:a16="http://schemas.microsoft.com/office/drawing/2014/main" val="1092772767"/>
                  </a:ext>
                </a:extLst>
              </a:tr>
            </a:tbl>
          </a:graphicData>
        </a:graphic>
      </p:graphicFrame>
      <p:sp>
        <p:nvSpPr>
          <p:cNvPr id="4" name="Text Placeholder 3">
            <a:extLst>
              <a:ext uri="{FF2B5EF4-FFF2-40B4-BE49-F238E27FC236}">
                <a16:creationId xmlns:a16="http://schemas.microsoft.com/office/drawing/2014/main" id="{3ECDFD8C-6837-4D77-A965-DC4D9DAAAD99}"/>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139249298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3003</Words>
  <Application>Microsoft Office PowerPoint</Application>
  <PresentationFormat>On-screen Show (4:3)</PresentationFormat>
  <Paragraphs>472</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Calibri</vt:lpstr>
      <vt:lpstr>Arial</vt:lpstr>
      <vt:lpstr>quintly_template</vt:lpstr>
      <vt:lpstr>TMNAS Quarterly Social Media</vt:lpstr>
      <vt:lpstr>Overall Overall Audience | TMNAS</vt:lpstr>
      <vt:lpstr>Facebook Key Metrics Table | TMNAS</vt:lpstr>
      <vt:lpstr>Facebook Facebook Fans Change | TMNAS</vt:lpstr>
      <vt:lpstr>Facebook Average Interactions Per Facebook Post | TMNAS</vt:lpstr>
      <vt:lpstr>Facebook Total Interactions Per Month | TMNAS</vt:lpstr>
      <vt:lpstr>Facebook Facebook Impressions | TMNAS</vt:lpstr>
      <vt:lpstr>Facebook Own Posts Table | TMNAS - 1 of 4</vt:lpstr>
      <vt:lpstr>Facebook Own Posts Table | TMNAS - 2 of 4</vt:lpstr>
      <vt:lpstr>Facebook Own Posts Table | TMNAS - 3 of 4</vt:lpstr>
      <vt:lpstr>Facebook Own Posts Table | TMNAS - 4 of 4</vt:lpstr>
      <vt:lpstr>Twitter Key Metrics Table | TMNAS</vt:lpstr>
      <vt:lpstr>Twitter Twitter Followers Change | TMNAS</vt:lpstr>
      <vt:lpstr>Twitter Average Interactions Per Tweet | TMNAS</vt:lpstr>
      <vt:lpstr>Twitter Total Interactions Per Month | TMNAS</vt:lpstr>
      <vt:lpstr>Twitter Own and Retweeted Tweets Table | TMNAS - 1 of 2</vt:lpstr>
      <vt:lpstr>Twitter Own and Retweeted Tweets Table | TMNAS - 2 of 2</vt:lpstr>
      <vt:lpstr>LinkedIn Key Metrics Table | TMNAS</vt:lpstr>
      <vt:lpstr>LinkedIn LinkedIn Followers Change | TMNAS</vt:lpstr>
      <vt:lpstr>LinkedIn Average Interactions Per LinkedIn Update | TMNAS</vt:lpstr>
      <vt:lpstr>LinkedIn Total Interactions Per Month | TMNAS</vt:lpstr>
      <vt:lpstr>LinkedIn Post Impressions | TMNAS</vt:lpstr>
      <vt:lpstr>LinkedIn Posts Table | TMNAS - 1 of 5</vt:lpstr>
      <vt:lpstr>LinkedIn Posts Table | TMNAS - 2 of 5</vt:lpstr>
      <vt:lpstr>LinkedIn Posts Table | TMNAS - 3 of 5</vt:lpstr>
      <vt:lpstr>LinkedIn Posts Table | TMNAS - 4 of 5</vt:lpstr>
      <vt:lpstr>LinkedIn Posts Table | TMNAS - 5 of 5</vt:lpstr>
      <vt:lpstr>Instagram Key Metrics Table | TMNAS</vt:lpstr>
      <vt:lpstr>Instagram Followers Change | TMNAS</vt:lpstr>
      <vt:lpstr>Instagram Average Interactions Per Post | TMNAS</vt:lpstr>
      <vt:lpstr>Instagram Total Interactions Per Month | TMNAS</vt:lpstr>
      <vt:lpstr>Instagram Instagram Top Posts | TMNAS - 1 of 6</vt:lpstr>
      <vt:lpstr>Instagram Instagram Top Posts | TMNAS - 2 of 6</vt:lpstr>
      <vt:lpstr>Instagram Instagram Top Posts | TMNAS - 3 of 6</vt:lpstr>
      <vt:lpstr>Instagram Instagram Top Posts | TMNAS - 4 of 6</vt:lpstr>
      <vt:lpstr>Instagram Instagram Top Posts | TMNAS - 5 of 6</vt:lpstr>
      <vt:lpstr>Instagram Instagram Top Posts | TMNAS - 6 of 6</vt:lpstr>
      <vt:lpstr>Instagram Stories Key Metrics Table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Quarterly Social Media</dc:title>
  <dc:creator>Frederik Born</dc:creator>
  <cp:lastModifiedBy>Frederik Born</cp:lastModifiedBy>
  <cp:revision>1</cp:revision>
  <dcterms:created xsi:type="dcterms:W3CDTF">2024-07-31T18:34:12Z</dcterms:created>
  <dcterms:modified xsi:type="dcterms:W3CDTF">2024-07-31T18:35:05Z</dcterms:modified>
</cp:coreProperties>
</file>