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45444</c:v>
                </c:pt>
              </c:numCache>
            </c:numRef>
          </c:cat>
          <c:val>
            <c:numRef>
              <c:f>Sheet1!$B$2</c:f>
              <c:numCache>
                <c:formatCode>General</c:formatCode>
                <c:ptCount val="1"/>
                <c:pt idx="0">
                  <c:v>504</c:v>
                </c:pt>
              </c:numCache>
            </c:numRef>
          </c:val>
          <c:extLst>
            <c:ext xmlns:c16="http://schemas.microsoft.com/office/drawing/2014/chart" uri="{C3380CC4-5D6E-409C-BE32-E72D297353CC}">
              <c16:uniqueId val="{00000000-2C79-461C-8E87-16494ED8ADB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45444</c:v>
                </c:pt>
              </c:numCache>
            </c:numRef>
          </c:cat>
          <c:val>
            <c:numRef>
              <c:f>Sheet1!$C$2</c:f>
              <c:numCache>
                <c:formatCode>General</c:formatCode>
                <c:ptCount val="1"/>
                <c:pt idx="0">
                  <c:v>555</c:v>
                </c:pt>
              </c:numCache>
            </c:numRef>
          </c:val>
          <c:extLst>
            <c:ext xmlns:c16="http://schemas.microsoft.com/office/drawing/2014/chart" uri="{C3380CC4-5D6E-409C-BE32-E72D297353CC}">
              <c16:uniqueId val="{00000001-2C79-461C-8E87-16494ED8ADB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45444</c:v>
                </c:pt>
              </c:numCache>
            </c:numRef>
          </c:cat>
          <c:val>
            <c:numRef>
              <c:f>Sheet1!$D$2</c:f>
              <c:numCache>
                <c:formatCode>General</c:formatCode>
                <c:ptCount val="1"/>
                <c:pt idx="0">
                  <c:v>22459</c:v>
                </c:pt>
              </c:numCache>
            </c:numRef>
          </c:val>
          <c:extLst>
            <c:ext xmlns:c16="http://schemas.microsoft.com/office/drawing/2014/chart" uri="{C3380CC4-5D6E-409C-BE32-E72D297353CC}">
              <c16:uniqueId val="{00000002-2C79-461C-8E87-16494ED8ADB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45444</c:v>
                </c:pt>
              </c:numCache>
            </c:numRef>
          </c:cat>
          <c:val>
            <c:numRef>
              <c:f>Sheet1!$E$2</c:f>
              <c:numCache>
                <c:formatCode>General</c:formatCode>
                <c:ptCount val="1"/>
                <c:pt idx="0">
                  <c:v>290</c:v>
                </c:pt>
              </c:numCache>
            </c:numRef>
          </c:val>
          <c:extLst>
            <c:ext xmlns:c16="http://schemas.microsoft.com/office/drawing/2014/chart" uri="{C3380CC4-5D6E-409C-BE32-E72D297353CC}">
              <c16:uniqueId val="{00000003-2C79-461C-8E87-16494ED8ADB5}"/>
            </c:ext>
          </c:extLst>
        </c:ser>
        <c:dLbls>
          <c:showLegendKey val="0"/>
          <c:showVal val="0"/>
          <c:showCatName val="0"/>
          <c:showSerName val="0"/>
          <c:showPercent val="0"/>
          <c:showBubbleSize val="0"/>
        </c:dLbls>
        <c:gapWidth val="219"/>
        <c:overlap val="-27"/>
        <c:axId val="395032112"/>
        <c:axId val="395030800"/>
      </c:barChart>
      <c:dateAx>
        <c:axId val="395032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30800"/>
        <c:crosses val="autoZero"/>
        <c:auto val="1"/>
        <c:lblOffset val="100"/>
        <c:baseTimeUnit val="days"/>
      </c:dateAx>
      <c:valAx>
        <c:axId val="39503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3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-3</c:v>
                </c:pt>
                <c:pt idx="6">
                  <c:v>1</c:v>
                </c:pt>
              </c:numCache>
            </c:numRef>
          </c:val>
          <c:extLst>
            <c:ext xmlns:c16="http://schemas.microsoft.com/office/drawing/2014/chart" uri="{C3380CC4-5D6E-409C-BE32-E72D297353CC}">
              <c16:uniqueId val="{00000000-733E-4136-8635-B2312B12AD47}"/>
            </c:ext>
          </c:extLst>
        </c:ser>
        <c:dLbls>
          <c:showLegendKey val="0"/>
          <c:showVal val="0"/>
          <c:showCatName val="0"/>
          <c:showSerName val="0"/>
          <c:showPercent val="0"/>
          <c:showBubbleSize val="0"/>
        </c:dLbls>
        <c:gapWidth val="219"/>
        <c:overlap val="-27"/>
        <c:axId val="395028504"/>
        <c:axId val="262491960"/>
      </c:barChart>
      <c:dateAx>
        <c:axId val="39502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491960"/>
        <c:crosses val="autoZero"/>
        <c:auto val="1"/>
        <c:lblOffset val="100"/>
        <c:baseTimeUnit val="months"/>
      </c:dateAx>
      <c:valAx>
        <c:axId val="26249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2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9</c:v>
                </c:pt>
                <c:pt idx="5">
                  <c:v>6</c:v>
                </c:pt>
                <c:pt idx="6">
                  <c:v>4</c:v>
                </c:pt>
                <c:pt idx="7">
                  <c:v>0</c:v>
                </c:pt>
                <c:pt idx="8">
                  <c:v>0</c:v>
                </c:pt>
                <c:pt idx="9">
                  <c:v>0</c:v>
                </c:pt>
                <c:pt idx="10">
                  <c:v>0</c:v>
                </c:pt>
                <c:pt idx="11">
                  <c:v>0</c:v>
                </c:pt>
              </c:numCache>
            </c:numRef>
          </c:val>
          <c:extLst>
            <c:ext xmlns:c16="http://schemas.microsoft.com/office/drawing/2014/chart" uri="{C3380CC4-5D6E-409C-BE32-E72D297353CC}">
              <c16:uniqueId val="{00000000-9755-48FA-9C83-23AF026CB91E}"/>
            </c:ext>
          </c:extLst>
        </c:ser>
        <c:dLbls>
          <c:showLegendKey val="0"/>
          <c:showVal val="0"/>
          <c:showCatName val="0"/>
          <c:showSerName val="0"/>
          <c:showPercent val="0"/>
          <c:showBubbleSize val="0"/>
        </c:dLbls>
        <c:gapWidth val="219"/>
        <c:overlap val="-27"/>
        <c:axId val="400624320"/>
        <c:axId val="400624648"/>
      </c:barChart>
      <c:dateAx>
        <c:axId val="400624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24648"/>
        <c:crosses val="autoZero"/>
        <c:auto val="1"/>
        <c:lblOffset val="100"/>
        <c:baseTimeUnit val="months"/>
      </c:dateAx>
      <c:valAx>
        <c:axId val="40062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2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149</c:v>
                </c:pt>
                <c:pt idx="5">
                  <c:v>92</c:v>
                </c:pt>
                <c:pt idx="6">
                  <c:v>14</c:v>
                </c:pt>
                <c:pt idx="7">
                  <c:v>0</c:v>
                </c:pt>
                <c:pt idx="8">
                  <c:v>0</c:v>
                </c:pt>
                <c:pt idx="9">
                  <c:v>0</c:v>
                </c:pt>
                <c:pt idx="10">
                  <c:v>0</c:v>
                </c:pt>
                <c:pt idx="11">
                  <c:v>0</c:v>
                </c:pt>
              </c:numCache>
            </c:numRef>
          </c:val>
          <c:extLst>
            <c:ext xmlns:c16="http://schemas.microsoft.com/office/drawing/2014/chart" uri="{C3380CC4-5D6E-409C-BE32-E72D297353CC}">
              <c16:uniqueId val="{00000000-F39B-4434-A0E1-41C33DCF528C}"/>
            </c:ext>
          </c:extLst>
        </c:ser>
        <c:dLbls>
          <c:showLegendKey val="0"/>
          <c:showVal val="0"/>
          <c:showCatName val="0"/>
          <c:showSerName val="0"/>
          <c:showPercent val="0"/>
          <c:showBubbleSize val="0"/>
        </c:dLbls>
        <c:gapWidth val="219"/>
        <c:overlap val="-27"/>
        <c:axId val="400620712"/>
        <c:axId val="400620056"/>
      </c:barChart>
      <c:catAx>
        <c:axId val="40062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20056"/>
        <c:crosses val="autoZero"/>
        <c:auto val="1"/>
        <c:lblAlgn val="ctr"/>
        <c:lblOffset val="100"/>
        <c:noMultiLvlLbl val="0"/>
      </c:catAx>
      <c:valAx>
        <c:axId val="40062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2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2125</c:v>
                </c:pt>
                <c:pt idx="6">
                  <c:v>130</c:v>
                </c:pt>
                <c:pt idx="7">
                  <c:v>0</c:v>
                </c:pt>
              </c:numCache>
            </c:numRef>
          </c:val>
          <c:extLst>
            <c:ext xmlns:c16="http://schemas.microsoft.com/office/drawing/2014/chart" uri="{C3380CC4-5D6E-409C-BE32-E72D297353CC}">
              <c16:uniqueId val="{00000000-60EB-459E-82B1-13122C248180}"/>
            </c:ext>
          </c:extLst>
        </c:ser>
        <c:dLbls>
          <c:showLegendKey val="0"/>
          <c:showVal val="0"/>
          <c:showCatName val="0"/>
          <c:showSerName val="0"/>
          <c:showPercent val="0"/>
          <c:showBubbleSize val="0"/>
        </c:dLbls>
        <c:gapWidth val="219"/>
        <c:overlap val="-27"/>
        <c:axId val="402503568"/>
        <c:axId val="402500616"/>
      </c:barChart>
      <c:dateAx>
        <c:axId val="402503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00616"/>
        <c:crosses val="autoZero"/>
        <c:auto val="1"/>
        <c:lblOffset val="100"/>
        <c:baseTimeUnit val="months"/>
      </c:dateAx>
      <c:valAx>
        <c:axId val="40250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0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3</c:v>
                </c:pt>
                <c:pt idx="6">
                  <c:v>0</c:v>
                </c:pt>
              </c:numCache>
            </c:numRef>
          </c:val>
          <c:extLst>
            <c:ext xmlns:c16="http://schemas.microsoft.com/office/drawing/2014/chart" uri="{C3380CC4-5D6E-409C-BE32-E72D297353CC}">
              <c16:uniqueId val="{00000000-8690-4BE5-8F6A-8C60BE1A4F63}"/>
            </c:ext>
          </c:extLst>
        </c:ser>
        <c:dLbls>
          <c:showLegendKey val="0"/>
          <c:showVal val="0"/>
          <c:showCatName val="0"/>
          <c:showSerName val="0"/>
          <c:showPercent val="0"/>
          <c:showBubbleSize val="0"/>
        </c:dLbls>
        <c:gapWidth val="219"/>
        <c:overlap val="-27"/>
        <c:axId val="502389400"/>
        <c:axId val="502381528"/>
      </c:barChart>
      <c:dateAx>
        <c:axId val="502389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81528"/>
        <c:crosses val="autoZero"/>
        <c:auto val="1"/>
        <c:lblOffset val="100"/>
        <c:baseTimeUnit val="months"/>
      </c:dateAx>
      <c:valAx>
        <c:axId val="50238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8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1</c:v>
                </c:pt>
                <c:pt idx="6">
                  <c:v>1</c:v>
                </c:pt>
                <c:pt idx="7">
                  <c:v>0</c:v>
                </c:pt>
                <c:pt idx="8">
                  <c:v>0</c:v>
                </c:pt>
                <c:pt idx="9">
                  <c:v>0</c:v>
                </c:pt>
                <c:pt idx="10">
                  <c:v>0</c:v>
                </c:pt>
                <c:pt idx="11">
                  <c:v>0</c:v>
                </c:pt>
              </c:numCache>
            </c:numRef>
          </c:val>
          <c:extLst>
            <c:ext xmlns:c16="http://schemas.microsoft.com/office/drawing/2014/chart" uri="{C3380CC4-5D6E-409C-BE32-E72D297353CC}">
              <c16:uniqueId val="{00000000-C781-4E8C-95A4-2086432CF7E6}"/>
            </c:ext>
          </c:extLst>
        </c:ser>
        <c:dLbls>
          <c:showLegendKey val="0"/>
          <c:showVal val="0"/>
          <c:showCatName val="0"/>
          <c:showSerName val="0"/>
          <c:showPercent val="0"/>
          <c:showBubbleSize val="0"/>
        </c:dLbls>
        <c:gapWidth val="219"/>
        <c:overlap val="-27"/>
        <c:axId val="502385136"/>
        <c:axId val="502385464"/>
      </c:barChart>
      <c:dateAx>
        <c:axId val="502385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85464"/>
        <c:crosses val="autoZero"/>
        <c:auto val="1"/>
        <c:lblOffset val="100"/>
        <c:baseTimeUnit val="months"/>
      </c:dateAx>
      <c:valAx>
        <c:axId val="50238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8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22</c:v>
                </c:pt>
                <c:pt idx="6">
                  <c:v>3</c:v>
                </c:pt>
                <c:pt idx="7">
                  <c:v>0</c:v>
                </c:pt>
                <c:pt idx="8">
                  <c:v>0</c:v>
                </c:pt>
                <c:pt idx="9">
                  <c:v>0</c:v>
                </c:pt>
                <c:pt idx="10">
                  <c:v>0</c:v>
                </c:pt>
                <c:pt idx="11">
                  <c:v>0</c:v>
                </c:pt>
              </c:numCache>
            </c:numRef>
          </c:val>
          <c:extLst>
            <c:ext xmlns:c16="http://schemas.microsoft.com/office/drawing/2014/chart" uri="{C3380CC4-5D6E-409C-BE32-E72D297353CC}">
              <c16:uniqueId val="{00000000-61B0-4D76-868D-23731A352039}"/>
            </c:ext>
          </c:extLst>
        </c:ser>
        <c:dLbls>
          <c:showLegendKey val="0"/>
          <c:showVal val="0"/>
          <c:showCatName val="0"/>
          <c:showSerName val="0"/>
          <c:showPercent val="0"/>
          <c:showBubbleSize val="0"/>
        </c:dLbls>
        <c:gapWidth val="219"/>
        <c:overlap val="-27"/>
        <c:axId val="502396616"/>
        <c:axId val="502398584"/>
      </c:barChart>
      <c:catAx>
        <c:axId val="50239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98584"/>
        <c:crosses val="autoZero"/>
        <c:auto val="1"/>
        <c:lblAlgn val="ctr"/>
        <c:lblOffset val="100"/>
        <c:noMultiLvlLbl val="0"/>
      </c:catAx>
      <c:valAx>
        <c:axId val="50239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9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126</c:v>
                </c:pt>
                <c:pt idx="6">
                  <c:v>20</c:v>
                </c:pt>
              </c:numCache>
            </c:numRef>
          </c:val>
          <c:extLst>
            <c:ext xmlns:c16="http://schemas.microsoft.com/office/drawing/2014/chart" uri="{C3380CC4-5D6E-409C-BE32-E72D297353CC}">
              <c16:uniqueId val="{00000000-3622-4AD0-BCBB-A5B3CBFEC412}"/>
            </c:ext>
          </c:extLst>
        </c:ser>
        <c:dLbls>
          <c:showLegendKey val="0"/>
          <c:showVal val="0"/>
          <c:showCatName val="0"/>
          <c:showSerName val="0"/>
          <c:showPercent val="0"/>
          <c:showBubbleSize val="0"/>
        </c:dLbls>
        <c:gapWidth val="219"/>
        <c:overlap val="-27"/>
        <c:axId val="394354024"/>
        <c:axId val="394353696"/>
      </c:barChart>
      <c:dateAx>
        <c:axId val="39435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53696"/>
        <c:crosses val="autoZero"/>
        <c:auto val="1"/>
        <c:lblOffset val="100"/>
        <c:baseTimeUnit val="months"/>
      </c:dateAx>
      <c:valAx>
        <c:axId val="39435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5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35</c:v>
                </c:pt>
                <c:pt idx="1">
                  <c:v>60</c:v>
                </c:pt>
                <c:pt idx="2">
                  <c:v>53</c:v>
                </c:pt>
                <c:pt idx="3">
                  <c:v>67</c:v>
                </c:pt>
                <c:pt idx="4">
                  <c:v>48</c:v>
                </c:pt>
                <c:pt idx="5">
                  <c:v>39</c:v>
                </c:pt>
                <c:pt idx="6">
                  <c:v>21</c:v>
                </c:pt>
              </c:numCache>
            </c:numRef>
          </c:val>
          <c:extLst>
            <c:ext xmlns:c16="http://schemas.microsoft.com/office/drawing/2014/chart" uri="{C3380CC4-5D6E-409C-BE32-E72D297353CC}">
              <c16:uniqueId val="{00000000-57AA-495E-8387-E5381EE3D77E}"/>
            </c:ext>
          </c:extLst>
        </c:ser>
        <c:dLbls>
          <c:showLegendKey val="0"/>
          <c:showVal val="0"/>
          <c:showCatName val="0"/>
          <c:showSerName val="0"/>
          <c:showPercent val="0"/>
          <c:showBubbleSize val="0"/>
        </c:dLbls>
        <c:gapWidth val="219"/>
        <c:overlap val="-27"/>
        <c:axId val="506503088"/>
        <c:axId val="506508336"/>
      </c:barChart>
      <c:catAx>
        <c:axId val="50650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508336"/>
        <c:crosses val="autoZero"/>
        <c:auto val="1"/>
        <c:lblAlgn val="ctr"/>
        <c:lblOffset val="100"/>
        <c:noMultiLvlLbl val="0"/>
      </c:catAx>
      <c:valAx>
        <c:axId val="50650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50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422</c:v>
                </c:pt>
                <c:pt idx="1">
                  <c:v>788</c:v>
                </c:pt>
                <c:pt idx="2">
                  <c:v>691</c:v>
                </c:pt>
                <c:pt idx="3">
                  <c:v>938</c:v>
                </c:pt>
                <c:pt idx="4">
                  <c:v>770</c:v>
                </c:pt>
                <c:pt idx="5">
                  <c:v>519</c:v>
                </c:pt>
                <c:pt idx="6">
                  <c:v>65</c:v>
                </c:pt>
              </c:numCache>
            </c:numRef>
          </c:val>
          <c:extLst>
            <c:ext xmlns:c16="http://schemas.microsoft.com/office/drawing/2014/chart" uri="{C3380CC4-5D6E-409C-BE32-E72D297353CC}">
              <c16:uniqueId val="{00000000-8E96-4349-A708-83B8B19A6DF4}"/>
            </c:ext>
          </c:extLst>
        </c:ser>
        <c:dLbls>
          <c:showLegendKey val="0"/>
          <c:showVal val="0"/>
          <c:showCatName val="0"/>
          <c:showSerName val="0"/>
          <c:showPercent val="0"/>
          <c:showBubbleSize val="0"/>
        </c:dLbls>
        <c:gapWidth val="219"/>
        <c:overlap val="-27"/>
        <c:axId val="506505712"/>
        <c:axId val="506506368"/>
      </c:barChart>
      <c:catAx>
        <c:axId val="50650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506368"/>
        <c:crosses val="autoZero"/>
        <c:auto val="1"/>
        <c:lblAlgn val="ctr"/>
        <c:lblOffset val="100"/>
        <c:noMultiLvlLbl val="0"/>
      </c:catAx>
      <c:valAx>
        <c:axId val="50650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50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46742</c:v>
                </c:pt>
                <c:pt idx="6">
                  <c:v>26307</c:v>
                </c:pt>
                <c:pt idx="7">
                  <c:v>3543</c:v>
                </c:pt>
              </c:numCache>
            </c:numRef>
          </c:val>
          <c:extLst>
            <c:ext xmlns:c16="http://schemas.microsoft.com/office/drawing/2014/chart" uri="{C3380CC4-5D6E-409C-BE32-E72D297353CC}">
              <c16:uniqueId val="{00000000-E464-4B58-BBF8-400D2AD46024}"/>
            </c:ext>
          </c:extLst>
        </c:ser>
        <c:dLbls>
          <c:showLegendKey val="0"/>
          <c:showVal val="0"/>
          <c:showCatName val="0"/>
          <c:showSerName val="0"/>
          <c:showPercent val="0"/>
          <c:showBubbleSize val="0"/>
        </c:dLbls>
        <c:gapWidth val="219"/>
        <c:overlap val="-27"/>
        <c:axId val="506501448"/>
        <c:axId val="506501776"/>
      </c:barChart>
      <c:catAx>
        <c:axId val="50650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501776"/>
        <c:crosses val="autoZero"/>
        <c:auto val="1"/>
        <c:lblAlgn val="ctr"/>
        <c:lblOffset val="100"/>
        <c:noMultiLvlLbl val="0"/>
      </c:catAx>
      <c:valAx>
        <c:axId val="50650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50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8</c:v>
                </c:pt>
                <c:pt idx="6">
                  <c:v>1</c:v>
                </c:pt>
              </c:numCache>
            </c:numRef>
          </c:val>
          <c:extLst>
            <c:ext xmlns:c16="http://schemas.microsoft.com/office/drawing/2014/chart" uri="{C3380CC4-5D6E-409C-BE32-E72D297353CC}">
              <c16:uniqueId val="{00000000-AA7E-417E-9E3A-524C6E3A8950}"/>
            </c:ext>
          </c:extLst>
        </c:ser>
        <c:dLbls>
          <c:showLegendKey val="0"/>
          <c:showVal val="0"/>
          <c:showCatName val="0"/>
          <c:showSerName val="0"/>
          <c:showPercent val="0"/>
          <c:showBubbleSize val="0"/>
        </c:dLbls>
        <c:gapWidth val="219"/>
        <c:overlap val="-27"/>
        <c:axId val="521892600"/>
        <c:axId val="521890960"/>
      </c:barChart>
      <c:dateAx>
        <c:axId val="52189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890960"/>
        <c:crosses val="autoZero"/>
        <c:auto val="1"/>
        <c:lblOffset val="100"/>
        <c:baseTimeUnit val="months"/>
      </c:dateAx>
      <c:valAx>
        <c:axId val="52189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89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5</c:v>
                </c:pt>
                <c:pt idx="7">
                  <c:v>0</c:v>
                </c:pt>
                <c:pt idx="8">
                  <c:v>0</c:v>
                </c:pt>
                <c:pt idx="9">
                  <c:v>0</c:v>
                </c:pt>
                <c:pt idx="10">
                  <c:v>0</c:v>
                </c:pt>
                <c:pt idx="11">
                  <c:v>0</c:v>
                </c:pt>
              </c:numCache>
            </c:numRef>
          </c:val>
          <c:extLst>
            <c:ext xmlns:c16="http://schemas.microsoft.com/office/drawing/2014/chart" uri="{C3380CC4-5D6E-409C-BE32-E72D297353CC}">
              <c16:uniqueId val="{00000000-68F9-460A-A037-286752DB5124}"/>
            </c:ext>
          </c:extLst>
        </c:ser>
        <c:dLbls>
          <c:showLegendKey val="0"/>
          <c:showVal val="0"/>
          <c:showCatName val="0"/>
          <c:showSerName val="0"/>
          <c:showPercent val="0"/>
          <c:showBubbleSize val="0"/>
        </c:dLbls>
        <c:gapWidth val="219"/>
        <c:overlap val="-27"/>
        <c:axId val="521889320"/>
        <c:axId val="521888992"/>
      </c:barChart>
      <c:dateAx>
        <c:axId val="52188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888992"/>
        <c:crosses val="autoZero"/>
        <c:auto val="1"/>
        <c:lblOffset val="100"/>
        <c:baseTimeUnit val="months"/>
      </c:dateAx>
      <c:valAx>
        <c:axId val="52188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88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74</c:v>
                </c:pt>
                <c:pt idx="2">
                  <c:v>85</c:v>
                </c:pt>
                <c:pt idx="3">
                  <c:v>66</c:v>
                </c:pt>
                <c:pt idx="4">
                  <c:v>145</c:v>
                </c:pt>
                <c:pt idx="5">
                  <c:v>72</c:v>
                </c:pt>
                <c:pt idx="6">
                  <c:v>15</c:v>
                </c:pt>
                <c:pt idx="7">
                  <c:v>0</c:v>
                </c:pt>
                <c:pt idx="8">
                  <c:v>0</c:v>
                </c:pt>
                <c:pt idx="9">
                  <c:v>0</c:v>
                </c:pt>
                <c:pt idx="10">
                  <c:v>0</c:v>
                </c:pt>
                <c:pt idx="11">
                  <c:v>0</c:v>
                </c:pt>
              </c:numCache>
            </c:numRef>
          </c:val>
          <c:extLst>
            <c:ext xmlns:c16="http://schemas.microsoft.com/office/drawing/2014/chart" uri="{C3380CC4-5D6E-409C-BE32-E72D297353CC}">
              <c16:uniqueId val="{00000000-B12A-4942-9F93-E1BCC53C5E59}"/>
            </c:ext>
          </c:extLst>
        </c:ser>
        <c:dLbls>
          <c:showLegendKey val="0"/>
          <c:showVal val="0"/>
          <c:showCatName val="0"/>
          <c:showSerName val="0"/>
          <c:showPercent val="0"/>
          <c:showBubbleSize val="0"/>
        </c:dLbls>
        <c:gapWidth val="219"/>
        <c:overlap val="-27"/>
        <c:axId val="521903096"/>
        <c:axId val="521904080"/>
      </c:barChart>
      <c:catAx>
        <c:axId val="52190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904080"/>
        <c:crosses val="autoZero"/>
        <c:auto val="1"/>
        <c:lblAlgn val="ctr"/>
        <c:lblOffset val="100"/>
        <c:noMultiLvlLbl val="0"/>
      </c:catAx>
      <c:valAx>
        <c:axId val="52190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90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pt idx="5">
                  <c:v>2225</c:v>
                </c:pt>
              </c:numCache>
            </c:numRef>
          </c:val>
          <c:extLst>
            <c:ext xmlns:c16="http://schemas.microsoft.com/office/drawing/2014/chart" uri="{C3380CC4-5D6E-409C-BE32-E72D297353CC}">
              <c16:uniqueId val="{00000000-6823-4198-803D-245BF4AF8E0C}"/>
            </c:ext>
          </c:extLst>
        </c:ser>
        <c:dLbls>
          <c:showLegendKey val="0"/>
          <c:showVal val="0"/>
          <c:showCatName val="0"/>
          <c:showSerName val="0"/>
          <c:showPercent val="0"/>
          <c:showBubbleSize val="0"/>
        </c:dLbls>
        <c:gapWidth val="219"/>
        <c:overlap val="-27"/>
        <c:axId val="521896208"/>
        <c:axId val="521896864"/>
      </c:barChart>
      <c:dateAx>
        <c:axId val="521896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896864"/>
        <c:crosses val="autoZero"/>
        <c:auto val="1"/>
        <c:lblOffset val="100"/>
        <c:baseTimeUnit val="months"/>
      </c:dateAx>
      <c:valAx>
        <c:axId val="52189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89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C72AE-FDD2-474E-90D1-919D78531B62}"/>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123AACD0-D6CE-407E-A29C-258B3C87CB0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96089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9F3DC-6C06-4C2D-B804-C68B4A61D426}"/>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63952BDA-36E7-4C5C-A20A-E95BB17E5194}"/>
              </a:ext>
            </a:extLst>
          </p:cNvPr>
          <p:cNvGraphicFramePr>
            <a:graphicFrameLocks noGrp="1"/>
          </p:cNvGraphicFramePr>
          <p:nvPr>
            <p:ph type="chart" sz="quarter" idx="13"/>
            <p:extLst>
              <p:ext uri="{D42A27DB-BD31-4B8C-83A1-F6EECF244321}">
                <p14:modId xmlns:p14="http://schemas.microsoft.com/office/powerpoint/2010/main" val="3893277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17A260-9C39-4333-A676-B7B05663903D}"/>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DEF45669-23CA-477A-B09D-107B5BE4A1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4430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32201-1F81-402B-B263-A3A996D35CFE}"/>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1568F0A0-7935-4643-842F-3041D9872120}"/>
              </a:ext>
            </a:extLst>
          </p:cNvPr>
          <p:cNvGraphicFramePr>
            <a:graphicFrameLocks noGrp="1"/>
          </p:cNvGraphicFramePr>
          <p:nvPr>
            <p:ph type="tbl" sz="quarter" idx="13"/>
            <p:extLst>
              <p:ext uri="{D42A27DB-BD31-4B8C-83A1-F6EECF244321}">
                <p14:modId xmlns:p14="http://schemas.microsoft.com/office/powerpoint/2010/main" val="1653384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3683232"/>
                    </a:ext>
                  </a:extLst>
                </a:gridCol>
                <a:gridCol w="905256">
                  <a:extLst>
                    <a:ext uri="{9D8B030D-6E8A-4147-A177-3AD203B41FA5}">
                      <a16:colId xmlns:a16="http://schemas.microsoft.com/office/drawing/2014/main" val="3157267230"/>
                    </a:ext>
                  </a:extLst>
                </a:gridCol>
                <a:gridCol w="905256">
                  <a:extLst>
                    <a:ext uri="{9D8B030D-6E8A-4147-A177-3AD203B41FA5}">
                      <a16:colId xmlns:a16="http://schemas.microsoft.com/office/drawing/2014/main" val="3255941401"/>
                    </a:ext>
                  </a:extLst>
                </a:gridCol>
                <a:gridCol w="905256">
                  <a:extLst>
                    <a:ext uri="{9D8B030D-6E8A-4147-A177-3AD203B41FA5}">
                      <a16:colId xmlns:a16="http://schemas.microsoft.com/office/drawing/2014/main" val="2198814378"/>
                    </a:ext>
                  </a:extLst>
                </a:gridCol>
                <a:gridCol w="905256">
                  <a:extLst>
                    <a:ext uri="{9D8B030D-6E8A-4147-A177-3AD203B41FA5}">
                      <a16:colId xmlns:a16="http://schemas.microsoft.com/office/drawing/2014/main" val="1088861815"/>
                    </a:ext>
                  </a:extLst>
                </a:gridCol>
                <a:gridCol w="905256">
                  <a:extLst>
                    <a:ext uri="{9D8B030D-6E8A-4147-A177-3AD203B41FA5}">
                      <a16:colId xmlns:a16="http://schemas.microsoft.com/office/drawing/2014/main" val="2427082038"/>
                    </a:ext>
                  </a:extLst>
                </a:gridCol>
                <a:gridCol w="905256">
                  <a:extLst>
                    <a:ext uri="{9D8B030D-6E8A-4147-A177-3AD203B41FA5}">
                      <a16:colId xmlns:a16="http://schemas.microsoft.com/office/drawing/2014/main" val="1363989528"/>
                    </a:ext>
                  </a:extLst>
                </a:gridCol>
                <a:gridCol w="905256">
                  <a:extLst>
                    <a:ext uri="{9D8B030D-6E8A-4147-A177-3AD203B41FA5}">
                      <a16:colId xmlns:a16="http://schemas.microsoft.com/office/drawing/2014/main" val="2213490971"/>
                    </a:ext>
                  </a:extLst>
                </a:gridCol>
                <a:gridCol w="905256">
                  <a:extLst>
                    <a:ext uri="{9D8B030D-6E8A-4147-A177-3AD203B41FA5}">
                      <a16:colId xmlns:a16="http://schemas.microsoft.com/office/drawing/2014/main" val="169127823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14374390"/>
                  </a:ext>
                </a:extLst>
              </a:tr>
              <a:tr h="370840">
                <a:tc>
                  <a:txBody>
                    <a:bodyPr/>
                    <a:lstStyle/>
                    <a:p>
                      <a:r>
                        <a:rPr lang="en-US" sz="1000"/>
                        <a:t>504</a:t>
                      </a:r>
                    </a:p>
                  </a:txBody>
                  <a:tcPr/>
                </a:tc>
                <a:tc>
                  <a:txBody>
                    <a:bodyPr/>
                    <a:lstStyle/>
                    <a:p>
                      <a:r>
                        <a:rPr lang="en-US" sz="1000"/>
                        <a:t>-2</a:t>
                      </a:r>
                    </a:p>
                  </a:txBody>
                  <a:tcPr/>
                </a:tc>
                <a:tc>
                  <a:txBody>
                    <a:bodyPr/>
                    <a:lstStyle/>
                    <a:p>
                      <a:r>
                        <a:rPr lang="en-US" sz="1000"/>
                        <a:t>13</a:t>
                      </a:r>
                    </a:p>
                  </a:txBody>
                  <a:tcPr/>
                </a:tc>
                <a:tc>
                  <a:txBody>
                    <a:bodyPr/>
                    <a:lstStyle/>
                    <a:p>
                      <a:r>
                        <a:rPr lang="en-US" sz="1000"/>
                        <a:t>90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1.4014 %</a:t>
                      </a:r>
                    </a:p>
                  </a:txBody>
                  <a:tcPr/>
                </a:tc>
                <a:tc>
                  <a:txBody>
                    <a:bodyPr/>
                    <a:lstStyle/>
                    <a:p>
                      <a:r>
                        <a:rPr lang="en-US" sz="1000"/>
                        <a:t>0.0 %</a:t>
                      </a:r>
                    </a:p>
                  </a:txBody>
                  <a:tcPr/>
                </a:tc>
                <a:extLst>
                  <a:ext uri="{0D108BD9-81ED-4DB2-BD59-A6C34878D82A}">
                    <a16:rowId xmlns:a16="http://schemas.microsoft.com/office/drawing/2014/main" val="1443274550"/>
                  </a:ext>
                </a:extLst>
              </a:tr>
            </a:tbl>
          </a:graphicData>
        </a:graphic>
      </p:graphicFrame>
      <p:sp>
        <p:nvSpPr>
          <p:cNvPr id="4" name="Text Placeholder 3">
            <a:extLst>
              <a:ext uri="{FF2B5EF4-FFF2-40B4-BE49-F238E27FC236}">
                <a16:creationId xmlns:a16="http://schemas.microsoft.com/office/drawing/2014/main" id="{A4E65628-052F-45CE-A2A4-F5ED5214708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85495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51AB8-9D6D-4122-85FD-30313630BFDE}"/>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6D3B4A59-6B00-406C-A143-A218A1B9F1E2}"/>
              </a:ext>
            </a:extLst>
          </p:cNvPr>
          <p:cNvGraphicFramePr>
            <a:graphicFrameLocks noGrp="1"/>
          </p:cNvGraphicFramePr>
          <p:nvPr>
            <p:ph type="chart" sz="quarter" idx="13"/>
            <p:extLst>
              <p:ext uri="{D42A27DB-BD31-4B8C-83A1-F6EECF244321}">
                <p14:modId xmlns:p14="http://schemas.microsoft.com/office/powerpoint/2010/main" val="4284288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36CC77-C9F5-4407-83B7-1598861197B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5C3BA06-EBC4-4406-B776-4D110F76AB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6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08DAB-6092-4CE1-BF4F-9A6CC1510DDE}"/>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06791FB-6B1A-408A-B79C-754CD93A03CD}"/>
              </a:ext>
            </a:extLst>
          </p:cNvPr>
          <p:cNvGraphicFramePr>
            <a:graphicFrameLocks noGrp="1"/>
          </p:cNvGraphicFramePr>
          <p:nvPr>
            <p:ph type="chart" sz="quarter" idx="13"/>
            <p:extLst>
              <p:ext uri="{D42A27DB-BD31-4B8C-83A1-F6EECF244321}">
                <p14:modId xmlns:p14="http://schemas.microsoft.com/office/powerpoint/2010/main" val="1430197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B74BAA-4E4A-4A9E-9E03-891AC7FBE3C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0120CC5-1D56-4D52-B8AB-7A74FA19BB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8323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B797F-7FA3-4285-8ABF-19D3AA6CDA12}"/>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72226248-903A-4327-BB96-AACBFF9EED4E}"/>
              </a:ext>
            </a:extLst>
          </p:cNvPr>
          <p:cNvGraphicFramePr>
            <a:graphicFrameLocks noGrp="1"/>
          </p:cNvGraphicFramePr>
          <p:nvPr>
            <p:ph type="chart" sz="quarter" idx="13"/>
            <p:extLst>
              <p:ext uri="{D42A27DB-BD31-4B8C-83A1-F6EECF244321}">
                <p14:modId xmlns:p14="http://schemas.microsoft.com/office/powerpoint/2010/main" val="1468586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ECC9F8-7801-4F0B-B327-AD5956E6192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2D4D300-C119-4372-9F05-E3694EDACA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126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D260-7386-4C34-99FA-A7514D383C5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EF5EDFC-5143-4C33-A063-71DA450151A5}"/>
              </a:ext>
            </a:extLst>
          </p:cNvPr>
          <p:cNvGraphicFramePr>
            <a:graphicFrameLocks noGrp="1"/>
          </p:cNvGraphicFramePr>
          <p:nvPr>
            <p:ph type="chart" sz="quarter" idx="13"/>
            <p:extLst>
              <p:ext uri="{D42A27DB-BD31-4B8C-83A1-F6EECF244321}">
                <p14:modId xmlns:p14="http://schemas.microsoft.com/office/powerpoint/2010/main" val="2455221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68649D-9FD4-4B5A-9D1A-004BBA8A6A2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4EDCA01-E0DE-49EA-9970-23B9BC34DF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8013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BD35-9CD9-4CFA-9C5C-CB849988DC8F}"/>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36C8E83A-1013-439E-BBBB-A9F4358BCEAD}"/>
              </a:ext>
            </a:extLst>
          </p:cNvPr>
          <p:cNvGraphicFramePr>
            <a:graphicFrameLocks noGrp="1"/>
          </p:cNvGraphicFramePr>
          <p:nvPr>
            <p:ph type="tbl" sz="quarter" idx="13"/>
            <p:extLst>
              <p:ext uri="{D42A27DB-BD31-4B8C-83A1-F6EECF244321}">
                <p14:modId xmlns:p14="http://schemas.microsoft.com/office/powerpoint/2010/main" val="3387881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8766392"/>
                    </a:ext>
                  </a:extLst>
                </a:gridCol>
                <a:gridCol w="1481328">
                  <a:extLst>
                    <a:ext uri="{9D8B030D-6E8A-4147-A177-3AD203B41FA5}">
                      <a16:colId xmlns:a16="http://schemas.microsoft.com/office/drawing/2014/main" val="125605022"/>
                    </a:ext>
                  </a:extLst>
                </a:gridCol>
                <a:gridCol w="329184">
                  <a:extLst>
                    <a:ext uri="{9D8B030D-6E8A-4147-A177-3AD203B41FA5}">
                      <a16:colId xmlns:a16="http://schemas.microsoft.com/office/drawing/2014/main" val="4072369261"/>
                    </a:ext>
                  </a:extLst>
                </a:gridCol>
                <a:gridCol w="329184">
                  <a:extLst>
                    <a:ext uri="{9D8B030D-6E8A-4147-A177-3AD203B41FA5}">
                      <a16:colId xmlns:a16="http://schemas.microsoft.com/office/drawing/2014/main" val="2710548520"/>
                    </a:ext>
                  </a:extLst>
                </a:gridCol>
                <a:gridCol w="329184">
                  <a:extLst>
                    <a:ext uri="{9D8B030D-6E8A-4147-A177-3AD203B41FA5}">
                      <a16:colId xmlns:a16="http://schemas.microsoft.com/office/drawing/2014/main" val="787460503"/>
                    </a:ext>
                  </a:extLst>
                </a:gridCol>
                <a:gridCol w="329184">
                  <a:extLst>
                    <a:ext uri="{9D8B030D-6E8A-4147-A177-3AD203B41FA5}">
                      <a16:colId xmlns:a16="http://schemas.microsoft.com/office/drawing/2014/main" val="3052213599"/>
                    </a:ext>
                  </a:extLst>
                </a:gridCol>
                <a:gridCol w="329184">
                  <a:extLst>
                    <a:ext uri="{9D8B030D-6E8A-4147-A177-3AD203B41FA5}">
                      <a16:colId xmlns:a16="http://schemas.microsoft.com/office/drawing/2014/main" val="1229502958"/>
                    </a:ext>
                  </a:extLst>
                </a:gridCol>
                <a:gridCol w="329184">
                  <a:extLst>
                    <a:ext uri="{9D8B030D-6E8A-4147-A177-3AD203B41FA5}">
                      <a16:colId xmlns:a16="http://schemas.microsoft.com/office/drawing/2014/main" val="2155391819"/>
                    </a:ext>
                  </a:extLst>
                </a:gridCol>
                <a:gridCol w="329184">
                  <a:extLst>
                    <a:ext uri="{9D8B030D-6E8A-4147-A177-3AD203B41FA5}">
                      <a16:colId xmlns:a16="http://schemas.microsoft.com/office/drawing/2014/main" val="2266943478"/>
                    </a:ext>
                  </a:extLst>
                </a:gridCol>
                <a:gridCol w="329184">
                  <a:extLst>
                    <a:ext uri="{9D8B030D-6E8A-4147-A177-3AD203B41FA5}">
                      <a16:colId xmlns:a16="http://schemas.microsoft.com/office/drawing/2014/main" val="1585302167"/>
                    </a:ext>
                  </a:extLst>
                </a:gridCol>
                <a:gridCol w="329184">
                  <a:extLst>
                    <a:ext uri="{9D8B030D-6E8A-4147-A177-3AD203B41FA5}">
                      <a16:colId xmlns:a16="http://schemas.microsoft.com/office/drawing/2014/main" val="1142985641"/>
                    </a:ext>
                  </a:extLst>
                </a:gridCol>
                <a:gridCol w="329184">
                  <a:extLst>
                    <a:ext uri="{9D8B030D-6E8A-4147-A177-3AD203B41FA5}">
                      <a16:colId xmlns:a16="http://schemas.microsoft.com/office/drawing/2014/main" val="2516144769"/>
                    </a:ext>
                  </a:extLst>
                </a:gridCol>
                <a:gridCol w="329184">
                  <a:extLst>
                    <a:ext uri="{9D8B030D-6E8A-4147-A177-3AD203B41FA5}">
                      <a16:colId xmlns:a16="http://schemas.microsoft.com/office/drawing/2014/main" val="3195034807"/>
                    </a:ext>
                  </a:extLst>
                </a:gridCol>
                <a:gridCol w="329184">
                  <a:extLst>
                    <a:ext uri="{9D8B030D-6E8A-4147-A177-3AD203B41FA5}">
                      <a16:colId xmlns:a16="http://schemas.microsoft.com/office/drawing/2014/main" val="47455858"/>
                    </a:ext>
                  </a:extLst>
                </a:gridCol>
                <a:gridCol w="329184">
                  <a:extLst>
                    <a:ext uri="{9D8B030D-6E8A-4147-A177-3AD203B41FA5}">
                      <a16:colId xmlns:a16="http://schemas.microsoft.com/office/drawing/2014/main" val="343953995"/>
                    </a:ext>
                  </a:extLst>
                </a:gridCol>
                <a:gridCol w="329184">
                  <a:extLst>
                    <a:ext uri="{9D8B030D-6E8A-4147-A177-3AD203B41FA5}">
                      <a16:colId xmlns:a16="http://schemas.microsoft.com/office/drawing/2014/main" val="3526570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64914198"/>
                  </a:ext>
                </a:extLst>
              </a:tr>
            </a:tbl>
          </a:graphicData>
        </a:graphic>
      </p:graphicFrame>
      <p:sp>
        <p:nvSpPr>
          <p:cNvPr id="4" name="Text Placeholder 3">
            <a:extLst>
              <a:ext uri="{FF2B5EF4-FFF2-40B4-BE49-F238E27FC236}">
                <a16:creationId xmlns:a16="http://schemas.microsoft.com/office/drawing/2014/main" id="{79B6327F-FEEA-4A97-B1E2-FAFD976E0CF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81382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D946D-C5EA-426B-B80A-9BC9DAF967DD}"/>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ABD6BAE9-3A10-49E0-A9E4-0073E245CCC7}"/>
              </a:ext>
            </a:extLst>
          </p:cNvPr>
          <p:cNvGraphicFramePr>
            <a:graphicFrameLocks noGrp="1"/>
          </p:cNvGraphicFramePr>
          <p:nvPr>
            <p:ph type="tbl" sz="quarter" idx="13"/>
            <p:extLst>
              <p:ext uri="{D42A27DB-BD31-4B8C-83A1-F6EECF244321}">
                <p14:modId xmlns:p14="http://schemas.microsoft.com/office/powerpoint/2010/main" val="1008562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99571005"/>
                    </a:ext>
                  </a:extLst>
                </a:gridCol>
                <a:gridCol w="1481328">
                  <a:extLst>
                    <a:ext uri="{9D8B030D-6E8A-4147-A177-3AD203B41FA5}">
                      <a16:colId xmlns:a16="http://schemas.microsoft.com/office/drawing/2014/main" val="4059591224"/>
                    </a:ext>
                  </a:extLst>
                </a:gridCol>
                <a:gridCol w="329184">
                  <a:extLst>
                    <a:ext uri="{9D8B030D-6E8A-4147-A177-3AD203B41FA5}">
                      <a16:colId xmlns:a16="http://schemas.microsoft.com/office/drawing/2014/main" val="3022250695"/>
                    </a:ext>
                  </a:extLst>
                </a:gridCol>
                <a:gridCol w="329184">
                  <a:extLst>
                    <a:ext uri="{9D8B030D-6E8A-4147-A177-3AD203B41FA5}">
                      <a16:colId xmlns:a16="http://schemas.microsoft.com/office/drawing/2014/main" val="1489655959"/>
                    </a:ext>
                  </a:extLst>
                </a:gridCol>
                <a:gridCol w="329184">
                  <a:extLst>
                    <a:ext uri="{9D8B030D-6E8A-4147-A177-3AD203B41FA5}">
                      <a16:colId xmlns:a16="http://schemas.microsoft.com/office/drawing/2014/main" val="4041319207"/>
                    </a:ext>
                  </a:extLst>
                </a:gridCol>
                <a:gridCol w="329184">
                  <a:extLst>
                    <a:ext uri="{9D8B030D-6E8A-4147-A177-3AD203B41FA5}">
                      <a16:colId xmlns:a16="http://schemas.microsoft.com/office/drawing/2014/main" val="3437141586"/>
                    </a:ext>
                  </a:extLst>
                </a:gridCol>
                <a:gridCol w="329184">
                  <a:extLst>
                    <a:ext uri="{9D8B030D-6E8A-4147-A177-3AD203B41FA5}">
                      <a16:colId xmlns:a16="http://schemas.microsoft.com/office/drawing/2014/main" val="110092904"/>
                    </a:ext>
                  </a:extLst>
                </a:gridCol>
                <a:gridCol w="329184">
                  <a:extLst>
                    <a:ext uri="{9D8B030D-6E8A-4147-A177-3AD203B41FA5}">
                      <a16:colId xmlns:a16="http://schemas.microsoft.com/office/drawing/2014/main" val="1127023518"/>
                    </a:ext>
                  </a:extLst>
                </a:gridCol>
                <a:gridCol w="329184">
                  <a:extLst>
                    <a:ext uri="{9D8B030D-6E8A-4147-A177-3AD203B41FA5}">
                      <a16:colId xmlns:a16="http://schemas.microsoft.com/office/drawing/2014/main" val="961602417"/>
                    </a:ext>
                  </a:extLst>
                </a:gridCol>
                <a:gridCol w="329184">
                  <a:extLst>
                    <a:ext uri="{9D8B030D-6E8A-4147-A177-3AD203B41FA5}">
                      <a16:colId xmlns:a16="http://schemas.microsoft.com/office/drawing/2014/main" val="774165988"/>
                    </a:ext>
                  </a:extLst>
                </a:gridCol>
                <a:gridCol w="329184">
                  <a:extLst>
                    <a:ext uri="{9D8B030D-6E8A-4147-A177-3AD203B41FA5}">
                      <a16:colId xmlns:a16="http://schemas.microsoft.com/office/drawing/2014/main" val="1168914712"/>
                    </a:ext>
                  </a:extLst>
                </a:gridCol>
                <a:gridCol w="329184">
                  <a:extLst>
                    <a:ext uri="{9D8B030D-6E8A-4147-A177-3AD203B41FA5}">
                      <a16:colId xmlns:a16="http://schemas.microsoft.com/office/drawing/2014/main" val="2884614635"/>
                    </a:ext>
                  </a:extLst>
                </a:gridCol>
                <a:gridCol w="329184">
                  <a:extLst>
                    <a:ext uri="{9D8B030D-6E8A-4147-A177-3AD203B41FA5}">
                      <a16:colId xmlns:a16="http://schemas.microsoft.com/office/drawing/2014/main" val="704144295"/>
                    </a:ext>
                  </a:extLst>
                </a:gridCol>
                <a:gridCol w="329184">
                  <a:extLst>
                    <a:ext uri="{9D8B030D-6E8A-4147-A177-3AD203B41FA5}">
                      <a16:colId xmlns:a16="http://schemas.microsoft.com/office/drawing/2014/main" val="4175898413"/>
                    </a:ext>
                  </a:extLst>
                </a:gridCol>
                <a:gridCol w="329184">
                  <a:extLst>
                    <a:ext uri="{9D8B030D-6E8A-4147-A177-3AD203B41FA5}">
                      <a16:colId xmlns:a16="http://schemas.microsoft.com/office/drawing/2014/main" val="2655217006"/>
                    </a:ext>
                  </a:extLst>
                </a:gridCol>
                <a:gridCol w="329184">
                  <a:extLst>
                    <a:ext uri="{9D8B030D-6E8A-4147-A177-3AD203B41FA5}">
                      <a16:colId xmlns:a16="http://schemas.microsoft.com/office/drawing/2014/main" val="159072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5027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- 2024-06-21 15:06:04</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adventurous team member, Scott S., traveled to Vietnam to participate in Tokio Marine's mangrove planting initiative. A year later, Medalit T. continued the planting initiative in Malaysia to promote environmental preservation. We're excited to see who our next volunteer will be for the 21st Mangrove Planting Tour in September!
Interested in joining a company committed to sustainability and global experiences? We're seeking a Claims Analyst Workers Comp to join our team. Apply today: https://bit.ly/4cb4oFc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https://quintly-eu-image-storage.s3.amazonaws.com/e33bbb9956bb05844e7317a82c09a400/5c2bd8ef834794bc18993eb3d66fca33.jpg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34490274"/>
                  </a:ext>
                </a:extLst>
              </a:tr>
            </a:tbl>
          </a:graphicData>
        </a:graphic>
      </p:graphicFrame>
      <p:sp>
        <p:nvSpPr>
          <p:cNvPr id="4" name="Text Placeholder 3">
            <a:extLst>
              <a:ext uri="{FF2B5EF4-FFF2-40B4-BE49-F238E27FC236}">
                <a16:creationId xmlns:a16="http://schemas.microsoft.com/office/drawing/2014/main" id="{04ED8703-05DA-4C3C-B632-01F8576217D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47204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D4D92-96C9-429C-8910-859C44C2C154}"/>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84CD5B95-158C-4EDF-9040-2C211B90BDC4}"/>
              </a:ext>
            </a:extLst>
          </p:cNvPr>
          <p:cNvGraphicFramePr>
            <a:graphicFrameLocks noGrp="1"/>
          </p:cNvGraphicFramePr>
          <p:nvPr>
            <p:ph type="tbl" sz="quarter" idx="13"/>
            <p:extLst>
              <p:ext uri="{D42A27DB-BD31-4B8C-83A1-F6EECF244321}">
                <p14:modId xmlns:p14="http://schemas.microsoft.com/office/powerpoint/2010/main" val="3877981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4593403"/>
                    </a:ext>
                  </a:extLst>
                </a:gridCol>
                <a:gridCol w="1481328">
                  <a:extLst>
                    <a:ext uri="{9D8B030D-6E8A-4147-A177-3AD203B41FA5}">
                      <a16:colId xmlns:a16="http://schemas.microsoft.com/office/drawing/2014/main" val="2145016403"/>
                    </a:ext>
                  </a:extLst>
                </a:gridCol>
                <a:gridCol w="329184">
                  <a:extLst>
                    <a:ext uri="{9D8B030D-6E8A-4147-A177-3AD203B41FA5}">
                      <a16:colId xmlns:a16="http://schemas.microsoft.com/office/drawing/2014/main" val="1247811317"/>
                    </a:ext>
                  </a:extLst>
                </a:gridCol>
                <a:gridCol w="329184">
                  <a:extLst>
                    <a:ext uri="{9D8B030D-6E8A-4147-A177-3AD203B41FA5}">
                      <a16:colId xmlns:a16="http://schemas.microsoft.com/office/drawing/2014/main" val="1168157918"/>
                    </a:ext>
                  </a:extLst>
                </a:gridCol>
                <a:gridCol w="329184">
                  <a:extLst>
                    <a:ext uri="{9D8B030D-6E8A-4147-A177-3AD203B41FA5}">
                      <a16:colId xmlns:a16="http://schemas.microsoft.com/office/drawing/2014/main" val="305879268"/>
                    </a:ext>
                  </a:extLst>
                </a:gridCol>
                <a:gridCol w="329184">
                  <a:extLst>
                    <a:ext uri="{9D8B030D-6E8A-4147-A177-3AD203B41FA5}">
                      <a16:colId xmlns:a16="http://schemas.microsoft.com/office/drawing/2014/main" val="2689513511"/>
                    </a:ext>
                  </a:extLst>
                </a:gridCol>
                <a:gridCol w="329184">
                  <a:extLst>
                    <a:ext uri="{9D8B030D-6E8A-4147-A177-3AD203B41FA5}">
                      <a16:colId xmlns:a16="http://schemas.microsoft.com/office/drawing/2014/main" val="1756195243"/>
                    </a:ext>
                  </a:extLst>
                </a:gridCol>
                <a:gridCol w="329184">
                  <a:extLst>
                    <a:ext uri="{9D8B030D-6E8A-4147-A177-3AD203B41FA5}">
                      <a16:colId xmlns:a16="http://schemas.microsoft.com/office/drawing/2014/main" val="3136423328"/>
                    </a:ext>
                  </a:extLst>
                </a:gridCol>
                <a:gridCol w="329184">
                  <a:extLst>
                    <a:ext uri="{9D8B030D-6E8A-4147-A177-3AD203B41FA5}">
                      <a16:colId xmlns:a16="http://schemas.microsoft.com/office/drawing/2014/main" val="1928404101"/>
                    </a:ext>
                  </a:extLst>
                </a:gridCol>
                <a:gridCol w="329184">
                  <a:extLst>
                    <a:ext uri="{9D8B030D-6E8A-4147-A177-3AD203B41FA5}">
                      <a16:colId xmlns:a16="http://schemas.microsoft.com/office/drawing/2014/main" val="4291328329"/>
                    </a:ext>
                  </a:extLst>
                </a:gridCol>
                <a:gridCol w="329184">
                  <a:extLst>
                    <a:ext uri="{9D8B030D-6E8A-4147-A177-3AD203B41FA5}">
                      <a16:colId xmlns:a16="http://schemas.microsoft.com/office/drawing/2014/main" val="534719580"/>
                    </a:ext>
                  </a:extLst>
                </a:gridCol>
                <a:gridCol w="329184">
                  <a:extLst>
                    <a:ext uri="{9D8B030D-6E8A-4147-A177-3AD203B41FA5}">
                      <a16:colId xmlns:a16="http://schemas.microsoft.com/office/drawing/2014/main" val="4198626618"/>
                    </a:ext>
                  </a:extLst>
                </a:gridCol>
                <a:gridCol w="329184">
                  <a:extLst>
                    <a:ext uri="{9D8B030D-6E8A-4147-A177-3AD203B41FA5}">
                      <a16:colId xmlns:a16="http://schemas.microsoft.com/office/drawing/2014/main" val="2312349744"/>
                    </a:ext>
                  </a:extLst>
                </a:gridCol>
                <a:gridCol w="329184">
                  <a:extLst>
                    <a:ext uri="{9D8B030D-6E8A-4147-A177-3AD203B41FA5}">
                      <a16:colId xmlns:a16="http://schemas.microsoft.com/office/drawing/2014/main" val="1901348488"/>
                    </a:ext>
                  </a:extLst>
                </a:gridCol>
                <a:gridCol w="329184">
                  <a:extLst>
                    <a:ext uri="{9D8B030D-6E8A-4147-A177-3AD203B41FA5}">
                      <a16:colId xmlns:a16="http://schemas.microsoft.com/office/drawing/2014/main" val="498183695"/>
                    </a:ext>
                  </a:extLst>
                </a:gridCol>
                <a:gridCol w="329184">
                  <a:extLst>
                    <a:ext uri="{9D8B030D-6E8A-4147-A177-3AD203B41FA5}">
                      <a16:colId xmlns:a16="http://schemas.microsoft.com/office/drawing/2014/main" val="4214874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6170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- 2024-06-26 14:30:12</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office is making its community a better place, one meal at a time. Employees volunteered their Saturday at @ushsnews, cooking and serving a warm breakfast to those in need.
But our team didn't stop there! In the afternoon, they also provided a delicious lunch, bringing comfort and smiles to many faces.
Our employees embody TMA's commitment to giving back. Are you passionate about making a positive impact in your community? We're hiring! Find the right job for you and apply today: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https://quintly-eu-image-storage.s3.amazonaws.com/e33bbb9956bb05844e7317a82c09a400/7ee11f45e32c43be60bed8191578a6fa.jpg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01874446"/>
                  </a:ext>
                </a:extLst>
              </a:tr>
            </a:tbl>
          </a:graphicData>
        </a:graphic>
      </p:graphicFrame>
      <p:sp>
        <p:nvSpPr>
          <p:cNvPr id="4" name="Text Placeholder 3">
            <a:extLst>
              <a:ext uri="{FF2B5EF4-FFF2-40B4-BE49-F238E27FC236}">
                <a16:creationId xmlns:a16="http://schemas.microsoft.com/office/drawing/2014/main" id="{A17352BC-DA91-44E8-A1AA-6450EC364C7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28797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FBA5B-6983-441E-BF5F-7220D9D3B9BC}"/>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55E9921F-68EE-49CB-8956-00399526BBFF}"/>
              </a:ext>
            </a:extLst>
          </p:cNvPr>
          <p:cNvGraphicFramePr>
            <a:graphicFrameLocks noGrp="1"/>
          </p:cNvGraphicFramePr>
          <p:nvPr>
            <p:ph type="tbl" sz="quarter" idx="13"/>
            <p:extLst>
              <p:ext uri="{D42A27DB-BD31-4B8C-83A1-F6EECF244321}">
                <p14:modId xmlns:p14="http://schemas.microsoft.com/office/powerpoint/2010/main" val="2057124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54406988"/>
                    </a:ext>
                  </a:extLst>
                </a:gridCol>
                <a:gridCol w="1481328">
                  <a:extLst>
                    <a:ext uri="{9D8B030D-6E8A-4147-A177-3AD203B41FA5}">
                      <a16:colId xmlns:a16="http://schemas.microsoft.com/office/drawing/2014/main" val="528856973"/>
                    </a:ext>
                  </a:extLst>
                </a:gridCol>
                <a:gridCol w="329184">
                  <a:extLst>
                    <a:ext uri="{9D8B030D-6E8A-4147-A177-3AD203B41FA5}">
                      <a16:colId xmlns:a16="http://schemas.microsoft.com/office/drawing/2014/main" val="610435142"/>
                    </a:ext>
                  </a:extLst>
                </a:gridCol>
                <a:gridCol w="329184">
                  <a:extLst>
                    <a:ext uri="{9D8B030D-6E8A-4147-A177-3AD203B41FA5}">
                      <a16:colId xmlns:a16="http://schemas.microsoft.com/office/drawing/2014/main" val="1718167740"/>
                    </a:ext>
                  </a:extLst>
                </a:gridCol>
                <a:gridCol w="329184">
                  <a:extLst>
                    <a:ext uri="{9D8B030D-6E8A-4147-A177-3AD203B41FA5}">
                      <a16:colId xmlns:a16="http://schemas.microsoft.com/office/drawing/2014/main" val="983388910"/>
                    </a:ext>
                  </a:extLst>
                </a:gridCol>
                <a:gridCol w="329184">
                  <a:extLst>
                    <a:ext uri="{9D8B030D-6E8A-4147-A177-3AD203B41FA5}">
                      <a16:colId xmlns:a16="http://schemas.microsoft.com/office/drawing/2014/main" val="68388433"/>
                    </a:ext>
                  </a:extLst>
                </a:gridCol>
                <a:gridCol w="329184">
                  <a:extLst>
                    <a:ext uri="{9D8B030D-6E8A-4147-A177-3AD203B41FA5}">
                      <a16:colId xmlns:a16="http://schemas.microsoft.com/office/drawing/2014/main" val="2336150592"/>
                    </a:ext>
                  </a:extLst>
                </a:gridCol>
                <a:gridCol w="329184">
                  <a:extLst>
                    <a:ext uri="{9D8B030D-6E8A-4147-A177-3AD203B41FA5}">
                      <a16:colId xmlns:a16="http://schemas.microsoft.com/office/drawing/2014/main" val="710547028"/>
                    </a:ext>
                  </a:extLst>
                </a:gridCol>
                <a:gridCol w="329184">
                  <a:extLst>
                    <a:ext uri="{9D8B030D-6E8A-4147-A177-3AD203B41FA5}">
                      <a16:colId xmlns:a16="http://schemas.microsoft.com/office/drawing/2014/main" val="4169134235"/>
                    </a:ext>
                  </a:extLst>
                </a:gridCol>
                <a:gridCol w="329184">
                  <a:extLst>
                    <a:ext uri="{9D8B030D-6E8A-4147-A177-3AD203B41FA5}">
                      <a16:colId xmlns:a16="http://schemas.microsoft.com/office/drawing/2014/main" val="2919444817"/>
                    </a:ext>
                  </a:extLst>
                </a:gridCol>
                <a:gridCol w="329184">
                  <a:extLst>
                    <a:ext uri="{9D8B030D-6E8A-4147-A177-3AD203B41FA5}">
                      <a16:colId xmlns:a16="http://schemas.microsoft.com/office/drawing/2014/main" val="976650879"/>
                    </a:ext>
                  </a:extLst>
                </a:gridCol>
                <a:gridCol w="329184">
                  <a:extLst>
                    <a:ext uri="{9D8B030D-6E8A-4147-A177-3AD203B41FA5}">
                      <a16:colId xmlns:a16="http://schemas.microsoft.com/office/drawing/2014/main" val="2874596058"/>
                    </a:ext>
                  </a:extLst>
                </a:gridCol>
                <a:gridCol w="329184">
                  <a:extLst>
                    <a:ext uri="{9D8B030D-6E8A-4147-A177-3AD203B41FA5}">
                      <a16:colId xmlns:a16="http://schemas.microsoft.com/office/drawing/2014/main" val="29115"/>
                    </a:ext>
                  </a:extLst>
                </a:gridCol>
                <a:gridCol w="329184">
                  <a:extLst>
                    <a:ext uri="{9D8B030D-6E8A-4147-A177-3AD203B41FA5}">
                      <a16:colId xmlns:a16="http://schemas.microsoft.com/office/drawing/2014/main" val="1547019524"/>
                    </a:ext>
                  </a:extLst>
                </a:gridCol>
                <a:gridCol w="329184">
                  <a:extLst>
                    <a:ext uri="{9D8B030D-6E8A-4147-A177-3AD203B41FA5}">
                      <a16:colId xmlns:a16="http://schemas.microsoft.com/office/drawing/2014/main" val="354607435"/>
                    </a:ext>
                  </a:extLst>
                </a:gridCol>
                <a:gridCol w="329184">
                  <a:extLst>
                    <a:ext uri="{9D8B030D-6E8A-4147-A177-3AD203B41FA5}">
                      <a16:colId xmlns:a16="http://schemas.microsoft.com/office/drawing/2014/main" val="2334502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498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- 2024-06-28 15:07:37</a:t>
                      </a:r>
                      <a:r>
                        <a:rPr kumimoji="0" lang="en-US" sz="1000" b="0" i="0" u="none" strike="noStrike" kern="1200" cap="none" spc="0" normalizeH="0" baseline="0" noProof="0">
                          <a:ln>
                            <a:noFill/>
                          </a:ln>
                          <a:solidFill>
                            <a:prstClr val="black"/>
                          </a:solidFill>
                          <a:effectLst/>
                          <a:uLnTx/>
                          <a:uFillTx/>
                          <a:latin typeface="Calibri"/>
                          <a:ea typeface="+mn-ea"/>
                          <a:cs typeface="+mn-cs"/>
                        </a:rPr>
                        <a:t>
 Jersey Cares  leads volunteer initiatives to support local nonprofits and schools and help address some of the community's most serious needs. One initiative is the First Night Kit Program, which provides hygiene items for domestic violence shelters, transitional housing facilities, runaway safe-havens, and foster homes to give to kids and families on their "first-night" stay.
Our Jersey City office joined in giving back by assembling toiletry kits for displaced kids in need. Tokio Marine America is committed to making a difference in the lives of our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https://quintly-eu-image-storage.s3.amazonaws.com/e33bbb9956bb05844e7317a82c09a400/2a1eaccc28ff0e9f70db094e885fff63.jpg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75219622"/>
                  </a:ext>
                </a:extLst>
              </a:tr>
            </a:tbl>
          </a:graphicData>
        </a:graphic>
      </p:graphicFrame>
      <p:sp>
        <p:nvSpPr>
          <p:cNvPr id="4" name="Text Placeholder 3">
            <a:extLst>
              <a:ext uri="{FF2B5EF4-FFF2-40B4-BE49-F238E27FC236}">
                <a16:creationId xmlns:a16="http://schemas.microsoft.com/office/drawing/2014/main" id="{01369198-9E4B-4D07-B2B6-B8006529992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55400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48560-3290-4EE5-AB99-F0824B6D7584}"/>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58DB86FA-1D5E-4583-B671-83CBFD41D1AD}"/>
              </a:ext>
            </a:extLst>
          </p:cNvPr>
          <p:cNvGraphicFramePr>
            <a:graphicFrameLocks noGrp="1"/>
          </p:cNvGraphicFramePr>
          <p:nvPr>
            <p:ph type="tbl" sz="quarter" idx="13"/>
            <p:extLst>
              <p:ext uri="{D42A27DB-BD31-4B8C-83A1-F6EECF244321}">
                <p14:modId xmlns:p14="http://schemas.microsoft.com/office/powerpoint/2010/main" val="3985215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19305662"/>
                    </a:ext>
                  </a:extLst>
                </a:gridCol>
                <a:gridCol w="576072">
                  <a:extLst>
                    <a:ext uri="{9D8B030D-6E8A-4147-A177-3AD203B41FA5}">
                      <a16:colId xmlns:a16="http://schemas.microsoft.com/office/drawing/2014/main" val="4068139919"/>
                    </a:ext>
                  </a:extLst>
                </a:gridCol>
                <a:gridCol w="576072">
                  <a:extLst>
                    <a:ext uri="{9D8B030D-6E8A-4147-A177-3AD203B41FA5}">
                      <a16:colId xmlns:a16="http://schemas.microsoft.com/office/drawing/2014/main" val="2837248617"/>
                    </a:ext>
                  </a:extLst>
                </a:gridCol>
                <a:gridCol w="576072">
                  <a:extLst>
                    <a:ext uri="{9D8B030D-6E8A-4147-A177-3AD203B41FA5}">
                      <a16:colId xmlns:a16="http://schemas.microsoft.com/office/drawing/2014/main" val="3196740365"/>
                    </a:ext>
                  </a:extLst>
                </a:gridCol>
                <a:gridCol w="576072">
                  <a:extLst>
                    <a:ext uri="{9D8B030D-6E8A-4147-A177-3AD203B41FA5}">
                      <a16:colId xmlns:a16="http://schemas.microsoft.com/office/drawing/2014/main" val="2705231628"/>
                    </a:ext>
                  </a:extLst>
                </a:gridCol>
                <a:gridCol w="576072">
                  <a:extLst>
                    <a:ext uri="{9D8B030D-6E8A-4147-A177-3AD203B41FA5}">
                      <a16:colId xmlns:a16="http://schemas.microsoft.com/office/drawing/2014/main" val="1852169761"/>
                    </a:ext>
                  </a:extLst>
                </a:gridCol>
                <a:gridCol w="576072">
                  <a:extLst>
                    <a:ext uri="{9D8B030D-6E8A-4147-A177-3AD203B41FA5}">
                      <a16:colId xmlns:a16="http://schemas.microsoft.com/office/drawing/2014/main" val="454486647"/>
                    </a:ext>
                  </a:extLst>
                </a:gridCol>
                <a:gridCol w="576072">
                  <a:extLst>
                    <a:ext uri="{9D8B030D-6E8A-4147-A177-3AD203B41FA5}">
                      <a16:colId xmlns:a16="http://schemas.microsoft.com/office/drawing/2014/main" val="3337257379"/>
                    </a:ext>
                  </a:extLst>
                </a:gridCol>
                <a:gridCol w="576072">
                  <a:extLst>
                    <a:ext uri="{9D8B030D-6E8A-4147-A177-3AD203B41FA5}">
                      <a16:colId xmlns:a16="http://schemas.microsoft.com/office/drawing/2014/main" val="38726327"/>
                    </a:ext>
                  </a:extLst>
                </a:gridCol>
                <a:gridCol w="576072">
                  <a:extLst>
                    <a:ext uri="{9D8B030D-6E8A-4147-A177-3AD203B41FA5}">
                      <a16:colId xmlns:a16="http://schemas.microsoft.com/office/drawing/2014/main" val="3623742896"/>
                    </a:ext>
                  </a:extLst>
                </a:gridCol>
                <a:gridCol w="576072">
                  <a:extLst>
                    <a:ext uri="{9D8B030D-6E8A-4147-A177-3AD203B41FA5}">
                      <a16:colId xmlns:a16="http://schemas.microsoft.com/office/drawing/2014/main" val="2769829738"/>
                    </a:ext>
                  </a:extLst>
                </a:gridCol>
                <a:gridCol w="576072">
                  <a:extLst>
                    <a:ext uri="{9D8B030D-6E8A-4147-A177-3AD203B41FA5}">
                      <a16:colId xmlns:a16="http://schemas.microsoft.com/office/drawing/2014/main" val="3364778915"/>
                    </a:ext>
                  </a:extLst>
                </a:gridCol>
                <a:gridCol w="576072">
                  <a:extLst>
                    <a:ext uri="{9D8B030D-6E8A-4147-A177-3AD203B41FA5}">
                      <a16:colId xmlns:a16="http://schemas.microsoft.com/office/drawing/2014/main" val="254956152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230972"/>
                  </a:ext>
                </a:extLst>
              </a:tr>
              <a:tr h="370840">
                <a:tc>
                  <a:txBody>
                    <a:bodyPr/>
                    <a:lstStyle/>
                    <a:p>
                      <a:r>
                        <a:rPr lang="en-US" sz="1000"/>
                        <a:t>290</a:t>
                      </a:r>
                    </a:p>
                  </a:txBody>
                  <a:tcPr/>
                </a:tc>
                <a:tc>
                  <a:txBody>
                    <a:bodyPr/>
                    <a:lstStyle/>
                    <a:p>
                      <a:r>
                        <a:rPr lang="en-US" sz="1000"/>
                        <a:t>3</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19</a:t>
                      </a:r>
                    </a:p>
                  </a:txBody>
                  <a:tcPr/>
                </a:tc>
                <a:tc>
                  <a:txBody>
                    <a:bodyPr/>
                    <a:lstStyle/>
                    <a:p>
                      <a:r>
                        <a:rPr lang="en-US" sz="1000"/>
                        <a:t>1</a:t>
                      </a:r>
                    </a:p>
                  </a:txBody>
                  <a:tcPr/>
                </a:tc>
                <a:tc>
                  <a:txBody>
                    <a:bodyPr/>
                    <a:lstStyle/>
                    <a:p>
                      <a:r>
                        <a:rPr lang="en-US" sz="1000"/>
                        <a:t>1</a:t>
                      </a:r>
                    </a:p>
                  </a:txBody>
                  <a:tcPr/>
                </a:tc>
                <a:tc>
                  <a:txBody>
                    <a:bodyPr/>
                    <a:lstStyle/>
                    <a:p>
                      <a:r>
                        <a:rPr lang="en-US" sz="1000"/>
                        <a:t>0.5876 %</a:t>
                      </a:r>
                    </a:p>
                  </a:txBody>
                  <a:tcPr/>
                </a:tc>
                <a:tc>
                  <a:txBody>
                    <a:bodyPr/>
                    <a:lstStyle/>
                    <a:p>
                      <a:r>
                        <a:rPr lang="en-US" sz="1000"/>
                        <a:t>0.0 %</a:t>
                      </a:r>
                    </a:p>
                  </a:txBody>
                  <a:tcPr/>
                </a:tc>
                <a:extLst>
                  <a:ext uri="{0D108BD9-81ED-4DB2-BD59-A6C34878D82A}">
                    <a16:rowId xmlns:a16="http://schemas.microsoft.com/office/drawing/2014/main" val="2527012318"/>
                  </a:ext>
                </a:extLst>
              </a:tr>
            </a:tbl>
          </a:graphicData>
        </a:graphic>
      </p:graphicFrame>
      <p:sp>
        <p:nvSpPr>
          <p:cNvPr id="4" name="Text Placeholder 3">
            <a:extLst>
              <a:ext uri="{FF2B5EF4-FFF2-40B4-BE49-F238E27FC236}">
                <a16:creationId xmlns:a16="http://schemas.microsoft.com/office/drawing/2014/main" id="{26CAB120-1D25-4F85-BB7E-73E0D9863DD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73840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FC75A-6940-4A2C-8FBA-9231562556AB}"/>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0F33827D-1633-428D-AA1F-E699F0E24775}"/>
              </a:ext>
            </a:extLst>
          </p:cNvPr>
          <p:cNvGraphicFramePr>
            <a:graphicFrameLocks noGrp="1"/>
          </p:cNvGraphicFramePr>
          <p:nvPr>
            <p:ph type="chart" sz="quarter" idx="13"/>
            <p:extLst>
              <p:ext uri="{D42A27DB-BD31-4B8C-83A1-F6EECF244321}">
                <p14:modId xmlns:p14="http://schemas.microsoft.com/office/powerpoint/2010/main" val="3560105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D6CEBA-071B-423A-85B3-2C2E588EA84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2E2A4AC-1B4F-4A02-BB9C-EC95ADD903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808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56260-E3D2-49B9-8A29-CBC4EBAC47B5}"/>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F89AB748-1C66-45A4-8710-896C97A65DC4}"/>
              </a:ext>
            </a:extLst>
          </p:cNvPr>
          <p:cNvGraphicFramePr>
            <a:graphicFrameLocks noGrp="1"/>
          </p:cNvGraphicFramePr>
          <p:nvPr>
            <p:ph type="chart" sz="quarter" idx="13"/>
            <p:extLst>
              <p:ext uri="{D42A27DB-BD31-4B8C-83A1-F6EECF244321}">
                <p14:modId xmlns:p14="http://schemas.microsoft.com/office/powerpoint/2010/main" val="3004172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32CDB5-A23B-415D-8BFE-D7F7F421D05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EF30B0D-2C45-4E90-8F94-A0968D6537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2542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04636-E26F-4033-A894-6C05088B753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8E16A966-EAD7-4E3A-B2A8-99D884AFE8A8}"/>
              </a:ext>
            </a:extLst>
          </p:cNvPr>
          <p:cNvGraphicFramePr>
            <a:graphicFrameLocks noGrp="1"/>
          </p:cNvGraphicFramePr>
          <p:nvPr>
            <p:ph type="chart" sz="quarter" idx="13"/>
            <p:extLst>
              <p:ext uri="{D42A27DB-BD31-4B8C-83A1-F6EECF244321}">
                <p14:modId xmlns:p14="http://schemas.microsoft.com/office/powerpoint/2010/main" val="49462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1797B9-3919-4B6C-8261-0B606B91C82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6519FE0-6F82-42CE-B476-A5650FCF84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8445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C67C-415A-451F-90E0-2B9A20B2918D}"/>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5E4FD30E-EB33-4100-9A5B-C8BB526FFEBE}"/>
              </a:ext>
            </a:extLst>
          </p:cNvPr>
          <p:cNvGraphicFramePr>
            <a:graphicFrameLocks noGrp="1"/>
          </p:cNvGraphicFramePr>
          <p:nvPr>
            <p:ph type="tbl" sz="quarter" idx="13"/>
            <p:extLst>
              <p:ext uri="{D42A27DB-BD31-4B8C-83A1-F6EECF244321}">
                <p14:modId xmlns:p14="http://schemas.microsoft.com/office/powerpoint/2010/main" val="313706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95578681"/>
                    </a:ext>
                  </a:extLst>
                </a:gridCol>
                <a:gridCol w="1152144">
                  <a:extLst>
                    <a:ext uri="{9D8B030D-6E8A-4147-A177-3AD203B41FA5}">
                      <a16:colId xmlns:a16="http://schemas.microsoft.com/office/drawing/2014/main" val="3292388606"/>
                    </a:ext>
                  </a:extLst>
                </a:gridCol>
                <a:gridCol w="1152144">
                  <a:extLst>
                    <a:ext uri="{9D8B030D-6E8A-4147-A177-3AD203B41FA5}">
                      <a16:colId xmlns:a16="http://schemas.microsoft.com/office/drawing/2014/main" val="4242478703"/>
                    </a:ext>
                  </a:extLst>
                </a:gridCol>
                <a:gridCol w="1152144">
                  <a:extLst>
                    <a:ext uri="{9D8B030D-6E8A-4147-A177-3AD203B41FA5}">
                      <a16:colId xmlns:a16="http://schemas.microsoft.com/office/drawing/2014/main" val="3795243277"/>
                    </a:ext>
                  </a:extLst>
                </a:gridCol>
                <a:gridCol w="1152144">
                  <a:extLst>
                    <a:ext uri="{9D8B030D-6E8A-4147-A177-3AD203B41FA5}">
                      <a16:colId xmlns:a16="http://schemas.microsoft.com/office/drawing/2014/main" val="39746083"/>
                    </a:ext>
                  </a:extLst>
                </a:gridCol>
                <a:gridCol w="1152144">
                  <a:extLst>
                    <a:ext uri="{9D8B030D-6E8A-4147-A177-3AD203B41FA5}">
                      <a16:colId xmlns:a16="http://schemas.microsoft.com/office/drawing/2014/main" val="2983870114"/>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101144086"/>
                  </a:ext>
                </a:extLst>
              </a:tr>
              <a:tr h="370840">
                <a:tc>
                  <a:txBody>
                    <a:bodyPr/>
                    <a:lstStyle/>
                    <a:p>
                      <a:r>
                        <a:rPr lang="en-US" sz="1000" b="1"/>
                        <a:t>@TokioMAmerica - 2024-06-07 14:24:00</a:t>
                      </a:r>
                      <a:r>
                        <a:rPr lang="en-US" sz="1000"/>
                        <a:t>
 TMA is proud to support Shriners Hospitals for Children as our June charity. @shrinershosp brings hope &amp;amp; care for children with special healthcare needs. Through continuous education &amp;amp; research in health discoveries, Shriners helps brave children everywhere live a full life. https://t.co/6p49hNpWSj</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7</a:t>
                      </a:r>
                    </a:p>
                  </a:txBody>
                  <a:tcPr/>
                </a:tc>
                <a:tc>
                  <a:txBody>
                    <a:bodyPr/>
                    <a:lstStyle/>
                    <a:p>
                      <a:r>
                        <a:rPr lang="en-US" sz="1000"/>
                        <a:t>2.4390 %</a:t>
                      </a:r>
                    </a:p>
                  </a:txBody>
                  <a:tcPr/>
                </a:tc>
                <a:extLst>
                  <a:ext uri="{0D108BD9-81ED-4DB2-BD59-A6C34878D82A}">
                    <a16:rowId xmlns:a16="http://schemas.microsoft.com/office/drawing/2014/main" val="3868080394"/>
                  </a:ext>
                </a:extLst>
              </a:tr>
              <a:tr h="370840">
                <a:tc>
                  <a:txBody>
                    <a:bodyPr/>
                    <a:lstStyle/>
                    <a:p>
                      <a:r>
                        <a:rPr lang="en-US" sz="1000" b="1"/>
                        <a:t>@TokioMAmerica - 2024-06-05 16:40:32</a:t>
                      </a:r>
                      <a:r>
                        <a:rPr lang="en-US" sz="1000"/>
                        <a:t>
 Happy World Environment Day! Today, we continue to focus on solutions to preserve our beautiful planet for future generations. We're proud to be part of the Tokio Marine Group, which is committed to sustainability &amp;amp; has maintained carbon-neutral status for 10 consecutive years! https://t.co/b1TKtHUlr7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1.0453 %</a:t>
                      </a:r>
                    </a:p>
                  </a:txBody>
                  <a:tcPr/>
                </a:tc>
                <a:extLst>
                  <a:ext uri="{0D108BD9-81ED-4DB2-BD59-A6C34878D82A}">
                    <a16:rowId xmlns:a16="http://schemas.microsoft.com/office/drawing/2014/main" val="2191197229"/>
                  </a:ext>
                </a:extLst>
              </a:tr>
              <a:tr h="370840">
                <a:tc>
                  <a:txBody>
                    <a:bodyPr/>
                    <a:lstStyle/>
                    <a:p>
                      <a:r>
                        <a:rPr lang="en-US" sz="1000" b="1"/>
                        <a:t>@TokioMAmerica - 2024-06-10 17:00:15</a:t>
                      </a:r>
                      <a:r>
                        <a:rPr lang="en-US" sz="1000"/>
                        <a:t>
 Please welcome our new Plano office interns! We're excited for the new perspectives &amp;amp; innovative ideas our talented interns offer as they pursue career interests &amp;amp; gain valuable experience. Stay tuned for updates on their contributions as they unlock their full potential at TMA! https://t.co/hVYTPYSFyI</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1.0453 %</a:t>
                      </a:r>
                    </a:p>
                  </a:txBody>
                  <a:tcPr/>
                </a:tc>
                <a:extLst>
                  <a:ext uri="{0D108BD9-81ED-4DB2-BD59-A6C34878D82A}">
                    <a16:rowId xmlns:a16="http://schemas.microsoft.com/office/drawing/2014/main" val="1172736703"/>
                  </a:ext>
                </a:extLst>
              </a:tr>
            </a:tbl>
          </a:graphicData>
        </a:graphic>
      </p:graphicFrame>
      <p:sp>
        <p:nvSpPr>
          <p:cNvPr id="4" name="Text Placeholder 3">
            <a:extLst>
              <a:ext uri="{FF2B5EF4-FFF2-40B4-BE49-F238E27FC236}">
                <a16:creationId xmlns:a16="http://schemas.microsoft.com/office/drawing/2014/main" id="{C88A15EF-BBC7-4637-8C0D-0CB3F7FA8E2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02540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42673-1947-4022-804D-BE67F9B56E6F}"/>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EC6B4705-6A53-4E9D-B250-CA8DA7B32782}"/>
              </a:ext>
            </a:extLst>
          </p:cNvPr>
          <p:cNvGraphicFramePr>
            <a:graphicFrameLocks noGrp="1"/>
          </p:cNvGraphicFramePr>
          <p:nvPr>
            <p:ph type="tbl" sz="quarter" idx="13"/>
            <p:extLst>
              <p:ext uri="{D42A27DB-BD31-4B8C-83A1-F6EECF244321}">
                <p14:modId xmlns:p14="http://schemas.microsoft.com/office/powerpoint/2010/main" val="1225652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22690463"/>
                    </a:ext>
                  </a:extLst>
                </a:gridCol>
                <a:gridCol w="658368">
                  <a:extLst>
                    <a:ext uri="{9D8B030D-6E8A-4147-A177-3AD203B41FA5}">
                      <a16:colId xmlns:a16="http://schemas.microsoft.com/office/drawing/2014/main" val="2614701340"/>
                    </a:ext>
                  </a:extLst>
                </a:gridCol>
                <a:gridCol w="658368">
                  <a:extLst>
                    <a:ext uri="{9D8B030D-6E8A-4147-A177-3AD203B41FA5}">
                      <a16:colId xmlns:a16="http://schemas.microsoft.com/office/drawing/2014/main" val="142990226"/>
                    </a:ext>
                  </a:extLst>
                </a:gridCol>
                <a:gridCol w="658368">
                  <a:extLst>
                    <a:ext uri="{9D8B030D-6E8A-4147-A177-3AD203B41FA5}">
                      <a16:colId xmlns:a16="http://schemas.microsoft.com/office/drawing/2014/main" val="2653353972"/>
                    </a:ext>
                  </a:extLst>
                </a:gridCol>
                <a:gridCol w="658368">
                  <a:extLst>
                    <a:ext uri="{9D8B030D-6E8A-4147-A177-3AD203B41FA5}">
                      <a16:colId xmlns:a16="http://schemas.microsoft.com/office/drawing/2014/main" val="2012725909"/>
                    </a:ext>
                  </a:extLst>
                </a:gridCol>
                <a:gridCol w="658368">
                  <a:extLst>
                    <a:ext uri="{9D8B030D-6E8A-4147-A177-3AD203B41FA5}">
                      <a16:colId xmlns:a16="http://schemas.microsoft.com/office/drawing/2014/main" val="219300487"/>
                    </a:ext>
                  </a:extLst>
                </a:gridCol>
                <a:gridCol w="658368">
                  <a:extLst>
                    <a:ext uri="{9D8B030D-6E8A-4147-A177-3AD203B41FA5}">
                      <a16:colId xmlns:a16="http://schemas.microsoft.com/office/drawing/2014/main" val="2312816846"/>
                    </a:ext>
                  </a:extLst>
                </a:gridCol>
                <a:gridCol w="658368">
                  <a:extLst>
                    <a:ext uri="{9D8B030D-6E8A-4147-A177-3AD203B41FA5}">
                      <a16:colId xmlns:a16="http://schemas.microsoft.com/office/drawing/2014/main" val="366237976"/>
                    </a:ext>
                  </a:extLst>
                </a:gridCol>
                <a:gridCol w="658368">
                  <a:extLst>
                    <a:ext uri="{9D8B030D-6E8A-4147-A177-3AD203B41FA5}">
                      <a16:colId xmlns:a16="http://schemas.microsoft.com/office/drawing/2014/main" val="3203987154"/>
                    </a:ext>
                  </a:extLst>
                </a:gridCol>
                <a:gridCol w="658368">
                  <a:extLst>
                    <a:ext uri="{9D8B030D-6E8A-4147-A177-3AD203B41FA5}">
                      <a16:colId xmlns:a16="http://schemas.microsoft.com/office/drawing/2014/main" val="692018361"/>
                    </a:ext>
                  </a:extLst>
                </a:gridCol>
                <a:gridCol w="658368">
                  <a:extLst>
                    <a:ext uri="{9D8B030D-6E8A-4147-A177-3AD203B41FA5}">
                      <a16:colId xmlns:a16="http://schemas.microsoft.com/office/drawing/2014/main" val="2556668584"/>
                    </a:ext>
                  </a:extLst>
                </a:gridCol>
                <a:gridCol w="658368">
                  <a:extLst>
                    <a:ext uri="{9D8B030D-6E8A-4147-A177-3AD203B41FA5}">
                      <a16:colId xmlns:a16="http://schemas.microsoft.com/office/drawing/2014/main" val="276014469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22324414"/>
                  </a:ext>
                </a:extLst>
              </a:tr>
              <a:tr h="370840">
                <a:tc>
                  <a:txBody>
                    <a:bodyPr/>
                    <a:lstStyle/>
                    <a:p>
                      <a:r>
                        <a:rPr lang="en-US" sz="1000"/>
                        <a:t>22459</a:t>
                      </a:r>
                    </a:p>
                  </a:txBody>
                  <a:tcPr/>
                </a:tc>
                <a:tc>
                  <a:txBody>
                    <a:bodyPr/>
                    <a:lstStyle/>
                    <a:p>
                      <a:r>
                        <a:rPr lang="en-US" sz="1000"/>
                        <a:t>126</a:t>
                      </a:r>
                    </a:p>
                  </a:txBody>
                  <a:tcPr/>
                </a:tc>
                <a:tc>
                  <a:txBody>
                    <a:bodyPr/>
                    <a:lstStyle/>
                    <a:p>
                      <a:r>
                        <a:rPr lang="en-US" sz="1000"/>
                        <a:t>13</a:t>
                      </a:r>
                    </a:p>
                  </a:txBody>
                  <a:tcPr/>
                </a:tc>
                <a:tc>
                  <a:txBody>
                    <a:bodyPr/>
                    <a:lstStyle/>
                    <a:p>
                      <a:r>
                        <a:rPr lang="en-US" sz="1000"/>
                        <a:t>500</a:t>
                      </a:r>
                    </a:p>
                  </a:txBody>
                  <a:tcPr/>
                </a:tc>
                <a:tc>
                  <a:txBody>
                    <a:bodyPr/>
                    <a:lstStyle/>
                    <a:p>
                      <a:r>
                        <a:rPr lang="en-US" sz="1000"/>
                        <a:t>38.461538461538</a:t>
                      </a:r>
                    </a:p>
                  </a:txBody>
                  <a:tcPr/>
                </a:tc>
                <a:tc>
                  <a:txBody>
                    <a:bodyPr/>
                    <a:lstStyle/>
                    <a:p>
                      <a:r>
                        <a:rPr lang="en-US" sz="1000"/>
                        <a:t>13</a:t>
                      </a:r>
                    </a:p>
                  </a:txBody>
                  <a:tcPr/>
                </a:tc>
                <a:tc>
                  <a:txBody>
                    <a:bodyPr/>
                    <a:lstStyle/>
                    <a:p>
                      <a:r>
                        <a:rPr lang="en-US" sz="1000"/>
                        <a:t>6</a:t>
                      </a:r>
                    </a:p>
                  </a:txBody>
                  <a:tcPr/>
                </a:tc>
                <a:tc>
                  <a:txBody>
                    <a:bodyPr/>
                    <a:lstStyle/>
                    <a:p>
                      <a:r>
                        <a:rPr lang="en-US" sz="1000"/>
                        <a:t>2298</a:t>
                      </a:r>
                    </a:p>
                  </a:txBody>
                  <a:tcPr/>
                </a:tc>
                <a:tc>
                  <a:txBody>
                    <a:bodyPr/>
                    <a:lstStyle/>
                    <a:p>
                      <a:r>
                        <a:rPr lang="en-US" sz="1000"/>
                        <a:t>23644</a:t>
                      </a:r>
                    </a:p>
                  </a:txBody>
                  <a:tcPr/>
                </a:tc>
                <a:tc>
                  <a:txBody>
                    <a:bodyPr/>
                    <a:lstStyle/>
                    <a:p>
                      <a:r>
                        <a:rPr lang="en-US" sz="1000"/>
                        <a:t>1818.7692307692</a:t>
                      </a:r>
                    </a:p>
                  </a:txBody>
                  <a:tcPr/>
                </a:tc>
                <a:tc>
                  <a:txBody>
                    <a:bodyPr/>
                    <a:lstStyle/>
                    <a:p>
                      <a:r>
                        <a:rPr lang="en-US" sz="1000"/>
                        <a:t>9.9279539336227 %</a:t>
                      </a:r>
                    </a:p>
                  </a:txBody>
                  <a:tcPr/>
                </a:tc>
                <a:tc>
                  <a:txBody>
                    <a:bodyPr/>
                    <a:lstStyle/>
                    <a:p>
                      <a:r>
                        <a:rPr lang="en-US" sz="1000"/>
                        <a:t>396</a:t>
                      </a:r>
                    </a:p>
                  </a:txBody>
                  <a:tcPr/>
                </a:tc>
                <a:extLst>
                  <a:ext uri="{0D108BD9-81ED-4DB2-BD59-A6C34878D82A}">
                    <a16:rowId xmlns:a16="http://schemas.microsoft.com/office/drawing/2014/main" val="1319806110"/>
                  </a:ext>
                </a:extLst>
              </a:tr>
            </a:tbl>
          </a:graphicData>
        </a:graphic>
      </p:graphicFrame>
      <p:sp>
        <p:nvSpPr>
          <p:cNvPr id="4" name="Text Placeholder 3">
            <a:extLst>
              <a:ext uri="{FF2B5EF4-FFF2-40B4-BE49-F238E27FC236}">
                <a16:creationId xmlns:a16="http://schemas.microsoft.com/office/drawing/2014/main" id="{F9BC251F-3BD1-4391-9A72-671B5064309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12056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C5C87-F48B-414D-BDEE-ABC51318D2CB}"/>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CB05735-FE1E-44C7-81FC-8700AFE610B0}"/>
              </a:ext>
            </a:extLst>
          </p:cNvPr>
          <p:cNvGraphicFramePr>
            <a:graphicFrameLocks noGrp="1"/>
          </p:cNvGraphicFramePr>
          <p:nvPr>
            <p:ph type="chart" sz="quarter" idx="13"/>
            <p:extLst>
              <p:ext uri="{D42A27DB-BD31-4B8C-83A1-F6EECF244321}">
                <p14:modId xmlns:p14="http://schemas.microsoft.com/office/powerpoint/2010/main" val="1761276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4ADA38-6DFD-43A9-848D-EB78CAC6C2A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79BF32C-C6C0-4E33-A1E0-88A763A6CD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2551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6D6B3-37C9-4F6A-8330-55F33FDD05B6}"/>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F7F21B97-D1C4-4316-99F8-9B15B3975B75}"/>
              </a:ext>
            </a:extLst>
          </p:cNvPr>
          <p:cNvGraphicFramePr>
            <a:graphicFrameLocks noGrp="1"/>
          </p:cNvGraphicFramePr>
          <p:nvPr>
            <p:ph type="chart" sz="quarter" idx="13"/>
            <p:extLst>
              <p:ext uri="{D42A27DB-BD31-4B8C-83A1-F6EECF244321}">
                <p14:modId xmlns:p14="http://schemas.microsoft.com/office/powerpoint/2010/main" val="4235876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C6CAE0-7ACF-42A2-BB79-98B257B10E0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F3E5E9A-8619-472F-A33E-741ED7A26A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4874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A8291-EC5D-46C2-9DC8-F7855BC7DB7B}"/>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66D8E62D-D87B-4019-ACED-19B79F8A4D02}"/>
              </a:ext>
            </a:extLst>
          </p:cNvPr>
          <p:cNvGraphicFramePr>
            <a:graphicFrameLocks noGrp="1"/>
          </p:cNvGraphicFramePr>
          <p:nvPr>
            <p:ph type="chart" sz="quarter" idx="13"/>
            <p:extLst>
              <p:ext uri="{D42A27DB-BD31-4B8C-83A1-F6EECF244321}">
                <p14:modId xmlns:p14="http://schemas.microsoft.com/office/powerpoint/2010/main" val="170884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A2F4FE-6B4C-4D46-B4AD-273AF9EEA09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FBC80DF-4A82-489F-AD55-B8777F0E35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9478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FCE8C-88A0-4E81-BF7D-4AFB5CE94ABC}"/>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20B099C2-1CFD-48E5-B592-5580E16BF401}"/>
              </a:ext>
            </a:extLst>
          </p:cNvPr>
          <p:cNvGraphicFramePr>
            <a:graphicFrameLocks noGrp="1"/>
          </p:cNvGraphicFramePr>
          <p:nvPr>
            <p:ph type="chart" sz="quarter" idx="13"/>
            <p:extLst>
              <p:ext uri="{D42A27DB-BD31-4B8C-83A1-F6EECF244321}">
                <p14:modId xmlns:p14="http://schemas.microsoft.com/office/powerpoint/2010/main" val="4030870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51D314-CAA0-4A61-B1BA-AF9D549BDAB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61ECC45-AE4B-4D6D-A46B-5038FB189D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118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72DB2-7D4D-4CF8-942F-DF7FCD4204D6}"/>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3A9A98FE-338B-4CA0-8196-32DE388633B2}"/>
              </a:ext>
            </a:extLst>
          </p:cNvPr>
          <p:cNvGraphicFramePr>
            <a:graphicFrameLocks noGrp="1"/>
          </p:cNvGraphicFramePr>
          <p:nvPr>
            <p:ph type="tbl" sz="quarter" idx="13"/>
            <p:extLst>
              <p:ext uri="{D42A27DB-BD31-4B8C-83A1-F6EECF244321}">
                <p14:modId xmlns:p14="http://schemas.microsoft.com/office/powerpoint/2010/main" val="3879953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930306876"/>
                    </a:ext>
                  </a:extLst>
                </a:gridCol>
                <a:gridCol w="658368">
                  <a:extLst>
                    <a:ext uri="{9D8B030D-6E8A-4147-A177-3AD203B41FA5}">
                      <a16:colId xmlns:a16="http://schemas.microsoft.com/office/drawing/2014/main" val="3736287228"/>
                    </a:ext>
                  </a:extLst>
                </a:gridCol>
                <a:gridCol w="658368">
                  <a:extLst>
                    <a:ext uri="{9D8B030D-6E8A-4147-A177-3AD203B41FA5}">
                      <a16:colId xmlns:a16="http://schemas.microsoft.com/office/drawing/2014/main" val="4109524495"/>
                    </a:ext>
                  </a:extLst>
                </a:gridCol>
                <a:gridCol w="658368">
                  <a:extLst>
                    <a:ext uri="{9D8B030D-6E8A-4147-A177-3AD203B41FA5}">
                      <a16:colId xmlns:a16="http://schemas.microsoft.com/office/drawing/2014/main" val="2621976895"/>
                    </a:ext>
                  </a:extLst>
                </a:gridCol>
                <a:gridCol w="658368">
                  <a:extLst>
                    <a:ext uri="{9D8B030D-6E8A-4147-A177-3AD203B41FA5}">
                      <a16:colId xmlns:a16="http://schemas.microsoft.com/office/drawing/2014/main" val="1755171211"/>
                    </a:ext>
                  </a:extLst>
                </a:gridCol>
                <a:gridCol w="658368">
                  <a:extLst>
                    <a:ext uri="{9D8B030D-6E8A-4147-A177-3AD203B41FA5}">
                      <a16:colId xmlns:a16="http://schemas.microsoft.com/office/drawing/2014/main" val="2101026284"/>
                    </a:ext>
                  </a:extLst>
                </a:gridCol>
                <a:gridCol w="658368">
                  <a:extLst>
                    <a:ext uri="{9D8B030D-6E8A-4147-A177-3AD203B41FA5}">
                      <a16:colId xmlns:a16="http://schemas.microsoft.com/office/drawing/2014/main" val="2982245190"/>
                    </a:ext>
                  </a:extLst>
                </a:gridCol>
                <a:gridCol w="658368">
                  <a:extLst>
                    <a:ext uri="{9D8B030D-6E8A-4147-A177-3AD203B41FA5}">
                      <a16:colId xmlns:a16="http://schemas.microsoft.com/office/drawing/2014/main" val="2687398369"/>
                    </a:ext>
                  </a:extLst>
                </a:gridCol>
                <a:gridCol w="658368">
                  <a:extLst>
                    <a:ext uri="{9D8B030D-6E8A-4147-A177-3AD203B41FA5}">
                      <a16:colId xmlns:a16="http://schemas.microsoft.com/office/drawing/2014/main" val="1527661951"/>
                    </a:ext>
                  </a:extLst>
                </a:gridCol>
                <a:gridCol w="658368">
                  <a:extLst>
                    <a:ext uri="{9D8B030D-6E8A-4147-A177-3AD203B41FA5}">
                      <a16:colId xmlns:a16="http://schemas.microsoft.com/office/drawing/2014/main" val="2620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8967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- 2024-06-28 14:48:49</a:t>
                      </a:r>
                      <a:r>
                        <a:rPr kumimoji="0" lang="en-US" sz="1000" b="0" i="0" u="none" strike="noStrike" kern="1200" cap="none" spc="0" normalizeH="0" baseline="0" noProof="0">
                          <a:ln>
                            <a:noFill/>
                          </a:ln>
                          <a:solidFill>
                            <a:prstClr val="black"/>
                          </a:solidFill>
                          <a:effectLst/>
                          <a:uLnTx/>
                          <a:uFillTx/>
                          <a:latin typeface="Calibri"/>
                          <a:ea typeface="+mn-ea"/>
                          <a:cs typeface="+mn-cs"/>
                        </a:rPr>
                        <a:t>
 Jersey Cares leads volunteer initiatives to support local nonprofits and schools and help address some of the community's most serious needs. One initiative is the First Night Kit Program, which provides hygiene items for domestic violence shelters, transitional housing facilities, runaway safe havens, and foster homes to give to kids and families on their "first night" stay. 
Our Jersey City office joined in giving back by assembling toiletry kits for displaced kids in need. Tokio Marine America is committed to making a difference in the lives of our community.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24.91568296796 %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75747199"/>
                  </a:ext>
                </a:extLst>
              </a:tr>
            </a:tbl>
          </a:graphicData>
        </a:graphic>
      </p:graphicFrame>
      <p:sp>
        <p:nvSpPr>
          <p:cNvPr id="4" name="Text Placeholder 3">
            <a:extLst>
              <a:ext uri="{FF2B5EF4-FFF2-40B4-BE49-F238E27FC236}">
                <a16:creationId xmlns:a16="http://schemas.microsoft.com/office/drawing/2014/main" id="{04BFB504-2B89-427E-8867-289C90A8B49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85392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5F1B2-76A7-4668-94B9-FBD21958ACBA}"/>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739C63A4-BC26-4E75-B8B0-D8284BBD4347}"/>
              </a:ext>
            </a:extLst>
          </p:cNvPr>
          <p:cNvGraphicFramePr>
            <a:graphicFrameLocks noGrp="1"/>
          </p:cNvGraphicFramePr>
          <p:nvPr>
            <p:ph type="tbl" sz="quarter" idx="13"/>
            <p:extLst>
              <p:ext uri="{D42A27DB-BD31-4B8C-83A1-F6EECF244321}">
                <p14:modId xmlns:p14="http://schemas.microsoft.com/office/powerpoint/2010/main" val="750204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46943007"/>
                    </a:ext>
                  </a:extLst>
                </a:gridCol>
                <a:gridCol w="658368">
                  <a:extLst>
                    <a:ext uri="{9D8B030D-6E8A-4147-A177-3AD203B41FA5}">
                      <a16:colId xmlns:a16="http://schemas.microsoft.com/office/drawing/2014/main" val="1059026300"/>
                    </a:ext>
                  </a:extLst>
                </a:gridCol>
                <a:gridCol w="658368">
                  <a:extLst>
                    <a:ext uri="{9D8B030D-6E8A-4147-A177-3AD203B41FA5}">
                      <a16:colId xmlns:a16="http://schemas.microsoft.com/office/drawing/2014/main" val="1081965713"/>
                    </a:ext>
                  </a:extLst>
                </a:gridCol>
                <a:gridCol w="658368">
                  <a:extLst>
                    <a:ext uri="{9D8B030D-6E8A-4147-A177-3AD203B41FA5}">
                      <a16:colId xmlns:a16="http://schemas.microsoft.com/office/drawing/2014/main" val="893816188"/>
                    </a:ext>
                  </a:extLst>
                </a:gridCol>
                <a:gridCol w="658368">
                  <a:extLst>
                    <a:ext uri="{9D8B030D-6E8A-4147-A177-3AD203B41FA5}">
                      <a16:colId xmlns:a16="http://schemas.microsoft.com/office/drawing/2014/main" val="1637985156"/>
                    </a:ext>
                  </a:extLst>
                </a:gridCol>
                <a:gridCol w="658368">
                  <a:extLst>
                    <a:ext uri="{9D8B030D-6E8A-4147-A177-3AD203B41FA5}">
                      <a16:colId xmlns:a16="http://schemas.microsoft.com/office/drawing/2014/main" val="2574813141"/>
                    </a:ext>
                  </a:extLst>
                </a:gridCol>
                <a:gridCol w="658368">
                  <a:extLst>
                    <a:ext uri="{9D8B030D-6E8A-4147-A177-3AD203B41FA5}">
                      <a16:colId xmlns:a16="http://schemas.microsoft.com/office/drawing/2014/main" val="547418456"/>
                    </a:ext>
                  </a:extLst>
                </a:gridCol>
                <a:gridCol w="658368">
                  <a:extLst>
                    <a:ext uri="{9D8B030D-6E8A-4147-A177-3AD203B41FA5}">
                      <a16:colId xmlns:a16="http://schemas.microsoft.com/office/drawing/2014/main" val="3461105150"/>
                    </a:ext>
                  </a:extLst>
                </a:gridCol>
                <a:gridCol w="658368">
                  <a:extLst>
                    <a:ext uri="{9D8B030D-6E8A-4147-A177-3AD203B41FA5}">
                      <a16:colId xmlns:a16="http://schemas.microsoft.com/office/drawing/2014/main" val="2696794221"/>
                    </a:ext>
                  </a:extLst>
                </a:gridCol>
                <a:gridCol w="658368">
                  <a:extLst>
                    <a:ext uri="{9D8B030D-6E8A-4147-A177-3AD203B41FA5}">
                      <a16:colId xmlns:a16="http://schemas.microsoft.com/office/drawing/2014/main" val="148065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3563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- 2024-06-10 16:59:56</a:t>
                      </a:r>
                      <a:r>
                        <a:rPr kumimoji="0" lang="en-US" sz="1000" b="0" i="0" u="none" strike="noStrike" kern="1200" cap="none" spc="0" normalizeH="0" baseline="0" noProof="0">
                          <a:ln>
                            <a:noFill/>
                          </a:ln>
                          <a:solidFill>
                            <a:prstClr val="black"/>
                          </a:solidFill>
                          <a:effectLst/>
                          <a:uLnTx/>
                          <a:uFillTx/>
                          <a:latin typeface="Calibri"/>
                          <a:ea typeface="+mn-ea"/>
                          <a:cs typeface="+mn-cs"/>
                        </a:rPr>
                        <a:t>
 Please give a warm welcome to our two new interns who have just joined our Plano office! We are excited about the fresh perspectives and innovative ideas our talented interns will bring as they pursue their career interests and gain valuable, hands-on experience.
Stay tuned for updates on their contributions as they unlock their full potential at 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14.103425117529 %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5172277"/>
                  </a:ext>
                </a:extLst>
              </a:tr>
            </a:tbl>
          </a:graphicData>
        </a:graphic>
      </p:graphicFrame>
      <p:sp>
        <p:nvSpPr>
          <p:cNvPr id="4" name="Text Placeholder 3">
            <a:extLst>
              <a:ext uri="{FF2B5EF4-FFF2-40B4-BE49-F238E27FC236}">
                <a16:creationId xmlns:a16="http://schemas.microsoft.com/office/drawing/2014/main" id="{7F9D1A41-0644-4750-98B8-B47EC4E6042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39157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050FC-0811-4932-9944-DEFB5EBFE1F6}"/>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75B9A3C3-1802-4A1F-8F5B-05A69486F34F}"/>
              </a:ext>
            </a:extLst>
          </p:cNvPr>
          <p:cNvGraphicFramePr>
            <a:graphicFrameLocks noGrp="1"/>
          </p:cNvGraphicFramePr>
          <p:nvPr>
            <p:ph type="tbl" sz="quarter" idx="13"/>
            <p:extLst>
              <p:ext uri="{D42A27DB-BD31-4B8C-83A1-F6EECF244321}">
                <p14:modId xmlns:p14="http://schemas.microsoft.com/office/powerpoint/2010/main" val="193200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71067980"/>
                    </a:ext>
                  </a:extLst>
                </a:gridCol>
                <a:gridCol w="658368">
                  <a:extLst>
                    <a:ext uri="{9D8B030D-6E8A-4147-A177-3AD203B41FA5}">
                      <a16:colId xmlns:a16="http://schemas.microsoft.com/office/drawing/2014/main" val="4004098285"/>
                    </a:ext>
                  </a:extLst>
                </a:gridCol>
                <a:gridCol w="658368">
                  <a:extLst>
                    <a:ext uri="{9D8B030D-6E8A-4147-A177-3AD203B41FA5}">
                      <a16:colId xmlns:a16="http://schemas.microsoft.com/office/drawing/2014/main" val="1566254261"/>
                    </a:ext>
                  </a:extLst>
                </a:gridCol>
                <a:gridCol w="658368">
                  <a:extLst>
                    <a:ext uri="{9D8B030D-6E8A-4147-A177-3AD203B41FA5}">
                      <a16:colId xmlns:a16="http://schemas.microsoft.com/office/drawing/2014/main" val="2390169116"/>
                    </a:ext>
                  </a:extLst>
                </a:gridCol>
                <a:gridCol w="658368">
                  <a:extLst>
                    <a:ext uri="{9D8B030D-6E8A-4147-A177-3AD203B41FA5}">
                      <a16:colId xmlns:a16="http://schemas.microsoft.com/office/drawing/2014/main" val="3044800910"/>
                    </a:ext>
                  </a:extLst>
                </a:gridCol>
                <a:gridCol w="658368">
                  <a:extLst>
                    <a:ext uri="{9D8B030D-6E8A-4147-A177-3AD203B41FA5}">
                      <a16:colId xmlns:a16="http://schemas.microsoft.com/office/drawing/2014/main" val="2138633661"/>
                    </a:ext>
                  </a:extLst>
                </a:gridCol>
                <a:gridCol w="658368">
                  <a:extLst>
                    <a:ext uri="{9D8B030D-6E8A-4147-A177-3AD203B41FA5}">
                      <a16:colId xmlns:a16="http://schemas.microsoft.com/office/drawing/2014/main" val="1856633865"/>
                    </a:ext>
                  </a:extLst>
                </a:gridCol>
                <a:gridCol w="658368">
                  <a:extLst>
                    <a:ext uri="{9D8B030D-6E8A-4147-A177-3AD203B41FA5}">
                      <a16:colId xmlns:a16="http://schemas.microsoft.com/office/drawing/2014/main" val="2324399332"/>
                    </a:ext>
                  </a:extLst>
                </a:gridCol>
                <a:gridCol w="658368">
                  <a:extLst>
                    <a:ext uri="{9D8B030D-6E8A-4147-A177-3AD203B41FA5}">
                      <a16:colId xmlns:a16="http://schemas.microsoft.com/office/drawing/2014/main" val="2531265902"/>
                    </a:ext>
                  </a:extLst>
                </a:gridCol>
                <a:gridCol w="658368">
                  <a:extLst>
                    <a:ext uri="{9D8B030D-6E8A-4147-A177-3AD203B41FA5}">
                      <a16:colId xmlns:a16="http://schemas.microsoft.com/office/drawing/2014/main" val="2394136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3422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- 2024-06-03 15:50:47</a:t>
                      </a:r>
                      <a:r>
                        <a:rPr kumimoji="0" lang="en-US" sz="1000" b="0" i="0" u="none" strike="noStrike" kern="1200" cap="none" spc="0" normalizeH="0" baseline="0" noProof="0">
                          <a:ln>
                            <a:noFill/>
                          </a:ln>
                          <a:solidFill>
                            <a:prstClr val="black"/>
                          </a:solidFill>
                          <a:effectLst/>
                          <a:uLnTx/>
                          <a:uFillTx/>
                          <a:latin typeface="Calibri"/>
                          <a:ea typeface="+mn-ea"/>
                          <a:cs typeface="+mn-cs"/>
                        </a:rPr>
                        <a:t>
 Our Plano, TX employees rolled up their sleeves to clean up the gardens at Moss Haven Farm! Our team had a rewarding day, gardening, picking weeds, laying mulch, and tasting blackberries. 🌱 
Their efforts support Moss Haven Farms' mission to cultivate responsible environmental practices, healthy lifestyles, and a passion for giving back to the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12.179137083561 %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859058"/>
                  </a:ext>
                </a:extLst>
              </a:tr>
            </a:tbl>
          </a:graphicData>
        </a:graphic>
      </p:graphicFrame>
      <p:sp>
        <p:nvSpPr>
          <p:cNvPr id="4" name="Text Placeholder 3">
            <a:extLst>
              <a:ext uri="{FF2B5EF4-FFF2-40B4-BE49-F238E27FC236}">
                <a16:creationId xmlns:a16="http://schemas.microsoft.com/office/drawing/2014/main" id="{E49B286B-12C3-435A-A8CA-16460D4457A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5722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1E535-6277-495A-9245-C428CCBD6F35}"/>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D5EDBC33-4F6D-4723-A197-E3AD60E4D454}"/>
              </a:ext>
            </a:extLst>
          </p:cNvPr>
          <p:cNvGraphicFramePr>
            <a:graphicFrameLocks noGrp="1"/>
          </p:cNvGraphicFramePr>
          <p:nvPr>
            <p:ph type="tbl" sz="quarter" idx="13"/>
            <p:extLst>
              <p:ext uri="{D42A27DB-BD31-4B8C-83A1-F6EECF244321}">
                <p14:modId xmlns:p14="http://schemas.microsoft.com/office/powerpoint/2010/main" val="2753365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25806969"/>
                    </a:ext>
                  </a:extLst>
                </a:gridCol>
                <a:gridCol w="576072">
                  <a:extLst>
                    <a:ext uri="{9D8B030D-6E8A-4147-A177-3AD203B41FA5}">
                      <a16:colId xmlns:a16="http://schemas.microsoft.com/office/drawing/2014/main" val="3968440721"/>
                    </a:ext>
                  </a:extLst>
                </a:gridCol>
                <a:gridCol w="576072">
                  <a:extLst>
                    <a:ext uri="{9D8B030D-6E8A-4147-A177-3AD203B41FA5}">
                      <a16:colId xmlns:a16="http://schemas.microsoft.com/office/drawing/2014/main" val="3001162037"/>
                    </a:ext>
                  </a:extLst>
                </a:gridCol>
                <a:gridCol w="576072">
                  <a:extLst>
                    <a:ext uri="{9D8B030D-6E8A-4147-A177-3AD203B41FA5}">
                      <a16:colId xmlns:a16="http://schemas.microsoft.com/office/drawing/2014/main" val="199710978"/>
                    </a:ext>
                  </a:extLst>
                </a:gridCol>
                <a:gridCol w="576072">
                  <a:extLst>
                    <a:ext uri="{9D8B030D-6E8A-4147-A177-3AD203B41FA5}">
                      <a16:colId xmlns:a16="http://schemas.microsoft.com/office/drawing/2014/main" val="2803579235"/>
                    </a:ext>
                  </a:extLst>
                </a:gridCol>
                <a:gridCol w="576072">
                  <a:extLst>
                    <a:ext uri="{9D8B030D-6E8A-4147-A177-3AD203B41FA5}">
                      <a16:colId xmlns:a16="http://schemas.microsoft.com/office/drawing/2014/main" val="575805197"/>
                    </a:ext>
                  </a:extLst>
                </a:gridCol>
                <a:gridCol w="576072">
                  <a:extLst>
                    <a:ext uri="{9D8B030D-6E8A-4147-A177-3AD203B41FA5}">
                      <a16:colId xmlns:a16="http://schemas.microsoft.com/office/drawing/2014/main" val="4294396773"/>
                    </a:ext>
                  </a:extLst>
                </a:gridCol>
                <a:gridCol w="576072">
                  <a:extLst>
                    <a:ext uri="{9D8B030D-6E8A-4147-A177-3AD203B41FA5}">
                      <a16:colId xmlns:a16="http://schemas.microsoft.com/office/drawing/2014/main" val="1794659636"/>
                    </a:ext>
                  </a:extLst>
                </a:gridCol>
                <a:gridCol w="576072">
                  <a:extLst>
                    <a:ext uri="{9D8B030D-6E8A-4147-A177-3AD203B41FA5}">
                      <a16:colId xmlns:a16="http://schemas.microsoft.com/office/drawing/2014/main" val="3742322292"/>
                    </a:ext>
                  </a:extLst>
                </a:gridCol>
                <a:gridCol w="576072">
                  <a:extLst>
                    <a:ext uri="{9D8B030D-6E8A-4147-A177-3AD203B41FA5}">
                      <a16:colId xmlns:a16="http://schemas.microsoft.com/office/drawing/2014/main" val="4191374765"/>
                    </a:ext>
                  </a:extLst>
                </a:gridCol>
                <a:gridCol w="576072">
                  <a:extLst>
                    <a:ext uri="{9D8B030D-6E8A-4147-A177-3AD203B41FA5}">
                      <a16:colId xmlns:a16="http://schemas.microsoft.com/office/drawing/2014/main" val="660542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816631849"/>
                  </a:ext>
                </a:extLst>
              </a:tr>
              <a:tr h="370840">
                <a:tc>
                  <a:txBody>
                    <a:bodyPr/>
                    <a:lstStyle/>
                    <a:p>
                      <a:r>
                        <a:rPr lang="en-US" sz="1000"/>
                        <a:t>tmamerica</a:t>
                      </a:r>
                    </a:p>
                  </a:txBody>
                  <a:tcPr/>
                </a:tc>
                <a:tc>
                  <a:txBody>
                    <a:bodyPr/>
                    <a:lstStyle/>
                    <a:p>
                      <a:r>
                        <a:rPr lang="en-US" sz="1000"/>
                        <a:t>555</a:t>
                      </a:r>
                    </a:p>
                  </a:txBody>
                  <a:tcPr/>
                </a:tc>
                <a:tc>
                  <a:txBody>
                    <a:bodyPr/>
                    <a:lstStyle/>
                    <a:p>
                      <a:r>
                        <a:rPr lang="en-US" sz="1000"/>
                        <a:t>8</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tc>
                  <a:txBody>
                    <a:bodyPr/>
                    <a:lstStyle/>
                    <a:p>
                      <a:r>
                        <a:rPr lang="en-US" sz="1000"/>
                        <a:t>73</a:t>
                      </a:r>
                    </a:p>
                  </a:txBody>
                  <a:tcPr/>
                </a:tc>
                <a:tc>
                  <a:txBody>
                    <a:bodyPr/>
                    <a:lstStyle/>
                    <a:p>
                      <a:r>
                        <a:rPr lang="en-US" sz="1000"/>
                        <a:t>2</a:t>
                      </a:r>
                    </a:p>
                  </a:txBody>
                  <a:tcPr/>
                </a:tc>
                <a:tc>
                  <a:txBody>
                    <a:bodyPr/>
                    <a:lstStyle/>
                    <a:p>
                      <a:r>
                        <a:rPr lang="en-US" sz="1000"/>
                        <a:t>1.0470 %</a:t>
                      </a:r>
                    </a:p>
                  </a:txBody>
                  <a:tcPr/>
                </a:tc>
                <a:extLst>
                  <a:ext uri="{0D108BD9-81ED-4DB2-BD59-A6C34878D82A}">
                    <a16:rowId xmlns:a16="http://schemas.microsoft.com/office/drawing/2014/main" val="1059393025"/>
                  </a:ext>
                </a:extLst>
              </a:tr>
            </a:tbl>
          </a:graphicData>
        </a:graphic>
      </p:graphicFrame>
      <p:sp>
        <p:nvSpPr>
          <p:cNvPr id="4" name="Text Placeholder 3">
            <a:extLst>
              <a:ext uri="{FF2B5EF4-FFF2-40B4-BE49-F238E27FC236}">
                <a16:creationId xmlns:a16="http://schemas.microsoft.com/office/drawing/2014/main" id="{AFBF0CA7-0D77-447D-8243-278945F888C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113196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2CDB-042D-4627-9A98-D919F895C02B}"/>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91BCEDDF-3F40-4E3B-AB96-A772112D638B}"/>
              </a:ext>
            </a:extLst>
          </p:cNvPr>
          <p:cNvGraphicFramePr>
            <a:graphicFrameLocks noGrp="1"/>
          </p:cNvGraphicFramePr>
          <p:nvPr>
            <p:ph type="chart" sz="quarter" idx="13"/>
            <p:extLst>
              <p:ext uri="{D42A27DB-BD31-4B8C-83A1-F6EECF244321}">
                <p14:modId xmlns:p14="http://schemas.microsoft.com/office/powerpoint/2010/main" val="2851377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D28326-F9DE-4CEF-96B8-EC9F3FD051C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769DFAB-A345-447D-9BB7-29AFB8645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8537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5A8D5-3A2B-4ACA-8417-EBF21A778FA3}"/>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CF1EFD81-2D0C-4F1A-90D6-D69CE58297D7}"/>
              </a:ext>
            </a:extLst>
          </p:cNvPr>
          <p:cNvGraphicFramePr>
            <a:graphicFrameLocks noGrp="1"/>
          </p:cNvGraphicFramePr>
          <p:nvPr>
            <p:ph type="chart" sz="quarter" idx="13"/>
            <p:extLst>
              <p:ext uri="{D42A27DB-BD31-4B8C-83A1-F6EECF244321}">
                <p14:modId xmlns:p14="http://schemas.microsoft.com/office/powerpoint/2010/main" val="4024002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B2FEDF-AC7F-4FC5-8C5C-83A4DFF2B0C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04DEA01-9ED1-4931-B502-DB4F5886F4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8207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7015-8E03-45CF-A2A1-DAC65258F4F2}"/>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8343FA4B-9E38-4D01-9E5D-18FBB8A51B69}"/>
              </a:ext>
            </a:extLst>
          </p:cNvPr>
          <p:cNvGraphicFramePr>
            <a:graphicFrameLocks noGrp="1"/>
          </p:cNvGraphicFramePr>
          <p:nvPr>
            <p:ph type="chart" sz="quarter" idx="13"/>
            <p:extLst>
              <p:ext uri="{D42A27DB-BD31-4B8C-83A1-F6EECF244321}">
                <p14:modId xmlns:p14="http://schemas.microsoft.com/office/powerpoint/2010/main" val="914215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734E6C-DF61-4067-B760-CCAA9D6EE88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E3B3AB4-91D9-4179-A7A4-C51A698812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3544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22625-46E9-4C2F-9CC8-C56ECCC97AA5}"/>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6658DA99-B2DF-4465-B05B-28B06388D854}"/>
              </a:ext>
            </a:extLst>
          </p:cNvPr>
          <p:cNvGraphicFramePr>
            <a:graphicFrameLocks noGrp="1"/>
          </p:cNvGraphicFramePr>
          <p:nvPr>
            <p:ph type="chart" sz="quarter" idx="13"/>
            <p:extLst>
              <p:ext uri="{D42A27DB-BD31-4B8C-83A1-F6EECF244321}">
                <p14:modId xmlns:p14="http://schemas.microsoft.com/office/powerpoint/2010/main" val="2302509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4B9C0A-AED3-42CC-BCAE-F5377B6968C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46EC215-5437-4FF8-AD27-747F756C68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3234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8EC51-EF26-46F0-826C-F6B6333FEA5F}"/>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3D383071-F865-49EF-A0E5-EDFB3B970AE6}"/>
              </a:ext>
            </a:extLst>
          </p:cNvPr>
          <p:cNvGraphicFramePr>
            <a:graphicFrameLocks noGrp="1"/>
          </p:cNvGraphicFramePr>
          <p:nvPr>
            <p:ph type="tbl" sz="quarter" idx="13"/>
            <p:extLst>
              <p:ext uri="{D42A27DB-BD31-4B8C-83A1-F6EECF244321}">
                <p14:modId xmlns:p14="http://schemas.microsoft.com/office/powerpoint/2010/main" val="101972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90123921"/>
                    </a:ext>
                  </a:extLst>
                </a:gridCol>
                <a:gridCol w="1975104">
                  <a:extLst>
                    <a:ext uri="{9D8B030D-6E8A-4147-A177-3AD203B41FA5}">
                      <a16:colId xmlns:a16="http://schemas.microsoft.com/office/drawing/2014/main" val="873675654"/>
                    </a:ext>
                  </a:extLst>
                </a:gridCol>
                <a:gridCol w="905256">
                  <a:extLst>
                    <a:ext uri="{9D8B030D-6E8A-4147-A177-3AD203B41FA5}">
                      <a16:colId xmlns:a16="http://schemas.microsoft.com/office/drawing/2014/main" val="341437638"/>
                    </a:ext>
                  </a:extLst>
                </a:gridCol>
                <a:gridCol w="905256">
                  <a:extLst>
                    <a:ext uri="{9D8B030D-6E8A-4147-A177-3AD203B41FA5}">
                      <a16:colId xmlns:a16="http://schemas.microsoft.com/office/drawing/2014/main" val="64816114"/>
                    </a:ext>
                  </a:extLst>
                </a:gridCol>
                <a:gridCol w="905256">
                  <a:extLst>
                    <a:ext uri="{9D8B030D-6E8A-4147-A177-3AD203B41FA5}">
                      <a16:colId xmlns:a16="http://schemas.microsoft.com/office/drawing/2014/main" val="2188273635"/>
                    </a:ext>
                  </a:extLst>
                </a:gridCol>
                <a:gridCol w="905256">
                  <a:extLst>
                    <a:ext uri="{9D8B030D-6E8A-4147-A177-3AD203B41FA5}">
                      <a16:colId xmlns:a16="http://schemas.microsoft.com/office/drawing/2014/main" val="1249760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06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- 2024-06-28 15:07:40</a:t>
                      </a:r>
                      <a:r>
                        <a:rPr kumimoji="0" lang="en-US" sz="1000" b="0" i="0" u="none" strike="noStrike" kern="1200" cap="none" spc="0" normalizeH="0" baseline="0" noProof="0">
                          <a:ln>
                            <a:noFill/>
                          </a:ln>
                          <a:solidFill>
                            <a:prstClr val="black"/>
                          </a:solidFill>
                          <a:effectLst/>
                          <a:uLnTx/>
                          <a:uFillTx/>
                          <a:latin typeface="Calibri"/>
                          <a:ea typeface="+mn-ea"/>
                          <a:cs typeface="+mn-cs"/>
                        </a:rPr>
                        <a:t>
 jerseycares  leads volunteer initiatives to support local nonprofits and schools and help address some of the community's most serious needs. One initiative is the First Night Kit Program, which provides hygiene items for domestic violence shelters, transitional housing facilities, runaway safe havens, and foster homes to give to kids and families on their "first-night" stay.
Our Jersey City office joined in giving back by assembling toiletry kits for displaced kids in need. Tokio Marine America is committed to making a difference in the lives of our community.
#corporatesocialresponsibility #insurancecompay #volunteer #csr #insurancecareers #carepackage #corporateidentity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https://quintly-eu-image-storage.s3.amazonaws.com/a8463497d6ac59d9f9b31e3831c67b7f/2a1eaccc28ff0e9f70db094e885fff63.jpg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72139461"/>
                  </a:ext>
                </a:extLst>
              </a:tr>
            </a:tbl>
          </a:graphicData>
        </a:graphic>
      </p:graphicFrame>
      <p:sp>
        <p:nvSpPr>
          <p:cNvPr id="4" name="Text Placeholder 3">
            <a:extLst>
              <a:ext uri="{FF2B5EF4-FFF2-40B4-BE49-F238E27FC236}">
                <a16:creationId xmlns:a16="http://schemas.microsoft.com/office/drawing/2014/main" id="{2B0DBB6E-2BB9-4F8D-A5E2-498E04EBDF4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3195952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29B76-323A-4A25-AB71-5449C9448024}"/>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73856907-AB93-479A-AE65-AEE692315FBB}"/>
              </a:ext>
            </a:extLst>
          </p:cNvPr>
          <p:cNvGraphicFramePr>
            <a:graphicFrameLocks noGrp="1"/>
          </p:cNvGraphicFramePr>
          <p:nvPr>
            <p:ph type="tbl" sz="quarter" idx="13"/>
            <p:extLst>
              <p:ext uri="{D42A27DB-BD31-4B8C-83A1-F6EECF244321}">
                <p14:modId xmlns:p14="http://schemas.microsoft.com/office/powerpoint/2010/main" val="119421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45476114"/>
                    </a:ext>
                  </a:extLst>
                </a:gridCol>
                <a:gridCol w="1975104">
                  <a:extLst>
                    <a:ext uri="{9D8B030D-6E8A-4147-A177-3AD203B41FA5}">
                      <a16:colId xmlns:a16="http://schemas.microsoft.com/office/drawing/2014/main" val="3290920535"/>
                    </a:ext>
                  </a:extLst>
                </a:gridCol>
                <a:gridCol w="905256">
                  <a:extLst>
                    <a:ext uri="{9D8B030D-6E8A-4147-A177-3AD203B41FA5}">
                      <a16:colId xmlns:a16="http://schemas.microsoft.com/office/drawing/2014/main" val="3018643675"/>
                    </a:ext>
                  </a:extLst>
                </a:gridCol>
                <a:gridCol w="905256">
                  <a:extLst>
                    <a:ext uri="{9D8B030D-6E8A-4147-A177-3AD203B41FA5}">
                      <a16:colId xmlns:a16="http://schemas.microsoft.com/office/drawing/2014/main" val="1705092117"/>
                    </a:ext>
                  </a:extLst>
                </a:gridCol>
                <a:gridCol w="905256">
                  <a:extLst>
                    <a:ext uri="{9D8B030D-6E8A-4147-A177-3AD203B41FA5}">
                      <a16:colId xmlns:a16="http://schemas.microsoft.com/office/drawing/2014/main" val="394822955"/>
                    </a:ext>
                  </a:extLst>
                </a:gridCol>
                <a:gridCol w="905256">
                  <a:extLst>
                    <a:ext uri="{9D8B030D-6E8A-4147-A177-3AD203B41FA5}">
                      <a16:colId xmlns:a16="http://schemas.microsoft.com/office/drawing/2014/main" val="22025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42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- 2024-06-26 14:30:14</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office is making its community a better place, one meal at a time. Employees volunteered their Saturday at ushsnews, cooking and serving a warm breakfast to those in need.
But our team didn't stop there! In the afternoon, they also provided a delicious lunch, bringing comfort and smiles to many faces.
Our employees embody TMA's commitment to giving back. Are you passionate about making a positive impact in your community? We're hiring! Find the right job for you and apply today: https://bit.ly/TMA_Careers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https://quintly-eu-image-storage.s3.amazonaws.com/a8463497d6ac59d9f9b31e3831c67b7f/c0001933f4a5ab21fbf2617e8adb8bfe.jpg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716825817"/>
                  </a:ext>
                </a:extLst>
              </a:tr>
            </a:tbl>
          </a:graphicData>
        </a:graphic>
      </p:graphicFrame>
      <p:sp>
        <p:nvSpPr>
          <p:cNvPr id="4" name="Text Placeholder 3">
            <a:extLst>
              <a:ext uri="{FF2B5EF4-FFF2-40B4-BE49-F238E27FC236}">
                <a16:creationId xmlns:a16="http://schemas.microsoft.com/office/drawing/2014/main" id="{D717D278-BDB3-4C1A-9124-E14FF7E2EBA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73352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B8BA2-B5F2-45EF-BC98-4843C4CE7B3A}"/>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790523FA-D5CB-4C01-9A4F-FFBF27F8F727}"/>
              </a:ext>
            </a:extLst>
          </p:cNvPr>
          <p:cNvGraphicFramePr>
            <a:graphicFrameLocks noGrp="1"/>
          </p:cNvGraphicFramePr>
          <p:nvPr>
            <p:ph type="tbl" sz="quarter" idx="13"/>
            <p:extLst>
              <p:ext uri="{D42A27DB-BD31-4B8C-83A1-F6EECF244321}">
                <p14:modId xmlns:p14="http://schemas.microsoft.com/office/powerpoint/2010/main" val="568582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8420402"/>
                    </a:ext>
                  </a:extLst>
                </a:gridCol>
                <a:gridCol w="1975104">
                  <a:extLst>
                    <a:ext uri="{9D8B030D-6E8A-4147-A177-3AD203B41FA5}">
                      <a16:colId xmlns:a16="http://schemas.microsoft.com/office/drawing/2014/main" val="4189753639"/>
                    </a:ext>
                  </a:extLst>
                </a:gridCol>
                <a:gridCol w="905256">
                  <a:extLst>
                    <a:ext uri="{9D8B030D-6E8A-4147-A177-3AD203B41FA5}">
                      <a16:colId xmlns:a16="http://schemas.microsoft.com/office/drawing/2014/main" val="1898103820"/>
                    </a:ext>
                  </a:extLst>
                </a:gridCol>
                <a:gridCol w="905256">
                  <a:extLst>
                    <a:ext uri="{9D8B030D-6E8A-4147-A177-3AD203B41FA5}">
                      <a16:colId xmlns:a16="http://schemas.microsoft.com/office/drawing/2014/main" val="4201752949"/>
                    </a:ext>
                  </a:extLst>
                </a:gridCol>
                <a:gridCol w="905256">
                  <a:extLst>
                    <a:ext uri="{9D8B030D-6E8A-4147-A177-3AD203B41FA5}">
                      <a16:colId xmlns:a16="http://schemas.microsoft.com/office/drawing/2014/main" val="2583962208"/>
                    </a:ext>
                  </a:extLst>
                </a:gridCol>
                <a:gridCol w="905256">
                  <a:extLst>
                    <a:ext uri="{9D8B030D-6E8A-4147-A177-3AD203B41FA5}">
                      <a16:colId xmlns:a16="http://schemas.microsoft.com/office/drawing/2014/main" val="3089260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6169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- 2024-06-03 16:36:38</a:t>
                      </a:r>
                      <a:r>
                        <a:rPr kumimoji="0" lang="en-US" sz="1000" b="0" i="0" u="none" strike="noStrike" kern="1200" cap="none" spc="0" normalizeH="0" baseline="0" noProof="0">
                          <a:ln>
                            <a:noFill/>
                          </a:ln>
                          <a:solidFill>
                            <a:prstClr val="black"/>
                          </a:solidFill>
                          <a:effectLst/>
                          <a:uLnTx/>
                          <a:uFillTx/>
                          <a:latin typeface="Calibri"/>
                          <a:ea typeface="+mn-ea"/>
                          <a:cs typeface="+mn-cs"/>
                        </a:rPr>
                        <a:t>
 Our Plano employees rolled up their sleeves to clean up the gardens at mosshavenfarm! Our team had a rewarding day, gardening, picking weeds, laying mulch, and tasting blackberries. 🌱
Their efforts support Moss Haven Farms' mission to cultivate responsible environmental practices, healthy lifestyles, and a passion for giving back to the communities.
#csr #planotx #insurancecareers #employeeengagement #companyculture #dependable #corporatesocialresponsibility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https://quintly-eu-image-storage.s3.amazonaws.com/a8463497d6ac59d9f9b31e3831c67b7f/9e1a604866c207fe3491b6f9fc161247.jpg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64615136"/>
                  </a:ext>
                </a:extLst>
              </a:tr>
            </a:tbl>
          </a:graphicData>
        </a:graphic>
      </p:graphicFrame>
      <p:sp>
        <p:nvSpPr>
          <p:cNvPr id="4" name="Text Placeholder 3">
            <a:extLst>
              <a:ext uri="{FF2B5EF4-FFF2-40B4-BE49-F238E27FC236}">
                <a16:creationId xmlns:a16="http://schemas.microsoft.com/office/drawing/2014/main" id="{0697B332-3126-4FD4-B9CC-8A9036FE2F7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512993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2072</Words>
  <Application>Microsoft Office PowerPoint</Application>
  <PresentationFormat>On-screen Show (4:3)</PresentationFormat>
  <Paragraphs>402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2024-07-08T15:36:41Z</dcterms:created>
  <dcterms:modified xsi:type="dcterms:W3CDTF">2024-07-08T15:37:28Z</dcterms:modified>
</cp:coreProperties>
</file>