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8" r:id="rId22"/>
    <p:sldId id="279" r:id="rId23"/>
    <p:sldId id="280" r:id="rId24"/>
    <p:sldId id="281" r:id="rId25"/>
    <p:sldId id="282" r:id="rId26"/>
    <p:sldId id="283" r:id="rId27"/>
    <p:sldId id="284" r:id="rId28"/>
    <p:sldId id="286" r:id="rId29"/>
    <p:sldId id="287" r:id="rId30"/>
    <p:sldId id="289" r:id="rId31"/>
    <p:sldId id="290" r:id="rId32"/>
    <p:sldId id="291" r:id="rId33"/>
    <p:sldId id="292" r:id="rId34"/>
    <p:sldId id="293" r:id="rId35"/>
    <p:sldId id="294" r:id="rId36"/>
    <p:sldId id="295" r:id="rId37"/>
    <p:sldId id="296" r:id="rId38"/>
    <p:sldId id="297" r:id="rId39"/>
    <p:sldId id="298" r:id="rId40"/>
    <p:sldId id="299" r:id="rId41"/>
    <p:sldId id="300" r:id="rId42"/>
    <p:sldId id="301" r:id="rId43"/>
    <p:sldId id="302" r:id="rId44"/>
  </p:sldIdLst>
  <p:sldSz cx="9144000" cy="6858000" type="screen4x3"/>
  <p:notesSz cx="6858000" cy="9144000"/>
  <p:embeddedFontLst>
    <p:embeddedFont>
      <p:font typeface="Calibri" panose="020F0502020204030204" pitchFamily="34" charset="0"/>
      <p:regular r:id="rId45"/>
      <p:bold r:id="rId46"/>
      <p:italic r:id="rId47"/>
      <p:boldItalic r:id="rId48"/>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027" autoAdjust="0"/>
    <p:restoredTop sz="94692" autoAdjust="0"/>
  </p:normalViewPr>
  <p:slideViewPr>
    <p:cSldViewPr snapToGrid="0">
      <p:cViewPr varScale="1">
        <p:scale>
          <a:sx n="108" d="100"/>
          <a:sy n="108" d="100"/>
        </p:scale>
        <p:origin x="438" y="9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font" Target="fonts/font3.fntdata"/><Relationship Id="rId50"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font" Target="fonts/font2.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font" Target="fonts/font1.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font" Target="fonts/font4.fntdata"/><Relationship Id="rId8" Type="http://schemas.openxmlformats.org/officeDocument/2006/relationships/slide" Target="slides/slide7.xml"/><Relationship Id="rId51" Type="http://schemas.openxmlformats.org/officeDocument/2006/relationships/theme" Target="theme/theme1.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facebook</c:v>
                </c:pt>
              </c:strCache>
            </c:strRef>
          </c:tx>
          <c:spPr>
            <a:solidFill>
              <a:schemeClr val="accent1"/>
            </a:solidFill>
            <a:ln>
              <a:noFill/>
            </a:ln>
            <a:effectLst/>
          </c:spPr>
          <c:invertIfNegative val="0"/>
          <c:cat>
            <c:numRef>
              <c:f>Sheet1!$A$2</c:f>
              <c:numCache>
                <c:formatCode>m/d/yyyy</c:formatCode>
                <c:ptCount val="1"/>
                <c:pt idx="0">
                  <c:v>45444</c:v>
                </c:pt>
              </c:numCache>
            </c:numRef>
          </c:cat>
          <c:val>
            <c:numRef>
              <c:f>Sheet1!$B$2</c:f>
              <c:numCache>
                <c:formatCode>General</c:formatCode>
                <c:ptCount val="1"/>
                <c:pt idx="0">
                  <c:v>504</c:v>
                </c:pt>
              </c:numCache>
            </c:numRef>
          </c:val>
          <c:extLst>
            <c:ext xmlns:c16="http://schemas.microsoft.com/office/drawing/2014/chart" uri="{C3380CC4-5D6E-409C-BE32-E72D297353CC}">
              <c16:uniqueId val="{00000000-854C-4C73-80FE-2965E4D1D136}"/>
            </c:ext>
          </c:extLst>
        </c:ser>
        <c:ser>
          <c:idx val="1"/>
          <c:order val="1"/>
          <c:tx>
            <c:strRef>
              <c:f>Sheet1!$C$1</c:f>
              <c:strCache>
                <c:ptCount val="1"/>
                <c:pt idx="0">
                  <c:v>instagram</c:v>
                </c:pt>
              </c:strCache>
            </c:strRef>
          </c:tx>
          <c:spPr>
            <a:solidFill>
              <a:schemeClr val="accent2"/>
            </a:solidFill>
            <a:ln>
              <a:noFill/>
            </a:ln>
            <a:effectLst/>
          </c:spPr>
          <c:invertIfNegative val="0"/>
          <c:cat>
            <c:numRef>
              <c:f>Sheet1!$A$2</c:f>
              <c:numCache>
                <c:formatCode>m/d/yyyy</c:formatCode>
                <c:ptCount val="1"/>
                <c:pt idx="0">
                  <c:v>45444</c:v>
                </c:pt>
              </c:numCache>
            </c:numRef>
          </c:cat>
          <c:val>
            <c:numRef>
              <c:f>Sheet1!$C$2</c:f>
              <c:numCache>
                <c:formatCode>General</c:formatCode>
                <c:ptCount val="1"/>
                <c:pt idx="0">
                  <c:v>555</c:v>
                </c:pt>
              </c:numCache>
            </c:numRef>
          </c:val>
          <c:extLst>
            <c:ext xmlns:c16="http://schemas.microsoft.com/office/drawing/2014/chart" uri="{C3380CC4-5D6E-409C-BE32-E72D297353CC}">
              <c16:uniqueId val="{00000001-854C-4C73-80FE-2965E4D1D136}"/>
            </c:ext>
          </c:extLst>
        </c:ser>
        <c:ser>
          <c:idx val="2"/>
          <c:order val="2"/>
          <c:tx>
            <c:strRef>
              <c:f>Sheet1!$D$1</c:f>
              <c:strCache>
                <c:ptCount val="1"/>
                <c:pt idx="0">
                  <c:v>linkedIn</c:v>
                </c:pt>
              </c:strCache>
            </c:strRef>
          </c:tx>
          <c:spPr>
            <a:solidFill>
              <a:schemeClr val="accent3"/>
            </a:solidFill>
            <a:ln>
              <a:noFill/>
            </a:ln>
            <a:effectLst/>
          </c:spPr>
          <c:invertIfNegative val="0"/>
          <c:cat>
            <c:numRef>
              <c:f>Sheet1!$A$2</c:f>
              <c:numCache>
                <c:formatCode>m/d/yyyy</c:formatCode>
                <c:ptCount val="1"/>
                <c:pt idx="0">
                  <c:v>45444</c:v>
                </c:pt>
              </c:numCache>
            </c:numRef>
          </c:cat>
          <c:val>
            <c:numRef>
              <c:f>Sheet1!$D$2</c:f>
              <c:numCache>
                <c:formatCode>General</c:formatCode>
                <c:ptCount val="1"/>
                <c:pt idx="0">
                  <c:v>22459</c:v>
                </c:pt>
              </c:numCache>
            </c:numRef>
          </c:val>
          <c:extLst>
            <c:ext xmlns:c16="http://schemas.microsoft.com/office/drawing/2014/chart" uri="{C3380CC4-5D6E-409C-BE32-E72D297353CC}">
              <c16:uniqueId val="{00000002-854C-4C73-80FE-2965E4D1D136}"/>
            </c:ext>
          </c:extLst>
        </c:ser>
        <c:ser>
          <c:idx val="3"/>
          <c:order val="3"/>
          <c:tx>
            <c:strRef>
              <c:f>Sheet1!$E$1</c:f>
              <c:strCache>
                <c:ptCount val="1"/>
                <c:pt idx="0">
                  <c:v>twitter</c:v>
                </c:pt>
              </c:strCache>
            </c:strRef>
          </c:tx>
          <c:spPr>
            <a:solidFill>
              <a:schemeClr val="accent4"/>
            </a:solidFill>
            <a:ln>
              <a:noFill/>
            </a:ln>
            <a:effectLst/>
          </c:spPr>
          <c:invertIfNegative val="0"/>
          <c:cat>
            <c:numRef>
              <c:f>Sheet1!$A$2</c:f>
              <c:numCache>
                <c:formatCode>m/d/yyyy</c:formatCode>
                <c:ptCount val="1"/>
                <c:pt idx="0">
                  <c:v>45444</c:v>
                </c:pt>
              </c:numCache>
            </c:numRef>
          </c:cat>
          <c:val>
            <c:numRef>
              <c:f>Sheet1!$E$2</c:f>
              <c:numCache>
                <c:formatCode>General</c:formatCode>
                <c:ptCount val="1"/>
                <c:pt idx="0">
                  <c:v>290</c:v>
                </c:pt>
              </c:numCache>
            </c:numRef>
          </c:val>
          <c:extLst>
            <c:ext xmlns:c16="http://schemas.microsoft.com/office/drawing/2014/chart" uri="{C3380CC4-5D6E-409C-BE32-E72D297353CC}">
              <c16:uniqueId val="{00000003-854C-4C73-80FE-2965E4D1D136}"/>
            </c:ext>
          </c:extLst>
        </c:ser>
        <c:dLbls>
          <c:showLegendKey val="0"/>
          <c:showVal val="0"/>
          <c:showCatName val="0"/>
          <c:showSerName val="0"/>
          <c:showPercent val="0"/>
          <c:showBubbleSize val="0"/>
        </c:dLbls>
        <c:gapWidth val="219"/>
        <c:overlap val="-27"/>
        <c:axId val="387481904"/>
        <c:axId val="387483216"/>
      </c:barChart>
      <c:dateAx>
        <c:axId val="38748190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7483216"/>
        <c:crosses val="autoZero"/>
        <c:auto val="1"/>
        <c:lblOffset val="100"/>
        <c:baseTimeUnit val="days"/>
      </c:dateAx>
      <c:valAx>
        <c:axId val="3874832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74819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 Marine America</c:v>
                </c:pt>
              </c:strCache>
            </c:strRef>
          </c:tx>
          <c:spPr>
            <a:solidFill>
              <a:schemeClr val="accent1"/>
            </a:solidFill>
            <a:ln>
              <a:noFill/>
            </a:ln>
            <a:effectLst/>
          </c:spPr>
          <c:invertIfNegative val="0"/>
          <c:cat>
            <c:numRef>
              <c:f>Sheet1!$A$2:$A$31</c:f>
              <c:numCache>
                <c:formatCode>m/d/yyyy</c:formatCode>
                <c:ptCount val="30"/>
                <c:pt idx="0">
                  <c:v>45444</c:v>
                </c:pt>
                <c:pt idx="1">
                  <c:v>45445</c:v>
                </c:pt>
                <c:pt idx="2">
                  <c:v>45446</c:v>
                </c:pt>
                <c:pt idx="3">
                  <c:v>45447</c:v>
                </c:pt>
                <c:pt idx="4">
                  <c:v>45448</c:v>
                </c:pt>
                <c:pt idx="5">
                  <c:v>45449</c:v>
                </c:pt>
                <c:pt idx="6">
                  <c:v>45450</c:v>
                </c:pt>
                <c:pt idx="7">
                  <c:v>45451</c:v>
                </c:pt>
                <c:pt idx="8">
                  <c:v>45452</c:v>
                </c:pt>
                <c:pt idx="9">
                  <c:v>45453</c:v>
                </c:pt>
                <c:pt idx="10">
                  <c:v>45454</c:v>
                </c:pt>
                <c:pt idx="11">
                  <c:v>45455</c:v>
                </c:pt>
                <c:pt idx="12">
                  <c:v>45456</c:v>
                </c:pt>
                <c:pt idx="13">
                  <c:v>45457</c:v>
                </c:pt>
                <c:pt idx="14">
                  <c:v>45458</c:v>
                </c:pt>
                <c:pt idx="15">
                  <c:v>45459</c:v>
                </c:pt>
                <c:pt idx="16">
                  <c:v>45460</c:v>
                </c:pt>
                <c:pt idx="17">
                  <c:v>45461</c:v>
                </c:pt>
                <c:pt idx="18">
                  <c:v>45462</c:v>
                </c:pt>
                <c:pt idx="19">
                  <c:v>45463</c:v>
                </c:pt>
                <c:pt idx="20">
                  <c:v>45464</c:v>
                </c:pt>
                <c:pt idx="21">
                  <c:v>45465</c:v>
                </c:pt>
                <c:pt idx="22">
                  <c:v>45466</c:v>
                </c:pt>
                <c:pt idx="23">
                  <c:v>45467</c:v>
                </c:pt>
                <c:pt idx="24">
                  <c:v>45468</c:v>
                </c:pt>
                <c:pt idx="25">
                  <c:v>45469</c:v>
                </c:pt>
                <c:pt idx="26">
                  <c:v>45470</c:v>
                </c:pt>
                <c:pt idx="27">
                  <c:v>45471</c:v>
                </c:pt>
                <c:pt idx="28">
                  <c:v>45472</c:v>
                </c:pt>
                <c:pt idx="29">
                  <c:v>45473</c:v>
                </c:pt>
              </c:numCache>
            </c:numRef>
          </c:cat>
          <c:val>
            <c:numRef>
              <c:f>Sheet1!$B$2:$B$31</c:f>
              <c:numCache>
                <c:formatCode>General</c:formatCode>
                <c:ptCount val="30"/>
                <c:pt idx="0">
                  <c:v>0</c:v>
                </c:pt>
                <c:pt idx="1">
                  <c:v>0</c:v>
                </c:pt>
                <c:pt idx="2">
                  <c:v>-1</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-1</c:v>
                </c:pt>
                <c:pt idx="25">
                  <c:v>0</c:v>
                </c:pt>
                <c:pt idx="26">
                  <c:v>0</c:v>
                </c:pt>
                <c:pt idx="27">
                  <c:v>0</c:v>
                </c:pt>
                <c:pt idx="28">
                  <c:v>0</c:v>
                </c:pt>
                <c:pt idx="29">
                  <c:v>0</c:v>
                </c:pt>
              </c:numCache>
            </c:numRef>
          </c:val>
          <c:extLst>
            <c:ext xmlns:c16="http://schemas.microsoft.com/office/drawing/2014/chart" uri="{C3380CC4-5D6E-409C-BE32-E72D297353CC}">
              <c16:uniqueId val="{00000000-84A0-4481-94A2-36865048C923}"/>
            </c:ext>
          </c:extLst>
        </c:ser>
        <c:dLbls>
          <c:showLegendKey val="0"/>
          <c:showVal val="0"/>
          <c:showCatName val="0"/>
          <c:showSerName val="0"/>
          <c:showPercent val="0"/>
          <c:showBubbleSize val="0"/>
        </c:dLbls>
        <c:gapWidth val="219"/>
        <c:overlap val="-27"/>
        <c:axId val="389784608"/>
        <c:axId val="389788544"/>
      </c:barChart>
      <c:dateAx>
        <c:axId val="38978460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9788544"/>
        <c:crosses val="autoZero"/>
        <c:auto val="1"/>
        <c:lblOffset val="100"/>
        <c:baseTimeUnit val="days"/>
      </c:dateAx>
      <c:valAx>
        <c:axId val="38978854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978460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 Marine America</c:v>
                </c:pt>
              </c:strCache>
            </c:strRef>
          </c:tx>
          <c:spPr>
            <a:solidFill>
              <a:schemeClr val="accent1"/>
            </a:solidFill>
            <a:ln>
              <a:noFill/>
            </a:ln>
            <a:effectLst/>
          </c:spPr>
          <c:invertIfNegative val="0"/>
          <c:cat>
            <c:numRef>
              <c:f>Sheet1!$A$2:$A$31</c:f>
              <c:numCache>
                <c:formatCode>m/d/yyyy</c:formatCode>
                <c:ptCount val="30"/>
                <c:pt idx="0">
                  <c:v>45444</c:v>
                </c:pt>
                <c:pt idx="1">
                  <c:v>45445</c:v>
                </c:pt>
                <c:pt idx="2">
                  <c:v>45446</c:v>
                </c:pt>
                <c:pt idx="3">
                  <c:v>45447</c:v>
                </c:pt>
                <c:pt idx="4">
                  <c:v>45448</c:v>
                </c:pt>
                <c:pt idx="5">
                  <c:v>45449</c:v>
                </c:pt>
                <c:pt idx="6">
                  <c:v>45450</c:v>
                </c:pt>
                <c:pt idx="7">
                  <c:v>45451</c:v>
                </c:pt>
                <c:pt idx="8">
                  <c:v>45452</c:v>
                </c:pt>
                <c:pt idx="9">
                  <c:v>45453</c:v>
                </c:pt>
                <c:pt idx="10">
                  <c:v>45454</c:v>
                </c:pt>
                <c:pt idx="11">
                  <c:v>45455</c:v>
                </c:pt>
                <c:pt idx="12">
                  <c:v>45456</c:v>
                </c:pt>
                <c:pt idx="13">
                  <c:v>45457</c:v>
                </c:pt>
                <c:pt idx="14">
                  <c:v>45458</c:v>
                </c:pt>
                <c:pt idx="15">
                  <c:v>45459</c:v>
                </c:pt>
                <c:pt idx="16">
                  <c:v>45460</c:v>
                </c:pt>
                <c:pt idx="17">
                  <c:v>45461</c:v>
                </c:pt>
                <c:pt idx="18">
                  <c:v>45462</c:v>
                </c:pt>
                <c:pt idx="19">
                  <c:v>45463</c:v>
                </c:pt>
                <c:pt idx="20">
                  <c:v>45464</c:v>
                </c:pt>
                <c:pt idx="21">
                  <c:v>45465</c:v>
                </c:pt>
                <c:pt idx="22">
                  <c:v>45466</c:v>
                </c:pt>
                <c:pt idx="23">
                  <c:v>45467</c:v>
                </c:pt>
                <c:pt idx="24">
                  <c:v>45468</c:v>
                </c:pt>
                <c:pt idx="25">
                  <c:v>45469</c:v>
                </c:pt>
                <c:pt idx="26">
                  <c:v>45470</c:v>
                </c:pt>
                <c:pt idx="27">
                  <c:v>45471</c:v>
                </c:pt>
                <c:pt idx="28">
                  <c:v>45472</c:v>
                </c:pt>
                <c:pt idx="29">
                  <c:v>45473</c:v>
                </c:pt>
              </c:numCache>
            </c:numRef>
          </c:cat>
          <c:val>
            <c:numRef>
              <c:f>Sheet1!$B$2:$B$31</c:f>
              <c:numCache>
                <c:formatCode>General</c:formatCode>
                <c:ptCount val="30"/>
                <c:pt idx="0">
                  <c:v>0</c:v>
                </c:pt>
                <c:pt idx="1">
                  <c:v>0</c:v>
                </c:pt>
                <c:pt idx="2">
                  <c:v>9</c:v>
                </c:pt>
                <c:pt idx="3">
                  <c:v>0</c:v>
                </c:pt>
                <c:pt idx="4">
                  <c:v>2</c:v>
                </c:pt>
                <c:pt idx="5">
                  <c:v>0</c:v>
                </c:pt>
                <c:pt idx="6">
                  <c:v>1</c:v>
                </c:pt>
                <c:pt idx="7">
                  <c:v>0</c:v>
                </c:pt>
                <c:pt idx="8">
                  <c:v>0</c:v>
                </c:pt>
                <c:pt idx="9">
                  <c:v>7</c:v>
                </c:pt>
                <c:pt idx="10">
                  <c:v>0</c:v>
                </c:pt>
                <c:pt idx="11">
                  <c:v>2</c:v>
                </c:pt>
                <c:pt idx="12">
                  <c:v>0</c:v>
                </c:pt>
                <c:pt idx="13">
                  <c:v>6</c:v>
                </c:pt>
                <c:pt idx="14">
                  <c:v>0</c:v>
                </c:pt>
                <c:pt idx="15">
                  <c:v>7</c:v>
                </c:pt>
                <c:pt idx="16">
                  <c:v>3</c:v>
                </c:pt>
                <c:pt idx="17">
                  <c:v>3</c:v>
                </c:pt>
                <c:pt idx="18">
                  <c:v>0</c:v>
                </c:pt>
                <c:pt idx="19">
                  <c:v>0</c:v>
                </c:pt>
                <c:pt idx="20">
                  <c:v>12</c:v>
                </c:pt>
                <c:pt idx="21">
                  <c:v>0</c:v>
                </c:pt>
                <c:pt idx="22">
                  <c:v>0</c:v>
                </c:pt>
                <c:pt idx="23">
                  <c:v>9</c:v>
                </c:pt>
                <c:pt idx="24">
                  <c:v>0</c:v>
                </c:pt>
                <c:pt idx="25">
                  <c:v>8</c:v>
                </c:pt>
                <c:pt idx="26">
                  <c:v>0</c:v>
                </c:pt>
                <c:pt idx="27">
                  <c:v>9</c:v>
                </c:pt>
                <c:pt idx="28">
                  <c:v>0</c:v>
                </c:pt>
                <c:pt idx="29">
                  <c:v>0</c:v>
                </c:pt>
              </c:numCache>
            </c:numRef>
          </c:val>
          <c:extLst>
            <c:ext xmlns:c16="http://schemas.microsoft.com/office/drawing/2014/chart" uri="{C3380CC4-5D6E-409C-BE32-E72D297353CC}">
              <c16:uniqueId val="{00000000-3CBF-4EEC-A09A-DE2FE42C004E}"/>
            </c:ext>
          </c:extLst>
        </c:ser>
        <c:dLbls>
          <c:showLegendKey val="0"/>
          <c:showVal val="0"/>
          <c:showCatName val="0"/>
          <c:showSerName val="0"/>
          <c:showPercent val="0"/>
          <c:showBubbleSize val="0"/>
        </c:dLbls>
        <c:gapWidth val="219"/>
        <c:overlap val="-27"/>
        <c:axId val="389788872"/>
        <c:axId val="389790840"/>
      </c:barChart>
      <c:dateAx>
        <c:axId val="38978887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9790840"/>
        <c:crosses val="autoZero"/>
        <c:auto val="1"/>
        <c:lblOffset val="100"/>
        <c:baseTimeUnit val="days"/>
      </c:dateAx>
      <c:valAx>
        <c:axId val="38979084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978887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 Marine America</c:v>
                </c:pt>
              </c:strCache>
            </c:strRef>
          </c:tx>
          <c:spPr>
            <a:solidFill>
              <a:schemeClr val="accent1"/>
            </a:solidFill>
            <a:ln>
              <a:noFill/>
            </a:ln>
            <a:effectLst/>
          </c:spPr>
          <c:invertIfNegative val="0"/>
          <c:cat>
            <c:numRef>
              <c:f>Sheet1!$A$2:$A$31</c:f>
              <c:numCache>
                <c:formatCode>m/d/yyyy</c:formatCode>
                <c:ptCount val="30"/>
                <c:pt idx="0">
                  <c:v>45444</c:v>
                </c:pt>
                <c:pt idx="1">
                  <c:v>45445</c:v>
                </c:pt>
                <c:pt idx="2">
                  <c:v>45446</c:v>
                </c:pt>
                <c:pt idx="3">
                  <c:v>45447</c:v>
                </c:pt>
                <c:pt idx="4">
                  <c:v>45448</c:v>
                </c:pt>
                <c:pt idx="5">
                  <c:v>45449</c:v>
                </c:pt>
                <c:pt idx="6">
                  <c:v>45450</c:v>
                </c:pt>
                <c:pt idx="7">
                  <c:v>45451</c:v>
                </c:pt>
                <c:pt idx="8">
                  <c:v>45452</c:v>
                </c:pt>
                <c:pt idx="9">
                  <c:v>45453</c:v>
                </c:pt>
                <c:pt idx="10">
                  <c:v>45454</c:v>
                </c:pt>
                <c:pt idx="11">
                  <c:v>45455</c:v>
                </c:pt>
                <c:pt idx="12">
                  <c:v>45456</c:v>
                </c:pt>
                <c:pt idx="13">
                  <c:v>45457</c:v>
                </c:pt>
                <c:pt idx="14">
                  <c:v>45458</c:v>
                </c:pt>
                <c:pt idx="15">
                  <c:v>45459</c:v>
                </c:pt>
                <c:pt idx="16">
                  <c:v>45460</c:v>
                </c:pt>
                <c:pt idx="17">
                  <c:v>45461</c:v>
                </c:pt>
                <c:pt idx="18">
                  <c:v>45462</c:v>
                </c:pt>
                <c:pt idx="19">
                  <c:v>45463</c:v>
                </c:pt>
                <c:pt idx="20">
                  <c:v>45464</c:v>
                </c:pt>
                <c:pt idx="21">
                  <c:v>45465</c:v>
                </c:pt>
                <c:pt idx="22">
                  <c:v>45466</c:v>
                </c:pt>
                <c:pt idx="23">
                  <c:v>45467</c:v>
                </c:pt>
                <c:pt idx="24">
                  <c:v>45468</c:v>
                </c:pt>
                <c:pt idx="25">
                  <c:v>45469</c:v>
                </c:pt>
                <c:pt idx="26">
                  <c:v>45470</c:v>
                </c:pt>
                <c:pt idx="27">
                  <c:v>45471</c:v>
                </c:pt>
                <c:pt idx="28">
                  <c:v>45472</c:v>
                </c:pt>
                <c:pt idx="29">
                  <c:v>45473</c:v>
                </c:pt>
              </c:numCache>
            </c:numRef>
          </c:cat>
          <c:val>
            <c:numRef>
              <c:f>Sheet1!$B$2:$B$31</c:f>
              <c:numCache>
                <c:formatCode>General</c:formatCode>
                <c:ptCount val="30"/>
                <c:pt idx="0">
                  <c:v>43</c:v>
                </c:pt>
                <c:pt idx="1">
                  <c:v>32</c:v>
                </c:pt>
                <c:pt idx="2">
                  <c:v>116</c:v>
                </c:pt>
                <c:pt idx="3">
                  <c:v>54</c:v>
                </c:pt>
                <c:pt idx="4">
                  <c:v>77</c:v>
                </c:pt>
                <c:pt idx="5">
                  <c:v>39</c:v>
                </c:pt>
                <c:pt idx="6">
                  <c:v>57</c:v>
                </c:pt>
                <c:pt idx="7">
                  <c:v>88</c:v>
                </c:pt>
                <c:pt idx="8">
                  <c:v>22</c:v>
                </c:pt>
                <c:pt idx="9">
                  <c:v>114</c:v>
                </c:pt>
                <c:pt idx="10">
                  <c:v>21</c:v>
                </c:pt>
                <c:pt idx="11">
                  <c:v>42</c:v>
                </c:pt>
                <c:pt idx="12">
                  <c:v>24</c:v>
                </c:pt>
                <c:pt idx="13">
                  <c:v>113</c:v>
                </c:pt>
                <c:pt idx="14">
                  <c:v>32</c:v>
                </c:pt>
                <c:pt idx="15">
                  <c:v>77</c:v>
                </c:pt>
                <c:pt idx="16">
                  <c:v>99</c:v>
                </c:pt>
                <c:pt idx="17">
                  <c:v>77</c:v>
                </c:pt>
                <c:pt idx="18">
                  <c:v>44</c:v>
                </c:pt>
                <c:pt idx="19">
                  <c:v>44</c:v>
                </c:pt>
                <c:pt idx="20">
                  <c:v>133</c:v>
                </c:pt>
                <c:pt idx="21">
                  <c:v>100</c:v>
                </c:pt>
                <c:pt idx="22">
                  <c:v>18</c:v>
                </c:pt>
                <c:pt idx="23">
                  <c:v>94</c:v>
                </c:pt>
                <c:pt idx="24">
                  <c:v>40</c:v>
                </c:pt>
                <c:pt idx="25">
                  <c:v>170</c:v>
                </c:pt>
                <c:pt idx="26">
                  <c:v>79</c:v>
                </c:pt>
                <c:pt idx="27">
                  <c:v>265</c:v>
                </c:pt>
                <c:pt idx="28">
                  <c:v>49</c:v>
                </c:pt>
                <c:pt idx="29">
                  <c:v>37</c:v>
                </c:pt>
              </c:numCache>
            </c:numRef>
          </c:val>
          <c:extLst>
            <c:ext xmlns:c16="http://schemas.microsoft.com/office/drawing/2014/chart" uri="{C3380CC4-5D6E-409C-BE32-E72D297353CC}">
              <c16:uniqueId val="{00000000-D93E-46FE-8BDD-2C2B7B84FDB5}"/>
            </c:ext>
          </c:extLst>
        </c:ser>
        <c:dLbls>
          <c:showLegendKey val="0"/>
          <c:showVal val="0"/>
          <c:showCatName val="0"/>
          <c:showSerName val="0"/>
          <c:showPercent val="0"/>
          <c:showBubbleSize val="0"/>
        </c:dLbls>
        <c:gapWidth val="219"/>
        <c:overlap val="-27"/>
        <c:axId val="394560936"/>
        <c:axId val="394559624"/>
      </c:barChart>
      <c:dateAx>
        <c:axId val="39456093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4559624"/>
        <c:crosses val="autoZero"/>
        <c:auto val="1"/>
        <c:lblOffset val="100"/>
        <c:baseTimeUnit val="days"/>
      </c:dateAx>
      <c:valAx>
        <c:axId val="39455962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456093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Interactions</c:v>
                </c:pt>
              </c:strCache>
            </c:strRef>
          </c:tx>
          <c:spPr>
            <a:solidFill>
              <a:schemeClr val="accent1"/>
            </a:solidFill>
            <a:ln>
              <a:noFill/>
            </a:ln>
            <a:effectLst/>
          </c:spPr>
          <c:invertIfNegative val="0"/>
          <c:cat>
            <c:strRef>
              <c:f>Sheet1!$A$2:$A$5</c:f>
              <c:strCache>
                <c:ptCount val="4"/>
                <c:pt idx="0">
                  <c:v>Philadelphia Insurance Companies</c:v>
                </c:pt>
                <c:pt idx="1">
                  <c:v>First Insurance Company of Hawaii, LTD</c:v>
                </c:pt>
                <c:pt idx="2">
                  <c:v>Tokio Marine America</c:v>
                </c:pt>
                <c:pt idx="3">
                  <c:v>Tokio Marine North America Services</c:v>
                </c:pt>
              </c:strCache>
            </c:strRef>
          </c:cat>
          <c:val>
            <c:numRef>
              <c:f>Sheet1!$B$2:$B$5</c:f>
              <c:numCache>
                <c:formatCode>General</c:formatCode>
                <c:ptCount val="4"/>
                <c:pt idx="0">
                  <c:v>834</c:v>
                </c:pt>
                <c:pt idx="1">
                  <c:v>41</c:v>
                </c:pt>
                <c:pt idx="2">
                  <c:v>92</c:v>
                </c:pt>
                <c:pt idx="3">
                  <c:v>81</c:v>
                </c:pt>
              </c:numCache>
            </c:numRef>
          </c:val>
          <c:extLst>
            <c:ext xmlns:c16="http://schemas.microsoft.com/office/drawing/2014/chart" uri="{C3380CC4-5D6E-409C-BE32-E72D297353CC}">
              <c16:uniqueId val="{00000000-FFF1-4D0C-986C-048E43EEDF79}"/>
            </c:ext>
          </c:extLst>
        </c:ser>
        <c:dLbls>
          <c:showLegendKey val="0"/>
          <c:showVal val="0"/>
          <c:showCatName val="0"/>
          <c:showSerName val="0"/>
          <c:showPercent val="0"/>
          <c:showBubbleSize val="0"/>
        </c:dLbls>
        <c:gapWidth val="219"/>
        <c:overlap val="-27"/>
        <c:axId val="474255568"/>
        <c:axId val="474258192"/>
      </c:barChart>
      <c:catAx>
        <c:axId val="47425556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74258192"/>
        <c:crosses val="autoZero"/>
        <c:auto val="1"/>
        <c:lblAlgn val="ctr"/>
        <c:lblOffset val="100"/>
        <c:noMultiLvlLbl val="0"/>
      </c:catAx>
      <c:valAx>
        <c:axId val="47425819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7425556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@TokioMAmerica</c:v>
                </c:pt>
              </c:strCache>
            </c:strRef>
          </c:tx>
          <c:spPr>
            <a:solidFill>
              <a:schemeClr val="accent1"/>
            </a:solidFill>
            <a:ln>
              <a:noFill/>
            </a:ln>
            <a:effectLst/>
          </c:spPr>
          <c:invertIfNegative val="0"/>
          <c:cat>
            <c:numRef>
              <c:f>Sheet1!$A$2:$A$31</c:f>
              <c:numCache>
                <c:formatCode>m/d/yyyy</c:formatCode>
                <c:ptCount val="30"/>
                <c:pt idx="0">
                  <c:v>45444</c:v>
                </c:pt>
                <c:pt idx="1">
                  <c:v>45445</c:v>
                </c:pt>
                <c:pt idx="2">
                  <c:v>45446</c:v>
                </c:pt>
                <c:pt idx="3">
                  <c:v>45447</c:v>
                </c:pt>
                <c:pt idx="4">
                  <c:v>45448</c:v>
                </c:pt>
                <c:pt idx="5">
                  <c:v>45449</c:v>
                </c:pt>
                <c:pt idx="6">
                  <c:v>45450</c:v>
                </c:pt>
                <c:pt idx="7">
                  <c:v>45451</c:v>
                </c:pt>
                <c:pt idx="8">
                  <c:v>45452</c:v>
                </c:pt>
                <c:pt idx="9">
                  <c:v>45453</c:v>
                </c:pt>
                <c:pt idx="10">
                  <c:v>45454</c:v>
                </c:pt>
                <c:pt idx="11">
                  <c:v>45455</c:v>
                </c:pt>
                <c:pt idx="12">
                  <c:v>45456</c:v>
                </c:pt>
                <c:pt idx="13">
                  <c:v>45457</c:v>
                </c:pt>
                <c:pt idx="14">
                  <c:v>45458</c:v>
                </c:pt>
                <c:pt idx="15">
                  <c:v>45459</c:v>
                </c:pt>
                <c:pt idx="16">
                  <c:v>45460</c:v>
                </c:pt>
                <c:pt idx="17">
                  <c:v>45461</c:v>
                </c:pt>
                <c:pt idx="18">
                  <c:v>45462</c:v>
                </c:pt>
                <c:pt idx="19">
                  <c:v>45463</c:v>
                </c:pt>
                <c:pt idx="20">
                  <c:v>45464</c:v>
                </c:pt>
                <c:pt idx="21">
                  <c:v>45465</c:v>
                </c:pt>
                <c:pt idx="22">
                  <c:v>45466</c:v>
                </c:pt>
                <c:pt idx="23">
                  <c:v>45467</c:v>
                </c:pt>
                <c:pt idx="24">
                  <c:v>45468</c:v>
                </c:pt>
                <c:pt idx="25">
                  <c:v>45469</c:v>
                </c:pt>
                <c:pt idx="26">
                  <c:v>45470</c:v>
                </c:pt>
                <c:pt idx="27">
                  <c:v>45471</c:v>
                </c:pt>
                <c:pt idx="28">
                  <c:v>45472</c:v>
                </c:pt>
                <c:pt idx="29">
                  <c:v>45473</c:v>
                </c:pt>
              </c:numCache>
            </c:numRef>
          </c:cat>
          <c:val>
            <c:numRef>
              <c:f>Sheet1!$B$2:$B$31</c:f>
              <c:numCache>
                <c:formatCode>General</c:formatCode>
                <c:ptCount val="30"/>
                <c:pt idx="0">
                  <c:v>0</c:v>
                </c:pt>
                <c:pt idx="1">
                  <c:v>0</c:v>
                </c:pt>
                <c:pt idx="2">
                  <c:v>0</c:v>
                </c:pt>
                <c:pt idx="3">
                  <c:v>0</c:v>
                </c:pt>
                <c:pt idx="4">
                  <c:v>0</c:v>
                </c:pt>
                <c:pt idx="5">
                  <c:v>0</c:v>
                </c:pt>
                <c:pt idx="6">
                  <c:v>0</c:v>
                </c:pt>
                <c:pt idx="7">
                  <c:v>0</c:v>
                </c:pt>
                <c:pt idx="8">
                  <c:v>0</c:v>
                </c:pt>
                <c:pt idx="9">
                  <c:v>0</c:v>
                </c:pt>
                <c:pt idx="10">
                  <c:v>0</c:v>
                </c:pt>
                <c:pt idx="11">
                  <c:v>0</c:v>
                </c:pt>
                <c:pt idx="12">
                  <c:v>1</c:v>
                </c:pt>
                <c:pt idx="13">
                  <c:v>0</c:v>
                </c:pt>
                <c:pt idx="14">
                  <c:v>0</c:v>
                </c:pt>
                <c:pt idx="15">
                  <c:v>0</c:v>
                </c:pt>
                <c:pt idx="16">
                  <c:v>1</c:v>
                </c:pt>
                <c:pt idx="17">
                  <c:v>0</c:v>
                </c:pt>
                <c:pt idx="18">
                  <c:v>0</c:v>
                </c:pt>
                <c:pt idx="19">
                  <c:v>0</c:v>
                </c:pt>
                <c:pt idx="20">
                  <c:v>0</c:v>
                </c:pt>
                <c:pt idx="21">
                  <c:v>0</c:v>
                </c:pt>
                <c:pt idx="22">
                  <c:v>0</c:v>
                </c:pt>
                <c:pt idx="23">
                  <c:v>0</c:v>
                </c:pt>
                <c:pt idx="24">
                  <c:v>0</c:v>
                </c:pt>
                <c:pt idx="25">
                  <c:v>0</c:v>
                </c:pt>
                <c:pt idx="26">
                  <c:v>1</c:v>
                </c:pt>
                <c:pt idx="27">
                  <c:v>0</c:v>
                </c:pt>
                <c:pt idx="28">
                  <c:v>0</c:v>
                </c:pt>
                <c:pt idx="29">
                  <c:v>0</c:v>
                </c:pt>
              </c:numCache>
            </c:numRef>
          </c:val>
          <c:extLst>
            <c:ext xmlns:c16="http://schemas.microsoft.com/office/drawing/2014/chart" uri="{C3380CC4-5D6E-409C-BE32-E72D297353CC}">
              <c16:uniqueId val="{00000000-E60E-4E9E-B8D3-5FC56A54B83A}"/>
            </c:ext>
          </c:extLst>
        </c:ser>
        <c:dLbls>
          <c:showLegendKey val="0"/>
          <c:showVal val="0"/>
          <c:showCatName val="0"/>
          <c:showSerName val="0"/>
          <c:showPercent val="0"/>
          <c:showBubbleSize val="0"/>
        </c:dLbls>
        <c:gapWidth val="219"/>
        <c:overlap val="-27"/>
        <c:axId val="475217112"/>
        <c:axId val="475223344"/>
      </c:barChart>
      <c:dateAx>
        <c:axId val="47521711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75223344"/>
        <c:crosses val="autoZero"/>
        <c:auto val="1"/>
        <c:lblOffset val="100"/>
        <c:baseTimeUnit val="days"/>
      </c:dateAx>
      <c:valAx>
        <c:axId val="47522334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7521711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@TokioMAmerica</c:v>
                </c:pt>
              </c:strCache>
            </c:strRef>
          </c:tx>
          <c:spPr>
            <a:solidFill>
              <a:schemeClr val="accent1"/>
            </a:solidFill>
            <a:ln>
              <a:noFill/>
            </a:ln>
            <a:effectLst/>
          </c:spPr>
          <c:invertIfNegative val="0"/>
          <c:cat>
            <c:numRef>
              <c:f>Sheet1!$A$2:$A$31</c:f>
              <c:numCache>
                <c:formatCode>m/d/yyyy</c:formatCode>
                <c:ptCount val="30"/>
                <c:pt idx="0">
                  <c:v>45444</c:v>
                </c:pt>
                <c:pt idx="1">
                  <c:v>45445</c:v>
                </c:pt>
                <c:pt idx="2">
                  <c:v>45446</c:v>
                </c:pt>
                <c:pt idx="3">
                  <c:v>45447</c:v>
                </c:pt>
                <c:pt idx="4">
                  <c:v>45448</c:v>
                </c:pt>
                <c:pt idx="5">
                  <c:v>45449</c:v>
                </c:pt>
                <c:pt idx="6">
                  <c:v>45450</c:v>
                </c:pt>
                <c:pt idx="7">
                  <c:v>45451</c:v>
                </c:pt>
                <c:pt idx="8">
                  <c:v>45452</c:v>
                </c:pt>
                <c:pt idx="9">
                  <c:v>45453</c:v>
                </c:pt>
                <c:pt idx="10">
                  <c:v>45454</c:v>
                </c:pt>
                <c:pt idx="11">
                  <c:v>45455</c:v>
                </c:pt>
                <c:pt idx="12">
                  <c:v>45456</c:v>
                </c:pt>
                <c:pt idx="13">
                  <c:v>45457</c:v>
                </c:pt>
                <c:pt idx="14">
                  <c:v>45458</c:v>
                </c:pt>
                <c:pt idx="15">
                  <c:v>45459</c:v>
                </c:pt>
                <c:pt idx="16">
                  <c:v>45460</c:v>
                </c:pt>
                <c:pt idx="17">
                  <c:v>45461</c:v>
                </c:pt>
                <c:pt idx="18">
                  <c:v>45462</c:v>
                </c:pt>
                <c:pt idx="19">
                  <c:v>45463</c:v>
                </c:pt>
                <c:pt idx="20">
                  <c:v>45464</c:v>
                </c:pt>
                <c:pt idx="21">
                  <c:v>45465</c:v>
                </c:pt>
                <c:pt idx="22">
                  <c:v>45466</c:v>
                </c:pt>
                <c:pt idx="23">
                  <c:v>45467</c:v>
                </c:pt>
                <c:pt idx="24">
                  <c:v>45468</c:v>
                </c:pt>
                <c:pt idx="25">
                  <c:v>45469</c:v>
                </c:pt>
                <c:pt idx="26">
                  <c:v>45470</c:v>
                </c:pt>
                <c:pt idx="27">
                  <c:v>45471</c:v>
                </c:pt>
                <c:pt idx="28">
                  <c:v>45472</c:v>
                </c:pt>
                <c:pt idx="29">
                  <c:v>45473</c:v>
                </c:pt>
              </c:numCache>
            </c:numRef>
          </c:cat>
          <c:val>
            <c:numRef>
              <c:f>Sheet1!$B$2:$B$31</c:f>
              <c:numCache>
                <c:formatCode>General</c:formatCode>
                <c:ptCount val="30"/>
                <c:pt idx="0">
                  <c:v>0</c:v>
                </c:pt>
                <c:pt idx="1">
                  <c:v>0</c:v>
                </c:pt>
                <c:pt idx="2">
                  <c:v>1</c:v>
                </c:pt>
                <c:pt idx="3">
                  <c:v>0</c:v>
                </c:pt>
                <c:pt idx="4">
                  <c:v>3</c:v>
                </c:pt>
                <c:pt idx="5">
                  <c:v>0</c:v>
                </c:pt>
                <c:pt idx="6">
                  <c:v>7</c:v>
                </c:pt>
                <c:pt idx="7">
                  <c:v>0</c:v>
                </c:pt>
                <c:pt idx="8">
                  <c:v>0</c:v>
                </c:pt>
                <c:pt idx="9">
                  <c:v>3</c:v>
                </c:pt>
                <c:pt idx="10">
                  <c:v>0</c:v>
                </c:pt>
                <c:pt idx="11">
                  <c:v>1</c:v>
                </c:pt>
                <c:pt idx="12">
                  <c:v>0</c:v>
                </c:pt>
                <c:pt idx="13">
                  <c:v>2</c:v>
                </c:pt>
                <c:pt idx="14">
                  <c:v>0</c:v>
                </c:pt>
                <c:pt idx="15">
                  <c:v>1</c:v>
                </c:pt>
                <c:pt idx="16">
                  <c:v>0</c:v>
                </c:pt>
                <c:pt idx="17">
                  <c:v>0</c:v>
                </c:pt>
                <c:pt idx="18">
                  <c:v>0</c:v>
                </c:pt>
                <c:pt idx="19">
                  <c:v>0</c:v>
                </c:pt>
                <c:pt idx="20">
                  <c:v>2</c:v>
                </c:pt>
                <c:pt idx="21">
                  <c:v>0</c:v>
                </c:pt>
                <c:pt idx="22">
                  <c:v>0</c:v>
                </c:pt>
                <c:pt idx="23">
                  <c:v>1</c:v>
                </c:pt>
                <c:pt idx="24">
                  <c:v>0</c:v>
                </c:pt>
                <c:pt idx="25">
                  <c:v>1</c:v>
                </c:pt>
                <c:pt idx="26">
                  <c:v>0</c:v>
                </c:pt>
                <c:pt idx="27">
                  <c:v>0</c:v>
                </c:pt>
                <c:pt idx="28">
                  <c:v>0</c:v>
                </c:pt>
                <c:pt idx="29">
                  <c:v>0</c:v>
                </c:pt>
              </c:numCache>
            </c:numRef>
          </c:val>
          <c:extLst>
            <c:ext xmlns:c16="http://schemas.microsoft.com/office/drawing/2014/chart" uri="{C3380CC4-5D6E-409C-BE32-E72D297353CC}">
              <c16:uniqueId val="{00000000-D23A-453A-90AF-5C4CDFE58CFD}"/>
            </c:ext>
          </c:extLst>
        </c:ser>
        <c:dLbls>
          <c:showLegendKey val="0"/>
          <c:showVal val="0"/>
          <c:showCatName val="0"/>
          <c:showSerName val="0"/>
          <c:showPercent val="0"/>
          <c:showBubbleSize val="0"/>
        </c:dLbls>
        <c:gapWidth val="219"/>
        <c:overlap val="-27"/>
        <c:axId val="475217768"/>
        <c:axId val="475223016"/>
      </c:barChart>
      <c:dateAx>
        <c:axId val="47521776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75223016"/>
        <c:crosses val="autoZero"/>
        <c:auto val="1"/>
        <c:lblOffset val="100"/>
        <c:baseTimeUnit val="days"/>
      </c:dateAx>
      <c:valAx>
        <c:axId val="4752230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7521776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Interactions</c:v>
                </c:pt>
              </c:strCache>
            </c:strRef>
          </c:tx>
          <c:spPr>
            <a:solidFill>
              <a:schemeClr val="accent1"/>
            </a:solidFill>
            <a:ln>
              <a:noFill/>
            </a:ln>
            <a:effectLst/>
          </c:spPr>
          <c:invertIfNegative val="0"/>
          <c:cat>
            <c:strRef>
              <c:f>Sheet1!$A$2:$A$5</c:f>
              <c:strCache>
                <c:ptCount val="4"/>
                <c:pt idx="0">
                  <c:v>@PHLYINS</c:v>
                </c:pt>
                <c:pt idx="1">
                  <c:v>@FirstInsHI</c:v>
                </c:pt>
                <c:pt idx="2">
                  <c:v>@TMNA_Services</c:v>
                </c:pt>
                <c:pt idx="3">
                  <c:v>@TokioMAmerica</c:v>
                </c:pt>
              </c:strCache>
            </c:strRef>
          </c:cat>
          <c:val>
            <c:numRef>
              <c:f>Sheet1!$B$2:$B$5</c:f>
              <c:numCache>
                <c:formatCode>General</c:formatCode>
                <c:ptCount val="4"/>
                <c:pt idx="0">
                  <c:v>64</c:v>
                </c:pt>
                <c:pt idx="1">
                  <c:v>2</c:v>
                </c:pt>
                <c:pt idx="2">
                  <c:v>12</c:v>
                </c:pt>
                <c:pt idx="3">
                  <c:v>22</c:v>
                </c:pt>
              </c:numCache>
            </c:numRef>
          </c:val>
          <c:extLst>
            <c:ext xmlns:c16="http://schemas.microsoft.com/office/drawing/2014/chart" uri="{C3380CC4-5D6E-409C-BE32-E72D297353CC}">
              <c16:uniqueId val="{00000000-C887-4A40-8D88-3C3FB4DD2910}"/>
            </c:ext>
          </c:extLst>
        </c:ser>
        <c:dLbls>
          <c:showLegendKey val="0"/>
          <c:showVal val="0"/>
          <c:showCatName val="0"/>
          <c:showSerName val="0"/>
          <c:showPercent val="0"/>
          <c:showBubbleSize val="0"/>
        </c:dLbls>
        <c:gapWidth val="219"/>
        <c:overlap val="-27"/>
        <c:axId val="477655344"/>
        <c:axId val="477654688"/>
      </c:barChart>
      <c:catAx>
        <c:axId val="47765534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77654688"/>
        <c:crosses val="autoZero"/>
        <c:auto val="1"/>
        <c:lblAlgn val="ctr"/>
        <c:lblOffset val="100"/>
        <c:noMultiLvlLbl val="0"/>
      </c:catAx>
      <c:valAx>
        <c:axId val="47765468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7765534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 Marine America</c:v>
                </c:pt>
              </c:strCache>
            </c:strRef>
          </c:tx>
          <c:spPr>
            <a:solidFill>
              <a:schemeClr val="accent1"/>
            </a:solidFill>
            <a:ln>
              <a:noFill/>
            </a:ln>
            <a:effectLst/>
          </c:spPr>
          <c:invertIfNegative val="0"/>
          <c:cat>
            <c:numRef>
              <c:f>Sheet1!$A$2:$A$31</c:f>
              <c:numCache>
                <c:formatCode>m/d/yyyy</c:formatCode>
                <c:ptCount val="30"/>
                <c:pt idx="0">
                  <c:v>45444</c:v>
                </c:pt>
                <c:pt idx="1">
                  <c:v>45445</c:v>
                </c:pt>
                <c:pt idx="2">
                  <c:v>45446</c:v>
                </c:pt>
                <c:pt idx="3">
                  <c:v>45447</c:v>
                </c:pt>
                <c:pt idx="4">
                  <c:v>45448</c:v>
                </c:pt>
                <c:pt idx="5">
                  <c:v>45449</c:v>
                </c:pt>
                <c:pt idx="6">
                  <c:v>45450</c:v>
                </c:pt>
                <c:pt idx="7">
                  <c:v>45451</c:v>
                </c:pt>
                <c:pt idx="8">
                  <c:v>45452</c:v>
                </c:pt>
                <c:pt idx="9">
                  <c:v>45453</c:v>
                </c:pt>
                <c:pt idx="10">
                  <c:v>45454</c:v>
                </c:pt>
                <c:pt idx="11">
                  <c:v>45455</c:v>
                </c:pt>
                <c:pt idx="12">
                  <c:v>45456</c:v>
                </c:pt>
                <c:pt idx="13">
                  <c:v>45457</c:v>
                </c:pt>
                <c:pt idx="14">
                  <c:v>45458</c:v>
                </c:pt>
                <c:pt idx="15">
                  <c:v>45459</c:v>
                </c:pt>
                <c:pt idx="16">
                  <c:v>45460</c:v>
                </c:pt>
                <c:pt idx="17">
                  <c:v>45461</c:v>
                </c:pt>
                <c:pt idx="18">
                  <c:v>45462</c:v>
                </c:pt>
                <c:pt idx="19">
                  <c:v>45463</c:v>
                </c:pt>
                <c:pt idx="20">
                  <c:v>45464</c:v>
                </c:pt>
                <c:pt idx="21">
                  <c:v>45465</c:v>
                </c:pt>
                <c:pt idx="22">
                  <c:v>45466</c:v>
                </c:pt>
                <c:pt idx="23">
                  <c:v>45467</c:v>
                </c:pt>
                <c:pt idx="24">
                  <c:v>45468</c:v>
                </c:pt>
                <c:pt idx="25">
                  <c:v>45469</c:v>
                </c:pt>
                <c:pt idx="26">
                  <c:v>45470</c:v>
                </c:pt>
                <c:pt idx="27">
                  <c:v>45471</c:v>
                </c:pt>
                <c:pt idx="28">
                  <c:v>45472</c:v>
                </c:pt>
                <c:pt idx="29">
                  <c:v>45473</c:v>
                </c:pt>
              </c:numCache>
            </c:numRef>
          </c:cat>
          <c:val>
            <c:numRef>
              <c:f>Sheet1!$B$2:$B$31</c:f>
              <c:numCache>
                <c:formatCode>General</c:formatCode>
                <c:ptCount val="30"/>
                <c:pt idx="0">
                  <c:v>5</c:v>
                </c:pt>
                <c:pt idx="1">
                  <c:v>4</c:v>
                </c:pt>
                <c:pt idx="2">
                  <c:v>10</c:v>
                </c:pt>
                <c:pt idx="3">
                  <c:v>-3</c:v>
                </c:pt>
                <c:pt idx="4">
                  <c:v>8</c:v>
                </c:pt>
                <c:pt idx="5">
                  <c:v>9</c:v>
                </c:pt>
                <c:pt idx="6">
                  <c:v>5</c:v>
                </c:pt>
                <c:pt idx="7">
                  <c:v>4</c:v>
                </c:pt>
                <c:pt idx="8">
                  <c:v>0</c:v>
                </c:pt>
                <c:pt idx="9">
                  <c:v>9</c:v>
                </c:pt>
                <c:pt idx="10">
                  <c:v>5</c:v>
                </c:pt>
                <c:pt idx="11">
                  <c:v>3</c:v>
                </c:pt>
                <c:pt idx="12">
                  <c:v>1</c:v>
                </c:pt>
                <c:pt idx="13">
                  <c:v>3</c:v>
                </c:pt>
                <c:pt idx="14">
                  <c:v>4</c:v>
                </c:pt>
                <c:pt idx="15">
                  <c:v>-1</c:v>
                </c:pt>
                <c:pt idx="16">
                  <c:v>0</c:v>
                </c:pt>
                <c:pt idx="17">
                  <c:v>5</c:v>
                </c:pt>
                <c:pt idx="18">
                  <c:v>9</c:v>
                </c:pt>
                <c:pt idx="19">
                  <c:v>6</c:v>
                </c:pt>
                <c:pt idx="20">
                  <c:v>3</c:v>
                </c:pt>
                <c:pt idx="21">
                  <c:v>2</c:v>
                </c:pt>
                <c:pt idx="22">
                  <c:v>-1</c:v>
                </c:pt>
                <c:pt idx="23">
                  <c:v>5</c:v>
                </c:pt>
                <c:pt idx="24">
                  <c:v>1</c:v>
                </c:pt>
                <c:pt idx="25">
                  <c:v>13</c:v>
                </c:pt>
                <c:pt idx="26">
                  <c:v>4</c:v>
                </c:pt>
                <c:pt idx="27">
                  <c:v>7</c:v>
                </c:pt>
                <c:pt idx="28">
                  <c:v>5</c:v>
                </c:pt>
                <c:pt idx="29">
                  <c:v>1</c:v>
                </c:pt>
              </c:numCache>
            </c:numRef>
          </c:val>
          <c:extLst>
            <c:ext xmlns:c16="http://schemas.microsoft.com/office/drawing/2014/chart" uri="{C3380CC4-5D6E-409C-BE32-E72D297353CC}">
              <c16:uniqueId val="{00000000-6444-4731-BCB0-816EE9360BF5}"/>
            </c:ext>
          </c:extLst>
        </c:ser>
        <c:dLbls>
          <c:showLegendKey val="0"/>
          <c:showVal val="0"/>
          <c:showCatName val="0"/>
          <c:showSerName val="0"/>
          <c:showPercent val="0"/>
          <c:showBubbleSize val="0"/>
        </c:dLbls>
        <c:gapWidth val="219"/>
        <c:overlap val="-27"/>
        <c:axId val="477659608"/>
        <c:axId val="477657312"/>
      </c:barChart>
      <c:dateAx>
        <c:axId val="47765960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77657312"/>
        <c:crosses val="autoZero"/>
        <c:auto val="1"/>
        <c:lblOffset val="100"/>
        <c:baseTimeUnit val="days"/>
      </c:dateAx>
      <c:valAx>
        <c:axId val="47765731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7765960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tmamerica</c:v>
                </c:pt>
              </c:strCache>
            </c:strRef>
          </c:tx>
          <c:spPr>
            <a:solidFill>
              <a:schemeClr val="accent1"/>
            </a:solidFill>
            <a:ln>
              <a:noFill/>
            </a:ln>
            <a:effectLst/>
          </c:spPr>
          <c:invertIfNegative val="0"/>
          <c:cat>
            <c:numRef>
              <c:f>Sheet1!$A$2:$A$31</c:f>
              <c:numCache>
                <c:formatCode>m/d/yyyy</c:formatCode>
                <c:ptCount val="30"/>
                <c:pt idx="0">
                  <c:v>45444</c:v>
                </c:pt>
                <c:pt idx="1">
                  <c:v>45445</c:v>
                </c:pt>
                <c:pt idx="2">
                  <c:v>45446</c:v>
                </c:pt>
                <c:pt idx="3">
                  <c:v>45447</c:v>
                </c:pt>
                <c:pt idx="4">
                  <c:v>45448</c:v>
                </c:pt>
                <c:pt idx="5">
                  <c:v>45449</c:v>
                </c:pt>
                <c:pt idx="6">
                  <c:v>45450</c:v>
                </c:pt>
                <c:pt idx="7">
                  <c:v>45451</c:v>
                </c:pt>
                <c:pt idx="8">
                  <c:v>45452</c:v>
                </c:pt>
                <c:pt idx="9">
                  <c:v>45453</c:v>
                </c:pt>
                <c:pt idx="10">
                  <c:v>45454</c:v>
                </c:pt>
                <c:pt idx="11">
                  <c:v>45455</c:v>
                </c:pt>
                <c:pt idx="12">
                  <c:v>45456</c:v>
                </c:pt>
                <c:pt idx="13">
                  <c:v>45457</c:v>
                </c:pt>
                <c:pt idx="14">
                  <c:v>45458</c:v>
                </c:pt>
                <c:pt idx="15">
                  <c:v>45459</c:v>
                </c:pt>
                <c:pt idx="16">
                  <c:v>45460</c:v>
                </c:pt>
                <c:pt idx="17">
                  <c:v>45461</c:v>
                </c:pt>
                <c:pt idx="18">
                  <c:v>45462</c:v>
                </c:pt>
                <c:pt idx="19">
                  <c:v>45463</c:v>
                </c:pt>
                <c:pt idx="20">
                  <c:v>45464</c:v>
                </c:pt>
                <c:pt idx="21">
                  <c:v>45465</c:v>
                </c:pt>
                <c:pt idx="22">
                  <c:v>45466</c:v>
                </c:pt>
                <c:pt idx="23">
                  <c:v>45467</c:v>
                </c:pt>
                <c:pt idx="24">
                  <c:v>45468</c:v>
                </c:pt>
                <c:pt idx="25">
                  <c:v>45469</c:v>
                </c:pt>
                <c:pt idx="26">
                  <c:v>45470</c:v>
                </c:pt>
                <c:pt idx="27">
                  <c:v>45471</c:v>
                </c:pt>
                <c:pt idx="28">
                  <c:v>45472</c:v>
                </c:pt>
                <c:pt idx="29">
                  <c:v>45473</c:v>
                </c:pt>
              </c:numCache>
            </c:numRef>
          </c:cat>
          <c:val>
            <c:numRef>
              <c:f>Sheet1!$B$2:$B$31</c:f>
              <c:numCache>
                <c:formatCode>General</c:formatCode>
                <c:ptCount val="30"/>
                <c:pt idx="0">
                  <c:v>0</c:v>
                </c:pt>
                <c:pt idx="1">
                  <c:v>0</c:v>
                </c:pt>
                <c:pt idx="2">
                  <c:v>1</c:v>
                </c:pt>
                <c:pt idx="3">
                  <c:v>1</c:v>
                </c:pt>
                <c:pt idx="4">
                  <c:v>0</c:v>
                </c:pt>
                <c:pt idx="5">
                  <c:v>1</c:v>
                </c:pt>
                <c:pt idx="6">
                  <c:v>0</c:v>
                </c:pt>
                <c:pt idx="7">
                  <c:v>2</c:v>
                </c:pt>
                <c:pt idx="8">
                  <c:v>1</c:v>
                </c:pt>
                <c:pt idx="9">
                  <c:v>0</c:v>
                </c:pt>
                <c:pt idx="10">
                  <c:v>0</c:v>
                </c:pt>
                <c:pt idx="11">
                  <c:v>1</c:v>
                </c:pt>
                <c:pt idx="12">
                  <c:v>-1</c:v>
                </c:pt>
                <c:pt idx="13">
                  <c:v>0</c:v>
                </c:pt>
                <c:pt idx="14">
                  <c:v>1</c:v>
                </c:pt>
                <c:pt idx="15">
                  <c:v>-1</c:v>
                </c:pt>
                <c:pt idx="16">
                  <c:v>0</c:v>
                </c:pt>
                <c:pt idx="17">
                  <c:v>0</c:v>
                </c:pt>
                <c:pt idx="18">
                  <c:v>1</c:v>
                </c:pt>
                <c:pt idx="19">
                  <c:v>0</c:v>
                </c:pt>
                <c:pt idx="20">
                  <c:v>0</c:v>
                </c:pt>
                <c:pt idx="21">
                  <c:v>0</c:v>
                </c:pt>
                <c:pt idx="22">
                  <c:v>0</c:v>
                </c:pt>
                <c:pt idx="23">
                  <c:v>1</c:v>
                </c:pt>
                <c:pt idx="24">
                  <c:v>0</c:v>
                </c:pt>
                <c:pt idx="25">
                  <c:v>0</c:v>
                </c:pt>
                <c:pt idx="26">
                  <c:v>1</c:v>
                </c:pt>
                <c:pt idx="27">
                  <c:v>0</c:v>
                </c:pt>
                <c:pt idx="28">
                  <c:v>-1</c:v>
                </c:pt>
                <c:pt idx="29">
                  <c:v>0</c:v>
                </c:pt>
              </c:numCache>
            </c:numRef>
          </c:val>
          <c:extLst>
            <c:ext xmlns:c16="http://schemas.microsoft.com/office/drawing/2014/chart" uri="{C3380CC4-5D6E-409C-BE32-E72D297353CC}">
              <c16:uniqueId val="{00000000-4C7E-4875-AA18-1B25E303690C}"/>
            </c:ext>
          </c:extLst>
        </c:ser>
        <c:dLbls>
          <c:showLegendKey val="0"/>
          <c:showVal val="0"/>
          <c:showCatName val="0"/>
          <c:showSerName val="0"/>
          <c:showPercent val="0"/>
          <c:showBubbleSize val="0"/>
        </c:dLbls>
        <c:gapWidth val="219"/>
        <c:overlap val="-27"/>
        <c:axId val="480557208"/>
        <c:axId val="480556552"/>
      </c:barChart>
      <c:dateAx>
        <c:axId val="48055720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80556552"/>
        <c:crosses val="autoZero"/>
        <c:auto val="1"/>
        <c:lblOffset val="100"/>
        <c:baseTimeUnit val="days"/>
      </c:dateAx>
      <c:valAx>
        <c:axId val="48055655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8055720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tmamerica</c:v>
                </c:pt>
              </c:strCache>
            </c:strRef>
          </c:tx>
          <c:spPr>
            <a:solidFill>
              <a:schemeClr val="accent1"/>
            </a:solidFill>
            <a:ln>
              <a:noFill/>
            </a:ln>
            <a:effectLst/>
          </c:spPr>
          <c:invertIfNegative val="0"/>
          <c:cat>
            <c:numRef>
              <c:f>Sheet1!$A$2:$A$31</c:f>
              <c:numCache>
                <c:formatCode>m/d/yyyy</c:formatCode>
                <c:ptCount val="30"/>
                <c:pt idx="0">
                  <c:v>45444</c:v>
                </c:pt>
                <c:pt idx="1">
                  <c:v>45445</c:v>
                </c:pt>
                <c:pt idx="2">
                  <c:v>45446</c:v>
                </c:pt>
                <c:pt idx="3">
                  <c:v>45447</c:v>
                </c:pt>
                <c:pt idx="4">
                  <c:v>45448</c:v>
                </c:pt>
                <c:pt idx="5">
                  <c:v>45449</c:v>
                </c:pt>
                <c:pt idx="6">
                  <c:v>45450</c:v>
                </c:pt>
                <c:pt idx="7">
                  <c:v>45451</c:v>
                </c:pt>
                <c:pt idx="8">
                  <c:v>45452</c:v>
                </c:pt>
                <c:pt idx="9">
                  <c:v>45453</c:v>
                </c:pt>
                <c:pt idx="10">
                  <c:v>45454</c:v>
                </c:pt>
                <c:pt idx="11">
                  <c:v>45455</c:v>
                </c:pt>
                <c:pt idx="12">
                  <c:v>45456</c:v>
                </c:pt>
                <c:pt idx="13">
                  <c:v>45457</c:v>
                </c:pt>
                <c:pt idx="14">
                  <c:v>45458</c:v>
                </c:pt>
                <c:pt idx="15">
                  <c:v>45459</c:v>
                </c:pt>
                <c:pt idx="16">
                  <c:v>45460</c:v>
                </c:pt>
                <c:pt idx="17">
                  <c:v>45461</c:v>
                </c:pt>
                <c:pt idx="18">
                  <c:v>45462</c:v>
                </c:pt>
                <c:pt idx="19">
                  <c:v>45463</c:v>
                </c:pt>
                <c:pt idx="20">
                  <c:v>45464</c:v>
                </c:pt>
                <c:pt idx="21">
                  <c:v>45465</c:v>
                </c:pt>
                <c:pt idx="22">
                  <c:v>45466</c:v>
                </c:pt>
                <c:pt idx="23">
                  <c:v>45467</c:v>
                </c:pt>
                <c:pt idx="24">
                  <c:v>45468</c:v>
                </c:pt>
                <c:pt idx="25">
                  <c:v>45469</c:v>
                </c:pt>
                <c:pt idx="26">
                  <c:v>45470</c:v>
                </c:pt>
                <c:pt idx="27">
                  <c:v>45471</c:v>
                </c:pt>
                <c:pt idx="28">
                  <c:v>45472</c:v>
                </c:pt>
                <c:pt idx="29">
                  <c:v>45473</c:v>
                </c:pt>
              </c:numCache>
            </c:numRef>
          </c:cat>
          <c:val>
            <c:numRef>
              <c:f>Sheet1!$B$2:$B$31</c:f>
              <c:numCache>
                <c:formatCode>General</c:formatCode>
                <c:ptCount val="30"/>
                <c:pt idx="0">
                  <c:v>0</c:v>
                </c:pt>
                <c:pt idx="1">
                  <c:v>0</c:v>
                </c:pt>
                <c:pt idx="2">
                  <c:v>7</c:v>
                </c:pt>
                <c:pt idx="3">
                  <c:v>0</c:v>
                </c:pt>
                <c:pt idx="4">
                  <c:v>4</c:v>
                </c:pt>
                <c:pt idx="5">
                  <c:v>0</c:v>
                </c:pt>
                <c:pt idx="6">
                  <c:v>1</c:v>
                </c:pt>
                <c:pt idx="7">
                  <c:v>0</c:v>
                </c:pt>
                <c:pt idx="8">
                  <c:v>0</c:v>
                </c:pt>
                <c:pt idx="9">
                  <c:v>4</c:v>
                </c:pt>
                <c:pt idx="10">
                  <c:v>0</c:v>
                </c:pt>
                <c:pt idx="11">
                  <c:v>3</c:v>
                </c:pt>
                <c:pt idx="12">
                  <c:v>0</c:v>
                </c:pt>
                <c:pt idx="13">
                  <c:v>6</c:v>
                </c:pt>
                <c:pt idx="14">
                  <c:v>0</c:v>
                </c:pt>
                <c:pt idx="15">
                  <c:v>7</c:v>
                </c:pt>
                <c:pt idx="16">
                  <c:v>7</c:v>
                </c:pt>
                <c:pt idx="17">
                  <c:v>4</c:v>
                </c:pt>
                <c:pt idx="18">
                  <c:v>0</c:v>
                </c:pt>
                <c:pt idx="19">
                  <c:v>0</c:v>
                </c:pt>
                <c:pt idx="20">
                  <c:v>7</c:v>
                </c:pt>
                <c:pt idx="21">
                  <c:v>0</c:v>
                </c:pt>
                <c:pt idx="22">
                  <c:v>0</c:v>
                </c:pt>
                <c:pt idx="23">
                  <c:v>5</c:v>
                </c:pt>
                <c:pt idx="24">
                  <c:v>0</c:v>
                </c:pt>
                <c:pt idx="25">
                  <c:v>9</c:v>
                </c:pt>
                <c:pt idx="26">
                  <c:v>0</c:v>
                </c:pt>
                <c:pt idx="27">
                  <c:v>11</c:v>
                </c:pt>
                <c:pt idx="28">
                  <c:v>0</c:v>
                </c:pt>
                <c:pt idx="29">
                  <c:v>0</c:v>
                </c:pt>
              </c:numCache>
            </c:numRef>
          </c:val>
          <c:extLst>
            <c:ext xmlns:c16="http://schemas.microsoft.com/office/drawing/2014/chart" uri="{C3380CC4-5D6E-409C-BE32-E72D297353CC}">
              <c16:uniqueId val="{00000000-9323-4A49-86A1-3808FEA078DD}"/>
            </c:ext>
          </c:extLst>
        </c:ser>
        <c:dLbls>
          <c:showLegendKey val="0"/>
          <c:showVal val="0"/>
          <c:showCatName val="0"/>
          <c:showSerName val="0"/>
          <c:showPercent val="0"/>
          <c:showBubbleSize val="0"/>
        </c:dLbls>
        <c:gapWidth val="219"/>
        <c:overlap val="-27"/>
        <c:axId val="480554256"/>
        <c:axId val="480559176"/>
      </c:barChart>
      <c:dateAx>
        <c:axId val="48055425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80559176"/>
        <c:crosses val="autoZero"/>
        <c:auto val="1"/>
        <c:lblOffset val="100"/>
        <c:baseTimeUnit val="days"/>
      </c:dateAx>
      <c:valAx>
        <c:axId val="48055917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8055425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Interactions</c:v>
                </c:pt>
              </c:strCache>
            </c:strRef>
          </c:tx>
          <c:spPr>
            <a:solidFill>
              <a:schemeClr val="accent1"/>
            </a:solidFill>
            <a:ln>
              <a:noFill/>
            </a:ln>
            <a:effectLst/>
          </c:spPr>
          <c:invertIfNegative val="0"/>
          <c:cat>
            <c:strRef>
              <c:f>Sheet1!$A$2:$A$8</c:f>
              <c:strCache>
                <c:ptCount val="7"/>
                <c:pt idx="0">
                  <c:v>chubbna</c:v>
                </c:pt>
                <c:pt idx="1">
                  <c:v>firstinshi</c:v>
                </c:pt>
                <c:pt idx="2">
                  <c:v>phlyinsurance</c:v>
                </c:pt>
                <c:pt idx="3">
                  <c:v>tmna_services</c:v>
                </c:pt>
                <c:pt idx="4">
                  <c:v>thehartford</c:v>
                </c:pt>
                <c:pt idx="5">
                  <c:v>tmamerica</c:v>
                </c:pt>
                <c:pt idx="6">
                  <c:v>travelersinsurance</c:v>
                </c:pt>
              </c:strCache>
            </c:strRef>
          </c:cat>
          <c:val>
            <c:numRef>
              <c:f>Sheet1!$B$2:$B$8</c:f>
              <c:numCache>
                <c:formatCode>General</c:formatCode>
                <c:ptCount val="7"/>
                <c:pt idx="0">
                  <c:v>194</c:v>
                </c:pt>
                <c:pt idx="1">
                  <c:v>702</c:v>
                </c:pt>
                <c:pt idx="2">
                  <c:v>309</c:v>
                </c:pt>
                <c:pt idx="3">
                  <c:v>290</c:v>
                </c:pt>
                <c:pt idx="4">
                  <c:v>1230</c:v>
                </c:pt>
                <c:pt idx="5">
                  <c:v>75</c:v>
                </c:pt>
                <c:pt idx="6">
                  <c:v>2110</c:v>
                </c:pt>
              </c:numCache>
            </c:numRef>
          </c:val>
          <c:extLst>
            <c:ext xmlns:c16="http://schemas.microsoft.com/office/drawing/2014/chart" uri="{C3380CC4-5D6E-409C-BE32-E72D297353CC}">
              <c16:uniqueId val="{00000000-A188-44D9-A30A-023573FCCACF}"/>
            </c:ext>
          </c:extLst>
        </c:ser>
        <c:dLbls>
          <c:showLegendKey val="0"/>
          <c:showVal val="0"/>
          <c:showCatName val="0"/>
          <c:showSerName val="0"/>
          <c:showPercent val="0"/>
          <c:showBubbleSize val="0"/>
        </c:dLbls>
        <c:gapWidth val="219"/>
        <c:overlap val="-27"/>
        <c:axId val="520683472"/>
        <c:axId val="520689704"/>
      </c:barChart>
      <c:catAx>
        <c:axId val="52068347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20689704"/>
        <c:crosses val="autoZero"/>
        <c:auto val="1"/>
        <c:lblAlgn val="ctr"/>
        <c:lblOffset val="100"/>
        <c:noMultiLvlLbl val="0"/>
      </c:catAx>
      <c:valAx>
        <c:axId val="52068970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2068347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7/8/2024</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7/8/2024</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7/8/2024</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7/8/2024</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7/8/2024</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7/8/2024</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7/8/2024</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7/8/2024</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7/8/2024</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7/8/2024</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3A3505-923E-4B57-AB79-FC26C34A43F2}"/>
              </a:ext>
            </a:extLst>
          </p:cNvPr>
          <p:cNvSpPr>
            <a:spLocks noGrp="1"/>
          </p:cNvSpPr>
          <p:nvPr>
            <p:ph type="ctrTitle"/>
          </p:nvPr>
        </p:nvSpPr>
        <p:spPr/>
        <p:txBody>
          <a:bodyPr/>
          <a:lstStyle/>
          <a:p>
            <a:r>
              <a:rPr lang="en-US"/>
              <a:t>TMA Quarterly Social Media</a:t>
            </a:r>
          </a:p>
        </p:txBody>
      </p:sp>
      <p:sp>
        <p:nvSpPr>
          <p:cNvPr id="3" name="Subtitle 2">
            <a:extLst>
              <a:ext uri="{FF2B5EF4-FFF2-40B4-BE49-F238E27FC236}">
                <a16:creationId xmlns:a16="http://schemas.microsoft.com/office/drawing/2014/main" id="{4AB56B12-7015-4C42-92A4-48BB4332734A}"/>
              </a:ext>
            </a:extLst>
          </p:cNvPr>
          <p:cNvSpPr>
            <a:spLocks noGrp="1"/>
          </p:cNvSpPr>
          <p:nvPr>
            <p:ph type="subTitle" idx="1"/>
          </p:nvPr>
        </p:nvSpPr>
        <p:spPr/>
        <p:txBody>
          <a:bodyPr/>
          <a:lstStyle/>
          <a:p>
            <a:r>
              <a:rPr lang="en-US"/>
              <a:t>Philadelphia Insurance Companies</a:t>
            </a:r>
          </a:p>
        </p:txBody>
      </p:sp>
    </p:spTree>
    <p:extLst>
      <p:ext uri="{BB962C8B-B14F-4D97-AF65-F5344CB8AC3E}">
        <p14:creationId xmlns:p14="http://schemas.microsoft.com/office/powerpoint/2010/main" val="157830522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7ECFE8-963E-48F7-B20B-17B1EC183389}"/>
              </a:ext>
            </a:extLst>
          </p:cNvPr>
          <p:cNvSpPr>
            <a:spLocks noGrp="1"/>
          </p:cNvSpPr>
          <p:nvPr>
            <p:ph type="title"/>
          </p:nvPr>
        </p:nvSpPr>
        <p:spPr/>
        <p:txBody>
          <a:bodyPr/>
          <a:lstStyle/>
          <a:p>
            <a:r>
              <a:rPr lang="en-US"/>
              <a:t>Overall Overall Audience | Tokio Marine America</a:t>
            </a:r>
          </a:p>
        </p:txBody>
      </p:sp>
      <p:graphicFrame>
        <p:nvGraphicFramePr>
          <p:cNvPr id="6" name="Chart Placeholder 5">
            <a:extLst>
              <a:ext uri="{FF2B5EF4-FFF2-40B4-BE49-F238E27FC236}">
                <a16:creationId xmlns:a16="http://schemas.microsoft.com/office/drawing/2014/main" id="{1F7C3BF0-0AAC-46E4-94F0-D7B86E8BAF31}"/>
              </a:ext>
            </a:extLst>
          </p:cNvPr>
          <p:cNvGraphicFramePr>
            <a:graphicFrameLocks noGrp="1"/>
          </p:cNvGraphicFramePr>
          <p:nvPr>
            <p:ph type="chart" sz="quarter" idx="13"/>
            <p:extLst>
              <p:ext uri="{D42A27DB-BD31-4B8C-83A1-F6EECF244321}">
                <p14:modId xmlns:p14="http://schemas.microsoft.com/office/powerpoint/2010/main" val="423391658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8D6E88E-2BCC-4538-B35F-45282194C593}"/>
              </a:ext>
            </a:extLst>
          </p:cNvPr>
          <p:cNvSpPr>
            <a:spLocks noGrp="1"/>
          </p:cNvSpPr>
          <p:nvPr>
            <p:ph type="body" sz="quarter" idx="14"/>
          </p:nvPr>
        </p:nvSpPr>
        <p:spPr/>
        <p:txBody>
          <a:bodyPr/>
          <a:lstStyle/>
          <a:p>
            <a:r>
              <a:rPr lang="en-US"/>
              <a:t>06/01/2024 - 06/30/2024</a:t>
            </a:r>
          </a:p>
        </p:txBody>
      </p:sp>
      <p:sp>
        <p:nvSpPr>
          <p:cNvPr id="5" name="Footer Placeholder 4">
            <a:extLst>
              <a:ext uri="{FF2B5EF4-FFF2-40B4-BE49-F238E27FC236}">
                <a16:creationId xmlns:a16="http://schemas.microsoft.com/office/drawing/2014/main" id="{17181524-E331-410B-B6DB-97556E0DAF5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88819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E1F2F7-79DE-429A-B106-863BD3B30524}"/>
              </a:ext>
            </a:extLst>
          </p:cNvPr>
          <p:cNvSpPr>
            <a:spLocks noGrp="1"/>
          </p:cNvSpPr>
          <p:nvPr>
            <p:ph type="title"/>
          </p:nvPr>
        </p:nvSpPr>
        <p:spPr/>
        <p:txBody>
          <a:bodyPr/>
          <a:lstStyle/>
          <a:p>
            <a:r>
              <a:rPr lang="en-US"/>
              <a:t>Facebook Key Metrics Table | Tokio Marine America</a:t>
            </a:r>
          </a:p>
        </p:txBody>
      </p:sp>
      <p:graphicFrame>
        <p:nvGraphicFramePr>
          <p:cNvPr id="5" name="Table Placeholder 4">
            <a:extLst>
              <a:ext uri="{FF2B5EF4-FFF2-40B4-BE49-F238E27FC236}">
                <a16:creationId xmlns:a16="http://schemas.microsoft.com/office/drawing/2014/main" id="{2133D420-3D55-4908-8E8B-8187F22E57E6}"/>
              </a:ext>
            </a:extLst>
          </p:cNvPr>
          <p:cNvGraphicFramePr>
            <a:graphicFrameLocks noGrp="1"/>
          </p:cNvGraphicFramePr>
          <p:nvPr>
            <p:ph type="tbl" sz="quarter" idx="13"/>
            <p:extLst>
              <p:ext uri="{D42A27DB-BD31-4B8C-83A1-F6EECF244321}">
                <p14:modId xmlns:p14="http://schemas.microsoft.com/office/powerpoint/2010/main" val="81814082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05256">
                  <a:extLst>
                    <a:ext uri="{9D8B030D-6E8A-4147-A177-3AD203B41FA5}">
                      <a16:colId xmlns:a16="http://schemas.microsoft.com/office/drawing/2014/main" val="1325981621"/>
                    </a:ext>
                  </a:extLst>
                </a:gridCol>
                <a:gridCol w="905256">
                  <a:extLst>
                    <a:ext uri="{9D8B030D-6E8A-4147-A177-3AD203B41FA5}">
                      <a16:colId xmlns:a16="http://schemas.microsoft.com/office/drawing/2014/main" val="3346389949"/>
                    </a:ext>
                  </a:extLst>
                </a:gridCol>
                <a:gridCol w="905256">
                  <a:extLst>
                    <a:ext uri="{9D8B030D-6E8A-4147-A177-3AD203B41FA5}">
                      <a16:colId xmlns:a16="http://schemas.microsoft.com/office/drawing/2014/main" val="688089485"/>
                    </a:ext>
                  </a:extLst>
                </a:gridCol>
                <a:gridCol w="905256">
                  <a:extLst>
                    <a:ext uri="{9D8B030D-6E8A-4147-A177-3AD203B41FA5}">
                      <a16:colId xmlns:a16="http://schemas.microsoft.com/office/drawing/2014/main" val="434565766"/>
                    </a:ext>
                  </a:extLst>
                </a:gridCol>
                <a:gridCol w="905256">
                  <a:extLst>
                    <a:ext uri="{9D8B030D-6E8A-4147-A177-3AD203B41FA5}">
                      <a16:colId xmlns:a16="http://schemas.microsoft.com/office/drawing/2014/main" val="4162289806"/>
                    </a:ext>
                  </a:extLst>
                </a:gridCol>
                <a:gridCol w="905256">
                  <a:extLst>
                    <a:ext uri="{9D8B030D-6E8A-4147-A177-3AD203B41FA5}">
                      <a16:colId xmlns:a16="http://schemas.microsoft.com/office/drawing/2014/main" val="3307793686"/>
                    </a:ext>
                  </a:extLst>
                </a:gridCol>
                <a:gridCol w="905256">
                  <a:extLst>
                    <a:ext uri="{9D8B030D-6E8A-4147-A177-3AD203B41FA5}">
                      <a16:colId xmlns:a16="http://schemas.microsoft.com/office/drawing/2014/main" val="1509681616"/>
                    </a:ext>
                  </a:extLst>
                </a:gridCol>
                <a:gridCol w="905256">
                  <a:extLst>
                    <a:ext uri="{9D8B030D-6E8A-4147-A177-3AD203B41FA5}">
                      <a16:colId xmlns:a16="http://schemas.microsoft.com/office/drawing/2014/main" val="4146216990"/>
                    </a:ext>
                  </a:extLst>
                </a:gridCol>
                <a:gridCol w="905256">
                  <a:extLst>
                    <a:ext uri="{9D8B030D-6E8A-4147-A177-3AD203B41FA5}">
                      <a16:colId xmlns:a16="http://schemas.microsoft.com/office/drawing/2014/main" val="3113616427"/>
                    </a:ext>
                  </a:extLst>
                </a:gridCol>
              </a:tblGrid>
              <a:tr h="370840">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2788997786"/>
                  </a:ext>
                </a:extLst>
              </a:tr>
              <a:tr h="370840">
                <a:tc>
                  <a:txBody>
                    <a:bodyPr/>
                    <a:lstStyle/>
                    <a:p>
                      <a:r>
                        <a:rPr lang="en-US" sz="1000"/>
                        <a:t>504</a:t>
                      </a:r>
                    </a:p>
                  </a:txBody>
                  <a:tcPr/>
                </a:tc>
                <a:tc>
                  <a:txBody>
                    <a:bodyPr/>
                    <a:lstStyle/>
                    <a:p>
                      <a:r>
                        <a:rPr lang="en-US" sz="1000"/>
                        <a:t>-2</a:t>
                      </a:r>
                    </a:p>
                  </a:txBody>
                  <a:tcPr/>
                </a:tc>
                <a:tc>
                  <a:txBody>
                    <a:bodyPr/>
                    <a:lstStyle/>
                    <a:p>
                      <a:r>
                        <a:rPr lang="en-US" sz="1000"/>
                        <a:t>13</a:t>
                      </a:r>
                    </a:p>
                  </a:txBody>
                  <a:tcPr/>
                </a:tc>
                <a:tc>
                  <a:txBody>
                    <a:bodyPr/>
                    <a:lstStyle/>
                    <a:p>
                      <a:r>
                        <a:rPr lang="en-US" sz="1000"/>
                        <a:t>90</a:t>
                      </a:r>
                    </a:p>
                  </a:txBody>
                  <a:tcPr/>
                </a:tc>
                <a:tc>
                  <a:txBody>
                    <a:bodyPr/>
                    <a:lstStyle/>
                    <a:p>
                      <a:r>
                        <a:rPr lang="en-US" sz="1000"/>
                        <a:t>2</a:t>
                      </a:r>
                    </a:p>
                  </a:txBody>
                  <a:tcPr/>
                </a:tc>
                <a:tc>
                  <a:txBody>
                    <a:bodyPr/>
                    <a:lstStyle/>
                    <a:p>
                      <a:r>
                        <a:rPr lang="en-US" sz="1000"/>
                        <a:t>0</a:t>
                      </a:r>
                    </a:p>
                  </a:txBody>
                  <a:tcPr/>
                </a:tc>
                <a:tc>
                  <a:txBody>
                    <a:bodyPr/>
                    <a:lstStyle/>
                    <a:p>
                      <a:r>
                        <a:rPr lang="en-US" sz="1000"/>
                        <a:t>0</a:t>
                      </a:r>
                    </a:p>
                  </a:txBody>
                  <a:tcPr/>
                </a:tc>
                <a:tc>
                  <a:txBody>
                    <a:bodyPr/>
                    <a:lstStyle/>
                    <a:p>
                      <a:r>
                        <a:rPr lang="en-US" sz="1000"/>
                        <a:t>1.4014 %</a:t>
                      </a:r>
                    </a:p>
                  </a:txBody>
                  <a:tcPr/>
                </a:tc>
                <a:tc>
                  <a:txBody>
                    <a:bodyPr/>
                    <a:lstStyle/>
                    <a:p>
                      <a:r>
                        <a:rPr lang="en-US" sz="1000"/>
                        <a:t>0.0 %</a:t>
                      </a:r>
                    </a:p>
                  </a:txBody>
                  <a:tcPr/>
                </a:tc>
                <a:extLst>
                  <a:ext uri="{0D108BD9-81ED-4DB2-BD59-A6C34878D82A}">
                    <a16:rowId xmlns:a16="http://schemas.microsoft.com/office/drawing/2014/main" val="2876382373"/>
                  </a:ext>
                </a:extLst>
              </a:tr>
            </a:tbl>
          </a:graphicData>
        </a:graphic>
      </p:graphicFrame>
      <p:sp>
        <p:nvSpPr>
          <p:cNvPr id="4" name="Text Placeholder 3">
            <a:extLst>
              <a:ext uri="{FF2B5EF4-FFF2-40B4-BE49-F238E27FC236}">
                <a16:creationId xmlns:a16="http://schemas.microsoft.com/office/drawing/2014/main" id="{834327F7-F6BD-4559-871E-A439F31D6ADB}"/>
              </a:ext>
            </a:extLst>
          </p:cNvPr>
          <p:cNvSpPr>
            <a:spLocks noGrp="1"/>
          </p:cNvSpPr>
          <p:nvPr>
            <p:ph type="body" sz="quarter" idx="14"/>
          </p:nvPr>
        </p:nvSpPr>
        <p:spPr/>
        <p:txBody>
          <a:bodyPr/>
          <a:lstStyle/>
          <a:p>
            <a:r>
              <a:rPr lang="en-US"/>
              <a:t>06/01/2024 - 06/30/2024</a:t>
            </a:r>
          </a:p>
        </p:txBody>
      </p:sp>
    </p:spTree>
    <p:extLst>
      <p:ext uri="{BB962C8B-B14F-4D97-AF65-F5344CB8AC3E}">
        <p14:creationId xmlns:p14="http://schemas.microsoft.com/office/powerpoint/2010/main" val="244176560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732120-F36E-466C-996C-E9DA97BA9286}"/>
              </a:ext>
            </a:extLst>
          </p:cNvPr>
          <p:cNvSpPr>
            <a:spLocks noGrp="1"/>
          </p:cNvSpPr>
          <p:nvPr>
            <p:ph type="title"/>
          </p:nvPr>
        </p:nvSpPr>
        <p:spPr/>
        <p:txBody>
          <a:bodyPr/>
          <a:lstStyle/>
          <a:p>
            <a:r>
              <a:rPr lang="en-US"/>
              <a:t>Facebook Facebook Fans Change | Tokio Marine America</a:t>
            </a:r>
          </a:p>
        </p:txBody>
      </p:sp>
      <p:graphicFrame>
        <p:nvGraphicFramePr>
          <p:cNvPr id="6" name="Chart Placeholder 5">
            <a:extLst>
              <a:ext uri="{FF2B5EF4-FFF2-40B4-BE49-F238E27FC236}">
                <a16:creationId xmlns:a16="http://schemas.microsoft.com/office/drawing/2014/main" id="{4E4B8FE5-6208-4D14-AB7B-4E4FBED3CC34}"/>
              </a:ext>
            </a:extLst>
          </p:cNvPr>
          <p:cNvGraphicFramePr>
            <a:graphicFrameLocks noGrp="1"/>
          </p:cNvGraphicFramePr>
          <p:nvPr>
            <p:ph type="chart" sz="quarter" idx="13"/>
            <p:extLst>
              <p:ext uri="{D42A27DB-BD31-4B8C-83A1-F6EECF244321}">
                <p14:modId xmlns:p14="http://schemas.microsoft.com/office/powerpoint/2010/main" val="386106081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28BEB63-F0B1-4C08-BDB1-4FE2AE475916}"/>
              </a:ext>
            </a:extLst>
          </p:cNvPr>
          <p:cNvSpPr>
            <a:spLocks noGrp="1"/>
          </p:cNvSpPr>
          <p:nvPr>
            <p:ph type="body" sz="quarter" idx="14"/>
          </p:nvPr>
        </p:nvSpPr>
        <p:spPr/>
        <p:txBody>
          <a:bodyPr/>
          <a:lstStyle/>
          <a:p>
            <a:r>
              <a:rPr lang="en-US"/>
              <a:t>06/01/2024 - 06/30/2024</a:t>
            </a:r>
          </a:p>
        </p:txBody>
      </p:sp>
      <p:sp>
        <p:nvSpPr>
          <p:cNvPr id="5" name="Footer Placeholder 4">
            <a:extLst>
              <a:ext uri="{FF2B5EF4-FFF2-40B4-BE49-F238E27FC236}">
                <a16:creationId xmlns:a16="http://schemas.microsoft.com/office/drawing/2014/main" id="{9A6CB0D0-0BAB-4CC2-A01F-77389093C7B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69657532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6AE409-E13E-4DC6-91E2-5ADA839B2020}"/>
              </a:ext>
            </a:extLst>
          </p:cNvPr>
          <p:cNvSpPr>
            <a:spLocks noGrp="1"/>
          </p:cNvSpPr>
          <p:nvPr>
            <p:ph type="title"/>
          </p:nvPr>
        </p:nvSpPr>
        <p:spPr/>
        <p:txBody>
          <a:bodyPr/>
          <a:lstStyle/>
          <a:p>
            <a:r>
              <a:rPr lang="en-US"/>
              <a:t>Facebook Average Interactions Per Facebook Post | Tokio Marine America</a:t>
            </a:r>
          </a:p>
        </p:txBody>
      </p:sp>
      <p:graphicFrame>
        <p:nvGraphicFramePr>
          <p:cNvPr id="6" name="Chart Placeholder 5">
            <a:extLst>
              <a:ext uri="{FF2B5EF4-FFF2-40B4-BE49-F238E27FC236}">
                <a16:creationId xmlns:a16="http://schemas.microsoft.com/office/drawing/2014/main" id="{5E0A2C2C-F6B9-4AD3-83BF-7431D07B8955}"/>
              </a:ext>
            </a:extLst>
          </p:cNvPr>
          <p:cNvGraphicFramePr>
            <a:graphicFrameLocks noGrp="1"/>
          </p:cNvGraphicFramePr>
          <p:nvPr>
            <p:ph type="chart" sz="quarter" idx="13"/>
            <p:extLst>
              <p:ext uri="{D42A27DB-BD31-4B8C-83A1-F6EECF244321}">
                <p14:modId xmlns:p14="http://schemas.microsoft.com/office/powerpoint/2010/main" val="101137284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BF72AB6-A8BC-4DBE-BCA2-3E5389EAFD11}"/>
              </a:ext>
            </a:extLst>
          </p:cNvPr>
          <p:cNvSpPr>
            <a:spLocks noGrp="1"/>
          </p:cNvSpPr>
          <p:nvPr>
            <p:ph type="body" sz="quarter" idx="14"/>
          </p:nvPr>
        </p:nvSpPr>
        <p:spPr/>
        <p:txBody>
          <a:bodyPr/>
          <a:lstStyle/>
          <a:p>
            <a:r>
              <a:rPr lang="en-US"/>
              <a:t>06/01/2024 - 06/30/2024</a:t>
            </a:r>
          </a:p>
        </p:txBody>
      </p:sp>
      <p:sp>
        <p:nvSpPr>
          <p:cNvPr id="5" name="Footer Placeholder 4">
            <a:extLst>
              <a:ext uri="{FF2B5EF4-FFF2-40B4-BE49-F238E27FC236}">
                <a16:creationId xmlns:a16="http://schemas.microsoft.com/office/drawing/2014/main" id="{7C3C5747-C36B-4BC1-9941-2075DD6FFBC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65085809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A07723-E4CF-47FF-8867-25F25C45B62A}"/>
              </a:ext>
            </a:extLst>
          </p:cNvPr>
          <p:cNvSpPr>
            <a:spLocks noGrp="1"/>
          </p:cNvSpPr>
          <p:nvPr>
            <p:ph type="title"/>
          </p:nvPr>
        </p:nvSpPr>
        <p:spPr/>
        <p:txBody>
          <a:bodyPr/>
          <a:lstStyle/>
          <a:p>
            <a:r>
              <a:rPr lang="en-US"/>
              <a:t>Facebook Facebook Impressions | Tokio Marine America</a:t>
            </a:r>
          </a:p>
        </p:txBody>
      </p:sp>
      <p:graphicFrame>
        <p:nvGraphicFramePr>
          <p:cNvPr id="6" name="Chart Placeholder 5">
            <a:extLst>
              <a:ext uri="{FF2B5EF4-FFF2-40B4-BE49-F238E27FC236}">
                <a16:creationId xmlns:a16="http://schemas.microsoft.com/office/drawing/2014/main" id="{C8CF3912-90F4-48F4-9497-2A9B533C3D71}"/>
              </a:ext>
            </a:extLst>
          </p:cNvPr>
          <p:cNvGraphicFramePr>
            <a:graphicFrameLocks noGrp="1"/>
          </p:cNvGraphicFramePr>
          <p:nvPr>
            <p:ph type="chart" sz="quarter" idx="13"/>
            <p:extLst>
              <p:ext uri="{D42A27DB-BD31-4B8C-83A1-F6EECF244321}">
                <p14:modId xmlns:p14="http://schemas.microsoft.com/office/powerpoint/2010/main" val="218789058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4DAF376-8497-4DAC-8471-E7813B0C4EEF}"/>
              </a:ext>
            </a:extLst>
          </p:cNvPr>
          <p:cNvSpPr>
            <a:spLocks noGrp="1"/>
          </p:cNvSpPr>
          <p:nvPr>
            <p:ph type="body" sz="quarter" idx="14"/>
          </p:nvPr>
        </p:nvSpPr>
        <p:spPr/>
        <p:txBody>
          <a:bodyPr/>
          <a:lstStyle/>
          <a:p>
            <a:r>
              <a:rPr lang="en-US"/>
              <a:t>06/01/2024 - 06/30/2024</a:t>
            </a:r>
          </a:p>
        </p:txBody>
      </p:sp>
      <p:sp>
        <p:nvSpPr>
          <p:cNvPr id="5" name="Footer Placeholder 4">
            <a:extLst>
              <a:ext uri="{FF2B5EF4-FFF2-40B4-BE49-F238E27FC236}">
                <a16:creationId xmlns:a16="http://schemas.microsoft.com/office/drawing/2014/main" id="{5A31267C-2DB4-4724-B782-EC594A0E2BE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12387907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C694C9-5297-4636-8A8B-4D0A3A44077C}"/>
              </a:ext>
            </a:extLst>
          </p:cNvPr>
          <p:cNvSpPr>
            <a:spLocks noGrp="1"/>
          </p:cNvSpPr>
          <p:nvPr>
            <p:ph type="title"/>
          </p:nvPr>
        </p:nvSpPr>
        <p:spPr/>
        <p:txBody>
          <a:bodyPr/>
          <a:lstStyle/>
          <a:p>
            <a:r>
              <a:rPr lang="en-US"/>
              <a:t>Facebook Own Posts Table | Tokio Marine America - 1 of 3</a:t>
            </a:r>
          </a:p>
        </p:txBody>
      </p:sp>
      <p:graphicFrame>
        <p:nvGraphicFramePr>
          <p:cNvPr id="5" name="Table Placeholder 4">
            <a:extLst>
              <a:ext uri="{FF2B5EF4-FFF2-40B4-BE49-F238E27FC236}">
                <a16:creationId xmlns:a16="http://schemas.microsoft.com/office/drawing/2014/main" id="{3BBB0A8A-F866-4F3F-8BAF-E6AE2A3300CF}"/>
              </a:ext>
            </a:extLst>
          </p:cNvPr>
          <p:cNvGraphicFramePr>
            <a:graphicFrameLocks noGrp="1"/>
          </p:cNvGraphicFramePr>
          <p:nvPr>
            <p:ph type="tbl" sz="quarter" idx="13"/>
            <p:extLst>
              <p:ext uri="{D42A27DB-BD31-4B8C-83A1-F6EECF244321}">
                <p14:modId xmlns:p14="http://schemas.microsoft.com/office/powerpoint/2010/main" val="73222866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1156791775"/>
                    </a:ext>
                  </a:extLst>
                </a:gridCol>
                <a:gridCol w="822960">
                  <a:extLst>
                    <a:ext uri="{9D8B030D-6E8A-4147-A177-3AD203B41FA5}">
                      <a16:colId xmlns:a16="http://schemas.microsoft.com/office/drawing/2014/main" val="994674135"/>
                    </a:ext>
                  </a:extLst>
                </a:gridCol>
                <a:gridCol w="822960">
                  <a:extLst>
                    <a:ext uri="{9D8B030D-6E8A-4147-A177-3AD203B41FA5}">
                      <a16:colId xmlns:a16="http://schemas.microsoft.com/office/drawing/2014/main" val="20812474"/>
                    </a:ext>
                  </a:extLst>
                </a:gridCol>
                <a:gridCol w="822960">
                  <a:extLst>
                    <a:ext uri="{9D8B030D-6E8A-4147-A177-3AD203B41FA5}">
                      <a16:colId xmlns:a16="http://schemas.microsoft.com/office/drawing/2014/main" val="2207626767"/>
                    </a:ext>
                  </a:extLst>
                </a:gridCol>
                <a:gridCol w="822960">
                  <a:extLst>
                    <a:ext uri="{9D8B030D-6E8A-4147-A177-3AD203B41FA5}">
                      <a16:colId xmlns:a16="http://schemas.microsoft.com/office/drawing/2014/main" val="1444822107"/>
                    </a:ext>
                  </a:extLst>
                </a:gridCol>
                <a:gridCol w="822960">
                  <a:extLst>
                    <a:ext uri="{9D8B030D-6E8A-4147-A177-3AD203B41FA5}">
                      <a16:colId xmlns:a16="http://schemas.microsoft.com/office/drawing/2014/main" val="3937214827"/>
                    </a:ext>
                  </a:extLst>
                </a:gridCol>
                <a:gridCol w="822960">
                  <a:extLst>
                    <a:ext uri="{9D8B030D-6E8A-4147-A177-3AD203B41FA5}">
                      <a16:colId xmlns:a16="http://schemas.microsoft.com/office/drawing/2014/main" val="393416513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140002475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Tokio Marine America - 2024-06-26 14:30:12</a:t>
                      </a:r>
                      <a:r>
                        <a:rPr kumimoji="0" lang="en-US" sz="1000" b="0" i="0" u="none" strike="noStrike" kern="1200" cap="none" spc="0" normalizeH="0" baseline="0" noProof="0">
                          <a:ln>
                            <a:noFill/>
                          </a:ln>
                          <a:solidFill>
                            <a:prstClr val="black"/>
                          </a:solidFill>
                          <a:effectLst/>
                          <a:uLnTx/>
                          <a:uFillTx/>
                          <a:latin typeface="Calibri"/>
                          <a:ea typeface="+mn-ea"/>
                          <a:cs typeface="+mn-cs"/>
                        </a:rPr>
                        <a:t>
 Our Pasadena office is making its community a better place, one meal at a time. Employees volunteered their Saturday at @ushsnews, cooking and serving a warm breakfast to those in need.
But our team didn't stop there! In the afternoon, they also provided a delicious lunch, bringing comfort and smiles to many faces.
Our employees embody TMA's commitment to giving back. Are you passionate about making a positive impact in your community? We're hiring! Find the right job for you and apply today: https://bit.ly/40zsh4j</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2.5794 %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extLst>
                  <a:ext uri="{0D108BD9-81ED-4DB2-BD59-A6C34878D82A}">
                    <a16:rowId xmlns:a16="http://schemas.microsoft.com/office/drawing/2014/main" val="4172167235"/>
                  </a:ext>
                </a:extLst>
              </a:tr>
            </a:tbl>
          </a:graphicData>
        </a:graphic>
      </p:graphicFrame>
      <p:sp>
        <p:nvSpPr>
          <p:cNvPr id="4" name="Text Placeholder 3">
            <a:extLst>
              <a:ext uri="{FF2B5EF4-FFF2-40B4-BE49-F238E27FC236}">
                <a16:creationId xmlns:a16="http://schemas.microsoft.com/office/drawing/2014/main" id="{50ABE548-3EDE-4FCE-9479-95B3ED1B5D9A}"/>
              </a:ext>
            </a:extLst>
          </p:cNvPr>
          <p:cNvSpPr>
            <a:spLocks noGrp="1"/>
          </p:cNvSpPr>
          <p:nvPr>
            <p:ph type="body" sz="quarter" idx="14"/>
          </p:nvPr>
        </p:nvSpPr>
        <p:spPr/>
        <p:txBody>
          <a:bodyPr/>
          <a:lstStyle/>
          <a:p>
            <a:r>
              <a:rPr lang="en-US"/>
              <a:t>06/01/2024 - 06/30/2024</a:t>
            </a:r>
          </a:p>
        </p:txBody>
      </p:sp>
    </p:spTree>
    <p:extLst>
      <p:ext uri="{BB962C8B-B14F-4D97-AF65-F5344CB8AC3E}">
        <p14:creationId xmlns:p14="http://schemas.microsoft.com/office/powerpoint/2010/main" val="273907373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13E7EF-E275-4CE5-B6F4-75EED36B37A8}"/>
              </a:ext>
            </a:extLst>
          </p:cNvPr>
          <p:cNvSpPr>
            <a:spLocks noGrp="1"/>
          </p:cNvSpPr>
          <p:nvPr>
            <p:ph type="title"/>
          </p:nvPr>
        </p:nvSpPr>
        <p:spPr/>
        <p:txBody>
          <a:bodyPr/>
          <a:lstStyle/>
          <a:p>
            <a:r>
              <a:rPr lang="en-US"/>
              <a:t>Facebook Own Posts Table | Tokio Marine America - 2 of 3</a:t>
            </a:r>
          </a:p>
        </p:txBody>
      </p:sp>
      <p:graphicFrame>
        <p:nvGraphicFramePr>
          <p:cNvPr id="5" name="Table Placeholder 4">
            <a:extLst>
              <a:ext uri="{FF2B5EF4-FFF2-40B4-BE49-F238E27FC236}">
                <a16:creationId xmlns:a16="http://schemas.microsoft.com/office/drawing/2014/main" id="{41FD1139-B844-442A-B302-CE65D3EEB817}"/>
              </a:ext>
            </a:extLst>
          </p:cNvPr>
          <p:cNvGraphicFramePr>
            <a:graphicFrameLocks noGrp="1"/>
          </p:cNvGraphicFramePr>
          <p:nvPr>
            <p:ph type="tbl" sz="quarter" idx="13"/>
            <p:extLst>
              <p:ext uri="{D42A27DB-BD31-4B8C-83A1-F6EECF244321}">
                <p14:modId xmlns:p14="http://schemas.microsoft.com/office/powerpoint/2010/main" val="231563397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2499492984"/>
                    </a:ext>
                  </a:extLst>
                </a:gridCol>
                <a:gridCol w="822960">
                  <a:extLst>
                    <a:ext uri="{9D8B030D-6E8A-4147-A177-3AD203B41FA5}">
                      <a16:colId xmlns:a16="http://schemas.microsoft.com/office/drawing/2014/main" val="1181563622"/>
                    </a:ext>
                  </a:extLst>
                </a:gridCol>
                <a:gridCol w="822960">
                  <a:extLst>
                    <a:ext uri="{9D8B030D-6E8A-4147-A177-3AD203B41FA5}">
                      <a16:colId xmlns:a16="http://schemas.microsoft.com/office/drawing/2014/main" val="1731277500"/>
                    </a:ext>
                  </a:extLst>
                </a:gridCol>
                <a:gridCol w="822960">
                  <a:extLst>
                    <a:ext uri="{9D8B030D-6E8A-4147-A177-3AD203B41FA5}">
                      <a16:colId xmlns:a16="http://schemas.microsoft.com/office/drawing/2014/main" val="1985805135"/>
                    </a:ext>
                  </a:extLst>
                </a:gridCol>
                <a:gridCol w="822960">
                  <a:extLst>
                    <a:ext uri="{9D8B030D-6E8A-4147-A177-3AD203B41FA5}">
                      <a16:colId xmlns:a16="http://schemas.microsoft.com/office/drawing/2014/main" val="2693923982"/>
                    </a:ext>
                  </a:extLst>
                </a:gridCol>
                <a:gridCol w="822960">
                  <a:extLst>
                    <a:ext uri="{9D8B030D-6E8A-4147-A177-3AD203B41FA5}">
                      <a16:colId xmlns:a16="http://schemas.microsoft.com/office/drawing/2014/main" val="4235523397"/>
                    </a:ext>
                  </a:extLst>
                </a:gridCol>
                <a:gridCol w="822960">
                  <a:extLst>
                    <a:ext uri="{9D8B030D-6E8A-4147-A177-3AD203B41FA5}">
                      <a16:colId xmlns:a16="http://schemas.microsoft.com/office/drawing/2014/main" val="241369036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12412758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Tokio Marine America - 2024-06-21 15:06:04</a:t>
                      </a:r>
                      <a:r>
                        <a:rPr kumimoji="0" lang="en-US" sz="1000" b="0" i="0" u="none" strike="noStrike" kern="1200" cap="none" spc="0" normalizeH="0" baseline="0" noProof="0">
                          <a:ln>
                            <a:noFill/>
                          </a:ln>
                          <a:solidFill>
                            <a:prstClr val="black"/>
                          </a:solidFill>
                          <a:effectLst/>
                          <a:uLnTx/>
                          <a:uFillTx/>
                          <a:latin typeface="Calibri"/>
                          <a:ea typeface="+mn-ea"/>
                          <a:cs typeface="+mn-cs"/>
                        </a:rPr>
                        <a:t>
 #FlashbackFriday to when our adventurous team member, Scott S., traveled to Vietnam to participate in Tokio Marine's mangrove planting initiative. A year later, Medalit T. continued the planting initiative in Malaysia to promote environmental preservation. We're excited to see who our next volunteer will be for the 21st Mangrove Planting Tour in September!
Interested in joining a company committed to sustainability and global experiences? We're seeking a Claims Analyst Workers Comp to join our team. Apply today: https://bit.ly/4cb4oFc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2.5743 %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Album</a:t>
                      </a:r>
                    </a:p>
                  </a:txBody>
                  <a:tcPr/>
                </a:tc>
                <a:extLst>
                  <a:ext uri="{0D108BD9-81ED-4DB2-BD59-A6C34878D82A}">
                    <a16:rowId xmlns:a16="http://schemas.microsoft.com/office/drawing/2014/main" val="883931512"/>
                  </a:ext>
                </a:extLst>
              </a:tr>
            </a:tbl>
          </a:graphicData>
        </a:graphic>
      </p:graphicFrame>
      <p:sp>
        <p:nvSpPr>
          <p:cNvPr id="4" name="Text Placeholder 3">
            <a:extLst>
              <a:ext uri="{FF2B5EF4-FFF2-40B4-BE49-F238E27FC236}">
                <a16:creationId xmlns:a16="http://schemas.microsoft.com/office/drawing/2014/main" id="{441B62B6-40C2-4A2A-9C57-893499128790}"/>
              </a:ext>
            </a:extLst>
          </p:cNvPr>
          <p:cNvSpPr>
            <a:spLocks noGrp="1"/>
          </p:cNvSpPr>
          <p:nvPr>
            <p:ph type="body" sz="quarter" idx="14"/>
          </p:nvPr>
        </p:nvSpPr>
        <p:spPr/>
        <p:txBody>
          <a:bodyPr/>
          <a:lstStyle/>
          <a:p>
            <a:r>
              <a:rPr lang="en-US"/>
              <a:t>06/01/2024 - 06/30/2024</a:t>
            </a:r>
          </a:p>
        </p:txBody>
      </p:sp>
    </p:spTree>
    <p:extLst>
      <p:ext uri="{BB962C8B-B14F-4D97-AF65-F5344CB8AC3E}">
        <p14:creationId xmlns:p14="http://schemas.microsoft.com/office/powerpoint/2010/main" val="313471371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DB1552-542E-42F8-8951-7C71EEDD2843}"/>
              </a:ext>
            </a:extLst>
          </p:cNvPr>
          <p:cNvSpPr>
            <a:spLocks noGrp="1"/>
          </p:cNvSpPr>
          <p:nvPr>
            <p:ph type="title"/>
          </p:nvPr>
        </p:nvSpPr>
        <p:spPr/>
        <p:txBody>
          <a:bodyPr/>
          <a:lstStyle/>
          <a:p>
            <a:r>
              <a:rPr lang="en-US"/>
              <a:t>Facebook Own Posts Table | Tokio Marine America - 3 of 3</a:t>
            </a:r>
          </a:p>
        </p:txBody>
      </p:sp>
      <p:graphicFrame>
        <p:nvGraphicFramePr>
          <p:cNvPr id="5" name="Table Placeholder 4">
            <a:extLst>
              <a:ext uri="{FF2B5EF4-FFF2-40B4-BE49-F238E27FC236}">
                <a16:creationId xmlns:a16="http://schemas.microsoft.com/office/drawing/2014/main" id="{BB201581-BE91-4062-963F-B34B78C8F29A}"/>
              </a:ext>
            </a:extLst>
          </p:cNvPr>
          <p:cNvGraphicFramePr>
            <a:graphicFrameLocks noGrp="1"/>
          </p:cNvGraphicFramePr>
          <p:nvPr>
            <p:ph type="tbl" sz="quarter" idx="13"/>
            <p:extLst>
              <p:ext uri="{D42A27DB-BD31-4B8C-83A1-F6EECF244321}">
                <p14:modId xmlns:p14="http://schemas.microsoft.com/office/powerpoint/2010/main" val="13646489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1099565133"/>
                    </a:ext>
                  </a:extLst>
                </a:gridCol>
                <a:gridCol w="822960">
                  <a:extLst>
                    <a:ext uri="{9D8B030D-6E8A-4147-A177-3AD203B41FA5}">
                      <a16:colId xmlns:a16="http://schemas.microsoft.com/office/drawing/2014/main" val="1250211093"/>
                    </a:ext>
                  </a:extLst>
                </a:gridCol>
                <a:gridCol w="822960">
                  <a:extLst>
                    <a:ext uri="{9D8B030D-6E8A-4147-A177-3AD203B41FA5}">
                      <a16:colId xmlns:a16="http://schemas.microsoft.com/office/drawing/2014/main" val="571825454"/>
                    </a:ext>
                  </a:extLst>
                </a:gridCol>
                <a:gridCol w="822960">
                  <a:extLst>
                    <a:ext uri="{9D8B030D-6E8A-4147-A177-3AD203B41FA5}">
                      <a16:colId xmlns:a16="http://schemas.microsoft.com/office/drawing/2014/main" val="1251694667"/>
                    </a:ext>
                  </a:extLst>
                </a:gridCol>
                <a:gridCol w="822960">
                  <a:extLst>
                    <a:ext uri="{9D8B030D-6E8A-4147-A177-3AD203B41FA5}">
                      <a16:colId xmlns:a16="http://schemas.microsoft.com/office/drawing/2014/main" val="1453781948"/>
                    </a:ext>
                  </a:extLst>
                </a:gridCol>
                <a:gridCol w="822960">
                  <a:extLst>
                    <a:ext uri="{9D8B030D-6E8A-4147-A177-3AD203B41FA5}">
                      <a16:colId xmlns:a16="http://schemas.microsoft.com/office/drawing/2014/main" val="2571646178"/>
                    </a:ext>
                  </a:extLst>
                </a:gridCol>
                <a:gridCol w="822960">
                  <a:extLst>
                    <a:ext uri="{9D8B030D-6E8A-4147-A177-3AD203B41FA5}">
                      <a16:colId xmlns:a16="http://schemas.microsoft.com/office/drawing/2014/main" val="371264740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33494152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Tokio Marine America - 2024-06-28 15:07:37</a:t>
                      </a:r>
                      <a:r>
                        <a:rPr kumimoji="0" lang="en-US" sz="1000" b="0" i="0" u="none" strike="noStrike" kern="1200" cap="none" spc="0" normalizeH="0" baseline="0" noProof="0">
                          <a:ln>
                            <a:noFill/>
                          </a:ln>
                          <a:solidFill>
                            <a:prstClr val="black"/>
                          </a:solidFill>
                          <a:effectLst/>
                          <a:uLnTx/>
                          <a:uFillTx/>
                          <a:latin typeface="Calibri"/>
                          <a:ea typeface="+mn-ea"/>
                          <a:cs typeface="+mn-cs"/>
                        </a:rPr>
                        <a:t>
 Jersey Cares  leads volunteer initiatives to support local nonprofits and schools and help address some of the community's most serious needs. One initiative is the First Night Kit Program, which provides hygiene items for domestic violence shelters, transitional housing facilities, runaway safe-havens, and foster homes to give to kids and families on their "first-night" stay.
Our Jersey City office joined in giving back by assembling toiletry kits for displaced kids in need. Tokio Marine America is committed to making a difference in the lives of our community.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2.3810 %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Album</a:t>
                      </a:r>
                    </a:p>
                  </a:txBody>
                  <a:tcPr/>
                </a:tc>
                <a:extLst>
                  <a:ext uri="{0D108BD9-81ED-4DB2-BD59-A6C34878D82A}">
                    <a16:rowId xmlns:a16="http://schemas.microsoft.com/office/drawing/2014/main" val="1992167323"/>
                  </a:ext>
                </a:extLst>
              </a:tr>
            </a:tbl>
          </a:graphicData>
        </a:graphic>
      </p:graphicFrame>
      <p:sp>
        <p:nvSpPr>
          <p:cNvPr id="4" name="Text Placeholder 3">
            <a:extLst>
              <a:ext uri="{FF2B5EF4-FFF2-40B4-BE49-F238E27FC236}">
                <a16:creationId xmlns:a16="http://schemas.microsoft.com/office/drawing/2014/main" id="{D107D563-52FA-494B-9310-5DE60DD0710F}"/>
              </a:ext>
            </a:extLst>
          </p:cNvPr>
          <p:cNvSpPr>
            <a:spLocks noGrp="1"/>
          </p:cNvSpPr>
          <p:nvPr>
            <p:ph type="body" sz="quarter" idx="14"/>
          </p:nvPr>
        </p:nvSpPr>
        <p:spPr/>
        <p:txBody>
          <a:bodyPr/>
          <a:lstStyle/>
          <a:p>
            <a:r>
              <a:rPr lang="en-US"/>
              <a:t>06/01/2024 - 06/30/2024</a:t>
            </a:r>
          </a:p>
        </p:txBody>
      </p:sp>
    </p:spTree>
    <p:extLst>
      <p:ext uri="{BB962C8B-B14F-4D97-AF65-F5344CB8AC3E}">
        <p14:creationId xmlns:p14="http://schemas.microsoft.com/office/powerpoint/2010/main" val="140024268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3C535B-C712-49DB-BB0E-BF774BDABFDF}"/>
              </a:ext>
            </a:extLst>
          </p:cNvPr>
          <p:cNvSpPr>
            <a:spLocks noGrp="1"/>
          </p:cNvSpPr>
          <p:nvPr>
            <p:ph type="title"/>
          </p:nvPr>
        </p:nvSpPr>
        <p:spPr/>
        <p:txBody>
          <a:bodyPr/>
          <a:lstStyle/>
          <a:p>
            <a:r>
              <a:rPr lang="en-US"/>
              <a:t>Facebook Total Interactions | All profiles</a:t>
            </a:r>
          </a:p>
        </p:txBody>
      </p:sp>
      <p:graphicFrame>
        <p:nvGraphicFramePr>
          <p:cNvPr id="6" name="Chart Placeholder 5">
            <a:extLst>
              <a:ext uri="{FF2B5EF4-FFF2-40B4-BE49-F238E27FC236}">
                <a16:creationId xmlns:a16="http://schemas.microsoft.com/office/drawing/2014/main" id="{26913B85-9748-48E7-94C0-439B001DE119}"/>
              </a:ext>
            </a:extLst>
          </p:cNvPr>
          <p:cNvGraphicFramePr>
            <a:graphicFrameLocks noGrp="1"/>
          </p:cNvGraphicFramePr>
          <p:nvPr>
            <p:ph type="chart" sz="quarter" idx="13"/>
            <p:extLst>
              <p:ext uri="{D42A27DB-BD31-4B8C-83A1-F6EECF244321}">
                <p14:modId xmlns:p14="http://schemas.microsoft.com/office/powerpoint/2010/main" val="227255149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35898C0-482D-4C96-AB12-3ED171118B9C}"/>
              </a:ext>
            </a:extLst>
          </p:cNvPr>
          <p:cNvSpPr>
            <a:spLocks noGrp="1"/>
          </p:cNvSpPr>
          <p:nvPr>
            <p:ph type="body" sz="quarter" idx="14"/>
          </p:nvPr>
        </p:nvSpPr>
        <p:spPr/>
        <p:txBody>
          <a:bodyPr/>
          <a:lstStyle/>
          <a:p>
            <a:r>
              <a:rPr lang="en-US"/>
              <a:t>06/01/2024 - 06/30/2024</a:t>
            </a:r>
          </a:p>
        </p:txBody>
      </p:sp>
      <p:sp>
        <p:nvSpPr>
          <p:cNvPr id="5" name="Footer Placeholder 4">
            <a:extLst>
              <a:ext uri="{FF2B5EF4-FFF2-40B4-BE49-F238E27FC236}">
                <a16:creationId xmlns:a16="http://schemas.microsoft.com/office/drawing/2014/main" id="{3C06DD7C-66FB-467B-A0DF-FC4FCEB3B43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45410607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70CB63-E179-4844-9E69-87374D27D217}"/>
              </a:ext>
            </a:extLst>
          </p:cNvPr>
          <p:cNvSpPr>
            <a:spLocks noGrp="1"/>
          </p:cNvSpPr>
          <p:nvPr>
            <p:ph type="title"/>
          </p:nvPr>
        </p:nvSpPr>
        <p:spPr/>
        <p:txBody>
          <a:bodyPr/>
          <a:lstStyle/>
          <a:p>
            <a:r>
              <a:rPr lang="en-US"/>
              <a:t>Twitter Key Metrics Table | Tokio Marine America</a:t>
            </a:r>
          </a:p>
        </p:txBody>
      </p:sp>
      <p:graphicFrame>
        <p:nvGraphicFramePr>
          <p:cNvPr id="5" name="Table Placeholder 4">
            <a:extLst>
              <a:ext uri="{FF2B5EF4-FFF2-40B4-BE49-F238E27FC236}">
                <a16:creationId xmlns:a16="http://schemas.microsoft.com/office/drawing/2014/main" id="{756DEE51-C6A6-4EE3-A366-EFD5B4D0B571}"/>
              </a:ext>
            </a:extLst>
          </p:cNvPr>
          <p:cNvGraphicFramePr>
            <a:graphicFrameLocks noGrp="1"/>
          </p:cNvGraphicFramePr>
          <p:nvPr>
            <p:ph type="tbl" sz="quarter" idx="13"/>
            <p:extLst>
              <p:ext uri="{D42A27DB-BD31-4B8C-83A1-F6EECF244321}">
                <p14:modId xmlns:p14="http://schemas.microsoft.com/office/powerpoint/2010/main" val="71968964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576072">
                  <a:extLst>
                    <a:ext uri="{9D8B030D-6E8A-4147-A177-3AD203B41FA5}">
                      <a16:colId xmlns:a16="http://schemas.microsoft.com/office/drawing/2014/main" val="191945118"/>
                    </a:ext>
                  </a:extLst>
                </a:gridCol>
                <a:gridCol w="576072">
                  <a:extLst>
                    <a:ext uri="{9D8B030D-6E8A-4147-A177-3AD203B41FA5}">
                      <a16:colId xmlns:a16="http://schemas.microsoft.com/office/drawing/2014/main" val="1709729188"/>
                    </a:ext>
                  </a:extLst>
                </a:gridCol>
                <a:gridCol w="576072">
                  <a:extLst>
                    <a:ext uri="{9D8B030D-6E8A-4147-A177-3AD203B41FA5}">
                      <a16:colId xmlns:a16="http://schemas.microsoft.com/office/drawing/2014/main" val="127986971"/>
                    </a:ext>
                  </a:extLst>
                </a:gridCol>
                <a:gridCol w="576072">
                  <a:extLst>
                    <a:ext uri="{9D8B030D-6E8A-4147-A177-3AD203B41FA5}">
                      <a16:colId xmlns:a16="http://schemas.microsoft.com/office/drawing/2014/main" val="3065325087"/>
                    </a:ext>
                  </a:extLst>
                </a:gridCol>
                <a:gridCol w="576072">
                  <a:extLst>
                    <a:ext uri="{9D8B030D-6E8A-4147-A177-3AD203B41FA5}">
                      <a16:colId xmlns:a16="http://schemas.microsoft.com/office/drawing/2014/main" val="4046569237"/>
                    </a:ext>
                  </a:extLst>
                </a:gridCol>
                <a:gridCol w="576072">
                  <a:extLst>
                    <a:ext uri="{9D8B030D-6E8A-4147-A177-3AD203B41FA5}">
                      <a16:colId xmlns:a16="http://schemas.microsoft.com/office/drawing/2014/main" val="2677933284"/>
                    </a:ext>
                  </a:extLst>
                </a:gridCol>
                <a:gridCol w="576072">
                  <a:extLst>
                    <a:ext uri="{9D8B030D-6E8A-4147-A177-3AD203B41FA5}">
                      <a16:colId xmlns:a16="http://schemas.microsoft.com/office/drawing/2014/main" val="2309662549"/>
                    </a:ext>
                  </a:extLst>
                </a:gridCol>
                <a:gridCol w="576072">
                  <a:extLst>
                    <a:ext uri="{9D8B030D-6E8A-4147-A177-3AD203B41FA5}">
                      <a16:colId xmlns:a16="http://schemas.microsoft.com/office/drawing/2014/main" val="3566383873"/>
                    </a:ext>
                  </a:extLst>
                </a:gridCol>
                <a:gridCol w="576072">
                  <a:extLst>
                    <a:ext uri="{9D8B030D-6E8A-4147-A177-3AD203B41FA5}">
                      <a16:colId xmlns:a16="http://schemas.microsoft.com/office/drawing/2014/main" val="4162992646"/>
                    </a:ext>
                  </a:extLst>
                </a:gridCol>
                <a:gridCol w="576072">
                  <a:extLst>
                    <a:ext uri="{9D8B030D-6E8A-4147-A177-3AD203B41FA5}">
                      <a16:colId xmlns:a16="http://schemas.microsoft.com/office/drawing/2014/main" val="4250163884"/>
                    </a:ext>
                  </a:extLst>
                </a:gridCol>
                <a:gridCol w="576072">
                  <a:extLst>
                    <a:ext uri="{9D8B030D-6E8A-4147-A177-3AD203B41FA5}">
                      <a16:colId xmlns:a16="http://schemas.microsoft.com/office/drawing/2014/main" val="286619071"/>
                    </a:ext>
                  </a:extLst>
                </a:gridCol>
                <a:gridCol w="576072">
                  <a:extLst>
                    <a:ext uri="{9D8B030D-6E8A-4147-A177-3AD203B41FA5}">
                      <a16:colId xmlns:a16="http://schemas.microsoft.com/office/drawing/2014/main" val="3187108514"/>
                    </a:ext>
                  </a:extLst>
                </a:gridCol>
                <a:gridCol w="576072">
                  <a:extLst>
                    <a:ext uri="{9D8B030D-6E8A-4147-A177-3AD203B41FA5}">
                      <a16:colId xmlns:a16="http://schemas.microsoft.com/office/drawing/2014/main" val="1064792432"/>
                    </a:ext>
                  </a:extLst>
                </a:gridCol>
              </a:tblGrid>
              <a:tr h="370840">
                <a:tc>
                  <a:txBody>
                    <a:bodyPr/>
                    <a:lstStyle/>
                    <a:p>
                      <a:r>
                        <a:rPr lang="en-US" sz="1000"/>
                        <a:t>Followers</a:t>
                      </a:r>
                    </a:p>
                  </a:txBody>
                  <a:tcPr/>
                </a:tc>
                <a:tc>
                  <a:txBody>
                    <a:bodyPr/>
                    <a:lstStyle/>
                    <a:p>
                      <a:r>
                        <a:rPr lang="en-US" sz="1000"/>
                        <a:t>+/-</a:t>
                      </a:r>
                    </a:p>
                  </a:txBody>
                  <a:tcPr/>
                </a:tc>
                <a:tc>
                  <a:txBody>
                    <a:bodyPr/>
                    <a:lstStyle/>
                    <a:p>
                      <a:r>
                        <a:rPr lang="en-US" sz="1000"/>
                        <a:t>Tweets</a:t>
                      </a:r>
                    </a:p>
                  </a:txBody>
                  <a:tcPr/>
                </a:tc>
                <a:tc>
                  <a:txBody>
                    <a:bodyPr/>
                    <a:lstStyle/>
                    <a:p>
                      <a:r>
                        <a:rPr lang="en-US" sz="1000"/>
                        <a:t>Own Tweets</a:t>
                      </a:r>
                    </a:p>
                  </a:txBody>
                  <a:tcPr/>
                </a:tc>
                <a:tc>
                  <a:txBody>
                    <a:bodyPr/>
                    <a:lstStyle/>
                    <a:p>
                      <a:r>
                        <a:rPr lang="en-US" sz="1000"/>
                        <a:t>Retweeted Tweets</a:t>
                      </a:r>
                    </a:p>
                  </a:txBody>
                  <a:tcPr/>
                </a:tc>
                <a:tc>
                  <a:txBody>
                    <a:bodyPr/>
                    <a:lstStyle/>
                    <a:p>
                      <a:r>
                        <a:rPr lang="en-US" sz="1000"/>
                        <a:t>Replies to Users</a:t>
                      </a:r>
                    </a:p>
                  </a:txBody>
                  <a:tcPr/>
                </a:tc>
                <a:tc>
                  <a:txBody>
                    <a:bodyPr/>
                    <a:lstStyle/>
                    <a:p>
                      <a:r>
                        <a:rPr lang="en-US" sz="1000"/>
                        <a:t>All Retweets</a:t>
                      </a:r>
                    </a:p>
                  </a:txBody>
                  <a:tcPr/>
                </a:tc>
                <a:tc>
                  <a:txBody>
                    <a:bodyPr/>
                    <a:lstStyle/>
                    <a:p>
                      <a:r>
                        <a:rPr lang="en-US" sz="1000"/>
                        <a:t>Retweets on Own Tweets</a:t>
                      </a:r>
                    </a:p>
                  </a:txBody>
                  <a:tcPr/>
                </a:tc>
                <a:tc>
                  <a:txBody>
                    <a:bodyPr/>
                    <a:lstStyle/>
                    <a:p>
                      <a:r>
                        <a:rPr lang="en-US" sz="1000"/>
                        <a:t>Likes on Own Tweets</a:t>
                      </a:r>
                    </a:p>
                  </a:txBody>
                  <a:tcPr/>
                </a:tc>
                <a:tc>
                  <a:txBody>
                    <a:bodyPr/>
                    <a:lstStyle/>
                    <a:p>
                      <a:r>
                        <a:rPr lang="en-US" sz="1000"/>
                        <a:t>Replies on Own Tweets</a:t>
                      </a:r>
                    </a:p>
                  </a:txBody>
                  <a:tcPr/>
                </a:tc>
                <a:tc>
                  <a:txBody>
                    <a:bodyPr/>
                    <a:lstStyle/>
                    <a:p>
                      <a:r>
                        <a:rPr lang="en-US" sz="1000"/>
                        <a:t>Mentions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125491508"/>
                  </a:ext>
                </a:extLst>
              </a:tr>
              <a:tr h="370840">
                <a:tc>
                  <a:txBody>
                    <a:bodyPr/>
                    <a:lstStyle/>
                    <a:p>
                      <a:r>
                        <a:rPr lang="en-US" sz="1000"/>
                        <a:t>290</a:t>
                      </a:r>
                    </a:p>
                  </a:txBody>
                  <a:tcPr/>
                </a:tc>
                <a:tc>
                  <a:txBody>
                    <a:bodyPr/>
                    <a:lstStyle/>
                    <a:p>
                      <a:r>
                        <a:rPr lang="en-US" sz="1000"/>
                        <a:t>3</a:t>
                      </a:r>
                    </a:p>
                  </a:txBody>
                  <a:tcPr/>
                </a:tc>
                <a:tc>
                  <a:txBody>
                    <a:bodyPr/>
                    <a:lstStyle/>
                    <a:p>
                      <a:r>
                        <a:rPr lang="en-US" sz="1000"/>
                        <a:t>13</a:t>
                      </a:r>
                    </a:p>
                  </a:txBody>
                  <a:tcPr/>
                </a:tc>
                <a:tc>
                  <a:txBody>
                    <a:bodyPr/>
                    <a:lstStyle/>
                    <a:p>
                      <a:r>
                        <a:rPr lang="en-US" sz="1000"/>
                        <a:t>13</a:t>
                      </a:r>
                    </a:p>
                  </a:txBody>
                  <a:tcPr/>
                </a:tc>
                <a:tc>
                  <a:txBody>
                    <a:bodyPr/>
                    <a:lstStyle/>
                    <a:p>
                      <a:r>
                        <a:rPr lang="en-US" sz="1000"/>
                        <a:t>0</a:t>
                      </a:r>
                    </a:p>
                  </a:txBody>
                  <a:tcPr/>
                </a:tc>
                <a:tc>
                  <a:txBody>
                    <a:bodyPr/>
                    <a:lstStyle/>
                    <a:p>
                      <a:r>
                        <a:rPr lang="en-US" sz="1000"/>
                        <a:t>0</a:t>
                      </a:r>
                    </a:p>
                  </a:txBody>
                  <a:tcPr/>
                </a:tc>
                <a:tc>
                  <a:txBody>
                    <a:bodyPr/>
                    <a:lstStyle/>
                    <a:p>
                      <a:r>
                        <a:rPr lang="en-US" sz="1000"/>
                        <a:t>2</a:t>
                      </a:r>
                    </a:p>
                  </a:txBody>
                  <a:tcPr/>
                </a:tc>
                <a:tc>
                  <a:txBody>
                    <a:bodyPr/>
                    <a:lstStyle/>
                    <a:p>
                      <a:r>
                        <a:rPr lang="en-US" sz="1000"/>
                        <a:t>2</a:t>
                      </a:r>
                    </a:p>
                  </a:txBody>
                  <a:tcPr/>
                </a:tc>
                <a:tc>
                  <a:txBody>
                    <a:bodyPr/>
                    <a:lstStyle/>
                    <a:p>
                      <a:r>
                        <a:rPr lang="en-US" sz="1000"/>
                        <a:t>19</a:t>
                      </a:r>
                    </a:p>
                  </a:txBody>
                  <a:tcPr/>
                </a:tc>
                <a:tc>
                  <a:txBody>
                    <a:bodyPr/>
                    <a:lstStyle/>
                    <a:p>
                      <a:r>
                        <a:rPr lang="en-US" sz="1000"/>
                        <a:t>1</a:t>
                      </a:r>
                    </a:p>
                  </a:txBody>
                  <a:tcPr/>
                </a:tc>
                <a:tc>
                  <a:txBody>
                    <a:bodyPr/>
                    <a:lstStyle/>
                    <a:p>
                      <a:r>
                        <a:rPr lang="en-US" sz="1000"/>
                        <a:t>1</a:t>
                      </a:r>
                    </a:p>
                  </a:txBody>
                  <a:tcPr/>
                </a:tc>
                <a:tc>
                  <a:txBody>
                    <a:bodyPr/>
                    <a:lstStyle/>
                    <a:p>
                      <a:r>
                        <a:rPr lang="en-US" sz="1000"/>
                        <a:t>0.5876 %</a:t>
                      </a:r>
                    </a:p>
                  </a:txBody>
                  <a:tcPr/>
                </a:tc>
                <a:tc>
                  <a:txBody>
                    <a:bodyPr/>
                    <a:lstStyle/>
                    <a:p>
                      <a:r>
                        <a:rPr lang="en-US" sz="1000"/>
                        <a:t>0.0 %</a:t>
                      </a:r>
                    </a:p>
                  </a:txBody>
                  <a:tcPr/>
                </a:tc>
                <a:extLst>
                  <a:ext uri="{0D108BD9-81ED-4DB2-BD59-A6C34878D82A}">
                    <a16:rowId xmlns:a16="http://schemas.microsoft.com/office/drawing/2014/main" val="1110410102"/>
                  </a:ext>
                </a:extLst>
              </a:tr>
            </a:tbl>
          </a:graphicData>
        </a:graphic>
      </p:graphicFrame>
      <p:sp>
        <p:nvSpPr>
          <p:cNvPr id="4" name="Text Placeholder 3">
            <a:extLst>
              <a:ext uri="{FF2B5EF4-FFF2-40B4-BE49-F238E27FC236}">
                <a16:creationId xmlns:a16="http://schemas.microsoft.com/office/drawing/2014/main" id="{EE81A496-953E-447E-AB71-E30C71883930}"/>
              </a:ext>
            </a:extLst>
          </p:cNvPr>
          <p:cNvSpPr>
            <a:spLocks noGrp="1"/>
          </p:cNvSpPr>
          <p:nvPr>
            <p:ph type="body" sz="quarter" idx="14"/>
          </p:nvPr>
        </p:nvSpPr>
        <p:spPr/>
        <p:txBody>
          <a:bodyPr/>
          <a:lstStyle/>
          <a:p>
            <a:r>
              <a:rPr lang="en-US"/>
              <a:t>06/01/2024 - 06/30/2024</a:t>
            </a:r>
          </a:p>
        </p:txBody>
      </p:sp>
    </p:spTree>
    <p:extLst>
      <p:ext uri="{BB962C8B-B14F-4D97-AF65-F5344CB8AC3E}">
        <p14:creationId xmlns:p14="http://schemas.microsoft.com/office/powerpoint/2010/main" val="390320383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27C17B-28BB-4C5A-8536-A697A4661879}"/>
              </a:ext>
            </a:extLst>
          </p:cNvPr>
          <p:cNvSpPr>
            <a:spLocks noGrp="1"/>
          </p:cNvSpPr>
          <p:nvPr>
            <p:ph type="title"/>
          </p:nvPr>
        </p:nvSpPr>
        <p:spPr/>
        <p:txBody>
          <a:bodyPr/>
          <a:lstStyle/>
          <a:p>
            <a:r>
              <a:rPr lang="en-US"/>
              <a:t>Twitter Twitter Followers Change | Tokio Marine America</a:t>
            </a:r>
          </a:p>
        </p:txBody>
      </p:sp>
      <p:graphicFrame>
        <p:nvGraphicFramePr>
          <p:cNvPr id="6" name="Chart Placeholder 5">
            <a:extLst>
              <a:ext uri="{FF2B5EF4-FFF2-40B4-BE49-F238E27FC236}">
                <a16:creationId xmlns:a16="http://schemas.microsoft.com/office/drawing/2014/main" id="{0C036A83-0272-43AF-AD91-D0D2185E8616}"/>
              </a:ext>
            </a:extLst>
          </p:cNvPr>
          <p:cNvGraphicFramePr>
            <a:graphicFrameLocks noGrp="1"/>
          </p:cNvGraphicFramePr>
          <p:nvPr>
            <p:ph type="chart" sz="quarter" idx="13"/>
            <p:extLst>
              <p:ext uri="{D42A27DB-BD31-4B8C-83A1-F6EECF244321}">
                <p14:modId xmlns:p14="http://schemas.microsoft.com/office/powerpoint/2010/main" val="294888471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60C35A3-1487-4180-B7FB-8412028DA5B1}"/>
              </a:ext>
            </a:extLst>
          </p:cNvPr>
          <p:cNvSpPr>
            <a:spLocks noGrp="1"/>
          </p:cNvSpPr>
          <p:nvPr>
            <p:ph type="body" sz="quarter" idx="14"/>
          </p:nvPr>
        </p:nvSpPr>
        <p:spPr/>
        <p:txBody>
          <a:bodyPr/>
          <a:lstStyle/>
          <a:p>
            <a:r>
              <a:rPr lang="en-US"/>
              <a:t>06/01/2024 - 06/30/2024</a:t>
            </a:r>
          </a:p>
        </p:txBody>
      </p:sp>
      <p:sp>
        <p:nvSpPr>
          <p:cNvPr id="5" name="Footer Placeholder 4">
            <a:extLst>
              <a:ext uri="{FF2B5EF4-FFF2-40B4-BE49-F238E27FC236}">
                <a16:creationId xmlns:a16="http://schemas.microsoft.com/office/drawing/2014/main" id="{EE32BFE8-913A-455F-88CA-83F119F0850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05681935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951C5F-2760-46C5-AFEF-97A7D0880741}"/>
              </a:ext>
            </a:extLst>
          </p:cNvPr>
          <p:cNvSpPr>
            <a:spLocks noGrp="1"/>
          </p:cNvSpPr>
          <p:nvPr>
            <p:ph type="title"/>
          </p:nvPr>
        </p:nvSpPr>
        <p:spPr/>
        <p:txBody>
          <a:bodyPr/>
          <a:lstStyle/>
          <a:p>
            <a:r>
              <a:rPr lang="en-US"/>
              <a:t>Twitter Average Interactions Per Tweet | Tokio Marine America</a:t>
            </a:r>
          </a:p>
        </p:txBody>
      </p:sp>
      <p:graphicFrame>
        <p:nvGraphicFramePr>
          <p:cNvPr id="6" name="Chart Placeholder 5">
            <a:extLst>
              <a:ext uri="{FF2B5EF4-FFF2-40B4-BE49-F238E27FC236}">
                <a16:creationId xmlns:a16="http://schemas.microsoft.com/office/drawing/2014/main" id="{BDF7166B-05C3-455E-A2FA-623D5A58C170}"/>
              </a:ext>
            </a:extLst>
          </p:cNvPr>
          <p:cNvGraphicFramePr>
            <a:graphicFrameLocks noGrp="1"/>
          </p:cNvGraphicFramePr>
          <p:nvPr>
            <p:ph type="chart" sz="quarter" idx="13"/>
            <p:extLst>
              <p:ext uri="{D42A27DB-BD31-4B8C-83A1-F6EECF244321}">
                <p14:modId xmlns:p14="http://schemas.microsoft.com/office/powerpoint/2010/main" val="10485392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01E6562-C851-4719-91E4-A1B01B54F269}"/>
              </a:ext>
            </a:extLst>
          </p:cNvPr>
          <p:cNvSpPr>
            <a:spLocks noGrp="1"/>
          </p:cNvSpPr>
          <p:nvPr>
            <p:ph type="body" sz="quarter" idx="14"/>
          </p:nvPr>
        </p:nvSpPr>
        <p:spPr/>
        <p:txBody>
          <a:bodyPr/>
          <a:lstStyle/>
          <a:p>
            <a:r>
              <a:rPr lang="en-US"/>
              <a:t>06/01/2024 - 06/30/2024</a:t>
            </a:r>
          </a:p>
        </p:txBody>
      </p:sp>
      <p:sp>
        <p:nvSpPr>
          <p:cNvPr id="5" name="Footer Placeholder 4">
            <a:extLst>
              <a:ext uri="{FF2B5EF4-FFF2-40B4-BE49-F238E27FC236}">
                <a16:creationId xmlns:a16="http://schemas.microsoft.com/office/drawing/2014/main" id="{A2ECA3E6-37BA-470D-A07C-D5BBBB52F68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65795012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B1B100-2C20-4FC6-9B1A-63C6B4BE7331}"/>
              </a:ext>
            </a:extLst>
          </p:cNvPr>
          <p:cNvSpPr>
            <a:spLocks noGrp="1"/>
          </p:cNvSpPr>
          <p:nvPr>
            <p:ph type="title"/>
          </p:nvPr>
        </p:nvSpPr>
        <p:spPr/>
        <p:txBody>
          <a:bodyPr/>
          <a:lstStyle/>
          <a:p>
            <a:r>
              <a:rPr lang="en-US"/>
              <a:t>Twitter Own and Retweeted Tweets Table | Tokio Marine America</a:t>
            </a:r>
          </a:p>
        </p:txBody>
      </p:sp>
      <p:graphicFrame>
        <p:nvGraphicFramePr>
          <p:cNvPr id="5" name="Table Placeholder 4">
            <a:extLst>
              <a:ext uri="{FF2B5EF4-FFF2-40B4-BE49-F238E27FC236}">
                <a16:creationId xmlns:a16="http://schemas.microsoft.com/office/drawing/2014/main" id="{5D37A2D1-24C4-47A8-8BBD-7E9B0B1106B9}"/>
              </a:ext>
            </a:extLst>
          </p:cNvPr>
          <p:cNvGraphicFramePr>
            <a:graphicFrameLocks noGrp="1"/>
          </p:cNvGraphicFramePr>
          <p:nvPr>
            <p:ph type="tbl" sz="quarter" idx="13"/>
            <p:extLst>
              <p:ext uri="{D42A27DB-BD31-4B8C-83A1-F6EECF244321}">
                <p14:modId xmlns:p14="http://schemas.microsoft.com/office/powerpoint/2010/main" val="52160013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1299925133"/>
                    </a:ext>
                  </a:extLst>
                </a:gridCol>
                <a:gridCol w="493776">
                  <a:extLst>
                    <a:ext uri="{9D8B030D-6E8A-4147-A177-3AD203B41FA5}">
                      <a16:colId xmlns:a16="http://schemas.microsoft.com/office/drawing/2014/main" val="3605326074"/>
                    </a:ext>
                  </a:extLst>
                </a:gridCol>
                <a:gridCol w="1069848">
                  <a:extLst>
                    <a:ext uri="{9D8B030D-6E8A-4147-A177-3AD203B41FA5}">
                      <a16:colId xmlns:a16="http://schemas.microsoft.com/office/drawing/2014/main" val="547184508"/>
                    </a:ext>
                  </a:extLst>
                </a:gridCol>
                <a:gridCol w="1069848">
                  <a:extLst>
                    <a:ext uri="{9D8B030D-6E8A-4147-A177-3AD203B41FA5}">
                      <a16:colId xmlns:a16="http://schemas.microsoft.com/office/drawing/2014/main" val="2459709635"/>
                    </a:ext>
                  </a:extLst>
                </a:gridCol>
                <a:gridCol w="1069848">
                  <a:extLst>
                    <a:ext uri="{9D8B030D-6E8A-4147-A177-3AD203B41FA5}">
                      <a16:colId xmlns:a16="http://schemas.microsoft.com/office/drawing/2014/main" val="1369892927"/>
                    </a:ext>
                  </a:extLst>
                </a:gridCol>
                <a:gridCol w="1069848">
                  <a:extLst>
                    <a:ext uri="{9D8B030D-6E8A-4147-A177-3AD203B41FA5}">
                      <a16:colId xmlns:a16="http://schemas.microsoft.com/office/drawing/2014/main" val="2667258552"/>
                    </a:ext>
                  </a:extLst>
                </a:gridCol>
                <a:gridCol w="1069848">
                  <a:extLst>
                    <a:ext uri="{9D8B030D-6E8A-4147-A177-3AD203B41FA5}">
                      <a16:colId xmlns:a16="http://schemas.microsoft.com/office/drawing/2014/main" val="3629334844"/>
                    </a:ext>
                  </a:extLst>
                </a:gridCol>
              </a:tblGrid>
              <a:tr h="370840">
                <a:tc>
                  <a:txBody>
                    <a:bodyPr/>
                    <a:lstStyle/>
                    <a:p>
                      <a:r>
                        <a:rPr lang="en-US" sz="1000"/>
                        <a:t>Tweet</a:t>
                      </a:r>
                    </a:p>
                  </a:txBody>
                  <a:tcPr/>
                </a:tc>
                <a:tc>
                  <a:txBody>
                    <a:bodyPr/>
                    <a:lstStyle/>
                    <a:p>
                      <a:r>
                        <a:rPr lang="en-US" sz="1000"/>
                        <a:t>Last Updated</a:t>
                      </a:r>
                    </a:p>
                  </a:txBody>
                  <a:tcPr/>
                </a:tc>
                <a:tc>
                  <a:txBody>
                    <a:bodyPr/>
                    <a:lstStyle/>
                    <a:p>
                      <a:r>
                        <a:rPr lang="en-US" sz="1000"/>
                        <a:t>Retweets</a:t>
                      </a:r>
                    </a:p>
                  </a:txBody>
                  <a:tcPr/>
                </a:tc>
                <a:tc>
                  <a:txBody>
                    <a:bodyPr/>
                    <a:lstStyle/>
                    <a:p>
                      <a:r>
                        <a:rPr lang="en-US" sz="1000"/>
                        <a:t>Likes</a:t>
                      </a:r>
                    </a:p>
                  </a:txBody>
                  <a:tcPr/>
                </a:tc>
                <a:tc>
                  <a:txBody>
                    <a:bodyPr/>
                    <a:lstStyle/>
                    <a:p>
                      <a:r>
                        <a:rPr lang="en-US" sz="1000"/>
                        <a:t>Replies</a:t>
                      </a:r>
                    </a:p>
                  </a:txBody>
                  <a:tcPr/>
                </a:tc>
                <a:tc>
                  <a:txBody>
                    <a:bodyPr/>
                    <a:lstStyle/>
                    <a:p>
                      <a:r>
                        <a:rPr lang="en-US" sz="1000"/>
                        <a:t>Interactions</a:t>
                      </a:r>
                    </a:p>
                  </a:txBody>
                  <a:tcPr/>
                </a:tc>
                <a:tc>
                  <a:txBody>
                    <a:bodyPr/>
                    <a:lstStyle/>
                    <a:p>
                      <a:r>
                        <a:rPr lang="en-US" sz="1000"/>
                        <a:t>I-Rate</a:t>
                      </a:r>
                    </a:p>
                  </a:txBody>
                  <a:tcPr/>
                </a:tc>
                <a:extLst>
                  <a:ext uri="{0D108BD9-81ED-4DB2-BD59-A6C34878D82A}">
                    <a16:rowId xmlns:a16="http://schemas.microsoft.com/office/drawing/2014/main" val="810017110"/>
                  </a:ext>
                </a:extLst>
              </a:tr>
              <a:tr h="370840">
                <a:tc>
                  <a:txBody>
                    <a:bodyPr/>
                    <a:lstStyle/>
                    <a:p>
                      <a:r>
                        <a:rPr lang="en-US" sz="1000" b="1"/>
                        <a:t>@TokioMAmerica - 2024-06-07 14:24:00</a:t>
                      </a:r>
                      <a:r>
                        <a:rPr lang="en-US" sz="1000"/>
                        <a:t>
 TMA is proud to support Shriners Hospitals for Children as our June charity. @shrinershosp brings hope &amp;amp; care for children with special healthcare needs. Through continuous education &amp;amp; research in health discoveries, Shriners helps brave children everywhere live a full life. https://t.co/6p49hNpWSj</a:t>
                      </a:r>
                    </a:p>
                  </a:txBody>
                  <a:tcPr/>
                </a:tc>
                <a:tc>
                  <a:txBody>
                    <a:bodyPr/>
                    <a:lstStyle/>
                    <a:p>
                      <a:r>
                        <a:rPr lang="en-US" sz="1000"/>
                        <a:t>06/27/2024 15:31:56</a:t>
                      </a:r>
                    </a:p>
                  </a:txBody>
                  <a:tcPr/>
                </a:tc>
                <a:tc>
                  <a:txBody>
                    <a:bodyPr/>
                    <a:lstStyle/>
                    <a:p>
                      <a:r>
                        <a:rPr lang="en-US" sz="1000"/>
                        <a:t>2</a:t>
                      </a:r>
                    </a:p>
                  </a:txBody>
                  <a:tcPr/>
                </a:tc>
                <a:tc>
                  <a:txBody>
                    <a:bodyPr/>
                    <a:lstStyle/>
                    <a:p>
                      <a:r>
                        <a:rPr lang="en-US" sz="1000"/>
                        <a:t>4</a:t>
                      </a:r>
                    </a:p>
                  </a:txBody>
                  <a:tcPr/>
                </a:tc>
                <a:tc>
                  <a:txBody>
                    <a:bodyPr/>
                    <a:lstStyle/>
                    <a:p>
                      <a:r>
                        <a:rPr lang="en-US" sz="1000"/>
                        <a:t>1</a:t>
                      </a:r>
                    </a:p>
                  </a:txBody>
                  <a:tcPr/>
                </a:tc>
                <a:tc>
                  <a:txBody>
                    <a:bodyPr/>
                    <a:lstStyle/>
                    <a:p>
                      <a:r>
                        <a:rPr lang="en-US" sz="1000"/>
                        <a:t>7</a:t>
                      </a:r>
                    </a:p>
                  </a:txBody>
                  <a:tcPr/>
                </a:tc>
                <a:tc>
                  <a:txBody>
                    <a:bodyPr/>
                    <a:lstStyle/>
                    <a:p>
                      <a:r>
                        <a:rPr lang="en-US" sz="1000"/>
                        <a:t>2.4390 %</a:t>
                      </a:r>
                    </a:p>
                  </a:txBody>
                  <a:tcPr/>
                </a:tc>
                <a:extLst>
                  <a:ext uri="{0D108BD9-81ED-4DB2-BD59-A6C34878D82A}">
                    <a16:rowId xmlns:a16="http://schemas.microsoft.com/office/drawing/2014/main" val="1392063807"/>
                  </a:ext>
                </a:extLst>
              </a:tr>
              <a:tr h="370840">
                <a:tc>
                  <a:txBody>
                    <a:bodyPr/>
                    <a:lstStyle/>
                    <a:p>
                      <a:r>
                        <a:rPr lang="en-US" sz="1000" b="1"/>
                        <a:t>@TokioMAmerica - 2024-06-05 16:40:32</a:t>
                      </a:r>
                      <a:r>
                        <a:rPr lang="en-US" sz="1000"/>
                        <a:t>
 Happy World Environment Day! Today, we continue to focus on solutions to preserve our beautiful planet for future generations. We're proud to be part of the Tokio Marine Group, which is committed to sustainability &amp;amp; has maintained carbon-neutral status for 10 consecutive years! https://t.co/b1TKtHUlr7</a:t>
                      </a:r>
                    </a:p>
                  </a:txBody>
                  <a:tcPr/>
                </a:tc>
                <a:tc>
                  <a:txBody>
                    <a:bodyPr/>
                    <a:lstStyle/>
                    <a:p>
                      <a:r>
                        <a:rPr lang="en-US" sz="1000"/>
                        <a:t>06/29/2024 15:23:21</a:t>
                      </a:r>
                    </a:p>
                  </a:txBody>
                  <a:tcPr/>
                </a:tc>
                <a:tc>
                  <a:txBody>
                    <a:bodyPr/>
                    <a:lstStyle/>
                    <a:p>
                      <a:r>
                        <a:rPr lang="en-US" sz="1000"/>
                        <a:t>0</a:t>
                      </a:r>
                    </a:p>
                  </a:txBody>
                  <a:tcPr/>
                </a:tc>
                <a:tc>
                  <a:txBody>
                    <a:bodyPr/>
                    <a:lstStyle/>
                    <a:p>
                      <a:r>
                        <a:rPr lang="en-US" sz="1000"/>
                        <a:t>3</a:t>
                      </a:r>
                    </a:p>
                  </a:txBody>
                  <a:tcPr/>
                </a:tc>
                <a:tc>
                  <a:txBody>
                    <a:bodyPr/>
                    <a:lstStyle/>
                    <a:p>
                      <a:r>
                        <a:rPr lang="en-US" sz="1000"/>
                        <a:t>0</a:t>
                      </a:r>
                    </a:p>
                  </a:txBody>
                  <a:tcPr/>
                </a:tc>
                <a:tc>
                  <a:txBody>
                    <a:bodyPr/>
                    <a:lstStyle/>
                    <a:p>
                      <a:r>
                        <a:rPr lang="en-US" sz="1000"/>
                        <a:t>3</a:t>
                      </a:r>
                    </a:p>
                  </a:txBody>
                  <a:tcPr/>
                </a:tc>
                <a:tc>
                  <a:txBody>
                    <a:bodyPr/>
                    <a:lstStyle/>
                    <a:p>
                      <a:r>
                        <a:rPr lang="en-US" sz="1000"/>
                        <a:t>1.0453 %</a:t>
                      </a:r>
                    </a:p>
                  </a:txBody>
                  <a:tcPr/>
                </a:tc>
                <a:extLst>
                  <a:ext uri="{0D108BD9-81ED-4DB2-BD59-A6C34878D82A}">
                    <a16:rowId xmlns:a16="http://schemas.microsoft.com/office/drawing/2014/main" val="2193443910"/>
                  </a:ext>
                </a:extLst>
              </a:tr>
              <a:tr h="370840">
                <a:tc>
                  <a:txBody>
                    <a:bodyPr/>
                    <a:lstStyle/>
                    <a:p>
                      <a:r>
                        <a:rPr lang="en-US" sz="1000" b="1"/>
                        <a:t>@TokioMAmerica - 2024-06-10 17:00:15</a:t>
                      </a:r>
                      <a:r>
                        <a:rPr lang="en-US" sz="1000"/>
                        <a:t>
 Please welcome our new Plano office interns! We're excited for the new perspectives &amp;amp; innovative ideas our talented interns offer as they pursue career interests &amp;amp; gain valuable experience. Stay tuned for updates on their contributions as they unlock their full potential at TMA! https://t.co/hVYTPYSFyI</a:t>
                      </a:r>
                    </a:p>
                  </a:txBody>
                  <a:tcPr/>
                </a:tc>
                <a:tc>
                  <a:txBody>
                    <a:bodyPr/>
                    <a:lstStyle/>
                    <a:p>
                      <a:r>
                        <a:rPr lang="en-US" sz="1000"/>
                        <a:t>06/29/2024 15:23:21</a:t>
                      </a:r>
                    </a:p>
                  </a:txBody>
                  <a:tcPr/>
                </a:tc>
                <a:tc>
                  <a:txBody>
                    <a:bodyPr/>
                    <a:lstStyle/>
                    <a:p>
                      <a:r>
                        <a:rPr lang="en-US" sz="1000"/>
                        <a:t>0</a:t>
                      </a:r>
                    </a:p>
                  </a:txBody>
                  <a:tcPr/>
                </a:tc>
                <a:tc>
                  <a:txBody>
                    <a:bodyPr/>
                    <a:lstStyle/>
                    <a:p>
                      <a:r>
                        <a:rPr lang="en-US" sz="1000"/>
                        <a:t>3</a:t>
                      </a:r>
                    </a:p>
                  </a:txBody>
                  <a:tcPr/>
                </a:tc>
                <a:tc>
                  <a:txBody>
                    <a:bodyPr/>
                    <a:lstStyle/>
                    <a:p>
                      <a:r>
                        <a:rPr lang="en-US" sz="1000"/>
                        <a:t>0</a:t>
                      </a:r>
                    </a:p>
                  </a:txBody>
                  <a:tcPr/>
                </a:tc>
                <a:tc>
                  <a:txBody>
                    <a:bodyPr/>
                    <a:lstStyle/>
                    <a:p>
                      <a:r>
                        <a:rPr lang="en-US" sz="1000"/>
                        <a:t>3</a:t>
                      </a:r>
                    </a:p>
                  </a:txBody>
                  <a:tcPr/>
                </a:tc>
                <a:tc>
                  <a:txBody>
                    <a:bodyPr/>
                    <a:lstStyle/>
                    <a:p>
                      <a:r>
                        <a:rPr lang="en-US" sz="1000"/>
                        <a:t>1.0453 %</a:t>
                      </a:r>
                    </a:p>
                  </a:txBody>
                  <a:tcPr/>
                </a:tc>
                <a:extLst>
                  <a:ext uri="{0D108BD9-81ED-4DB2-BD59-A6C34878D82A}">
                    <a16:rowId xmlns:a16="http://schemas.microsoft.com/office/drawing/2014/main" val="2281660934"/>
                  </a:ext>
                </a:extLst>
              </a:tr>
            </a:tbl>
          </a:graphicData>
        </a:graphic>
      </p:graphicFrame>
      <p:sp>
        <p:nvSpPr>
          <p:cNvPr id="4" name="Text Placeholder 3">
            <a:extLst>
              <a:ext uri="{FF2B5EF4-FFF2-40B4-BE49-F238E27FC236}">
                <a16:creationId xmlns:a16="http://schemas.microsoft.com/office/drawing/2014/main" id="{5F2DB97C-0003-4C66-B545-13CF73936F37}"/>
              </a:ext>
            </a:extLst>
          </p:cNvPr>
          <p:cNvSpPr>
            <a:spLocks noGrp="1"/>
          </p:cNvSpPr>
          <p:nvPr>
            <p:ph type="body" sz="quarter" idx="14"/>
          </p:nvPr>
        </p:nvSpPr>
        <p:spPr/>
        <p:txBody>
          <a:bodyPr/>
          <a:lstStyle/>
          <a:p>
            <a:r>
              <a:rPr lang="en-US"/>
              <a:t>06/01/2024 - 06/30/2024</a:t>
            </a:r>
          </a:p>
        </p:txBody>
      </p:sp>
    </p:spTree>
    <p:extLst>
      <p:ext uri="{BB962C8B-B14F-4D97-AF65-F5344CB8AC3E}">
        <p14:creationId xmlns:p14="http://schemas.microsoft.com/office/powerpoint/2010/main" val="372374402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1B1056-034A-4584-8E54-0A5FBBA8A8FE}"/>
              </a:ext>
            </a:extLst>
          </p:cNvPr>
          <p:cNvSpPr>
            <a:spLocks noGrp="1"/>
          </p:cNvSpPr>
          <p:nvPr>
            <p:ph type="title"/>
          </p:nvPr>
        </p:nvSpPr>
        <p:spPr/>
        <p:txBody>
          <a:bodyPr/>
          <a:lstStyle/>
          <a:p>
            <a:r>
              <a:rPr lang="en-US"/>
              <a:t>Twitter Total Interactions | All profiles</a:t>
            </a:r>
          </a:p>
        </p:txBody>
      </p:sp>
      <p:graphicFrame>
        <p:nvGraphicFramePr>
          <p:cNvPr id="6" name="Chart Placeholder 5">
            <a:extLst>
              <a:ext uri="{FF2B5EF4-FFF2-40B4-BE49-F238E27FC236}">
                <a16:creationId xmlns:a16="http://schemas.microsoft.com/office/drawing/2014/main" id="{9667AB29-CEE9-4797-B51C-85F1E1507695}"/>
              </a:ext>
            </a:extLst>
          </p:cNvPr>
          <p:cNvGraphicFramePr>
            <a:graphicFrameLocks noGrp="1"/>
          </p:cNvGraphicFramePr>
          <p:nvPr>
            <p:ph type="chart" sz="quarter" idx="13"/>
            <p:extLst>
              <p:ext uri="{D42A27DB-BD31-4B8C-83A1-F6EECF244321}">
                <p14:modId xmlns:p14="http://schemas.microsoft.com/office/powerpoint/2010/main" val="73743991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5229092-737D-44F7-BF6A-60876388EA35}"/>
              </a:ext>
            </a:extLst>
          </p:cNvPr>
          <p:cNvSpPr>
            <a:spLocks noGrp="1"/>
          </p:cNvSpPr>
          <p:nvPr>
            <p:ph type="body" sz="quarter" idx="14"/>
          </p:nvPr>
        </p:nvSpPr>
        <p:spPr/>
        <p:txBody>
          <a:bodyPr/>
          <a:lstStyle/>
          <a:p>
            <a:r>
              <a:rPr lang="en-US"/>
              <a:t>06/01/2024 - 06/30/2024</a:t>
            </a:r>
          </a:p>
        </p:txBody>
      </p:sp>
      <p:sp>
        <p:nvSpPr>
          <p:cNvPr id="5" name="Footer Placeholder 4">
            <a:extLst>
              <a:ext uri="{FF2B5EF4-FFF2-40B4-BE49-F238E27FC236}">
                <a16:creationId xmlns:a16="http://schemas.microsoft.com/office/drawing/2014/main" id="{4212AC89-EC9D-4888-A463-77B6CA40570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13841773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C1B596-E888-48B2-ACF5-35E387CDCAEB}"/>
              </a:ext>
            </a:extLst>
          </p:cNvPr>
          <p:cNvSpPr>
            <a:spLocks noGrp="1"/>
          </p:cNvSpPr>
          <p:nvPr>
            <p:ph type="title"/>
          </p:nvPr>
        </p:nvSpPr>
        <p:spPr/>
        <p:txBody>
          <a:bodyPr/>
          <a:lstStyle/>
          <a:p>
            <a:r>
              <a:rPr lang="en-US"/>
              <a:t>LinkedIn Followers Table | Tokio Marine America</a:t>
            </a:r>
          </a:p>
        </p:txBody>
      </p:sp>
      <p:graphicFrame>
        <p:nvGraphicFramePr>
          <p:cNvPr id="5" name="Table Placeholder 4">
            <a:extLst>
              <a:ext uri="{FF2B5EF4-FFF2-40B4-BE49-F238E27FC236}">
                <a16:creationId xmlns:a16="http://schemas.microsoft.com/office/drawing/2014/main" id="{B500779A-9F92-44A0-8EA7-CE5F51DDF37E}"/>
              </a:ext>
            </a:extLst>
          </p:cNvPr>
          <p:cNvGraphicFramePr>
            <a:graphicFrameLocks noGrp="1"/>
          </p:cNvGraphicFramePr>
          <p:nvPr>
            <p:ph type="tbl" sz="quarter" idx="13"/>
            <p:extLst>
              <p:ext uri="{D42A27DB-BD31-4B8C-83A1-F6EECF244321}">
                <p14:modId xmlns:p14="http://schemas.microsoft.com/office/powerpoint/2010/main" val="4450579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2480170414"/>
                    </a:ext>
                  </a:extLst>
                </a:gridCol>
                <a:gridCol w="4114800">
                  <a:extLst>
                    <a:ext uri="{9D8B030D-6E8A-4147-A177-3AD203B41FA5}">
                      <a16:colId xmlns:a16="http://schemas.microsoft.com/office/drawing/2014/main" val="1776238513"/>
                    </a:ext>
                  </a:extLst>
                </a:gridCol>
              </a:tblGrid>
              <a:tr h="370840">
                <a:tc>
                  <a:txBody>
                    <a:bodyPr/>
                    <a:lstStyle/>
                    <a:p>
                      <a:r>
                        <a:rPr lang="en-US" sz="1000"/>
                        <a:t>Followers</a:t>
                      </a:r>
                    </a:p>
                  </a:txBody>
                  <a:tcPr/>
                </a:tc>
                <a:tc>
                  <a:txBody>
                    <a:bodyPr/>
                    <a:lstStyle/>
                    <a:p>
                      <a:r>
                        <a:rPr lang="en-US" sz="1000"/>
                        <a:t>+/-</a:t>
                      </a:r>
                    </a:p>
                  </a:txBody>
                  <a:tcPr/>
                </a:tc>
                <a:extLst>
                  <a:ext uri="{0D108BD9-81ED-4DB2-BD59-A6C34878D82A}">
                    <a16:rowId xmlns:a16="http://schemas.microsoft.com/office/drawing/2014/main" val="4283141864"/>
                  </a:ext>
                </a:extLst>
              </a:tr>
              <a:tr h="370840">
                <a:tc>
                  <a:txBody>
                    <a:bodyPr/>
                    <a:lstStyle/>
                    <a:p>
                      <a:r>
                        <a:rPr lang="en-US" sz="1000"/>
                        <a:t>22459</a:t>
                      </a:r>
                    </a:p>
                  </a:txBody>
                  <a:tcPr/>
                </a:tc>
                <a:tc>
                  <a:txBody>
                    <a:bodyPr/>
                    <a:lstStyle/>
                    <a:p>
                      <a:r>
                        <a:rPr lang="en-US" sz="1000"/>
                        <a:t>126</a:t>
                      </a:r>
                    </a:p>
                  </a:txBody>
                  <a:tcPr/>
                </a:tc>
                <a:extLst>
                  <a:ext uri="{0D108BD9-81ED-4DB2-BD59-A6C34878D82A}">
                    <a16:rowId xmlns:a16="http://schemas.microsoft.com/office/drawing/2014/main" val="4114737754"/>
                  </a:ext>
                </a:extLst>
              </a:tr>
            </a:tbl>
          </a:graphicData>
        </a:graphic>
      </p:graphicFrame>
      <p:sp>
        <p:nvSpPr>
          <p:cNvPr id="4" name="Text Placeholder 3">
            <a:extLst>
              <a:ext uri="{FF2B5EF4-FFF2-40B4-BE49-F238E27FC236}">
                <a16:creationId xmlns:a16="http://schemas.microsoft.com/office/drawing/2014/main" id="{B1FB6954-0A36-4807-8CF2-4858EFA18B25}"/>
              </a:ext>
            </a:extLst>
          </p:cNvPr>
          <p:cNvSpPr>
            <a:spLocks noGrp="1"/>
          </p:cNvSpPr>
          <p:nvPr>
            <p:ph type="body" sz="quarter" idx="14"/>
          </p:nvPr>
        </p:nvSpPr>
        <p:spPr/>
        <p:txBody>
          <a:bodyPr/>
          <a:lstStyle/>
          <a:p>
            <a:r>
              <a:rPr lang="en-US"/>
              <a:t>06/01/2024 - 06/30/2024</a:t>
            </a:r>
          </a:p>
        </p:txBody>
      </p:sp>
    </p:spTree>
    <p:extLst>
      <p:ext uri="{BB962C8B-B14F-4D97-AF65-F5344CB8AC3E}">
        <p14:creationId xmlns:p14="http://schemas.microsoft.com/office/powerpoint/2010/main" val="97742379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FCB810-85DD-48BB-BB51-611278912800}"/>
              </a:ext>
            </a:extLst>
          </p:cNvPr>
          <p:cNvSpPr>
            <a:spLocks noGrp="1"/>
          </p:cNvSpPr>
          <p:nvPr>
            <p:ph type="title"/>
          </p:nvPr>
        </p:nvSpPr>
        <p:spPr/>
        <p:txBody>
          <a:bodyPr/>
          <a:lstStyle/>
          <a:p>
            <a:r>
              <a:rPr lang="en-US"/>
              <a:t>LinkedIn LinkedIn Followers Change | Tokio Marine America</a:t>
            </a:r>
          </a:p>
        </p:txBody>
      </p:sp>
      <p:graphicFrame>
        <p:nvGraphicFramePr>
          <p:cNvPr id="6" name="Chart Placeholder 5">
            <a:extLst>
              <a:ext uri="{FF2B5EF4-FFF2-40B4-BE49-F238E27FC236}">
                <a16:creationId xmlns:a16="http://schemas.microsoft.com/office/drawing/2014/main" id="{3B602EE0-43E5-47D0-8BB8-596A079B6291}"/>
              </a:ext>
            </a:extLst>
          </p:cNvPr>
          <p:cNvGraphicFramePr>
            <a:graphicFrameLocks noGrp="1"/>
          </p:cNvGraphicFramePr>
          <p:nvPr>
            <p:ph type="chart" sz="quarter" idx="13"/>
            <p:extLst>
              <p:ext uri="{D42A27DB-BD31-4B8C-83A1-F6EECF244321}">
                <p14:modId xmlns:p14="http://schemas.microsoft.com/office/powerpoint/2010/main" val="198587551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329EFDF-1DCD-4253-9A9C-F90894B7293E}"/>
              </a:ext>
            </a:extLst>
          </p:cNvPr>
          <p:cNvSpPr>
            <a:spLocks noGrp="1"/>
          </p:cNvSpPr>
          <p:nvPr>
            <p:ph type="body" sz="quarter" idx="14"/>
          </p:nvPr>
        </p:nvSpPr>
        <p:spPr/>
        <p:txBody>
          <a:bodyPr/>
          <a:lstStyle/>
          <a:p>
            <a:r>
              <a:rPr lang="en-US"/>
              <a:t>06/01/2024 - 06/30/2024</a:t>
            </a:r>
          </a:p>
        </p:txBody>
      </p:sp>
      <p:sp>
        <p:nvSpPr>
          <p:cNvPr id="5" name="Footer Placeholder 4">
            <a:extLst>
              <a:ext uri="{FF2B5EF4-FFF2-40B4-BE49-F238E27FC236}">
                <a16:creationId xmlns:a16="http://schemas.microsoft.com/office/drawing/2014/main" id="{7A6A953F-2E18-4A15-BB00-70A1095FA54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8355251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8AAF67-E2FE-405D-9CB8-4A5B2AD12B37}"/>
              </a:ext>
            </a:extLst>
          </p:cNvPr>
          <p:cNvSpPr>
            <a:spLocks noGrp="1"/>
          </p:cNvSpPr>
          <p:nvPr>
            <p:ph type="title"/>
          </p:nvPr>
        </p:nvSpPr>
        <p:spPr/>
        <p:txBody>
          <a:bodyPr/>
          <a:lstStyle/>
          <a:p>
            <a:r>
              <a:rPr lang="en-US"/>
              <a:t>Instagram Key Metrics Table | Tokio Marine America</a:t>
            </a:r>
          </a:p>
        </p:txBody>
      </p:sp>
      <p:graphicFrame>
        <p:nvGraphicFramePr>
          <p:cNvPr id="5" name="Table Placeholder 4">
            <a:extLst>
              <a:ext uri="{FF2B5EF4-FFF2-40B4-BE49-F238E27FC236}">
                <a16:creationId xmlns:a16="http://schemas.microsoft.com/office/drawing/2014/main" id="{B0B4852A-3272-4D8C-B835-8596BBDA7A87}"/>
              </a:ext>
            </a:extLst>
          </p:cNvPr>
          <p:cNvGraphicFramePr>
            <a:graphicFrameLocks noGrp="1"/>
          </p:cNvGraphicFramePr>
          <p:nvPr>
            <p:ph type="tbl" sz="quarter" idx="13"/>
            <p:extLst>
              <p:ext uri="{D42A27DB-BD31-4B8C-83A1-F6EECF244321}">
                <p14:modId xmlns:p14="http://schemas.microsoft.com/office/powerpoint/2010/main" val="379130675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7">
                  <a:extLst>
                    <a:ext uri="{9D8B030D-6E8A-4147-A177-3AD203B41FA5}">
                      <a16:colId xmlns:a16="http://schemas.microsoft.com/office/drawing/2014/main" val="238674313"/>
                    </a:ext>
                  </a:extLst>
                </a:gridCol>
                <a:gridCol w="576072">
                  <a:extLst>
                    <a:ext uri="{9D8B030D-6E8A-4147-A177-3AD203B41FA5}">
                      <a16:colId xmlns:a16="http://schemas.microsoft.com/office/drawing/2014/main" val="1376776849"/>
                    </a:ext>
                  </a:extLst>
                </a:gridCol>
                <a:gridCol w="576072">
                  <a:extLst>
                    <a:ext uri="{9D8B030D-6E8A-4147-A177-3AD203B41FA5}">
                      <a16:colId xmlns:a16="http://schemas.microsoft.com/office/drawing/2014/main" val="302623099"/>
                    </a:ext>
                  </a:extLst>
                </a:gridCol>
                <a:gridCol w="576072">
                  <a:extLst>
                    <a:ext uri="{9D8B030D-6E8A-4147-A177-3AD203B41FA5}">
                      <a16:colId xmlns:a16="http://schemas.microsoft.com/office/drawing/2014/main" val="1641395021"/>
                    </a:ext>
                  </a:extLst>
                </a:gridCol>
                <a:gridCol w="576072">
                  <a:extLst>
                    <a:ext uri="{9D8B030D-6E8A-4147-A177-3AD203B41FA5}">
                      <a16:colId xmlns:a16="http://schemas.microsoft.com/office/drawing/2014/main" val="792820935"/>
                    </a:ext>
                  </a:extLst>
                </a:gridCol>
                <a:gridCol w="576072">
                  <a:extLst>
                    <a:ext uri="{9D8B030D-6E8A-4147-A177-3AD203B41FA5}">
                      <a16:colId xmlns:a16="http://schemas.microsoft.com/office/drawing/2014/main" val="128618912"/>
                    </a:ext>
                  </a:extLst>
                </a:gridCol>
                <a:gridCol w="576072">
                  <a:extLst>
                    <a:ext uri="{9D8B030D-6E8A-4147-A177-3AD203B41FA5}">
                      <a16:colId xmlns:a16="http://schemas.microsoft.com/office/drawing/2014/main" val="4287224693"/>
                    </a:ext>
                  </a:extLst>
                </a:gridCol>
                <a:gridCol w="576072">
                  <a:extLst>
                    <a:ext uri="{9D8B030D-6E8A-4147-A177-3AD203B41FA5}">
                      <a16:colId xmlns:a16="http://schemas.microsoft.com/office/drawing/2014/main" val="3941913523"/>
                    </a:ext>
                  </a:extLst>
                </a:gridCol>
                <a:gridCol w="576072">
                  <a:extLst>
                    <a:ext uri="{9D8B030D-6E8A-4147-A177-3AD203B41FA5}">
                      <a16:colId xmlns:a16="http://schemas.microsoft.com/office/drawing/2014/main" val="2541280386"/>
                    </a:ext>
                  </a:extLst>
                </a:gridCol>
                <a:gridCol w="576072">
                  <a:extLst>
                    <a:ext uri="{9D8B030D-6E8A-4147-A177-3AD203B41FA5}">
                      <a16:colId xmlns:a16="http://schemas.microsoft.com/office/drawing/2014/main" val="2107121482"/>
                    </a:ext>
                  </a:extLst>
                </a:gridCol>
                <a:gridCol w="576072">
                  <a:extLst>
                    <a:ext uri="{9D8B030D-6E8A-4147-A177-3AD203B41FA5}">
                      <a16:colId xmlns:a16="http://schemas.microsoft.com/office/drawing/2014/main" val="3359076291"/>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Images</a:t>
                      </a:r>
                    </a:p>
                  </a:txBody>
                  <a:tcPr/>
                </a:tc>
                <a:tc>
                  <a:txBody>
                    <a:bodyPr/>
                    <a:lstStyle/>
                    <a:p>
                      <a:r>
                        <a:rPr lang="en-US" sz="1000"/>
                        <a:t>Carousels</a:t>
                      </a:r>
                    </a:p>
                  </a:txBody>
                  <a:tcPr/>
                </a:tc>
                <a:tc>
                  <a:txBody>
                    <a:bodyPr/>
                    <a:lstStyle/>
                    <a:p>
                      <a:r>
                        <a:rPr lang="en-US" sz="1000"/>
                        <a:t>Videos</a:t>
                      </a:r>
                    </a:p>
                  </a:txBody>
                  <a:tcPr/>
                </a:tc>
                <a:tc>
                  <a:txBody>
                    <a:bodyPr/>
                    <a:lstStyle/>
                    <a:p>
                      <a:r>
                        <a:rPr lang="en-US" sz="1000"/>
                        <a:t>Reels</a:t>
                      </a:r>
                    </a:p>
                  </a:txBody>
                  <a:tcPr/>
                </a:tc>
                <a:tc>
                  <a:txBody>
                    <a:bodyPr/>
                    <a:lstStyle/>
                    <a:p>
                      <a:r>
                        <a:rPr lang="en-US" sz="1000"/>
                        <a:t>Posts</a:t>
                      </a:r>
                    </a:p>
                  </a:txBody>
                  <a:tcPr/>
                </a:tc>
                <a:tc>
                  <a:txBody>
                    <a:bodyPr/>
                    <a:lstStyle/>
                    <a:p>
                      <a:r>
                        <a:rPr lang="en-US" sz="1000"/>
                        <a:t>Post Likes</a:t>
                      </a:r>
                    </a:p>
                  </a:txBody>
                  <a:tcPr/>
                </a:tc>
                <a:tc>
                  <a:txBody>
                    <a:bodyPr/>
                    <a:lstStyle/>
                    <a:p>
                      <a:r>
                        <a:rPr lang="en-US" sz="1000"/>
                        <a:t>Post Comments</a:t>
                      </a:r>
                    </a:p>
                  </a:txBody>
                  <a:tcPr/>
                </a:tc>
                <a:tc>
                  <a:txBody>
                    <a:bodyPr/>
                    <a:lstStyle/>
                    <a:p>
                      <a:r>
                        <a:rPr lang="en-US" sz="1000"/>
                        <a:t>I-Rate</a:t>
                      </a:r>
                    </a:p>
                  </a:txBody>
                  <a:tcPr/>
                </a:tc>
                <a:extLst>
                  <a:ext uri="{0D108BD9-81ED-4DB2-BD59-A6C34878D82A}">
                    <a16:rowId xmlns:a16="http://schemas.microsoft.com/office/drawing/2014/main" val="1943053783"/>
                  </a:ext>
                </a:extLst>
              </a:tr>
              <a:tr h="370840">
                <a:tc>
                  <a:txBody>
                    <a:bodyPr/>
                    <a:lstStyle/>
                    <a:p>
                      <a:r>
                        <a:rPr lang="en-US" sz="1000"/>
                        <a:t>tmamerica</a:t>
                      </a:r>
                    </a:p>
                  </a:txBody>
                  <a:tcPr/>
                </a:tc>
                <a:tc>
                  <a:txBody>
                    <a:bodyPr/>
                    <a:lstStyle/>
                    <a:p>
                      <a:r>
                        <a:rPr lang="en-US" sz="1000"/>
                        <a:t>555</a:t>
                      </a:r>
                    </a:p>
                  </a:txBody>
                  <a:tcPr/>
                </a:tc>
                <a:tc>
                  <a:txBody>
                    <a:bodyPr/>
                    <a:lstStyle/>
                    <a:p>
                      <a:r>
                        <a:rPr lang="en-US" sz="1000"/>
                        <a:t>8</a:t>
                      </a:r>
                    </a:p>
                  </a:txBody>
                  <a:tcPr/>
                </a:tc>
                <a:tc>
                  <a:txBody>
                    <a:bodyPr/>
                    <a:lstStyle/>
                    <a:p>
                      <a:r>
                        <a:rPr lang="en-US" sz="1000"/>
                        <a:t>5</a:t>
                      </a:r>
                    </a:p>
                  </a:txBody>
                  <a:tcPr/>
                </a:tc>
                <a:tc>
                  <a:txBody>
                    <a:bodyPr/>
                    <a:lstStyle/>
                    <a:p>
                      <a:r>
                        <a:rPr lang="en-US" sz="1000"/>
                        <a:t>7</a:t>
                      </a:r>
                    </a:p>
                  </a:txBody>
                  <a:tcPr/>
                </a:tc>
                <a:tc>
                  <a:txBody>
                    <a:bodyPr/>
                    <a:lstStyle/>
                    <a:p>
                      <a:r>
                        <a:rPr lang="en-US" sz="1000"/>
                        <a:t>0</a:t>
                      </a:r>
                    </a:p>
                  </a:txBody>
                  <a:tcPr/>
                </a:tc>
                <a:tc>
                  <a:txBody>
                    <a:bodyPr/>
                    <a:lstStyle/>
                    <a:p>
                      <a:r>
                        <a:rPr lang="en-US" sz="1000"/>
                        <a:t>1</a:t>
                      </a:r>
                    </a:p>
                  </a:txBody>
                  <a:tcPr/>
                </a:tc>
                <a:tc>
                  <a:txBody>
                    <a:bodyPr/>
                    <a:lstStyle/>
                    <a:p>
                      <a:r>
                        <a:rPr lang="en-US" sz="1000"/>
                        <a:t>13</a:t>
                      </a:r>
                    </a:p>
                  </a:txBody>
                  <a:tcPr/>
                </a:tc>
                <a:tc>
                  <a:txBody>
                    <a:bodyPr/>
                    <a:lstStyle/>
                    <a:p>
                      <a:r>
                        <a:rPr lang="en-US" sz="1000"/>
                        <a:t>73</a:t>
                      </a:r>
                    </a:p>
                  </a:txBody>
                  <a:tcPr/>
                </a:tc>
                <a:tc>
                  <a:txBody>
                    <a:bodyPr/>
                    <a:lstStyle/>
                    <a:p>
                      <a:r>
                        <a:rPr lang="en-US" sz="1000"/>
                        <a:t>2</a:t>
                      </a:r>
                    </a:p>
                  </a:txBody>
                  <a:tcPr/>
                </a:tc>
                <a:tc>
                  <a:txBody>
                    <a:bodyPr/>
                    <a:lstStyle/>
                    <a:p>
                      <a:r>
                        <a:rPr lang="en-US" sz="1000"/>
                        <a:t>1.0470 %</a:t>
                      </a:r>
                    </a:p>
                  </a:txBody>
                  <a:tcPr/>
                </a:tc>
                <a:extLst>
                  <a:ext uri="{0D108BD9-81ED-4DB2-BD59-A6C34878D82A}">
                    <a16:rowId xmlns:a16="http://schemas.microsoft.com/office/drawing/2014/main" val="3342878024"/>
                  </a:ext>
                </a:extLst>
              </a:tr>
            </a:tbl>
          </a:graphicData>
        </a:graphic>
      </p:graphicFrame>
      <p:sp>
        <p:nvSpPr>
          <p:cNvPr id="4" name="Text Placeholder 3">
            <a:extLst>
              <a:ext uri="{FF2B5EF4-FFF2-40B4-BE49-F238E27FC236}">
                <a16:creationId xmlns:a16="http://schemas.microsoft.com/office/drawing/2014/main" id="{52DA0024-B791-4A5A-8BFB-41C31DD58620}"/>
              </a:ext>
            </a:extLst>
          </p:cNvPr>
          <p:cNvSpPr>
            <a:spLocks noGrp="1"/>
          </p:cNvSpPr>
          <p:nvPr>
            <p:ph type="body" sz="quarter" idx="14"/>
          </p:nvPr>
        </p:nvSpPr>
        <p:spPr/>
        <p:txBody>
          <a:bodyPr/>
          <a:lstStyle/>
          <a:p>
            <a:r>
              <a:rPr lang="en-US"/>
              <a:t>06/01/2024 - 06/30/2024</a:t>
            </a:r>
          </a:p>
        </p:txBody>
      </p:sp>
    </p:spTree>
    <p:extLst>
      <p:ext uri="{BB962C8B-B14F-4D97-AF65-F5344CB8AC3E}">
        <p14:creationId xmlns:p14="http://schemas.microsoft.com/office/powerpoint/2010/main" val="257115176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537E2C-A857-43CB-83E3-B96E20996C93}"/>
              </a:ext>
            </a:extLst>
          </p:cNvPr>
          <p:cNvSpPr>
            <a:spLocks noGrp="1"/>
          </p:cNvSpPr>
          <p:nvPr>
            <p:ph type="title"/>
          </p:nvPr>
        </p:nvSpPr>
        <p:spPr/>
        <p:txBody>
          <a:bodyPr/>
          <a:lstStyle/>
          <a:p>
            <a:r>
              <a:rPr lang="en-US"/>
              <a:t>Instagram Followers Change | Tokio Marine America</a:t>
            </a:r>
          </a:p>
        </p:txBody>
      </p:sp>
      <p:graphicFrame>
        <p:nvGraphicFramePr>
          <p:cNvPr id="6" name="Chart Placeholder 5">
            <a:extLst>
              <a:ext uri="{FF2B5EF4-FFF2-40B4-BE49-F238E27FC236}">
                <a16:creationId xmlns:a16="http://schemas.microsoft.com/office/drawing/2014/main" id="{01B944BE-FD22-4C2D-959A-2954073E09C9}"/>
              </a:ext>
            </a:extLst>
          </p:cNvPr>
          <p:cNvGraphicFramePr>
            <a:graphicFrameLocks noGrp="1"/>
          </p:cNvGraphicFramePr>
          <p:nvPr>
            <p:ph type="chart" sz="quarter" idx="13"/>
            <p:extLst>
              <p:ext uri="{D42A27DB-BD31-4B8C-83A1-F6EECF244321}">
                <p14:modId xmlns:p14="http://schemas.microsoft.com/office/powerpoint/2010/main" val="219158719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BF9C86B-6993-47DD-8BEA-FCCD159CD397}"/>
              </a:ext>
            </a:extLst>
          </p:cNvPr>
          <p:cNvSpPr>
            <a:spLocks noGrp="1"/>
          </p:cNvSpPr>
          <p:nvPr>
            <p:ph type="body" sz="quarter" idx="14"/>
          </p:nvPr>
        </p:nvSpPr>
        <p:spPr/>
        <p:txBody>
          <a:bodyPr/>
          <a:lstStyle/>
          <a:p>
            <a:r>
              <a:rPr lang="en-US"/>
              <a:t>06/01/2024 - 06/30/2024</a:t>
            </a:r>
          </a:p>
        </p:txBody>
      </p:sp>
      <p:sp>
        <p:nvSpPr>
          <p:cNvPr id="5" name="Footer Placeholder 4">
            <a:extLst>
              <a:ext uri="{FF2B5EF4-FFF2-40B4-BE49-F238E27FC236}">
                <a16:creationId xmlns:a16="http://schemas.microsoft.com/office/drawing/2014/main" id="{3557216E-C32E-4B50-AFC9-F8242E654CD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97810925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6FDE0E-F07A-4E0C-B0C9-E5A0B4AE494E}"/>
              </a:ext>
            </a:extLst>
          </p:cNvPr>
          <p:cNvSpPr>
            <a:spLocks noGrp="1"/>
          </p:cNvSpPr>
          <p:nvPr>
            <p:ph type="title"/>
          </p:nvPr>
        </p:nvSpPr>
        <p:spPr/>
        <p:txBody>
          <a:bodyPr/>
          <a:lstStyle/>
          <a:p>
            <a:r>
              <a:rPr lang="en-US"/>
              <a:t>Instagram Average Interactions Per Post | Tokio Marine America</a:t>
            </a:r>
          </a:p>
        </p:txBody>
      </p:sp>
      <p:graphicFrame>
        <p:nvGraphicFramePr>
          <p:cNvPr id="6" name="Chart Placeholder 5">
            <a:extLst>
              <a:ext uri="{FF2B5EF4-FFF2-40B4-BE49-F238E27FC236}">
                <a16:creationId xmlns:a16="http://schemas.microsoft.com/office/drawing/2014/main" id="{FC074044-92F7-4292-8A66-CA9FFE4E9D03}"/>
              </a:ext>
            </a:extLst>
          </p:cNvPr>
          <p:cNvGraphicFramePr>
            <a:graphicFrameLocks noGrp="1"/>
          </p:cNvGraphicFramePr>
          <p:nvPr>
            <p:ph type="chart" sz="quarter" idx="13"/>
            <p:extLst>
              <p:ext uri="{D42A27DB-BD31-4B8C-83A1-F6EECF244321}">
                <p14:modId xmlns:p14="http://schemas.microsoft.com/office/powerpoint/2010/main" val="409909667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5AA68F0-B407-4935-A931-0CB1C6A46A3F}"/>
              </a:ext>
            </a:extLst>
          </p:cNvPr>
          <p:cNvSpPr>
            <a:spLocks noGrp="1"/>
          </p:cNvSpPr>
          <p:nvPr>
            <p:ph type="body" sz="quarter" idx="14"/>
          </p:nvPr>
        </p:nvSpPr>
        <p:spPr/>
        <p:txBody>
          <a:bodyPr/>
          <a:lstStyle/>
          <a:p>
            <a:r>
              <a:rPr lang="en-US"/>
              <a:t>06/01/2024 - 06/30/2024</a:t>
            </a:r>
          </a:p>
        </p:txBody>
      </p:sp>
      <p:sp>
        <p:nvSpPr>
          <p:cNvPr id="5" name="Footer Placeholder 4">
            <a:extLst>
              <a:ext uri="{FF2B5EF4-FFF2-40B4-BE49-F238E27FC236}">
                <a16:creationId xmlns:a16="http://schemas.microsoft.com/office/drawing/2014/main" id="{FC5F3B60-50DA-4F62-A1D9-8368D14ADE2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99287269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9CF57D-EB2D-4A47-B3C6-C4D7C0CBE8AE}"/>
              </a:ext>
            </a:extLst>
          </p:cNvPr>
          <p:cNvSpPr>
            <a:spLocks noGrp="1"/>
          </p:cNvSpPr>
          <p:nvPr>
            <p:ph type="title"/>
          </p:nvPr>
        </p:nvSpPr>
        <p:spPr/>
        <p:txBody>
          <a:bodyPr/>
          <a:lstStyle/>
          <a:p>
            <a:r>
              <a:rPr lang="en-US"/>
              <a:t>Instagram Instagram Top Posts | Tokio Marine America - 1 of 5</a:t>
            </a:r>
          </a:p>
        </p:txBody>
      </p:sp>
      <p:graphicFrame>
        <p:nvGraphicFramePr>
          <p:cNvPr id="5" name="Table Placeholder 4">
            <a:extLst>
              <a:ext uri="{FF2B5EF4-FFF2-40B4-BE49-F238E27FC236}">
                <a16:creationId xmlns:a16="http://schemas.microsoft.com/office/drawing/2014/main" id="{8B5AD27A-FFD8-4B9F-BF6F-057E8D2FFCDC}"/>
              </a:ext>
            </a:extLst>
          </p:cNvPr>
          <p:cNvGraphicFramePr>
            <a:graphicFrameLocks noGrp="1"/>
          </p:cNvGraphicFramePr>
          <p:nvPr>
            <p:ph type="tbl" sz="quarter" idx="13"/>
            <p:extLst>
              <p:ext uri="{D42A27DB-BD31-4B8C-83A1-F6EECF244321}">
                <p14:modId xmlns:p14="http://schemas.microsoft.com/office/powerpoint/2010/main" val="363839412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751913320"/>
                    </a:ext>
                  </a:extLst>
                </a:gridCol>
                <a:gridCol w="1810512">
                  <a:extLst>
                    <a:ext uri="{9D8B030D-6E8A-4147-A177-3AD203B41FA5}">
                      <a16:colId xmlns:a16="http://schemas.microsoft.com/office/drawing/2014/main" val="1197553506"/>
                    </a:ext>
                  </a:extLst>
                </a:gridCol>
                <a:gridCol w="822960">
                  <a:extLst>
                    <a:ext uri="{9D8B030D-6E8A-4147-A177-3AD203B41FA5}">
                      <a16:colId xmlns:a16="http://schemas.microsoft.com/office/drawing/2014/main" val="2629104929"/>
                    </a:ext>
                  </a:extLst>
                </a:gridCol>
                <a:gridCol w="822960">
                  <a:extLst>
                    <a:ext uri="{9D8B030D-6E8A-4147-A177-3AD203B41FA5}">
                      <a16:colId xmlns:a16="http://schemas.microsoft.com/office/drawing/2014/main" val="1642447956"/>
                    </a:ext>
                  </a:extLst>
                </a:gridCol>
                <a:gridCol w="822960">
                  <a:extLst>
                    <a:ext uri="{9D8B030D-6E8A-4147-A177-3AD203B41FA5}">
                      <a16:colId xmlns:a16="http://schemas.microsoft.com/office/drawing/2014/main" val="278622703"/>
                    </a:ext>
                  </a:extLst>
                </a:gridCol>
                <a:gridCol w="822960">
                  <a:extLst>
                    <a:ext uri="{9D8B030D-6E8A-4147-A177-3AD203B41FA5}">
                      <a16:colId xmlns:a16="http://schemas.microsoft.com/office/drawing/2014/main" val="1944975209"/>
                    </a:ext>
                  </a:extLst>
                </a:gridCol>
                <a:gridCol w="822960">
                  <a:extLst>
                    <a:ext uri="{9D8B030D-6E8A-4147-A177-3AD203B41FA5}">
                      <a16:colId xmlns:a16="http://schemas.microsoft.com/office/drawing/2014/main" val="8262544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1583460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tmamerica - 2024-06-28 15:07:40</a:t>
                      </a:r>
                      <a:r>
                        <a:rPr kumimoji="0" lang="en-US" sz="1000" b="0" i="0" u="none" strike="noStrike" kern="1200" cap="none" spc="0" normalizeH="0" baseline="0" noProof="0">
                          <a:ln>
                            <a:noFill/>
                          </a:ln>
                          <a:solidFill>
                            <a:prstClr val="black"/>
                          </a:solidFill>
                          <a:effectLst/>
                          <a:uLnTx/>
                          <a:uFillTx/>
                          <a:latin typeface="Calibri"/>
                          <a:ea typeface="+mn-ea"/>
                          <a:cs typeface="+mn-cs"/>
                        </a:rPr>
                        <a:t>
 jerseycares  leads volunteer initiatives to support local nonprofits and schools and help address some of the community's most serious needs. One initiative is the First Night Kit Program, which provides hygiene items for domestic violence shelters, transitional housing facilities, runaway safe havens, and foster homes to give to kids and families on their "first-night" stay.
Our Jersey City office joined in giving back by assembling toiletry kits for displaced kids in need. Tokio Marine America is committed to making a difference in the lives of our community.
#corporatesocialresponsibility #insurancecompay #volunteer #csr #insurancecareers #carepackage #corporateidentity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https://quintly-eu-image-storage.s3.amazonaws.com/a8463497d6ac59d9f9b31e3831c67b7f/2a1eaccc28ff0e9f70db094e885fff63.jpg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07/04/2024 20:19:36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1.9784 %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Carousel</a:t>
                      </a:r>
                    </a:p>
                  </a:txBody>
                  <a:tcPr/>
                </a:tc>
                <a:extLst>
                  <a:ext uri="{0D108BD9-81ED-4DB2-BD59-A6C34878D82A}">
                    <a16:rowId xmlns:a16="http://schemas.microsoft.com/office/drawing/2014/main" val="638260477"/>
                  </a:ext>
                </a:extLst>
              </a:tr>
            </a:tbl>
          </a:graphicData>
        </a:graphic>
      </p:graphicFrame>
      <p:sp>
        <p:nvSpPr>
          <p:cNvPr id="4" name="Text Placeholder 3">
            <a:extLst>
              <a:ext uri="{FF2B5EF4-FFF2-40B4-BE49-F238E27FC236}">
                <a16:creationId xmlns:a16="http://schemas.microsoft.com/office/drawing/2014/main" id="{81F03249-4D9E-499F-ABFF-4BCE96D63ACC}"/>
              </a:ext>
            </a:extLst>
          </p:cNvPr>
          <p:cNvSpPr>
            <a:spLocks noGrp="1"/>
          </p:cNvSpPr>
          <p:nvPr>
            <p:ph type="body" sz="quarter" idx="14"/>
          </p:nvPr>
        </p:nvSpPr>
        <p:spPr/>
        <p:txBody>
          <a:bodyPr/>
          <a:lstStyle/>
          <a:p>
            <a:r>
              <a:rPr lang="en-US"/>
              <a:t>06/01/2024 - 06/30/2024</a:t>
            </a:r>
          </a:p>
        </p:txBody>
      </p:sp>
    </p:spTree>
    <p:extLst>
      <p:ext uri="{BB962C8B-B14F-4D97-AF65-F5344CB8AC3E}">
        <p14:creationId xmlns:p14="http://schemas.microsoft.com/office/powerpoint/2010/main" val="168477342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A2CE84-1DA5-4CF1-B361-9D7806440236}"/>
              </a:ext>
            </a:extLst>
          </p:cNvPr>
          <p:cNvSpPr>
            <a:spLocks noGrp="1"/>
          </p:cNvSpPr>
          <p:nvPr>
            <p:ph type="title"/>
          </p:nvPr>
        </p:nvSpPr>
        <p:spPr/>
        <p:txBody>
          <a:bodyPr/>
          <a:lstStyle/>
          <a:p>
            <a:r>
              <a:rPr lang="en-US"/>
              <a:t>Instagram Instagram Top Posts | Tokio Marine America - 2 of 5</a:t>
            </a:r>
          </a:p>
        </p:txBody>
      </p:sp>
      <p:graphicFrame>
        <p:nvGraphicFramePr>
          <p:cNvPr id="5" name="Table Placeholder 4">
            <a:extLst>
              <a:ext uri="{FF2B5EF4-FFF2-40B4-BE49-F238E27FC236}">
                <a16:creationId xmlns:a16="http://schemas.microsoft.com/office/drawing/2014/main" id="{142955E1-9D53-4AB7-86F0-6A9191F796DF}"/>
              </a:ext>
            </a:extLst>
          </p:cNvPr>
          <p:cNvGraphicFramePr>
            <a:graphicFrameLocks noGrp="1"/>
          </p:cNvGraphicFramePr>
          <p:nvPr>
            <p:ph type="tbl" sz="quarter" idx="13"/>
            <p:extLst>
              <p:ext uri="{D42A27DB-BD31-4B8C-83A1-F6EECF244321}">
                <p14:modId xmlns:p14="http://schemas.microsoft.com/office/powerpoint/2010/main" val="353345904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1077442774"/>
                    </a:ext>
                  </a:extLst>
                </a:gridCol>
                <a:gridCol w="1810512">
                  <a:extLst>
                    <a:ext uri="{9D8B030D-6E8A-4147-A177-3AD203B41FA5}">
                      <a16:colId xmlns:a16="http://schemas.microsoft.com/office/drawing/2014/main" val="1563310209"/>
                    </a:ext>
                  </a:extLst>
                </a:gridCol>
                <a:gridCol w="822960">
                  <a:extLst>
                    <a:ext uri="{9D8B030D-6E8A-4147-A177-3AD203B41FA5}">
                      <a16:colId xmlns:a16="http://schemas.microsoft.com/office/drawing/2014/main" val="3174278785"/>
                    </a:ext>
                  </a:extLst>
                </a:gridCol>
                <a:gridCol w="822960">
                  <a:extLst>
                    <a:ext uri="{9D8B030D-6E8A-4147-A177-3AD203B41FA5}">
                      <a16:colId xmlns:a16="http://schemas.microsoft.com/office/drawing/2014/main" val="1517587555"/>
                    </a:ext>
                  </a:extLst>
                </a:gridCol>
                <a:gridCol w="822960">
                  <a:extLst>
                    <a:ext uri="{9D8B030D-6E8A-4147-A177-3AD203B41FA5}">
                      <a16:colId xmlns:a16="http://schemas.microsoft.com/office/drawing/2014/main" val="2700378706"/>
                    </a:ext>
                  </a:extLst>
                </a:gridCol>
                <a:gridCol w="822960">
                  <a:extLst>
                    <a:ext uri="{9D8B030D-6E8A-4147-A177-3AD203B41FA5}">
                      <a16:colId xmlns:a16="http://schemas.microsoft.com/office/drawing/2014/main" val="2924915962"/>
                    </a:ext>
                  </a:extLst>
                </a:gridCol>
                <a:gridCol w="822960">
                  <a:extLst>
                    <a:ext uri="{9D8B030D-6E8A-4147-A177-3AD203B41FA5}">
                      <a16:colId xmlns:a16="http://schemas.microsoft.com/office/drawing/2014/main" val="92523020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29338531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tmamerica - 2024-06-26 14:30:14</a:t>
                      </a:r>
                      <a:r>
                        <a:rPr kumimoji="0" lang="en-US" sz="1000" b="0" i="0" u="none" strike="noStrike" kern="1200" cap="none" spc="0" normalizeH="0" baseline="0" noProof="0">
                          <a:ln>
                            <a:noFill/>
                          </a:ln>
                          <a:solidFill>
                            <a:prstClr val="black"/>
                          </a:solidFill>
                          <a:effectLst/>
                          <a:uLnTx/>
                          <a:uFillTx/>
                          <a:latin typeface="Calibri"/>
                          <a:ea typeface="+mn-ea"/>
                          <a:cs typeface="+mn-cs"/>
                        </a:rPr>
                        <a:t>
 Our Pasadena office is making its community a better place, one meal at a time. Employees volunteered their Saturday at ushsnews, cooking and serving a warm breakfast to those in need.
But our team didn't stop there! In the afternoon, they also provided a delicious lunch, bringing comfort and smiles to many faces.
Our employees embody TMA's commitment to giving back. Are you passionate about making a positive impact in your community? We're hiring! Find the right job for you and apply today: https://bit.ly/TMA_Careers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https://quintly-eu-image-storage.s3.amazonaws.com/a8463497d6ac59d9f9b31e3831c67b7f/c0001933f4a5ab21fbf2617e8adb8bfe.jpg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07/04/2024 20:19:36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1.6216 %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extLst>
                  <a:ext uri="{0D108BD9-81ED-4DB2-BD59-A6C34878D82A}">
                    <a16:rowId xmlns:a16="http://schemas.microsoft.com/office/drawing/2014/main" val="3778373536"/>
                  </a:ext>
                </a:extLst>
              </a:tr>
            </a:tbl>
          </a:graphicData>
        </a:graphic>
      </p:graphicFrame>
      <p:sp>
        <p:nvSpPr>
          <p:cNvPr id="4" name="Text Placeholder 3">
            <a:extLst>
              <a:ext uri="{FF2B5EF4-FFF2-40B4-BE49-F238E27FC236}">
                <a16:creationId xmlns:a16="http://schemas.microsoft.com/office/drawing/2014/main" id="{550DDD6F-A842-4E15-8E78-A01A7AEFB6CE}"/>
              </a:ext>
            </a:extLst>
          </p:cNvPr>
          <p:cNvSpPr>
            <a:spLocks noGrp="1"/>
          </p:cNvSpPr>
          <p:nvPr>
            <p:ph type="body" sz="quarter" idx="14"/>
          </p:nvPr>
        </p:nvSpPr>
        <p:spPr/>
        <p:txBody>
          <a:bodyPr/>
          <a:lstStyle/>
          <a:p>
            <a:r>
              <a:rPr lang="en-US"/>
              <a:t>06/01/2024 - 06/30/2024</a:t>
            </a:r>
          </a:p>
        </p:txBody>
      </p:sp>
    </p:spTree>
    <p:extLst>
      <p:ext uri="{BB962C8B-B14F-4D97-AF65-F5344CB8AC3E}">
        <p14:creationId xmlns:p14="http://schemas.microsoft.com/office/powerpoint/2010/main" val="138657450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EF5972-0133-46C8-86B2-49C4C94D227B}"/>
              </a:ext>
            </a:extLst>
          </p:cNvPr>
          <p:cNvSpPr>
            <a:spLocks noGrp="1"/>
          </p:cNvSpPr>
          <p:nvPr>
            <p:ph type="title"/>
          </p:nvPr>
        </p:nvSpPr>
        <p:spPr/>
        <p:txBody>
          <a:bodyPr/>
          <a:lstStyle/>
          <a:p>
            <a:r>
              <a:rPr lang="en-US"/>
              <a:t>Instagram Instagram Top Posts | Tokio Marine America - 3 of 5</a:t>
            </a:r>
          </a:p>
        </p:txBody>
      </p:sp>
      <p:graphicFrame>
        <p:nvGraphicFramePr>
          <p:cNvPr id="5" name="Table Placeholder 4">
            <a:extLst>
              <a:ext uri="{FF2B5EF4-FFF2-40B4-BE49-F238E27FC236}">
                <a16:creationId xmlns:a16="http://schemas.microsoft.com/office/drawing/2014/main" id="{CA335765-69D8-449B-A669-FA7B7200EC64}"/>
              </a:ext>
            </a:extLst>
          </p:cNvPr>
          <p:cNvGraphicFramePr>
            <a:graphicFrameLocks noGrp="1"/>
          </p:cNvGraphicFramePr>
          <p:nvPr>
            <p:ph type="tbl" sz="quarter" idx="13"/>
            <p:extLst>
              <p:ext uri="{D42A27DB-BD31-4B8C-83A1-F6EECF244321}">
                <p14:modId xmlns:p14="http://schemas.microsoft.com/office/powerpoint/2010/main" val="27088913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102058901"/>
                    </a:ext>
                  </a:extLst>
                </a:gridCol>
                <a:gridCol w="1810512">
                  <a:extLst>
                    <a:ext uri="{9D8B030D-6E8A-4147-A177-3AD203B41FA5}">
                      <a16:colId xmlns:a16="http://schemas.microsoft.com/office/drawing/2014/main" val="2866103886"/>
                    </a:ext>
                  </a:extLst>
                </a:gridCol>
                <a:gridCol w="822960">
                  <a:extLst>
                    <a:ext uri="{9D8B030D-6E8A-4147-A177-3AD203B41FA5}">
                      <a16:colId xmlns:a16="http://schemas.microsoft.com/office/drawing/2014/main" val="3118626502"/>
                    </a:ext>
                  </a:extLst>
                </a:gridCol>
                <a:gridCol w="822960">
                  <a:extLst>
                    <a:ext uri="{9D8B030D-6E8A-4147-A177-3AD203B41FA5}">
                      <a16:colId xmlns:a16="http://schemas.microsoft.com/office/drawing/2014/main" val="1463357455"/>
                    </a:ext>
                  </a:extLst>
                </a:gridCol>
                <a:gridCol w="822960">
                  <a:extLst>
                    <a:ext uri="{9D8B030D-6E8A-4147-A177-3AD203B41FA5}">
                      <a16:colId xmlns:a16="http://schemas.microsoft.com/office/drawing/2014/main" val="2952302862"/>
                    </a:ext>
                  </a:extLst>
                </a:gridCol>
                <a:gridCol w="822960">
                  <a:extLst>
                    <a:ext uri="{9D8B030D-6E8A-4147-A177-3AD203B41FA5}">
                      <a16:colId xmlns:a16="http://schemas.microsoft.com/office/drawing/2014/main" val="1021200641"/>
                    </a:ext>
                  </a:extLst>
                </a:gridCol>
                <a:gridCol w="822960">
                  <a:extLst>
                    <a:ext uri="{9D8B030D-6E8A-4147-A177-3AD203B41FA5}">
                      <a16:colId xmlns:a16="http://schemas.microsoft.com/office/drawing/2014/main" val="105972864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256489365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tmamerica - 2024-06-24 16:06:29</a:t>
                      </a:r>
                      <a:r>
                        <a:rPr kumimoji="0" lang="en-US" sz="1000" b="0" i="0" u="none" strike="noStrike" kern="1200" cap="none" spc="0" normalizeH="0" baseline="0" noProof="0">
                          <a:ln>
                            <a:noFill/>
                          </a:ln>
                          <a:solidFill>
                            <a:prstClr val="black"/>
                          </a:solidFill>
                          <a:effectLst/>
                          <a:uLnTx/>
                          <a:uFillTx/>
                          <a:latin typeface="Calibri"/>
                          <a:ea typeface="+mn-ea"/>
                          <a:cs typeface="+mn-cs"/>
                        </a:rPr>
                        <a:t>
 To conclude our intern introductions, we'd like to welcome our rotational interns, Brooke and Winnie, to our Pasadena office! They're ready to dive into exciting projects and share their unique skills and new ideas at Tokio Marine America! 
We're thrilled for our interns as they embark on this learning experience to become the next insurance professionals. Stay tuned for updates and highlights on their contributions. 
#internship #student #intern #insurancecareers #welcome #insurancecompany #insurancelife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https://quintly-eu-image-storage.s3.amazonaws.com/a8463497d6ac59d9f9b31e3831c67b7f/8a14217f55ab3c3edc8011a6ef194ce8.jpg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06/25/2024 09:45:29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0.9009 %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Carousel</a:t>
                      </a:r>
                    </a:p>
                  </a:txBody>
                  <a:tcPr/>
                </a:tc>
                <a:extLst>
                  <a:ext uri="{0D108BD9-81ED-4DB2-BD59-A6C34878D82A}">
                    <a16:rowId xmlns:a16="http://schemas.microsoft.com/office/drawing/2014/main" val="2348405928"/>
                  </a:ext>
                </a:extLst>
              </a:tr>
            </a:tbl>
          </a:graphicData>
        </a:graphic>
      </p:graphicFrame>
      <p:sp>
        <p:nvSpPr>
          <p:cNvPr id="4" name="Text Placeholder 3">
            <a:extLst>
              <a:ext uri="{FF2B5EF4-FFF2-40B4-BE49-F238E27FC236}">
                <a16:creationId xmlns:a16="http://schemas.microsoft.com/office/drawing/2014/main" id="{3F9CFE9D-D3BC-47F8-8545-EF4BF86CB63C}"/>
              </a:ext>
            </a:extLst>
          </p:cNvPr>
          <p:cNvSpPr>
            <a:spLocks noGrp="1"/>
          </p:cNvSpPr>
          <p:nvPr>
            <p:ph type="body" sz="quarter" idx="14"/>
          </p:nvPr>
        </p:nvSpPr>
        <p:spPr/>
        <p:txBody>
          <a:bodyPr/>
          <a:lstStyle/>
          <a:p>
            <a:r>
              <a:rPr lang="en-US"/>
              <a:t>06/01/2024 - 06/30/2024</a:t>
            </a:r>
          </a:p>
        </p:txBody>
      </p:sp>
    </p:spTree>
    <p:extLst>
      <p:ext uri="{BB962C8B-B14F-4D97-AF65-F5344CB8AC3E}">
        <p14:creationId xmlns:p14="http://schemas.microsoft.com/office/powerpoint/2010/main" val="367018395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586E5E-22AB-40EC-B8AF-542785631FFE}"/>
              </a:ext>
            </a:extLst>
          </p:cNvPr>
          <p:cNvSpPr>
            <a:spLocks noGrp="1"/>
          </p:cNvSpPr>
          <p:nvPr>
            <p:ph type="title"/>
          </p:nvPr>
        </p:nvSpPr>
        <p:spPr/>
        <p:txBody>
          <a:bodyPr/>
          <a:lstStyle/>
          <a:p>
            <a:r>
              <a:rPr lang="en-US"/>
              <a:t>Instagram Instagram Top Posts | Tokio Marine America - 4 of 5</a:t>
            </a:r>
          </a:p>
        </p:txBody>
      </p:sp>
      <p:graphicFrame>
        <p:nvGraphicFramePr>
          <p:cNvPr id="5" name="Table Placeholder 4">
            <a:extLst>
              <a:ext uri="{FF2B5EF4-FFF2-40B4-BE49-F238E27FC236}">
                <a16:creationId xmlns:a16="http://schemas.microsoft.com/office/drawing/2014/main" id="{D5202D9C-AAEC-4036-918F-5E9E280982B1}"/>
              </a:ext>
            </a:extLst>
          </p:cNvPr>
          <p:cNvGraphicFramePr>
            <a:graphicFrameLocks noGrp="1"/>
          </p:cNvGraphicFramePr>
          <p:nvPr>
            <p:ph type="tbl" sz="quarter" idx="13"/>
            <p:extLst>
              <p:ext uri="{D42A27DB-BD31-4B8C-83A1-F6EECF244321}">
                <p14:modId xmlns:p14="http://schemas.microsoft.com/office/powerpoint/2010/main" val="345084523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3858360089"/>
                    </a:ext>
                  </a:extLst>
                </a:gridCol>
                <a:gridCol w="1810512">
                  <a:extLst>
                    <a:ext uri="{9D8B030D-6E8A-4147-A177-3AD203B41FA5}">
                      <a16:colId xmlns:a16="http://schemas.microsoft.com/office/drawing/2014/main" val="618689229"/>
                    </a:ext>
                  </a:extLst>
                </a:gridCol>
                <a:gridCol w="822960">
                  <a:extLst>
                    <a:ext uri="{9D8B030D-6E8A-4147-A177-3AD203B41FA5}">
                      <a16:colId xmlns:a16="http://schemas.microsoft.com/office/drawing/2014/main" val="2028330281"/>
                    </a:ext>
                  </a:extLst>
                </a:gridCol>
                <a:gridCol w="822960">
                  <a:extLst>
                    <a:ext uri="{9D8B030D-6E8A-4147-A177-3AD203B41FA5}">
                      <a16:colId xmlns:a16="http://schemas.microsoft.com/office/drawing/2014/main" val="1216536642"/>
                    </a:ext>
                  </a:extLst>
                </a:gridCol>
                <a:gridCol w="822960">
                  <a:extLst>
                    <a:ext uri="{9D8B030D-6E8A-4147-A177-3AD203B41FA5}">
                      <a16:colId xmlns:a16="http://schemas.microsoft.com/office/drawing/2014/main" val="1501650221"/>
                    </a:ext>
                  </a:extLst>
                </a:gridCol>
                <a:gridCol w="822960">
                  <a:extLst>
                    <a:ext uri="{9D8B030D-6E8A-4147-A177-3AD203B41FA5}">
                      <a16:colId xmlns:a16="http://schemas.microsoft.com/office/drawing/2014/main" val="2671623404"/>
                    </a:ext>
                  </a:extLst>
                </a:gridCol>
                <a:gridCol w="822960">
                  <a:extLst>
                    <a:ext uri="{9D8B030D-6E8A-4147-A177-3AD203B41FA5}">
                      <a16:colId xmlns:a16="http://schemas.microsoft.com/office/drawing/2014/main" val="429280274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10462847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tmamerica - 2024-06-21 15:06:08</a:t>
                      </a:r>
                      <a:r>
                        <a:rPr kumimoji="0" lang="en-US" sz="1000" b="0" i="0" u="none" strike="noStrike" kern="1200" cap="none" spc="0" normalizeH="0" baseline="0" noProof="0">
                          <a:ln>
                            <a:noFill/>
                          </a:ln>
                          <a:solidFill>
                            <a:prstClr val="black"/>
                          </a:solidFill>
                          <a:effectLst/>
                          <a:uLnTx/>
                          <a:uFillTx/>
                          <a:latin typeface="Calibri"/>
                          <a:ea typeface="+mn-ea"/>
                          <a:cs typeface="+mn-cs"/>
                        </a:rPr>
                        <a:t>
 #FlashbackFriday to when our adventurous team member, Scott S., traveled to Vietnam to participate in Tokio Marine's mangrove planting initiative. A year later, Medalit T. continued the planting initiative in Malaysia to promote environmental preservation. We're excited to see who our next volunteer will be for the 21st Mangrove Planting Tour in September!
Interested in joining a company committed to sustainability and global experiences? We're seeking a Claims Analyst Workers Comp to join our team. Apply today:: https://bit.ly/WorkersCompTMA
#corporatesocialresponsibility #hiring #insurancecompany #insurancecareers #adventure #csr #nam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https://quintly-eu-image-storage.s3.amazonaws.com/a8463497d6ac59d9f9b31e3831c67b7f/0e086979651622e16a9364d67070b686.jpg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07/01/2024 21:07:52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1.2635 %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Carousel</a:t>
                      </a:r>
                    </a:p>
                  </a:txBody>
                  <a:tcPr/>
                </a:tc>
                <a:extLst>
                  <a:ext uri="{0D108BD9-81ED-4DB2-BD59-A6C34878D82A}">
                    <a16:rowId xmlns:a16="http://schemas.microsoft.com/office/drawing/2014/main" val="238584023"/>
                  </a:ext>
                </a:extLst>
              </a:tr>
            </a:tbl>
          </a:graphicData>
        </a:graphic>
      </p:graphicFrame>
      <p:sp>
        <p:nvSpPr>
          <p:cNvPr id="4" name="Text Placeholder 3">
            <a:extLst>
              <a:ext uri="{FF2B5EF4-FFF2-40B4-BE49-F238E27FC236}">
                <a16:creationId xmlns:a16="http://schemas.microsoft.com/office/drawing/2014/main" id="{DAC85E50-A743-43BC-AED1-C814A7F25744}"/>
              </a:ext>
            </a:extLst>
          </p:cNvPr>
          <p:cNvSpPr>
            <a:spLocks noGrp="1"/>
          </p:cNvSpPr>
          <p:nvPr>
            <p:ph type="body" sz="quarter" idx="14"/>
          </p:nvPr>
        </p:nvSpPr>
        <p:spPr/>
        <p:txBody>
          <a:bodyPr/>
          <a:lstStyle/>
          <a:p>
            <a:r>
              <a:rPr lang="en-US"/>
              <a:t>06/01/2024 - 06/30/2024</a:t>
            </a:r>
          </a:p>
        </p:txBody>
      </p:sp>
    </p:spTree>
    <p:extLst>
      <p:ext uri="{BB962C8B-B14F-4D97-AF65-F5344CB8AC3E}">
        <p14:creationId xmlns:p14="http://schemas.microsoft.com/office/powerpoint/2010/main" val="33167842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7EF69C-BF22-4073-8761-DB89ADF6DAB4}"/>
              </a:ext>
            </a:extLst>
          </p:cNvPr>
          <p:cNvSpPr>
            <a:spLocks noGrp="1"/>
          </p:cNvSpPr>
          <p:nvPr>
            <p:ph type="title"/>
          </p:nvPr>
        </p:nvSpPr>
        <p:spPr/>
        <p:txBody>
          <a:bodyPr/>
          <a:lstStyle/>
          <a:p>
            <a:r>
              <a:rPr lang="en-US"/>
              <a:t>Instagram Instagram Top Posts | Tokio Marine America - 5 of 5</a:t>
            </a:r>
          </a:p>
        </p:txBody>
      </p:sp>
      <p:graphicFrame>
        <p:nvGraphicFramePr>
          <p:cNvPr id="5" name="Table Placeholder 4">
            <a:extLst>
              <a:ext uri="{FF2B5EF4-FFF2-40B4-BE49-F238E27FC236}">
                <a16:creationId xmlns:a16="http://schemas.microsoft.com/office/drawing/2014/main" id="{2977B6D2-4393-4A43-A5B3-72B01C4D9153}"/>
              </a:ext>
            </a:extLst>
          </p:cNvPr>
          <p:cNvGraphicFramePr>
            <a:graphicFrameLocks noGrp="1"/>
          </p:cNvGraphicFramePr>
          <p:nvPr>
            <p:ph type="tbl" sz="quarter" idx="13"/>
            <p:extLst>
              <p:ext uri="{D42A27DB-BD31-4B8C-83A1-F6EECF244321}">
                <p14:modId xmlns:p14="http://schemas.microsoft.com/office/powerpoint/2010/main" val="304925751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2402558441"/>
                    </a:ext>
                  </a:extLst>
                </a:gridCol>
                <a:gridCol w="1810512">
                  <a:extLst>
                    <a:ext uri="{9D8B030D-6E8A-4147-A177-3AD203B41FA5}">
                      <a16:colId xmlns:a16="http://schemas.microsoft.com/office/drawing/2014/main" val="1534815478"/>
                    </a:ext>
                  </a:extLst>
                </a:gridCol>
                <a:gridCol w="822960">
                  <a:extLst>
                    <a:ext uri="{9D8B030D-6E8A-4147-A177-3AD203B41FA5}">
                      <a16:colId xmlns:a16="http://schemas.microsoft.com/office/drawing/2014/main" val="3670489104"/>
                    </a:ext>
                  </a:extLst>
                </a:gridCol>
                <a:gridCol w="822960">
                  <a:extLst>
                    <a:ext uri="{9D8B030D-6E8A-4147-A177-3AD203B41FA5}">
                      <a16:colId xmlns:a16="http://schemas.microsoft.com/office/drawing/2014/main" val="2812206138"/>
                    </a:ext>
                  </a:extLst>
                </a:gridCol>
                <a:gridCol w="822960">
                  <a:extLst>
                    <a:ext uri="{9D8B030D-6E8A-4147-A177-3AD203B41FA5}">
                      <a16:colId xmlns:a16="http://schemas.microsoft.com/office/drawing/2014/main" val="2993668671"/>
                    </a:ext>
                  </a:extLst>
                </a:gridCol>
                <a:gridCol w="822960">
                  <a:extLst>
                    <a:ext uri="{9D8B030D-6E8A-4147-A177-3AD203B41FA5}">
                      <a16:colId xmlns:a16="http://schemas.microsoft.com/office/drawing/2014/main" val="3630186046"/>
                    </a:ext>
                  </a:extLst>
                </a:gridCol>
                <a:gridCol w="822960">
                  <a:extLst>
                    <a:ext uri="{9D8B030D-6E8A-4147-A177-3AD203B41FA5}">
                      <a16:colId xmlns:a16="http://schemas.microsoft.com/office/drawing/2014/main" val="178917011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23325499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tmamerica - 2024-06-18 10:55:22</a:t>
                      </a:r>
                      <a:r>
                        <a:rPr kumimoji="0" lang="en-US" sz="1000" b="0" i="0" u="none" strike="noStrike" kern="1200" cap="none" spc="0" normalizeH="0" baseline="0" noProof="0">
                          <a:ln>
                            <a:noFill/>
                          </a:ln>
                          <a:solidFill>
                            <a:prstClr val="black"/>
                          </a:solidFill>
                          <a:effectLst/>
                          <a:uLnTx/>
                          <a:uFillTx/>
                          <a:latin typeface="Calibri"/>
                          <a:ea typeface="+mn-ea"/>
                          <a:cs typeface="+mn-cs"/>
                        </a:rPr>
                        <a:t>
 In honor of Juneteenth, Tokio Marine America offices will close early today at 3 p.m. local time and will be closed on Wednesday, June 19th. On this day, we memorialize the emancipation of enslaved black Americans and the end of slavery in the United States.
Normal business hours will resume on Thursday, June 20th. Happy Juneteenth!
 #happyjuneteenth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https://quintly-eu-image-storage.s3.amazonaws.com/a8463497d6ac59d9f9b31e3831c67b7f/5781f94c63efc96b13dda274681cb29a.jpg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06/18/2024 21:13:18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0.7233 %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extLst>
                  <a:ext uri="{0D108BD9-81ED-4DB2-BD59-A6C34878D82A}">
                    <a16:rowId xmlns:a16="http://schemas.microsoft.com/office/drawing/2014/main" val="1682920215"/>
                  </a:ext>
                </a:extLst>
              </a:tr>
            </a:tbl>
          </a:graphicData>
        </a:graphic>
      </p:graphicFrame>
      <p:sp>
        <p:nvSpPr>
          <p:cNvPr id="4" name="Text Placeholder 3">
            <a:extLst>
              <a:ext uri="{FF2B5EF4-FFF2-40B4-BE49-F238E27FC236}">
                <a16:creationId xmlns:a16="http://schemas.microsoft.com/office/drawing/2014/main" id="{FF25547B-8458-483F-AC68-71982DE0CAA0}"/>
              </a:ext>
            </a:extLst>
          </p:cNvPr>
          <p:cNvSpPr>
            <a:spLocks noGrp="1"/>
          </p:cNvSpPr>
          <p:nvPr>
            <p:ph type="body" sz="quarter" idx="14"/>
          </p:nvPr>
        </p:nvSpPr>
        <p:spPr/>
        <p:txBody>
          <a:bodyPr/>
          <a:lstStyle/>
          <a:p>
            <a:r>
              <a:rPr lang="en-US"/>
              <a:t>06/01/2024 - 06/30/2024</a:t>
            </a:r>
          </a:p>
        </p:txBody>
      </p:sp>
    </p:spTree>
    <p:extLst>
      <p:ext uri="{BB962C8B-B14F-4D97-AF65-F5344CB8AC3E}">
        <p14:creationId xmlns:p14="http://schemas.microsoft.com/office/powerpoint/2010/main" val="178789201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00B023-75B5-4CEF-A0EB-AE2C4E7A8990}"/>
              </a:ext>
            </a:extLst>
          </p:cNvPr>
          <p:cNvSpPr>
            <a:spLocks noGrp="1"/>
          </p:cNvSpPr>
          <p:nvPr>
            <p:ph type="title"/>
          </p:nvPr>
        </p:nvSpPr>
        <p:spPr/>
        <p:txBody>
          <a:bodyPr/>
          <a:lstStyle/>
          <a:p>
            <a:r>
              <a:rPr lang="en-US"/>
              <a:t>Instagram Total Interactions | All profiles</a:t>
            </a:r>
          </a:p>
        </p:txBody>
      </p:sp>
      <p:graphicFrame>
        <p:nvGraphicFramePr>
          <p:cNvPr id="6" name="Chart Placeholder 5">
            <a:extLst>
              <a:ext uri="{FF2B5EF4-FFF2-40B4-BE49-F238E27FC236}">
                <a16:creationId xmlns:a16="http://schemas.microsoft.com/office/drawing/2014/main" id="{A7A78B18-95CB-4B9C-AB7E-D28A0A7AFDCF}"/>
              </a:ext>
            </a:extLst>
          </p:cNvPr>
          <p:cNvGraphicFramePr>
            <a:graphicFrameLocks noGrp="1"/>
          </p:cNvGraphicFramePr>
          <p:nvPr>
            <p:ph type="chart" sz="quarter" idx="13"/>
            <p:extLst>
              <p:ext uri="{D42A27DB-BD31-4B8C-83A1-F6EECF244321}">
                <p14:modId xmlns:p14="http://schemas.microsoft.com/office/powerpoint/2010/main" val="41931409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F027499-7A81-4DB0-AC2D-7004EF3D40AD}"/>
              </a:ext>
            </a:extLst>
          </p:cNvPr>
          <p:cNvSpPr>
            <a:spLocks noGrp="1"/>
          </p:cNvSpPr>
          <p:nvPr>
            <p:ph type="body" sz="quarter" idx="14"/>
          </p:nvPr>
        </p:nvSpPr>
        <p:spPr/>
        <p:txBody>
          <a:bodyPr/>
          <a:lstStyle/>
          <a:p>
            <a:r>
              <a:rPr lang="en-US"/>
              <a:t>06/01/2024 - 06/30/2024</a:t>
            </a:r>
          </a:p>
        </p:txBody>
      </p:sp>
      <p:sp>
        <p:nvSpPr>
          <p:cNvPr id="5" name="Footer Placeholder 4">
            <a:extLst>
              <a:ext uri="{FF2B5EF4-FFF2-40B4-BE49-F238E27FC236}">
                <a16:creationId xmlns:a16="http://schemas.microsoft.com/office/drawing/2014/main" id="{7189AFB2-6B59-48A5-AD70-F0DE9C8056F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16113235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B45177-BC18-42D8-8FC6-8C38FBA4B2AF}"/>
              </a:ext>
            </a:extLst>
          </p:cNvPr>
          <p:cNvSpPr>
            <a:spLocks noGrp="1"/>
          </p:cNvSpPr>
          <p:nvPr>
            <p:ph type="title"/>
          </p:nvPr>
        </p:nvSpPr>
        <p:spPr/>
        <p:txBody>
          <a:bodyPr/>
          <a:lstStyle/>
          <a:p>
            <a:r>
              <a:rPr lang="en-US"/>
              <a:t>Instagram Stories Key Metrics Table | All profiles</a:t>
            </a:r>
          </a:p>
        </p:txBody>
      </p:sp>
      <p:graphicFrame>
        <p:nvGraphicFramePr>
          <p:cNvPr id="5" name="Table Placeholder 4">
            <a:extLst>
              <a:ext uri="{FF2B5EF4-FFF2-40B4-BE49-F238E27FC236}">
                <a16:creationId xmlns:a16="http://schemas.microsoft.com/office/drawing/2014/main" id="{B866A75C-800C-4E3F-AC05-BD811C13A3D5}"/>
              </a:ext>
            </a:extLst>
          </p:cNvPr>
          <p:cNvGraphicFramePr>
            <a:graphicFrameLocks noGrp="1"/>
          </p:cNvGraphicFramePr>
          <p:nvPr>
            <p:ph type="tbl" sz="quarter" idx="13"/>
            <p:extLst>
              <p:ext uri="{D42A27DB-BD31-4B8C-83A1-F6EECF244321}">
                <p14:modId xmlns:p14="http://schemas.microsoft.com/office/powerpoint/2010/main" val="83943256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152144">
                  <a:extLst>
                    <a:ext uri="{9D8B030D-6E8A-4147-A177-3AD203B41FA5}">
                      <a16:colId xmlns:a16="http://schemas.microsoft.com/office/drawing/2014/main" val="3679632385"/>
                    </a:ext>
                  </a:extLst>
                </a:gridCol>
                <a:gridCol w="658368">
                  <a:extLst>
                    <a:ext uri="{9D8B030D-6E8A-4147-A177-3AD203B41FA5}">
                      <a16:colId xmlns:a16="http://schemas.microsoft.com/office/drawing/2014/main" val="2854924656"/>
                    </a:ext>
                  </a:extLst>
                </a:gridCol>
                <a:gridCol w="658368">
                  <a:extLst>
                    <a:ext uri="{9D8B030D-6E8A-4147-A177-3AD203B41FA5}">
                      <a16:colId xmlns:a16="http://schemas.microsoft.com/office/drawing/2014/main" val="2790958018"/>
                    </a:ext>
                  </a:extLst>
                </a:gridCol>
                <a:gridCol w="329184">
                  <a:extLst>
                    <a:ext uri="{9D8B030D-6E8A-4147-A177-3AD203B41FA5}">
                      <a16:colId xmlns:a16="http://schemas.microsoft.com/office/drawing/2014/main" val="1768086214"/>
                    </a:ext>
                  </a:extLst>
                </a:gridCol>
                <a:gridCol w="329184">
                  <a:extLst>
                    <a:ext uri="{9D8B030D-6E8A-4147-A177-3AD203B41FA5}">
                      <a16:colId xmlns:a16="http://schemas.microsoft.com/office/drawing/2014/main" val="3595374688"/>
                    </a:ext>
                  </a:extLst>
                </a:gridCol>
                <a:gridCol w="658368">
                  <a:extLst>
                    <a:ext uri="{9D8B030D-6E8A-4147-A177-3AD203B41FA5}">
                      <a16:colId xmlns:a16="http://schemas.microsoft.com/office/drawing/2014/main" val="3570575779"/>
                    </a:ext>
                  </a:extLst>
                </a:gridCol>
                <a:gridCol w="658368">
                  <a:extLst>
                    <a:ext uri="{9D8B030D-6E8A-4147-A177-3AD203B41FA5}">
                      <a16:colId xmlns:a16="http://schemas.microsoft.com/office/drawing/2014/main" val="4072472720"/>
                    </a:ext>
                  </a:extLst>
                </a:gridCol>
                <a:gridCol w="658368">
                  <a:extLst>
                    <a:ext uri="{9D8B030D-6E8A-4147-A177-3AD203B41FA5}">
                      <a16:colId xmlns:a16="http://schemas.microsoft.com/office/drawing/2014/main" val="3342918458"/>
                    </a:ext>
                  </a:extLst>
                </a:gridCol>
                <a:gridCol w="658368">
                  <a:extLst>
                    <a:ext uri="{9D8B030D-6E8A-4147-A177-3AD203B41FA5}">
                      <a16:colId xmlns:a16="http://schemas.microsoft.com/office/drawing/2014/main" val="4135706707"/>
                    </a:ext>
                  </a:extLst>
                </a:gridCol>
                <a:gridCol w="658368">
                  <a:extLst>
                    <a:ext uri="{9D8B030D-6E8A-4147-A177-3AD203B41FA5}">
                      <a16:colId xmlns:a16="http://schemas.microsoft.com/office/drawing/2014/main" val="3585696436"/>
                    </a:ext>
                  </a:extLst>
                </a:gridCol>
                <a:gridCol w="658368">
                  <a:extLst>
                    <a:ext uri="{9D8B030D-6E8A-4147-A177-3AD203B41FA5}">
                      <a16:colId xmlns:a16="http://schemas.microsoft.com/office/drawing/2014/main" val="318969279"/>
                    </a:ext>
                  </a:extLst>
                </a:gridCol>
                <a:gridCol w="658368">
                  <a:extLst>
                    <a:ext uri="{9D8B030D-6E8A-4147-A177-3AD203B41FA5}">
                      <a16:colId xmlns:a16="http://schemas.microsoft.com/office/drawing/2014/main" val="3665795771"/>
                    </a:ext>
                  </a:extLst>
                </a:gridCol>
              </a:tblGrid>
              <a:tr h="370840">
                <a:tc>
                  <a:txBody>
                    <a:bodyPr/>
                    <a:lstStyle/>
                    <a:p>
                      <a:r>
                        <a:rPr lang="en-US" sz="1000"/>
                        <a:t>Page Name</a:t>
                      </a:r>
                    </a:p>
                  </a:txBody>
                  <a:tcPr/>
                </a:tc>
                <a:tc>
                  <a:txBody>
                    <a:bodyPr/>
                    <a:lstStyle/>
                    <a:p>
                      <a:r>
                        <a:rPr lang="en-US" sz="1000"/>
                        <a:t>Total Stories</a:t>
                      </a:r>
                    </a:p>
                  </a:txBody>
                  <a:tcPr/>
                </a:tc>
                <a:tc>
                  <a:txBody>
                    <a:bodyPr/>
                    <a:lstStyle/>
                    <a:p>
                      <a:r>
                        <a:rPr lang="en-US" sz="1000"/>
                        <a:t>Avg. Interaction-Rate</a:t>
                      </a:r>
                    </a:p>
                  </a:txBody>
                  <a:tcPr/>
                </a:tc>
                <a:tc>
                  <a:txBody>
                    <a:bodyPr/>
                    <a:lstStyle/>
                    <a:p>
                      <a:r>
                        <a:rPr lang="en-US" sz="1000"/>
                        <a:t>Avg. Exits per Story</a:t>
                      </a:r>
                    </a:p>
                  </a:txBody>
                  <a:tcPr/>
                </a:tc>
                <a:tc>
                  <a:txBody>
                    <a:bodyPr/>
                    <a:lstStyle/>
                    <a:p>
                      <a:r>
                        <a:rPr lang="en-US" sz="1000"/>
                        <a:t>Avg. Replies per Story</a:t>
                      </a:r>
                    </a:p>
                  </a:txBody>
                  <a:tcPr/>
                </a:tc>
                <a:tc>
                  <a:txBody>
                    <a:bodyPr/>
                    <a:lstStyle/>
                    <a:p>
                      <a:r>
                        <a:rPr lang="en-US" sz="1000"/>
                        <a:t>Avg. Impressions per Story</a:t>
                      </a:r>
                    </a:p>
                  </a:txBody>
                  <a:tcPr/>
                </a:tc>
                <a:tc>
                  <a:txBody>
                    <a:bodyPr/>
                    <a:lstStyle/>
                    <a:p>
                      <a:r>
                        <a:rPr lang="en-US" sz="1000"/>
                        <a:t>Avg. Reach per Story</a:t>
                      </a:r>
                    </a:p>
                  </a:txBody>
                  <a:tcPr/>
                </a:tc>
                <a:tc>
                  <a:txBody>
                    <a:bodyPr/>
                    <a:lstStyle/>
                    <a:p>
                      <a:r>
                        <a:rPr lang="en-US" sz="1000"/>
                        <a:t>Avg. Engagements per Story</a:t>
                      </a:r>
                    </a:p>
                  </a:txBody>
                  <a:tcPr/>
                </a:tc>
                <a:tc>
                  <a:txBody>
                    <a:bodyPr/>
                    <a:lstStyle/>
                    <a:p>
                      <a:r>
                        <a:rPr lang="en-US" sz="1000"/>
                        <a:t>Avg. Taps per Story</a:t>
                      </a:r>
                    </a:p>
                  </a:txBody>
                  <a:tcPr/>
                </a:tc>
                <a:tc>
                  <a:txBody>
                    <a:bodyPr/>
                    <a:lstStyle/>
                    <a:p>
                      <a:r>
                        <a:rPr lang="en-US" sz="1000"/>
                        <a:t>Total Impressions</a:t>
                      </a:r>
                    </a:p>
                  </a:txBody>
                  <a:tcPr/>
                </a:tc>
                <a:tc>
                  <a:txBody>
                    <a:bodyPr/>
                    <a:lstStyle/>
                    <a:p>
                      <a:r>
                        <a:rPr lang="en-US" sz="1000"/>
                        <a:t>Total Exits</a:t>
                      </a:r>
                    </a:p>
                  </a:txBody>
                  <a:tcPr/>
                </a:tc>
                <a:tc>
                  <a:txBody>
                    <a:bodyPr/>
                    <a:lstStyle/>
                    <a:p>
                      <a:r>
                        <a:rPr lang="en-US" sz="1000"/>
                        <a:t>Total Engagements</a:t>
                      </a:r>
                    </a:p>
                  </a:txBody>
                  <a:tcPr/>
                </a:tc>
                <a:extLst>
                  <a:ext uri="{0D108BD9-81ED-4DB2-BD59-A6C34878D82A}">
                    <a16:rowId xmlns:a16="http://schemas.microsoft.com/office/drawing/2014/main" val="103481011"/>
                  </a:ext>
                </a:extLst>
              </a:tr>
              <a:tr h="370840">
                <a:tc>
                  <a:txBody>
                    <a:bodyPr/>
                    <a:lstStyle/>
                    <a:p>
                      <a:r>
                        <a:rPr lang="en-US" sz="1000"/>
                        <a:t>firstinshi</a:t>
                      </a:r>
                    </a:p>
                  </a:txBody>
                  <a:tcPr/>
                </a:tc>
                <a:tc>
                  <a:txBody>
                    <a:bodyPr/>
                    <a:lstStyle/>
                    <a:p>
                      <a:r>
                        <a:rPr lang="en-US" sz="1000"/>
                        <a:t>23</a:t>
                      </a:r>
                    </a:p>
                  </a:txBody>
                  <a:tcPr/>
                </a:tc>
                <a:tc>
                  <a:txBody>
                    <a:bodyPr/>
                    <a:lstStyle/>
                    <a:p>
                      <a:r>
                        <a:rPr lang="en-US" sz="1000"/>
                        <a:t>0.8610 %</a:t>
                      </a:r>
                    </a:p>
                  </a:txBody>
                  <a:tcPr/>
                </a:tc>
                <a:tc>
                  <a:txBody>
                    <a:bodyPr/>
                    <a:lstStyle/>
                    <a:p>
                      <a:r>
                        <a:rPr lang="en-US" sz="1000"/>
                        <a:t>11.52</a:t>
                      </a:r>
                    </a:p>
                  </a:txBody>
                  <a:tcPr/>
                </a:tc>
                <a:tc>
                  <a:txBody>
                    <a:bodyPr/>
                    <a:lstStyle/>
                    <a:p>
                      <a:r>
                        <a:rPr lang="en-US" sz="1000"/>
                        <a:t>0.43</a:t>
                      </a:r>
                    </a:p>
                  </a:txBody>
                  <a:tcPr/>
                </a:tc>
                <a:tc>
                  <a:txBody>
                    <a:bodyPr/>
                    <a:lstStyle/>
                    <a:p>
                      <a:r>
                        <a:rPr lang="en-US" sz="1000"/>
                        <a:t>76.83</a:t>
                      </a:r>
                    </a:p>
                  </a:txBody>
                  <a:tcPr/>
                </a:tc>
                <a:tc>
                  <a:txBody>
                    <a:bodyPr/>
                    <a:lstStyle/>
                    <a:p>
                      <a:r>
                        <a:rPr lang="en-US" sz="1000"/>
                        <a:t>76.43</a:t>
                      </a:r>
                    </a:p>
                  </a:txBody>
                  <a:tcPr/>
                </a:tc>
                <a:tc>
                  <a:txBody>
                    <a:bodyPr/>
                    <a:lstStyle/>
                    <a:p>
                      <a:r>
                        <a:rPr lang="en-US" sz="1000"/>
                        <a:t>63.35</a:t>
                      </a:r>
                    </a:p>
                  </a:txBody>
                  <a:tcPr/>
                </a:tc>
                <a:tc>
                  <a:txBody>
                    <a:bodyPr/>
                    <a:lstStyle/>
                    <a:p>
                      <a:r>
                        <a:rPr lang="en-US" sz="1000"/>
                        <a:t>62.91</a:t>
                      </a:r>
                    </a:p>
                  </a:txBody>
                  <a:tcPr/>
                </a:tc>
                <a:tc>
                  <a:txBody>
                    <a:bodyPr/>
                    <a:lstStyle/>
                    <a:p>
                      <a:r>
                        <a:rPr lang="en-US" sz="1000"/>
                        <a:t>1767</a:t>
                      </a:r>
                    </a:p>
                  </a:txBody>
                  <a:tcPr/>
                </a:tc>
                <a:tc>
                  <a:txBody>
                    <a:bodyPr/>
                    <a:lstStyle/>
                    <a:p>
                      <a:r>
                        <a:rPr lang="en-US" sz="1000"/>
                        <a:t>265</a:t>
                      </a:r>
                    </a:p>
                  </a:txBody>
                  <a:tcPr/>
                </a:tc>
                <a:tc>
                  <a:txBody>
                    <a:bodyPr/>
                    <a:lstStyle/>
                    <a:p>
                      <a:r>
                        <a:rPr lang="en-US" sz="1000"/>
                        <a:t>1457</a:t>
                      </a:r>
                    </a:p>
                  </a:txBody>
                  <a:tcPr/>
                </a:tc>
                <a:extLst>
                  <a:ext uri="{0D108BD9-81ED-4DB2-BD59-A6C34878D82A}">
                    <a16:rowId xmlns:a16="http://schemas.microsoft.com/office/drawing/2014/main" val="4123681528"/>
                  </a:ext>
                </a:extLst>
              </a:tr>
              <a:tr h="370840">
                <a:tc>
                  <a:txBody>
                    <a:bodyPr/>
                    <a:lstStyle/>
                    <a:p>
                      <a:r>
                        <a:rPr lang="en-US" sz="1000"/>
                        <a:t>tmna_services</a:t>
                      </a:r>
                    </a:p>
                  </a:txBody>
                  <a:tcPr/>
                </a:tc>
                <a:tc>
                  <a:txBody>
                    <a:bodyPr/>
                    <a:lstStyle/>
                    <a:p>
                      <a:r>
                        <a:rPr lang="en-US" sz="1000"/>
                        <a:t>15</a:t>
                      </a:r>
                    </a:p>
                  </a:txBody>
                  <a:tcPr/>
                </a:tc>
                <a:tc>
                  <a:txBody>
                    <a:bodyPr/>
                    <a:lstStyle/>
                    <a:p>
                      <a:r>
                        <a:rPr lang="en-US" sz="1000"/>
                        <a:t>0.7572 %</a:t>
                      </a:r>
                    </a:p>
                  </a:txBody>
                  <a:tcPr/>
                </a:tc>
                <a:tc>
                  <a:txBody>
                    <a:bodyPr/>
                    <a:lstStyle/>
                    <a:p>
                      <a:r>
                        <a:rPr lang="en-US" sz="1000"/>
                        <a:t>17.40</a:t>
                      </a:r>
                    </a:p>
                  </a:txBody>
                  <a:tcPr/>
                </a:tc>
                <a:tc>
                  <a:txBody>
                    <a:bodyPr/>
                    <a:lstStyle/>
                    <a:p>
                      <a:r>
                        <a:rPr lang="en-US" sz="1000"/>
                        <a:t>0.00</a:t>
                      </a:r>
                    </a:p>
                  </a:txBody>
                  <a:tcPr/>
                </a:tc>
                <a:tc>
                  <a:txBody>
                    <a:bodyPr/>
                    <a:lstStyle/>
                    <a:p>
                      <a:r>
                        <a:rPr lang="en-US" sz="1000"/>
                        <a:t>72.67</a:t>
                      </a:r>
                    </a:p>
                  </a:txBody>
                  <a:tcPr/>
                </a:tc>
                <a:tc>
                  <a:txBody>
                    <a:bodyPr/>
                    <a:lstStyle/>
                    <a:p>
                      <a:r>
                        <a:rPr lang="en-US" sz="1000"/>
                        <a:t>71.27</a:t>
                      </a:r>
                    </a:p>
                  </a:txBody>
                  <a:tcPr/>
                </a:tc>
                <a:tc>
                  <a:txBody>
                    <a:bodyPr/>
                    <a:lstStyle/>
                    <a:p>
                      <a:r>
                        <a:rPr lang="en-US" sz="1000"/>
                        <a:t>54.20</a:t>
                      </a:r>
                    </a:p>
                  </a:txBody>
                  <a:tcPr/>
                </a:tc>
                <a:tc>
                  <a:txBody>
                    <a:bodyPr/>
                    <a:lstStyle/>
                    <a:p>
                      <a:r>
                        <a:rPr lang="en-US" sz="1000"/>
                        <a:t>54.20</a:t>
                      </a:r>
                    </a:p>
                  </a:txBody>
                  <a:tcPr/>
                </a:tc>
                <a:tc>
                  <a:txBody>
                    <a:bodyPr/>
                    <a:lstStyle/>
                    <a:p>
                      <a:r>
                        <a:rPr lang="en-US" sz="1000"/>
                        <a:t>1090</a:t>
                      </a:r>
                    </a:p>
                  </a:txBody>
                  <a:tcPr/>
                </a:tc>
                <a:tc>
                  <a:txBody>
                    <a:bodyPr/>
                    <a:lstStyle/>
                    <a:p>
                      <a:r>
                        <a:rPr lang="en-US" sz="1000"/>
                        <a:t>261</a:t>
                      </a:r>
                    </a:p>
                  </a:txBody>
                  <a:tcPr/>
                </a:tc>
                <a:tc>
                  <a:txBody>
                    <a:bodyPr/>
                    <a:lstStyle/>
                    <a:p>
                      <a:r>
                        <a:rPr lang="en-US" sz="1000"/>
                        <a:t>813</a:t>
                      </a:r>
                    </a:p>
                  </a:txBody>
                  <a:tcPr/>
                </a:tc>
                <a:extLst>
                  <a:ext uri="{0D108BD9-81ED-4DB2-BD59-A6C34878D82A}">
                    <a16:rowId xmlns:a16="http://schemas.microsoft.com/office/drawing/2014/main" val="1262136657"/>
                  </a:ext>
                </a:extLst>
              </a:tr>
              <a:tr h="370840">
                <a:tc>
                  <a:txBody>
                    <a:bodyPr/>
                    <a:lstStyle/>
                    <a:p>
                      <a:r>
                        <a:rPr lang="en-US" sz="1000"/>
                        <a:t>phlyinsurance</a:t>
                      </a:r>
                    </a:p>
                  </a:txBody>
                  <a:tcPr/>
                </a:tc>
                <a:tc>
                  <a:txBody>
                    <a:bodyPr/>
                    <a:lstStyle/>
                    <a:p>
                      <a:r>
                        <a:rPr lang="en-US" sz="1000"/>
                        <a:t>16</a:t>
                      </a:r>
                    </a:p>
                  </a:txBody>
                  <a:tcPr/>
                </a:tc>
                <a:tc>
                  <a:txBody>
                    <a:bodyPr/>
                    <a:lstStyle/>
                    <a:p>
                      <a:r>
                        <a:rPr lang="en-US" sz="1000"/>
                        <a:t>0.6949 %</a:t>
                      </a:r>
                    </a:p>
                  </a:txBody>
                  <a:tcPr/>
                </a:tc>
                <a:tc>
                  <a:txBody>
                    <a:bodyPr/>
                    <a:lstStyle/>
                    <a:p>
                      <a:r>
                        <a:rPr lang="en-US" sz="1000"/>
                        <a:t>32.19</a:t>
                      </a:r>
                    </a:p>
                  </a:txBody>
                  <a:tcPr/>
                </a:tc>
                <a:tc>
                  <a:txBody>
                    <a:bodyPr/>
                    <a:lstStyle/>
                    <a:p>
                      <a:r>
                        <a:rPr lang="en-US" sz="1000"/>
                        <a:t>0.06</a:t>
                      </a:r>
                    </a:p>
                  </a:txBody>
                  <a:tcPr/>
                </a:tc>
                <a:tc>
                  <a:txBody>
                    <a:bodyPr/>
                    <a:lstStyle/>
                    <a:p>
                      <a:r>
                        <a:rPr lang="en-US" sz="1000"/>
                        <a:t>130.50</a:t>
                      </a:r>
                    </a:p>
                  </a:txBody>
                  <a:tcPr/>
                </a:tc>
                <a:tc>
                  <a:txBody>
                    <a:bodyPr/>
                    <a:lstStyle/>
                    <a:p>
                      <a:r>
                        <a:rPr lang="en-US" sz="1000"/>
                        <a:t>129.00</a:t>
                      </a:r>
                    </a:p>
                  </a:txBody>
                  <a:tcPr/>
                </a:tc>
                <a:tc>
                  <a:txBody>
                    <a:bodyPr/>
                    <a:lstStyle/>
                    <a:p>
                      <a:r>
                        <a:rPr lang="en-US" sz="1000"/>
                        <a:t>86.94</a:t>
                      </a:r>
                    </a:p>
                  </a:txBody>
                  <a:tcPr/>
                </a:tc>
                <a:tc>
                  <a:txBody>
                    <a:bodyPr/>
                    <a:lstStyle/>
                    <a:p>
                      <a:r>
                        <a:rPr lang="en-US" sz="1000"/>
                        <a:t>86.88</a:t>
                      </a:r>
                    </a:p>
                  </a:txBody>
                  <a:tcPr/>
                </a:tc>
                <a:tc>
                  <a:txBody>
                    <a:bodyPr/>
                    <a:lstStyle/>
                    <a:p>
                      <a:r>
                        <a:rPr lang="en-US" sz="1000"/>
                        <a:t>2088</a:t>
                      </a:r>
                    </a:p>
                  </a:txBody>
                  <a:tcPr/>
                </a:tc>
                <a:tc>
                  <a:txBody>
                    <a:bodyPr/>
                    <a:lstStyle/>
                    <a:p>
                      <a:r>
                        <a:rPr lang="en-US" sz="1000"/>
                        <a:t>515</a:t>
                      </a:r>
                    </a:p>
                  </a:txBody>
                  <a:tcPr/>
                </a:tc>
                <a:tc>
                  <a:txBody>
                    <a:bodyPr/>
                    <a:lstStyle/>
                    <a:p>
                      <a:r>
                        <a:rPr lang="en-US" sz="1000"/>
                        <a:t>1391</a:t>
                      </a:r>
                    </a:p>
                  </a:txBody>
                  <a:tcPr/>
                </a:tc>
                <a:extLst>
                  <a:ext uri="{0D108BD9-81ED-4DB2-BD59-A6C34878D82A}">
                    <a16:rowId xmlns:a16="http://schemas.microsoft.com/office/drawing/2014/main" val="1514718463"/>
                  </a:ext>
                </a:extLst>
              </a:tr>
            </a:tbl>
          </a:graphicData>
        </a:graphic>
      </p:graphicFrame>
      <p:sp>
        <p:nvSpPr>
          <p:cNvPr id="4" name="Text Placeholder 3">
            <a:extLst>
              <a:ext uri="{FF2B5EF4-FFF2-40B4-BE49-F238E27FC236}">
                <a16:creationId xmlns:a16="http://schemas.microsoft.com/office/drawing/2014/main" id="{6B3BDF76-2925-4340-BC03-AF0881A90D45}"/>
              </a:ext>
            </a:extLst>
          </p:cNvPr>
          <p:cNvSpPr>
            <a:spLocks noGrp="1"/>
          </p:cNvSpPr>
          <p:nvPr>
            <p:ph type="body" sz="quarter" idx="14"/>
          </p:nvPr>
        </p:nvSpPr>
        <p:spPr/>
        <p:txBody>
          <a:bodyPr/>
          <a:lstStyle/>
          <a:p>
            <a:r>
              <a:rPr lang="en-US"/>
              <a:t>06/01/2024 - 06/30/2024</a:t>
            </a:r>
          </a:p>
        </p:txBody>
      </p:sp>
    </p:spTree>
    <p:extLst>
      <p:ext uri="{BB962C8B-B14F-4D97-AF65-F5344CB8AC3E}">
        <p14:creationId xmlns:p14="http://schemas.microsoft.com/office/powerpoint/2010/main" val="239597877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23CBC7-9B9F-430A-B192-51547CF2B770}"/>
              </a:ext>
            </a:extLst>
          </p:cNvPr>
          <p:cNvSpPr>
            <a:spLocks noGrp="1"/>
          </p:cNvSpPr>
          <p:nvPr>
            <p:ph type="title"/>
          </p:nvPr>
        </p:nvSpPr>
        <p:spPr/>
        <p:txBody>
          <a:bodyPr/>
          <a:lstStyle/>
          <a:p>
            <a:r>
              <a:rPr lang="en-US"/>
              <a:t>LinkedIn Key Metrics Table | All profiles - 1 of 2</a:t>
            </a:r>
          </a:p>
        </p:txBody>
      </p:sp>
      <p:graphicFrame>
        <p:nvGraphicFramePr>
          <p:cNvPr id="5" name="Table Placeholder 4">
            <a:extLst>
              <a:ext uri="{FF2B5EF4-FFF2-40B4-BE49-F238E27FC236}">
                <a16:creationId xmlns:a16="http://schemas.microsoft.com/office/drawing/2014/main" id="{713CD9F7-459C-417C-A2F1-F8194036D21B}"/>
              </a:ext>
            </a:extLst>
          </p:cNvPr>
          <p:cNvGraphicFramePr>
            <a:graphicFrameLocks noGrp="1"/>
          </p:cNvGraphicFramePr>
          <p:nvPr>
            <p:ph type="tbl" sz="quarter" idx="13"/>
            <p:extLst>
              <p:ext uri="{D42A27DB-BD31-4B8C-83A1-F6EECF244321}">
                <p14:modId xmlns:p14="http://schemas.microsoft.com/office/powerpoint/2010/main" val="342586664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069848">
                  <a:extLst>
                    <a:ext uri="{9D8B030D-6E8A-4147-A177-3AD203B41FA5}">
                      <a16:colId xmlns:a16="http://schemas.microsoft.com/office/drawing/2014/main" val="2427833544"/>
                    </a:ext>
                  </a:extLst>
                </a:gridCol>
                <a:gridCol w="411480">
                  <a:extLst>
                    <a:ext uri="{9D8B030D-6E8A-4147-A177-3AD203B41FA5}">
                      <a16:colId xmlns:a16="http://schemas.microsoft.com/office/drawing/2014/main" val="142756519"/>
                    </a:ext>
                  </a:extLst>
                </a:gridCol>
                <a:gridCol w="411480">
                  <a:extLst>
                    <a:ext uri="{9D8B030D-6E8A-4147-A177-3AD203B41FA5}">
                      <a16:colId xmlns:a16="http://schemas.microsoft.com/office/drawing/2014/main" val="753709287"/>
                    </a:ext>
                  </a:extLst>
                </a:gridCol>
                <a:gridCol w="411480">
                  <a:extLst>
                    <a:ext uri="{9D8B030D-6E8A-4147-A177-3AD203B41FA5}">
                      <a16:colId xmlns:a16="http://schemas.microsoft.com/office/drawing/2014/main" val="1441456438"/>
                    </a:ext>
                  </a:extLst>
                </a:gridCol>
                <a:gridCol w="411480">
                  <a:extLst>
                    <a:ext uri="{9D8B030D-6E8A-4147-A177-3AD203B41FA5}">
                      <a16:colId xmlns:a16="http://schemas.microsoft.com/office/drawing/2014/main" val="4203170563"/>
                    </a:ext>
                  </a:extLst>
                </a:gridCol>
                <a:gridCol w="411480">
                  <a:extLst>
                    <a:ext uri="{9D8B030D-6E8A-4147-A177-3AD203B41FA5}">
                      <a16:colId xmlns:a16="http://schemas.microsoft.com/office/drawing/2014/main" val="3536694800"/>
                    </a:ext>
                  </a:extLst>
                </a:gridCol>
                <a:gridCol w="411480">
                  <a:extLst>
                    <a:ext uri="{9D8B030D-6E8A-4147-A177-3AD203B41FA5}">
                      <a16:colId xmlns:a16="http://schemas.microsoft.com/office/drawing/2014/main" val="3249623440"/>
                    </a:ext>
                  </a:extLst>
                </a:gridCol>
                <a:gridCol w="411480">
                  <a:extLst>
                    <a:ext uri="{9D8B030D-6E8A-4147-A177-3AD203B41FA5}">
                      <a16:colId xmlns:a16="http://schemas.microsoft.com/office/drawing/2014/main" val="4114266046"/>
                    </a:ext>
                  </a:extLst>
                </a:gridCol>
                <a:gridCol w="411480">
                  <a:extLst>
                    <a:ext uri="{9D8B030D-6E8A-4147-A177-3AD203B41FA5}">
                      <a16:colId xmlns:a16="http://schemas.microsoft.com/office/drawing/2014/main" val="3282245766"/>
                    </a:ext>
                  </a:extLst>
                </a:gridCol>
                <a:gridCol w="411480">
                  <a:extLst>
                    <a:ext uri="{9D8B030D-6E8A-4147-A177-3AD203B41FA5}">
                      <a16:colId xmlns:a16="http://schemas.microsoft.com/office/drawing/2014/main" val="1591257691"/>
                    </a:ext>
                  </a:extLst>
                </a:gridCol>
                <a:gridCol w="411480">
                  <a:extLst>
                    <a:ext uri="{9D8B030D-6E8A-4147-A177-3AD203B41FA5}">
                      <a16:colId xmlns:a16="http://schemas.microsoft.com/office/drawing/2014/main" val="4176794676"/>
                    </a:ext>
                  </a:extLst>
                </a:gridCol>
                <a:gridCol w="411480">
                  <a:extLst>
                    <a:ext uri="{9D8B030D-6E8A-4147-A177-3AD203B41FA5}">
                      <a16:colId xmlns:a16="http://schemas.microsoft.com/office/drawing/2014/main" val="207080609"/>
                    </a:ext>
                  </a:extLst>
                </a:gridCol>
                <a:gridCol w="411480">
                  <a:extLst>
                    <a:ext uri="{9D8B030D-6E8A-4147-A177-3AD203B41FA5}">
                      <a16:colId xmlns:a16="http://schemas.microsoft.com/office/drawing/2014/main" val="1063035075"/>
                    </a:ext>
                  </a:extLst>
                </a:gridCol>
                <a:gridCol w="411480">
                  <a:extLst>
                    <a:ext uri="{9D8B030D-6E8A-4147-A177-3AD203B41FA5}">
                      <a16:colId xmlns:a16="http://schemas.microsoft.com/office/drawing/2014/main" val="434492818"/>
                    </a:ext>
                  </a:extLst>
                </a:gridCol>
                <a:gridCol w="411480">
                  <a:extLst>
                    <a:ext uri="{9D8B030D-6E8A-4147-A177-3AD203B41FA5}">
                      <a16:colId xmlns:a16="http://schemas.microsoft.com/office/drawing/2014/main" val="273579432"/>
                    </a:ext>
                  </a:extLst>
                </a:gridCol>
                <a:gridCol w="411480">
                  <a:extLst>
                    <a:ext uri="{9D8B030D-6E8A-4147-A177-3AD203B41FA5}">
                      <a16:colId xmlns:a16="http://schemas.microsoft.com/office/drawing/2014/main" val="3864277981"/>
                    </a:ext>
                  </a:extLst>
                </a:gridCol>
                <a:gridCol w="411480">
                  <a:extLst>
                    <a:ext uri="{9D8B030D-6E8A-4147-A177-3AD203B41FA5}">
                      <a16:colId xmlns:a16="http://schemas.microsoft.com/office/drawing/2014/main" val="400092357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Followers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Avg. 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Avg. 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Avg.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Avg.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Avg.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Avg. 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Time Watched (minutes)</a:t>
                      </a:r>
                    </a:p>
                  </a:txBody>
                  <a:tcPr/>
                </a:tc>
                <a:extLst>
                  <a:ext uri="{0D108BD9-81ED-4DB2-BD59-A6C34878D82A}">
                    <a16:rowId xmlns:a16="http://schemas.microsoft.com/office/drawing/2014/main" val="3073558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Philadelphia Insurance Companies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43347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85.545454545455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1.8636363636364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6.1818181818182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17974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75058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3411.7272727273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12.99561032667 %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4384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778.22306666667</a:t>
                      </a:r>
                    </a:p>
                  </a:txBody>
                  <a:tcPr/>
                </a:tc>
                <a:extLst>
                  <a:ext uri="{0D108BD9-81ED-4DB2-BD59-A6C34878D82A}">
                    <a16:rowId xmlns:a16="http://schemas.microsoft.com/office/drawing/2014/main" val="21572200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Tokio Marine America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22459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38.461538461538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0.46153846153846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176.76923076923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23644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1818.7692307692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9.9279539336227 %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70.918633333333</a:t>
                      </a:r>
                    </a:p>
                  </a:txBody>
                  <a:tcPr/>
                </a:tc>
                <a:extLst>
                  <a:ext uri="{0D108BD9-81ED-4DB2-BD59-A6C34878D82A}">
                    <a16:rowId xmlns:a16="http://schemas.microsoft.com/office/drawing/2014/main" val="3642253044"/>
                  </a:ext>
                </a:extLst>
              </a:tr>
            </a:tbl>
          </a:graphicData>
        </a:graphic>
      </p:graphicFrame>
      <p:sp>
        <p:nvSpPr>
          <p:cNvPr id="4" name="Text Placeholder 3">
            <a:extLst>
              <a:ext uri="{FF2B5EF4-FFF2-40B4-BE49-F238E27FC236}">
                <a16:creationId xmlns:a16="http://schemas.microsoft.com/office/drawing/2014/main" id="{4510708F-B15C-4094-930F-1F2EB16BE9DC}"/>
              </a:ext>
            </a:extLst>
          </p:cNvPr>
          <p:cNvSpPr>
            <a:spLocks noGrp="1"/>
          </p:cNvSpPr>
          <p:nvPr>
            <p:ph type="body" sz="quarter" idx="14"/>
          </p:nvPr>
        </p:nvSpPr>
        <p:spPr/>
        <p:txBody>
          <a:bodyPr/>
          <a:lstStyle/>
          <a:p>
            <a:r>
              <a:rPr lang="en-US"/>
              <a:t>06/01/2024 - 06/30/2024</a:t>
            </a:r>
          </a:p>
        </p:txBody>
      </p:sp>
    </p:spTree>
    <p:extLst>
      <p:ext uri="{BB962C8B-B14F-4D97-AF65-F5344CB8AC3E}">
        <p14:creationId xmlns:p14="http://schemas.microsoft.com/office/powerpoint/2010/main" val="249034308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8184E6-BCB5-4016-B60F-41D8B6291E5C}"/>
              </a:ext>
            </a:extLst>
          </p:cNvPr>
          <p:cNvSpPr>
            <a:spLocks noGrp="1"/>
          </p:cNvSpPr>
          <p:nvPr>
            <p:ph type="title"/>
          </p:nvPr>
        </p:nvSpPr>
        <p:spPr/>
        <p:txBody>
          <a:bodyPr/>
          <a:lstStyle/>
          <a:p>
            <a:r>
              <a:rPr lang="en-US"/>
              <a:t>LinkedIn Key Metrics Table | All profiles - 2 of 2</a:t>
            </a:r>
          </a:p>
        </p:txBody>
      </p:sp>
      <p:graphicFrame>
        <p:nvGraphicFramePr>
          <p:cNvPr id="5" name="Table Placeholder 4">
            <a:extLst>
              <a:ext uri="{FF2B5EF4-FFF2-40B4-BE49-F238E27FC236}">
                <a16:creationId xmlns:a16="http://schemas.microsoft.com/office/drawing/2014/main" id="{921650D2-CED3-43DC-BC6B-882A39AEF03A}"/>
              </a:ext>
            </a:extLst>
          </p:cNvPr>
          <p:cNvGraphicFramePr>
            <a:graphicFrameLocks noGrp="1"/>
          </p:cNvGraphicFramePr>
          <p:nvPr>
            <p:ph type="tbl" sz="quarter" idx="13"/>
            <p:extLst>
              <p:ext uri="{D42A27DB-BD31-4B8C-83A1-F6EECF244321}">
                <p14:modId xmlns:p14="http://schemas.microsoft.com/office/powerpoint/2010/main" val="347236878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069848">
                  <a:extLst>
                    <a:ext uri="{9D8B030D-6E8A-4147-A177-3AD203B41FA5}">
                      <a16:colId xmlns:a16="http://schemas.microsoft.com/office/drawing/2014/main" val="495423740"/>
                    </a:ext>
                  </a:extLst>
                </a:gridCol>
                <a:gridCol w="411480">
                  <a:extLst>
                    <a:ext uri="{9D8B030D-6E8A-4147-A177-3AD203B41FA5}">
                      <a16:colId xmlns:a16="http://schemas.microsoft.com/office/drawing/2014/main" val="2345182531"/>
                    </a:ext>
                  </a:extLst>
                </a:gridCol>
                <a:gridCol w="411480">
                  <a:extLst>
                    <a:ext uri="{9D8B030D-6E8A-4147-A177-3AD203B41FA5}">
                      <a16:colId xmlns:a16="http://schemas.microsoft.com/office/drawing/2014/main" val="2848281017"/>
                    </a:ext>
                  </a:extLst>
                </a:gridCol>
                <a:gridCol w="411480">
                  <a:extLst>
                    <a:ext uri="{9D8B030D-6E8A-4147-A177-3AD203B41FA5}">
                      <a16:colId xmlns:a16="http://schemas.microsoft.com/office/drawing/2014/main" val="2054303702"/>
                    </a:ext>
                  </a:extLst>
                </a:gridCol>
                <a:gridCol w="411480">
                  <a:extLst>
                    <a:ext uri="{9D8B030D-6E8A-4147-A177-3AD203B41FA5}">
                      <a16:colId xmlns:a16="http://schemas.microsoft.com/office/drawing/2014/main" val="1532647202"/>
                    </a:ext>
                  </a:extLst>
                </a:gridCol>
                <a:gridCol w="411480">
                  <a:extLst>
                    <a:ext uri="{9D8B030D-6E8A-4147-A177-3AD203B41FA5}">
                      <a16:colId xmlns:a16="http://schemas.microsoft.com/office/drawing/2014/main" val="497368837"/>
                    </a:ext>
                  </a:extLst>
                </a:gridCol>
                <a:gridCol w="411480">
                  <a:extLst>
                    <a:ext uri="{9D8B030D-6E8A-4147-A177-3AD203B41FA5}">
                      <a16:colId xmlns:a16="http://schemas.microsoft.com/office/drawing/2014/main" val="183556657"/>
                    </a:ext>
                  </a:extLst>
                </a:gridCol>
                <a:gridCol w="411480">
                  <a:extLst>
                    <a:ext uri="{9D8B030D-6E8A-4147-A177-3AD203B41FA5}">
                      <a16:colId xmlns:a16="http://schemas.microsoft.com/office/drawing/2014/main" val="2138416919"/>
                    </a:ext>
                  </a:extLst>
                </a:gridCol>
                <a:gridCol w="411480">
                  <a:extLst>
                    <a:ext uri="{9D8B030D-6E8A-4147-A177-3AD203B41FA5}">
                      <a16:colId xmlns:a16="http://schemas.microsoft.com/office/drawing/2014/main" val="2271115066"/>
                    </a:ext>
                  </a:extLst>
                </a:gridCol>
                <a:gridCol w="411480">
                  <a:extLst>
                    <a:ext uri="{9D8B030D-6E8A-4147-A177-3AD203B41FA5}">
                      <a16:colId xmlns:a16="http://schemas.microsoft.com/office/drawing/2014/main" val="4238982032"/>
                    </a:ext>
                  </a:extLst>
                </a:gridCol>
                <a:gridCol w="411480">
                  <a:extLst>
                    <a:ext uri="{9D8B030D-6E8A-4147-A177-3AD203B41FA5}">
                      <a16:colId xmlns:a16="http://schemas.microsoft.com/office/drawing/2014/main" val="2121502997"/>
                    </a:ext>
                  </a:extLst>
                </a:gridCol>
                <a:gridCol w="411480">
                  <a:extLst>
                    <a:ext uri="{9D8B030D-6E8A-4147-A177-3AD203B41FA5}">
                      <a16:colId xmlns:a16="http://schemas.microsoft.com/office/drawing/2014/main" val="3176957319"/>
                    </a:ext>
                  </a:extLst>
                </a:gridCol>
                <a:gridCol w="411480">
                  <a:extLst>
                    <a:ext uri="{9D8B030D-6E8A-4147-A177-3AD203B41FA5}">
                      <a16:colId xmlns:a16="http://schemas.microsoft.com/office/drawing/2014/main" val="452068574"/>
                    </a:ext>
                  </a:extLst>
                </a:gridCol>
                <a:gridCol w="411480">
                  <a:extLst>
                    <a:ext uri="{9D8B030D-6E8A-4147-A177-3AD203B41FA5}">
                      <a16:colId xmlns:a16="http://schemas.microsoft.com/office/drawing/2014/main" val="2409356328"/>
                    </a:ext>
                  </a:extLst>
                </a:gridCol>
                <a:gridCol w="411480">
                  <a:extLst>
                    <a:ext uri="{9D8B030D-6E8A-4147-A177-3AD203B41FA5}">
                      <a16:colId xmlns:a16="http://schemas.microsoft.com/office/drawing/2014/main" val="1503399301"/>
                    </a:ext>
                  </a:extLst>
                </a:gridCol>
                <a:gridCol w="411480">
                  <a:extLst>
                    <a:ext uri="{9D8B030D-6E8A-4147-A177-3AD203B41FA5}">
                      <a16:colId xmlns:a16="http://schemas.microsoft.com/office/drawing/2014/main" val="2980822986"/>
                    </a:ext>
                  </a:extLst>
                </a:gridCol>
                <a:gridCol w="411480">
                  <a:extLst>
                    <a:ext uri="{9D8B030D-6E8A-4147-A177-3AD203B41FA5}">
                      <a16:colId xmlns:a16="http://schemas.microsoft.com/office/drawing/2014/main" val="264972399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Followers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Avg. 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Avg. 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Avg.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Avg.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Avg.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Avg. 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Time Watched (minutes)</a:t>
                      </a:r>
                    </a:p>
                  </a:txBody>
                  <a:tcPr/>
                </a:tc>
                <a:extLst>
                  <a:ext uri="{0D108BD9-81ED-4DB2-BD59-A6C34878D82A}">
                    <a16:rowId xmlns:a16="http://schemas.microsoft.com/office/drawing/2014/main" val="16576060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Tokio Marine North America Services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21214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80.153846153846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1.8461538461538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1.1538461538462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11501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884.69230769231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44178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3398.3076923077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21.619985814316 %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18850556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First Insurance Company of Hawaii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4510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1.1428571428571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112.42857142857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10233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1461.8571428571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9.7317535836756 %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230.49605</a:t>
                      </a:r>
                    </a:p>
                  </a:txBody>
                  <a:tcPr/>
                </a:tc>
                <a:extLst>
                  <a:ext uri="{0D108BD9-81ED-4DB2-BD59-A6C34878D82A}">
                    <a16:rowId xmlns:a16="http://schemas.microsoft.com/office/drawing/2014/main" val="78199601"/>
                  </a:ext>
                </a:extLst>
              </a:tr>
            </a:tbl>
          </a:graphicData>
        </a:graphic>
      </p:graphicFrame>
      <p:sp>
        <p:nvSpPr>
          <p:cNvPr id="4" name="Text Placeholder 3">
            <a:extLst>
              <a:ext uri="{FF2B5EF4-FFF2-40B4-BE49-F238E27FC236}">
                <a16:creationId xmlns:a16="http://schemas.microsoft.com/office/drawing/2014/main" id="{E30A78B0-23D9-4E1B-9E45-924EC17F476E}"/>
              </a:ext>
            </a:extLst>
          </p:cNvPr>
          <p:cNvSpPr>
            <a:spLocks noGrp="1"/>
          </p:cNvSpPr>
          <p:nvPr>
            <p:ph type="body" sz="quarter" idx="14"/>
          </p:nvPr>
        </p:nvSpPr>
        <p:spPr/>
        <p:txBody>
          <a:bodyPr/>
          <a:lstStyle/>
          <a:p>
            <a:r>
              <a:rPr lang="en-US"/>
              <a:t>06/01/2024 - 06/30/2024</a:t>
            </a:r>
          </a:p>
        </p:txBody>
      </p:sp>
    </p:spTree>
    <p:extLst>
      <p:ext uri="{BB962C8B-B14F-4D97-AF65-F5344CB8AC3E}">
        <p14:creationId xmlns:p14="http://schemas.microsoft.com/office/powerpoint/2010/main" val="91709911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A02DCA-D989-4FBF-B171-AA51824CB3DE}"/>
              </a:ext>
            </a:extLst>
          </p:cNvPr>
          <p:cNvSpPr>
            <a:spLocks noGrp="1"/>
          </p:cNvSpPr>
          <p:nvPr>
            <p:ph type="title"/>
          </p:nvPr>
        </p:nvSpPr>
        <p:spPr/>
        <p:txBody>
          <a:bodyPr/>
          <a:lstStyle/>
          <a:p>
            <a:r>
              <a:rPr lang="en-US"/>
              <a:t>LinkedIn Posts Table | Tokio Marine America - 1 of 14</a:t>
            </a:r>
          </a:p>
        </p:txBody>
      </p:sp>
      <p:graphicFrame>
        <p:nvGraphicFramePr>
          <p:cNvPr id="5" name="Table Placeholder 4">
            <a:extLst>
              <a:ext uri="{FF2B5EF4-FFF2-40B4-BE49-F238E27FC236}">
                <a16:creationId xmlns:a16="http://schemas.microsoft.com/office/drawing/2014/main" id="{25A53E50-7603-468A-94B8-EB60B665A60A}"/>
              </a:ext>
            </a:extLst>
          </p:cNvPr>
          <p:cNvGraphicFramePr>
            <a:graphicFrameLocks noGrp="1"/>
          </p:cNvGraphicFramePr>
          <p:nvPr>
            <p:ph type="tbl" sz="quarter" idx="13"/>
            <p:extLst>
              <p:ext uri="{D42A27DB-BD31-4B8C-83A1-F6EECF244321}">
                <p14:modId xmlns:p14="http://schemas.microsoft.com/office/powerpoint/2010/main" val="69008447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170746845"/>
                    </a:ext>
                  </a:extLst>
                </a:gridCol>
                <a:gridCol w="1316736">
                  <a:extLst>
                    <a:ext uri="{9D8B030D-6E8A-4147-A177-3AD203B41FA5}">
                      <a16:colId xmlns:a16="http://schemas.microsoft.com/office/drawing/2014/main" val="2293247065"/>
                    </a:ext>
                  </a:extLst>
                </a:gridCol>
                <a:gridCol w="411480">
                  <a:extLst>
                    <a:ext uri="{9D8B030D-6E8A-4147-A177-3AD203B41FA5}">
                      <a16:colId xmlns:a16="http://schemas.microsoft.com/office/drawing/2014/main" val="794424003"/>
                    </a:ext>
                  </a:extLst>
                </a:gridCol>
                <a:gridCol w="411480">
                  <a:extLst>
                    <a:ext uri="{9D8B030D-6E8A-4147-A177-3AD203B41FA5}">
                      <a16:colId xmlns:a16="http://schemas.microsoft.com/office/drawing/2014/main" val="3601834270"/>
                    </a:ext>
                  </a:extLst>
                </a:gridCol>
                <a:gridCol w="411480">
                  <a:extLst>
                    <a:ext uri="{9D8B030D-6E8A-4147-A177-3AD203B41FA5}">
                      <a16:colId xmlns:a16="http://schemas.microsoft.com/office/drawing/2014/main" val="2134143274"/>
                    </a:ext>
                  </a:extLst>
                </a:gridCol>
                <a:gridCol w="411480">
                  <a:extLst>
                    <a:ext uri="{9D8B030D-6E8A-4147-A177-3AD203B41FA5}">
                      <a16:colId xmlns:a16="http://schemas.microsoft.com/office/drawing/2014/main" val="1425845803"/>
                    </a:ext>
                  </a:extLst>
                </a:gridCol>
                <a:gridCol w="411480">
                  <a:extLst>
                    <a:ext uri="{9D8B030D-6E8A-4147-A177-3AD203B41FA5}">
                      <a16:colId xmlns:a16="http://schemas.microsoft.com/office/drawing/2014/main" val="3977214025"/>
                    </a:ext>
                  </a:extLst>
                </a:gridCol>
                <a:gridCol w="411480">
                  <a:extLst>
                    <a:ext uri="{9D8B030D-6E8A-4147-A177-3AD203B41FA5}">
                      <a16:colId xmlns:a16="http://schemas.microsoft.com/office/drawing/2014/main" val="1117851879"/>
                    </a:ext>
                  </a:extLst>
                </a:gridCol>
                <a:gridCol w="411480">
                  <a:extLst>
                    <a:ext uri="{9D8B030D-6E8A-4147-A177-3AD203B41FA5}">
                      <a16:colId xmlns:a16="http://schemas.microsoft.com/office/drawing/2014/main" val="1175797794"/>
                    </a:ext>
                  </a:extLst>
                </a:gridCol>
                <a:gridCol w="411480">
                  <a:extLst>
                    <a:ext uri="{9D8B030D-6E8A-4147-A177-3AD203B41FA5}">
                      <a16:colId xmlns:a16="http://schemas.microsoft.com/office/drawing/2014/main" val="2377105983"/>
                    </a:ext>
                  </a:extLst>
                </a:gridCol>
                <a:gridCol w="411480">
                  <a:extLst>
                    <a:ext uri="{9D8B030D-6E8A-4147-A177-3AD203B41FA5}">
                      <a16:colId xmlns:a16="http://schemas.microsoft.com/office/drawing/2014/main" val="3502931418"/>
                    </a:ext>
                  </a:extLst>
                </a:gridCol>
                <a:gridCol w="411480">
                  <a:extLst>
                    <a:ext uri="{9D8B030D-6E8A-4147-A177-3AD203B41FA5}">
                      <a16:colId xmlns:a16="http://schemas.microsoft.com/office/drawing/2014/main" val="2192402177"/>
                    </a:ext>
                  </a:extLst>
                </a:gridCol>
                <a:gridCol w="411480">
                  <a:extLst>
                    <a:ext uri="{9D8B030D-6E8A-4147-A177-3AD203B41FA5}">
                      <a16:colId xmlns:a16="http://schemas.microsoft.com/office/drawing/2014/main" val="44753147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Support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Funny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69666387"/>
                  </a:ext>
                </a:extLst>
              </a:tr>
            </a:tbl>
          </a:graphicData>
        </a:graphic>
      </p:graphicFrame>
      <p:sp>
        <p:nvSpPr>
          <p:cNvPr id="4" name="Text Placeholder 3">
            <a:extLst>
              <a:ext uri="{FF2B5EF4-FFF2-40B4-BE49-F238E27FC236}">
                <a16:creationId xmlns:a16="http://schemas.microsoft.com/office/drawing/2014/main" id="{15668696-23F5-4A9A-9000-638483FABBBF}"/>
              </a:ext>
            </a:extLst>
          </p:cNvPr>
          <p:cNvSpPr>
            <a:spLocks noGrp="1"/>
          </p:cNvSpPr>
          <p:nvPr>
            <p:ph type="body" sz="quarter" idx="14"/>
          </p:nvPr>
        </p:nvSpPr>
        <p:spPr/>
        <p:txBody>
          <a:bodyPr/>
          <a:lstStyle/>
          <a:p>
            <a:r>
              <a:rPr lang="en-US"/>
              <a:t>06/01/2024 - 06/30/2024</a:t>
            </a:r>
          </a:p>
        </p:txBody>
      </p:sp>
    </p:spTree>
    <p:extLst>
      <p:ext uri="{BB962C8B-B14F-4D97-AF65-F5344CB8AC3E}">
        <p14:creationId xmlns:p14="http://schemas.microsoft.com/office/powerpoint/2010/main" val="231979740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DCA236-24CB-40FB-840E-F76A68F0012C}"/>
              </a:ext>
            </a:extLst>
          </p:cNvPr>
          <p:cNvSpPr>
            <a:spLocks noGrp="1"/>
          </p:cNvSpPr>
          <p:nvPr>
            <p:ph type="title"/>
          </p:nvPr>
        </p:nvSpPr>
        <p:spPr/>
        <p:txBody>
          <a:bodyPr/>
          <a:lstStyle/>
          <a:p>
            <a:r>
              <a:rPr lang="en-US"/>
              <a:t>LinkedIn Posts Table | Tokio Marine America - 2 of 14</a:t>
            </a:r>
          </a:p>
        </p:txBody>
      </p:sp>
      <p:graphicFrame>
        <p:nvGraphicFramePr>
          <p:cNvPr id="5" name="Table Placeholder 4">
            <a:extLst>
              <a:ext uri="{FF2B5EF4-FFF2-40B4-BE49-F238E27FC236}">
                <a16:creationId xmlns:a16="http://schemas.microsoft.com/office/drawing/2014/main" id="{AABD2E11-1F5D-48CF-B27A-89B8FC2EB960}"/>
              </a:ext>
            </a:extLst>
          </p:cNvPr>
          <p:cNvGraphicFramePr>
            <a:graphicFrameLocks noGrp="1"/>
          </p:cNvGraphicFramePr>
          <p:nvPr>
            <p:ph type="tbl" sz="quarter" idx="13"/>
            <p:extLst>
              <p:ext uri="{D42A27DB-BD31-4B8C-83A1-F6EECF244321}">
                <p14:modId xmlns:p14="http://schemas.microsoft.com/office/powerpoint/2010/main" val="3653114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1989167252"/>
                    </a:ext>
                  </a:extLst>
                </a:gridCol>
                <a:gridCol w="1316736">
                  <a:extLst>
                    <a:ext uri="{9D8B030D-6E8A-4147-A177-3AD203B41FA5}">
                      <a16:colId xmlns:a16="http://schemas.microsoft.com/office/drawing/2014/main" val="2989245597"/>
                    </a:ext>
                  </a:extLst>
                </a:gridCol>
                <a:gridCol w="411480">
                  <a:extLst>
                    <a:ext uri="{9D8B030D-6E8A-4147-A177-3AD203B41FA5}">
                      <a16:colId xmlns:a16="http://schemas.microsoft.com/office/drawing/2014/main" val="278595845"/>
                    </a:ext>
                  </a:extLst>
                </a:gridCol>
                <a:gridCol w="411480">
                  <a:extLst>
                    <a:ext uri="{9D8B030D-6E8A-4147-A177-3AD203B41FA5}">
                      <a16:colId xmlns:a16="http://schemas.microsoft.com/office/drawing/2014/main" val="2423120826"/>
                    </a:ext>
                  </a:extLst>
                </a:gridCol>
                <a:gridCol w="411480">
                  <a:extLst>
                    <a:ext uri="{9D8B030D-6E8A-4147-A177-3AD203B41FA5}">
                      <a16:colId xmlns:a16="http://schemas.microsoft.com/office/drawing/2014/main" val="3210840487"/>
                    </a:ext>
                  </a:extLst>
                </a:gridCol>
                <a:gridCol w="411480">
                  <a:extLst>
                    <a:ext uri="{9D8B030D-6E8A-4147-A177-3AD203B41FA5}">
                      <a16:colId xmlns:a16="http://schemas.microsoft.com/office/drawing/2014/main" val="3946590371"/>
                    </a:ext>
                  </a:extLst>
                </a:gridCol>
                <a:gridCol w="411480">
                  <a:extLst>
                    <a:ext uri="{9D8B030D-6E8A-4147-A177-3AD203B41FA5}">
                      <a16:colId xmlns:a16="http://schemas.microsoft.com/office/drawing/2014/main" val="4178647117"/>
                    </a:ext>
                  </a:extLst>
                </a:gridCol>
                <a:gridCol w="411480">
                  <a:extLst>
                    <a:ext uri="{9D8B030D-6E8A-4147-A177-3AD203B41FA5}">
                      <a16:colId xmlns:a16="http://schemas.microsoft.com/office/drawing/2014/main" val="3661298610"/>
                    </a:ext>
                  </a:extLst>
                </a:gridCol>
                <a:gridCol w="411480">
                  <a:extLst>
                    <a:ext uri="{9D8B030D-6E8A-4147-A177-3AD203B41FA5}">
                      <a16:colId xmlns:a16="http://schemas.microsoft.com/office/drawing/2014/main" val="613839427"/>
                    </a:ext>
                  </a:extLst>
                </a:gridCol>
                <a:gridCol w="411480">
                  <a:extLst>
                    <a:ext uri="{9D8B030D-6E8A-4147-A177-3AD203B41FA5}">
                      <a16:colId xmlns:a16="http://schemas.microsoft.com/office/drawing/2014/main" val="769834121"/>
                    </a:ext>
                  </a:extLst>
                </a:gridCol>
                <a:gridCol w="411480">
                  <a:extLst>
                    <a:ext uri="{9D8B030D-6E8A-4147-A177-3AD203B41FA5}">
                      <a16:colId xmlns:a16="http://schemas.microsoft.com/office/drawing/2014/main" val="3361814032"/>
                    </a:ext>
                  </a:extLst>
                </a:gridCol>
                <a:gridCol w="411480">
                  <a:extLst>
                    <a:ext uri="{9D8B030D-6E8A-4147-A177-3AD203B41FA5}">
                      <a16:colId xmlns:a16="http://schemas.microsoft.com/office/drawing/2014/main" val="2645913131"/>
                    </a:ext>
                  </a:extLst>
                </a:gridCol>
                <a:gridCol w="411480">
                  <a:extLst>
                    <a:ext uri="{9D8B030D-6E8A-4147-A177-3AD203B41FA5}">
                      <a16:colId xmlns:a16="http://schemas.microsoft.com/office/drawing/2014/main" val="104135204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Support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Funny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5185206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Tokio Marine America - 2024-06-28 14:48:49</a:t>
                      </a:r>
                      <a:r>
                        <a:rPr kumimoji="0" lang="en-US" sz="1000" b="0" i="0" u="none" strike="noStrike" kern="1200" cap="none" spc="0" normalizeH="0" baseline="0" noProof="0">
                          <a:ln>
                            <a:noFill/>
                          </a:ln>
                          <a:solidFill>
                            <a:prstClr val="black"/>
                          </a:solidFill>
                          <a:effectLst/>
                          <a:uLnTx/>
                          <a:uFillTx/>
                          <a:latin typeface="Calibri"/>
                          <a:ea typeface="+mn-ea"/>
                          <a:cs typeface="+mn-cs"/>
                        </a:rPr>
                        <a:t>
 Jersey Cares leads volunteer initiatives to support local nonprofits and schools and help address some of the community's most serious needs. One initiative is the First Night Kit Program, which provides hygiene items for domestic violence shelters, transitional housing facilities, runaway safe havens, and foster homes to give to kids and families on their "first night" stay. 
Our Jersey City office joined in giving back by assembling toiletry kits for displaced kids in need. Tokio Marine America is committed to making a difference in the lives of our community.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Gallery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24.91568296796 %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3209443220"/>
                  </a:ext>
                </a:extLst>
              </a:tr>
            </a:tbl>
          </a:graphicData>
        </a:graphic>
      </p:graphicFrame>
      <p:sp>
        <p:nvSpPr>
          <p:cNvPr id="4" name="Text Placeholder 3">
            <a:extLst>
              <a:ext uri="{FF2B5EF4-FFF2-40B4-BE49-F238E27FC236}">
                <a16:creationId xmlns:a16="http://schemas.microsoft.com/office/drawing/2014/main" id="{0E50F50B-4C20-402B-BFA8-BCC58B8863DB}"/>
              </a:ext>
            </a:extLst>
          </p:cNvPr>
          <p:cNvSpPr>
            <a:spLocks noGrp="1"/>
          </p:cNvSpPr>
          <p:nvPr>
            <p:ph type="body" sz="quarter" idx="14"/>
          </p:nvPr>
        </p:nvSpPr>
        <p:spPr/>
        <p:txBody>
          <a:bodyPr/>
          <a:lstStyle/>
          <a:p>
            <a:r>
              <a:rPr lang="en-US"/>
              <a:t>06/01/2024 - 06/30/2024</a:t>
            </a:r>
          </a:p>
        </p:txBody>
      </p:sp>
    </p:spTree>
    <p:extLst>
      <p:ext uri="{BB962C8B-B14F-4D97-AF65-F5344CB8AC3E}">
        <p14:creationId xmlns:p14="http://schemas.microsoft.com/office/powerpoint/2010/main" val="382774836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81F5B4-A4D9-4A2F-9364-3700E3FC4501}"/>
              </a:ext>
            </a:extLst>
          </p:cNvPr>
          <p:cNvSpPr>
            <a:spLocks noGrp="1"/>
          </p:cNvSpPr>
          <p:nvPr>
            <p:ph type="title"/>
          </p:nvPr>
        </p:nvSpPr>
        <p:spPr/>
        <p:txBody>
          <a:bodyPr/>
          <a:lstStyle/>
          <a:p>
            <a:r>
              <a:rPr lang="en-US"/>
              <a:t>LinkedIn Posts Table | Tokio Marine America - 3 of 14</a:t>
            </a:r>
          </a:p>
        </p:txBody>
      </p:sp>
      <p:graphicFrame>
        <p:nvGraphicFramePr>
          <p:cNvPr id="5" name="Table Placeholder 4">
            <a:extLst>
              <a:ext uri="{FF2B5EF4-FFF2-40B4-BE49-F238E27FC236}">
                <a16:creationId xmlns:a16="http://schemas.microsoft.com/office/drawing/2014/main" id="{498824AF-3059-43D7-9F02-605437F0D4E6}"/>
              </a:ext>
            </a:extLst>
          </p:cNvPr>
          <p:cNvGraphicFramePr>
            <a:graphicFrameLocks noGrp="1"/>
          </p:cNvGraphicFramePr>
          <p:nvPr>
            <p:ph type="tbl" sz="quarter" idx="13"/>
            <p:extLst>
              <p:ext uri="{D42A27DB-BD31-4B8C-83A1-F6EECF244321}">
                <p14:modId xmlns:p14="http://schemas.microsoft.com/office/powerpoint/2010/main" val="396187683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2942259194"/>
                    </a:ext>
                  </a:extLst>
                </a:gridCol>
                <a:gridCol w="1316736">
                  <a:extLst>
                    <a:ext uri="{9D8B030D-6E8A-4147-A177-3AD203B41FA5}">
                      <a16:colId xmlns:a16="http://schemas.microsoft.com/office/drawing/2014/main" val="3076440398"/>
                    </a:ext>
                  </a:extLst>
                </a:gridCol>
                <a:gridCol w="411480">
                  <a:extLst>
                    <a:ext uri="{9D8B030D-6E8A-4147-A177-3AD203B41FA5}">
                      <a16:colId xmlns:a16="http://schemas.microsoft.com/office/drawing/2014/main" val="3759055081"/>
                    </a:ext>
                  </a:extLst>
                </a:gridCol>
                <a:gridCol w="411480">
                  <a:extLst>
                    <a:ext uri="{9D8B030D-6E8A-4147-A177-3AD203B41FA5}">
                      <a16:colId xmlns:a16="http://schemas.microsoft.com/office/drawing/2014/main" val="3667396191"/>
                    </a:ext>
                  </a:extLst>
                </a:gridCol>
                <a:gridCol w="411480">
                  <a:extLst>
                    <a:ext uri="{9D8B030D-6E8A-4147-A177-3AD203B41FA5}">
                      <a16:colId xmlns:a16="http://schemas.microsoft.com/office/drawing/2014/main" val="198255032"/>
                    </a:ext>
                  </a:extLst>
                </a:gridCol>
                <a:gridCol w="411480">
                  <a:extLst>
                    <a:ext uri="{9D8B030D-6E8A-4147-A177-3AD203B41FA5}">
                      <a16:colId xmlns:a16="http://schemas.microsoft.com/office/drawing/2014/main" val="1862996341"/>
                    </a:ext>
                  </a:extLst>
                </a:gridCol>
                <a:gridCol w="411480">
                  <a:extLst>
                    <a:ext uri="{9D8B030D-6E8A-4147-A177-3AD203B41FA5}">
                      <a16:colId xmlns:a16="http://schemas.microsoft.com/office/drawing/2014/main" val="2958390727"/>
                    </a:ext>
                  </a:extLst>
                </a:gridCol>
                <a:gridCol w="411480">
                  <a:extLst>
                    <a:ext uri="{9D8B030D-6E8A-4147-A177-3AD203B41FA5}">
                      <a16:colId xmlns:a16="http://schemas.microsoft.com/office/drawing/2014/main" val="1939729710"/>
                    </a:ext>
                  </a:extLst>
                </a:gridCol>
                <a:gridCol w="411480">
                  <a:extLst>
                    <a:ext uri="{9D8B030D-6E8A-4147-A177-3AD203B41FA5}">
                      <a16:colId xmlns:a16="http://schemas.microsoft.com/office/drawing/2014/main" val="4170244393"/>
                    </a:ext>
                  </a:extLst>
                </a:gridCol>
                <a:gridCol w="411480">
                  <a:extLst>
                    <a:ext uri="{9D8B030D-6E8A-4147-A177-3AD203B41FA5}">
                      <a16:colId xmlns:a16="http://schemas.microsoft.com/office/drawing/2014/main" val="3485243552"/>
                    </a:ext>
                  </a:extLst>
                </a:gridCol>
                <a:gridCol w="411480">
                  <a:extLst>
                    <a:ext uri="{9D8B030D-6E8A-4147-A177-3AD203B41FA5}">
                      <a16:colId xmlns:a16="http://schemas.microsoft.com/office/drawing/2014/main" val="3954937728"/>
                    </a:ext>
                  </a:extLst>
                </a:gridCol>
                <a:gridCol w="411480">
                  <a:extLst>
                    <a:ext uri="{9D8B030D-6E8A-4147-A177-3AD203B41FA5}">
                      <a16:colId xmlns:a16="http://schemas.microsoft.com/office/drawing/2014/main" val="3516511802"/>
                    </a:ext>
                  </a:extLst>
                </a:gridCol>
                <a:gridCol w="411480">
                  <a:extLst>
                    <a:ext uri="{9D8B030D-6E8A-4147-A177-3AD203B41FA5}">
                      <a16:colId xmlns:a16="http://schemas.microsoft.com/office/drawing/2014/main" val="160948054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Support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Funny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61515199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Tokio Marine America - 2024-06-26 14:30:37</a:t>
                      </a:r>
                      <a:r>
                        <a:rPr kumimoji="0" lang="en-US" sz="1000" b="0" i="0" u="none" strike="noStrike" kern="1200" cap="none" spc="0" normalizeH="0" baseline="0" noProof="0">
                          <a:ln>
                            <a:noFill/>
                          </a:ln>
                          <a:solidFill>
                            <a:prstClr val="black"/>
                          </a:solidFill>
                          <a:effectLst/>
                          <a:uLnTx/>
                          <a:uFillTx/>
                          <a:latin typeface="Calibri"/>
                          <a:ea typeface="+mn-ea"/>
                          <a:cs typeface="+mn-cs"/>
                        </a:rPr>
                        <a:t>
 Our Pasadena office is making its community a better place, one meal at a time. Employees volunteered their Saturday at Union Station Homeless Services, cooking and serving a warm breakfast to those in need.
But our team didn't stop there! In the afternoon, they also provided a delicious lunch, bringing comfort and smiles to many faces.
Our employees embody TMA's commitment to giving back. Are you passionate about making a positive impact in your community? We're hiring! Find the right job for you and apply today: https://bit.ly/3FPM9Xl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6.5618591934381 %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4279269690"/>
                  </a:ext>
                </a:extLst>
              </a:tr>
            </a:tbl>
          </a:graphicData>
        </a:graphic>
      </p:graphicFrame>
      <p:sp>
        <p:nvSpPr>
          <p:cNvPr id="4" name="Text Placeholder 3">
            <a:extLst>
              <a:ext uri="{FF2B5EF4-FFF2-40B4-BE49-F238E27FC236}">
                <a16:creationId xmlns:a16="http://schemas.microsoft.com/office/drawing/2014/main" id="{FFC7A7FA-EBBB-4CBA-957C-D92DD20779E3}"/>
              </a:ext>
            </a:extLst>
          </p:cNvPr>
          <p:cNvSpPr>
            <a:spLocks noGrp="1"/>
          </p:cNvSpPr>
          <p:nvPr>
            <p:ph type="body" sz="quarter" idx="14"/>
          </p:nvPr>
        </p:nvSpPr>
        <p:spPr/>
        <p:txBody>
          <a:bodyPr/>
          <a:lstStyle/>
          <a:p>
            <a:r>
              <a:rPr lang="en-US"/>
              <a:t>06/01/2024 - 06/30/2024</a:t>
            </a:r>
          </a:p>
        </p:txBody>
      </p:sp>
    </p:spTree>
    <p:extLst>
      <p:ext uri="{BB962C8B-B14F-4D97-AF65-F5344CB8AC3E}">
        <p14:creationId xmlns:p14="http://schemas.microsoft.com/office/powerpoint/2010/main" val="134402273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62B279-ED50-4A79-A4AE-D8DCBD176FCE}"/>
              </a:ext>
            </a:extLst>
          </p:cNvPr>
          <p:cNvSpPr>
            <a:spLocks noGrp="1"/>
          </p:cNvSpPr>
          <p:nvPr>
            <p:ph type="title"/>
          </p:nvPr>
        </p:nvSpPr>
        <p:spPr/>
        <p:txBody>
          <a:bodyPr/>
          <a:lstStyle/>
          <a:p>
            <a:r>
              <a:rPr lang="en-US"/>
              <a:t>LinkedIn Posts Table | Tokio Marine America - 4 of 14</a:t>
            </a:r>
          </a:p>
        </p:txBody>
      </p:sp>
      <p:graphicFrame>
        <p:nvGraphicFramePr>
          <p:cNvPr id="5" name="Table Placeholder 4">
            <a:extLst>
              <a:ext uri="{FF2B5EF4-FFF2-40B4-BE49-F238E27FC236}">
                <a16:creationId xmlns:a16="http://schemas.microsoft.com/office/drawing/2014/main" id="{57ADDA8E-548B-413C-BEA1-0B34BB06829C}"/>
              </a:ext>
            </a:extLst>
          </p:cNvPr>
          <p:cNvGraphicFramePr>
            <a:graphicFrameLocks noGrp="1"/>
          </p:cNvGraphicFramePr>
          <p:nvPr>
            <p:ph type="tbl" sz="quarter" idx="13"/>
            <p:extLst>
              <p:ext uri="{D42A27DB-BD31-4B8C-83A1-F6EECF244321}">
                <p14:modId xmlns:p14="http://schemas.microsoft.com/office/powerpoint/2010/main" val="344904786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2557117303"/>
                    </a:ext>
                  </a:extLst>
                </a:gridCol>
                <a:gridCol w="1316736">
                  <a:extLst>
                    <a:ext uri="{9D8B030D-6E8A-4147-A177-3AD203B41FA5}">
                      <a16:colId xmlns:a16="http://schemas.microsoft.com/office/drawing/2014/main" val="94482752"/>
                    </a:ext>
                  </a:extLst>
                </a:gridCol>
                <a:gridCol w="411480">
                  <a:extLst>
                    <a:ext uri="{9D8B030D-6E8A-4147-A177-3AD203B41FA5}">
                      <a16:colId xmlns:a16="http://schemas.microsoft.com/office/drawing/2014/main" val="3772485134"/>
                    </a:ext>
                  </a:extLst>
                </a:gridCol>
                <a:gridCol w="411480">
                  <a:extLst>
                    <a:ext uri="{9D8B030D-6E8A-4147-A177-3AD203B41FA5}">
                      <a16:colId xmlns:a16="http://schemas.microsoft.com/office/drawing/2014/main" val="142481123"/>
                    </a:ext>
                  </a:extLst>
                </a:gridCol>
                <a:gridCol w="411480">
                  <a:extLst>
                    <a:ext uri="{9D8B030D-6E8A-4147-A177-3AD203B41FA5}">
                      <a16:colId xmlns:a16="http://schemas.microsoft.com/office/drawing/2014/main" val="2137205584"/>
                    </a:ext>
                  </a:extLst>
                </a:gridCol>
                <a:gridCol w="411480">
                  <a:extLst>
                    <a:ext uri="{9D8B030D-6E8A-4147-A177-3AD203B41FA5}">
                      <a16:colId xmlns:a16="http://schemas.microsoft.com/office/drawing/2014/main" val="3880204021"/>
                    </a:ext>
                  </a:extLst>
                </a:gridCol>
                <a:gridCol w="411480">
                  <a:extLst>
                    <a:ext uri="{9D8B030D-6E8A-4147-A177-3AD203B41FA5}">
                      <a16:colId xmlns:a16="http://schemas.microsoft.com/office/drawing/2014/main" val="3487574827"/>
                    </a:ext>
                  </a:extLst>
                </a:gridCol>
                <a:gridCol w="411480">
                  <a:extLst>
                    <a:ext uri="{9D8B030D-6E8A-4147-A177-3AD203B41FA5}">
                      <a16:colId xmlns:a16="http://schemas.microsoft.com/office/drawing/2014/main" val="539767455"/>
                    </a:ext>
                  </a:extLst>
                </a:gridCol>
                <a:gridCol w="411480">
                  <a:extLst>
                    <a:ext uri="{9D8B030D-6E8A-4147-A177-3AD203B41FA5}">
                      <a16:colId xmlns:a16="http://schemas.microsoft.com/office/drawing/2014/main" val="3280460578"/>
                    </a:ext>
                  </a:extLst>
                </a:gridCol>
                <a:gridCol w="411480">
                  <a:extLst>
                    <a:ext uri="{9D8B030D-6E8A-4147-A177-3AD203B41FA5}">
                      <a16:colId xmlns:a16="http://schemas.microsoft.com/office/drawing/2014/main" val="2354317364"/>
                    </a:ext>
                  </a:extLst>
                </a:gridCol>
                <a:gridCol w="411480">
                  <a:extLst>
                    <a:ext uri="{9D8B030D-6E8A-4147-A177-3AD203B41FA5}">
                      <a16:colId xmlns:a16="http://schemas.microsoft.com/office/drawing/2014/main" val="243321130"/>
                    </a:ext>
                  </a:extLst>
                </a:gridCol>
                <a:gridCol w="411480">
                  <a:extLst>
                    <a:ext uri="{9D8B030D-6E8A-4147-A177-3AD203B41FA5}">
                      <a16:colId xmlns:a16="http://schemas.microsoft.com/office/drawing/2014/main" val="4289471348"/>
                    </a:ext>
                  </a:extLst>
                </a:gridCol>
                <a:gridCol w="411480">
                  <a:extLst>
                    <a:ext uri="{9D8B030D-6E8A-4147-A177-3AD203B41FA5}">
                      <a16:colId xmlns:a16="http://schemas.microsoft.com/office/drawing/2014/main" val="5645255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Support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Funny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150209150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Tokio Marine America - 2024-06-24 15:53:05</a:t>
                      </a:r>
                      <a:r>
                        <a:rPr kumimoji="0" lang="en-US" sz="1000" b="0" i="0" u="none" strike="noStrike" kern="1200" cap="none" spc="0" normalizeH="0" baseline="0" noProof="0">
                          <a:ln>
                            <a:noFill/>
                          </a:ln>
                          <a:solidFill>
                            <a:prstClr val="black"/>
                          </a:solidFill>
                          <a:effectLst/>
                          <a:uLnTx/>
                          <a:uFillTx/>
                          <a:latin typeface="Calibri"/>
                          <a:ea typeface="+mn-ea"/>
                          <a:cs typeface="+mn-cs"/>
                        </a:rPr>
                        <a:t>
 To conclude our intern introductions, we'd like to welcome our rotational interns, Brooke and Winnie, to our Pasadena office! They're ready to dive into exciting projects and share their unique skills and new ideas at Tokio Marine America! 
We're thrilled for our interns as they embark on this learning experience to become the next insurance professionals. Stay tuned for updates and highlights on their contributions.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Gallery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16.133557800224 %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3564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174287004"/>
                  </a:ext>
                </a:extLst>
              </a:tr>
            </a:tbl>
          </a:graphicData>
        </a:graphic>
      </p:graphicFrame>
      <p:sp>
        <p:nvSpPr>
          <p:cNvPr id="4" name="Text Placeholder 3">
            <a:extLst>
              <a:ext uri="{FF2B5EF4-FFF2-40B4-BE49-F238E27FC236}">
                <a16:creationId xmlns:a16="http://schemas.microsoft.com/office/drawing/2014/main" id="{82F011F0-BA25-4251-964F-A7262E46B910}"/>
              </a:ext>
            </a:extLst>
          </p:cNvPr>
          <p:cNvSpPr>
            <a:spLocks noGrp="1"/>
          </p:cNvSpPr>
          <p:nvPr>
            <p:ph type="body" sz="quarter" idx="14"/>
          </p:nvPr>
        </p:nvSpPr>
        <p:spPr/>
        <p:txBody>
          <a:bodyPr/>
          <a:lstStyle/>
          <a:p>
            <a:r>
              <a:rPr lang="en-US"/>
              <a:t>06/01/2024 - 06/30/2024</a:t>
            </a:r>
          </a:p>
        </p:txBody>
      </p:sp>
    </p:spTree>
    <p:extLst>
      <p:ext uri="{BB962C8B-B14F-4D97-AF65-F5344CB8AC3E}">
        <p14:creationId xmlns:p14="http://schemas.microsoft.com/office/powerpoint/2010/main" val="224712002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03890F-7621-4932-B153-A5A4ECF91743}"/>
              </a:ext>
            </a:extLst>
          </p:cNvPr>
          <p:cNvSpPr>
            <a:spLocks noGrp="1"/>
          </p:cNvSpPr>
          <p:nvPr>
            <p:ph type="title"/>
          </p:nvPr>
        </p:nvSpPr>
        <p:spPr/>
        <p:txBody>
          <a:bodyPr/>
          <a:lstStyle/>
          <a:p>
            <a:r>
              <a:rPr lang="en-US"/>
              <a:t>LinkedIn Posts Table | Tokio Marine America - 5 of 14</a:t>
            </a:r>
          </a:p>
        </p:txBody>
      </p:sp>
      <p:graphicFrame>
        <p:nvGraphicFramePr>
          <p:cNvPr id="5" name="Table Placeholder 4">
            <a:extLst>
              <a:ext uri="{FF2B5EF4-FFF2-40B4-BE49-F238E27FC236}">
                <a16:creationId xmlns:a16="http://schemas.microsoft.com/office/drawing/2014/main" id="{EB168075-15E9-440F-AD84-170E3B0DC1B2}"/>
              </a:ext>
            </a:extLst>
          </p:cNvPr>
          <p:cNvGraphicFramePr>
            <a:graphicFrameLocks noGrp="1"/>
          </p:cNvGraphicFramePr>
          <p:nvPr>
            <p:ph type="tbl" sz="quarter" idx="13"/>
            <p:extLst>
              <p:ext uri="{D42A27DB-BD31-4B8C-83A1-F6EECF244321}">
                <p14:modId xmlns:p14="http://schemas.microsoft.com/office/powerpoint/2010/main" val="298844689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998942919"/>
                    </a:ext>
                  </a:extLst>
                </a:gridCol>
                <a:gridCol w="1316736">
                  <a:extLst>
                    <a:ext uri="{9D8B030D-6E8A-4147-A177-3AD203B41FA5}">
                      <a16:colId xmlns:a16="http://schemas.microsoft.com/office/drawing/2014/main" val="141769033"/>
                    </a:ext>
                  </a:extLst>
                </a:gridCol>
                <a:gridCol w="411480">
                  <a:extLst>
                    <a:ext uri="{9D8B030D-6E8A-4147-A177-3AD203B41FA5}">
                      <a16:colId xmlns:a16="http://schemas.microsoft.com/office/drawing/2014/main" val="3998120301"/>
                    </a:ext>
                  </a:extLst>
                </a:gridCol>
                <a:gridCol w="411480">
                  <a:extLst>
                    <a:ext uri="{9D8B030D-6E8A-4147-A177-3AD203B41FA5}">
                      <a16:colId xmlns:a16="http://schemas.microsoft.com/office/drawing/2014/main" val="84712385"/>
                    </a:ext>
                  </a:extLst>
                </a:gridCol>
                <a:gridCol w="411480">
                  <a:extLst>
                    <a:ext uri="{9D8B030D-6E8A-4147-A177-3AD203B41FA5}">
                      <a16:colId xmlns:a16="http://schemas.microsoft.com/office/drawing/2014/main" val="1416191069"/>
                    </a:ext>
                  </a:extLst>
                </a:gridCol>
                <a:gridCol w="411480">
                  <a:extLst>
                    <a:ext uri="{9D8B030D-6E8A-4147-A177-3AD203B41FA5}">
                      <a16:colId xmlns:a16="http://schemas.microsoft.com/office/drawing/2014/main" val="971456201"/>
                    </a:ext>
                  </a:extLst>
                </a:gridCol>
                <a:gridCol w="411480">
                  <a:extLst>
                    <a:ext uri="{9D8B030D-6E8A-4147-A177-3AD203B41FA5}">
                      <a16:colId xmlns:a16="http://schemas.microsoft.com/office/drawing/2014/main" val="1658376347"/>
                    </a:ext>
                  </a:extLst>
                </a:gridCol>
                <a:gridCol w="411480">
                  <a:extLst>
                    <a:ext uri="{9D8B030D-6E8A-4147-A177-3AD203B41FA5}">
                      <a16:colId xmlns:a16="http://schemas.microsoft.com/office/drawing/2014/main" val="4154077080"/>
                    </a:ext>
                  </a:extLst>
                </a:gridCol>
                <a:gridCol w="411480">
                  <a:extLst>
                    <a:ext uri="{9D8B030D-6E8A-4147-A177-3AD203B41FA5}">
                      <a16:colId xmlns:a16="http://schemas.microsoft.com/office/drawing/2014/main" val="3625701311"/>
                    </a:ext>
                  </a:extLst>
                </a:gridCol>
                <a:gridCol w="411480">
                  <a:extLst>
                    <a:ext uri="{9D8B030D-6E8A-4147-A177-3AD203B41FA5}">
                      <a16:colId xmlns:a16="http://schemas.microsoft.com/office/drawing/2014/main" val="3143981940"/>
                    </a:ext>
                  </a:extLst>
                </a:gridCol>
                <a:gridCol w="411480">
                  <a:extLst>
                    <a:ext uri="{9D8B030D-6E8A-4147-A177-3AD203B41FA5}">
                      <a16:colId xmlns:a16="http://schemas.microsoft.com/office/drawing/2014/main" val="3759450433"/>
                    </a:ext>
                  </a:extLst>
                </a:gridCol>
                <a:gridCol w="411480">
                  <a:extLst>
                    <a:ext uri="{9D8B030D-6E8A-4147-A177-3AD203B41FA5}">
                      <a16:colId xmlns:a16="http://schemas.microsoft.com/office/drawing/2014/main" val="2806484601"/>
                    </a:ext>
                  </a:extLst>
                </a:gridCol>
                <a:gridCol w="411480">
                  <a:extLst>
                    <a:ext uri="{9D8B030D-6E8A-4147-A177-3AD203B41FA5}">
                      <a16:colId xmlns:a16="http://schemas.microsoft.com/office/drawing/2014/main" val="96481540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Support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Funny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31958377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Tokio Marine America - 2024-06-21 15:00:02</a:t>
                      </a:r>
                      <a:r>
                        <a:rPr kumimoji="0" lang="en-US" sz="1000" b="0" i="0" u="none" strike="noStrike" kern="1200" cap="none" spc="0" normalizeH="0" baseline="0" noProof="0">
                          <a:ln>
                            <a:noFill/>
                          </a:ln>
                          <a:solidFill>
                            <a:prstClr val="black"/>
                          </a:solidFill>
                          <a:effectLst/>
                          <a:uLnTx/>
                          <a:uFillTx/>
                          <a:latin typeface="Calibri"/>
                          <a:ea typeface="+mn-ea"/>
                          <a:cs typeface="+mn-cs"/>
                        </a:rPr>
                        <a:t>
 #FlashbackFriday to when our adventurous team member, Scott S., traveled to Vietnam to participate in Tokio Marine's mangrove planting initiative. A year later, Medalit T. continued the planting initiative in Malaysia to promote environmental preservation. We're excited to see who our next volunteer will be for the 21st Mangrove Planting Tour in September!
Interested in joining a company committed to sustainability and global experiences?  We're seeking a Claims Analyst Workers Comp to join our team. Apply today:https://bit.ly/3KUkzei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Gallery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13.860103626943 %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1469364070"/>
                  </a:ext>
                </a:extLst>
              </a:tr>
            </a:tbl>
          </a:graphicData>
        </a:graphic>
      </p:graphicFrame>
      <p:sp>
        <p:nvSpPr>
          <p:cNvPr id="4" name="Text Placeholder 3">
            <a:extLst>
              <a:ext uri="{FF2B5EF4-FFF2-40B4-BE49-F238E27FC236}">
                <a16:creationId xmlns:a16="http://schemas.microsoft.com/office/drawing/2014/main" id="{289A8398-AB0E-4CD5-A326-A6406319C76C}"/>
              </a:ext>
            </a:extLst>
          </p:cNvPr>
          <p:cNvSpPr>
            <a:spLocks noGrp="1"/>
          </p:cNvSpPr>
          <p:nvPr>
            <p:ph type="body" sz="quarter" idx="14"/>
          </p:nvPr>
        </p:nvSpPr>
        <p:spPr/>
        <p:txBody>
          <a:bodyPr/>
          <a:lstStyle/>
          <a:p>
            <a:r>
              <a:rPr lang="en-US"/>
              <a:t>06/01/2024 - 06/30/2024</a:t>
            </a:r>
          </a:p>
        </p:txBody>
      </p:sp>
    </p:spTree>
    <p:extLst>
      <p:ext uri="{BB962C8B-B14F-4D97-AF65-F5344CB8AC3E}">
        <p14:creationId xmlns:p14="http://schemas.microsoft.com/office/powerpoint/2010/main" val="376672701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25E490-A14D-41DF-A2B1-D0F148CF93CC}"/>
              </a:ext>
            </a:extLst>
          </p:cNvPr>
          <p:cNvSpPr>
            <a:spLocks noGrp="1"/>
          </p:cNvSpPr>
          <p:nvPr>
            <p:ph type="title"/>
          </p:nvPr>
        </p:nvSpPr>
        <p:spPr/>
        <p:txBody>
          <a:bodyPr/>
          <a:lstStyle/>
          <a:p>
            <a:r>
              <a:rPr lang="en-US"/>
              <a:t>LinkedIn Posts Table | Tokio Marine America - 6 of 14</a:t>
            </a:r>
          </a:p>
        </p:txBody>
      </p:sp>
      <p:graphicFrame>
        <p:nvGraphicFramePr>
          <p:cNvPr id="5" name="Table Placeholder 4">
            <a:extLst>
              <a:ext uri="{FF2B5EF4-FFF2-40B4-BE49-F238E27FC236}">
                <a16:creationId xmlns:a16="http://schemas.microsoft.com/office/drawing/2014/main" id="{94C513CB-F72B-4787-9218-6B025E21542D}"/>
              </a:ext>
            </a:extLst>
          </p:cNvPr>
          <p:cNvGraphicFramePr>
            <a:graphicFrameLocks noGrp="1"/>
          </p:cNvGraphicFramePr>
          <p:nvPr>
            <p:ph type="tbl" sz="quarter" idx="13"/>
            <p:extLst>
              <p:ext uri="{D42A27DB-BD31-4B8C-83A1-F6EECF244321}">
                <p14:modId xmlns:p14="http://schemas.microsoft.com/office/powerpoint/2010/main" val="39923012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1366768605"/>
                    </a:ext>
                  </a:extLst>
                </a:gridCol>
                <a:gridCol w="1316736">
                  <a:extLst>
                    <a:ext uri="{9D8B030D-6E8A-4147-A177-3AD203B41FA5}">
                      <a16:colId xmlns:a16="http://schemas.microsoft.com/office/drawing/2014/main" val="4194926527"/>
                    </a:ext>
                  </a:extLst>
                </a:gridCol>
                <a:gridCol w="411480">
                  <a:extLst>
                    <a:ext uri="{9D8B030D-6E8A-4147-A177-3AD203B41FA5}">
                      <a16:colId xmlns:a16="http://schemas.microsoft.com/office/drawing/2014/main" val="872395625"/>
                    </a:ext>
                  </a:extLst>
                </a:gridCol>
                <a:gridCol w="411480">
                  <a:extLst>
                    <a:ext uri="{9D8B030D-6E8A-4147-A177-3AD203B41FA5}">
                      <a16:colId xmlns:a16="http://schemas.microsoft.com/office/drawing/2014/main" val="1202104729"/>
                    </a:ext>
                  </a:extLst>
                </a:gridCol>
                <a:gridCol w="411480">
                  <a:extLst>
                    <a:ext uri="{9D8B030D-6E8A-4147-A177-3AD203B41FA5}">
                      <a16:colId xmlns:a16="http://schemas.microsoft.com/office/drawing/2014/main" val="1433920474"/>
                    </a:ext>
                  </a:extLst>
                </a:gridCol>
                <a:gridCol w="411480">
                  <a:extLst>
                    <a:ext uri="{9D8B030D-6E8A-4147-A177-3AD203B41FA5}">
                      <a16:colId xmlns:a16="http://schemas.microsoft.com/office/drawing/2014/main" val="1493859259"/>
                    </a:ext>
                  </a:extLst>
                </a:gridCol>
                <a:gridCol w="411480">
                  <a:extLst>
                    <a:ext uri="{9D8B030D-6E8A-4147-A177-3AD203B41FA5}">
                      <a16:colId xmlns:a16="http://schemas.microsoft.com/office/drawing/2014/main" val="275550515"/>
                    </a:ext>
                  </a:extLst>
                </a:gridCol>
                <a:gridCol w="411480">
                  <a:extLst>
                    <a:ext uri="{9D8B030D-6E8A-4147-A177-3AD203B41FA5}">
                      <a16:colId xmlns:a16="http://schemas.microsoft.com/office/drawing/2014/main" val="763228078"/>
                    </a:ext>
                  </a:extLst>
                </a:gridCol>
                <a:gridCol w="411480">
                  <a:extLst>
                    <a:ext uri="{9D8B030D-6E8A-4147-A177-3AD203B41FA5}">
                      <a16:colId xmlns:a16="http://schemas.microsoft.com/office/drawing/2014/main" val="72513552"/>
                    </a:ext>
                  </a:extLst>
                </a:gridCol>
                <a:gridCol w="411480">
                  <a:extLst>
                    <a:ext uri="{9D8B030D-6E8A-4147-A177-3AD203B41FA5}">
                      <a16:colId xmlns:a16="http://schemas.microsoft.com/office/drawing/2014/main" val="2397827938"/>
                    </a:ext>
                  </a:extLst>
                </a:gridCol>
                <a:gridCol w="411480">
                  <a:extLst>
                    <a:ext uri="{9D8B030D-6E8A-4147-A177-3AD203B41FA5}">
                      <a16:colId xmlns:a16="http://schemas.microsoft.com/office/drawing/2014/main" val="3443090303"/>
                    </a:ext>
                  </a:extLst>
                </a:gridCol>
                <a:gridCol w="411480">
                  <a:extLst>
                    <a:ext uri="{9D8B030D-6E8A-4147-A177-3AD203B41FA5}">
                      <a16:colId xmlns:a16="http://schemas.microsoft.com/office/drawing/2014/main" val="2236695400"/>
                    </a:ext>
                  </a:extLst>
                </a:gridCol>
                <a:gridCol w="411480">
                  <a:extLst>
                    <a:ext uri="{9D8B030D-6E8A-4147-A177-3AD203B41FA5}">
                      <a16:colId xmlns:a16="http://schemas.microsoft.com/office/drawing/2014/main" val="202877164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Support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Funny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234089559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Tokio Marine America - 2024-06-18 10:50:22</a:t>
                      </a:r>
                      <a:r>
                        <a:rPr kumimoji="0" lang="en-US" sz="1000" b="0" i="0" u="none" strike="noStrike" kern="1200" cap="none" spc="0" normalizeH="0" baseline="0" noProof="0">
                          <a:ln>
                            <a:noFill/>
                          </a:ln>
                          <a:solidFill>
                            <a:prstClr val="black"/>
                          </a:solidFill>
                          <a:effectLst/>
                          <a:uLnTx/>
                          <a:uFillTx/>
                          <a:latin typeface="Calibri"/>
                          <a:ea typeface="+mn-ea"/>
                          <a:cs typeface="+mn-cs"/>
                        </a:rPr>
                        <a:t>
 In honor of Juneteenth, Tokio Marine America offices will close early today at 3 p.m. local time and will be closed on Wednesday, June 19th. On this day, we memorialize the emancipation of enslaved black Americans and the end of slavery in the United States.
Normal business hours will resume on Thursday, June 20th. Happy Juneteenth!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3.3428844317096 %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915514690"/>
                  </a:ext>
                </a:extLst>
              </a:tr>
            </a:tbl>
          </a:graphicData>
        </a:graphic>
      </p:graphicFrame>
      <p:sp>
        <p:nvSpPr>
          <p:cNvPr id="4" name="Text Placeholder 3">
            <a:extLst>
              <a:ext uri="{FF2B5EF4-FFF2-40B4-BE49-F238E27FC236}">
                <a16:creationId xmlns:a16="http://schemas.microsoft.com/office/drawing/2014/main" id="{2EA94204-4CAD-483B-A0A4-C90BCDE58721}"/>
              </a:ext>
            </a:extLst>
          </p:cNvPr>
          <p:cNvSpPr>
            <a:spLocks noGrp="1"/>
          </p:cNvSpPr>
          <p:nvPr>
            <p:ph type="body" sz="quarter" idx="14"/>
          </p:nvPr>
        </p:nvSpPr>
        <p:spPr/>
        <p:txBody>
          <a:bodyPr/>
          <a:lstStyle/>
          <a:p>
            <a:r>
              <a:rPr lang="en-US"/>
              <a:t>06/01/2024 - 06/30/2024</a:t>
            </a:r>
          </a:p>
        </p:txBody>
      </p:sp>
    </p:spTree>
    <p:extLst>
      <p:ext uri="{BB962C8B-B14F-4D97-AF65-F5344CB8AC3E}">
        <p14:creationId xmlns:p14="http://schemas.microsoft.com/office/powerpoint/2010/main" val="3414090472"/>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865AA0-D3AB-48FE-9C51-0E352FA59085}"/>
              </a:ext>
            </a:extLst>
          </p:cNvPr>
          <p:cNvSpPr>
            <a:spLocks noGrp="1"/>
          </p:cNvSpPr>
          <p:nvPr>
            <p:ph type="title"/>
          </p:nvPr>
        </p:nvSpPr>
        <p:spPr/>
        <p:txBody>
          <a:bodyPr/>
          <a:lstStyle/>
          <a:p>
            <a:r>
              <a:rPr lang="en-US"/>
              <a:t>LinkedIn Posts Table | Tokio Marine America - 7 of 14</a:t>
            </a:r>
          </a:p>
        </p:txBody>
      </p:sp>
      <p:graphicFrame>
        <p:nvGraphicFramePr>
          <p:cNvPr id="5" name="Table Placeholder 4">
            <a:extLst>
              <a:ext uri="{FF2B5EF4-FFF2-40B4-BE49-F238E27FC236}">
                <a16:creationId xmlns:a16="http://schemas.microsoft.com/office/drawing/2014/main" id="{C43383D7-0FE5-4FA3-BE01-CE16683FBA2A}"/>
              </a:ext>
            </a:extLst>
          </p:cNvPr>
          <p:cNvGraphicFramePr>
            <a:graphicFrameLocks noGrp="1"/>
          </p:cNvGraphicFramePr>
          <p:nvPr>
            <p:ph type="tbl" sz="quarter" idx="13"/>
            <p:extLst>
              <p:ext uri="{D42A27DB-BD31-4B8C-83A1-F6EECF244321}">
                <p14:modId xmlns:p14="http://schemas.microsoft.com/office/powerpoint/2010/main" val="278937360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1264608345"/>
                    </a:ext>
                  </a:extLst>
                </a:gridCol>
                <a:gridCol w="1316736">
                  <a:extLst>
                    <a:ext uri="{9D8B030D-6E8A-4147-A177-3AD203B41FA5}">
                      <a16:colId xmlns:a16="http://schemas.microsoft.com/office/drawing/2014/main" val="2919318532"/>
                    </a:ext>
                  </a:extLst>
                </a:gridCol>
                <a:gridCol w="411480">
                  <a:extLst>
                    <a:ext uri="{9D8B030D-6E8A-4147-A177-3AD203B41FA5}">
                      <a16:colId xmlns:a16="http://schemas.microsoft.com/office/drawing/2014/main" val="591343451"/>
                    </a:ext>
                  </a:extLst>
                </a:gridCol>
                <a:gridCol w="411480">
                  <a:extLst>
                    <a:ext uri="{9D8B030D-6E8A-4147-A177-3AD203B41FA5}">
                      <a16:colId xmlns:a16="http://schemas.microsoft.com/office/drawing/2014/main" val="2676372514"/>
                    </a:ext>
                  </a:extLst>
                </a:gridCol>
                <a:gridCol w="411480">
                  <a:extLst>
                    <a:ext uri="{9D8B030D-6E8A-4147-A177-3AD203B41FA5}">
                      <a16:colId xmlns:a16="http://schemas.microsoft.com/office/drawing/2014/main" val="684234952"/>
                    </a:ext>
                  </a:extLst>
                </a:gridCol>
                <a:gridCol w="411480">
                  <a:extLst>
                    <a:ext uri="{9D8B030D-6E8A-4147-A177-3AD203B41FA5}">
                      <a16:colId xmlns:a16="http://schemas.microsoft.com/office/drawing/2014/main" val="2350104070"/>
                    </a:ext>
                  </a:extLst>
                </a:gridCol>
                <a:gridCol w="411480">
                  <a:extLst>
                    <a:ext uri="{9D8B030D-6E8A-4147-A177-3AD203B41FA5}">
                      <a16:colId xmlns:a16="http://schemas.microsoft.com/office/drawing/2014/main" val="2535476964"/>
                    </a:ext>
                  </a:extLst>
                </a:gridCol>
                <a:gridCol w="411480">
                  <a:extLst>
                    <a:ext uri="{9D8B030D-6E8A-4147-A177-3AD203B41FA5}">
                      <a16:colId xmlns:a16="http://schemas.microsoft.com/office/drawing/2014/main" val="1425825286"/>
                    </a:ext>
                  </a:extLst>
                </a:gridCol>
                <a:gridCol w="411480">
                  <a:extLst>
                    <a:ext uri="{9D8B030D-6E8A-4147-A177-3AD203B41FA5}">
                      <a16:colId xmlns:a16="http://schemas.microsoft.com/office/drawing/2014/main" val="809398923"/>
                    </a:ext>
                  </a:extLst>
                </a:gridCol>
                <a:gridCol w="411480">
                  <a:extLst>
                    <a:ext uri="{9D8B030D-6E8A-4147-A177-3AD203B41FA5}">
                      <a16:colId xmlns:a16="http://schemas.microsoft.com/office/drawing/2014/main" val="1701348569"/>
                    </a:ext>
                  </a:extLst>
                </a:gridCol>
                <a:gridCol w="411480">
                  <a:extLst>
                    <a:ext uri="{9D8B030D-6E8A-4147-A177-3AD203B41FA5}">
                      <a16:colId xmlns:a16="http://schemas.microsoft.com/office/drawing/2014/main" val="1252414531"/>
                    </a:ext>
                  </a:extLst>
                </a:gridCol>
                <a:gridCol w="411480">
                  <a:extLst>
                    <a:ext uri="{9D8B030D-6E8A-4147-A177-3AD203B41FA5}">
                      <a16:colId xmlns:a16="http://schemas.microsoft.com/office/drawing/2014/main" val="1594727089"/>
                    </a:ext>
                  </a:extLst>
                </a:gridCol>
                <a:gridCol w="411480">
                  <a:extLst>
                    <a:ext uri="{9D8B030D-6E8A-4147-A177-3AD203B41FA5}">
                      <a16:colId xmlns:a16="http://schemas.microsoft.com/office/drawing/2014/main" val="293698719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Support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Funny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380828397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Tokio Marine America - 2024-06-17 15:51:36</a:t>
                      </a:r>
                      <a:r>
                        <a:rPr kumimoji="0" lang="en-US" sz="1000" b="0" i="0" u="none" strike="noStrike" kern="1200" cap="none" spc="0" normalizeH="0" baseline="0" noProof="0">
                          <a:ln>
                            <a:noFill/>
                          </a:ln>
                          <a:solidFill>
                            <a:prstClr val="black"/>
                          </a:solidFill>
                          <a:effectLst/>
                          <a:uLnTx/>
                          <a:uFillTx/>
                          <a:latin typeface="Calibri"/>
                          <a:ea typeface="+mn-ea"/>
                          <a:cs typeface="+mn-cs"/>
                        </a:rPr>
                        <a:t>
 We are excited to introduce our new rotational interns, who will be joining our Jersey City office! Our interns will have the opportunity to explore different aspects of the Tokio Marine America business, network with industry experts, and gain hands-on experience in their field of study. 
We can't wait to see the contributions they'll make as they develop into the next generation of insurance professionals.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Gallery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10.967144840352 %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1025823425"/>
                  </a:ext>
                </a:extLst>
              </a:tr>
            </a:tbl>
          </a:graphicData>
        </a:graphic>
      </p:graphicFrame>
      <p:sp>
        <p:nvSpPr>
          <p:cNvPr id="4" name="Text Placeholder 3">
            <a:extLst>
              <a:ext uri="{FF2B5EF4-FFF2-40B4-BE49-F238E27FC236}">
                <a16:creationId xmlns:a16="http://schemas.microsoft.com/office/drawing/2014/main" id="{855D5659-21BD-40B1-B1F9-E61DF29094E0}"/>
              </a:ext>
            </a:extLst>
          </p:cNvPr>
          <p:cNvSpPr>
            <a:spLocks noGrp="1"/>
          </p:cNvSpPr>
          <p:nvPr>
            <p:ph type="body" sz="quarter" idx="14"/>
          </p:nvPr>
        </p:nvSpPr>
        <p:spPr/>
        <p:txBody>
          <a:bodyPr/>
          <a:lstStyle/>
          <a:p>
            <a:r>
              <a:rPr lang="en-US"/>
              <a:t>06/01/2024 - 06/30/2024</a:t>
            </a:r>
          </a:p>
        </p:txBody>
      </p:sp>
    </p:spTree>
    <p:extLst>
      <p:ext uri="{BB962C8B-B14F-4D97-AF65-F5344CB8AC3E}">
        <p14:creationId xmlns:p14="http://schemas.microsoft.com/office/powerpoint/2010/main" val="3179051364"/>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9B0844-E651-4E47-BAE3-4EC29D163E1D}"/>
              </a:ext>
            </a:extLst>
          </p:cNvPr>
          <p:cNvSpPr>
            <a:spLocks noGrp="1"/>
          </p:cNvSpPr>
          <p:nvPr>
            <p:ph type="title"/>
          </p:nvPr>
        </p:nvSpPr>
        <p:spPr/>
        <p:txBody>
          <a:bodyPr/>
          <a:lstStyle/>
          <a:p>
            <a:r>
              <a:rPr lang="en-US"/>
              <a:t>LinkedIn Posts Table | Tokio Marine America - 8 of 14</a:t>
            </a:r>
          </a:p>
        </p:txBody>
      </p:sp>
      <p:graphicFrame>
        <p:nvGraphicFramePr>
          <p:cNvPr id="5" name="Table Placeholder 4">
            <a:extLst>
              <a:ext uri="{FF2B5EF4-FFF2-40B4-BE49-F238E27FC236}">
                <a16:creationId xmlns:a16="http://schemas.microsoft.com/office/drawing/2014/main" id="{2C531120-C2F0-4877-B663-3F809E2533A6}"/>
              </a:ext>
            </a:extLst>
          </p:cNvPr>
          <p:cNvGraphicFramePr>
            <a:graphicFrameLocks noGrp="1"/>
          </p:cNvGraphicFramePr>
          <p:nvPr>
            <p:ph type="tbl" sz="quarter" idx="13"/>
            <p:extLst>
              <p:ext uri="{D42A27DB-BD31-4B8C-83A1-F6EECF244321}">
                <p14:modId xmlns:p14="http://schemas.microsoft.com/office/powerpoint/2010/main" val="138027679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1397667694"/>
                    </a:ext>
                  </a:extLst>
                </a:gridCol>
                <a:gridCol w="1316736">
                  <a:extLst>
                    <a:ext uri="{9D8B030D-6E8A-4147-A177-3AD203B41FA5}">
                      <a16:colId xmlns:a16="http://schemas.microsoft.com/office/drawing/2014/main" val="1213476929"/>
                    </a:ext>
                  </a:extLst>
                </a:gridCol>
                <a:gridCol w="411480">
                  <a:extLst>
                    <a:ext uri="{9D8B030D-6E8A-4147-A177-3AD203B41FA5}">
                      <a16:colId xmlns:a16="http://schemas.microsoft.com/office/drawing/2014/main" val="4096500652"/>
                    </a:ext>
                  </a:extLst>
                </a:gridCol>
                <a:gridCol w="411480">
                  <a:extLst>
                    <a:ext uri="{9D8B030D-6E8A-4147-A177-3AD203B41FA5}">
                      <a16:colId xmlns:a16="http://schemas.microsoft.com/office/drawing/2014/main" val="2188268333"/>
                    </a:ext>
                  </a:extLst>
                </a:gridCol>
                <a:gridCol w="411480">
                  <a:extLst>
                    <a:ext uri="{9D8B030D-6E8A-4147-A177-3AD203B41FA5}">
                      <a16:colId xmlns:a16="http://schemas.microsoft.com/office/drawing/2014/main" val="3990323486"/>
                    </a:ext>
                  </a:extLst>
                </a:gridCol>
                <a:gridCol w="411480">
                  <a:extLst>
                    <a:ext uri="{9D8B030D-6E8A-4147-A177-3AD203B41FA5}">
                      <a16:colId xmlns:a16="http://schemas.microsoft.com/office/drawing/2014/main" val="20972729"/>
                    </a:ext>
                  </a:extLst>
                </a:gridCol>
                <a:gridCol w="411480">
                  <a:extLst>
                    <a:ext uri="{9D8B030D-6E8A-4147-A177-3AD203B41FA5}">
                      <a16:colId xmlns:a16="http://schemas.microsoft.com/office/drawing/2014/main" val="3186169710"/>
                    </a:ext>
                  </a:extLst>
                </a:gridCol>
                <a:gridCol w="411480">
                  <a:extLst>
                    <a:ext uri="{9D8B030D-6E8A-4147-A177-3AD203B41FA5}">
                      <a16:colId xmlns:a16="http://schemas.microsoft.com/office/drawing/2014/main" val="3404712488"/>
                    </a:ext>
                  </a:extLst>
                </a:gridCol>
                <a:gridCol w="411480">
                  <a:extLst>
                    <a:ext uri="{9D8B030D-6E8A-4147-A177-3AD203B41FA5}">
                      <a16:colId xmlns:a16="http://schemas.microsoft.com/office/drawing/2014/main" val="3787055963"/>
                    </a:ext>
                  </a:extLst>
                </a:gridCol>
                <a:gridCol w="411480">
                  <a:extLst>
                    <a:ext uri="{9D8B030D-6E8A-4147-A177-3AD203B41FA5}">
                      <a16:colId xmlns:a16="http://schemas.microsoft.com/office/drawing/2014/main" val="2002124333"/>
                    </a:ext>
                  </a:extLst>
                </a:gridCol>
                <a:gridCol w="411480">
                  <a:extLst>
                    <a:ext uri="{9D8B030D-6E8A-4147-A177-3AD203B41FA5}">
                      <a16:colId xmlns:a16="http://schemas.microsoft.com/office/drawing/2014/main" val="635670372"/>
                    </a:ext>
                  </a:extLst>
                </a:gridCol>
                <a:gridCol w="411480">
                  <a:extLst>
                    <a:ext uri="{9D8B030D-6E8A-4147-A177-3AD203B41FA5}">
                      <a16:colId xmlns:a16="http://schemas.microsoft.com/office/drawing/2014/main" val="456006370"/>
                    </a:ext>
                  </a:extLst>
                </a:gridCol>
                <a:gridCol w="411480">
                  <a:extLst>
                    <a:ext uri="{9D8B030D-6E8A-4147-A177-3AD203B41FA5}">
                      <a16:colId xmlns:a16="http://schemas.microsoft.com/office/drawing/2014/main" val="189463692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Support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Funny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27134451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Tokio Marine America - 2024-06-16 11:00:04</a:t>
                      </a:r>
                      <a:r>
                        <a:rPr kumimoji="0" lang="en-US" sz="1000" b="0" i="0" u="none" strike="noStrike" kern="1200" cap="none" spc="0" normalizeH="0" baseline="0" noProof="0">
                          <a:ln>
                            <a:noFill/>
                          </a:ln>
                          <a:solidFill>
                            <a:prstClr val="black"/>
                          </a:solidFill>
                          <a:effectLst/>
                          <a:uLnTx/>
                          <a:uFillTx/>
                          <a:latin typeface="Calibri"/>
                          <a:ea typeface="+mn-ea"/>
                          <a:cs typeface="+mn-cs"/>
                        </a:rPr>
                        <a:t>
 Happy Father's Day from Tokio Marine America! Wishing every father, grandfather and father-figure a day filled with love and laughter.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4.7571853320119 %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1605494655"/>
                  </a:ext>
                </a:extLst>
              </a:tr>
            </a:tbl>
          </a:graphicData>
        </a:graphic>
      </p:graphicFrame>
      <p:sp>
        <p:nvSpPr>
          <p:cNvPr id="4" name="Text Placeholder 3">
            <a:extLst>
              <a:ext uri="{FF2B5EF4-FFF2-40B4-BE49-F238E27FC236}">
                <a16:creationId xmlns:a16="http://schemas.microsoft.com/office/drawing/2014/main" id="{C37264F0-2975-4618-95D3-DE1AAE5B963F}"/>
              </a:ext>
            </a:extLst>
          </p:cNvPr>
          <p:cNvSpPr>
            <a:spLocks noGrp="1"/>
          </p:cNvSpPr>
          <p:nvPr>
            <p:ph type="body" sz="quarter" idx="14"/>
          </p:nvPr>
        </p:nvSpPr>
        <p:spPr/>
        <p:txBody>
          <a:bodyPr/>
          <a:lstStyle/>
          <a:p>
            <a:r>
              <a:rPr lang="en-US"/>
              <a:t>06/01/2024 - 06/30/2024</a:t>
            </a:r>
          </a:p>
        </p:txBody>
      </p:sp>
    </p:spTree>
    <p:extLst>
      <p:ext uri="{BB962C8B-B14F-4D97-AF65-F5344CB8AC3E}">
        <p14:creationId xmlns:p14="http://schemas.microsoft.com/office/powerpoint/2010/main" val="3258794953"/>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768832-87B0-4548-A7A5-5CBB32EC59D5}"/>
              </a:ext>
            </a:extLst>
          </p:cNvPr>
          <p:cNvSpPr>
            <a:spLocks noGrp="1"/>
          </p:cNvSpPr>
          <p:nvPr>
            <p:ph type="title"/>
          </p:nvPr>
        </p:nvSpPr>
        <p:spPr/>
        <p:txBody>
          <a:bodyPr/>
          <a:lstStyle/>
          <a:p>
            <a:r>
              <a:rPr lang="en-US"/>
              <a:t>LinkedIn Posts Table | Tokio Marine America - 9 of 14</a:t>
            </a:r>
          </a:p>
        </p:txBody>
      </p:sp>
      <p:graphicFrame>
        <p:nvGraphicFramePr>
          <p:cNvPr id="5" name="Table Placeholder 4">
            <a:extLst>
              <a:ext uri="{FF2B5EF4-FFF2-40B4-BE49-F238E27FC236}">
                <a16:creationId xmlns:a16="http://schemas.microsoft.com/office/drawing/2014/main" id="{8EDF2520-2556-4241-B1EC-5375923DDD28}"/>
              </a:ext>
            </a:extLst>
          </p:cNvPr>
          <p:cNvGraphicFramePr>
            <a:graphicFrameLocks noGrp="1"/>
          </p:cNvGraphicFramePr>
          <p:nvPr>
            <p:ph type="tbl" sz="quarter" idx="13"/>
            <p:extLst>
              <p:ext uri="{D42A27DB-BD31-4B8C-83A1-F6EECF244321}">
                <p14:modId xmlns:p14="http://schemas.microsoft.com/office/powerpoint/2010/main" val="125174593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3318301560"/>
                    </a:ext>
                  </a:extLst>
                </a:gridCol>
                <a:gridCol w="1316736">
                  <a:extLst>
                    <a:ext uri="{9D8B030D-6E8A-4147-A177-3AD203B41FA5}">
                      <a16:colId xmlns:a16="http://schemas.microsoft.com/office/drawing/2014/main" val="3707888542"/>
                    </a:ext>
                  </a:extLst>
                </a:gridCol>
                <a:gridCol w="411480">
                  <a:extLst>
                    <a:ext uri="{9D8B030D-6E8A-4147-A177-3AD203B41FA5}">
                      <a16:colId xmlns:a16="http://schemas.microsoft.com/office/drawing/2014/main" val="3935605616"/>
                    </a:ext>
                  </a:extLst>
                </a:gridCol>
                <a:gridCol w="411480">
                  <a:extLst>
                    <a:ext uri="{9D8B030D-6E8A-4147-A177-3AD203B41FA5}">
                      <a16:colId xmlns:a16="http://schemas.microsoft.com/office/drawing/2014/main" val="2764164961"/>
                    </a:ext>
                  </a:extLst>
                </a:gridCol>
                <a:gridCol w="411480">
                  <a:extLst>
                    <a:ext uri="{9D8B030D-6E8A-4147-A177-3AD203B41FA5}">
                      <a16:colId xmlns:a16="http://schemas.microsoft.com/office/drawing/2014/main" val="1895535290"/>
                    </a:ext>
                  </a:extLst>
                </a:gridCol>
                <a:gridCol w="411480">
                  <a:extLst>
                    <a:ext uri="{9D8B030D-6E8A-4147-A177-3AD203B41FA5}">
                      <a16:colId xmlns:a16="http://schemas.microsoft.com/office/drawing/2014/main" val="415702146"/>
                    </a:ext>
                  </a:extLst>
                </a:gridCol>
                <a:gridCol w="411480">
                  <a:extLst>
                    <a:ext uri="{9D8B030D-6E8A-4147-A177-3AD203B41FA5}">
                      <a16:colId xmlns:a16="http://schemas.microsoft.com/office/drawing/2014/main" val="1866126550"/>
                    </a:ext>
                  </a:extLst>
                </a:gridCol>
                <a:gridCol w="411480">
                  <a:extLst>
                    <a:ext uri="{9D8B030D-6E8A-4147-A177-3AD203B41FA5}">
                      <a16:colId xmlns:a16="http://schemas.microsoft.com/office/drawing/2014/main" val="483259645"/>
                    </a:ext>
                  </a:extLst>
                </a:gridCol>
                <a:gridCol w="411480">
                  <a:extLst>
                    <a:ext uri="{9D8B030D-6E8A-4147-A177-3AD203B41FA5}">
                      <a16:colId xmlns:a16="http://schemas.microsoft.com/office/drawing/2014/main" val="1470416124"/>
                    </a:ext>
                  </a:extLst>
                </a:gridCol>
                <a:gridCol w="411480">
                  <a:extLst>
                    <a:ext uri="{9D8B030D-6E8A-4147-A177-3AD203B41FA5}">
                      <a16:colId xmlns:a16="http://schemas.microsoft.com/office/drawing/2014/main" val="706214126"/>
                    </a:ext>
                  </a:extLst>
                </a:gridCol>
                <a:gridCol w="411480">
                  <a:extLst>
                    <a:ext uri="{9D8B030D-6E8A-4147-A177-3AD203B41FA5}">
                      <a16:colId xmlns:a16="http://schemas.microsoft.com/office/drawing/2014/main" val="3359634196"/>
                    </a:ext>
                  </a:extLst>
                </a:gridCol>
                <a:gridCol w="411480">
                  <a:extLst>
                    <a:ext uri="{9D8B030D-6E8A-4147-A177-3AD203B41FA5}">
                      <a16:colId xmlns:a16="http://schemas.microsoft.com/office/drawing/2014/main" val="3625804458"/>
                    </a:ext>
                  </a:extLst>
                </a:gridCol>
                <a:gridCol w="411480">
                  <a:extLst>
                    <a:ext uri="{9D8B030D-6E8A-4147-A177-3AD203B41FA5}">
                      <a16:colId xmlns:a16="http://schemas.microsoft.com/office/drawing/2014/main" val="310868922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Support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Funny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30090472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Tokio Marine America - 2024-06-14 14:04:05</a:t>
                      </a:r>
                      <a:r>
                        <a:rPr kumimoji="0" lang="en-US" sz="1000" b="0" i="0" u="none" strike="noStrike" kern="1200" cap="none" spc="0" normalizeH="0" baseline="0" noProof="0">
                          <a:ln>
                            <a:noFill/>
                          </a:ln>
                          <a:solidFill>
                            <a:prstClr val="black"/>
                          </a:solidFill>
                          <a:effectLst/>
                          <a:uLnTx/>
                          <a:uFillTx/>
                          <a:latin typeface="Calibri"/>
                          <a:ea typeface="+mn-ea"/>
                          <a:cs typeface="+mn-cs"/>
                        </a:rPr>
                        <a:t>
 Double the giving; double the impact!
Over the weekend, our Atlanta and Chicago offices made the most of their Hands-On Day by volunteering for two local non-profits. We are proud of the impact our employees have to support their communities.
Our Atlanta team spent a day at the Dunwoody Nature Center clearing trails and weeding invasive plants so community members of all ages can enjoy their public park.  
Our Chicago team returned to Boys &amp; Girls Clubs of Chicago for another year to plant flowers around the playground and organize art supplies for the kids.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Gallery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9.6696212731668 %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72394626"/>
                  </a:ext>
                </a:extLst>
              </a:tr>
            </a:tbl>
          </a:graphicData>
        </a:graphic>
      </p:graphicFrame>
      <p:sp>
        <p:nvSpPr>
          <p:cNvPr id="4" name="Text Placeholder 3">
            <a:extLst>
              <a:ext uri="{FF2B5EF4-FFF2-40B4-BE49-F238E27FC236}">
                <a16:creationId xmlns:a16="http://schemas.microsoft.com/office/drawing/2014/main" id="{3142558E-B099-450A-A447-BC15A0DD7D83}"/>
              </a:ext>
            </a:extLst>
          </p:cNvPr>
          <p:cNvSpPr>
            <a:spLocks noGrp="1"/>
          </p:cNvSpPr>
          <p:nvPr>
            <p:ph type="body" sz="quarter" idx="14"/>
          </p:nvPr>
        </p:nvSpPr>
        <p:spPr/>
        <p:txBody>
          <a:bodyPr/>
          <a:lstStyle/>
          <a:p>
            <a:r>
              <a:rPr lang="en-US"/>
              <a:t>06/01/2024 - 06/30/2024</a:t>
            </a:r>
          </a:p>
        </p:txBody>
      </p:sp>
    </p:spTree>
    <p:extLst>
      <p:ext uri="{BB962C8B-B14F-4D97-AF65-F5344CB8AC3E}">
        <p14:creationId xmlns:p14="http://schemas.microsoft.com/office/powerpoint/2010/main" val="2495128893"/>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C0EE56-A406-4F92-AF31-E1A274EB633D}"/>
              </a:ext>
            </a:extLst>
          </p:cNvPr>
          <p:cNvSpPr>
            <a:spLocks noGrp="1"/>
          </p:cNvSpPr>
          <p:nvPr>
            <p:ph type="title"/>
          </p:nvPr>
        </p:nvSpPr>
        <p:spPr/>
        <p:txBody>
          <a:bodyPr/>
          <a:lstStyle/>
          <a:p>
            <a:r>
              <a:rPr lang="en-US"/>
              <a:t>LinkedIn Posts Table | Tokio Marine America - 10 of 14</a:t>
            </a:r>
          </a:p>
        </p:txBody>
      </p:sp>
      <p:graphicFrame>
        <p:nvGraphicFramePr>
          <p:cNvPr id="5" name="Table Placeholder 4">
            <a:extLst>
              <a:ext uri="{FF2B5EF4-FFF2-40B4-BE49-F238E27FC236}">
                <a16:creationId xmlns:a16="http://schemas.microsoft.com/office/drawing/2014/main" id="{8230D337-F0F2-4011-81B9-99DA54F07DB1}"/>
              </a:ext>
            </a:extLst>
          </p:cNvPr>
          <p:cNvGraphicFramePr>
            <a:graphicFrameLocks noGrp="1"/>
          </p:cNvGraphicFramePr>
          <p:nvPr>
            <p:ph type="tbl" sz="quarter" idx="13"/>
            <p:extLst>
              <p:ext uri="{D42A27DB-BD31-4B8C-83A1-F6EECF244321}">
                <p14:modId xmlns:p14="http://schemas.microsoft.com/office/powerpoint/2010/main" val="386223289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3436613456"/>
                    </a:ext>
                  </a:extLst>
                </a:gridCol>
                <a:gridCol w="1316736">
                  <a:extLst>
                    <a:ext uri="{9D8B030D-6E8A-4147-A177-3AD203B41FA5}">
                      <a16:colId xmlns:a16="http://schemas.microsoft.com/office/drawing/2014/main" val="1959662920"/>
                    </a:ext>
                  </a:extLst>
                </a:gridCol>
                <a:gridCol w="411480">
                  <a:extLst>
                    <a:ext uri="{9D8B030D-6E8A-4147-A177-3AD203B41FA5}">
                      <a16:colId xmlns:a16="http://schemas.microsoft.com/office/drawing/2014/main" val="2942618672"/>
                    </a:ext>
                  </a:extLst>
                </a:gridCol>
                <a:gridCol w="411480">
                  <a:extLst>
                    <a:ext uri="{9D8B030D-6E8A-4147-A177-3AD203B41FA5}">
                      <a16:colId xmlns:a16="http://schemas.microsoft.com/office/drawing/2014/main" val="3413397509"/>
                    </a:ext>
                  </a:extLst>
                </a:gridCol>
                <a:gridCol w="411480">
                  <a:extLst>
                    <a:ext uri="{9D8B030D-6E8A-4147-A177-3AD203B41FA5}">
                      <a16:colId xmlns:a16="http://schemas.microsoft.com/office/drawing/2014/main" val="1953921908"/>
                    </a:ext>
                  </a:extLst>
                </a:gridCol>
                <a:gridCol w="411480">
                  <a:extLst>
                    <a:ext uri="{9D8B030D-6E8A-4147-A177-3AD203B41FA5}">
                      <a16:colId xmlns:a16="http://schemas.microsoft.com/office/drawing/2014/main" val="2338020734"/>
                    </a:ext>
                  </a:extLst>
                </a:gridCol>
                <a:gridCol w="411480">
                  <a:extLst>
                    <a:ext uri="{9D8B030D-6E8A-4147-A177-3AD203B41FA5}">
                      <a16:colId xmlns:a16="http://schemas.microsoft.com/office/drawing/2014/main" val="2627911655"/>
                    </a:ext>
                  </a:extLst>
                </a:gridCol>
                <a:gridCol w="411480">
                  <a:extLst>
                    <a:ext uri="{9D8B030D-6E8A-4147-A177-3AD203B41FA5}">
                      <a16:colId xmlns:a16="http://schemas.microsoft.com/office/drawing/2014/main" val="1571842166"/>
                    </a:ext>
                  </a:extLst>
                </a:gridCol>
                <a:gridCol w="411480">
                  <a:extLst>
                    <a:ext uri="{9D8B030D-6E8A-4147-A177-3AD203B41FA5}">
                      <a16:colId xmlns:a16="http://schemas.microsoft.com/office/drawing/2014/main" val="1324715591"/>
                    </a:ext>
                  </a:extLst>
                </a:gridCol>
                <a:gridCol w="411480">
                  <a:extLst>
                    <a:ext uri="{9D8B030D-6E8A-4147-A177-3AD203B41FA5}">
                      <a16:colId xmlns:a16="http://schemas.microsoft.com/office/drawing/2014/main" val="4156951676"/>
                    </a:ext>
                  </a:extLst>
                </a:gridCol>
                <a:gridCol w="411480">
                  <a:extLst>
                    <a:ext uri="{9D8B030D-6E8A-4147-A177-3AD203B41FA5}">
                      <a16:colId xmlns:a16="http://schemas.microsoft.com/office/drawing/2014/main" val="3290184603"/>
                    </a:ext>
                  </a:extLst>
                </a:gridCol>
                <a:gridCol w="411480">
                  <a:extLst>
                    <a:ext uri="{9D8B030D-6E8A-4147-A177-3AD203B41FA5}">
                      <a16:colId xmlns:a16="http://schemas.microsoft.com/office/drawing/2014/main" val="351887547"/>
                    </a:ext>
                  </a:extLst>
                </a:gridCol>
                <a:gridCol w="411480">
                  <a:extLst>
                    <a:ext uri="{9D8B030D-6E8A-4147-A177-3AD203B41FA5}">
                      <a16:colId xmlns:a16="http://schemas.microsoft.com/office/drawing/2014/main" val="317364615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Support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Funny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279082117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Tokio Marine America - 2024-06-12 15:06:28</a:t>
                      </a:r>
                      <a:r>
                        <a:rPr kumimoji="0" lang="en-US" sz="1000" b="0" i="0" u="none" strike="noStrike" kern="1200" cap="none" spc="0" normalizeH="0" baseline="0" noProof="0">
                          <a:ln>
                            <a:noFill/>
                          </a:ln>
                          <a:solidFill>
                            <a:prstClr val="black"/>
                          </a:solidFill>
                          <a:effectLst/>
                          <a:uLnTx/>
                          <a:uFillTx/>
                          <a:latin typeface="Calibri"/>
                          <a:ea typeface="+mn-ea"/>
                          <a:cs typeface="+mn-cs"/>
                        </a:rPr>
                        <a:t>
 We believe work-life balance helps our employees achieve healthy and fulfilled lives. Our Summer Weekend Jumpstart Program encourages our team to make the most of the sunny season by starting their weekends early!
Whether it's an early start to the beach or a nice nap on the couch, everyone deserves to relax. Interested in joining a company that understands balance?
Explore our Technical Assistant opening in Jersey City, NJ, and other openings here: https://lnkd.in/dxW7XHJ7
Let's make the most of this summer together!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6.244579358196 %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396</a:t>
                      </a:r>
                    </a:p>
                  </a:txBody>
                  <a:tcPr/>
                </a:tc>
                <a:extLst>
                  <a:ext uri="{0D108BD9-81ED-4DB2-BD59-A6C34878D82A}">
                    <a16:rowId xmlns:a16="http://schemas.microsoft.com/office/drawing/2014/main" val="1966447924"/>
                  </a:ext>
                </a:extLst>
              </a:tr>
            </a:tbl>
          </a:graphicData>
        </a:graphic>
      </p:graphicFrame>
      <p:sp>
        <p:nvSpPr>
          <p:cNvPr id="4" name="Text Placeholder 3">
            <a:extLst>
              <a:ext uri="{FF2B5EF4-FFF2-40B4-BE49-F238E27FC236}">
                <a16:creationId xmlns:a16="http://schemas.microsoft.com/office/drawing/2014/main" id="{EF26980E-D106-4F4F-95CE-006DD0F27622}"/>
              </a:ext>
            </a:extLst>
          </p:cNvPr>
          <p:cNvSpPr>
            <a:spLocks noGrp="1"/>
          </p:cNvSpPr>
          <p:nvPr>
            <p:ph type="body" sz="quarter" idx="14"/>
          </p:nvPr>
        </p:nvSpPr>
        <p:spPr/>
        <p:txBody>
          <a:bodyPr/>
          <a:lstStyle/>
          <a:p>
            <a:r>
              <a:rPr lang="en-US"/>
              <a:t>06/01/2024 - 06/30/2024</a:t>
            </a:r>
          </a:p>
        </p:txBody>
      </p:sp>
    </p:spTree>
    <p:extLst>
      <p:ext uri="{BB962C8B-B14F-4D97-AF65-F5344CB8AC3E}">
        <p14:creationId xmlns:p14="http://schemas.microsoft.com/office/powerpoint/2010/main" val="766999981"/>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A52701-2457-4053-AA9C-D1744763C616}"/>
              </a:ext>
            </a:extLst>
          </p:cNvPr>
          <p:cNvSpPr>
            <a:spLocks noGrp="1"/>
          </p:cNvSpPr>
          <p:nvPr>
            <p:ph type="title"/>
          </p:nvPr>
        </p:nvSpPr>
        <p:spPr/>
        <p:txBody>
          <a:bodyPr/>
          <a:lstStyle/>
          <a:p>
            <a:r>
              <a:rPr lang="en-US"/>
              <a:t>LinkedIn Posts Table | Tokio Marine America - 11 of 14</a:t>
            </a:r>
          </a:p>
        </p:txBody>
      </p:sp>
      <p:graphicFrame>
        <p:nvGraphicFramePr>
          <p:cNvPr id="5" name="Table Placeholder 4">
            <a:extLst>
              <a:ext uri="{FF2B5EF4-FFF2-40B4-BE49-F238E27FC236}">
                <a16:creationId xmlns:a16="http://schemas.microsoft.com/office/drawing/2014/main" id="{052AED09-F120-42FD-8C4C-666E86B1CDD1}"/>
              </a:ext>
            </a:extLst>
          </p:cNvPr>
          <p:cNvGraphicFramePr>
            <a:graphicFrameLocks noGrp="1"/>
          </p:cNvGraphicFramePr>
          <p:nvPr>
            <p:ph type="tbl" sz="quarter" idx="13"/>
            <p:extLst>
              <p:ext uri="{D42A27DB-BD31-4B8C-83A1-F6EECF244321}">
                <p14:modId xmlns:p14="http://schemas.microsoft.com/office/powerpoint/2010/main" val="159701957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3312968669"/>
                    </a:ext>
                  </a:extLst>
                </a:gridCol>
                <a:gridCol w="1316736">
                  <a:extLst>
                    <a:ext uri="{9D8B030D-6E8A-4147-A177-3AD203B41FA5}">
                      <a16:colId xmlns:a16="http://schemas.microsoft.com/office/drawing/2014/main" val="1782561329"/>
                    </a:ext>
                  </a:extLst>
                </a:gridCol>
                <a:gridCol w="411480">
                  <a:extLst>
                    <a:ext uri="{9D8B030D-6E8A-4147-A177-3AD203B41FA5}">
                      <a16:colId xmlns:a16="http://schemas.microsoft.com/office/drawing/2014/main" val="4092301941"/>
                    </a:ext>
                  </a:extLst>
                </a:gridCol>
                <a:gridCol w="411480">
                  <a:extLst>
                    <a:ext uri="{9D8B030D-6E8A-4147-A177-3AD203B41FA5}">
                      <a16:colId xmlns:a16="http://schemas.microsoft.com/office/drawing/2014/main" val="289638616"/>
                    </a:ext>
                  </a:extLst>
                </a:gridCol>
                <a:gridCol w="411480">
                  <a:extLst>
                    <a:ext uri="{9D8B030D-6E8A-4147-A177-3AD203B41FA5}">
                      <a16:colId xmlns:a16="http://schemas.microsoft.com/office/drawing/2014/main" val="688329723"/>
                    </a:ext>
                  </a:extLst>
                </a:gridCol>
                <a:gridCol w="411480">
                  <a:extLst>
                    <a:ext uri="{9D8B030D-6E8A-4147-A177-3AD203B41FA5}">
                      <a16:colId xmlns:a16="http://schemas.microsoft.com/office/drawing/2014/main" val="182665903"/>
                    </a:ext>
                  </a:extLst>
                </a:gridCol>
                <a:gridCol w="411480">
                  <a:extLst>
                    <a:ext uri="{9D8B030D-6E8A-4147-A177-3AD203B41FA5}">
                      <a16:colId xmlns:a16="http://schemas.microsoft.com/office/drawing/2014/main" val="2036758361"/>
                    </a:ext>
                  </a:extLst>
                </a:gridCol>
                <a:gridCol w="411480">
                  <a:extLst>
                    <a:ext uri="{9D8B030D-6E8A-4147-A177-3AD203B41FA5}">
                      <a16:colId xmlns:a16="http://schemas.microsoft.com/office/drawing/2014/main" val="3874423413"/>
                    </a:ext>
                  </a:extLst>
                </a:gridCol>
                <a:gridCol w="411480">
                  <a:extLst>
                    <a:ext uri="{9D8B030D-6E8A-4147-A177-3AD203B41FA5}">
                      <a16:colId xmlns:a16="http://schemas.microsoft.com/office/drawing/2014/main" val="1687228000"/>
                    </a:ext>
                  </a:extLst>
                </a:gridCol>
                <a:gridCol w="411480">
                  <a:extLst>
                    <a:ext uri="{9D8B030D-6E8A-4147-A177-3AD203B41FA5}">
                      <a16:colId xmlns:a16="http://schemas.microsoft.com/office/drawing/2014/main" val="1446935956"/>
                    </a:ext>
                  </a:extLst>
                </a:gridCol>
                <a:gridCol w="411480">
                  <a:extLst>
                    <a:ext uri="{9D8B030D-6E8A-4147-A177-3AD203B41FA5}">
                      <a16:colId xmlns:a16="http://schemas.microsoft.com/office/drawing/2014/main" val="2662129598"/>
                    </a:ext>
                  </a:extLst>
                </a:gridCol>
                <a:gridCol w="411480">
                  <a:extLst>
                    <a:ext uri="{9D8B030D-6E8A-4147-A177-3AD203B41FA5}">
                      <a16:colId xmlns:a16="http://schemas.microsoft.com/office/drawing/2014/main" val="3400535772"/>
                    </a:ext>
                  </a:extLst>
                </a:gridCol>
                <a:gridCol w="411480">
                  <a:extLst>
                    <a:ext uri="{9D8B030D-6E8A-4147-A177-3AD203B41FA5}">
                      <a16:colId xmlns:a16="http://schemas.microsoft.com/office/drawing/2014/main" val="156807035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Support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Funny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36019809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Tokio Marine America - 2024-06-10 16:59:56</a:t>
                      </a:r>
                      <a:r>
                        <a:rPr kumimoji="0" lang="en-US" sz="1000" b="0" i="0" u="none" strike="noStrike" kern="1200" cap="none" spc="0" normalizeH="0" baseline="0" noProof="0">
                          <a:ln>
                            <a:noFill/>
                          </a:ln>
                          <a:solidFill>
                            <a:prstClr val="black"/>
                          </a:solidFill>
                          <a:effectLst/>
                          <a:uLnTx/>
                          <a:uFillTx/>
                          <a:latin typeface="Calibri"/>
                          <a:ea typeface="+mn-ea"/>
                          <a:cs typeface="+mn-cs"/>
                        </a:rPr>
                        <a:t>
 Please give a warm welcome to our two new interns who have just joined our Plano office! We are excited about the fresh perspectives and innovative ideas our talented interns will bring as they pursue their career interests and gain valuable, hands-on experience.
Stay tuned for updates on their contributions as they unlock their full potential at Tokio Marine America!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Gallery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14.103425117529 %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1318374356"/>
                  </a:ext>
                </a:extLst>
              </a:tr>
            </a:tbl>
          </a:graphicData>
        </a:graphic>
      </p:graphicFrame>
      <p:sp>
        <p:nvSpPr>
          <p:cNvPr id="4" name="Text Placeholder 3">
            <a:extLst>
              <a:ext uri="{FF2B5EF4-FFF2-40B4-BE49-F238E27FC236}">
                <a16:creationId xmlns:a16="http://schemas.microsoft.com/office/drawing/2014/main" id="{102CEC86-EA04-45BF-B236-AA02CA370C02}"/>
              </a:ext>
            </a:extLst>
          </p:cNvPr>
          <p:cNvSpPr>
            <a:spLocks noGrp="1"/>
          </p:cNvSpPr>
          <p:nvPr>
            <p:ph type="body" sz="quarter" idx="14"/>
          </p:nvPr>
        </p:nvSpPr>
        <p:spPr/>
        <p:txBody>
          <a:bodyPr/>
          <a:lstStyle/>
          <a:p>
            <a:r>
              <a:rPr lang="en-US"/>
              <a:t>06/01/2024 - 06/30/2024</a:t>
            </a:r>
          </a:p>
        </p:txBody>
      </p:sp>
    </p:spTree>
    <p:extLst>
      <p:ext uri="{BB962C8B-B14F-4D97-AF65-F5344CB8AC3E}">
        <p14:creationId xmlns:p14="http://schemas.microsoft.com/office/powerpoint/2010/main" val="3717127016"/>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43876F-61A3-4861-B566-F7F478348FA4}"/>
              </a:ext>
            </a:extLst>
          </p:cNvPr>
          <p:cNvSpPr>
            <a:spLocks noGrp="1"/>
          </p:cNvSpPr>
          <p:nvPr>
            <p:ph type="title"/>
          </p:nvPr>
        </p:nvSpPr>
        <p:spPr/>
        <p:txBody>
          <a:bodyPr/>
          <a:lstStyle/>
          <a:p>
            <a:r>
              <a:rPr lang="en-US"/>
              <a:t>LinkedIn Posts Table | Tokio Marine America - 12 of 14</a:t>
            </a:r>
          </a:p>
        </p:txBody>
      </p:sp>
      <p:graphicFrame>
        <p:nvGraphicFramePr>
          <p:cNvPr id="5" name="Table Placeholder 4">
            <a:extLst>
              <a:ext uri="{FF2B5EF4-FFF2-40B4-BE49-F238E27FC236}">
                <a16:creationId xmlns:a16="http://schemas.microsoft.com/office/drawing/2014/main" id="{EA87510C-F784-4E21-BC72-4955CEC78A2B}"/>
              </a:ext>
            </a:extLst>
          </p:cNvPr>
          <p:cNvGraphicFramePr>
            <a:graphicFrameLocks noGrp="1"/>
          </p:cNvGraphicFramePr>
          <p:nvPr>
            <p:ph type="tbl" sz="quarter" idx="13"/>
            <p:extLst>
              <p:ext uri="{D42A27DB-BD31-4B8C-83A1-F6EECF244321}">
                <p14:modId xmlns:p14="http://schemas.microsoft.com/office/powerpoint/2010/main" val="178731013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2652342636"/>
                    </a:ext>
                  </a:extLst>
                </a:gridCol>
                <a:gridCol w="1316736">
                  <a:extLst>
                    <a:ext uri="{9D8B030D-6E8A-4147-A177-3AD203B41FA5}">
                      <a16:colId xmlns:a16="http://schemas.microsoft.com/office/drawing/2014/main" val="555447745"/>
                    </a:ext>
                  </a:extLst>
                </a:gridCol>
                <a:gridCol w="411480">
                  <a:extLst>
                    <a:ext uri="{9D8B030D-6E8A-4147-A177-3AD203B41FA5}">
                      <a16:colId xmlns:a16="http://schemas.microsoft.com/office/drawing/2014/main" val="3011790607"/>
                    </a:ext>
                  </a:extLst>
                </a:gridCol>
                <a:gridCol w="411480">
                  <a:extLst>
                    <a:ext uri="{9D8B030D-6E8A-4147-A177-3AD203B41FA5}">
                      <a16:colId xmlns:a16="http://schemas.microsoft.com/office/drawing/2014/main" val="2064662783"/>
                    </a:ext>
                  </a:extLst>
                </a:gridCol>
                <a:gridCol w="411480">
                  <a:extLst>
                    <a:ext uri="{9D8B030D-6E8A-4147-A177-3AD203B41FA5}">
                      <a16:colId xmlns:a16="http://schemas.microsoft.com/office/drawing/2014/main" val="2329718801"/>
                    </a:ext>
                  </a:extLst>
                </a:gridCol>
                <a:gridCol w="411480">
                  <a:extLst>
                    <a:ext uri="{9D8B030D-6E8A-4147-A177-3AD203B41FA5}">
                      <a16:colId xmlns:a16="http://schemas.microsoft.com/office/drawing/2014/main" val="318487951"/>
                    </a:ext>
                  </a:extLst>
                </a:gridCol>
                <a:gridCol w="411480">
                  <a:extLst>
                    <a:ext uri="{9D8B030D-6E8A-4147-A177-3AD203B41FA5}">
                      <a16:colId xmlns:a16="http://schemas.microsoft.com/office/drawing/2014/main" val="2365919188"/>
                    </a:ext>
                  </a:extLst>
                </a:gridCol>
                <a:gridCol w="411480">
                  <a:extLst>
                    <a:ext uri="{9D8B030D-6E8A-4147-A177-3AD203B41FA5}">
                      <a16:colId xmlns:a16="http://schemas.microsoft.com/office/drawing/2014/main" val="1244789655"/>
                    </a:ext>
                  </a:extLst>
                </a:gridCol>
                <a:gridCol w="411480">
                  <a:extLst>
                    <a:ext uri="{9D8B030D-6E8A-4147-A177-3AD203B41FA5}">
                      <a16:colId xmlns:a16="http://schemas.microsoft.com/office/drawing/2014/main" val="2208785182"/>
                    </a:ext>
                  </a:extLst>
                </a:gridCol>
                <a:gridCol w="411480">
                  <a:extLst>
                    <a:ext uri="{9D8B030D-6E8A-4147-A177-3AD203B41FA5}">
                      <a16:colId xmlns:a16="http://schemas.microsoft.com/office/drawing/2014/main" val="1718307713"/>
                    </a:ext>
                  </a:extLst>
                </a:gridCol>
                <a:gridCol w="411480">
                  <a:extLst>
                    <a:ext uri="{9D8B030D-6E8A-4147-A177-3AD203B41FA5}">
                      <a16:colId xmlns:a16="http://schemas.microsoft.com/office/drawing/2014/main" val="892165296"/>
                    </a:ext>
                  </a:extLst>
                </a:gridCol>
                <a:gridCol w="411480">
                  <a:extLst>
                    <a:ext uri="{9D8B030D-6E8A-4147-A177-3AD203B41FA5}">
                      <a16:colId xmlns:a16="http://schemas.microsoft.com/office/drawing/2014/main" val="451032851"/>
                    </a:ext>
                  </a:extLst>
                </a:gridCol>
                <a:gridCol w="411480">
                  <a:extLst>
                    <a:ext uri="{9D8B030D-6E8A-4147-A177-3AD203B41FA5}">
                      <a16:colId xmlns:a16="http://schemas.microsoft.com/office/drawing/2014/main" val="399358785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Support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Funny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114245375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Tokio Marine America - 2024-06-07 14:23:59</a:t>
                      </a:r>
                      <a:r>
                        <a:rPr kumimoji="0" lang="en-US" sz="1000" b="0" i="0" u="none" strike="noStrike" kern="1200" cap="none" spc="0" normalizeH="0" baseline="0" noProof="0">
                          <a:ln>
                            <a:noFill/>
                          </a:ln>
                          <a:solidFill>
                            <a:prstClr val="black"/>
                          </a:solidFill>
                          <a:effectLst/>
                          <a:uLnTx/>
                          <a:uFillTx/>
                          <a:latin typeface="Calibri"/>
                          <a:ea typeface="+mn-ea"/>
                          <a:cs typeface="+mn-cs"/>
                        </a:rPr>
                        <a:t>
 Tokio Marine America is proud to support Shriners Hospitals for Children as our June charity of the month.
Shriners Children's is an incredible beacon of hope and care for children with special healthcare needs and their families. Through continuous education and research in health discoveries, Shriners helps children everywhere live a full life.
Every donation counts in bringing smiles, comfort, and care to these brave kids.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2.9948867786706 %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1343475251"/>
                  </a:ext>
                </a:extLst>
              </a:tr>
            </a:tbl>
          </a:graphicData>
        </a:graphic>
      </p:graphicFrame>
      <p:sp>
        <p:nvSpPr>
          <p:cNvPr id="4" name="Text Placeholder 3">
            <a:extLst>
              <a:ext uri="{FF2B5EF4-FFF2-40B4-BE49-F238E27FC236}">
                <a16:creationId xmlns:a16="http://schemas.microsoft.com/office/drawing/2014/main" id="{93D9B2E4-3FE9-4CB7-A451-B1A51D47800A}"/>
              </a:ext>
            </a:extLst>
          </p:cNvPr>
          <p:cNvSpPr>
            <a:spLocks noGrp="1"/>
          </p:cNvSpPr>
          <p:nvPr>
            <p:ph type="body" sz="quarter" idx="14"/>
          </p:nvPr>
        </p:nvSpPr>
        <p:spPr/>
        <p:txBody>
          <a:bodyPr/>
          <a:lstStyle/>
          <a:p>
            <a:r>
              <a:rPr lang="en-US"/>
              <a:t>06/01/2024 - 06/30/2024</a:t>
            </a:r>
          </a:p>
        </p:txBody>
      </p:sp>
    </p:spTree>
    <p:extLst>
      <p:ext uri="{BB962C8B-B14F-4D97-AF65-F5344CB8AC3E}">
        <p14:creationId xmlns:p14="http://schemas.microsoft.com/office/powerpoint/2010/main" val="4007996786"/>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373642-614D-4EBF-9F14-959270C50793}"/>
              </a:ext>
            </a:extLst>
          </p:cNvPr>
          <p:cNvSpPr>
            <a:spLocks noGrp="1"/>
          </p:cNvSpPr>
          <p:nvPr>
            <p:ph type="title"/>
          </p:nvPr>
        </p:nvSpPr>
        <p:spPr/>
        <p:txBody>
          <a:bodyPr/>
          <a:lstStyle/>
          <a:p>
            <a:r>
              <a:rPr lang="en-US"/>
              <a:t>LinkedIn Posts Table | Tokio Marine America - 13 of 14</a:t>
            </a:r>
          </a:p>
        </p:txBody>
      </p:sp>
      <p:graphicFrame>
        <p:nvGraphicFramePr>
          <p:cNvPr id="5" name="Table Placeholder 4">
            <a:extLst>
              <a:ext uri="{FF2B5EF4-FFF2-40B4-BE49-F238E27FC236}">
                <a16:creationId xmlns:a16="http://schemas.microsoft.com/office/drawing/2014/main" id="{C8881DE4-D33E-4955-8A20-26559F1CD125}"/>
              </a:ext>
            </a:extLst>
          </p:cNvPr>
          <p:cNvGraphicFramePr>
            <a:graphicFrameLocks noGrp="1"/>
          </p:cNvGraphicFramePr>
          <p:nvPr>
            <p:ph type="tbl" sz="quarter" idx="13"/>
            <p:extLst>
              <p:ext uri="{D42A27DB-BD31-4B8C-83A1-F6EECF244321}">
                <p14:modId xmlns:p14="http://schemas.microsoft.com/office/powerpoint/2010/main" val="315006964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3474333374"/>
                    </a:ext>
                  </a:extLst>
                </a:gridCol>
                <a:gridCol w="1316736">
                  <a:extLst>
                    <a:ext uri="{9D8B030D-6E8A-4147-A177-3AD203B41FA5}">
                      <a16:colId xmlns:a16="http://schemas.microsoft.com/office/drawing/2014/main" val="2993341192"/>
                    </a:ext>
                  </a:extLst>
                </a:gridCol>
                <a:gridCol w="411480">
                  <a:extLst>
                    <a:ext uri="{9D8B030D-6E8A-4147-A177-3AD203B41FA5}">
                      <a16:colId xmlns:a16="http://schemas.microsoft.com/office/drawing/2014/main" val="1868886992"/>
                    </a:ext>
                  </a:extLst>
                </a:gridCol>
                <a:gridCol w="411480">
                  <a:extLst>
                    <a:ext uri="{9D8B030D-6E8A-4147-A177-3AD203B41FA5}">
                      <a16:colId xmlns:a16="http://schemas.microsoft.com/office/drawing/2014/main" val="2976459285"/>
                    </a:ext>
                  </a:extLst>
                </a:gridCol>
                <a:gridCol w="411480">
                  <a:extLst>
                    <a:ext uri="{9D8B030D-6E8A-4147-A177-3AD203B41FA5}">
                      <a16:colId xmlns:a16="http://schemas.microsoft.com/office/drawing/2014/main" val="2451867414"/>
                    </a:ext>
                  </a:extLst>
                </a:gridCol>
                <a:gridCol w="411480">
                  <a:extLst>
                    <a:ext uri="{9D8B030D-6E8A-4147-A177-3AD203B41FA5}">
                      <a16:colId xmlns:a16="http://schemas.microsoft.com/office/drawing/2014/main" val="2983412370"/>
                    </a:ext>
                  </a:extLst>
                </a:gridCol>
                <a:gridCol w="411480">
                  <a:extLst>
                    <a:ext uri="{9D8B030D-6E8A-4147-A177-3AD203B41FA5}">
                      <a16:colId xmlns:a16="http://schemas.microsoft.com/office/drawing/2014/main" val="195941427"/>
                    </a:ext>
                  </a:extLst>
                </a:gridCol>
                <a:gridCol w="411480">
                  <a:extLst>
                    <a:ext uri="{9D8B030D-6E8A-4147-A177-3AD203B41FA5}">
                      <a16:colId xmlns:a16="http://schemas.microsoft.com/office/drawing/2014/main" val="1269632071"/>
                    </a:ext>
                  </a:extLst>
                </a:gridCol>
                <a:gridCol w="411480">
                  <a:extLst>
                    <a:ext uri="{9D8B030D-6E8A-4147-A177-3AD203B41FA5}">
                      <a16:colId xmlns:a16="http://schemas.microsoft.com/office/drawing/2014/main" val="144991449"/>
                    </a:ext>
                  </a:extLst>
                </a:gridCol>
                <a:gridCol w="411480">
                  <a:extLst>
                    <a:ext uri="{9D8B030D-6E8A-4147-A177-3AD203B41FA5}">
                      <a16:colId xmlns:a16="http://schemas.microsoft.com/office/drawing/2014/main" val="2769660476"/>
                    </a:ext>
                  </a:extLst>
                </a:gridCol>
                <a:gridCol w="411480">
                  <a:extLst>
                    <a:ext uri="{9D8B030D-6E8A-4147-A177-3AD203B41FA5}">
                      <a16:colId xmlns:a16="http://schemas.microsoft.com/office/drawing/2014/main" val="1399075003"/>
                    </a:ext>
                  </a:extLst>
                </a:gridCol>
                <a:gridCol w="411480">
                  <a:extLst>
                    <a:ext uri="{9D8B030D-6E8A-4147-A177-3AD203B41FA5}">
                      <a16:colId xmlns:a16="http://schemas.microsoft.com/office/drawing/2014/main" val="1839460454"/>
                    </a:ext>
                  </a:extLst>
                </a:gridCol>
                <a:gridCol w="411480">
                  <a:extLst>
                    <a:ext uri="{9D8B030D-6E8A-4147-A177-3AD203B41FA5}">
                      <a16:colId xmlns:a16="http://schemas.microsoft.com/office/drawing/2014/main" val="83441707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Support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Funny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19998215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Tokio Marine America - 2024-06-05 16:39:52</a:t>
                      </a:r>
                      <a:r>
                        <a:rPr kumimoji="0" lang="en-US" sz="1000" b="0" i="0" u="none" strike="noStrike" kern="1200" cap="none" spc="0" normalizeH="0" baseline="0" noProof="0">
                          <a:ln>
                            <a:noFill/>
                          </a:ln>
                          <a:solidFill>
                            <a:prstClr val="black"/>
                          </a:solidFill>
                          <a:effectLst/>
                          <a:uLnTx/>
                          <a:uFillTx/>
                          <a:latin typeface="Calibri"/>
                          <a:ea typeface="+mn-ea"/>
                          <a:cs typeface="+mn-cs"/>
                        </a:rPr>
                        <a:t>
 Happy World Environment Day! 🌎
Today, we celebrate the beauty of our planet, while also continuing to focus on solutions to preserve our home for future generations.
We are proud to be part of the Tokio Marine Group, which is committed to sustainability and has maintained carbon-neutral status for 10 consecutive years!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3.3333333333333 %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2933500825"/>
                  </a:ext>
                </a:extLst>
              </a:tr>
            </a:tbl>
          </a:graphicData>
        </a:graphic>
      </p:graphicFrame>
      <p:sp>
        <p:nvSpPr>
          <p:cNvPr id="4" name="Text Placeholder 3">
            <a:extLst>
              <a:ext uri="{FF2B5EF4-FFF2-40B4-BE49-F238E27FC236}">
                <a16:creationId xmlns:a16="http://schemas.microsoft.com/office/drawing/2014/main" id="{FC2A0CEA-7D3A-4BCD-AB7C-E43DA7C19BE5}"/>
              </a:ext>
            </a:extLst>
          </p:cNvPr>
          <p:cNvSpPr>
            <a:spLocks noGrp="1"/>
          </p:cNvSpPr>
          <p:nvPr>
            <p:ph type="body" sz="quarter" idx="14"/>
          </p:nvPr>
        </p:nvSpPr>
        <p:spPr/>
        <p:txBody>
          <a:bodyPr/>
          <a:lstStyle/>
          <a:p>
            <a:r>
              <a:rPr lang="en-US"/>
              <a:t>06/01/2024 - 06/30/2024</a:t>
            </a:r>
          </a:p>
        </p:txBody>
      </p:sp>
    </p:spTree>
    <p:extLst>
      <p:ext uri="{BB962C8B-B14F-4D97-AF65-F5344CB8AC3E}">
        <p14:creationId xmlns:p14="http://schemas.microsoft.com/office/powerpoint/2010/main" val="469059988"/>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89A618-D0CE-427E-9268-1AB2907A3367}"/>
              </a:ext>
            </a:extLst>
          </p:cNvPr>
          <p:cNvSpPr>
            <a:spLocks noGrp="1"/>
          </p:cNvSpPr>
          <p:nvPr>
            <p:ph type="title"/>
          </p:nvPr>
        </p:nvSpPr>
        <p:spPr/>
        <p:txBody>
          <a:bodyPr/>
          <a:lstStyle/>
          <a:p>
            <a:r>
              <a:rPr lang="en-US"/>
              <a:t>LinkedIn Posts Table | Tokio Marine America - 14 of 14</a:t>
            </a:r>
          </a:p>
        </p:txBody>
      </p:sp>
      <p:graphicFrame>
        <p:nvGraphicFramePr>
          <p:cNvPr id="5" name="Table Placeholder 4">
            <a:extLst>
              <a:ext uri="{FF2B5EF4-FFF2-40B4-BE49-F238E27FC236}">
                <a16:creationId xmlns:a16="http://schemas.microsoft.com/office/drawing/2014/main" id="{6799AF2B-788F-4C68-9807-1BB897A50D1E}"/>
              </a:ext>
            </a:extLst>
          </p:cNvPr>
          <p:cNvGraphicFramePr>
            <a:graphicFrameLocks noGrp="1"/>
          </p:cNvGraphicFramePr>
          <p:nvPr>
            <p:ph type="tbl" sz="quarter" idx="13"/>
            <p:extLst>
              <p:ext uri="{D42A27DB-BD31-4B8C-83A1-F6EECF244321}">
                <p14:modId xmlns:p14="http://schemas.microsoft.com/office/powerpoint/2010/main" val="90382125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2098597923"/>
                    </a:ext>
                  </a:extLst>
                </a:gridCol>
                <a:gridCol w="1316736">
                  <a:extLst>
                    <a:ext uri="{9D8B030D-6E8A-4147-A177-3AD203B41FA5}">
                      <a16:colId xmlns:a16="http://schemas.microsoft.com/office/drawing/2014/main" val="1202456856"/>
                    </a:ext>
                  </a:extLst>
                </a:gridCol>
                <a:gridCol w="411480">
                  <a:extLst>
                    <a:ext uri="{9D8B030D-6E8A-4147-A177-3AD203B41FA5}">
                      <a16:colId xmlns:a16="http://schemas.microsoft.com/office/drawing/2014/main" val="3427462897"/>
                    </a:ext>
                  </a:extLst>
                </a:gridCol>
                <a:gridCol w="411480">
                  <a:extLst>
                    <a:ext uri="{9D8B030D-6E8A-4147-A177-3AD203B41FA5}">
                      <a16:colId xmlns:a16="http://schemas.microsoft.com/office/drawing/2014/main" val="2640339498"/>
                    </a:ext>
                  </a:extLst>
                </a:gridCol>
                <a:gridCol w="411480">
                  <a:extLst>
                    <a:ext uri="{9D8B030D-6E8A-4147-A177-3AD203B41FA5}">
                      <a16:colId xmlns:a16="http://schemas.microsoft.com/office/drawing/2014/main" val="2742494911"/>
                    </a:ext>
                  </a:extLst>
                </a:gridCol>
                <a:gridCol w="411480">
                  <a:extLst>
                    <a:ext uri="{9D8B030D-6E8A-4147-A177-3AD203B41FA5}">
                      <a16:colId xmlns:a16="http://schemas.microsoft.com/office/drawing/2014/main" val="1652679200"/>
                    </a:ext>
                  </a:extLst>
                </a:gridCol>
                <a:gridCol w="411480">
                  <a:extLst>
                    <a:ext uri="{9D8B030D-6E8A-4147-A177-3AD203B41FA5}">
                      <a16:colId xmlns:a16="http://schemas.microsoft.com/office/drawing/2014/main" val="1945314666"/>
                    </a:ext>
                  </a:extLst>
                </a:gridCol>
                <a:gridCol w="411480">
                  <a:extLst>
                    <a:ext uri="{9D8B030D-6E8A-4147-A177-3AD203B41FA5}">
                      <a16:colId xmlns:a16="http://schemas.microsoft.com/office/drawing/2014/main" val="2661766965"/>
                    </a:ext>
                  </a:extLst>
                </a:gridCol>
                <a:gridCol w="411480">
                  <a:extLst>
                    <a:ext uri="{9D8B030D-6E8A-4147-A177-3AD203B41FA5}">
                      <a16:colId xmlns:a16="http://schemas.microsoft.com/office/drawing/2014/main" val="2730255140"/>
                    </a:ext>
                  </a:extLst>
                </a:gridCol>
                <a:gridCol w="411480">
                  <a:extLst>
                    <a:ext uri="{9D8B030D-6E8A-4147-A177-3AD203B41FA5}">
                      <a16:colId xmlns:a16="http://schemas.microsoft.com/office/drawing/2014/main" val="3898827601"/>
                    </a:ext>
                  </a:extLst>
                </a:gridCol>
                <a:gridCol w="411480">
                  <a:extLst>
                    <a:ext uri="{9D8B030D-6E8A-4147-A177-3AD203B41FA5}">
                      <a16:colId xmlns:a16="http://schemas.microsoft.com/office/drawing/2014/main" val="1710940707"/>
                    </a:ext>
                  </a:extLst>
                </a:gridCol>
                <a:gridCol w="411480">
                  <a:extLst>
                    <a:ext uri="{9D8B030D-6E8A-4147-A177-3AD203B41FA5}">
                      <a16:colId xmlns:a16="http://schemas.microsoft.com/office/drawing/2014/main" val="1538567438"/>
                    </a:ext>
                  </a:extLst>
                </a:gridCol>
                <a:gridCol w="411480">
                  <a:extLst>
                    <a:ext uri="{9D8B030D-6E8A-4147-A177-3AD203B41FA5}">
                      <a16:colId xmlns:a16="http://schemas.microsoft.com/office/drawing/2014/main" val="51485138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Support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Funny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14194586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Tokio Marine America - 2024-06-03 15:50:47</a:t>
                      </a:r>
                      <a:r>
                        <a:rPr kumimoji="0" lang="en-US" sz="1000" b="0" i="0" u="none" strike="noStrike" kern="1200" cap="none" spc="0" normalizeH="0" baseline="0" noProof="0">
                          <a:ln>
                            <a:noFill/>
                          </a:ln>
                          <a:solidFill>
                            <a:prstClr val="black"/>
                          </a:solidFill>
                          <a:effectLst/>
                          <a:uLnTx/>
                          <a:uFillTx/>
                          <a:latin typeface="Calibri"/>
                          <a:ea typeface="+mn-ea"/>
                          <a:cs typeface="+mn-cs"/>
                        </a:rPr>
                        <a:t>
 Our Plano, TX employees rolled up their sleeves to clean up the gardens at Moss Haven Farm! Our team had a rewarding day, gardening, picking weeds, laying mulch, and tasting blackberries. 🌱 
Their efforts support Moss Haven Farms' mission to cultivate responsible environmental practices, healthy lifestyles, and a passion for giving back to the community.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Gallery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12.179137083561 %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4074340103"/>
                  </a:ext>
                </a:extLst>
              </a:tr>
            </a:tbl>
          </a:graphicData>
        </a:graphic>
      </p:graphicFrame>
      <p:sp>
        <p:nvSpPr>
          <p:cNvPr id="4" name="Text Placeholder 3">
            <a:extLst>
              <a:ext uri="{FF2B5EF4-FFF2-40B4-BE49-F238E27FC236}">
                <a16:creationId xmlns:a16="http://schemas.microsoft.com/office/drawing/2014/main" id="{A4B9DCB5-F4C7-4953-8AC5-7DA6C8E2A44A}"/>
              </a:ext>
            </a:extLst>
          </p:cNvPr>
          <p:cNvSpPr>
            <a:spLocks noGrp="1"/>
          </p:cNvSpPr>
          <p:nvPr>
            <p:ph type="body" sz="quarter" idx="14"/>
          </p:nvPr>
        </p:nvSpPr>
        <p:spPr/>
        <p:txBody>
          <a:bodyPr/>
          <a:lstStyle/>
          <a:p>
            <a:r>
              <a:rPr lang="en-US"/>
              <a:t>06/01/2024 - 06/30/2024</a:t>
            </a:r>
          </a:p>
        </p:txBody>
      </p:sp>
    </p:spTree>
    <p:extLst>
      <p:ext uri="{BB962C8B-B14F-4D97-AF65-F5344CB8AC3E}">
        <p14:creationId xmlns:p14="http://schemas.microsoft.com/office/powerpoint/2010/main" val="1233566541"/>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3854</Words>
  <Application>Microsoft Office PowerPoint</Application>
  <PresentationFormat>On-screen Show (4:3)</PresentationFormat>
  <Paragraphs>796</Paragraphs>
  <Slides>43</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43</vt:i4>
      </vt:variant>
    </vt:vector>
  </HeadingPairs>
  <TitlesOfParts>
    <vt:vector size="46" baseType="lpstr">
      <vt:lpstr>Calibri</vt:lpstr>
      <vt:lpstr>Arial</vt:lpstr>
      <vt:lpstr>quintly_template</vt:lpstr>
      <vt:lpstr>TMA Quarterly Social Media</vt:lpstr>
      <vt:lpstr>Overall Overall Audience | Tokio Marine America</vt:lpstr>
      <vt:lpstr>Facebook Key Metrics Table | Tokio Marine America</vt:lpstr>
      <vt:lpstr>Facebook Facebook Fans Change | Tokio Marine America</vt:lpstr>
      <vt:lpstr>Facebook Average Interactions Per Facebook Post | Tokio Marine America</vt:lpstr>
      <vt:lpstr>Facebook Facebook Impressions | Tokio Marine America</vt:lpstr>
      <vt:lpstr>Facebook Own Posts Table | Tokio Marine America - 1 of 3</vt:lpstr>
      <vt:lpstr>Facebook Own Posts Table | Tokio Marine America - 2 of 3</vt:lpstr>
      <vt:lpstr>Facebook Own Posts Table | Tokio Marine America - 3 of 3</vt:lpstr>
      <vt:lpstr>Facebook Total Interactions | All profiles</vt:lpstr>
      <vt:lpstr>Twitter Key Metrics Table | Tokio Marine America</vt:lpstr>
      <vt:lpstr>Twitter Twitter Followers Change | Tokio Marine America</vt:lpstr>
      <vt:lpstr>Twitter Average Interactions Per Tweet | Tokio Marine America</vt:lpstr>
      <vt:lpstr>Twitter Own and Retweeted Tweets Table | Tokio Marine America</vt:lpstr>
      <vt:lpstr>Twitter Total Interactions | All profiles</vt:lpstr>
      <vt:lpstr>LinkedIn Followers Table | Tokio Marine America</vt:lpstr>
      <vt:lpstr>LinkedIn LinkedIn Followers Change | Tokio Marine America</vt:lpstr>
      <vt:lpstr>Instagram Key Metrics Table | Tokio Marine America</vt:lpstr>
      <vt:lpstr>Instagram Followers Change | Tokio Marine America</vt:lpstr>
      <vt:lpstr>Instagram Average Interactions Per Post | Tokio Marine America</vt:lpstr>
      <vt:lpstr>Instagram Instagram Top Posts | Tokio Marine America - 1 of 5</vt:lpstr>
      <vt:lpstr>Instagram Instagram Top Posts | Tokio Marine America - 2 of 5</vt:lpstr>
      <vt:lpstr>Instagram Instagram Top Posts | Tokio Marine America - 3 of 5</vt:lpstr>
      <vt:lpstr>Instagram Instagram Top Posts | Tokio Marine America - 4 of 5</vt:lpstr>
      <vt:lpstr>Instagram Instagram Top Posts | Tokio Marine America - 5 of 5</vt:lpstr>
      <vt:lpstr>Instagram Total Interactions | All profiles</vt:lpstr>
      <vt:lpstr>Instagram Stories Key Metrics Table | All profiles</vt:lpstr>
      <vt:lpstr>LinkedIn Key Metrics Table | All profiles - 1 of 2</vt:lpstr>
      <vt:lpstr>LinkedIn Key Metrics Table | All profiles - 2 of 2</vt:lpstr>
      <vt:lpstr>LinkedIn Posts Table | Tokio Marine America - 1 of 14</vt:lpstr>
      <vt:lpstr>LinkedIn Posts Table | Tokio Marine America - 2 of 14</vt:lpstr>
      <vt:lpstr>LinkedIn Posts Table | Tokio Marine America - 3 of 14</vt:lpstr>
      <vt:lpstr>LinkedIn Posts Table | Tokio Marine America - 4 of 14</vt:lpstr>
      <vt:lpstr>LinkedIn Posts Table | Tokio Marine America - 5 of 14</vt:lpstr>
      <vt:lpstr>LinkedIn Posts Table | Tokio Marine America - 6 of 14</vt:lpstr>
      <vt:lpstr>LinkedIn Posts Table | Tokio Marine America - 7 of 14</vt:lpstr>
      <vt:lpstr>LinkedIn Posts Table | Tokio Marine America - 8 of 14</vt:lpstr>
      <vt:lpstr>LinkedIn Posts Table | Tokio Marine America - 9 of 14</vt:lpstr>
      <vt:lpstr>LinkedIn Posts Table | Tokio Marine America - 10 of 14</vt:lpstr>
      <vt:lpstr>LinkedIn Posts Table | Tokio Marine America - 11 of 14</vt:lpstr>
      <vt:lpstr>LinkedIn Posts Table | Tokio Marine America - 12 of 14</vt:lpstr>
      <vt:lpstr>LinkedIn Posts Table | Tokio Marine America - 13 of 14</vt:lpstr>
      <vt:lpstr>LinkedIn Posts Table | Tokio Marine America - 14 of 14</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TMA Quarterly Social Media</dc:title>
  <dc:creator>Frederik Born</dc:creator>
  <cp:lastModifiedBy>Frederik Born</cp:lastModifiedBy>
  <cp:revision>1</cp:revision>
  <dcterms:created xsi:type="dcterms:W3CDTF">2024-07-08T15:35:45Z</dcterms:created>
  <dcterms:modified xsi:type="dcterms:W3CDTF">2024-07-08T15:36:40Z</dcterms:modified>
</cp:coreProperties>
</file>