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5" r:id="rId47"/>
    <p:sldId id="306" r:id="rId48"/>
    <p:sldId id="307" r:id="rId49"/>
    <p:sldId id="309" r:id="rId50"/>
    <p:sldId id="310" r:id="rId51"/>
    <p:sldId id="311" r:id="rId52"/>
    <p:sldId id="312"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178</c:v>
                </c:pt>
              </c:numCache>
            </c:numRef>
          </c:val>
          <c:extLst>
            <c:ext xmlns:c16="http://schemas.microsoft.com/office/drawing/2014/chart" uri="{C3380CC4-5D6E-409C-BE32-E72D297353CC}">
              <c16:uniqueId val="{00000000-ACCA-4889-B36F-8228670E266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557</c:v>
                </c:pt>
              </c:numCache>
            </c:numRef>
          </c:val>
          <c:extLst>
            <c:ext xmlns:c16="http://schemas.microsoft.com/office/drawing/2014/chart" uri="{C3380CC4-5D6E-409C-BE32-E72D297353CC}">
              <c16:uniqueId val="{00000001-ACCA-4889-B36F-8228670E266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21214</c:v>
                </c:pt>
              </c:numCache>
            </c:numRef>
          </c:val>
          <c:extLst>
            <c:ext xmlns:c16="http://schemas.microsoft.com/office/drawing/2014/chart" uri="{C3380CC4-5D6E-409C-BE32-E72D297353CC}">
              <c16:uniqueId val="{00000002-ACCA-4889-B36F-8228670E266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ACCA-4889-B36F-8228670E266B}"/>
            </c:ext>
          </c:extLst>
        </c:ser>
        <c:dLbls>
          <c:showLegendKey val="0"/>
          <c:showVal val="0"/>
          <c:showCatName val="0"/>
          <c:showSerName val="0"/>
          <c:showPercent val="0"/>
          <c:showBubbleSize val="0"/>
        </c:dLbls>
        <c:gapWidth val="219"/>
        <c:overlap val="-27"/>
        <c:axId val="239133400"/>
        <c:axId val="375091952"/>
      </c:barChart>
      <c:dateAx>
        <c:axId val="23913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91952"/>
        <c:crosses val="autoZero"/>
        <c:auto val="1"/>
        <c:lblOffset val="100"/>
        <c:baseTimeUnit val="days"/>
      </c:dateAx>
      <c:valAx>
        <c:axId val="37509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3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-6</c:v>
                </c:pt>
                <c:pt idx="4">
                  <c:v>0</c:v>
                </c:pt>
                <c:pt idx="5">
                  <c:v>3</c:v>
                </c:pt>
                <c:pt idx="6">
                  <c:v>0</c:v>
                </c:pt>
              </c:numCache>
            </c:numRef>
          </c:val>
          <c:extLst>
            <c:ext xmlns:c16="http://schemas.microsoft.com/office/drawing/2014/chart" uri="{C3380CC4-5D6E-409C-BE32-E72D297353CC}">
              <c16:uniqueId val="{00000000-8E34-4268-B920-E30B3CBC7FED}"/>
            </c:ext>
          </c:extLst>
        </c:ser>
        <c:dLbls>
          <c:showLegendKey val="0"/>
          <c:showVal val="0"/>
          <c:showCatName val="0"/>
          <c:showSerName val="0"/>
          <c:showPercent val="0"/>
          <c:showBubbleSize val="0"/>
        </c:dLbls>
        <c:gapWidth val="219"/>
        <c:overlap val="-27"/>
        <c:axId val="381398704"/>
        <c:axId val="381400344"/>
      </c:barChart>
      <c:dateAx>
        <c:axId val="38139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00344"/>
        <c:crosses val="autoZero"/>
        <c:auto val="1"/>
        <c:lblOffset val="100"/>
        <c:baseTimeUnit val="months"/>
      </c:dateAx>
      <c:valAx>
        <c:axId val="38140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9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6F8-40ED-8BC1-6CAD03B94A5F}"/>
            </c:ext>
          </c:extLst>
        </c:ser>
        <c:dLbls>
          <c:showLegendKey val="0"/>
          <c:showVal val="0"/>
          <c:showCatName val="0"/>
          <c:showSerName val="0"/>
          <c:showPercent val="0"/>
          <c:showBubbleSize val="0"/>
        </c:dLbls>
        <c:gapWidth val="219"/>
        <c:overlap val="-27"/>
        <c:axId val="386381584"/>
        <c:axId val="386383880"/>
      </c:barChart>
      <c:dateAx>
        <c:axId val="38638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83880"/>
        <c:crosses val="autoZero"/>
        <c:auto val="1"/>
        <c:lblOffset val="100"/>
        <c:baseTimeUnit val="months"/>
      </c:dateAx>
      <c:valAx>
        <c:axId val="38638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8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16</c:v>
                </c:pt>
                <c:pt idx="4">
                  <c:v>13</c:v>
                </c:pt>
                <c:pt idx="5">
                  <c:v>12</c:v>
                </c:pt>
                <c:pt idx="6">
                  <c:v>0</c:v>
                </c:pt>
                <c:pt idx="7">
                  <c:v>0</c:v>
                </c:pt>
                <c:pt idx="8">
                  <c:v>0</c:v>
                </c:pt>
                <c:pt idx="9">
                  <c:v>0</c:v>
                </c:pt>
                <c:pt idx="10">
                  <c:v>0</c:v>
                </c:pt>
                <c:pt idx="11">
                  <c:v>0</c:v>
                </c:pt>
              </c:numCache>
            </c:numRef>
          </c:val>
          <c:extLst>
            <c:ext xmlns:c16="http://schemas.microsoft.com/office/drawing/2014/chart" uri="{C3380CC4-5D6E-409C-BE32-E72D297353CC}">
              <c16:uniqueId val="{00000000-B4CA-4201-82F8-598BA47275E2}"/>
            </c:ext>
          </c:extLst>
        </c:ser>
        <c:dLbls>
          <c:showLegendKey val="0"/>
          <c:showVal val="0"/>
          <c:showCatName val="0"/>
          <c:showSerName val="0"/>
          <c:showPercent val="0"/>
          <c:showBubbleSize val="0"/>
        </c:dLbls>
        <c:gapWidth val="219"/>
        <c:overlap val="-27"/>
        <c:axId val="387985736"/>
        <c:axId val="387980816"/>
      </c:barChart>
      <c:catAx>
        <c:axId val="38798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80816"/>
        <c:crosses val="autoZero"/>
        <c:auto val="1"/>
        <c:lblAlgn val="ctr"/>
        <c:lblOffset val="100"/>
        <c:noMultiLvlLbl val="0"/>
      </c:catAx>
      <c:valAx>
        <c:axId val="38798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8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538</c:v>
                </c:pt>
                <c:pt idx="1">
                  <c:v>524</c:v>
                </c:pt>
                <c:pt idx="2">
                  <c:v>732</c:v>
                </c:pt>
                <c:pt idx="3">
                  <c:v>1005</c:v>
                </c:pt>
                <c:pt idx="4">
                  <c:v>856</c:v>
                </c:pt>
                <c:pt idx="5">
                  <c:v>991</c:v>
                </c:pt>
                <c:pt idx="6">
                  <c:v>26</c:v>
                </c:pt>
              </c:numCache>
            </c:numRef>
          </c:val>
          <c:extLst>
            <c:ext xmlns:c16="http://schemas.microsoft.com/office/drawing/2014/chart" uri="{C3380CC4-5D6E-409C-BE32-E72D297353CC}">
              <c16:uniqueId val="{00000000-3C47-4021-BA60-7DB2E2AC5732}"/>
            </c:ext>
          </c:extLst>
        </c:ser>
        <c:dLbls>
          <c:showLegendKey val="0"/>
          <c:showVal val="0"/>
          <c:showCatName val="0"/>
          <c:showSerName val="0"/>
          <c:showPercent val="0"/>
          <c:showBubbleSize val="0"/>
        </c:dLbls>
        <c:gapWidth val="219"/>
        <c:overlap val="-27"/>
        <c:axId val="468965304"/>
        <c:axId val="468963336"/>
      </c:barChart>
      <c:dateAx>
        <c:axId val="46896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963336"/>
        <c:crosses val="autoZero"/>
        <c:auto val="1"/>
        <c:lblOffset val="100"/>
        <c:baseTimeUnit val="months"/>
      </c:dateAx>
      <c:valAx>
        <c:axId val="46896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96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Sheet1!$A$2:$A$7</c:f>
              <c:strCache>
                <c:ptCount val="6"/>
                <c:pt idx="0">
                  <c:v>2024-01</c:v>
                </c:pt>
                <c:pt idx="1">
                  <c:v>2024-02</c:v>
                </c:pt>
                <c:pt idx="2">
                  <c:v>2024-03</c:v>
                </c:pt>
                <c:pt idx="3">
                  <c:v>2024-04</c:v>
                </c:pt>
                <c:pt idx="4">
                  <c:v>2024-05</c:v>
                </c:pt>
                <c:pt idx="5">
                  <c:v>2024-06</c:v>
                </c:pt>
              </c:strCache>
            </c:strRef>
          </c:cat>
          <c:val>
            <c:numRef>
              <c:f>Sheet1!$B$2:$B$7</c:f>
              <c:numCache>
                <c:formatCode>General</c:formatCode>
                <c:ptCount val="6"/>
                <c:pt idx="0">
                  <c:v>57</c:v>
                </c:pt>
                <c:pt idx="1">
                  <c:v>57</c:v>
                </c:pt>
                <c:pt idx="2">
                  <c:v>78</c:v>
                </c:pt>
                <c:pt idx="3">
                  <c:v>72</c:v>
                </c:pt>
                <c:pt idx="4">
                  <c:v>63</c:v>
                </c:pt>
                <c:pt idx="5">
                  <c:v>80</c:v>
                </c:pt>
              </c:numCache>
            </c:numRef>
          </c:val>
          <c:extLst>
            <c:ext xmlns:c16="http://schemas.microsoft.com/office/drawing/2014/chart" uri="{C3380CC4-5D6E-409C-BE32-E72D297353CC}">
              <c16:uniqueId val="{00000000-6F7E-4064-AB95-C9551C8F1169}"/>
            </c:ext>
          </c:extLst>
        </c:ser>
        <c:dLbls>
          <c:showLegendKey val="0"/>
          <c:showVal val="0"/>
          <c:showCatName val="0"/>
          <c:showSerName val="0"/>
          <c:showPercent val="0"/>
          <c:showBubbleSize val="0"/>
        </c:dLbls>
        <c:gapWidth val="219"/>
        <c:overlap val="-27"/>
        <c:axId val="471210136"/>
        <c:axId val="471210464"/>
      </c:barChart>
      <c:catAx>
        <c:axId val="47121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10464"/>
        <c:crosses val="autoZero"/>
        <c:auto val="1"/>
        <c:lblAlgn val="ctr"/>
        <c:lblOffset val="100"/>
        <c:noMultiLvlLbl val="0"/>
      </c:catAx>
      <c:valAx>
        <c:axId val="47121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1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Sheet1!$A$2:$A$7</c:f>
              <c:strCache>
                <c:ptCount val="6"/>
                <c:pt idx="0">
                  <c:v>2024-01</c:v>
                </c:pt>
                <c:pt idx="1">
                  <c:v>2024-02</c:v>
                </c:pt>
                <c:pt idx="2">
                  <c:v>2024-03</c:v>
                </c:pt>
                <c:pt idx="3">
                  <c:v>2024-04</c:v>
                </c:pt>
                <c:pt idx="4">
                  <c:v>2024-05</c:v>
                </c:pt>
                <c:pt idx="5">
                  <c:v>2024-06</c:v>
                </c:pt>
              </c:strCache>
            </c:strRef>
          </c:cat>
          <c:val>
            <c:numRef>
              <c:f>Sheet1!$B$2:$B$7</c:f>
              <c:numCache>
                <c:formatCode>General</c:formatCode>
                <c:ptCount val="6"/>
                <c:pt idx="0">
                  <c:v>572</c:v>
                </c:pt>
                <c:pt idx="1">
                  <c:v>694</c:v>
                </c:pt>
                <c:pt idx="2">
                  <c:v>781</c:v>
                </c:pt>
                <c:pt idx="3">
                  <c:v>1080</c:v>
                </c:pt>
                <c:pt idx="4">
                  <c:v>1019</c:v>
                </c:pt>
                <c:pt idx="5">
                  <c:v>1051</c:v>
                </c:pt>
              </c:numCache>
            </c:numRef>
          </c:val>
          <c:extLst>
            <c:ext xmlns:c16="http://schemas.microsoft.com/office/drawing/2014/chart" uri="{C3380CC4-5D6E-409C-BE32-E72D297353CC}">
              <c16:uniqueId val="{00000000-DC2B-43A2-80C4-A0B05C9A3782}"/>
            </c:ext>
          </c:extLst>
        </c:ser>
        <c:dLbls>
          <c:showLegendKey val="0"/>
          <c:showVal val="0"/>
          <c:showCatName val="0"/>
          <c:showSerName val="0"/>
          <c:showPercent val="0"/>
          <c:showBubbleSize val="0"/>
        </c:dLbls>
        <c:gapWidth val="219"/>
        <c:overlap val="-27"/>
        <c:axId val="471198000"/>
        <c:axId val="471201608"/>
      </c:barChart>
      <c:catAx>
        <c:axId val="47119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01608"/>
        <c:crosses val="autoZero"/>
        <c:auto val="1"/>
        <c:lblAlgn val="ctr"/>
        <c:lblOffset val="100"/>
        <c:noMultiLvlLbl val="0"/>
      </c:catAx>
      <c:valAx>
        <c:axId val="47120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9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294</c:v>
                </c:pt>
                <c:pt idx="1">
                  <c:v>25484</c:v>
                </c:pt>
                <c:pt idx="2">
                  <c:v>30967</c:v>
                </c:pt>
                <c:pt idx="3">
                  <c:v>28547</c:v>
                </c:pt>
                <c:pt idx="4">
                  <c:v>44572</c:v>
                </c:pt>
                <c:pt idx="5">
                  <c:v>36658</c:v>
                </c:pt>
                <c:pt idx="6">
                  <c:v>45016</c:v>
                </c:pt>
              </c:numCache>
            </c:numRef>
          </c:val>
          <c:extLst>
            <c:ext xmlns:c16="http://schemas.microsoft.com/office/drawing/2014/chart" uri="{C3380CC4-5D6E-409C-BE32-E72D297353CC}">
              <c16:uniqueId val="{00000000-813B-4430-8C3F-64187861E251}"/>
            </c:ext>
          </c:extLst>
        </c:ser>
        <c:dLbls>
          <c:showLegendKey val="0"/>
          <c:showVal val="0"/>
          <c:showCatName val="0"/>
          <c:showSerName val="0"/>
          <c:showPercent val="0"/>
          <c:showBubbleSize val="0"/>
        </c:dLbls>
        <c:gapWidth val="219"/>
        <c:overlap val="-27"/>
        <c:axId val="471200624"/>
        <c:axId val="471199968"/>
      </c:barChart>
      <c:catAx>
        <c:axId val="47120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99968"/>
        <c:crosses val="autoZero"/>
        <c:auto val="1"/>
        <c:lblAlgn val="ctr"/>
        <c:lblOffset val="100"/>
        <c:noMultiLvlLbl val="0"/>
      </c:catAx>
      <c:valAx>
        <c:axId val="47119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20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3</c:v>
                </c:pt>
                <c:pt idx="2">
                  <c:v>4</c:v>
                </c:pt>
                <c:pt idx="3">
                  <c:v>3</c:v>
                </c:pt>
                <c:pt idx="4">
                  <c:v>3</c:v>
                </c:pt>
                <c:pt idx="5">
                  <c:v>1</c:v>
                </c:pt>
                <c:pt idx="6">
                  <c:v>0</c:v>
                </c:pt>
              </c:numCache>
            </c:numRef>
          </c:val>
          <c:extLst>
            <c:ext xmlns:c16="http://schemas.microsoft.com/office/drawing/2014/chart" uri="{C3380CC4-5D6E-409C-BE32-E72D297353CC}">
              <c16:uniqueId val="{00000000-9265-4F7B-A31F-FF7887A7A4BB}"/>
            </c:ext>
          </c:extLst>
        </c:ser>
        <c:dLbls>
          <c:showLegendKey val="0"/>
          <c:showVal val="0"/>
          <c:showCatName val="0"/>
          <c:showSerName val="0"/>
          <c:showPercent val="0"/>
          <c:showBubbleSize val="0"/>
        </c:dLbls>
        <c:gapWidth val="219"/>
        <c:overlap val="-27"/>
        <c:axId val="501031160"/>
        <c:axId val="501034112"/>
      </c:barChart>
      <c:dateAx>
        <c:axId val="50103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4112"/>
        <c:crosses val="autoZero"/>
        <c:auto val="1"/>
        <c:lblOffset val="100"/>
        <c:baseTimeUnit val="months"/>
      </c:dateAx>
      <c:valAx>
        <c:axId val="50103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3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c:v>
                </c:pt>
                <c:pt idx="1">
                  <c:v>22</c:v>
                </c:pt>
                <c:pt idx="2">
                  <c:v>19</c:v>
                </c:pt>
                <c:pt idx="3">
                  <c:v>31</c:v>
                </c:pt>
                <c:pt idx="4">
                  <c:v>18</c:v>
                </c:pt>
                <c:pt idx="5">
                  <c:v>21</c:v>
                </c:pt>
                <c:pt idx="6">
                  <c:v>0</c:v>
                </c:pt>
                <c:pt idx="7">
                  <c:v>0</c:v>
                </c:pt>
                <c:pt idx="8">
                  <c:v>0</c:v>
                </c:pt>
                <c:pt idx="9">
                  <c:v>0</c:v>
                </c:pt>
                <c:pt idx="10">
                  <c:v>0</c:v>
                </c:pt>
                <c:pt idx="11">
                  <c:v>0</c:v>
                </c:pt>
              </c:numCache>
            </c:numRef>
          </c:val>
          <c:extLst>
            <c:ext xmlns:c16="http://schemas.microsoft.com/office/drawing/2014/chart" uri="{C3380CC4-5D6E-409C-BE32-E72D297353CC}">
              <c16:uniqueId val="{00000000-0E3C-4118-AF32-31E65DBCE5BF}"/>
            </c:ext>
          </c:extLst>
        </c:ser>
        <c:dLbls>
          <c:showLegendKey val="0"/>
          <c:showVal val="0"/>
          <c:showCatName val="0"/>
          <c:showSerName val="0"/>
          <c:showPercent val="0"/>
          <c:showBubbleSize val="0"/>
        </c:dLbls>
        <c:gapWidth val="219"/>
        <c:overlap val="-27"/>
        <c:axId val="501029520"/>
        <c:axId val="501029848"/>
      </c:barChart>
      <c:dateAx>
        <c:axId val="50102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29848"/>
        <c:crosses val="autoZero"/>
        <c:auto val="1"/>
        <c:lblOffset val="100"/>
        <c:baseTimeUnit val="months"/>
      </c:dateAx>
      <c:valAx>
        <c:axId val="50102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2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160</c:v>
                </c:pt>
                <c:pt idx="1">
                  <c:v>182</c:v>
                </c:pt>
                <c:pt idx="2">
                  <c:v>173</c:v>
                </c:pt>
                <c:pt idx="3">
                  <c:v>351</c:v>
                </c:pt>
                <c:pt idx="4">
                  <c:v>225</c:v>
                </c:pt>
                <c:pt idx="5">
                  <c:v>285</c:v>
                </c:pt>
                <c:pt idx="6">
                  <c:v>0</c:v>
                </c:pt>
                <c:pt idx="7">
                  <c:v>0</c:v>
                </c:pt>
                <c:pt idx="8">
                  <c:v>0</c:v>
                </c:pt>
                <c:pt idx="9">
                  <c:v>0</c:v>
                </c:pt>
                <c:pt idx="10">
                  <c:v>0</c:v>
                </c:pt>
                <c:pt idx="11">
                  <c:v>0</c:v>
                </c:pt>
              </c:numCache>
            </c:numRef>
          </c:val>
          <c:extLst>
            <c:ext xmlns:c16="http://schemas.microsoft.com/office/drawing/2014/chart" uri="{C3380CC4-5D6E-409C-BE32-E72D297353CC}">
              <c16:uniqueId val="{00000000-D767-4A23-BFD4-7483715F6CCC}"/>
            </c:ext>
          </c:extLst>
        </c:ser>
        <c:dLbls>
          <c:showLegendKey val="0"/>
          <c:showVal val="0"/>
          <c:showCatName val="0"/>
          <c:showSerName val="0"/>
          <c:showPercent val="0"/>
          <c:showBubbleSize val="0"/>
        </c:dLbls>
        <c:gapWidth val="219"/>
        <c:overlap val="-27"/>
        <c:axId val="501057072"/>
        <c:axId val="501060024"/>
      </c:barChart>
      <c:catAx>
        <c:axId val="50105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60024"/>
        <c:crosses val="autoZero"/>
        <c:auto val="1"/>
        <c:lblAlgn val="ctr"/>
        <c:lblOffset val="100"/>
        <c:noMultiLvlLbl val="0"/>
      </c:catAx>
      <c:valAx>
        <c:axId val="50106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5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pt idx="3">
                  <c:v>4168</c:v>
                </c:pt>
                <c:pt idx="4">
                  <c:v>4884</c:v>
                </c:pt>
                <c:pt idx="5">
                  <c:v>3784</c:v>
                </c:pt>
              </c:numCache>
            </c:numRef>
          </c:val>
          <c:extLst>
            <c:ext xmlns:c16="http://schemas.microsoft.com/office/drawing/2014/chart" uri="{C3380CC4-5D6E-409C-BE32-E72D297353CC}">
              <c16:uniqueId val="{00000000-2FF8-48BD-951B-F5E5582630E0}"/>
            </c:ext>
          </c:extLst>
        </c:ser>
        <c:dLbls>
          <c:showLegendKey val="0"/>
          <c:showVal val="0"/>
          <c:showCatName val="0"/>
          <c:showSerName val="0"/>
          <c:showPercent val="0"/>
          <c:showBubbleSize val="0"/>
        </c:dLbls>
        <c:gapWidth val="219"/>
        <c:overlap val="-27"/>
        <c:axId val="388542960"/>
        <c:axId val="388547880"/>
      </c:barChart>
      <c:dateAx>
        <c:axId val="38854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47880"/>
        <c:crosses val="autoZero"/>
        <c:auto val="1"/>
        <c:lblOffset val="100"/>
        <c:baseTimeUnit val="months"/>
      </c:dateAx>
      <c:valAx>
        <c:axId val="38854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4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3</c:v>
                </c:pt>
                <c:pt idx="4">
                  <c:v>0</c:v>
                </c:pt>
                <c:pt idx="5">
                  <c:v>1</c:v>
                </c:pt>
                <c:pt idx="6">
                  <c:v>0</c:v>
                </c:pt>
              </c:numCache>
            </c:numRef>
          </c:val>
          <c:extLst>
            <c:ext xmlns:c16="http://schemas.microsoft.com/office/drawing/2014/chart" uri="{C3380CC4-5D6E-409C-BE32-E72D297353CC}">
              <c16:uniqueId val="{00000000-44B5-4E41-A5E6-31176AE5AD25}"/>
            </c:ext>
          </c:extLst>
        </c:ser>
        <c:dLbls>
          <c:showLegendKey val="0"/>
          <c:showVal val="0"/>
          <c:showCatName val="0"/>
          <c:showSerName val="0"/>
          <c:showPercent val="0"/>
          <c:showBubbleSize val="0"/>
        </c:dLbls>
        <c:gapWidth val="219"/>
        <c:overlap val="-27"/>
        <c:axId val="531360912"/>
        <c:axId val="531361568"/>
      </c:barChart>
      <c:dateAx>
        <c:axId val="53136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361568"/>
        <c:crosses val="autoZero"/>
        <c:auto val="1"/>
        <c:lblOffset val="100"/>
        <c:baseTimeUnit val="months"/>
      </c:dateAx>
      <c:valAx>
        <c:axId val="53136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36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6</c:v>
                </c:pt>
                <c:pt idx="4">
                  <c:v>5</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CE54-4D77-9BF4-B7366C4F96B0}"/>
            </c:ext>
          </c:extLst>
        </c:ser>
        <c:dLbls>
          <c:showLegendKey val="0"/>
          <c:showVal val="0"/>
          <c:showCatName val="0"/>
          <c:showSerName val="0"/>
          <c:showPercent val="0"/>
          <c:showBubbleSize val="0"/>
        </c:dLbls>
        <c:gapWidth val="219"/>
        <c:overlap val="-27"/>
        <c:axId val="531366816"/>
        <c:axId val="531365832"/>
      </c:barChart>
      <c:dateAx>
        <c:axId val="53136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365832"/>
        <c:crosses val="autoZero"/>
        <c:auto val="1"/>
        <c:lblOffset val="100"/>
        <c:baseTimeUnit val="months"/>
      </c:dateAx>
      <c:valAx>
        <c:axId val="53136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36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c:v>
                </c:pt>
                <c:pt idx="1">
                  <c:v>79</c:v>
                </c:pt>
                <c:pt idx="2">
                  <c:v>69</c:v>
                </c:pt>
                <c:pt idx="3">
                  <c:v>107</c:v>
                </c:pt>
                <c:pt idx="4">
                  <c:v>95</c:v>
                </c:pt>
                <c:pt idx="5">
                  <c:v>81</c:v>
                </c:pt>
                <c:pt idx="6">
                  <c:v>0</c:v>
                </c:pt>
                <c:pt idx="7">
                  <c:v>0</c:v>
                </c:pt>
                <c:pt idx="8">
                  <c:v>0</c:v>
                </c:pt>
                <c:pt idx="9">
                  <c:v>0</c:v>
                </c:pt>
                <c:pt idx="10">
                  <c:v>0</c:v>
                </c:pt>
                <c:pt idx="11">
                  <c:v>0</c:v>
                </c:pt>
              </c:numCache>
            </c:numRef>
          </c:val>
          <c:extLst>
            <c:ext xmlns:c16="http://schemas.microsoft.com/office/drawing/2014/chart" uri="{C3380CC4-5D6E-409C-BE32-E72D297353CC}">
              <c16:uniqueId val="{00000000-7DFC-48E7-8129-3EFF3A3B023B}"/>
            </c:ext>
          </c:extLst>
        </c:ser>
        <c:dLbls>
          <c:showLegendKey val="0"/>
          <c:showVal val="0"/>
          <c:showCatName val="0"/>
          <c:showSerName val="0"/>
          <c:showPercent val="0"/>
          <c:showBubbleSize val="0"/>
        </c:dLbls>
        <c:gapWidth val="219"/>
        <c:overlap val="-27"/>
        <c:axId val="531369112"/>
        <c:axId val="531369768"/>
      </c:barChart>
      <c:catAx>
        <c:axId val="53136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369768"/>
        <c:crosses val="autoZero"/>
        <c:auto val="1"/>
        <c:lblAlgn val="ctr"/>
        <c:lblOffset val="100"/>
        <c:noMultiLvlLbl val="0"/>
      </c:catAx>
      <c:valAx>
        <c:axId val="53136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36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1040</c:v>
                </c:pt>
                <c:pt idx="1">
                  <c:v>1361</c:v>
                </c:pt>
                <c:pt idx="2">
                  <c:v>1576</c:v>
                </c:pt>
                <c:pt idx="3">
                  <c:v>1525</c:v>
                </c:pt>
                <c:pt idx="4">
                  <c:v>1324</c:v>
                </c:pt>
                <c:pt idx="5">
                  <c:v>1391</c:v>
                </c:pt>
                <c:pt idx="6">
                  <c:v>0</c:v>
                </c:pt>
                <c:pt idx="7">
                  <c:v>0</c:v>
                </c:pt>
              </c:numCache>
            </c:numRef>
          </c:val>
          <c:extLst>
            <c:ext xmlns:c16="http://schemas.microsoft.com/office/drawing/2014/chart" uri="{C3380CC4-5D6E-409C-BE32-E72D297353CC}">
              <c16:uniqueId val="{00000000-222F-4796-A151-C5EAE8FE6ED1}"/>
            </c:ext>
          </c:extLst>
        </c:ser>
        <c:dLbls>
          <c:showLegendKey val="0"/>
          <c:showVal val="0"/>
          <c:showCatName val="0"/>
          <c:showSerName val="0"/>
          <c:showPercent val="0"/>
          <c:showBubbleSize val="0"/>
        </c:dLbls>
        <c:gapWidth val="219"/>
        <c:overlap val="-27"/>
        <c:axId val="473388712"/>
        <c:axId val="473394288"/>
      </c:barChart>
      <c:dateAx>
        <c:axId val="47338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394288"/>
        <c:crosses val="autoZero"/>
        <c:auto val="1"/>
        <c:lblOffset val="100"/>
        <c:baseTimeUnit val="months"/>
      </c:dateAx>
      <c:valAx>
        <c:axId val="47339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38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C9474-E54F-43FD-AE8A-3C82A10F86BB}"/>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90DA9232-601E-4CD4-BD0B-D0026C3E9D2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56959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81FB-804A-441D-A893-B0A2AB7BE202}"/>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DEF2BC15-C914-45D8-8894-9F808C902EA4}"/>
              </a:ext>
            </a:extLst>
          </p:cNvPr>
          <p:cNvGraphicFramePr>
            <a:graphicFrameLocks noGrp="1"/>
          </p:cNvGraphicFramePr>
          <p:nvPr>
            <p:ph type="chart" sz="quarter" idx="13"/>
            <p:extLst>
              <p:ext uri="{D42A27DB-BD31-4B8C-83A1-F6EECF244321}">
                <p14:modId xmlns:p14="http://schemas.microsoft.com/office/powerpoint/2010/main" val="4215349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4ACD9-19EB-4A49-908D-DE037B889D1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DB2B681F-C378-431C-8CFF-093AA74281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136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4A68B-7243-40A1-B59C-A49532AD4D92}"/>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4D980AC9-7353-4161-906A-623BC286030D}"/>
              </a:ext>
            </a:extLst>
          </p:cNvPr>
          <p:cNvGraphicFramePr>
            <a:graphicFrameLocks noGrp="1"/>
          </p:cNvGraphicFramePr>
          <p:nvPr>
            <p:ph type="tbl" sz="quarter" idx="13"/>
            <p:extLst>
              <p:ext uri="{D42A27DB-BD31-4B8C-83A1-F6EECF244321}">
                <p14:modId xmlns:p14="http://schemas.microsoft.com/office/powerpoint/2010/main" val="36807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43691318"/>
                    </a:ext>
                  </a:extLst>
                </a:gridCol>
                <a:gridCol w="576072">
                  <a:extLst>
                    <a:ext uri="{9D8B030D-6E8A-4147-A177-3AD203B41FA5}">
                      <a16:colId xmlns:a16="http://schemas.microsoft.com/office/drawing/2014/main" val="2973695634"/>
                    </a:ext>
                  </a:extLst>
                </a:gridCol>
                <a:gridCol w="576072">
                  <a:extLst>
                    <a:ext uri="{9D8B030D-6E8A-4147-A177-3AD203B41FA5}">
                      <a16:colId xmlns:a16="http://schemas.microsoft.com/office/drawing/2014/main" val="3493896019"/>
                    </a:ext>
                  </a:extLst>
                </a:gridCol>
                <a:gridCol w="576072">
                  <a:extLst>
                    <a:ext uri="{9D8B030D-6E8A-4147-A177-3AD203B41FA5}">
                      <a16:colId xmlns:a16="http://schemas.microsoft.com/office/drawing/2014/main" val="114073755"/>
                    </a:ext>
                  </a:extLst>
                </a:gridCol>
                <a:gridCol w="576072">
                  <a:extLst>
                    <a:ext uri="{9D8B030D-6E8A-4147-A177-3AD203B41FA5}">
                      <a16:colId xmlns:a16="http://schemas.microsoft.com/office/drawing/2014/main" val="2497071319"/>
                    </a:ext>
                  </a:extLst>
                </a:gridCol>
                <a:gridCol w="576072">
                  <a:extLst>
                    <a:ext uri="{9D8B030D-6E8A-4147-A177-3AD203B41FA5}">
                      <a16:colId xmlns:a16="http://schemas.microsoft.com/office/drawing/2014/main" val="1590689301"/>
                    </a:ext>
                  </a:extLst>
                </a:gridCol>
                <a:gridCol w="576072">
                  <a:extLst>
                    <a:ext uri="{9D8B030D-6E8A-4147-A177-3AD203B41FA5}">
                      <a16:colId xmlns:a16="http://schemas.microsoft.com/office/drawing/2014/main" val="3688140576"/>
                    </a:ext>
                  </a:extLst>
                </a:gridCol>
                <a:gridCol w="576072">
                  <a:extLst>
                    <a:ext uri="{9D8B030D-6E8A-4147-A177-3AD203B41FA5}">
                      <a16:colId xmlns:a16="http://schemas.microsoft.com/office/drawing/2014/main" val="2523596139"/>
                    </a:ext>
                  </a:extLst>
                </a:gridCol>
                <a:gridCol w="576072">
                  <a:extLst>
                    <a:ext uri="{9D8B030D-6E8A-4147-A177-3AD203B41FA5}">
                      <a16:colId xmlns:a16="http://schemas.microsoft.com/office/drawing/2014/main" val="2484684039"/>
                    </a:ext>
                  </a:extLst>
                </a:gridCol>
                <a:gridCol w="576072">
                  <a:extLst>
                    <a:ext uri="{9D8B030D-6E8A-4147-A177-3AD203B41FA5}">
                      <a16:colId xmlns:a16="http://schemas.microsoft.com/office/drawing/2014/main" val="2682003565"/>
                    </a:ext>
                  </a:extLst>
                </a:gridCol>
                <a:gridCol w="576072">
                  <a:extLst>
                    <a:ext uri="{9D8B030D-6E8A-4147-A177-3AD203B41FA5}">
                      <a16:colId xmlns:a16="http://schemas.microsoft.com/office/drawing/2014/main" val="175743716"/>
                    </a:ext>
                  </a:extLst>
                </a:gridCol>
                <a:gridCol w="576072">
                  <a:extLst>
                    <a:ext uri="{9D8B030D-6E8A-4147-A177-3AD203B41FA5}">
                      <a16:colId xmlns:a16="http://schemas.microsoft.com/office/drawing/2014/main" val="120258545"/>
                    </a:ext>
                  </a:extLst>
                </a:gridCol>
                <a:gridCol w="576072">
                  <a:extLst>
                    <a:ext uri="{9D8B030D-6E8A-4147-A177-3AD203B41FA5}">
                      <a16:colId xmlns:a16="http://schemas.microsoft.com/office/drawing/2014/main" val="450984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99640211"/>
                  </a:ext>
                </a:extLst>
              </a:tr>
              <a:tr h="370840">
                <a:tc>
                  <a:txBody>
                    <a:bodyPr/>
                    <a:lstStyle/>
                    <a:p>
                      <a:r>
                        <a:rPr lang="en-US" sz="1000"/>
                        <a:t>198</a:t>
                      </a:r>
                    </a:p>
                  </a:txBody>
                  <a:tcPr/>
                </a:tc>
                <a:tc>
                  <a:txBody>
                    <a:bodyPr/>
                    <a:lstStyle/>
                    <a:p>
                      <a:r>
                        <a:rPr lang="en-US" sz="1000"/>
                        <a:t>3</a:t>
                      </a:r>
                    </a:p>
                  </a:txBody>
                  <a:tcPr/>
                </a:tc>
                <a:tc>
                  <a:txBody>
                    <a:bodyPr/>
                    <a:lstStyle/>
                    <a:p>
                      <a:r>
                        <a:rPr lang="en-US" sz="1000"/>
                        <a:t>23</a:t>
                      </a:r>
                    </a:p>
                  </a:txBody>
                  <a:tcPr/>
                </a:tc>
                <a:tc>
                  <a:txBody>
                    <a:bodyPr/>
                    <a:lstStyle/>
                    <a:p>
                      <a:r>
                        <a:rPr lang="en-US" sz="1000"/>
                        <a:t>13</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7</a:t>
                      </a:r>
                    </a:p>
                  </a:txBody>
                  <a:tcPr/>
                </a:tc>
                <a:tc>
                  <a:txBody>
                    <a:bodyPr/>
                    <a:lstStyle/>
                    <a:p>
                      <a:r>
                        <a:rPr lang="en-US" sz="1000"/>
                        <a:t>1</a:t>
                      </a:r>
                    </a:p>
                  </a:txBody>
                  <a:tcPr/>
                </a:tc>
                <a:tc>
                  <a:txBody>
                    <a:bodyPr/>
                    <a:lstStyle/>
                    <a:p>
                      <a:r>
                        <a:rPr lang="en-US" sz="1000"/>
                        <a:t>0.4710 %</a:t>
                      </a:r>
                    </a:p>
                  </a:txBody>
                  <a:tcPr/>
                </a:tc>
                <a:tc>
                  <a:txBody>
                    <a:bodyPr/>
                    <a:lstStyle/>
                    <a:p>
                      <a:r>
                        <a:rPr lang="en-US" sz="1000"/>
                        <a:t>0.0 %</a:t>
                      </a:r>
                    </a:p>
                  </a:txBody>
                  <a:tcPr/>
                </a:tc>
                <a:extLst>
                  <a:ext uri="{0D108BD9-81ED-4DB2-BD59-A6C34878D82A}">
                    <a16:rowId xmlns:a16="http://schemas.microsoft.com/office/drawing/2014/main" val="4276539254"/>
                  </a:ext>
                </a:extLst>
              </a:tr>
            </a:tbl>
          </a:graphicData>
        </a:graphic>
      </p:graphicFrame>
      <p:sp>
        <p:nvSpPr>
          <p:cNvPr id="4" name="Text Placeholder 3">
            <a:extLst>
              <a:ext uri="{FF2B5EF4-FFF2-40B4-BE49-F238E27FC236}">
                <a16:creationId xmlns:a16="http://schemas.microsoft.com/office/drawing/2014/main" id="{26B3BC4F-4700-471C-98B3-FAF1D9A837F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0201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C53F0-A48F-4D1F-9DE9-ED90DEE363FC}"/>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A342697F-F884-41CF-8B02-E2C1B891F286}"/>
              </a:ext>
            </a:extLst>
          </p:cNvPr>
          <p:cNvGraphicFramePr>
            <a:graphicFrameLocks noGrp="1"/>
          </p:cNvGraphicFramePr>
          <p:nvPr>
            <p:ph type="chart" sz="quarter" idx="13"/>
            <p:extLst>
              <p:ext uri="{D42A27DB-BD31-4B8C-83A1-F6EECF244321}">
                <p14:modId xmlns:p14="http://schemas.microsoft.com/office/powerpoint/2010/main" val="4039615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43E9B-DF51-4994-85FC-ED19B677A6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E095B7B-FB1F-4BA5-8E00-3C106E101F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115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AFF4A-BA76-461A-98F1-41BB0E0C9BE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5C77BC03-2532-4EC6-94DF-87EAD9892D66}"/>
              </a:ext>
            </a:extLst>
          </p:cNvPr>
          <p:cNvGraphicFramePr>
            <a:graphicFrameLocks noGrp="1"/>
          </p:cNvGraphicFramePr>
          <p:nvPr>
            <p:ph type="chart" sz="quarter" idx="13"/>
            <p:extLst>
              <p:ext uri="{D42A27DB-BD31-4B8C-83A1-F6EECF244321}">
                <p14:modId xmlns:p14="http://schemas.microsoft.com/office/powerpoint/2010/main" val="3837609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0F629-1C04-4F55-97D1-773C02492F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A6915A6-253B-4F94-935A-8A84695F1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421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62A15-9941-4EE8-8B75-2887FFA7878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47BA5758-B75F-4478-9DDF-2CC39BEE465E}"/>
              </a:ext>
            </a:extLst>
          </p:cNvPr>
          <p:cNvGraphicFramePr>
            <a:graphicFrameLocks noGrp="1"/>
          </p:cNvGraphicFramePr>
          <p:nvPr>
            <p:ph type="chart" sz="quarter" idx="13"/>
            <p:extLst>
              <p:ext uri="{D42A27DB-BD31-4B8C-83A1-F6EECF244321}">
                <p14:modId xmlns:p14="http://schemas.microsoft.com/office/powerpoint/2010/main" val="2883622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7002F-568C-4935-B039-51B8883D1E3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F93B4DD-D0B3-4656-8BA4-D99F979A9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713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78AC-3CEE-442C-954C-7DB3A83C8643}"/>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57E6B35B-AD3E-4E90-97DD-A9D30F07DF6F}"/>
              </a:ext>
            </a:extLst>
          </p:cNvPr>
          <p:cNvGraphicFramePr>
            <a:graphicFrameLocks noGrp="1"/>
          </p:cNvGraphicFramePr>
          <p:nvPr>
            <p:ph type="tbl" sz="quarter" idx="13"/>
            <p:extLst>
              <p:ext uri="{D42A27DB-BD31-4B8C-83A1-F6EECF244321}">
                <p14:modId xmlns:p14="http://schemas.microsoft.com/office/powerpoint/2010/main" val="206913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57735414"/>
                    </a:ext>
                  </a:extLst>
                </a:gridCol>
                <a:gridCol w="493776">
                  <a:extLst>
                    <a:ext uri="{9D8B030D-6E8A-4147-A177-3AD203B41FA5}">
                      <a16:colId xmlns:a16="http://schemas.microsoft.com/office/drawing/2014/main" val="2334461651"/>
                    </a:ext>
                  </a:extLst>
                </a:gridCol>
                <a:gridCol w="1069848">
                  <a:extLst>
                    <a:ext uri="{9D8B030D-6E8A-4147-A177-3AD203B41FA5}">
                      <a16:colId xmlns:a16="http://schemas.microsoft.com/office/drawing/2014/main" val="4134082645"/>
                    </a:ext>
                  </a:extLst>
                </a:gridCol>
                <a:gridCol w="1069848">
                  <a:extLst>
                    <a:ext uri="{9D8B030D-6E8A-4147-A177-3AD203B41FA5}">
                      <a16:colId xmlns:a16="http://schemas.microsoft.com/office/drawing/2014/main" val="529532964"/>
                    </a:ext>
                  </a:extLst>
                </a:gridCol>
                <a:gridCol w="1069848">
                  <a:extLst>
                    <a:ext uri="{9D8B030D-6E8A-4147-A177-3AD203B41FA5}">
                      <a16:colId xmlns:a16="http://schemas.microsoft.com/office/drawing/2014/main" val="3512862657"/>
                    </a:ext>
                  </a:extLst>
                </a:gridCol>
                <a:gridCol w="1069848">
                  <a:extLst>
                    <a:ext uri="{9D8B030D-6E8A-4147-A177-3AD203B41FA5}">
                      <a16:colId xmlns:a16="http://schemas.microsoft.com/office/drawing/2014/main" val="4215081958"/>
                    </a:ext>
                  </a:extLst>
                </a:gridCol>
                <a:gridCol w="1069848">
                  <a:extLst>
                    <a:ext uri="{9D8B030D-6E8A-4147-A177-3AD203B41FA5}">
                      <a16:colId xmlns:a16="http://schemas.microsoft.com/office/drawing/2014/main" val="1639047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027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- 2024-06-04 15:28:33</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2024 TMNAS Summer Interns! This year's class consists of 17 interns representing our Accounting &amp;amp; Finance, Actuarial, Corporate Communications, Human Resources, Internal Audit, and IT departments.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14:21:51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1.0256 %</a:t>
                      </a:r>
                    </a:p>
                  </a:txBody>
                  <a:tcPr/>
                </a:tc>
                <a:extLst>
                  <a:ext uri="{0D108BD9-81ED-4DB2-BD59-A6C34878D82A}">
                    <a16:rowId xmlns:a16="http://schemas.microsoft.com/office/drawing/2014/main" val="329100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- 2024-06-11 14:23:05</a:t>
                      </a:r>
                      <a:r>
                        <a:rPr kumimoji="0" lang="en-US" sz="1000" b="0" i="0" u="none" strike="noStrike" kern="1200" cap="none" spc="0" normalizeH="0" baseline="0" noProof="0">
                          <a:ln>
                            <a:noFill/>
                          </a:ln>
                          <a:solidFill>
                            <a:prstClr val="black"/>
                          </a:solidFill>
                          <a:effectLst/>
                          <a:uLnTx/>
                          <a:uFillTx/>
                          <a:latin typeface="Calibri"/>
                          <a:ea typeface="+mn-ea"/>
                          <a:cs typeface="+mn-cs"/>
                        </a:rPr>
                        <a:t>
 This morning, TMNAS interns joined @PHLYINS interns for a warm welcome from our CEO, John Glomb.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06/27/2024 14:29:27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231298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- 2024-06-27 15:05:54</a:t>
                      </a:r>
                      <a:r>
                        <a:rPr kumimoji="0" lang="en-US" sz="1000" b="0" i="0" u="none" strike="noStrike" kern="1200" cap="none" spc="0" normalizeH="0" baseline="0" noProof="0">
                          <a:ln>
                            <a:noFill/>
                          </a:ln>
                          <a:solidFill>
                            <a:prstClr val="black"/>
                          </a:solidFill>
                          <a:effectLst/>
                          <a:uLnTx/>
                          <a:uFillTx/>
                          <a:latin typeface="Calibri"/>
                          <a:ea typeface="+mn-ea"/>
                          <a:cs typeface="+mn-cs"/>
                        </a:rPr>
                        <a:t>
 Our interns had an opportunity to participate in a Q&amp;amp;A session with TMNAS and @PHLYINS CEO, John Glomb.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07/01/2024 12:24:39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578128551"/>
                  </a:ext>
                </a:extLst>
              </a:tr>
            </a:tbl>
          </a:graphicData>
        </a:graphic>
      </p:graphicFrame>
      <p:sp>
        <p:nvSpPr>
          <p:cNvPr id="4" name="Text Placeholder 3">
            <a:extLst>
              <a:ext uri="{FF2B5EF4-FFF2-40B4-BE49-F238E27FC236}">
                <a16:creationId xmlns:a16="http://schemas.microsoft.com/office/drawing/2014/main" id="{89C43E90-5CB5-42B2-A212-505A767D3B9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47228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A1E87-5130-489B-B932-35AC12207BFB}"/>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487339D6-3537-477D-8A4D-1699805AC53C}"/>
              </a:ext>
            </a:extLst>
          </p:cNvPr>
          <p:cNvGraphicFramePr>
            <a:graphicFrameLocks noGrp="1"/>
          </p:cNvGraphicFramePr>
          <p:nvPr>
            <p:ph type="tbl" sz="quarter" idx="13"/>
            <p:extLst>
              <p:ext uri="{D42A27DB-BD31-4B8C-83A1-F6EECF244321}">
                <p14:modId xmlns:p14="http://schemas.microsoft.com/office/powerpoint/2010/main" val="104610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3413941"/>
                    </a:ext>
                  </a:extLst>
                </a:gridCol>
                <a:gridCol w="493776">
                  <a:extLst>
                    <a:ext uri="{9D8B030D-6E8A-4147-A177-3AD203B41FA5}">
                      <a16:colId xmlns:a16="http://schemas.microsoft.com/office/drawing/2014/main" val="571897219"/>
                    </a:ext>
                  </a:extLst>
                </a:gridCol>
                <a:gridCol w="1069848">
                  <a:extLst>
                    <a:ext uri="{9D8B030D-6E8A-4147-A177-3AD203B41FA5}">
                      <a16:colId xmlns:a16="http://schemas.microsoft.com/office/drawing/2014/main" val="719485252"/>
                    </a:ext>
                  </a:extLst>
                </a:gridCol>
                <a:gridCol w="1069848">
                  <a:extLst>
                    <a:ext uri="{9D8B030D-6E8A-4147-A177-3AD203B41FA5}">
                      <a16:colId xmlns:a16="http://schemas.microsoft.com/office/drawing/2014/main" val="2728801322"/>
                    </a:ext>
                  </a:extLst>
                </a:gridCol>
                <a:gridCol w="1069848">
                  <a:extLst>
                    <a:ext uri="{9D8B030D-6E8A-4147-A177-3AD203B41FA5}">
                      <a16:colId xmlns:a16="http://schemas.microsoft.com/office/drawing/2014/main" val="1202968812"/>
                    </a:ext>
                  </a:extLst>
                </a:gridCol>
                <a:gridCol w="1069848">
                  <a:extLst>
                    <a:ext uri="{9D8B030D-6E8A-4147-A177-3AD203B41FA5}">
                      <a16:colId xmlns:a16="http://schemas.microsoft.com/office/drawing/2014/main" val="1464658003"/>
                    </a:ext>
                  </a:extLst>
                </a:gridCol>
                <a:gridCol w="1069848">
                  <a:extLst>
                    <a:ext uri="{9D8B030D-6E8A-4147-A177-3AD203B41FA5}">
                      <a16:colId xmlns:a16="http://schemas.microsoft.com/office/drawing/2014/main" val="392678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9034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- 2024-06-03 15:32:33</a:t>
                      </a:r>
                      <a:r>
                        <a:rPr kumimoji="0" lang="en-US" sz="1000" b="0" i="0" u="none" strike="noStrike" kern="1200" cap="none" spc="0" normalizeH="0" baseline="0" noProof="0">
                          <a:ln>
                            <a:noFill/>
                          </a:ln>
                          <a:solidFill>
                            <a:prstClr val="black"/>
                          </a:solidFill>
                          <a:effectLst/>
                          <a:uLnTx/>
                          <a:uFillTx/>
                          <a:latin typeface="Calibri"/>
                          <a:ea typeface="+mn-ea"/>
                          <a:cs typeface="+mn-cs"/>
                        </a:rPr>
                        <a:t>
 Our 2024 Dragon Boat Team paddled to success at the Independence Dragon Boat Regatta on Saturday! The weather was perfect and the teamwork was even better.  While we didn't take home a medal this year, we improved with every race and had a blast!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06/27/2024 14:29:27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0.5128 %</a:t>
                      </a:r>
                    </a:p>
                  </a:txBody>
                  <a:tcPr/>
                </a:tc>
                <a:extLst>
                  <a:ext uri="{0D108BD9-81ED-4DB2-BD59-A6C34878D82A}">
                    <a16:rowId xmlns:a16="http://schemas.microsoft.com/office/drawing/2014/main" val="19269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- 2024-06-06 14:26:26</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The Attic Youth Center as our June charity of the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06/27/2024 14:29:27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0.5128 %</a:t>
                      </a:r>
                    </a:p>
                  </a:txBody>
                  <a:tcPr/>
                </a:tc>
                <a:extLst>
                  <a:ext uri="{0D108BD9-81ED-4DB2-BD59-A6C34878D82A}">
                    <a16:rowId xmlns:a16="http://schemas.microsoft.com/office/drawing/2014/main" val="2734325157"/>
                  </a:ext>
                </a:extLst>
              </a:tr>
            </a:tbl>
          </a:graphicData>
        </a:graphic>
      </p:graphicFrame>
      <p:sp>
        <p:nvSpPr>
          <p:cNvPr id="4" name="Text Placeholder 3">
            <a:extLst>
              <a:ext uri="{FF2B5EF4-FFF2-40B4-BE49-F238E27FC236}">
                <a16:creationId xmlns:a16="http://schemas.microsoft.com/office/drawing/2014/main" id="{DA12E69D-435D-4053-AD07-0790F69DD0D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6261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01705-957F-4ACC-8E5D-3487EED7B215}"/>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263E13C0-4D4B-41EF-8052-A76C6BCF7474}"/>
              </a:ext>
            </a:extLst>
          </p:cNvPr>
          <p:cNvGraphicFramePr>
            <a:graphicFrameLocks noGrp="1"/>
          </p:cNvGraphicFramePr>
          <p:nvPr>
            <p:ph type="tbl" sz="quarter" idx="13"/>
            <p:extLst>
              <p:ext uri="{D42A27DB-BD31-4B8C-83A1-F6EECF244321}">
                <p14:modId xmlns:p14="http://schemas.microsoft.com/office/powerpoint/2010/main" val="315068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42880690"/>
                    </a:ext>
                  </a:extLst>
                </a:gridCol>
                <a:gridCol w="658368">
                  <a:extLst>
                    <a:ext uri="{9D8B030D-6E8A-4147-A177-3AD203B41FA5}">
                      <a16:colId xmlns:a16="http://schemas.microsoft.com/office/drawing/2014/main" val="4115634202"/>
                    </a:ext>
                  </a:extLst>
                </a:gridCol>
                <a:gridCol w="658368">
                  <a:extLst>
                    <a:ext uri="{9D8B030D-6E8A-4147-A177-3AD203B41FA5}">
                      <a16:colId xmlns:a16="http://schemas.microsoft.com/office/drawing/2014/main" val="2743747930"/>
                    </a:ext>
                  </a:extLst>
                </a:gridCol>
                <a:gridCol w="658368">
                  <a:extLst>
                    <a:ext uri="{9D8B030D-6E8A-4147-A177-3AD203B41FA5}">
                      <a16:colId xmlns:a16="http://schemas.microsoft.com/office/drawing/2014/main" val="3905361913"/>
                    </a:ext>
                  </a:extLst>
                </a:gridCol>
                <a:gridCol w="658368">
                  <a:extLst>
                    <a:ext uri="{9D8B030D-6E8A-4147-A177-3AD203B41FA5}">
                      <a16:colId xmlns:a16="http://schemas.microsoft.com/office/drawing/2014/main" val="2281364637"/>
                    </a:ext>
                  </a:extLst>
                </a:gridCol>
                <a:gridCol w="658368">
                  <a:extLst>
                    <a:ext uri="{9D8B030D-6E8A-4147-A177-3AD203B41FA5}">
                      <a16:colId xmlns:a16="http://schemas.microsoft.com/office/drawing/2014/main" val="1961904245"/>
                    </a:ext>
                  </a:extLst>
                </a:gridCol>
                <a:gridCol w="658368">
                  <a:extLst>
                    <a:ext uri="{9D8B030D-6E8A-4147-A177-3AD203B41FA5}">
                      <a16:colId xmlns:a16="http://schemas.microsoft.com/office/drawing/2014/main" val="2808654201"/>
                    </a:ext>
                  </a:extLst>
                </a:gridCol>
                <a:gridCol w="658368">
                  <a:extLst>
                    <a:ext uri="{9D8B030D-6E8A-4147-A177-3AD203B41FA5}">
                      <a16:colId xmlns:a16="http://schemas.microsoft.com/office/drawing/2014/main" val="1205226981"/>
                    </a:ext>
                  </a:extLst>
                </a:gridCol>
                <a:gridCol w="658368">
                  <a:extLst>
                    <a:ext uri="{9D8B030D-6E8A-4147-A177-3AD203B41FA5}">
                      <a16:colId xmlns:a16="http://schemas.microsoft.com/office/drawing/2014/main" val="1721171468"/>
                    </a:ext>
                  </a:extLst>
                </a:gridCol>
                <a:gridCol w="658368">
                  <a:extLst>
                    <a:ext uri="{9D8B030D-6E8A-4147-A177-3AD203B41FA5}">
                      <a16:colId xmlns:a16="http://schemas.microsoft.com/office/drawing/2014/main" val="1551909265"/>
                    </a:ext>
                  </a:extLst>
                </a:gridCol>
                <a:gridCol w="658368">
                  <a:extLst>
                    <a:ext uri="{9D8B030D-6E8A-4147-A177-3AD203B41FA5}">
                      <a16:colId xmlns:a16="http://schemas.microsoft.com/office/drawing/2014/main" val="4147731389"/>
                    </a:ext>
                  </a:extLst>
                </a:gridCol>
                <a:gridCol w="658368">
                  <a:extLst>
                    <a:ext uri="{9D8B030D-6E8A-4147-A177-3AD203B41FA5}">
                      <a16:colId xmlns:a16="http://schemas.microsoft.com/office/drawing/2014/main" val="41660708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875413286"/>
                  </a:ext>
                </a:extLst>
              </a:tr>
              <a:tr h="370840">
                <a:tc>
                  <a:txBody>
                    <a:bodyPr/>
                    <a:lstStyle/>
                    <a:p>
                      <a:r>
                        <a:rPr lang="en-US" sz="1000"/>
                        <a:t>21214</a:t>
                      </a:r>
                    </a:p>
                  </a:txBody>
                  <a:tcPr/>
                </a:tc>
                <a:tc>
                  <a:txBody>
                    <a:bodyPr/>
                    <a:lstStyle/>
                    <a:p>
                      <a:r>
                        <a:rPr lang="en-US" sz="1000"/>
                        <a:t>991</a:t>
                      </a:r>
                    </a:p>
                  </a:txBody>
                  <a:tcPr/>
                </a:tc>
                <a:tc>
                  <a:txBody>
                    <a:bodyPr/>
                    <a:lstStyle/>
                    <a:p>
                      <a:r>
                        <a:rPr lang="en-US" sz="1000"/>
                        <a:t>13</a:t>
                      </a:r>
                    </a:p>
                  </a:txBody>
                  <a:tcPr/>
                </a:tc>
                <a:tc>
                  <a:txBody>
                    <a:bodyPr/>
                    <a:lstStyle/>
                    <a:p>
                      <a:r>
                        <a:rPr lang="en-US" sz="1000"/>
                        <a:t>1013</a:t>
                      </a:r>
                    </a:p>
                  </a:txBody>
                  <a:tcPr/>
                </a:tc>
                <a:tc>
                  <a:txBody>
                    <a:bodyPr/>
                    <a:lstStyle/>
                    <a:p>
                      <a:r>
                        <a:rPr lang="en-US" sz="1000"/>
                        <a:t>77.923076923077</a:t>
                      </a:r>
                    </a:p>
                  </a:txBody>
                  <a:tcPr/>
                </a:tc>
                <a:tc>
                  <a:txBody>
                    <a:bodyPr/>
                    <a:lstStyle/>
                    <a:p>
                      <a:r>
                        <a:rPr lang="en-US" sz="1000"/>
                        <a:t>24</a:t>
                      </a:r>
                    </a:p>
                  </a:txBody>
                  <a:tcPr/>
                </a:tc>
                <a:tc>
                  <a:txBody>
                    <a:bodyPr/>
                    <a:lstStyle/>
                    <a:p>
                      <a:r>
                        <a:rPr lang="en-US" sz="1000"/>
                        <a:t>14</a:t>
                      </a:r>
                    </a:p>
                  </a:txBody>
                  <a:tcPr/>
                </a:tc>
                <a:tc>
                  <a:txBody>
                    <a:bodyPr/>
                    <a:lstStyle/>
                    <a:p>
                      <a:r>
                        <a:rPr lang="en-US" sz="1000"/>
                        <a:t>1.0769230769231</a:t>
                      </a:r>
                    </a:p>
                  </a:txBody>
                  <a:tcPr/>
                </a:tc>
                <a:tc>
                  <a:txBody>
                    <a:bodyPr/>
                    <a:lstStyle/>
                    <a:p>
                      <a:r>
                        <a:rPr lang="en-US" sz="1000"/>
                        <a:t>11045</a:t>
                      </a:r>
                    </a:p>
                  </a:txBody>
                  <a:tcPr/>
                </a:tc>
                <a:tc>
                  <a:txBody>
                    <a:bodyPr/>
                    <a:lstStyle/>
                    <a:p>
                      <a:r>
                        <a:rPr lang="en-US" sz="1000"/>
                        <a:t>41782</a:t>
                      </a:r>
                    </a:p>
                  </a:txBody>
                  <a:tcPr/>
                </a:tc>
                <a:tc>
                  <a:txBody>
                    <a:bodyPr/>
                    <a:lstStyle/>
                    <a:p>
                      <a:r>
                        <a:rPr lang="en-US" sz="1000"/>
                        <a:t>3214</a:t>
                      </a:r>
                    </a:p>
                  </a:txBody>
                  <a:tcPr/>
                </a:tc>
                <a:tc>
                  <a:txBody>
                    <a:bodyPr/>
                    <a:lstStyle/>
                    <a:p>
                      <a:r>
                        <a:rPr lang="en-US" sz="1000"/>
                        <a:t>22.276522786549 %</a:t>
                      </a:r>
                    </a:p>
                  </a:txBody>
                  <a:tcPr/>
                </a:tc>
                <a:extLst>
                  <a:ext uri="{0D108BD9-81ED-4DB2-BD59-A6C34878D82A}">
                    <a16:rowId xmlns:a16="http://schemas.microsoft.com/office/drawing/2014/main" val="1663094511"/>
                  </a:ext>
                </a:extLst>
              </a:tr>
            </a:tbl>
          </a:graphicData>
        </a:graphic>
      </p:graphicFrame>
      <p:sp>
        <p:nvSpPr>
          <p:cNvPr id="4" name="Text Placeholder 3">
            <a:extLst>
              <a:ext uri="{FF2B5EF4-FFF2-40B4-BE49-F238E27FC236}">
                <a16:creationId xmlns:a16="http://schemas.microsoft.com/office/drawing/2014/main" id="{02595FAC-DD6B-44A1-8A8B-A65DD4FD927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2860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BA10-C0B4-41A0-B5CC-4EFC804EE24B}"/>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C97BEABD-67C9-4AC8-989A-D3BBF4245EB1}"/>
              </a:ext>
            </a:extLst>
          </p:cNvPr>
          <p:cNvGraphicFramePr>
            <a:graphicFrameLocks noGrp="1"/>
          </p:cNvGraphicFramePr>
          <p:nvPr>
            <p:ph type="chart" sz="quarter" idx="13"/>
            <p:extLst>
              <p:ext uri="{D42A27DB-BD31-4B8C-83A1-F6EECF244321}">
                <p14:modId xmlns:p14="http://schemas.microsoft.com/office/powerpoint/2010/main" val="310888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389E72-B56E-4213-A0B9-6584E55EFCF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3C1A451-8728-4017-A90C-8B7EDBE2A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51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F06D-5E06-4B37-9681-25592970591E}"/>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DD8B8024-AF04-4742-813E-9F3F577F2B1B}"/>
              </a:ext>
            </a:extLst>
          </p:cNvPr>
          <p:cNvGraphicFramePr>
            <a:graphicFrameLocks noGrp="1"/>
          </p:cNvGraphicFramePr>
          <p:nvPr>
            <p:ph type="chart" sz="quarter" idx="13"/>
            <p:extLst>
              <p:ext uri="{D42A27DB-BD31-4B8C-83A1-F6EECF244321}">
                <p14:modId xmlns:p14="http://schemas.microsoft.com/office/powerpoint/2010/main" val="3663828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77628-A23E-4261-BD3A-D7C39A8508C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225F682-76CE-4D31-83E1-572CA2D4B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655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D2AAF-C9B6-42A1-B1D4-896B03BF8140}"/>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7A9B7B63-EBE3-40AF-B916-BCA75F706DDD}"/>
              </a:ext>
            </a:extLst>
          </p:cNvPr>
          <p:cNvGraphicFramePr>
            <a:graphicFrameLocks noGrp="1"/>
          </p:cNvGraphicFramePr>
          <p:nvPr>
            <p:ph type="chart" sz="quarter" idx="13"/>
            <p:extLst>
              <p:ext uri="{D42A27DB-BD31-4B8C-83A1-F6EECF244321}">
                <p14:modId xmlns:p14="http://schemas.microsoft.com/office/powerpoint/2010/main" val="366991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26F47-5C4D-4546-A77A-B87C44B914F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DCFF50F-21BC-41C0-8966-F140ADB8E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587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9D0E-B6AD-4620-B617-0F9D32363A86}"/>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B397DE70-ECF3-4B52-9985-AE24B4C16362}"/>
              </a:ext>
            </a:extLst>
          </p:cNvPr>
          <p:cNvGraphicFramePr>
            <a:graphicFrameLocks noGrp="1"/>
          </p:cNvGraphicFramePr>
          <p:nvPr>
            <p:ph type="chart" sz="quarter" idx="13"/>
            <p:extLst>
              <p:ext uri="{D42A27DB-BD31-4B8C-83A1-F6EECF244321}">
                <p14:modId xmlns:p14="http://schemas.microsoft.com/office/powerpoint/2010/main" val="2535307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B1FF0E-4701-4A58-8F5C-EE511058D12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3FE096F-9F2E-4365-A6E0-F8C6AE3728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88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4AE97-058B-49C0-A25D-D36B65BC79EF}"/>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7905F268-6B00-42BB-8078-B31A7A049258}"/>
              </a:ext>
            </a:extLst>
          </p:cNvPr>
          <p:cNvGraphicFramePr>
            <a:graphicFrameLocks noGrp="1"/>
          </p:cNvGraphicFramePr>
          <p:nvPr>
            <p:ph type="tbl" sz="quarter" idx="13"/>
            <p:extLst>
              <p:ext uri="{D42A27DB-BD31-4B8C-83A1-F6EECF244321}">
                <p14:modId xmlns:p14="http://schemas.microsoft.com/office/powerpoint/2010/main" val="344938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98719325"/>
                    </a:ext>
                  </a:extLst>
                </a:gridCol>
                <a:gridCol w="658368">
                  <a:extLst>
                    <a:ext uri="{9D8B030D-6E8A-4147-A177-3AD203B41FA5}">
                      <a16:colId xmlns:a16="http://schemas.microsoft.com/office/drawing/2014/main" val="4223577238"/>
                    </a:ext>
                  </a:extLst>
                </a:gridCol>
                <a:gridCol w="658368">
                  <a:extLst>
                    <a:ext uri="{9D8B030D-6E8A-4147-A177-3AD203B41FA5}">
                      <a16:colId xmlns:a16="http://schemas.microsoft.com/office/drawing/2014/main" val="2957390568"/>
                    </a:ext>
                  </a:extLst>
                </a:gridCol>
                <a:gridCol w="658368">
                  <a:extLst>
                    <a:ext uri="{9D8B030D-6E8A-4147-A177-3AD203B41FA5}">
                      <a16:colId xmlns:a16="http://schemas.microsoft.com/office/drawing/2014/main" val="143100121"/>
                    </a:ext>
                  </a:extLst>
                </a:gridCol>
                <a:gridCol w="658368">
                  <a:extLst>
                    <a:ext uri="{9D8B030D-6E8A-4147-A177-3AD203B41FA5}">
                      <a16:colId xmlns:a16="http://schemas.microsoft.com/office/drawing/2014/main" val="3817807514"/>
                    </a:ext>
                  </a:extLst>
                </a:gridCol>
                <a:gridCol w="658368">
                  <a:extLst>
                    <a:ext uri="{9D8B030D-6E8A-4147-A177-3AD203B41FA5}">
                      <a16:colId xmlns:a16="http://schemas.microsoft.com/office/drawing/2014/main" val="514812218"/>
                    </a:ext>
                  </a:extLst>
                </a:gridCol>
                <a:gridCol w="658368">
                  <a:extLst>
                    <a:ext uri="{9D8B030D-6E8A-4147-A177-3AD203B41FA5}">
                      <a16:colId xmlns:a16="http://schemas.microsoft.com/office/drawing/2014/main" val="611396824"/>
                    </a:ext>
                  </a:extLst>
                </a:gridCol>
                <a:gridCol w="658368">
                  <a:extLst>
                    <a:ext uri="{9D8B030D-6E8A-4147-A177-3AD203B41FA5}">
                      <a16:colId xmlns:a16="http://schemas.microsoft.com/office/drawing/2014/main" val="2839749311"/>
                    </a:ext>
                  </a:extLst>
                </a:gridCol>
                <a:gridCol w="658368">
                  <a:extLst>
                    <a:ext uri="{9D8B030D-6E8A-4147-A177-3AD203B41FA5}">
                      <a16:colId xmlns:a16="http://schemas.microsoft.com/office/drawing/2014/main" val="156296422"/>
                    </a:ext>
                  </a:extLst>
                </a:gridCol>
                <a:gridCol w="658368">
                  <a:extLst>
                    <a:ext uri="{9D8B030D-6E8A-4147-A177-3AD203B41FA5}">
                      <a16:colId xmlns:a16="http://schemas.microsoft.com/office/drawing/2014/main" val="1262285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142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- 2024-06-28 16:01:24</a:t>
                      </a:r>
                      <a:r>
                        <a:rPr kumimoji="0" lang="en-US" sz="1000" b="0" i="0" u="none" strike="noStrike" kern="1200" cap="none" spc="0" normalizeH="0" baseline="0" noProof="0">
                          <a:ln>
                            <a:noFill/>
                          </a:ln>
                          <a:solidFill>
                            <a:prstClr val="black"/>
                          </a:solidFill>
                          <a:effectLst/>
                          <a:uLnTx/>
                          <a:uFillTx/>
                          <a:latin typeface="Calibri"/>
                          <a:ea typeface="+mn-ea"/>
                          <a:cs typeface="+mn-cs"/>
                        </a:rPr>
                        <a:t>
 As June comes to end, the TMNAS PRIDE Employee Resource Group hosted an inspiring panel discussion for our employees focusing on LGBTQIA+ history and current events. Our TMNAS panelists shared personal stories and insightful perspectives, providing attendees with a deeper understanding of the community's past, present, and future challenges. HAPPY PRIDE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25.605815831987 %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35461039"/>
                  </a:ext>
                </a:extLst>
              </a:tr>
            </a:tbl>
          </a:graphicData>
        </a:graphic>
      </p:graphicFrame>
      <p:sp>
        <p:nvSpPr>
          <p:cNvPr id="4" name="Text Placeholder 3">
            <a:extLst>
              <a:ext uri="{FF2B5EF4-FFF2-40B4-BE49-F238E27FC236}">
                <a16:creationId xmlns:a16="http://schemas.microsoft.com/office/drawing/2014/main" id="{3F40CF64-8AE8-418E-ABFE-43973E62EDD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13158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AE83-BFB4-477A-AE6E-E7DADB599150}"/>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F9EA3B7F-A1D5-4E4B-86C3-E4050F28EA18}"/>
              </a:ext>
            </a:extLst>
          </p:cNvPr>
          <p:cNvGraphicFramePr>
            <a:graphicFrameLocks noGrp="1"/>
          </p:cNvGraphicFramePr>
          <p:nvPr>
            <p:ph type="tbl" sz="quarter" idx="13"/>
            <p:extLst>
              <p:ext uri="{D42A27DB-BD31-4B8C-83A1-F6EECF244321}">
                <p14:modId xmlns:p14="http://schemas.microsoft.com/office/powerpoint/2010/main" val="296733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33628409"/>
                    </a:ext>
                  </a:extLst>
                </a:gridCol>
                <a:gridCol w="658368">
                  <a:extLst>
                    <a:ext uri="{9D8B030D-6E8A-4147-A177-3AD203B41FA5}">
                      <a16:colId xmlns:a16="http://schemas.microsoft.com/office/drawing/2014/main" val="56357979"/>
                    </a:ext>
                  </a:extLst>
                </a:gridCol>
                <a:gridCol w="658368">
                  <a:extLst>
                    <a:ext uri="{9D8B030D-6E8A-4147-A177-3AD203B41FA5}">
                      <a16:colId xmlns:a16="http://schemas.microsoft.com/office/drawing/2014/main" val="3288797222"/>
                    </a:ext>
                  </a:extLst>
                </a:gridCol>
                <a:gridCol w="658368">
                  <a:extLst>
                    <a:ext uri="{9D8B030D-6E8A-4147-A177-3AD203B41FA5}">
                      <a16:colId xmlns:a16="http://schemas.microsoft.com/office/drawing/2014/main" val="2716699100"/>
                    </a:ext>
                  </a:extLst>
                </a:gridCol>
                <a:gridCol w="658368">
                  <a:extLst>
                    <a:ext uri="{9D8B030D-6E8A-4147-A177-3AD203B41FA5}">
                      <a16:colId xmlns:a16="http://schemas.microsoft.com/office/drawing/2014/main" val="324024523"/>
                    </a:ext>
                  </a:extLst>
                </a:gridCol>
                <a:gridCol w="658368">
                  <a:extLst>
                    <a:ext uri="{9D8B030D-6E8A-4147-A177-3AD203B41FA5}">
                      <a16:colId xmlns:a16="http://schemas.microsoft.com/office/drawing/2014/main" val="3382448156"/>
                    </a:ext>
                  </a:extLst>
                </a:gridCol>
                <a:gridCol w="658368">
                  <a:extLst>
                    <a:ext uri="{9D8B030D-6E8A-4147-A177-3AD203B41FA5}">
                      <a16:colId xmlns:a16="http://schemas.microsoft.com/office/drawing/2014/main" val="3880244877"/>
                    </a:ext>
                  </a:extLst>
                </a:gridCol>
                <a:gridCol w="658368">
                  <a:extLst>
                    <a:ext uri="{9D8B030D-6E8A-4147-A177-3AD203B41FA5}">
                      <a16:colId xmlns:a16="http://schemas.microsoft.com/office/drawing/2014/main" val="1306586458"/>
                    </a:ext>
                  </a:extLst>
                </a:gridCol>
                <a:gridCol w="658368">
                  <a:extLst>
                    <a:ext uri="{9D8B030D-6E8A-4147-A177-3AD203B41FA5}">
                      <a16:colId xmlns:a16="http://schemas.microsoft.com/office/drawing/2014/main" val="1628399849"/>
                    </a:ext>
                  </a:extLst>
                </a:gridCol>
                <a:gridCol w="658368">
                  <a:extLst>
                    <a:ext uri="{9D8B030D-6E8A-4147-A177-3AD203B41FA5}">
                      <a16:colId xmlns:a16="http://schemas.microsoft.com/office/drawing/2014/main" val="49172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0203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14:48:49</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 night" stay. 
Our Jersey City office joined in giving back by assembling toiletry kits for displaced kids in need. Tokio Marine America is committed to making a difference in the lives of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26.296680497925 %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1957582"/>
                  </a:ext>
                </a:extLst>
              </a:tr>
            </a:tbl>
          </a:graphicData>
        </a:graphic>
      </p:graphicFrame>
      <p:sp>
        <p:nvSpPr>
          <p:cNvPr id="4" name="Text Placeholder 3">
            <a:extLst>
              <a:ext uri="{FF2B5EF4-FFF2-40B4-BE49-F238E27FC236}">
                <a16:creationId xmlns:a16="http://schemas.microsoft.com/office/drawing/2014/main" id="{368C2597-A52D-4E30-B939-2915A4EEF09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1757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A73D-1F0F-44E9-B203-280B8E38D24E}"/>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AA2096B0-38FA-4B48-B1B1-04827C015E6A}"/>
              </a:ext>
            </a:extLst>
          </p:cNvPr>
          <p:cNvGraphicFramePr>
            <a:graphicFrameLocks noGrp="1"/>
          </p:cNvGraphicFramePr>
          <p:nvPr>
            <p:ph type="tbl" sz="quarter" idx="13"/>
            <p:extLst>
              <p:ext uri="{D42A27DB-BD31-4B8C-83A1-F6EECF244321}">
                <p14:modId xmlns:p14="http://schemas.microsoft.com/office/powerpoint/2010/main" val="294058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49159650"/>
                    </a:ext>
                  </a:extLst>
                </a:gridCol>
                <a:gridCol w="658368">
                  <a:extLst>
                    <a:ext uri="{9D8B030D-6E8A-4147-A177-3AD203B41FA5}">
                      <a16:colId xmlns:a16="http://schemas.microsoft.com/office/drawing/2014/main" val="974197599"/>
                    </a:ext>
                  </a:extLst>
                </a:gridCol>
                <a:gridCol w="658368">
                  <a:extLst>
                    <a:ext uri="{9D8B030D-6E8A-4147-A177-3AD203B41FA5}">
                      <a16:colId xmlns:a16="http://schemas.microsoft.com/office/drawing/2014/main" val="2393771455"/>
                    </a:ext>
                  </a:extLst>
                </a:gridCol>
                <a:gridCol w="658368">
                  <a:extLst>
                    <a:ext uri="{9D8B030D-6E8A-4147-A177-3AD203B41FA5}">
                      <a16:colId xmlns:a16="http://schemas.microsoft.com/office/drawing/2014/main" val="670017392"/>
                    </a:ext>
                  </a:extLst>
                </a:gridCol>
                <a:gridCol w="658368">
                  <a:extLst>
                    <a:ext uri="{9D8B030D-6E8A-4147-A177-3AD203B41FA5}">
                      <a16:colId xmlns:a16="http://schemas.microsoft.com/office/drawing/2014/main" val="3629853162"/>
                    </a:ext>
                  </a:extLst>
                </a:gridCol>
                <a:gridCol w="658368">
                  <a:extLst>
                    <a:ext uri="{9D8B030D-6E8A-4147-A177-3AD203B41FA5}">
                      <a16:colId xmlns:a16="http://schemas.microsoft.com/office/drawing/2014/main" val="1923599786"/>
                    </a:ext>
                  </a:extLst>
                </a:gridCol>
                <a:gridCol w="658368">
                  <a:extLst>
                    <a:ext uri="{9D8B030D-6E8A-4147-A177-3AD203B41FA5}">
                      <a16:colId xmlns:a16="http://schemas.microsoft.com/office/drawing/2014/main" val="3582481828"/>
                    </a:ext>
                  </a:extLst>
                </a:gridCol>
                <a:gridCol w="658368">
                  <a:extLst>
                    <a:ext uri="{9D8B030D-6E8A-4147-A177-3AD203B41FA5}">
                      <a16:colId xmlns:a16="http://schemas.microsoft.com/office/drawing/2014/main" val="1252277049"/>
                    </a:ext>
                  </a:extLst>
                </a:gridCol>
                <a:gridCol w="658368">
                  <a:extLst>
                    <a:ext uri="{9D8B030D-6E8A-4147-A177-3AD203B41FA5}">
                      <a16:colId xmlns:a16="http://schemas.microsoft.com/office/drawing/2014/main" val="1489425350"/>
                    </a:ext>
                  </a:extLst>
                </a:gridCol>
                <a:gridCol w="658368">
                  <a:extLst>
                    <a:ext uri="{9D8B030D-6E8A-4147-A177-3AD203B41FA5}">
                      <a16:colId xmlns:a16="http://schemas.microsoft.com/office/drawing/2014/main" val="2851784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8649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- 2024-06-28 13:55:51</a:t>
                      </a:r>
                      <a:r>
                        <a:rPr kumimoji="0" lang="en-US" sz="1000" b="0" i="0" u="none" strike="noStrike" kern="1200" cap="none" spc="0" normalizeH="0" baseline="0" noProof="0">
                          <a:ln>
                            <a:noFill/>
                          </a:ln>
                          <a:solidFill>
                            <a:prstClr val="black"/>
                          </a:solidFill>
                          <a:effectLst/>
                          <a:uLnTx/>
                          <a:uFillTx/>
                          <a:latin typeface="Calibri"/>
                          <a:ea typeface="+mn-ea"/>
                          <a:cs typeface="+mn-cs"/>
                        </a:rPr>
                        <a:t>
 It’s #NationalInsuranceAwarenessDay! At FICOH, we want to make insurance accessible and engaging to everyone. In early 2024, we launched an Instagram video series teaching insurance basics using two digital characters in comic-style episodes. Read our blog post to meet Poincy and Nīele and learn more about the new series: https://lnkd.in/gc6ipPdF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8.761329305136 %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6403525"/>
                  </a:ext>
                </a:extLst>
              </a:tr>
            </a:tbl>
          </a:graphicData>
        </a:graphic>
      </p:graphicFrame>
      <p:sp>
        <p:nvSpPr>
          <p:cNvPr id="4" name="Text Placeholder 3">
            <a:extLst>
              <a:ext uri="{FF2B5EF4-FFF2-40B4-BE49-F238E27FC236}">
                <a16:creationId xmlns:a16="http://schemas.microsoft.com/office/drawing/2014/main" id="{2A686EB0-9975-4471-8649-26EF4A37E98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8559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9AA67-EF01-4961-8575-4CDF9487981E}"/>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AC5B8600-8550-4FA8-A373-DD9AA6C903C8}"/>
              </a:ext>
            </a:extLst>
          </p:cNvPr>
          <p:cNvGraphicFramePr>
            <a:graphicFrameLocks noGrp="1"/>
          </p:cNvGraphicFramePr>
          <p:nvPr>
            <p:ph type="tbl" sz="quarter" idx="13"/>
            <p:extLst>
              <p:ext uri="{D42A27DB-BD31-4B8C-83A1-F6EECF244321}">
                <p14:modId xmlns:p14="http://schemas.microsoft.com/office/powerpoint/2010/main" val="212496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46964649"/>
                    </a:ext>
                  </a:extLst>
                </a:gridCol>
                <a:gridCol w="658368">
                  <a:extLst>
                    <a:ext uri="{9D8B030D-6E8A-4147-A177-3AD203B41FA5}">
                      <a16:colId xmlns:a16="http://schemas.microsoft.com/office/drawing/2014/main" val="1336948811"/>
                    </a:ext>
                  </a:extLst>
                </a:gridCol>
                <a:gridCol w="658368">
                  <a:extLst>
                    <a:ext uri="{9D8B030D-6E8A-4147-A177-3AD203B41FA5}">
                      <a16:colId xmlns:a16="http://schemas.microsoft.com/office/drawing/2014/main" val="3812775042"/>
                    </a:ext>
                  </a:extLst>
                </a:gridCol>
                <a:gridCol w="658368">
                  <a:extLst>
                    <a:ext uri="{9D8B030D-6E8A-4147-A177-3AD203B41FA5}">
                      <a16:colId xmlns:a16="http://schemas.microsoft.com/office/drawing/2014/main" val="1569419307"/>
                    </a:ext>
                  </a:extLst>
                </a:gridCol>
                <a:gridCol w="658368">
                  <a:extLst>
                    <a:ext uri="{9D8B030D-6E8A-4147-A177-3AD203B41FA5}">
                      <a16:colId xmlns:a16="http://schemas.microsoft.com/office/drawing/2014/main" val="2672388262"/>
                    </a:ext>
                  </a:extLst>
                </a:gridCol>
                <a:gridCol w="658368">
                  <a:extLst>
                    <a:ext uri="{9D8B030D-6E8A-4147-A177-3AD203B41FA5}">
                      <a16:colId xmlns:a16="http://schemas.microsoft.com/office/drawing/2014/main" val="3401894895"/>
                    </a:ext>
                  </a:extLst>
                </a:gridCol>
                <a:gridCol w="658368">
                  <a:extLst>
                    <a:ext uri="{9D8B030D-6E8A-4147-A177-3AD203B41FA5}">
                      <a16:colId xmlns:a16="http://schemas.microsoft.com/office/drawing/2014/main" val="2975952992"/>
                    </a:ext>
                  </a:extLst>
                </a:gridCol>
                <a:gridCol w="658368">
                  <a:extLst>
                    <a:ext uri="{9D8B030D-6E8A-4147-A177-3AD203B41FA5}">
                      <a16:colId xmlns:a16="http://schemas.microsoft.com/office/drawing/2014/main" val="2484990604"/>
                    </a:ext>
                  </a:extLst>
                </a:gridCol>
                <a:gridCol w="658368">
                  <a:extLst>
                    <a:ext uri="{9D8B030D-6E8A-4147-A177-3AD203B41FA5}">
                      <a16:colId xmlns:a16="http://schemas.microsoft.com/office/drawing/2014/main" val="566963700"/>
                    </a:ext>
                  </a:extLst>
                </a:gridCol>
                <a:gridCol w="658368">
                  <a:extLst>
                    <a:ext uri="{9D8B030D-6E8A-4147-A177-3AD203B41FA5}">
                      <a16:colId xmlns:a16="http://schemas.microsoft.com/office/drawing/2014/main" val="158277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564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- 2024-06-28 10:58:23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PHLY has been named a 2024 honoree of The Civic 50 Greater #Philadelphia by The Chamber of Commerce for Greater Philadelphia, in recognition of being among the region’s top 50 most community-minded companies. We’re honored to receive this distinction for our continuing efforts to connect our organization’s values to the needs of our #community.
Thanks to our employees for your dedication to serving the communities where we live and work! 🙌 Here's a snapshot of #TEAMPHLY at the celebration for honorees. #Civic50PHL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25.696361355082 %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6138835"/>
                  </a:ext>
                </a:extLst>
              </a:tr>
            </a:tbl>
          </a:graphicData>
        </a:graphic>
      </p:graphicFrame>
      <p:sp>
        <p:nvSpPr>
          <p:cNvPr id="4" name="Text Placeholder 3">
            <a:extLst>
              <a:ext uri="{FF2B5EF4-FFF2-40B4-BE49-F238E27FC236}">
                <a16:creationId xmlns:a16="http://schemas.microsoft.com/office/drawing/2014/main" id="{E6ECE331-C70D-44A6-9FD9-559F405FC35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07849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9BD0E-3612-46EA-91CF-8ECA809F0D1B}"/>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31ABB1B6-850E-4DBF-B6D7-636C2C3D8600}"/>
              </a:ext>
            </a:extLst>
          </p:cNvPr>
          <p:cNvGraphicFramePr>
            <a:graphicFrameLocks noGrp="1"/>
          </p:cNvGraphicFramePr>
          <p:nvPr>
            <p:ph type="tbl" sz="quarter" idx="13"/>
            <p:extLst>
              <p:ext uri="{D42A27DB-BD31-4B8C-83A1-F6EECF244321}">
                <p14:modId xmlns:p14="http://schemas.microsoft.com/office/powerpoint/2010/main" val="309819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45848165"/>
                    </a:ext>
                  </a:extLst>
                </a:gridCol>
                <a:gridCol w="658368">
                  <a:extLst>
                    <a:ext uri="{9D8B030D-6E8A-4147-A177-3AD203B41FA5}">
                      <a16:colId xmlns:a16="http://schemas.microsoft.com/office/drawing/2014/main" val="3162380133"/>
                    </a:ext>
                  </a:extLst>
                </a:gridCol>
                <a:gridCol w="658368">
                  <a:extLst>
                    <a:ext uri="{9D8B030D-6E8A-4147-A177-3AD203B41FA5}">
                      <a16:colId xmlns:a16="http://schemas.microsoft.com/office/drawing/2014/main" val="3939995041"/>
                    </a:ext>
                  </a:extLst>
                </a:gridCol>
                <a:gridCol w="658368">
                  <a:extLst>
                    <a:ext uri="{9D8B030D-6E8A-4147-A177-3AD203B41FA5}">
                      <a16:colId xmlns:a16="http://schemas.microsoft.com/office/drawing/2014/main" val="1992747905"/>
                    </a:ext>
                  </a:extLst>
                </a:gridCol>
                <a:gridCol w="658368">
                  <a:extLst>
                    <a:ext uri="{9D8B030D-6E8A-4147-A177-3AD203B41FA5}">
                      <a16:colId xmlns:a16="http://schemas.microsoft.com/office/drawing/2014/main" val="1216874633"/>
                    </a:ext>
                  </a:extLst>
                </a:gridCol>
                <a:gridCol w="658368">
                  <a:extLst>
                    <a:ext uri="{9D8B030D-6E8A-4147-A177-3AD203B41FA5}">
                      <a16:colId xmlns:a16="http://schemas.microsoft.com/office/drawing/2014/main" val="896560707"/>
                    </a:ext>
                  </a:extLst>
                </a:gridCol>
                <a:gridCol w="658368">
                  <a:extLst>
                    <a:ext uri="{9D8B030D-6E8A-4147-A177-3AD203B41FA5}">
                      <a16:colId xmlns:a16="http://schemas.microsoft.com/office/drawing/2014/main" val="3431948875"/>
                    </a:ext>
                  </a:extLst>
                </a:gridCol>
                <a:gridCol w="658368">
                  <a:extLst>
                    <a:ext uri="{9D8B030D-6E8A-4147-A177-3AD203B41FA5}">
                      <a16:colId xmlns:a16="http://schemas.microsoft.com/office/drawing/2014/main" val="2359679325"/>
                    </a:ext>
                  </a:extLst>
                </a:gridCol>
                <a:gridCol w="658368">
                  <a:extLst>
                    <a:ext uri="{9D8B030D-6E8A-4147-A177-3AD203B41FA5}">
                      <a16:colId xmlns:a16="http://schemas.microsoft.com/office/drawing/2014/main" val="2594068473"/>
                    </a:ext>
                  </a:extLst>
                </a:gridCol>
                <a:gridCol w="658368">
                  <a:extLst>
                    <a:ext uri="{9D8B030D-6E8A-4147-A177-3AD203B41FA5}">
                      <a16:colId xmlns:a16="http://schemas.microsoft.com/office/drawing/2014/main" val="208516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3062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- 2024-06-27 15:10:30</a:t>
                      </a:r>
                      <a:r>
                        <a:rPr kumimoji="0" lang="en-US" sz="1000" b="0" i="0" u="none" strike="noStrike" kern="1200" cap="none" spc="0" normalizeH="0" baseline="0" noProof="0">
                          <a:ln>
                            <a:noFill/>
                          </a:ln>
                          <a:solidFill>
                            <a:prstClr val="black"/>
                          </a:solidFill>
                          <a:effectLst/>
                          <a:uLnTx/>
                          <a:uFillTx/>
                          <a:latin typeface="Calibri"/>
                          <a:ea typeface="+mn-ea"/>
                          <a:cs typeface="+mn-cs"/>
                        </a:rPr>
                        <a:t>
 Our interns had an opportunity to participate in a Q&amp;A session with TMNAS and Philadelphia Insurance Companies CEO, John W. Glomb, Jr. This enlightening experience offered them valuable insights into our company's vision, strategy, and culture. Our interns left feeling excited about the rest of their summer and the future of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30.606430606431 %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547192"/>
                  </a:ext>
                </a:extLst>
              </a:tr>
            </a:tbl>
          </a:graphicData>
        </a:graphic>
      </p:graphicFrame>
      <p:sp>
        <p:nvSpPr>
          <p:cNvPr id="4" name="Text Placeholder 3">
            <a:extLst>
              <a:ext uri="{FF2B5EF4-FFF2-40B4-BE49-F238E27FC236}">
                <a16:creationId xmlns:a16="http://schemas.microsoft.com/office/drawing/2014/main" id="{C640344A-B6D3-4D46-85E8-09CE5F371A9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34099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BDE8-2CD4-4782-B9E3-79A19C81830A}"/>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90AABC0F-7D55-48BA-B54B-F0EDCA80F499}"/>
              </a:ext>
            </a:extLst>
          </p:cNvPr>
          <p:cNvGraphicFramePr>
            <a:graphicFrameLocks noGrp="1"/>
          </p:cNvGraphicFramePr>
          <p:nvPr>
            <p:ph type="tbl" sz="quarter" idx="13"/>
            <p:extLst>
              <p:ext uri="{D42A27DB-BD31-4B8C-83A1-F6EECF244321}">
                <p14:modId xmlns:p14="http://schemas.microsoft.com/office/powerpoint/2010/main" val="321190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52770496"/>
                    </a:ext>
                  </a:extLst>
                </a:gridCol>
                <a:gridCol w="658368">
                  <a:extLst>
                    <a:ext uri="{9D8B030D-6E8A-4147-A177-3AD203B41FA5}">
                      <a16:colId xmlns:a16="http://schemas.microsoft.com/office/drawing/2014/main" val="2645714924"/>
                    </a:ext>
                  </a:extLst>
                </a:gridCol>
                <a:gridCol w="658368">
                  <a:extLst>
                    <a:ext uri="{9D8B030D-6E8A-4147-A177-3AD203B41FA5}">
                      <a16:colId xmlns:a16="http://schemas.microsoft.com/office/drawing/2014/main" val="2418570351"/>
                    </a:ext>
                  </a:extLst>
                </a:gridCol>
                <a:gridCol w="658368">
                  <a:extLst>
                    <a:ext uri="{9D8B030D-6E8A-4147-A177-3AD203B41FA5}">
                      <a16:colId xmlns:a16="http://schemas.microsoft.com/office/drawing/2014/main" val="1788813817"/>
                    </a:ext>
                  </a:extLst>
                </a:gridCol>
                <a:gridCol w="658368">
                  <a:extLst>
                    <a:ext uri="{9D8B030D-6E8A-4147-A177-3AD203B41FA5}">
                      <a16:colId xmlns:a16="http://schemas.microsoft.com/office/drawing/2014/main" val="353416850"/>
                    </a:ext>
                  </a:extLst>
                </a:gridCol>
                <a:gridCol w="658368">
                  <a:extLst>
                    <a:ext uri="{9D8B030D-6E8A-4147-A177-3AD203B41FA5}">
                      <a16:colId xmlns:a16="http://schemas.microsoft.com/office/drawing/2014/main" val="3926761430"/>
                    </a:ext>
                  </a:extLst>
                </a:gridCol>
                <a:gridCol w="658368">
                  <a:extLst>
                    <a:ext uri="{9D8B030D-6E8A-4147-A177-3AD203B41FA5}">
                      <a16:colId xmlns:a16="http://schemas.microsoft.com/office/drawing/2014/main" val="3451665501"/>
                    </a:ext>
                  </a:extLst>
                </a:gridCol>
                <a:gridCol w="658368">
                  <a:extLst>
                    <a:ext uri="{9D8B030D-6E8A-4147-A177-3AD203B41FA5}">
                      <a16:colId xmlns:a16="http://schemas.microsoft.com/office/drawing/2014/main" val="3162758154"/>
                    </a:ext>
                  </a:extLst>
                </a:gridCol>
                <a:gridCol w="658368">
                  <a:extLst>
                    <a:ext uri="{9D8B030D-6E8A-4147-A177-3AD203B41FA5}">
                      <a16:colId xmlns:a16="http://schemas.microsoft.com/office/drawing/2014/main" val="2048912594"/>
                    </a:ext>
                  </a:extLst>
                </a:gridCol>
                <a:gridCol w="658368">
                  <a:extLst>
                    <a:ext uri="{9D8B030D-6E8A-4147-A177-3AD203B41FA5}">
                      <a16:colId xmlns:a16="http://schemas.microsoft.com/office/drawing/2014/main" val="460837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6380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- 2024-06-27 10:00:07</a:t>
                      </a:r>
                      <a:r>
                        <a:rPr kumimoji="0" lang="en-US" sz="1000" b="0" i="0" u="none" strike="noStrike" kern="1200" cap="none" spc="0" normalizeH="0" baseline="0" noProof="0">
                          <a:ln>
                            <a:noFill/>
                          </a:ln>
                          <a:solidFill>
                            <a:prstClr val="black"/>
                          </a:solidFill>
                          <a:effectLst/>
                          <a:uLnTx/>
                          <a:uFillTx/>
                          <a:latin typeface="Calibri"/>
                          <a:ea typeface="+mn-ea"/>
                          <a:cs typeface="+mn-cs"/>
                        </a:rPr>
                        <a:t>
 Ever wonder what other people love about their jobs? For those who are curious about what it’s like to work at PHLY, we asked Timothy Caslin why he loves being part of our team. 💙💼 
Learn more about exciting career opportunities with #TEAMPHLY: bit.ly/PHLYCareers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5.2591463414634 %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4779971"/>
                  </a:ext>
                </a:extLst>
              </a:tr>
            </a:tbl>
          </a:graphicData>
        </a:graphic>
      </p:graphicFrame>
      <p:sp>
        <p:nvSpPr>
          <p:cNvPr id="4" name="Text Placeholder 3">
            <a:extLst>
              <a:ext uri="{FF2B5EF4-FFF2-40B4-BE49-F238E27FC236}">
                <a16:creationId xmlns:a16="http://schemas.microsoft.com/office/drawing/2014/main" id="{C0FEF186-01B1-48A9-A2F2-822C1D5A381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19928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89C2-CFA8-4059-8E72-36134A044F1E}"/>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F3AE7A62-115D-46E5-AA73-BDFACCBA23D7}"/>
              </a:ext>
            </a:extLst>
          </p:cNvPr>
          <p:cNvGraphicFramePr>
            <a:graphicFrameLocks noGrp="1"/>
          </p:cNvGraphicFramePr>
          <p:nvPr>
            <p:ph type="tbl" sz="quarter" idx="13"/>
            <p:extLst>
              <p:ext uri="{D42A27DB-BD31-4B8C-83A1-F6EECF244321}">
                <p14:modId xmlns:p14="http://schemas.microsoft.com/office/powerpoint/2010/main" val="1561237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28015470"/>
                    </a:ext>
                  </a:extLst>
                </a:gridCol>
                <a:gridCol w="658368">
                  <a:extLst>
                    <a:ext uri="{9D8B030D-6E8A-4147-A177-3AD203B41FA5}">
                      <a16:colId xmlns:a16="http://schemas.microsoft.com/office/drawing/2014/main" val="3266893823"/>
                    </a:ext>
                  </a:extLst>
                </a:gridCol>
                <a:gridCol w="658368">
                  <a:extLst>
                    <a:ext uri="{9D8B030D-6E8A-4147-A177-3AD203B41FA5}">
                      <a16:colId xmlns:a16="http://schemas.microsoft.com/office/drawing/2014/main" val="2095100577"/>
                    </a:ext>
                  </a:extLst>
                </a:gridCol>
                <a:gridCol w="658368">
                  <a:extLst>
                    <a:ext uri="{9D8B030D-6E8A-4147-A177-3AD203B41FA5}">
                      <a16:colId xmlns:a16="http://schemas.microsoft.com/office/drawing/2014/main" val="2562279659"/>
                    </a:ext>
                  </a:extLst>
                </a:gridCol>
                <a:gridCol w="658368">
                  <a:extLst>
                    <a:ext uri="{9D8B030D-6E8A-4147-A177-3AD203B41FA5}">
                      <a16:colId xmlns:a16="http://schemas.microsoft.com/office/drawing/2014/main" val="1970468427"/>
                    </a:ext>
                  </a:extLst>
                </a:gridCol>
                <a:gridCol w="658368">
                  <a:extLst>
                    <a:ext uri="{9D8B030D-6E8A-4147-A177-3AD203B41FA5}">
                      <a16:colId xmlns:a16="http://schemas.microsoft.com/office/drawing/2014/main" val="172249201"/>
                    </a:ext>
                  </a:extLst>
                </a:gridCol>
                <a:gridCol w="658368">
                  <a:extLst>
                    <a:ext uri="{9D8B030D-6E8A-4147-A177-3AD203B41FA5}">
                      <a16:colId xmlns:a16="http://schemas.microsoft.com/office/drawing/2014/main" val="3301969051"/>
                    </a:ext>
                  </a:extLst>
                </a:gridCol>
                <a:gridCol w="658368">
                  <a:extLst>
                    <a:ext uri="{9D8B030D-6E8A-4147-A177-3AD203B41FA5}">
                      <a16:colId xmlns:a16="http://schemas.microsoft.com/office/drawing/2014/main" val="1981213670"/>
                    </a:ext>
                  </a:extLst>
                </a:gridCol>
                <a:gridCol w="658368">
                  <a:extLst>
                    <a:ext uri="{9D8B030D-6E8A-4147-A177-3AD203B41FA5}">
                      <a16:colId xmlns:a16="http://schemas.microsoft.com/office/drawing/2014/main" val="882756141"/>
                    </a:ext>
                  </a:extLst>
                </a:gridCol>
                <a:gridCol w="658368">
                  <a:extLst>
                    <a:ext uri="{9D8B030D-6E8A-4147-A177-3AD203B41FA5}">
                      <a16:colId xmlns:a16="http://schemas.microsoft.com/office/drawing/2014/main" val="567036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567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- 2024-06-26 14:59:06</a:t>
                      </a:r>
                      <a:r>
                        <a:rPr kumimoji="0" lang="en-US" sz="1000" b="0" i="0" u="none" strike="noStrike" kern="1200" cap="none" spc="0" normalizeH="0" baseline="0" noProof="0">
                          <a:ln>
                            <a:noFill/>
                          </a:ln>
                          <a:solidFill>
                            <a:prstClr val="black"/>
                          </a:solidFill>
                          <a:effectLst/>
                          <a:uLnTx/>
                          <a:uFillTx/>
                          <a:latin typeface="Calibri"/>
                          <a:ea typeface="+mn-ea"/>
                          <a:cs typeface="+mn-cs"/>
                        </a:rPr>
                        <a:t>
 Yesterday, the TMNAS DEIB Team and our Employee Resource Groups enjoyed a "picnic-perfect" summer day at our Bala Cynwyd office. With sunny skies overhead, team members connected over delicious refreshments and friendly picnic games, creating memorable moments of camaraderie and teamwork!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40.797799174691 %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53943554"/>
                  </a:ext>
                </a:extLst>
              </a:tr>
            </a:tbl>
          </a:graphicData>
        </a:graphic>
      </p:graphicFrame>
      <p:sp>
        <p:nvSpPr>
          <p:cNvPr id="4" name="Text Placeholder 3">
            <a:extLst>
              <a:ext uri="{FF2B5EF4-FFF2-40B4-BE49-F238E27FC236}">
                <a16:creationId xmlns:a16="http://schemas.microsoft.com/office/drawing/2014/main" id="{F0A6E66E-E9E7-406E-9135-5646C5084AD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53665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F5045-C212-4EBD-BF56-69F558EF6821}"/>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0E464608-BB47-4301-A0FF-D6AFD7D7310F}"/>
              </a:ext>
            </a:extLst>
          </p:cNvPr>
          <p:cNvGraphicFramePr>
            <a:graphicFrameLocks noGrp="1"/>
          </p:cNvGraphicFramePr>
          <p:nvPr>
            <p:ph type="tbl" sz="quarter" idx="13"/>
            <p:extLst>
              <p:ext uri="{D42A27DB-BD31-4B8C-83A1-F6EECF244321}">
                <p14:modId xmlns:p14="http://schemas.microsoft.com/office/powerpoint/2010/main" val="188886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24241242"/>
                    </a:ext>
                  </a:extLst>
                </a:gridCol>
                <a:gridCol w="658368">
                  <a:extLst>
                    <a:ext uri="{9D8B030D-6E8A-4147-A177-3AD203B41FA5}">
                      <a16:colId xmlns:a16="http://schemas.microsoft.com/office/drawing/2014/main" val="978529997"/>
                    </a:ext>
                  </a:extLst>
                </a:gridCol>
                <a:gridCol w="658368">
                  <a:extLst>
                    <a:ext uri="{9D8B030D-6E8A-4147-A177-3AD203B41FA5}">
                      <a16:colId xmlns:a16="http://schemas.microsoft.com/office/drawing/2014/main" val="2180696252"/>
                    </a:ext>
                  </a:extLst>
                </a:gridCol>
                <a:gridCol w="658368">
                  <a:extLst>
                    <a:ext uri="{9D8B030D-6E8A-4147-A177-3AD203B41FA5}">
                      <a16:colId xmlns:a16="http://schemas.microsoft.com/office/drawing/2014/main" val="2016599977"/>
                    </a:ext>
                  </a:extLst>
                </a:gridCol>
                <a:gridCol w="658368">
                  <a:extLst>
                    <a:ext uri="{9D8B030D-6E8A-4147-A177-3AD203B41FA5}">
                      <a16:colId xmlns:a16="http://schemas.microsoft.com/office/drawing/2014/main" val="1632726167"/>
                    </a:ext>
                  </a:extLst>
                </a:gridCol>
                <a:gridCol w="658368">
                  <a:extLst>
                    <a:ext uri="{9D8B030D-6E8A-4147-A177-3AD203B41FA5}">
                      <a16:colId xmlns:a16="http://schemas.microsoft.com/office/drawing/2014/main" val="456454393"/>
                    </a:ext>
                  </a:extLst>
                </a:gridCol>
                <a:gridCol w="658368">
                  <a:extLst>
                    <a:ext uri="{9D8B030D-6E8A-4147-A177-3AD203B41FA5}">
                      <a16:colId xmlns:a16="http://schemas.microsoft.com/office/drawing/2014/main" val="1997142476"/>
                    </a:ext>
                  </a:extLst>
                </a:gridCol>
                <a:gridCol w="658368">
                  <a:extLst>
                    <a:ext uri="{9D8B030D-6E8A-4147-A177-3AD203B41FA5}">
                      <a16:colId xmlns:a16="http://schemas.microsoft.com/office/drawing/2014/main" val="1433685823"/>
                    </a:ext>
                  </a:extLst>
                </a:gridCol>
                <a:gridCol w="658368">
                  <a:extLst>
                    <a:ext uri="{9D8B030D-6E8A-4147-A177-3AD203B41FA5}">
                      <a16:colId xmlns:a16="http://schemas.microsoft.com/office/drawing/2014/main" val="678391403"/>
                    </a:ext>
                  </a:extLst>
                </a:gridCol>
                <a:gridCol w="658368">
                  <a:extLst>
                    <a:ext uri="{9D8B030D-6E8A-4147-A177-3AD203B41FA5}">
                      <a16:colId xmlns:a16="http://schemas.microsoft.com/office/drawing/2014/main" val="366236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0993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- 2024-06-26 14:30:37</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Union Station Homeless Services,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7.0367474589523 %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45918992"/>
                  </a:ext>
                </a:extLst>
              </a:tr>
            </a:tbl>
          </a:graphicData>
        </a:graphic>
      </p:graphicFrame>
      <p:sp>
        <p:nvSpPr>
          <p:cNvPr id="4" name="Text Placeholder 3">
            <a:extLst>
              <a:ext uri="{FF2B5EF4-FFF2-40B4-BE49-F238E27FC236}">
                <a16:creationId xmlns:a16="http://schemas.microsoft.com/office/drawing/2014/main" id="{453C3693-E4B5-4794-A037-68346CF04B1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75330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1B32-6F20-4C00-8C2E-4343DFBE9BA5}"/>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26A8E292-9452-4F93-B675-372BCB039BEF}"/>
              </a:ext>
            </a:extLst>
          </p:cNvPr>
          <p:cNvGraphicFramePr>
            <a:graphicFrameLocks noGrp="1"/>
          </p:cNvGraphicFramePr>
          <p:nvPr>
            <p:ph type="tbl" sz="quarter" idx="13"/>
            <p:extLst>
              <p:ext uri="{D42A27DB-BD31-4B8C-83A1-F6EECF244321}">
                <p14:modId xmlns:p14="http://schemas.microsoft.com/office/powerpoint/2010/main" val="391614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30518627"/>
                    </a:ext>
                  </a:extLst>
                </a:gridCol>
                <a:gridCol w="658368">
                  <a:extLst>
                    <a:ext uri="{9D8B030D-6E8A-4147-A177-3AD203B41FA5}">
                      <a16:colId xmlns:a16="http://schemas.microsoft.com/office/drawing/2014/main" val="276834065"/>
                    </a:ext>
                  </a:extLst>
                </a:gridCol>
                <a:gridCol w="658368">
                  <a:extLst>
                    <a:ext uri="{9D8B030D-6E8A-4147-A177-3AD203B41FA5}">
                      <a16:colId xmlns:a16="http://schemas.microsoft.com/office/drawing/2014/main" val="2304545921"/>
                    </a:ext>
                  </a:extLst>
                </a:gridCol>
                <a:gridCol w="658368">
                  <a:extLst>
                    <a:ext uri="{9D8B030D-6E8A-4147-A177-3AD203B41FA5}">
                      <a16:colId xmlns:a16="http://schemas.microsoft.com/office/drawing/2014/main" val="3309642746"/>
                    </a:ext>
                  </a:extLst>
                </a:gridCol>
                <a:gridCol w="658368">
                  <a:extLst>
                    <a:ext uri="{9D8B030D-6E8A-4147-A177-3AD203B41FA5}">
                      <a16:colId xmlns:a16="http://schemas.microsoft.com/office/drawing/2014/main" val="1706152530"/>
                    </a:ext>
                  </a:extLst>
                </a:gridCol>
                <a:gridCol w="658368">
                  <a:extLst>
                    <a:ext uri="{9D8B030D-6E8A-4147-A177-3AD203B41FA5}">
                      <a16:colId xmlns:a16="http://schemas.microsoft.com/office/drawing/2014/main" val="3339053247"/>
                    </a:ext>
                  </a:extLst>
                </a:gridCol>
                <a:gridCol w="658368">
                  <a:extLst>
                    <a:ext uri="{9D8B030D-6E8A-4147-A177-3AD203B41FA5}">
                      <a16:colId xmlns:a16="http://schemas.microsoft.com/office/drawing/2014/main" val="4037730265"/>
                    </a:ext>
                  </a:extLst>
                </a:gridCol>
                <a:gridCol w="658368">
                  <a:extLst>
                    <a:ext uri="{9D8B030D-6E8A-4147-A177-3AD203B41FA5}">
                      <a16:colId xmlns:a16="http://schemas.microsoft.com/office/drawing/2014/main" val="2614657143"/>
                    </a:ext>
                  </a:extLst>
                </a:gridCol>
                <a:gridCol w="658368">
                  <a:extLst>
                    <a:ext uri="{9D8B030D-6E8A-4147-A177-3AD203B41FA5}">
                      <a16:colId xmlns:a16="http://schemas.microsoft.com/office/drawing/2014/main" val="1322734942"/>
                    </a:ext>
                  </a:extLst>
                </a:gridCol>
                <a:gridCol w="658368">
                  <a:extLst>
                    <a:ext uri="{9D8B030D-6E8A-4147-A177-3AD203B41FA5}">
                      <a16:colId xmlns:a16="http://schemas.microsoft.com/office/drawing/2014/main" val="81693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161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- 2024-06-26 14:26:27</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back in action with Shoes That Fit, this time bringing smiles to the faces of students in Chicago! Shoes That Fit and PHLY partnered with the Chicago Sky WNBA franchise to provide brand-new athletic shoes to over 340 kids at McNair Elementary School in #Chicago. 
Check out this video for some highlights of the event and visit our website to learn more about our partnership with the #nonprofit: bit.ly/4eAJalV #insurance #supportnonprofits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5.7674418604651 %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a:t>
                      </a:r>
                    </a:p>
                  </a:txBody>
                  <a:tcPr/>
                </a:tc>
                <a:extLst>
                  <a:ext uri="{0D108BD9-81ED-4DB2-BD59-A6C34878D82A}">
                    <a16:rowId xmlns:a16="http://schemas.microsoft.com/office/drawing/2014/main" val="2123965839"/>
                  </a:ext>
                </a:extLst>
              </a:tr>
            </a:tbl>
          </a:graphicData>
        </a:graphic>
      </p:graphicFrame>
      <p:sp>
        <p:nvSpPr>
          <p:cNvPr id="4" name="Text Placeholder 3">
            <a:extLst>
              <a:ext uri="{FF2B5EF4-FFF2-40B4-BE49-F238E27FC236}">
                <a16:creationId xmlns:a16="http://schemas.microsoft.com/office/drawing/2014/main" id="{2BBB9701-D245-4F2B-9635-D4EB8E586F9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86791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DC04-3978-415E-9CE3-FB2BD5BDF46A}"/>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4E737C6A-DC15-4CA0-A0D7-36812CF151C4}"/>
              </a:ext>
            </a:extLst>
          </p:cNvPr>
          <p:cNvGraphicFramePr>
            <a:graphicFrameLocks noGrp="1"/>
          </p:cNvGraphicFramePr>
          <p:nvPr>
            <p:ph type="tbl" sz="quarter" idx="13"/>
            <p:extLst>
              <p:ext uri="{D42A27DB-BD31-4B8C-83A1-F6EECF244321}">
                <p14:modId xmlns:p14="http://schemas.microsoft.com/office/powerpoint/2010/main" val="202045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61949744"/>
                    </a:ext>
                  </a:extLst>
                </a:gridCol>
                <a:gridCol w="658368">
                  <a:extLst>
                    <a:ext uri="{9D8B030D-6E8A-4147-A177-3AD203B41FA5}">
                      <a16:colId xmlns:a16="http://schemas.microsoft.com/office/drawing/2014/main" val="1017029843"/>
                    </a:ext>
                  </a:extLst>
                </a:gridCol>
                <a:gridCol w="658368">
                  <a:extLst>
                    <a:ext uri="{9D8B030D-6E8A-4147-A177-3AD203B41FA5}">
                      <a16:colId xmlns:a16="http://schemas.microsoft.com/office/drawing/2014/main" val="552073775"/>
                    </a:ext>
                  </a:extLst>
                </a:gridCol>
                <a:gridCol w="658368">
                  <a:extLst>
                    <a:ext uri="{9D8B030D-6E8A-4147-A177-3AD203B41FA5}">
                      <a16:colId xmlns:a16="http://schemas.microsoft.com/office/drawing/2014/main" val="106695487"/>
                    </a:ext>
                  </a:extLst>
                </a:gridCol>
                <a:gridCol w="658368">
                  <a:extLst>
                    <a:ext uri="{9D8B030D-6E8A-4147-A177-3AD203B41FA5}">
                      <a16:colId xmlns:a16="http://schemas.microsoft.com/office/drawing/2014/main" val="1607020194"/>
                    </a:ext>
                  </a:extLst>
                </a:gridCol>
                <a:gridCol w="658368">
                  <a:extLst>
                    <a:ext uri="{9D8B030D-6E8A-4147-A177-3AD203B41FA5}">
                      <a16:colId xmlns:a16="http://schemas.microsoft.com/office/drawing/2014/main" val="1182411728"/>
                    </a:ext>
                  </a:extLst>
                </a:gridCol>
                <a:gridCol w="658368">
                  <a:extLst>
                    <a:ext uri="{9D8B030D-6E8A-4147-A177-3AD203B41FA5}">
                      <a16:colId xmlns:a16="http://schemas.microsoft.com/office/drawing/2014/main" val="1831931523"/>
                    </a:ext>
                  </a:extLst>
                </a:gridCol>
                <a:gridCol w="658368">
                  <a:extLst>
                    <a:ext uri="{9D8B030D-6E8A-4147-A177-3AD203B41FA5}">
                      <a16:colId xmlns:a16="http://schemas.microsoft.com/office/drawing/2014/main" val="3329912749"/>
                    </a:ext>
                  </a:extLst>
                </a:gridCol>
                <a:gridCol w="658368">
                  <a:extLst>
                    <a:ext uri="{9D8B030D-6E8A-4147-A177-3AD203B41FA5}">
                      <a16:colId xmlns:a16="http://schemas.microsoft.com/office/drawing/2014/main" val="2765664215"/>
                    </a:ext>
                  </a:extLst>
                </a:gridCol>
                <a:gridCol w="658368">
                  <a:extLst>
                    <a:ext uri="{9D8B030D-6E8A-4147-A177-3AD203B41FA5}">
                      <a16:colId xmlns:a16="http://schemas.microsoft.com/office/drawing/2014/main" val="212352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7722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- 2024-06-26 12:53:19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#GlobalWellnessMonth, we received exclusive #TMWalkstheWorld hats to keep us cool during our summer quarterly walk. Our Ward Ave associates proudly sported their new hats during our midday walk to the State Capitol and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8.6035737921906 %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extLst>
                  <a:ext uri="{0D108BD9-81ED-4DB2-BD59-A6C34878D82A}">
                    <a16:rowId xmlns:a16="http://schemas.microsoft.com/office/drawing/2014/main" val="2665388765"/>
                  </a:ext>
                </a:extLst>
              </a:tr>
            </a:tbl>
          </a:graphicData>
        </a:graphic>
      </p:graphicFrame>
      <p:sp>
        <p:nvSpPr>
          <p:cNvPr id="4" name="Text Placeholder 3">
            <a:extLst>
              <a:ext uri="{FF2B5EF4-FFF2-40B4-BE49-F238E27FC236}">
                <a16:creationId xmlns:a16="http://schemas.microsoft.com/office/drawing/2014/main" id="{891F04F5-A2BA-4458-A2B3-F47522AB193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82897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C84DF-D13D-463D-8FF2-672293814249}"/>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BC5E821F-9C44-4333-A95F-1A1AD737E631}"/>
              </a:ext>
            </a:extLst>
          </p:cNvPr>
          <p:cNvGraphicFramePr>
            <a:graphicFrameLocks noGrp="1"/>
          </p:cNvGraphicFramePr>
          <p:nvPr>
            <p:ph type="tbl" sz="quarter" idx="13"/>
            <p:extLst>
              <p:ext uri="{D42A27DB-BD31-4B8C-83A1-F6EECF244321}">
                <p14:modId xmlns:p14="http://schemas.microsoft.com/office/powerpoint/2010/main" val="154156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81358452"/>
                    </a:ext>
                  </a:extLst>
                </a:gridCol>
                <a:gridCol w="658368">
                  <a:extLst>
                    <a:ext uri="{9D8B030D-6E8A-4147-A177-3AD203B41FA5}">
                      <a16:colId xmlns:a16="http://schemas.microsoft.com/office/drawing/2014/main" val="1249387526"/>
                    </a:ext>
                  </a:extLst>
                </a:gridCol>
                <a:gridCol w="658368">
                  <a:extLst>
                    <a:ext uri="{9D8B030D-6E8A-4147-A177-3AD203B41FA5}">
                      <a16:colId xmlns:a16="http://schemas.microsoft.com/office/drawing/2014/main" val="3124010362"/>
                    </a:ext>
                  </a:extLst>
                </a:gridCol>
                <a:gridCol w="658368">
                  <a:extLst>
                    <a:ext uri="{9D8B030D-6E8A-4147-A177-3AD203B41FA5}">
                      <a16:colId xmlns:a16="http://schemas.microsoft.com/office/drawing/2014/main" val="2238402500"/>
                    </a:ext>
                  </a:extLst>
                </a:gridCol>
                <a:gridCol w="658368">
                  <a:extLst>
                    <a:ext uri="{9D8B030D-6E8A-4147-A177-3AD203B41FA5}">
                      <a16:colId xmlns:a16="http://schemas.microsoft.com/office/drawing/2014/main" val="258832750"/>
                    </a:ext>
                  </a:extLst>
                </a:gridCol>
                <a:gridCol w="658368">
                  <a:extLst>
                    <a:ext uri="{9D8B030D-6E8A-4147-A177-3AD203B41FA5}">
                      <a16:colId xmlns:a16="http://schemas.microsoft.com/office/drawing/2014/main" val="2740409341"/>
                    </a:ext>
                  </a:extLst>
                </a:gridCol>
                <a:gridCol w="658368">
                  <a:extLst>
                    <a:ext uri="{9D8B030D-6E8A-4147-A177-3AD203B41FA5}">
                      <a16:colId xmlns:a16="http://schemas.microsoft.com/office/drawing/2014/main" val="3354245375"/>
                    </a:ext>
                  </a:extLst>
                </a:gridCol>
                <a:gridCol w="658368">
                  <a:extLst>
                    <a:ext uri="{9D8B030D-6E8A-4147-A177-3AD203B41FA5}">
                      <a16:colId xmlns:a16="http://schemas.microsoft.com/office/drawing/2014/main" val="1989060568"/>
                    </a:ext>
                  </a:extLst>
                </a:gridCol>
                <a:gridCol w="658368">
                  <a:extLst>
                    <a:ext uri="{9D8B030D-6E8A-4147-A177-3AD203B41FA5}">
                      <a16:colId xmlns:a16="http://schemas.microsoft.com/office/drawing/2014/main" val="1373168658"/>
                    </a:ext>
                  </a:extLst>
                </a:gridCol>
                <a:gridCol w="658368">
                  <a:extLst>
                    <a:ext uri="{9D8B030D-6E8A-4147-A177-3AD203B41FA5}">
                      <a16:colId xmlns:a16="http://schemas.microsoft.com/office/drawing/2014/main" val="3952371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466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- 2024-06-25 16:31:33</a:t>
                      </a:r>
                      <a:r>
                        <a:rPr kumimoji="0" lang="en-US" sz="1000" b="0" i="0" u="none" strike="noStrike" kern="1200" cap="none" spc="0" normalizeH="0" baseline="0" noProof="0">
                          <a:ln>
                            <a:noFill/>
                          </a:ln>
                          <a:solidFill>
                            <a:prstClr val="black"/>
                          </a:solidFill>
                          <a:effectLst/>
                          <a:uLnTx/>
                          <a:uFillTx/>
                          <a:latin typeface="Calibri"/>
                          <a:ea typeface="+mn-ea"/>
                          <a:cs typeface="+mn-cs"/>
                        </a:rPr>
                        <a:t>
 FICOH joined Walk Wise Hawaii at the Hawaii Active Seniors Expo to educate seniors about the importance of being visible when walking between dusk and dawn -- which is the most dangerous time to be a pedestrian. We spoke with kūpuna and their family members about their pedestrian habits, led them in taking the Walk Wise pledge, and passed out reflective wristbands to help them be seen at night. For nearly 15 years, Walk Wise Hawaii has been committed to making Hawaii safer for pedestrians. Mahalo, Walk Wise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16.009557945042 %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8613975"/>
                  </a:ext>
                </a:extLst>
              </a:tr>
            </a:tbl>
          </a:graphicData>
        </a:graphic>
      </p:graphicFrame>
      <p:sp>
        <p:nvSpPr>
          <p:cNvPr id="4" name="Text Placeholder 3">
            <a:extLst>
              <a:ext uri="{FF2B5EF4-FFF2-40B4-BE49-F238E27FC236}">
                <a16:creationId xmlns:a16="http://schemas.microsoft.com/office/drawing/2014/main" id="{D9BE6DC9-E2EB-46E7-9670-7AB4BB0BCAF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34945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12AC1-88E4-4A81-AF05-F43C58D4781B}"/>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29FEF212-2D9D-4E28-83B0-1AE177516F36}"/>
              </a:ext>
            </a:extLst>
          </p:cNvPr>
          <p:cNvGraphicFramePr>
            <a:graphicFrameLocks noGrp="1"/>
          </p:cNvGraphicFramePr>
          <p:nvPr>
            <p:ph type="tbl" sz="quarter" idx="13"/>
            <p:extLst>
              <p:ext uri="{D42A27DB-BD31-4B8C-83A1-F6EECF244321}">
                <p14:modId xmlns:p14="http://schemas.microsoft.com/office/powerpoint/2010/main" val="56998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31409648"/>
                    </a:ext>
                  </a:extLst>
                </a:gridCol>
                <a:gridCol w="658368">
                  <a:extLst>
                    <a:ext uri="{9D8B030D-6E8A-4147-A177-3AD203B41FA5}">
                      <a16:colId xmlns:a16="http://schemas.microsoft.com/office/drawing/2014/main" val="3168289636"/>
                    </a:ext>
                  </a:extLst>
                </a:gridCol>
                <a:gridCol w="658368">
                  <a:extLst>
                    <a:ext uri="{9D8B030D-6E8A-4147-A177-3AD203B41FA5}">
                      <a16:colId xmlns:a16="http://schemas.microsoft.com/office/drawing/2014/main" val="2929897530"/>
                    </a:ext>
                  </a:extLst>
                </a:gridCol>
                <a:gridCol w="658368">
                  <a:extLst>
                    <a:ext uri="{9D8B030D-6E8A-4147-A177-3AD203B41FA5}">
                      <a16:colId xmlns:a16="http://schemas.microsoft.com/office/drawing/2014/main" val="4217021491"/>
                    </a:ext>
                  </a:extLst>
                </a:gridCol>
                <a:gridCol w="658368">
                  <a:extLst>
                    <a:ext uri="{9D8B030D-6E8A-4147-A177-3AD203B41FA5}">
                      <a16:colId xmlns:a16="http://schemas.microsoft.com/office/drawing/2014/main" val="2702734071"/>
                    </a:ext>
                  </a:extLst>
                </a:gridCol>
                <a:gridCol w="658368">
                  <a:extLst>
                    <a:ext uri="{9D8B030D-6E8A-4147-A177-3AD203B41FA5}">
                      <a16:colId xmlns:a16="http://schemas.microsoft.com/office/drawing/2014/main" val="586702573"/>
                    </a:ext>
                  </a:extLst>
                </a:gridCol>
                <a:gridCol w="658368">
                  <a:extLst>
                    <a:ext uri="{9D8B030D-6E8A-4147-A177-3AD203B41FA5}">
                      <a16:colId xmlns:a16="http://schemas.microsoft.com/office/drawing/2014/main" val="3728265956"/>
                    </a:ext>
                  </a:extLst>
                </a:gridCol>
                <a:gridCol w="658368">
                  <a:extLst>
                    <a:ext uri="{9D8B030D-6E8A-4147-A177-3AD203B41FA5}">
                      <a16:colId xmlns:a16="http://schemas.microsoft.com/office/drawing/2014/main" val="1842700709"/>
                    </a:ext>
                  </a:extLst>
                </a:gridCol>
                <a:gridCol w="658368">
                  <a:extLst>
                    <a:ext uri="{9D8B030D-6E8A-4147-A177-3AD203B41FA5}">
                      <a16:colId xmlns:a16="http://schemas.microsoft.com/office/drawing/2014/main" val="2001894524"/>
                    </a:ext>
                  </a:extLst>
                </a:gridCol>
                <a:gridCol w="658368">
                  <a:extLst>
                    <a:ext uri="{9D8B030D-6E8A-4147-A177-3AD203B41FA5}">
                      <a16:colId xmlns:a16="http://schemas.microsoft.com/office/drawing/2014/main" val="256175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8972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- 2024-06-25 15:12:56</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back in action with Shoes That Fit, this time bringing smiles to the faces of students in Chicago! Shoes That Fit and PHLY partnered with the Chicago Sky WNBA franchise to provide brand-new athletic shoes to over 340 kids at McNair Elementary School in #Chicago. 
Check out this video for some highlights of the event and visit our website to learn more about our partnership with the #nonprofit: bit.ly/4eAJalV #insurance #supportnonprofits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7.2892938496583 %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extLst>
                  <a:ext uri="{0D108BD9-81ED-4DB2-BD59-A6C34878D82A}">
                    <a16:rowId xmlns:a16="http://schemas.microsoft.com/office/drawing/2014/main" val="2472357476"/>
                  </a:ext>
                </a:extLst>
              </a:tr>
            </a:tbl>
          </a:graphicData>
        </a:graphic>
      </p:graphicFrame>
      <p:sp>
        <p:nvSpPr>
          <p:cNvPr id="4" name="Text Placeholder 3">
            <a:extLst>
              <a:ext uri="{FF2B5EF4-FFF2-40B4-BE49-F238E27FC236}">
                <a16:creationId xmlns:a16="http://schemas.microsoft.com/office/drawing/2014/main" id="{2126BD41-859B-4C0A-BCD7-A8C8FC36FF2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89952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A347-2B56-4D82-95F9-1798C277B4AA}"/>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E1F70EA0-0EAA-4E31-B965-7BC3EB9C3E3B}"/>
              </a:ext>
            </a:extLst>
          </p:cNvPr>
          <p:cNvGraphicFramePr>
            <a:graphicFrameLocks noGrp="1"/>
          </p:cNvGraphicFramePr>
          <p:nvPr>
            <p:ph type="tbl" sz="quarter" idx="13"/>
            <p:extLst>
              <p:ext uri="{D42A27DB-BD31-4B8C-83A1-F6EECF244321}">
                <p14:modId xmlns:p14="http://schemas.microsoft.com/office/powerpoint/2010/main" val="564596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90560716"/>
                    </a:ext>
                  </a:extLst>
                </a:gridCol>
                <a:gridCol w="658368">
                  <a:extLst>
                    <a:ext uri="{9D8B030D-6E8A-4147-A177-3AD203B41FA5}">
                      <a16:colId xmlns:a16="http://schemas.microsoft.com/office/drawing/2014/main" val="1258784544"/>
                    </a:ext>
                  </a:extLst>
                </a:gridCol>
                <a:gridCol w="658368">
                  <a:extLst>
                    <a:ext uri="{9D8B030D-6E8A-4147-A177-3AD203B41FA5}">
                      <a16:colId xmlns:a16="http://schemas.microsoft.com/office/drawing/2014/main" val="2321377078"/>
                    </a:ext>
                  </a:extLst>
                </a:gridCol>
                <a:gridCol w="658368">
                  <a:extLst>
                    <a:ext uri="{9D8B030D-6E8A-4147-A177-3AD203B41FA5}">
                      <a16:colId xmlns:a16="http://schemas.microsoft.com/office/drawing/2014/main" val="423302908"/>
                    </a:ext>
                  </a:extLst>
                </a:gridCol>
                <a:gridCol w="658368">
                  <a:extLst>
                    <a:ext uri="{9D8B030D-6E8A-4147-A177-3AD203B41FA5}">
                      <a16:colId xmlns:a16="http://schemas.microsoft.com/office/drawing/2014/main" val="653563317"/>
                    </a:ext>
                  </a:extLst>
                </a:gridCol>
                <a:gridCol w="658368">
                  <a:extLst>
                    <a:ext uri="{9D8B030D-6E8A-4147-A177-3AD203B41FA5}">
                      <a16:colId xmlns:a16="http://schemas.microsoft.com/office/drawing/2014/main" val="168422463"/>
                    </a:ext>
                  </a:extLst>
                </a:gridCol>
                <a:gridCol w="658368">
                  <a:extLst>
                    <a:ext uri="{9D8B030D-6E8A-4147-A177-3AD203B41FA5}">
                      <a16:colId xmlns:a16="http://schemas.microsoft.com/office/drawing/2014/main" val="1338303308"/>
                    </a:ext>
                  </a:extLst>
                </a:gridCol>
                <a:gridCol w="658368">
                  <a:extLst>
                    <a:ext uri="{9D8B030D-6E8A-4147-A177-3AD203B41FA5}">
                      <a16:colId xmlns:a16="http://schemas.microsoft.com/office/drawing/2014/main" val="830180172"/>
                    </a:ext>
                  </a:extLst>
                </a:gridCol>
                <a:gridCol w="658368">
                  <a:extLst>
                    <a:ext uri="{9D8B030D-6E8A-4147-A177-3AD203B41FA5}">
                      <a16:colId xmlns:a16="http://schemas.microsoft.com/office/drawing/2014/main" val="810948024"/>
                    </a:ext>
                  </a:extLst>
                </a:gridCol>
                <a:gridCol w="658368">
                  <a:extLst>
                    <a:ext uri="{9D8B030D-6E8A-4147-A177-3AD203B41FA5}">
                      <a16:colId xmlns:a16="http://schemas.microsoft.com/office/drawing/2014/main" val="2737778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2734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- 2024-06-24 15:53:05</a:t>
                      </a:r>
                      <a:r>
                        <a:rPr kumimoji="0" lang="en-US" sz="1000" b="0" i="0" u="none" strike="noStrike" kern="1200" cap="none" spc="0" normalizeH="0" baseline="0" noProof="0">
                          <a:ln>
                            <a:noFill/>
                          </a:ln>
                          <a:solidFill>
                            <a:prstClr val="black"/>
                          </a:solidFill>
                          <a:effectLst/>
                          <a:uLnTx/>
                          <a:uFillTx/>
                          <a:latin typeface="Calibri"/>
                          <a:ea typeface="+mn-ea"/>
                          <a:cs typeface="+mn-cs"/>
                        </a:rPr>
                        <a:t>
 To conclude our intern introductions, we'd like to welcome our rotational interns, Brooke and Winnie, to our Pasadena office! They're ready to dive into exciting projects and share their unique skills and new ideas at Tokio Marine America! 
We're thrilled for our interns as they embark on this learning experience to become the next insurance professionals. Stay tuned for updates and highlights on their contributions.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16.24347826087 %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4281135"/>
                  </a:ext>
                </a:extLst>
              </a:tr>
            </a:tbl>
          </a:graphicData>
        </a:graphic>
      </p:graphicFrame>
      <p:sp>
        <p:nvSpPr>
          <p:cNvPr id="4" name="Text Placeholder 3">
            <a:extLst>
              <a:ext uri="{FF2B5EF4-FFF2-40B4-BE49-F238E27FC236}">
                <a16:creationId xmlns:a16="http://schemas.microsoft.com/office/drawing/2014/main" id="{8EFE1CC3-61ED-445B-981F-563A80A55C1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88474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21FCC-D1D4-421D-AC55-086D7C0A3E0D}"/>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7424A98E-1B92-4BB6-9D4A-832178D38A92}"/>
              </a:ext>
            </a:extLst>
          </p:cNvPr>
          <p:cNvGraphicFramePr>
            <a:graphicFrameLocks noGrp="1"/>
          </p:cNvGraphicFramePr>
          <p:nvPr>
            <p:ph type="tbl" sz="quarter" idx="13"/>
            <p:extLst>
              <p:ext uri="{D42A27DB-BD31-4B8C-83A1-F6EECF244321}">
                <p14:modId xmlns:p14="http://schemas.microsoft.com/office/powerpoint/2010/main" val="94185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14939460"/>
                    </a:ext>
                  </a:extLst>
                </a:gridCol>
                <a:gridCol w="658368">
                  <a:extLst>
                    <a:ext uri="{9D8B030D-6E8A-4147-A177-3AD203B41FA5}">
                      <a16:colId xmlns:a16="http://schemas.microsoft.com/office/drawing/2014/main" val="1023359524"/>
                    </a:ext>
                  </a:extLst>
                </a:gridCol>
                <a:gridCol w="658368">
                  <a:extLst>
                    <a:ext uri="{9D8B030D-6E8A-4147-A177-3AD203B41FA5}">
                      <a16:colId xmlns:a16="http://schemas.microsoft.com/office/drawing/2014/main" val="2151120904"/>
                    </a:ext>
                  </a:extLst>
                </a:gridCol>
                <a:gridCol w="658368">
                  <a:extLst>
                    <a:ext uri="{9D8B030D-6E8A-4147-A177-3AD203B41FA5}">
                      <a16:colId xmlns:a16="http://schemas.microsoft.com/office/drawing/2014/main" val="1758548047"/>
                    </a:ext>
                  </a:extLst>
                </a:gridCol>
                <a:gridCol w="658368">
                  <a:extLst>
                    <a:ext uri="{9D8B030D-6E8A-4147-A177-3AD203B41FA5}">
                      <a16:colId xmlns:a16="http://schemas.microsoft.com/office/drawing/2014/main" val="3451621382"/>
                    </a:ext>
                  </a:extLst>
                </a:gridCol>
                <a:gridCol w="658368">
                  <a:extLst>
                    <a:ext uri="{9D8B030D-6E8A-4147-A177-3AD203B41FA5}">
                      <a16:colId xmlns:a16="http://schemas.microsoft.com/office/drawing/2014/main" val="1034296453"/>
                    </a:ext>
                  </a:extLst>
                </a:gridCol>
                <a:gridCol w="658368">
                  <a:extLst>
                    <a:ext uri="{9D8B030D-6E8A-4147-A177-3AD203B41FA5}">
                      <a16:colId xmlns:a16="http://schemas.microsoft.com/office/drawing/2014/main" val="3961978594"/>
                    </a:ext>
                  </a:extLst>
                </a:gridCol>
                <a:gridCol w="658368">
                  <a:extLst>
                    <a:ext uri="{9D8B030D-6E8A-4147-A177-3AD203B41FA5}">
                      <a16:colId xmlns:a16="http://schemas.microsoft.com/office/drawing/2014/main" val="3264327326"/>
                    </a:ext>
                  </a:extLst>
                </a:gridCol>
                <a:gridCol w="658368">
                  <a:extLst>
                    <a:ext uri="{9D8B030D-6E8A-4147-A177-3AD203B41FA5}">
                      <a16:colId xmlns:a16="http://schemas.microsoft.com/office/drawing/2014/main" val="2170925780"/>
                    </a:ext>
                  </a:extLst>
                </a:gridCol>
                <a:gridCol w="658368">
                  <a:extLst>
                    <a:ext uri="{9D8B030D-6E8A-4147-A177-3AD203B41FA5}">
                      <a16:colId xmlns:a16="http://schemas.microsoft.com/office/drawing/2014/main" val="36306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4834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- 2024-06-24 14:35:52</a:t>
                      </a:r>
                      <a:r>
                        <a:rPr kumimoji="0" lang="en-US" sz="1000" b="0" i="0" u="none" strike="noStrike" kern="1200" cap="none" spc="0" normalizeH="0" baseline="0" noProof="0">
                          <a:ln>
                            <a:noFill/>
                          </a:ln>
                          <a:solidFill>
                            <a:prstClr val="black"/>
                          </a:solidFill>
                          <a:effectLst/>
                          <a:uLnTx/>
                          <a:uFillTx/>
                          <a:latin typeface="Calibri"/>
                          <a:ea typeface="+mn-ea"/>
                          <a:cs typeface="+mn-cs"/>
                        </a:rPr>
                        <a:t>
 Meet the FICOH associates participating in this year's Tokio Marine 2100: Navigating the Future program! The six-month, fully virtual leadership development program includes more than 100 participants from Tokio Marine Group companies worldwide. In addition to building cross-company networking relationships, participants learn skills to prepare them from the future. FICOH’s participants represent diverse departments including Claims, Commercial Underwriting, Finance, Marketing and HR. We’re excited for them to gain increased exposure to the larger Tokio Marine Group as they move forward in their professional journeys.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10.472440944882 %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197584"/>
                  </a:ext>
                </a:extLst>
              </a:tr>
            </a:tbl>
          </a:graphicData>
        </a:graphic>
      </p:graphicFrame>
      <p:sp>
        <p:nvSpPr>
          <p:cNvPr id="4" name="Text Placeholder 3">
            <a:extLst>
              <a:ext uri="{FF2B5EF4-FFF2-40B4-BE49-F238E27FC236}">
                <a16:creationId xmlns:a16="http://schemas.microsoft.com/office/drawing/2014/main" id="{D283A2EF-3D9B-41C6-BCF8-B67AE6E6D55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08283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84B0-CFF7-4BF9-92B2-D8F646A1458F}"/>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0F07ED2E-7ECD-4D2A-8363-6E4B674EF047}"/>
              </a:ext>
            </a:extLst>
          </p:cNvPr>
          <p:cNvGraphicFramePr>
            <a:graphicFrameLocks noGrp="1"/>
          </p:cNvGraphicFramePr>
          <p:nvPr>
            <p:ph type="tbl" sz="quarter" idx="13"/>
            <p:extLst>
              <p:ext uri="{D42A27DB-BD31-4B8C-83A1-F6EECF244321}">
                <p14:modId xmlns:p14="http://schemas.microsoft.com/office/powerpoint/2010/main" val="4045417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44729964"/>
                    </a:ext>
                  </a:extLst>
                </a:gridCol>
                <a:gridCol w="658368">
                  <a:extLst>
                    <a:ext uri="{9D8B030D-6E8A-4147-A177-3AD203B41FA5}">
                      <a16:colId xmlns:a16="http://schemas.microsoft.com/office/drawing/2014/main" val="2522710596"/>
                    </a:ext>
                  </a:extLst>
                </a:gridCol>
                <a:gridCol w="658368">
                  <a:extLst>
                    <a:ext uri="{9D8B030D-6E8A-4147-A177-3AD203B41FA5}">
                      <a16:colId xmlns:a16="http://schemas.microsoft.com/office/drawing/2014/main" val="1583039316"/>
                    </a:ext>
                  </a:extLst>
                </a:gridCol>
                <a:gridCol w="658368">
                  <a:extLst>
                    <a:ext uri="{9D8B030D-6E8A-4147-A177-3AD203B41FA5}">
                      <a16:colId xmlns:a16="http://schemas.microsoft.com/office/drawing/2014/main" val="1434589772"/>
                    </a:ext>
                  </a:extLst>
                </a:gridCol>
                <a:gridCol w="658368">
                  <a:extLst>
                    <a:ext uri="{9D8B030D-6E8A-4147-A177-3AD203B41FA5}">
                      <a16:colId xmlns:a16="http://schemas.microsoft.com/office/drawing/2014/main" val="3334189723"/>
                    </a:ext>
                  </a:extLst>
                </a:gridCol>
                <a:gridCol w="658368">
                  <a:extLst>
                    <a:ext uri="{9D8B030D-6E8A-4147-A177-3AD203B41FA5}">
                      <a16:colId xmlns:a16="http://schemas.microsoft.com/office/drawing/2014/main" val="2227557990"/>
                    </a:ext>
                  </a:extLst>
                </a:gridCol>
                <a:gridCol w="658368">
                  <a:extLst>
                    <a:ext uri="{9D8B030D-6E8A-4147-A177-3AD203B41FA5}">
                      <a16:colId xmlns:a16="http://schemas.microsoft.com/office/drawing/2014/main" val="3905385221"/>
                    </a:ext>
                  </a:extLst>
                </a:gridCol>
                <a:gridCol w="658368">
                  <a:extLst>
                    <a:ext uri="{9D8B030D-6E8A-4147-A177-3AD203B41FA5}">
                      <a16:colId xmlns:a16="http://schemas.microsoft.com/office/drawing/2014/main" val="1292749206"/>
                    </a:ext>
                  </a:extLst>
                </a:gridCol>
                <a:gridCol w="658368">
                  <a:extLst>
                    <a:ext uri="{9D8B030D-6E8A-4147-A177-3AD203B41FA5}">
                      <a16:colId xmlns:a16="http://schemas.microsoft.com/office/drawing/2014/main" val="3060924270"/>
                    </a:ext>
                  </a:extLst>
                </a:gridCol>
                <a:gridCol w="658368">
                  <a:extLst>
                    <a:ext uri="{9D8B030D-6E8A-4147-A177-3AD203B41FA5}">
                      <a16:colId xmlns:a16="http://schemas.microsoft.com/office/drawing/2014/main" val="260285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810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- 2024-06-24 14:18:04</a:t>
                      </a:r>
                      <a:r>
                        <a:rPr kumimoji="0" lang="en-US" sz="1000" b="0" i="0" u="none" strike="noStrike" kern="1200" cap="none" spc="0" normalizeH="0" baseline="0" noProof="0">
                          <a:ln>
                            <a:noFill/>
                          </a:ln>
                          <a:solidFill>
                            <a:prstClr val="black"/>
                          </a:solidFill>
                          <a:effectLst/>
                          <a:uLnTx/>
                          <a:uFillTx/>
                          <a:latin typeface="Calibri"/>
                          <a:ea typeface="+mn-ea"/>
                          <a:cs typeface="+mn-cs"/>
                        </a:rPr>
                        <a:t>
 Looking for a career with awesome perks? 🎉
✅ Team environment 
✅ Paid time off to volunteer
✅ Continuing education incentives 
✅ Professional development opportunities 
These are just some of the benefits you’ll enjoy when you join #TEAMPHLY! Visit bit.ly/PHLYCareers to check out our open roles and apply today.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3767001"/>
                  </a:ext>
                </a:extLst>
              </a:tr>
            </a:tbl>
          </a:graphicData>
        </a:graphic>
      </p:graphicFrame>
      <p:sp>
        <p:nvSpPr>
          <p:cNvPr id="4" name="Text Placeholder 3">
            <a:extLst>
              <a:ext uri="{FF2B5EF4-FFF2-40B4-BE49-F238E27FC236}">
                <a16:creationId xmlns:a16="http://schemas.microsoft.com/office/drawing/2014/main" id="{8B2E3371-CDDD-4E6E-A4B9-ADA137F64BE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41157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FC7E0-D6C2-4987-A3DC-319ABB72BADC}"/>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BB066C94-D314-4123-AA3A-8851F407398F}"/>
              </a:ext>
            </a:extLst>
          </p:cNvPr>
          <p:cNvGraphicFramePr>
            <a:graphicFrameLocks noGrp="1"/>
          </p:cNvGraphicFramePr>
          <p:nvPr>
            <p:ph type="tbl" sz="quarter" idx="13"/>
            <p:extLst>
              <p:ext uri="{D42A27DB-BD31-4B8C-83A1-F6EECF244321}">
                <p14:modId xmlns:p14="http://schemas.microsoft.com/office/powerpoint/2010/main" val="66011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57430469"/>
                    </a:ext>
                  </a:extLst>
                </a:gridCol>
                <a:gridCol w="658368">
                  <a:extLst>
                    <a:ext uri="{9D8B030D-6E8A-4147-A177-3AD203B41FA5}">
                      <a16:colId xmlns:a16="http://schemas.microsoft.com/office/drawing/2014/main" val="793862651"/>
                    </a:ext>
                  </a:extLst>
                </a:gridCol>
                <a:gridCol w="658368">
                  <a:extLst>
                    <a:ext uri="{9D8B030D-6E8A-4147-A177-3AD203B41FA5}">
                      <a16:colId xmlns:a16="http://schemas.microsoft.com/office/drawing/2014/main" val="2965854937"/>
                    </a:ext>
                  </a:extLst>
                </a:gridCol>
                <a:gridCol w="658368">
                  <a:extLst>
                    <a:ext uri="{9D8B030D-6E8A-4147-A177-3AD203B41FA5}">
                      <a16:colId xmlns:a16="http://schemas.microsoft.com/office/drawing/2014/main" val="3629382806"/>
                    </a:ext>
                  </a:extLst>
                </a:gridCol>
                <a:gridCol w="658368">
                  <a:extLst>
                    <a:ext uri="{9D8B030D-6E8A-4147-A177-3AD203B41FA5}">
                      <a16:colId xmlns:a16="http://schemas.microsoft.com/office/drawing/2014/main" val="1988606380"/>
                    </a:ext>
                  </a:extLst>
                </a:gridCol>
                <a:gridCol w="658368">
                  <a:extLst>
                    <a:ext uri="{9D8B030D-6E8A-4147-A177-3AD203B41FA5}">
                      <a16:colId xmlns:a16="http://schemas.microsoft.com/office/drawing/2014/main" val="134446247"/>
                    </a:ext>
                  </a:extLst>
                </a:gridCol>
                <a:gridCol w="658368">
                  <a:extLst>
                    <a:ext uri="{9D8B030D-6E8A-4147-A177-3AD203B41FA5}">
                      <a16:colId xmlns:a16="http://schemas.microsoft.com/office/drawing/2014/main" val="2465951799"/>
                    </a:ext>
                  </a:extLst>
                </a:gridCol>
                <a:gridCol w="658368">
                  <a:extLst>
                    <a:ext uri="{9D8B030D-6E8A-4147-A177-3AD203B41FA5}">
                      <a16:colId xmlns:a16="http://schemas.microsoft.com/office/drawing/2014/main" val="976199248"/>
                    </a:ext>
                  </a:extLst>
                </a:gridCol>
                <a:gridCol w="658368">
                  <a:extLst>
                    <a:ext uri="{9D8B030D-6E8A-4147-A177-3AD203B41FA5}">
                      <a16:colId xmlns:a16="http://schemas.microsoft.com/office/drawing/2014/main" val="3126026773"/>
                    </a:ext>
                  </a:extLst>
                </a:gridCol>
                <a:gridCol w="658368">
                  <a:extLst>
                    <a:ext uri="{9D8B030D-6E8A-4147-A177-3AD203B41FA5}">
                      <a16:colId xmlns:a16="http://schemas.microsoft.com/office/drawing/2014/main" val="421333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368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- 2024-06-21 15:00:02</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adventurous team member, Scott S., traveled to Vietnam to participate in Tokio Marine's mangrove planting initiative. A year later, Medalit T. continued the planting initiative in Malaysia to promote environmental preservation. We're excited to see who our next volunteer will be for the 21st Mangrove Planting Tour in September!
Interested in joining a company committed to sustainability and global experiences?  We're seeking a Claims Analyst Workers Comp to join our team. Apply today:https://bit.ly/3KUkzei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13.884785819793 %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8729533"/>
                  </a:ext>
                </a:extLst>
              </a:tr>
            </a:tbl>
          </a:graphicData>
        </a:graphic>
      </p:graphicFrame>
      <p:sp>
        <p:nvSpPr>
          <p:cNvPr id="4" name="Text Placeholder 3">
            <a:extLst>
              <a:ext uri="{FF2B5EF4-FFF2-40B4-BE49-F238E27FC236}">
                <a16:creationId xmlns:a16="http://schemas.microsoft.com/office/drawing/2014/main" id="{B55D16A0-BB4B-4B43-A215-5924B2B5DA5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10603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BCF61-CD75-496F-BE35-67C17074BEF8}"/>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CC130E55-061D-4EB9-B10F-6FF2853E3DE4}"/>
              </a:ext>
            </a:extLst>
          </p:cNvPr>
          <p:cNvGraphicFramePr>
            <a:graphicFrameLocks noGrp="1"/>
          </p:cNvGraphicFramePr>
          <p:nvPr>
            <p:ph type="tbl" sz="quarter" idx="13"/>
            <p:extLst>
              <p:ext uri="{D42A27DB-BD31-4B8C-83A1-F6EECF244321}">
                <p14:modId xmlns:p14="http://schemas.microsoft.com/office/powerpoint/2010/main" val="403571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78353477"/>
                    </a:ext>
                  </a:extLst>
                </a:gridCol>
                <a:gridCol w="658368">
                  <a:extLst>
                    <a:ext uri="{9D8B030D-6E8A-4147-A177-3AD203B41FA5}">
                      <a16:colId xmlns:a16="http://schemas.microsoft.com/office/drawing/2014/main" val="796564905"/>
                    </a:ext>
                  </a:extLst>
                </a:gridCol>
                <a:gridCol w="658368">
                  <a:extLst>
                    <a:ext uri="{9D8B030D-6E8A-4147-A177-3AD203B41FA5}">
                      <a16:colId xmlns:a16="http://schemas.microsoft.com/office/drawing/2014/main" val="987571995"/>
                    </a:ext>
                  </a:extLst>
                </a:gridCol>
                <a:gridCol w="658368">
                  <a:extLst>
                    <a:ext uri="{9D8B030D-6E8A-4147-A177-3AD203B41FA5}">
                      <a16:colId xmlns:a16="http://schemas.microsoft.com/office/drawing/2014/main" val="4084571589"/>
                    </a:ext>
                  </a:extLst>
                </a:gridCol>
                <a:gridCol w="658368">
                  <a:extLst>
                    <a:ext uri="{9D8B030D-6E8A-4147-A177-3AD203B41FA5}">
                      <a16:colId xmlns:a16="http://schemas.microsoft.com/office/drawing/2014/main" val="4151234158"/>
                    </a:ext>
                  </a:extLst>
                </a:gridCol>
                <a:gridCol w="658368">
                  <a:extLst>
                    <a:ext uri="{9D8B030D-6E8A-4147-A177-3AD203B41FA5}">
                      <a16:colId xmlns:a16="http://schemas.microsoft.com/office/drawing/2014/main" val="4249146233"/>
                    </a:ext>
                  </a:extLst>
                </a:gridCol>
                <a:gridCol w="658368">
                  <a:extLst>
                    <a:ext uri="{9D8B030D-6E8A-4147-A177-3AD203B41FA5}">
                      <a16:colId xmlns:a16="http://schemas.microsoft.com/office/drawing/2014/main" val="3792354710"/>
                    </a:ext>
                  </a:extLst>
                </a:gridCol>
                <a:gridCol w="658368">
                  <a:extLst>
                    <a:ext uri="{9D8B030D-6E8A-4147-A177-3AD203B41FA5}">
                      <a16:colId xmlns:a16="http://schemas.microsoft.com/office/drawing/2014/main" val="1749350636"/>
                    </a:ext>
                  </a:extLst>
                </a:gridCol>
                <a:gridCol w="658368">
                  <a:extLst>
                    <a:ext uri="{9D8B030D-6E8A-4147-A177-3AD203B41FA5}">
                      <a16:colId xmlns:a16="http://schemas.microsoft.com/office/drawing/2014/main" val="1507378529"/>
                    </a:ext>
                  </a:extLst>
                </a:gridCol>
                <a:gridCol w="658368">
                  <a:extLst>
                    <a:ext uri="{9D8B030D-6E8A-4147-A177-3AD203B41FA5}">
                      <a16:colId xmlns:a16="http://schemas.microsoft.com/office/drawing/2014/main" val="1704328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1321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- 2024-06-21 12:10:23</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partnering with Special Olympics Pennsylvania (SOPA) for a Unified Bocce Tournament at our Home Office! 
This friendly competition gave #TEAMPHLY a chance to experience the joy of SOPA’s mission while competing side-by-side with their talented athletes. 🏅 
Unified Sports is all about bringing people together, creating opportunities for everyone to join in the fun, and promoting inclusion, acceptance, and respect. 🤝 #specialolympics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45.933456561922 %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6555682"/>
                  </a:ext>
                </a:extLst>
              </a:tr>
            </a:tbl>
          </a:graphicData>
        </a:graphic>
      </p:graphicFrame>
      <p:sp>
        <p:nvSpPr>
          <p:cNvPr id="4" name="Text Placeholder 3">
            <a:extLst>
              <a:ext uri="{FF2B5EF4-FFF2-40B4-BE49-F238E27FC236}">
                <a16:creationId xmlns:a16="http://schemas.microsoft.com/office/drawing/2014/main" id="{25C64152-E276-4B58-A8BB-6989B1BF089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88824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78AA2-AB3C-477E-A533-2897D2EA183C}"/>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CC468325-FEFA-4447-A45E-9E21365774B0}"/>
              </a:ext>
            </a:extLst>
          </p:cNvPr>
          <p:cNvGraphicFramePr>
            <a:graphicFrameLocks noGrp="1"/>
          </p:cNvGraphicFramePr>
          <p:nvPr>
            <p:ph type="tbl" sz="quarter" idx="13"/>
            <p:extLst>
              <p:ext uri="{D42A27DB-BD31-4B8C-83A1-F6EECF244321}">
                <p14:modId xmlns:p14="http://schemas.microsoft.com/office/powerpoint/2010/main" val="3911674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96182480"/>
                    </a:ext>
                  </a:extLst>
                </a:gridCol>
                <a:gridCol w="658368">
                  <a:extLst>
                    <a:ext uri="{9D8B030D-6E8A-4147-A177-3AD203B41FA5}">
                      <a16:colId xmlns:a16="http://schemas.microsoft.com/office/drawing/2014/main" val="3008004225"/>
                    </a:ext>
                  </a:extLst>
                </a:gridCol>
                <a:gridCol w="658368">
                  <a:extLst>
                    <a:ext uri="{9D8B030D-6E8A-4147-A177-3AD203B41FA5}">
                      <a16:colId xmlns:a16="http://schemas.microsoft.com/office/drawing/2014/main" val="626588765"/>
                    </a:ext>
                  </a:extLst>
                </a:gridCol>
                <a:gridCol w="658368">
                  <a:extLst>
                    <a:ext uri="{9D8B030D-6E8A-4147-A177-3AD203B41FA5}">
                      <a16:colId xmlns:a16="http://schemas.microsoft.com/office/drawing/2014/main" val="1912376117"/>
                    </a:ext>
                  </a:extLst>
                </a:gridCol>
                <a:gridCol w="658368">
                  <a:extLst>
                    <a:ext uri="{9D8B030D-6E8A-4147-A177-3AD203B41FA5}">
                      <a16:colId xmlns:a16="http://schemas.microsoft.com/office/drawing/2014/main" val="2283497649"/>
                    </a:ext>
                  </a:extLst>
                </a:gridCol>
                <a:gridCol w="658368">
                  <a:extLst>
                    <a:ext uri="{9D8B030D-6E8A-4147-A177-3AD203B41FA5}">
                      <a16:colId xmlns:a16="http://schemas.microsoft.com/office/drawing/2014/main" val="651329170"/>
                    </a:ext>
                  </a:extLst>
                </a:gridCol>
                <a:gridCol w="658368">
                  <a:extLst>
                    <a:ext uri="{9D8B030D-6E8A-4147-A177-3AD203B41FA5}">
                      <a16:colId xmlns:a16="http://schemas.microsoft.com/office/drawing/2014/main" val="3201140988"/>
                    </a:ext>
                  </a:extLst>
                </a:gridCol>
                <a:gridCol w="658368">
                  <a:extLst>
                    <a:ext uri="{9D8B030D-6E8A-4147-A177-3AD203B41FA5}">
                      <a16:colId xmlns:a16="http://schemas.microsoft.com/office/drawing/2014/main" val="1073252031"/>
                    </a:ext>
                  </a:extLst>
                </a:gridCol>
                <a:gridCol w="658368">
                  <a:extLst>
                    <a:ext uri="{9D8B030D-6E8A-4147-A177-3AD203B41FA5}">
                      <a16:colId xmlns:a16="http://schemas.microsoft.com/office/drawing/2014/main" val="1903939533"/>
                    </a:ext>
                  </a:extLst>
                </a:gridCol>
                <a:gridCol w="658368">
                  <a:extLst>
                    <a:ext uri="{9D8B030D-6E8A-4147-A177-3AD203B41FA5}">
                      <a16:colId xmlns:a16="http://schemas.microsoft.com/office/drawing/2014/main" val="321003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5776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- 2024-06-21 08:30:02</a:t>
                      </a:r>
                      <a:r>
                        <a:rPr kumimoji="0" lang="en-US" sz="1000" b="0" i="0" u="none" strike="noStrike" kern="1200" cap="none" spc="0" normalizeH="0" baseline="0" noProof="0">
                          <a:ln>
                            <a:noFill/>
                          </a:ln>
                          <a:solidFill>
                            <a:prstClr val="black"/>
                          </a:solidFill>
                          <a:effectLst/>
                          <a:uLnTx/>
                          <a:uFillTx/>
                          <a:latin typeface="Calibri"/>
                          <a:ea typeface="+mn-ea"/>
                          <a:cs typeface="+mn-cs"/>
                        </a:rPr>
                        <a:t>
 Today, on #WorldMusicDay, let's celebrate the rhythms that inspire us! 🎶 Our Music Club members have shared their favorite aspects of music with some fun pictures, and now we invite you to join in! Share in the comments below what music you're currently listening to as we celebrate the universal language of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25.727195707427 %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0175077"/>
                  </a:ext>
                </a:extLst>
              </a:tr>
            </a:tbl>
          </a:graphicData>
        </a:graphic>
      </p:graphicFrame>
      <p:sp>
        <p:nvSpPr>
          <p:cNvPr id="4" name="Text Placeholder 3">
            <a:extLst>
              <a:ext uri="{FF2B5EF4-FFF2-40B4-BE49-F238E27FC236}">
                <a16:creationId xmlns:a16="http://schemas.microsoft.com/office/drawing/2014/main" id="{3360FCA4-03F9-4774-9CB2-C3DB57C8B33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17654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7240-637E-4EC1-A3D9-B237FC9060A3}"/>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B378634A-DECC-4B52-89E9-9B56037F41C0}"/>
              </a:ext>
            </a:extLst>
          </p:cNvPr>
          <p:cNvGraphicFramePr>
            <a:graphicFrameLocks noGrp="1"/>
          </p:cNvGraphicFramePr>
          <p:nvPr>
            <p:ph type="tbl" sz="quarter" idx="13"/>
            <p:extLst>
              <p:ext uri="{D42A27DB-BD31-4B8C-83A1-F6EECF244321}">
                <p14:modId xmlns:p14="http://schemas.microsoft.com/office/powerpoint/2010/main" val="307077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20324391"/>
                    </a:ext>
                  </a:extLst>
                </a:gridCol>
                <a:gridCol w="658368">
                  <a:extLst>
                    <a:ext uri="{9D8B030D-6E8A-4147-A177-3AD203B41FA5}">
                      <a16:colId xmlns:a16="http://schemas.microsoft.com/office/drawing/2014/main" val="4134277512"/>
                    </a:ext>
                  </a:extLst>
                </a:gridCol>
                <a:gridCol w="658368">
                  <a:extLst>
                    <a:ext uri="{9D8B030D-6E8A-4147-A177-3AD203B41FA5}">
                      <a16:colId xmlns:a16="http://schemas.microsoft.com/office/drawing/2014/main" val="1583704313"/>
                    </a:ext>
                  </a:extLst>
                </a:gridCol>
                <a:gridCol w="658368">
                  <a:extLst>
                    <a:ext uri="{9D8B030D-6E8A-4147-A177-3AD203B41FA5}">
                      <a16:colId xmlns:a16="http://schemas.microsoft.com/office/drawing/2014/main" val="2951034575"/>
                    </a:ext>
                  </a:extLst>
                </a:gridCol>
                <a:gridCol w="658368">
                  <a:extLst>
                    <a:ext uri="{9D8B030D-6E8A-4147-A177-3AD203B41FA5}">
                      <a16:colId xmlns:a16="http://schemas.microsoft.com/office/drawing/2014/main" val="991743027"/>
                    </a:ext>
                  </a:extLst>
                </a:gridCol>
                <a:gridCol w="658368">
                  <a:extLst>
                    <a:ext uri="{9D8B030D-6E8A-4147-A177-3AD203B41FA5}">
                      <a16:colId xmlns:a16="http://schemas.microsoft.com/office/drawing/2014/main" val="3376755384"/>
                    </a:ext>
                  </a:extLst>
                </a:gridCol>
                <a:gridCol w="658368">
                  <a:extLst>
                    <a:ext uri="{9D8B030D-6E8A-4147-A177-3AD203B41FA5}">
                      <a16:colId xmlns:a16="http://schemas.microsoft.com/office/drawing/2014/main" val="787752507"/>
                    </a:ext>
                  </a:extLst>
                </a:gridCol>
                <a:gridCol w="658368">
                  <a:extLst>
                    <a:ext uri="{9D8B030D-6E8A-4147-A177-3AD203B41FA5}">
                      <a16:colId xmlns:a16="http://schemas.microsoft.com/office/drawing/2014/main" val="1623007313"/>
                    </a:ext>
                  </a:extLst>
                </a:gridCol>
                <a:gridCol w="658368">
                  <a:extLst>
                    <a:ext uri="{9D8B030D-6E8A-4147-A177-3AD203B41FA5}">
                      <a16:colId xmlns:a16="http://schemas.microsoft.com/office/drawing/2014/main" val="3602656543"/>
                    </a:ext>
                  </a:extLst>
                </a:gridCol>
                <a:gridCol w="658368">
                  <a:extLst>
                    <a:ext uri="{9D8B030D-6E8A-4147-A177-3AD203B41FA5}">
                      <a16:colId xmlns:a16="http://schemas.microsoft.com/office/drawing/2014/main" val="70566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5138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- 2024-06-20 16:25:47</a:t>
                      </a:r>
                      <a:r>
                        <a:rPr kumimoji="0" lang="en-US" sz="1000" b="0" i="0" u="none" strike="noStrike" kern="1200" cap="none" spc="0" normalizeH="0" baseline="0" noProof="0">
                          <a:ln>
                            <a:noFill/>
                          </a:ln>
                          <a:solidFill>
                            <a:prstClr val="black"/>
                          </a:solidFill>
                          <a:effectLst/>
                          <a:uLnTx/>
                          <a:uFillTx/>
                          <a:latin typeface="Calibri"/>
                          <a:ea typeface="+mn-ea"/>
                          <a:cs typeface="+mn-cs"/>
                        </a:rPr>
                        <a:t>
 Many churches, non-profits, and other organizations aren't occupied 24/7. What happens if there’s a water leak during those times? 💧
Early detection can be the difference between a minor inconvenience and a major loss. ⚠️ Read this Church Executive Magazine interview with PHLY’s Peter Kim, ARM for real-life success stories of how PHLYSense has protected organizations from costly damage: https://bit.ly/3VwOJZJ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4.8743102391171 %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03845429"/>
                  </a:ext>
                </a:extLst>
              </a:tr>
            </a:tbl>
          </a:graphicData>
        </a:graphic>
      </p:graphicFrame>
      <p:sp>
        <p:nvSpPr>
          <p:cNvPr id="4" name="Text Placeholder 3">
            <a:extLst>
              <a:ext uri="{FF2B5EF4-FFF2-40B4-BE49-F238E27FC236}">
                <a16:creationId xmlns:a16="http://schemas.microsoft.com/office/drawing/2014/main" id="{CFE968BA-85A8-4985-8DF5-137B738E5BA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5138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2ADFD-AD2E-42CA-A825-799CEA3616C5}"/>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A0991629-C2A0-435E-8901-75DBA4DA0558}"/>
              </a:ext>
            </a:extLst>
          </p:cNvPr>
          <p:cNvGraphicFramePr>
            <a:graphicFrameLocks noGrp="1"/>
          </p:cNvGraphicFramePr>
          <p:nvPr>
            <p:ph type="tbl" sz="quarter" idx="13"/>
            <p:extLst>
              <p:ext uri="{D42A27DB-BD31-4B8C-83A1-F6EECF244321}">
                <p14:modId xmlns:p14="http://schemas.microsoft.com/office/powerpoint/2010/main" val="422081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03313765"/>
                    </a:ext>
                  </a:extLst>
                </a:gridCol>
                <a:gridCol w="658368">
                  <a:extLst>
                    <a:ext uri="{9D8B030D-6E8A-4147-A177-3AD203B41FA5}">
                      <a16:colId xmlns:a16="http://schemas.microsoft.com/office/drawing/2014/main" val="3365404041"/>
                    </a:ext>
                  </a:extLst>
                </a:gridCol>
                <a:gridCol w="658368">
                  <a:extLst>
                    <a:ext uri="{9D8B030D-6E8A-4147-A177-3AD203B41FA5}">
                      <a16:colId xmlns:a16="http://schemas.microsoft.com/office/drawing/2014/main" val="3609070308"/>
                    </a:ext>
                  </a:extLst>
                </a:gridCol>
                <a:gridCol w="658368">
                  <a:extLst>
                    <a:ext uri="{9D8B030D-6E8A-4147-A177-3AD203B41FA5}">
                      <a16:colId xmlns:a16="http://schemas.microsoft.com/office/drawing/2014/main" val="1048134102"/>
                    </a:ext>
                  </a:extLst>
                </a:gridCol>
                <a:gridCol w="658368">
                  <a:extLst>
                    <a:ext uri="{9D8B030D-6E8A-4147-A177-3AD203B41FA5}">
                      <a16:colId xmlns:a16="http://schemas.microsoft.com/office/drawing/2014/main" val="1408128050"/>
                    </a:ext>
                  </a:extLst>
                </a:gridCol>
                <a:gridCol w="658368">
                  <a:extLst>
                    <a:ext uri="{9D8B030D-6E8A-4147-A177-3AD203B41FA5}">
                      <a16:colId xmlns:a16="http://schemas.microsoft.com/office/drawing/2014/main" val="2832316532"/>
                    </a:ext>
                  </a:extLst>
                </a:gridCol>
                <a:gridCol w="658368">
                  <a:extLst>
                    <a:ext uri="{9D8B030D-6E8A-4147-A177-3AD203B41FA5}">
                      <a16:colId xmlns:a16="http://schemas.microsoft.com/office/drawing/2014/main" val="3466098382"/>
                    </a:ext>
                  </a:extLst>
                </a:gridCol>
                <a:gridCol w="658368">
                  <a:extLst>
                    <a:ext uri="{9D8B030D-6E8A-4147-A177-3AD203B41FA5}">
                      <a16:colId xmlns:a16="http://schemas.microsoft.com/office/drawing/2014/main" val="147938628"/>
                    </a:ext>
                  </a:extLst>
                </a:gridCol>
                <a:gridCol w="658368">
                  <a:extLst>
                    <a:ext uri="{9D8B030D-6E8A-4147-A177-3AD203B41FA5}">
                      <a16:colId xmlns:a16="http://schemas.microsoft.com/office/drawing/2014/main" val="1210695584"/>
                    </a:ext>
                  </a:extLst>
                </a:gridCol>
                <a:gridCol w="658368">
                  <a:extLst>
                    <a:ext uri="{9D8B030D-6E8A-4147-A177-3AD203B41FA5}">
                      <a16:colId xmlns:a16="http://schemas.microsoft.com/office/drawing/2014/main" val="84921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1566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- 2024-06-20 12:30:22</a:t>
                      </a:r>
                      <a:r>
                        <a:rPr kumimoji="0" lang="en-US" sz="1000" b="0" i="0" u="none" strike="noStrike" kern="1200" cap="none" spc="0" normalizeH="0" baseline="0" noProof="0">
                          <a:ln>
                            <a:noFill/>
                          </a:ln>
                          <a:solidFill>
                            <a:prstClr val="black"/>
                          </a:solidFill>
                          <a:effectLst/>
                          <a:uLnTx/>
                          <a:uFillTx/>
                          <a:latin typeface="Calibri"/>
                          <a:ea typeface="+mn-ea"/>
                          <a:cs typeface="+mn-cs"/>
                        </a:rPr>
                        <a:t>
 Last week was the final offsite of the 2023-2024  Tokio Marine Next Generation Leadership Program! The offsite kicked off with a fun team building activity in NYC, including a tour of the East Village. As a finale to the program, participants presented their synergy proposal projects to over twelve Tokio Marine Group global leaders. In the evening, they celebrated their 12 months of hard work with a cruise around the Hudson.
Congratulations to our TMNAS participants: Hemant Anugonda, Nick Cerminara, Andrew Heid, Tuan Nguyen and Caryn Noble &amp; the entire 2023-2024 cohort on completing the Next Generation Leadership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36.756142593382 %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33425653"/>
                  </a:ext>
                </a:extLst>
              </a:tr>
            </a:tbl>
          </a:graphicData>
        </a:graphic>
      </p:graphicFrame>
      <p:sp>
        <p:nvSpPr>
          <p:cNvPr id="4" name="Text Placeholder 3">
            <a:extLst>
              <a:ext uri="{FF2B5EF4-FFF2-40B4-BE49-F238E27FC236}">
                <a16:creationId xmlns:a16="http://schemas.microsoft.com/office/drawing/2014/main" id="{5BD871A7-349E-4B78-8C09-89D8B4B6069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99498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9BDD-89A0-457D-AEB7-348C99A502BB}"/>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73D58FC7-AA62-45AD-94DC-6E5DB42B4676}"/>
              </a:ext>
            </a:extLst>
          </p:cNvPr>
          <p:cNvGraphicFramePr>
            <a:graphicFrameLocks noGrp="1"/>
          </p:cNvGraphicFramePr>
          <p:nvPr>
            <p:ph type="tbl" sz="quarter" idx="13"/>
            <p:extLst>
              <p:ext uri="{D42A27DB-BD31-4B8C-83A1-F6EECF244321}">
                <p14:modId xmlns:p14="http://schemas.microsoft.com/office/powerpoint/2010/main" val="3067811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77221232"/>
                    </a:ext>
                  </a:extLst>
                </a:gridCol>
                <a:gridCol w="658368">
                  <a:extLst>
                    <a:ext uri="{9D8B030D-6E8A-4147-A177-3AD203B41FA5}">
                      <a16:colId xmlns:a16="http://schemas.microsoft.com/office/drawing/2014/main" val="4275860194"/>
                    </a:ext>
                  </a:extLst>
                </a:gridCol>
                <a:gridCol w="658368">
                  <a:extLst>
                    <a:ext uri="{9D8B030D-6E8A-4147-A177-3AD203B41FA5}">
                      <a16:colId xmlns:a16="http://schemas.microsoft.com/office/drawing/2014/main" val="1119134023"/>
                    </a:ext>
                  </a:extLst>
                </a:gridCol>
                <a:gridCol w="658368">
                  <a:extLst>
                    <a:ext uri="{9D8B030D-6E8A-4147-A177-3AD203B41FA5}">
                      <a16:colId xmlns:a16="http://schemas.microsoft.com/office/drawing/2014/main" val="2950255964"/>
                    </a:ext>
                  </a:extLst>
                </a:gridCol>
                <a:gridCol w="658368">
                  <a:extLst>
                    <a:ext uri="{9D8B030D-6E8A-4147-A177-3AD203B41FA5}">
                      <a16:colId xmlns:a16="http://schemas.microsoft.com/office/drawing/2014/main" val="533070553"/>
                    </a:ext>
                  </a:extLst>
                </a:gridCol>
                <a:gridCol w="658368">
                  <a:extLst>
                    <a:ext uri="{9D8B030D-6E8A-4147-A177-3AD203B41FA5}">
                      <a16:colId xmlns:a16="http://schemas.microsoft.com/office/drawing/2014/main" val="2181493422"/>
                    </a:ext>
                  </a:extLst>
                </a:gridCol>
                <a:gridCol w="658368">
                  <a:extLst>
                    <a:ext uri="{9D8B030D-6E8A-4147-A177-3AD203B41FA5}">
                      <a16:colId xmlns:a16="http://schemas.microsoft.com/office/drawing/2014/main" val="3524051030"/>
                    </a:ext>
                  </a:extLst>
                </a:gridCol>
                <a:gridCol w="658368">
                  <a:extLst>
                    <a:ext uri="{9D8B030D-6E8A-4147-A177-3AD203B41FA5}">
                      <a16:colId xmlns:a16="http://schemas.microsoft.com/office/drawing/2014/main" val="129080269"/>
                    </a:ext>
                  </a:extLst>
                </a:gridCol>
                <a:gridCol w="658368">
                  <a:extLst>
                    <a:ext uri="{9D8B030D-6E8A-4147-A177-3AD203B41FA5}">
                      <a16:colId xmlns:a16="http://schemas.microsoft.com/office/drawing/2014/main" val="1491016688"/>
                    </a:ext>
                  </a:extLst>
                </a:gridCol>
                <a:gridCol w="658368">
                  <a:extLst>
                    <a:ext uri="{9D8B030D-6E8A-4147-A177-3AD203B41FA5}">
                      <a16:colId xmlns:a16="http://schemas.microsoft.com/office/drawing/2014/main" val="26903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3149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- 2024-06-18 15:00:01</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other volunteers for Rebuilding Together Philadelphia’s #BlockBuild in the Strawberry Mansion neighborhood of North Philadelphia. The non-profit revitalizes communities by transforming vulnerable houses into safe, healthy, energy-efficient homes. PHLY's [Re]Builders spent a day providing home repairs and modifications to neighbors in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22.925511385565 %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53365956"/>
                  </a:ext>
                </a:extLst>
              </a:tr>
            </a:tbl>
          </a:graphicData>
        </a:graphic>
      </p:graphicFrame>
      <p:sp>
        <p:nvSpPr>
          <p:cNvPr id="4" name="Text Placeholder 3">
            <a:extLst>
              <a:ext uri="{FF2B5EF4-FFF2-40B4-BE49-F238E27FC236}">
                <a16:creationId xmlns:a16="http://schemas.microsoft.com/office/drawing/2014/main" id="{676E0DC7-B78B-4856-BB07-F8C307851CB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4041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EBB4-3AB4-45D2-91E9-98BB99CA7AB6}"/>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58CCD4A0-1E32-413C-A02B-C4B80A7987DD}"/>
              </a:ext>
            </a:extLst>
          </p:cNvPr>
          <p:cNvGraphicFramePr>
            <a:graphicFrameLocks noGrp="1"/>
          </p:cNvGraphicFramePr>
          <p:nvPr>
            <p:ph type="tbl" sz="quarter" idx="13"/>
            <p:extLst>
              <p:ext uri="{D42A27DB-BD31-4B8C-83A1-F6EECF244321}">
                <p14:modId xmlns:p14="http://schemas.microsoft.com/office/powerpoint/2010/main" val="1961935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57105239"/>
                    </a:ext>
                  </a:extLst>
                </a:gridCol>
                <a:gridCol w="658368">
                  <a:extLst>
                    <a:ext uri="{9D8B030D-6E8A-4147-A177-3AD203B41FA5}">
                      <a16:colId xmlns:a16="http://schemas.microsoft.com/office/drawing/2014/main" val="3416499971"/>
                    </a:ext>
                  </a:extLst>
                </a:gridCol>
                <a:gridCol w="658368">
                  <a:extLst>
                    <a:ext uri="{9D8B030D-6E8A-4147-A177-3AD203B41FA5}">
                      <a16:colId xmlns:a16="http://schemas.microsoft.com/office/drawing/2014/main" val="268920205"/>
                    </a:ext>
                  </a:extLst>
                </a:gridCol>
                <a:gridCol w="658368">
                  <a:extLst>
                    <a:ext uri="{9D8B030D-6E8A-4147-A177-3AD203B41FA5}">
                      <a16:colId xmlns:a16="http://schemas.microsoft.com/office/drawing/2014/main" val="2345341094"/>
                    </a:ext>
                  </a:extLst>
                </a:gridCol>
                <a:gridCol w="658368">
                  <a:extLst>
                    <a:ext uri="{9D8B030D-6E8A-4147-A177-3AD203B41FA5}">
                      <a16:colId xmlns:a16="http://schemas.microsoft.com/office/drawing/2014/main" val="2680828263"/>
                    </a:ext>
                  </a:extLst>
                </a:gridCol>
                <a:gridCol w="658368">
                  <a:extLst>
                    <a:ext uri="{9D8B030D-6E8A-4147-A177-3AD203B41FA5}">
                      <a16:colId xmlns:a16="http://schemas.microsoft.com/office/drawing/2014/main" val="199230704"/>
                    </a:ext>
                  </a:extLst>
                </a:gridCol>
                <a:gridCol w="658368">
                  <a:extLst>
                    <a:ext uri="{9D8B030D-6E8A-4147-A177-3AD203B41FA5}">
                      <a16:colId xmlns:a16="http://schemas.microsoft.com/office/drawing/2014/main" val="34497033"/>
                    </a:ext>
                  </a:extLst>
                </a:gridCol>
                <a:gridCol w="658368">
                  <a:extLst>
                    <a:ext uri="{9D8B030D-6E8A-4147-A177-3AD203B41FA5}">
                      <a16:colId xmlns:a16="http://schemas.microsoft.com/office/drawing/2014/main" val="2586488603"/>
                    </a:ext>
                  </a:extLst>
                </a:gridCol>
                <a:gridCol w="658368">
                  <a:extLst>
                    <a:ext uri="{9D8B030D-6E8A-4147-A177-3AD203B41FA5}">
                      <a16:colId xmlns:a16="http://schemas.microsoft.com/office/drawing/2014/main" val="1082806416"/>
                    </a:ext>
                  </a:extLst>
                </a:gridCol>
                <a:gridCol w="658368">
                  <a:extLst>
                    <a:ext uri="{9D8B030D-6E8A-4147-A177-3AD203B41FA5}">
                      <a16:colId xmlns:a16="http://schemas.microsoft.com/office/drawing/2014/main" val="159496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8875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- 2024-06-18 13:34:51</a:t>
                      </a:r>
                      <a:r>
                        <a:rPr kumimoji="0" lang="en-US" sz="1000" b="0" i="0" u="none" strike="noStrike" kern="1200" cap="none" spc="0" normalizeH="0" baseline="0" noProof="0">
                          <a:ln>
                            <a:noFill/>
                          </a:ln>
                          <a:solidFill>
                            <a:prstClr val="black"/>
                          </a:solidFill>
                          <a:effectLst/>
                          <a:uLnTx/>
                          <a:uFillTx/>
                          <a:latin typeface="Calibri"/>
                          <a:ea typeface="+mn-ea"/>
                          <a:cs typeface="+mn-cs"/>
                        </a:rPr>
                        <a:t>
 Our 2024 summer hires include a mix of familiar and new faces. We’re excited to welcome them all on board! They will be assisting our Legal and Finance departments and learning more about insurance and life as a FICOH associate before returning to school in the fall. We look forward to the fresh perspectives they will bring as they gain valuable, hands-on experience. Welcome, Miranda Borra, Zion Vaoifi and Sara 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11.755583126551 %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797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- 2024-06-18 10:56:41</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Wednesday, June 19th in observance of #Juneteenth. We hope you have a wonderful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5.8212058212058 %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5298911"/>
                  </a:ext>
                </a:extLst>
              </a:tr>
            </a:tbl>
          </a:graphicData>
        </a:graphic>
      </p:graphicFrame>
      <p:sp>
        <p:nvSpPr>
          <p:cNvPr id="4" name="Text Placeholder 3">
            <a:extLst>
              <a:ext uri="{FF2B5EF4-FFF2-40B4-BE49-F238E27FC236}">
                <a16:creationId xmlns:a16="http://schemas.microsoft.com/office/drawing/2014/main" id="{7F040B24-CA8B-4D8C-A050-597CFF9E03D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45627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F280A-E31A-4B3F-AC66-0C08D801FAF5}"/>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238860DD-25C5-4613-BC41-F65C160D4B92}"/>
              </a:ext>
            </a:extLst>
          </p:cNvPr>
          <p:cNvGraphicFramePr>
            <a:graphicFrameLocks noGrp="1"/>
          </p:cNvGraphicFramePr>
          <p:nvPr>
            <p:ph type="tbl" sz="quarter" idx="13"/>
            <p:extLst>
              <p:ext uri="{D42A27DB-BD31-4B8C-83A1-F6EECF244321}">
                <p14:modId xmlns:p14="http://schemas.microsoft.com/office/powerpoint/2010/main" val="224056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56547469"/>
                    </a:ext>
                  </a:extLst>
                </a:gridCol>
                <a:gridCol w="658368">
                  <a:extLst>
                    <a:ext uri="{9D8B030D-6E8A-4147-A177-3AD203B41FA5}">
                      <a16:colId xmlns:a16="http://schemas.microsoft.com/office/drawing/2014/main" val="1380955524"/>
                    </a:ext>
                  </a:extLst>
                </a:gridCol>
                <a:gridCol w="658368">
                  <a:extLst>
                    <a:ext uri="{9D8B030D-6E8A-4147-A177-3AD203B41FA5}">
                      <a16:colId xmlns:a16="http://schemas.microsoft.com/office/drawing/2014/main" val="4029887669"/>
                    </a:ext>
                  </a:extLst>
                </a:gridCol>
                <a:gridCol w="658368">
                  <a:extLst>
                    <a:ext uri="{9D8B030D-6E8A-4147-A177-3AD203B41FA5}">
                      <a16:colId xmlns:a16="http://schemas.microsoft.com/office/drawing/2014/main" val="632410474"/>
                    </a:ext>
                  </a:extLst>
                </a:gridCol>
                <a:gridCol w="658368">
                  <a:extLst>
                    <a:ext uri="{9D8B030D-6E8A-4147-A177-3AD203B41FA5}">
                      <a16:colId xmlns:a16="http://schemas.microsoft.com/office/drawing/2014/main" val="4210025370"/>
                    </a:ext>
                  </a:extLst>
                </a:gridCol>
                <a:gridCol w="658368">
                  <a:extLst>
                    <a:ext uri="{9D8B030D-6E8A-4147-A177-3AD203B41FA5}">
                      <a16:colId xmlns:a16="http://schemas.microsoft.com/office/drawing/2014/main" val="1192389118"/>
                    </a:ext>
                  </a:extLst>
                </a:gridCol>
                <a:gridCol w="658368">
                  <a:extLst>
                    <a:ext uri="{9D8B030D-6E8A-4147-A177-3AD203B41FA5}">
                      <a16:colId xmlns:a16="http://schemas.microsoft.com/office/drawing/2014/main" val="4186384010"/>
                    </a:ext>
                  </a:extLst>
                </a:gridCol>
                <a:gridCol w="658368">
                  <a:extLst>
                    <a:ext uri="{9D8B030D-6E8A-4147-A177-3AD203B41FA5}">
                      <a16:colId xmlns:a16="http://schemas.microsoft.com/office/drawing/2014/main" val="4032731895"/>
                    </a:ext>
                  </a:extLst>
                </a:gridCol>
                <a:gridCol w="658368">
                  <a:extLst>
                    <a:ext uri="{9D8B030D-6E8A-4147-A177-3AD203B41FA5}">
                      <a16:colId xmlns:a16="http://schemas.microsoft.com/office/drawing/2014/main" val="3240778706"/>
                    </a:ext>
                  </a:extLst>
                </a:gridCol>
                <a:gridCol w="658368">
                  <a:extLst>
                    <a:ext uri="{9D8B030D-6E8A-4147-A177-3AD203B41FA5}">
                      <a16:colId xmlns:a16="http://schemas.microsoft.com/office/drawing/2014/main" val="194808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8049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- 2024-06-18 10:50:22</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Juneteenth, Tokio Marine America offices will close early today at 3 p.m. local time and will be closed on Wednesday, June 19th. On this day, we memorialize the emancipation of enslaved black Americans and the end of slavery in the United States.
Normal business hours will resume on Thursday, June 20th. Happy Juneteenth!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3.4079844206426 %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6403014"/>
                  </a:ext>
                </a:extLst>
              </a:tr>
            </a:tbl>
          </a:graphicData>
        </a:graphic>
      </p:graphicFrame>
      <p:sp>
        <p:nvSpPr>
          <p:cNvPr id="4" name="Text Placeholder 3">
            <a:extLst>
              <a:ext uri="{FF2B5EF4-FFF2-40B4-BE49-F238E27FC236}">
                <a16:creationId xmlns:a16="http://schemas.microsoft.com/office/drawing/2014/main" id="{730DBD01-0826-4FCA-86B3-C4F768C6526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11031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0419-3C61-47DB-9E6E-BAACE960074E}"/>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8375830E-FD0E-42C2-9ED8-7BFD5372491C}"/>
              </a:ext>
            </a:extLst>
          </p:cNvPr>
          <p:cNvGraphicFramePr>
            <a:graphicFrameLocks noGrp="1"/>
          </p:cNvGraphicFramePr>
          <p:nvPr>
            <p:ph type="tbl" sz="quarter" idx="13"/>
            <p:extLst>
              <p:ext uri="{D42A27DB-BD31-4B8C-83A1-F6EECF244321}">
                <p14:modId xmlns:p14="http://schemas.microsoft.com/office/powerpoint/2010/main" val="328374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88320789"/>
                    </a:ext>
                  </a:extLst>
                </a:gridCol>
                <a:gridCol w="658368">
                  <a:extLst>
                    <a:ext uri="{9D8B030D-6E8A-4147-A177-3AD203B41FA5}">
                      <a16:colId xmlns:a16="http://schemas.microsoft.com/office/drawing/2014/main" val="1404535857"/>
                    </a:ext>
                  </a:extLst>
                </a:gridCol>
                <a:gridCol w="658368">
                  <a:extLst>
                    <a:ext uri="{9D8B030D-6E8A-4147-A177-3AD203B41FA5}">
                      <a16:colId xmlns:a16="http://schemas.microsoft.com/office/drawing/2014/main" val="624447201"/>
                    </a:ext>
                  </a:extLst>
                </a:gridCol>
                <a:gridCol w="658368">
                  <a:extLst>
                    <a:ext uri="{9D8B030D-6E8A-4147-A177-3AD203B41FA5}">
                      <a16:colId xmlns:a16="http://schemas.microsoft.com/office/drawing/2014/main" val="1556370554"/>
                    </a:ext>
                  </a:extLst>
                </a:gridCol>
                <a:gridCol w="658368">
                  <a:extLst>
                    <a:ext uri="{9D8B030D-6E8A-4147-A177-3AD203B41FA5}">
                      <a16:colId xmlns:a16="http://schemas.microsoft.com/office/drawing/2014/main" val="29353957"/>
                    </a:ext>
                  </a:extLst>
                </a:gridCol>
                <a:gridCol w="658368">
                  <a:extLst>
                    <a:ext uri="{9D8B030D-6E8A-4147-A177-3AD203B41FA5}">
                      <a16:colId xmlns:a16="http://schemas.microsoft.com/office/drawing/2014/main" val="2334585984"/>
                    </a:ext>
                  </a:extLst>
                </a:gridCol>
                <a:gridCol w="658368">
                  <a:extLst>
                    <a:ext uri="{9D8B030D-6E8A-4147-A177-3AD203B41FA5}">
                      <a16:colId xmlns:a16="http://schemas.microsoft.com/office/drawing/2014/main" val="2845680223"/>
                    </a:ext>
                  </a:extLst>
                </a:gridCol>
                <a:gridCol w="658368">
                  <a:extLst>
                    <a:ext uri="{9D8B030D-6E8A-4147-A177-3AD203B41FA5}">
                      <a16:colId xmlns:a16="http://schemas.microsoft.com/office/drawing/2014/main" val="4231030365"/>
                    </a:ext>
                  </a:extLst>
                </a:gridCol>
                <a:gridCol w="658368">
                  <a:extLst>
                    <a:ext uri="{9D8B030D-6E8A-4147-A177-3AD203B41FA5}">
                      <a16:colId xmlns:a16="http://schemas.microsoft.com/office/drawing/2014/main" val="1538318462"/>
                    </a:ext>
                  </a:extLst>
                </a:gridCol>
                <a:gridCol w="658368">
                  <a:extLst>
                    <a:ext uri="{9D8B030D-6E8A-4147-A177-3AD203B41FA5}">
                      <a16:colId xmlns:a16="http://schemas.microsoft.com/office/drawing/2014/main" val="31876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6493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- 2024-06-18 08:30:09</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and will be closed Wednesday for the Juneteenth holiday. We will resume regular business hours on Thursday, June 20th. Enjoy the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4.2527339003645 %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0966448"/>
                  </a:ext>
                </a:extLst>
              </a:tr>
            </a:tbl>
          </a:graphicData>
        </a:graphic>
      </p:graphicFrame>
      <p:sp>
        <p:nvSpPr>
          <p:cNvPr id="4" name="Text Placeholder 3">
            <a:extLst>
              <a:ext uri="{FF2B5EF4-FFF2-40B4-BE49-F238E27FC236}">
                <a16:creationId xmlns:a16="http://schemas.microsoft.com/office/drawing/2014/main" id="{E9F25A7E-4E68-46D7-B993-4DA119BCCFE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69450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46B2B-7FDB-4516-A528-F59229314AB0}"/>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F8EA3CA0-F76E-4A7B-AAA5-01BFF8ECA2E8}"/>
              </a:ext>
            </a:extLst>
          </p:cNvPr>
          <p:cNvGraphicFramePr>
            <a:graphicFrameLocks noGrp="1"/>
          </p:cNvGraphicFramePr>
          <p:nvPr>
            <p:ph type="tbl" sz="quarter" idx="13"/>
            <p:extLst>
              <p:ext uri="{D42A27DB-BD31-4B8C-83A1-F6EECF244321}">
                <p14:modId xmlns:p14="http://schemas.microsoft.com/office/powerpoint/2010/main" val="2758951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3614454"/>
                    </a:ext>
                  </a:extLst>
                </a:gridCol>
                <a:gridCol w="658368">
                  <a:extLst>
                    <a:ext uri="{9D8B030D-6E8A-4147-A177-3AD203B41FA5}">
                      <a16:colId xmlns:a16="http://schemas.microsoft.com/office/drawing/2014/main" val="1707258580"/>
                    </a:ext>
                  </a:extLst>
                </a:gridCol>
                <a:gridCol w="658368">
                  <a:extLst>
                    <a:ext uri="{9D8B030D-6E8A-4147-A177-3AD203B41FA5}">
                      <a16:colId xmlns:a16="http://schemas.microsoft.com/office/drawing/2014/main" val="3788545327"/>
                    </a:ext>
                  </a:extLst>
                </a:gridCol>
                <a:gridCol w="658368">
                  <a:extLst>
                    <a:ext uri="{9D8B030D-6E8A-4147-A177-3AD203B41FA5}">
                      <a16:colId xmlns:a16="http://schemas.microsoft.com/office/drawing/2014/main" val="2110843208"/>
                    </a:ext>
                  </a:extLst>
                </a:gridCol>
                <a:gridCol w="658368">
                  <a:extLst>
                    <a:ext uri="{9D8B030D-6E8A-4147-A177-3AD203B41FA5}">
                      <a16:colId xmlns:a16="http://schemas.microsoft.com/office/drawing/2014/main" val="3412279211"/>
                    </a:ext>
                  </a:extLst>
                </a:gridCol>
                <a:gridCol w="658368">
                  <a:extLst>
                    <a:ext uri="{9D8B030D-6E8A-4147-A177-3AD203B41FA5}">
                      <a16:colId xmlns:a16="http://schemas.microsoft.com/office/drawing/2014/main" val="2146200814"/>
                    </a:ext>
                  </a:extLst>
                </a:gridCol>
                <a:gridCol w="658368">
                  <a:extLst>
                    <a:ext uri="{9D8B030D-6E8A-4147-A177-3AD203B41FA5}">
                      <a16:colId xmlns:a16="http://schemas.microsoft.com/office/drawing/2014/main" val="3036253359"/>
                    </a:ext>
                  </a:extLst>
                </a:gridCol>
                <a:gridCol w="658368">
                  <a:extLst>
                    <a:ext uri="{9D8B030D-6E8A-4147-A177-3AD203B41FA5}">
                      <a16:colId xmlns:a16="http://schemas.microsoft.com/office/drawing/2014/main" val="2679342882"/>
                    </a:ext>
                  </a:extLst>
                </a:gridCol>
                <a:gridCol w="658368">
                  <a:extLst>
                    <a:ext uri="{9D8B030D-6E8A-4147-A177-3AD203B41FA5}">
                      <a16:colId xmlns:a16="http://schemas.microsoft.com/office/drawing/2014/main" val="640602568"/>
                    </a:ext>
                  </a:extLst>
                </a:gridCol>
                <a:gridCol w="658368">
                  <a:extLst>
                    <a:ext uri="{9D8B030D-6E8A-4147-A177-3AD203B41FA5}">
                      <a16:colId xmlns:a16="http://schemas.microsoft.com/office/drawing/2014/main" val="10455777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868822613"/>
                  </a:ext>
                </a:extLst>
              </a:tr>
              <a:tr h="370840">
                <a:tc>
                  <a:txBody>
                    <a:bodyPr/>
                    <a:lstStyle/>
                    <a:p>
                      <a:r>
                        <a:rPr lang="en-US" sz="1000"/>
                        <a:t>tmna_services</a:t>
                      </a:r>
                    </a:p>
                  </a:txBody>
                  <a:tcPr/>
                </a:tc>
                <a:tc>
                  <a:txBody>
                    <a:bodyPr/>
                    <a:lstStyle/>
                    <a:p>
                      <a:r>
                        <a:rPr lang="en-US" sz="1000"/>
                        <a:t>557</a:t>
                      </a:r>
                    </a:p>
                  </a:txBody>
                  <a:tcPr/>
                </a:tc>
                <a:tc>
                  <a:txBody>
                    <a:bodyPr/>
                    <a:lstStyle/>
                    <a:p>
                      <a:r>
                        <a:rPr lang="en-US" sz="1000"/>
                        <a:t>1</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283</a:t>
                      </a:r>
                    </a:p>
                  </a:txBody>
                  <a:tcPr/>
                </a:tc>
                <a:tc>
                  <a:txBody>
                    <a:bodyPr/>
                    <a:lstStyle/>
                    <a:p>
                      <a:r>
                        <a:rPr lang="en-US" sz="1000"/>
                        <a:t>2</a:t>
                      </a:r>
                    </a:p>
                  </a:txBody>
                  <a:tcPr/>
                </a:tc>
                <a:extLst>
                  <a:ext uri="{0D108BD9-81ED-4DB2-BD59-A6C34878D82A}">
                    <a16:rowId xmlns:a16="http://schemas.microsoft.com/office/drawing/2014/main" val="2821290805"/>
                  </a:ext>
                </a:extLst>
              </a:tr>
            </a:tbl>
          </a:graphicData>
        </a:graphic>
      </p:graphicFrame>
      <p:sp>
        <p:nvSpPr>
          <p:cNvPr id="4" name="Text Placeholder 3">
            <a:extLst>
              <a:ext uri="{FF2B5EF4-FFF2-40B4-BE49-F238E27FC236}">
                <a16:creationId xmlns:a16="http://schemas.microsoft.com/office/drawing/2014/main" id="{B58076B7-498B-4CF7-B499-DD37FE571B4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08126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AE0F1-42EB-4F13-803A-E15AD44479CE}"/>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4104A489-DAEC-44C9-8B67-CC1A98743128}"/>
              </a:ext>
            </a:extLst>
          </p:cNvPr>
          <p:cNvGraphicFramePr>
            <a:graphicFrameLocks noGrp="1"/>
          </p:cNvGraphicFramePr>
          <p:nvPr>
            <p:ph type="chart" sz="quarter" idx="13"/>
            <p:extLst>
              <p:ext uri="{D42A27DB-BD31-4B8C-83A1-F6EECF244321}">
                <p14:modId xmlns:p14="http://schemas.microsoft.com/office/powerpoint/2010/main" val="3758954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564BB-B04E-4104-A51B-F92A587A0FB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0355E16-982E-4045-B7A5-0FA9D3AD42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412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A8835-042D-42C3-B388-B92890C66845}"/>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BDE35660-4BB0-4E74-BED8-DEA6ED5A730A}"/>
              </a:ext>
            </a:extLst>
          </p:cNvPr>
          <p:cNvGraphicFramePr>
            <a:graphicFrameLocks noGrp="1"/>
          </p:cNvGraphicFramePr>
          <p:nvPr>
            <p:ph type="chart" sz="quarter" idx="13"/>
            <p:extLst>
              <p:ext uri="{D42A27DB-BD31-4B8C-83A1-F6EECF244321}">
                <p14:modId xmlns:p14="http://schemas.microsoft.com/office/powerpoint/2010/main" val="3920270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F6585E-BED5-4FCE-9F6D-7EE9133FA9A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F02624-BE3A-4853-98FD-2A218845D8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3262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5919-2AEE-4694-BB92-1B426372779E}"/>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E9CC8B94-ACB8-4B0D-B9BB-0F1F1FC973AF}"/>
              </a:ext>
            </a:extLst>
          </p:cNvPr>
          <p:cNvGraphicFramePr>
            <a:graphicFrameLocks noGrp="1"/>
          </p:cNvGraphicFramePr>
          <p:nvPr>
            <p:ph type="chart" sz="quarter" idx="13"/>
            <p:extLst>
              <p:ext uri="{D42A27DB-BD31-4B8C-83A1-F6EECF244321}">
                <p14:modId xmlns:p14="http://schemas.microsoft.com/office/powerpoint/2010/main" val="3285291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80D947-0091-46E6-84DB-CA31A42F8FC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B948E7F-1EFE-469E-AF1A-9CD461C9EB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9805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40E45-D293-4B9E-B927-18253F243A53}"/>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5038E731-E9CA-487A-AEDA-336122957782}"/>
              </a:ext>
            </a:extLst>
          </p:cNvPr>
          <p:cNvGraphicFramePr>
            <a:graphicFrameLocks noGrp="1"/>
          </p:cNvGraphicFramePr>
          <p:nvPr>
            <p:ph type="chart" sz="quarter" idx="13"/>
            <p:extLst>
              <p:ext uri="{D42A27DB-BD31-4B8C-83A1-F6EECF244321}">
                <p14:modId xmlns:p14="http://schemas.microsoft.com/office/powerpoint/2010/main" val="1035889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FE92B-9F1E-437E-AF41-8D39FB92C78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1E27479-0DF7-42DB-9B92-9C7FA8EC2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7065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EAAFF-A0EC-4EAD-85EA-496EDC024856}"/>
              </a:ext>
            </a:extLst>
          </p:cNvPr>
          <p:cNvSpPr>
            <a:spLocks noGrp="1"/>
          </p:cNvSpPr>
          <p:nvPr>
            <p:ph type="title"/>
          </p:nvPr>
        </p:nvSpPr>
        <p:spPr/>
        <p:txBody>
          <a:bodyPr/>
          <a:lstStyle/>
          <a:p>
            <a:r>
              <a:rPr lang="en-US"/>
              <a:t>Instagram Top Instagram Posts Table | TMNAS - 1 of 2</a:t>
            </a:r>
          </a:p>
        </p:txBody>
      </p:sp>
      <p:graphicFrame>
        <p:nvGraphicFramePr>
          <p:cNvPr id="5" name="Table Placeholder 4">
            <a:extLst>
              <a:ext uri="{FF2B5EF4-FFF2-40B4-BE49-F238E27FC236}">
                <a16:creationId xmlns:a16="http://schemas.microsoft.com/office/drawing/2014/main" id="{F3FF4F3C-D97F-45EF-8131-261EA0F1E6F8}"/>
              </a:ext>
            </a:extLst>
          </p:cNvPr>
          <p:cNvGraphicFramePr>
            <a:graphicFrameLocks noGrp="1"/>
          </p:cNvGraphicFramePr>
          <p:nvPr>
            <p:ph type="tbl" sz="quarter" idx="13"/>
            <p:extLst>
              <p:ext uri="{D42A27DB-BD31-4B8C-83A1-F6EECF244321}">
                <p14:modId xmlns:p14="http://schemas.microsoft.com/office/powerpoint/2010/main" val="115476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1945519"/>
                    </a:ext>
                  </a:extLst>
                </a:gridCol>
                <a:gridCol w="987552">
                  <a:extLst>
                    <a:ext uri="{9D8B030D-6E8A-4147-A177-3AD203B41FA5}">
                      <a16:colId xmlns:a16="http://schemas.microsoft.com/office/drawing/2014/main" val="3059052877"/>
                    </a:ext>
                  </a:extLst>
                </a:gridCol>
                <a:gridCol w="987552">
                  <a:extLst>
                    <a:ext uri="{9D8B030D-6E8A-4147-A177-3AD203B41FA5}">
                      <a16:colId xmlns:a16="http://schemas.microsoft.com/office/drawing/2014/main" val="3251491144"/>
                    </a:ext>
                  </a:extLst>
                </a:gridCol>
                <a:gridCol w="987552">
                  <a:extLst>
                    <a:ext uri="{9D8B030D-6E8A-4147-A177-3AD203B41FA5}">
                      <a16:colId xmlns:a16="http://schemas.microsoft.com/office/drawing/2014/main" val="4056744985"/>
                    </a:ext>
                  </a:extLst>
                </a:gridCol>
                <a:gridCol w="987552">
                  <a:extLst>
                    <a:ext uri="{9D8B030D-6E8A-4147-A177-3AD203B41FA5}">
                      <a16:colId xmlns:a16="http://schemas.microsoft.com/office/drawing/2014/main" val="146204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677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- 2024-06-03 15:38:55</a:t>
                      </a:r>
                      <a:r>
                        <a:rPr kumimoji="0" lang="en-US" sz="1000" b="0" i="0" u="none" strike="noStrike" kern="1200" cap="none" spc="0" normalizeH="0" baseline="0" noProof="0">
                          <a:ln>
                            <a:noFill/>
                          </a:ln>
                          <a:solidFill>
                            <a:prstClr val="black"/>
                          </a:solidFill>
                          <a:effectLst/>
                          <a:uLnTx/>
                          <a:uFillTx/>
                          <a:latin typeface="Calibri"/>
                          <a:ea typeface="+mn-ea"/>
                          <a:cs typeface="+mn-cs"/>
                        </a:rPr>
                        <a:t>
 Our 2024 Dragon Boat Team paddled to success at the Independence Dragon Boat Regatta on Saturday! The weather was perfect and the teamwork was even better. While we didn’t take home a medal this year, we improved with every race and had a blast! We are already looking forward to next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0131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- 2024-06-21 08:30:15</a:t>
                      </a:r>
                      <a:r>
                        <a:rPr kumimoji="0" lang="en-US" sz="1000" b="0" i="0" u="none" strike="noStrike" kern="1200" cap="none" spc="0" normalizeH="0" baseline="0" noProof="0">
                          <a:ln>
                            <a:noFill/>
                          </a:ln>
                          <a:solidFill>
                            <a:prstClr val="black"/>
                          </a:solidFill>
                          <a:effectLst/>
                          <a:uLnTx/>
                          <a:uFillTx/>
                          <a:latin typeface="Calibri"/>
                          <a:ea typeface="+mn-ea"/>
                          <a:cs typeface="+mn-cs"/>
                        </a:rPr>
                        <a:t>
 Today, on #WorldMusicDay, let's celebrate the rhythms that inspire us! 🎶 Our Music Club members have shared their favorite aspects of music with some fun pictures, and now we invite you to join in! Share in the comments below what music you're currently listening to as we celebrate the universal language of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973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- 2024-06-20 12:35:02</a:t>
                      </a:r>
                      <a:r>
                        <a:rPr kumimoji="0" lang="en-US" sz="1000" b="0" i="0" u="none" strike="noStrike" kern="1200" cap="none" spc="0" normalizeH="0" baseline="0" noProof="0">
                          <a:ln>
                            <a:noFill/>
                          </a:ln>
                          <a:solidFill>
                            <a:prstClr val="black"/>
                          </a:solidFill>
                          <a:effectLst/>
                          <a:uLnTx/>
                          <a:uFillTx/>
                          <a:latin typeface="Calibri"/>
                          <a:ea typeface="+mn-ea"/>
                          <a:cs typeface="+mn-cs"/>
                        </a:rPr>
                        <a:t>
 Last week was the final offsite of the 2023-2024 tokiomarine Next Generation Leadership Program! The offsite kicked off with a fun team building activity in NYC, including a tour of the East Village. As a finale to the program, participants presented their synergy proposal projects to over twelve Tokio Marine Group global leaders. In the evening, they celebrated their 12 months of hard work with a cruise around the Hudson.
Congratulations to our TMNAS participants: Hemant Anugonda, Nick Cerminara, Andrew Heid, Tuan Nguyen and Caryn Noble &amp; the entire 2023-2024 cohort on completing the Next Generation Leadership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8011742"/>
                  </a:ext>
                </a:extLst>
              </a:tr>
            </a:tbl>
          </a:graphicData>
        </a:graphic>
      </p:graphicFrame>
      <p:sp>
        <p:nvSpPr>
          <p:cNvPr id="4" name="Text Placeholder 3">
            <a:extLst>
              <a:ext uri="{FF2B5EF4-FFF2-40B4-BE49-F238E27FC236}">
                <a16:creationId xmlns:a16="http://schemas.microsoft.com/office/drawing/2014/main" id="{754BDD6E-43F2-49DA-BA01-9E5431AE510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09813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285B3-8656-4D8C-9261-EC0ABC4D7DAA}"/>
              </a:ext>
            </a:extLst>
          </p:cNvPr>
          <p:cNvSpPr>
            <a:spLocks noGrp="1"/>
          </p:cNvSpPr>
          <p:nvPr>
            <p:ph type="title"/>
          </p:nvPr>
        </p:nvSpPr>
        <p:spPr/>
        <p:txBody>
          <a:bodyPr/>
          <a:lstStyle/>
          <a:p>
            <a:r>
              <a:rPr lang="en-US"/>
              <a:t>Instagram Top Instagram Posts Table | TMNAS - 2 of 2</a:t>
            </a:r>
          </a:p>
        </p:txBody>
      </p:sp>
      <p:graphicFrame>
        <p:nvGraphicFramePr>
          <p:cNvPr id="5" name="Table Placeholder 4">
            <a:extLst>
              <a:ext uri="{FF2B5EF4-FFF2-40B4-BE49-F238E27FC236}">
                <a16:creationId xmlns:a16="http://schemas.microsoft.com/office/drawing/2014/main" id="{DC22F16B-0327-4C3B-AF0B-A25AFA186A9D}"/>
              </a:ext>
            </a:extLst>
          </p:cNvPr>
          <p:cNvGraphicFramePr>
            <a:graphicFrameLocks noGrp="1"/>
          </p:cNvGraphicFramePr>
          <p:nvPr>
            <p:ph type="tbl" sz="quarter" idx="13"/>
            <p:extLst>
              <p:ext uri="{D42A27DB-BD31-4B8C-83A1-F6EECF244321}">
                <p14:modId xmlns:p14="http://schemas.microsoft.com/office/powerpoint/2010/main" val="1364601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4814715"/>
                    </a:ext>
                  </a:extLst>
                </a:gridCol>
                <a:gridCol w="987552">
                  <a:extLst>
                    <a:ext uri="{9D8B030D-6E8A-4147-A177-3AD203B41FA5}">
                      <a16:colId xmlns:a16="http://schemas.microsoft.com/office/drawing/2014/main" val="2991469670"/>
                    </a:ext>
                  </a:extLst>
                </a:gridCol>
                <a:gridCol w="987552">
                  <a:extLst>
                    <a:ext uri="{9D8B030D-6E8A-4147-A177-3AD203B41FA5}">
                      <a16:colId xmlns:a16="http://schemas.microsoft.com/office/drawing/2014/main" val="1694655202"/>
                    </a:ext>
                  </a:extLst>
                </a:gridCol>
                <a:gridCol w="987552">
                  <a:extLst>
                    <a:ext uri="{9D8B030D-6E8A-4147-A177-3AD203B41FA5}">
                      <a16:colId xmlns:a16="http://schemas.microsoft.com/office/drawing/2014/main" val="2087867578"/>
                    </a:ext>
                  </a:extLst>
                </a:gridCol>
                <a:gridCol w="987552">
                  <a:extLst>
                    <a:ext uri="{9D8B030D-6E8A-4147-A177-3AD203B41FA5}">
                      <a16:colId xmlns:a16="http://schemas.microsoft.com/office/drawing/2014/main" val="1729947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1501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- 2024-06-26 14:57:57</a:t>
                      </a:r>
                      <a:r>
                        <a:rPr kumimoji="0" lang="en-US" sz="1000" b="0" i="0" u="none" strike="noStrike" kern="1200" cap="none" spc="0" normalizeH="0" baseline="0" noProof="0">
                          <a:ln>
                            <a:noFill/>
                          </a:ln>
                          <a:solidFill>
                            <a:prstClr val="black"/>
                          </a:solidFill>
                          <a:effectLst/>
                          <a:uLnTx/>
                          <a:uFillTx/>
                          <a:latin typeface="Calibri"/>
                          <a:ea typeface="+mn-ea"/>
                          <a:cs typeface="+mn-cs"/>
                        </a:rPr>
                        <a:t>
 Yesterday, the TMNAS DEIB Team and our Employee Resource Groups enjoyed a “picnic-perfect” summer day at our Bala Cynwyd office. With sunny skies overhead, team members connected over delicious refreshments and friendly picnic games, creating memorable moments of camaraderie and teamwork!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3987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- 2024-06-11 14:24:27</a:t>
                      </a:r>
                      <a:r>
                        <a:rPr kumimoji="0" lang="en-US" sz="1000" b="0" i="0" u="none" strike="noStrike" kern="1200" cap="none" spc="0" normalizeH="0" baseline="0" noProof="0">
                          <a:ln>
                            <a:noFill/>
                          </a:ln>
                          <a:solidFill>
                            <a:prstClr val="black"/>
                          </a:solidFill>
                          <a:effectLst/>
                          <a:uLnTx/>
                          <a:uFillTx/>
                          <a:latin typeface="Calibri"/>
                          <a:ea typeface="+mn-ea"/>
                          <a:cs typeface="+mn-cs"/>
                        </a:rPr>
                        <a:t>
 This morning, TMNAS interns joined phlyinsurance interns for a warm welcome from our CEO, John Glomb. They also participated in a workshop on conscious inclusion where they learned to identify their own biases, employ techniques to consciously avoid bias, connect with diverse individuals, and appropriately speak up against exclusion. The workshop concluded with a networking lunch, giving everyone the chance to build 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11181633"/>
                  </a:ext>
                </a:extLst>
              </a:tr>
            </a:tbl>
          </a:graphicData>
        </a:graphic>
      </p:graphicFrame>
      <p:sp>
        <p:nvSpPr>
          <p:cNvPr id="4" name="Text Placeholder 3">
            <a:extLst>
              <a:ext uri="{FF2B5EF4-FFF2-40B4-BE49-F238E27FC236}">
                <a16:creationId xmlns:a16="http://schemas.microsoft.com/office/drawing/2014/main" id="{2A9CAA3B-C023-4A25-B638-B0F6804E693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91038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04D03-939E-4650-9E96-1A2AFD366CC1}"/>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E2060CF5-4A11-4125-8B2A-EC2926965A52}"/>
              </a:ext>
            </a:extLst>
          </p:cNvPr>
          <p:cNvGraphicFramePr>
            <a:graphicFrameLocks noGrp="1"/>
          </p:cNvGraphicFramePr>
          <p:nvPr>
            <p:ph type="tbl" sz="quarter" idx="13"/>
            <p:extLst>
              <p:ext uri="{D42A27DB-BD31-4B8C-83A1-F6EECF244321}">
                <p14:modId xmlns:p14="http://schemas.microsoft.com/office/powerpoint/2010/main" val="78100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64851124"/>
                    </a:ext>
                  </a:extLst>
                </a:gridCol>
                <a:gridCol w="822960">
                  <a:extLst>
                    <a:ext uri="{9D8B030D-6E8A-4147-A177-3AD203B41FA5}">
                      <a16:colId xmlns:a16="http://schemas.microsoft.com/office/drawing/2014/main" val="4038343293"/>
                    </a:ext>
                  </a:extLst>
                </a:gridCol>
                <a:gridCol w="411480">
                  <a:extLst>
                    <a:ext uri="{9D8B030D-6E8A-4147-A177-3AD203B41FA5}">
                      <a16:colId xmlns:a16="http://schemas.microsoft.com/office/drawing/2014/main" val="1950499604"/>
                    </a:ext>
                  </a:extLst>
                </a:gridCol>
                <a:gridCol w="822960">
                  <a:extLst>
                    <a:ext uri="{9D8B030D-6E8A-4147-A177-3AD203B41FA5}">
                      <a16:colId xmlns:a16="http://schemas.microsoft.com/office/drawing/2014/main" val="3936461633"/>
                    </a:ext>
                  </a:extLst>
                </a:gridCol>
                <a:gridCol w="822960">
                  <a:extLst>
                    <a:ext uri="{9D8B030D-6E8A-4147-A177-3AD203B41FA5}">
                      <a16:colId xmlns:a16="http://schemas.microsoft.com/office/drawing/2014/main" val="126755218"/>
                    </a:ext>
                  </a:extLst>
                </a:gridCol>
                <a:gridCol w="822960">
                  <a:extLst>
                    <a:ext uri="{9D8B030D-6E8A-4147-A177-3AD203B41FA5}">
                      <a16:colId xmlns:a16="http://schemas.microsoft.com/office/drawing/2014/main" val="3829328577"/>
                    </a:ext>
                  </a:extLst>
                </a:gridCol>
                <a:gridCol w="822960">
                  <a:extLst>
                    <a:ext uri="{9D8B030D-6E8A-4147-A177-3AD203B41FA5}">
                      <a16:colId xmlns:a16="http://schemas.microsoft.com/office/drawing/2014/main" val="876987363"/>
                    </a:ext>
                  </a:extLst>
                </a:gridCol>
                <a:gridCol w="822960">
                  <a:extLst>
                    <a:ext uri="{9D8B030D-6E8A-4147-A177-3AD203B41FA5}">
                      <a16:colId xmlns:a16="http://schemas.microsoft.com/office/drawing/2014/main" val="1449781096"/>
                    </a:ext>
                  </a:extLst>
                </a:gridCol>
                <a:gridCol w="822960">
                  <a:extLst>
                    <a:ext uri="{9D8B030D-6E8A-4147-A177-3AD203B41FA5}">
                      <a16:colId xmlns:a16="http://schemas.microsoft.com/office/drawing/2014/main" val="1042254252"/>
                    </a:ext>
                  </a:extLst>
                </a:gridCol>
                <a:gridCol w="822960">
                  <a:extLst>
                    <a:ext uri="{9D8B030D-6E8A-4147-A177-3AD203B41FA5}">
                      <a16:colId xmlns:a16="http://schemas.microsoft.com/office/drawing/2014/main" val="100254119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82357767"/>
                  </a:ext>
                </a:extLst>
              </a:tr>
              <a:tr h="370840">
                <a:tc>
                  <a:txBody>
                    <a:bodyPr/>
                    <a:lstStyle/>
                    <a:p>
                      <a:r>
                        <a:rPr lang="en-US" sz="1000"/>
                        <a:t>15</a:t>
                      </a:r>
                    </a:p>
                  </a:txBody>
                  <a:tcPr/>
                </a:tc>
                <a:tc>
                  <a:txBody>
                    <a:bodyPr/>
                    <a:lstStyle/>
                    <a:p>
                      <a:r>
                        <a:rPr lang="en-US" sz="1000"/>
                        <a:t>0.7572 %</a:t>
                      </a:r>
                    </a:p>
                  </a:txBody>
                  <a:tcPr/>
                </a:tc>
                <a:tc>
                  <a:txBody>
                    <a:bodyPr/>
                    <a:lstStyle/>
                    <a:p>
                      <a:r>
                        <a:rPr lang="en-US" sz="1000"/>
                        <a:t>0.00</a:t>
                      </a:r>
                    </a:p>
                  </a:txBody>
                  <a:tcPr/>
                </a:tc>
                <a:tc>
                  <a:txBody>
                    <a:bodyPr/>
                    <a:lstStyle/>
                    <a:p>
                      <a:r>
                        <a:rPr lang="en-US" sz="1000"/>
                        <a:t>72.67</a:t>
                      </a:r>
                    </a:p>
                  </a:txBody>
                  <a:tcPr/>
                </a:tc>
                <a:tc>
                  <a:txBody>
                    <a:bodyPr/>
                    <a:lstStyle/>
                    <a:p>
                      <a:r>
                        <a:rPr lang="en-US" sz="1000"/>
                        <a:t>71.27</a:t>
                      </a:r>
                    </a:p>
                  </a:txBody>
                  <a:tcPr/>
                </a:tc>
                <a:tc>
                  <a:txBody>
                    <a:bodyPr/>
                    <a:lstStyle/>
                    <a:p>
                      <a:r>
                        <a:rPr lang="en-US" sz="1000"/>
                        <a:t>54.20</a:t>
                      </a:r>
                    </a:p>
                  </a:txBody>
                  <a:tcPr/>
                </a:tc>
                <a:tc>
                  <a:txBody>
                    <a:bodyPr/>
                    <a:lstStyle/>
                    <a:p>
                      <a:r>
                        <a:rPr lang="en-US" sz="1000"/>
                        <a:t>54.20</a:t>
                      </a:r>
                    </a:p>
                  </a:txBody>
                  <a:tcPr/>
                </a:tc>
                <a:tc>
                  <a:txBody>
                    <a:bodyPr/>
                    <a:lstStyle/>
                    <a:p>
                      <a:r>
                        <a:rPr lang="en-US" sz="1000"/>
                        <a:t>1090</a:t>
                      </a:r>
                    </a:p>
                  </a:txBody>
                  <a:tcPr/>
                </a:tc>
                <a:tc>
                  <a:txBody>
                    <a:bodyPr/>
                    <a:lstStyle/>
                    <a:p>
                      <a:r>
                        <a:rPr lang="en-US" sz="1000"/>
                        <a:t>261</a:t>
                      </a:r>
                    </a:p>
                  </a:txBody>
                  <a:tcPr/>
                </a:tc>
                <a:tc>
                  <a:txBody>
                    <a:bodyPr/>
                    <a:lstStyle/>
                    <a:p>
                      <a:r>
                        <a:rPr lang="en-US" sz="1000"/>
                        <a:t>813</a:t>
                      </a:r>
                    </a:p>
                  </a:txBody>
                  <a:tcPr/>
                </a:tc>
                <a:extLst>
                  <a:ext uri="{0D108BD9-81ED-4DB2-BD59-A6C34878D82A}">
                    <a16:rowId xmlns:a16="http://schemas.microsoft.com/office/drawing/2014/main" val="14344482"/>
                  </a:ext>
                </a:extLst>
              </a:tr>
            </a:tbl>
          </a:graphicData>
        </a:graphic>
      </p:graphicFrame>
      <p:sp>
        <p:nvSpPr>
          <p:cNvPr id="4" name="Text Placeholder 3">
            <a:extLst>
              <a:ext uri="{FF2B5EF4-FFF2-40B4-BE49-F238E27FC236}">
                <a16:creationId xmlns:a16="http://schemas.microsoft.com/office/drawing/2014/main" id="{60076D4D-04AC-4A8C-9D37-24CA8816B8A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38751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066C-8AF9-460C-93C2-74B55B37E9EC}"/>
              </a:ext>
            </a:extLst>
          </p:cNvPr>
          <p:cNvSpPr>
            <a:spLocks noGrp="1"/>
          </p:cNvSpPr>
          <p:nvPr>
            <p:ph type="title"/>
          </p:nvPr>
        </p:nvSpPr>
        <p:spPr/>
        <p:txBody>
          <a:bodyPr/>
          <a:lstStyle/>
          <a:p>
            <a:r>
              <a:rPr lang="en-US"/>
              <a:t>Instagram Stories Table  | TMNAS - 1 of 2</a:t>
            </a:r>
          </a:p>
        </p:txBody>
      </p:sp>
      <p:graphicFrame>
        <p:nvGraphicFramePr>
          <p:cNvPr id="5" name="Table Placeholder 4">
            <a:extLst>
              <a:ext uri="{FF2B5EF4-FFF2-40B4-BE49-F238E27FC236}">
                <a16:creationId xmlns:a16="http://schemas.microsoft.com/office/drawing/2014/main" id="{3EF6CF14-9CA1-45D7-8A77-9F59353137BD}"/>
              </a:ext>
            </a:extLst>
          </p:cNvPr>
          <p:cNvGraphicFramePr>
            <a:graphicFrameLocks noGrp="1"/>
          </p:cNvGraphicFramePr>
          <p:nvPr>
            <p:ph type="tbl" sz="quarter" idx="13"/>
            <p:extLst>
              <p:ext uri="{D42A27DB-BD31-4B8C-83A1-F6EECF244321}">
                <p14:modId xmlns:p14="http://schemas.microsoft.com/office/powerpoint/2010/main" val="149787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1540623"/>
                    </a:ext>
                  </a:extLst>
                </a:gridCol>
                <a:gridCol w="1316736">
                  <a:extLst>
                    <a:ext uri="{9D8B030D-6E8A-4147-A177-3AD203B41FA5}">
                      <a16:colId xmlns:a16="http://schemas.microsoft.com/office/drawing/2014/main" val="3359800771"/>
                    </a:ext>
                  </a:extLst>
                </a:gridCol>
                <a:gridCol w="658368">
                  <a:extLst>
                    <a:ext uri="{9D8B030D-6E8A-4147-A177-3AD203B41FA5}">
                      <a16:colId xmlns:a16="http://schemas.microsoft.com/office/drawing/2014/main" val="3116458328"/>
                    </a:ext>
                  </a:extLst>
                </a:gridCol>
                <a:gridCol w="658368">
                  <a:extLst>
                    <a:ext uri="{9D8B030D-6E8A-4147-A177-3AD203B41FA5}">
                      <a16:colId xmlns:a16="http://schemas.microsoft.com/office/drawing/2014/main" val="3863407046"/>
                    </a:ext>
                  </a:extLst>
                </a:gridCol>
                <a:gridCol w="658368">
                  <a:extLst>
                    <a:ext uri="{9D8B030D-6E8A-4147-A177-3AD203B41FA5}">
                      <a16:colId xmlns:a16="http://schemas.microsoft.com/office/drawing/2014/main" val="1645604107"/>
                    </a:ext>
                  </a:extLst>
                </a:gridCol>
                <a:gridCol w="658368">
                  <a:extLst>
                    <a:ext uri="{9D8B030D-6E8A-4147-A177-3AD203B41FA5}">
                      <a16:colId xmlns:a16="http://schemas.microsoft.com/office/drawing/2014/main" val="2997446083"/>
                    </a:ext>
                  </a:extLst>
                </a:gridCol>
                <a:gridCol w="658368">
                  <a:extLst>
                    <a:ext uri="{9D8B030D-6E8A-4147-A177-3AD203B41FA5}">
                      <a16:colId xmlns:a16="http://schemas.microsoft.com/office/drawing/2014/main" val="872001411"/>
                    </a:ext>
                  </a:extLst>
                </a:gridCol>
                <a:gridCol w="658368">
                  <a:extLst>
                    <a:ext uri="{9D8B030D-6E8A-4147-A177-3AD203B41FA5}">
                      <a16:colId xmlns:a16="http://schemas.microsoft.com/office/drawing/2014/main" val="3794060640"/>
                    </a:ext>
                  </a:extLst>
                </a:gridCol>
                <a:gridCol w="658368">
                  <a:extLst>
                    <a:ext uri="{9D8B030D-6E8A-4147-A177-3AD203B41FA5}">
                      <a16:colId xmlns:a16="http://schemas.microsoft.com/office/drawing/2014/main" val="3915719703"/>
                    </a:ext>
                  </a:extLst>
                </a:gridCol>
                <a:gridCol w="658368">
                  <a:extLst>
                    <a:ext uri="{9D8B030D-6E8A-4147-A177-3AD203B41FA5}">
                      <a16:colId xmlns:a16="http://schemas.microsoft.com/office/drawing/2014/main" val="4079212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5302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- 2024-06-28 16:04:17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https://quintly-eu-image-storage.s3.amazonaws.com/b6aecdce2ad7dc375304f2c67beab3d7/570bbd5989b0aaa5883dc7d1facec8ec.jpg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06/29/2024 15:37:18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760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- 2024-06-27 15:16:25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https://quintly-eu-image-storage.s3.amazonaws.com/b6aecdce2ad7dc375304f2c67beab3d7/89f0ba09b81142e0f87a125aa193d739.jpg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06/28/2024 15:07:38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7929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- 2024-06-26 15:01:57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https://quintly-eu-image-storage.s3.amazonaws.com/b6aecdce2ad7dc375304f2c67beab3d7/335ad08439384cbdaee257f1fe149823.jpg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06/27/2024 14:37:18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52404178"/>
                  </a:ext>
                </a:extLst>
              </a:tr>
            </a:tbl>
          </a:graphicData>
        </a:graphic>
      </p:graphicFrame>
      <p:sp>
        <p:nvSpPr>
          <p:cNvPr id="4" name="Text Placeholder 3">
            <a:extLst>
              <a:ext uri="{FF2B5EF4-FFF2-40B4-BE49-F238E27FC236}">
                <a16:creationId xmlns:a16="http://schemas.microsoft.com/office/drawing/2014/main" id="{33B13F0E-D3DB-43CE-91AB-4296941B3E5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036440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0E1D8-6D99-43CE-BFF4-CE89AA040833}"/>
              </a:ext>
            </a:extLst>
          </p:cNvPr>
          <p:cNvSpPr>
            <a:spLocks noGrp="1"/>
          </p:cNvSpPr>
          <p:nvPr>
            <p:ph type="title"/>
          </p:nvPr>
        </p:nvSpPr>
        <p:spPr/>
        <p:txBody>
          <a:bodyPr/>
          <a:lstStyle/>
          <a:p>
            <a:r>
              <a:rPr lang="en-US"/>
              <a:t>Instagram Stories Table  | TMNAS - 2 of 2</a:t>
            </a:r>
          </a:p>
        </p:txBody>
      </p:sp>
      <p:graphicFrame>
        <p:nvGraphicFramePr>
          <p:cNvPr id="5" name="Table Placeholder 4">
            <a:extLst>
              <a:ext uri="{FF2B5EF4-FFF2-40B4-BE49-F238E27FC236}">
                <a16:creationId xmlns:a16="http://schemas.microsoft.com/office/drawing/2014/main" id="{287FE7B4-4692-4DD6-919C-EE8381E1F0BF}"/>
              </a:ext>
            </a:extLst>
          </p:cNvPr>
          <p:cNvGraphicFramePr>
            <a:graphicFrameLocks noGrp="1"/>
          </p:cNvGraphicFramePr>
          <p:nvPr>
            <p:ph type="tbl" sz="quarter" idx="13"/>
            <p:extLst>
              <p:ext uri="{D42A27DB-BD31-4B8C-83A1-F6EECF244321}">
                <p14:modId xmlns:p14="http://schemas.microsoft.com/office/powerpoint/2010/main" val="142078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88843998"/>
                    </a:ext>
                  </a:extLst>
                </a:gridCol>
                <a:gridCol w="1316736">
                  <a:extLst>
                    <a:ext uri="{9D8B030D-6E8A-4147-A177-3AD203B41FA5}">
                      <a16:colId xmlns:a16="http://schemas.microsoft.com/office/drawing/2014/main" val="3012851195"/>
                    </a:ext>
                  </a:extLst>
                </a:gridCol>
                <a:gridCol w="658368">
                  <a:extLst>
                    <a:ext uri="{9D8B030D-6E8A-4147-A177-3AD203B41FA5}">
                      <a16:colId xmlns:a16="http://schemas.microsoft.com/office/drawing/2014/main" val="4288590956"/>
                    </a:ext>
                  </a:extLst>
                </a:gridCol>
                <a:gridCol w="658368">
                  <a:extLst>
                    <a:ext uri="{9D8B030D-6E8A-4147-A177-3AD203B41FA5}">
                      <a16:colId xmlns:a16="http://schemas.microsoft.com/office/drawing/2014/main" val="341677513"/>
                    </a:ext>
                  </a:extLst>
                </a:gridCol>
                <a:gridCol w="658368">
                  <a:extLst>
                    <a:ext uri="{9D8B030D-6E8A-4147-A177-3AD203B41FA5}">
                      <a16:colId xmlns:a16="http://schemas.microsoft.com/office/drawing/2014/main" val="2947397869"/>
                    </a:ext>
                  </a:extLst>
                </a:gridCol>
                <a:gridCol w="658368">
                  <a:extLst>
                    <a:ext uri="{9D8B030D-6E8A-4147-A177-3AD203B41FA5}">
                      <a16:colId xmlns:a16="http://schemas.microsoft.com/office/drawing/2014/main" val="2440876301"/>
                    </a:ext>
                  </a:extLst>
                </a:gridCol>
                <a:gridCol w="658368">
                  <a:extLst>
                    <a:ext uri="{9D8B030D-6E8A-4147-A177-3AD203B41FA5}">
                      <a16:colId xmlns:a16="http://schemas.microsoft.com/office/drawing/2014/main" val="3087230512"/>
                    </a:ext>
                  </a:extLst>
                </a:gridCol>
                <a:gridCol w="658368">
                  <a:extLst>
                    <a:ext uri="{9D8B030D-6E8A-4147-A177-3AD203B41FA5}">
                      <a16:colId xmlns:a16="http://schemas.microsoft.com/office/drawing/2014/main" val="3455866314"/>
                    </a:ext>
                  </a:extLst>
                </a:gridCol>
                <a:gridCol w="658368">
                  <a:extLst>
                    <a:ext uri="{9D8B030D-6E8A-4147-A177-3AD203B41FA5}">
                      <a16:colId xmlns:a16="http://schemas.microsoft.com/office/drawing/2014/main" val="1814040274"/>
                    </a:ext>
                  </a:extLst>
                </a:gridCol>
                <a:gridCol w="658368">
                  <a:extLst>
                    <a:ext uri="{9D8B030D-6E8A-4147-A177-3AD203B41FA5}">
                      <a16:colId xmlns:a16="http://schemas.microsoft.com/office/drawing/2014/main" val="1836145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03580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- 2024-06-13 17:02:20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https://quintly-eu-image-storage.s3.amazonaws.com/b6aecdce2ad7dc375304f2c67beab3d7/1b372a68cf900cf0d06ec7118210547a.jpg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16:38:08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13212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- 2024-06-12 16:25:01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https://quintly-eu-image-storage.s3.amazonaws.com/b6aecdce2ad7dc375304f2c67beab3d7/6335f4d21d91f23d8a8408b4d82c204d.jpg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16:08:12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893137962"/>
                  </a:ext>
                </a:extLst>
              </a:tr>
            </a:tbl>
          </a:graphicData>
        </a:graphic>
      </p:graphicFrame>
      <p:sp>
        <p:nvSpPr>
          <p:cNvPr id="4" name="Text Placeholder 3">
            <a:extLst>
              <a:ext uri="{FF2B5EF4-FFF2-40B4-BE49-F238E27FC236}">
                <a16:creationId xmlns:a16="http://schemas.microsoft.com/office/drawing/2014/main" id="{F370466E-C9C1-400F-AB65-F0A26D7A3CE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303023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890C7-BEDB-41A4-9A9B-62CCE13B463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46C534A8-93A5-4677-B675-350DCFCF6601}"/>
              </a:ext>
            </a:extLst>
          </p:cNvPr>
          <p:cNvGraphicFramePr>
            <a:graphicFrameLocks noGrp="1"/>
          </p:cNvGraphicFramePr>
          <p:nvPr>
            <p:ph type="tbl" sz="quarter" idx="13"/>
            <p:extLst>
              <p:ext uri="{D42A27DB-BD31-4B8C-83A1-F6EECF244321}">
                <p14:modId xmlns:p14="http://schemas.microsoft.com/office/powerpoint/2010/main" val="1265696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818351662"/>
                    </a:ext>
                  </a:extLst>
                </a:gridCol>
                <a:gridCol w="740665">
                  <a:extLst>
                    <a:ext uri="{9D8B030D-6E8A-4147-A177-3AD203B41FA5}">
                      <a16:colId xmlns:a16="http://schemas.microsoft.com/office/drawing/2014/main" val="3054829914"/>
                    </a:ext>
                  </a:extLst>
                </a:gridCol>
                <a:gridCol w="411480">
                  <a:extLst>
                    <a:ext uri="{9D8B030D-6E8A-4147-A177-3AD203B41FA5}">
                      <a16:colId xmlns:a16="http://schemas.microsoft.com/office/drawing/2014/main" val="3767613039"/>
                    </a:ext>
                  </a:extLst>
                </a:gridCol>
                <a:gridCol w="740665">
                  <a:extLst>
                    <a:ext uri="{9D8B030D-6E8A-4147-A177-3AD203B41FA5}">
                      <a16:colId xmlns:a16="http://schemas.microsoft.com/office/drawing/2014/main" val="207143941"/>
                    </a:ext>
                  </a:extLst>
                </a:gridCol>
                <a:gridCol w="411480">
                  <a:extLst>
                    <a:ext uri="{9D8B030D-6E8A-4147-A177-3AD203B41FA5}">
                      <a16:colId xmlns:a16="http://schemas.microsoft.com/office/drawing/2014/main" val="4063422381"/>
                    </a:ext>
                  </a:extLst>
                </a:gridCol>
                <a:gridCol w="411480">
                  <a:extLst>
                    <a:ext uri="{9D8B030D-6E8A-4147-A177-3AD203B41FA5}">
                      <a16:colId xmlns:a16="http://schemas.microsoft.com/office/drawing/2014/main" val="3621518713"/>
                    </a:ext>
                  </a:extLst>
                </a:gridCol>
                <a:gridCol w="411480">
                  <a:extLst>
                    <a:ext uri="{9D8B030D-6E8A-4147-A177-3AD203B41FA5}">
                      <a16:colId xmlns:a16="http://schemas.microsoft.com/office/drawing/2014/main" val="3220873514"/>
                    </a:ext>
                  </a:extLst>
                </a:gridCol>
                <a:gridCol w="411480">
                  <a:extLst>
                    <a:ext uri="{9D8B030D-6E8A-4147-A177-3AD203B41FA5}">
                      <a16:colId xmlns:a16="http://schemas.microsoft.com/office/drawing/2014/main" val="4001678280"/>
                    </a:ext>
                  </a:extLst>
                </a:gridCol>
                <a:gridCol w="411480">
                  <a:extLst>
                    <a:ext uri="{9D8B030D-6E8A-4147-A177-3AD203B41FA5}">
                      <a16:colId xmlns:a16="http://schemas.microsoft.com/office/drawing/2014/main" val="465810592"/>
                    </a:ext>
                  </a:extLst>
                </a:gridCol>
                <a:gridCol w="411480">
                  <a:extLst>
                    <a:ext uri="{9D8B030D-6E8A-4147-A177-3AD203B41FA5}">
                      <a16:colId xmlns:a16="http://schemas.microsoft.com/office/drawing/2014/main" val="1527263877"/>
                    </a:ext>
                  </a:extLst>
                </a:gridCol>
                <a:gridCol w="411480">
                  <a:extLst>
                    <a:ext uri="{9D8B030D-6E8A-4147-A177-3AD203B41FA5}">
                      <a16:colId xmlns:a16="http://schemas.microsoft.com/office/drawing/2014/main" val="3965030792"/>
                    </a:ext>
                  </a:extLst>
                </a:gridCol>
                <a:gridCol w="411480">
                  <a:extLst>
                    <a:ext uri="{9D8B030D-6E8A-4147-A177-3AD203B41FA5}">
                      <a16:colId xmlns:a16="http://schemas.microsoft.com/office/drawing/2014/main" val="2079440611"/>
                    </a:ext>
                  </a:extLst>
                </a:gridCol>
                <a:gridCol w="411480">
                  <a:extLst>
                    <a:ext uri="{9D8B030D-6E8A-4147-A177-3AD203B41FA5}">
                      <a16:colId xmlns:a16="http://schemas.microsoft.com/office/drawing/2014/main" val="2056549361"/>
                    </a:ext>
                  </a:extLst>
                </a:gridCol>
                <a:gridCol w="411480">
                  <a:extLst>
                    <a:ext uri="{9D8B030D-6E8A-4147-A177-3AD203B41FA5}">
                      <a16:colId xmlns:a16="http://schemas.microsoft.com/office/drawing/2014/main" val="24093230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22018495"/>
                  </a:ext>
                </a:extLst>
              </a:tr>
              <a:tr h="370840">
                <a:tc>
                  <a:txBody>
                    <a:bodyPr/>
                    <a:lstStyle/>
                    <a:p>
                      <a:r>
                        <a:rPr lang="en-US" sz="1000"/>
                        <a:t>Tokio Marine North America Services</a:t>
                      </a:r>
                    </a:p>
                  </a:txBody>
                  <a:tcPr/>
                </a:tc>
                <a:tc>
                  <a:txBody>
                    <a:bodyPr/>
                    <a:lstStyle/>
                    <a:p>
                      <a:r>
                        <a:rPr lang="en-US" sz="1000"/>
                        <a:t>178</a:t>
                      </a:r>
                    </a:p>
                  </a:txBody>
                  <a:tcPr/>
                </a:tc>
                <a:tc>
                  <a:txBody>
                    <a:bodyPr/>
                    <a:lstStyle/>
                    <a:p>
                      <a:r>
                        <a:rPr lang="en-US" sz="1000"/>
                        <a:t>1</a:t>
                      </a:r>
                    </a:p>
                  </a:txBody>
                  <a:tcPr/>
                </a:tc>
                <a:tc>
                  <a:txBody>
                    <a:bodyPr/>
                    <a:lstStyle/>
                    <a:p>
                      <a:r>
                        <a:rPr lang="en-US" sz="1000"/>
                        <a:t>210</a:t>
                      </a:r>
                    </a:p>
                  </a:txBody>
                  <a:tcPr/>
                </a:tc>
                <a:tc>
                  <a:txBody>
                    <a:bodyPr/>
                    <a:lstStyle/>
                    <a:p>
                      <a:r>
                        <a:rPr lang="en-US" sz="1000"/>
                        <a:t>1</a:t>
                      </a:r>
                    </a:p>
                  </a:txBody>
                  <a:tcPr/>
                </a:tc>
                <a:tc>
                  <a:txBody>
                    <a:bodyPr/>
                    <a:lstStyle/>
                    <a:p>
                      <a:r>
                        <a:rPr lang="en-US" sz="1000"/>
                        <a:t>13</a:t>
                      </a:r>
                    </a:p>
                  </a:txBody>
                  <a:tcPr/>
                </a:tc>
                <a:tc>
                  <a:txBody>
                    <a:bodyPr/>
                    <a:lstStyle/>
                    <a:p>
                      <a:r>
                        <a:rPr lang="en-US" sz="1000"/>
                        <a:t>79</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3.5202 %</a:t>
                      </a:r>
                    </a:p>
                  </a:txBody>
                  <a:tcPr/>
                </a:tc>
                <a:tc>
                  <a:txBody>
                    <a:bodyPr/>
                    <a:lstStyle/>
                    <a:p>
                      <a:r>
                        <a:rPr lang="en-US" sz="1000"/>
                        <a:t>0.0 %</a:t>
                      </a:r>
                    </a:p>
                  </a:txBody>
                  <a:tcPr/>
                </a:tc>
                <a:extLst>
                  <a:ext uri="{0D108BD9-81ED-4DB2-BD59-A6C34878D82A}">
                    <a16:rowId xmlns:a16="http://schemas.microsoft.com/office/drawing/2014/main" val="1697690437"/>
                  </a:ext>
                </a:extLst>
              </a:tr>
            </a:tbl>
          </a:graphicData>
        </a:graphic>
      </p:graphicFrame>
      <p:sp>
        <p:nvSpPr>
          <p:cNvPr id="4" name="Text Placeholder 3">
            <a:extLst>
              <a:ext uri="{FF2B5EF4-FFF2-40B4-BE49-F238E27FC236}">
                <a16:creationId xmlns:a16="http://schemas.microsoft.com/office/drawing/2014/main" id="{A9EBB9C7-F356-4390-A64E-243F70F92EE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133069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838E-DC33-401B-9AEE-94657F3EAD54}"/>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94A708A2-269B-4BDC-9F99-2195CCA374FB}"/>
              </a:ext>
            </a:extLst>
          </p:cNvPr>
          <p:cNvGraphicFramePr>
            <a:graphicFrameLocks noGrp="1"/>
          </p:cNvGraphicFramePr>
          <p:nvPr>
            <p:ph type="tbl" sz="quarter" idx="13"/>
            <p:extLst>
              <p:ext uri="{D42A27DB-BD31-4B8C-83A1-F6EECF244321}">
                <p14:modId xmlns:p14="http://schemas.microsoft.com/office/powerpoint/2010/main" val="1554224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0441704"/>
                    </a:ext>
                  </a:extLst>
                </a:gridCol>
                <a:gridCol w="1234440">
                  <a:extLst>
                    <a:ext uri="{9D8B030D-6E8A-4147-A177-3AD203B41FA5}">
                      <a16:colId xmlns:a16="http://schemas.microsoft.com/office/drawing/2014/main" val="1817484770"/>
                    </a:ext>
                  </a:extLst>
                </a:gridCol>
                <a:gridCol w="905256">
                  <a:extLst>
                    <a:ext uri="{9D8B030D-6E8A-4147-A177-3AD203B41FA5}">
                      <a16:colId xmlns:a16="http://schemas.microsoft.com/office/drawing/2014/main" val="1776960987"/>
                    </a:ext>
                  </a:extLst>
                </a:gridCol>
                <a:gridCol w="411480">
                  <a:extLst>
                    <a:ext uri="{9D8B030D-6E8A-4147-A177-3AD203B41FA5}">
                      <a16:colId xmlns:a16="http://schemas.microsoft.com/office/drawing/2014/main" val="2923248202"/>
                    </a:ext>
                  </a:extLst>
                </a:gridCol>
                <a:gridCol w="411480">
                  <a:extLst>
                    <a:ext uri="{9D8B030D-6E8A-4147-A177-3AD203B41FA5}">
                      <a16:colId xmlns:a16="http://schemas.microsoft.com/office/drawing/2014/main" val="2376899486"/>
                    </a:ext>
                  </a:extLst>
                </a:gridCol>
                <a:gridCol w="411480">
                  <a:extLst>
                    <a:ext uri="{9D8B030D-6E8A-4147-A177-3AD203B41FA5}">
                      <a16:colId xmlns:a16="http://schemas.microsoft.com/office/drawing/2014/main" val="3480593637"/>
                    </a:ext>
                  </a:extLst>
                </a:gridCol>
                <a:gridCol w="411480">
                  <a:extLst>
                    <a:ext uri="{9D8B030D-6E8A-4147-A177-3AD203B41FA5}">
                      <a16:colId xmlns:a16="http://schemas.microsoft.com/office/drawing/2014/main" val="3049893765"/>
                    </a:ext>
                  </a:extLst>
                </a:gridCol>
                <a:gridCol w="411480">
                  <a:extLst>
                    <a:ext uri="{9D8B030D-6E8A-4147-A177-3AD203B41FA5}">
                      <a16:colId xmlns:a16="http://schemas.microsoft.com/office/drawing/2014/main" val="3020575220"/>
                    </a:ext>
                  </a:extLst>
                </a:gridCol>
                <a:gridCol w="411480">
                  <a:extLst>
                    <a:ext uri="{9D8B030D-6E8A-4147-A177-3AD203B41FA5}">
                      <a16:colId xmlns:a16="http://schemas.microsoft.com/office/drawing/2014/main" val="592624150"/>
                    </a:ext>
                  </a:extLst>
                </a:gridCol>
                <a:gridCol w="411480">
                  <a:extLst>
                    <a:ext uri="{9D8B030D-6E8A-4147-A177-3AD203B41FA5}">
                      <a16:colId xmlns:a16="http://schemas.microsoft.com/office/drawing/2014/main" val="2605602006"/>
                    </a:ext>
                  </a:extLst>
                </a:gridCol>
                <a:gridCol w="411480">
                  <a:extLst>
                    <a:ext uri="{9D8B030D-6E8A-4147-A177-3AD203B41FA5}">
                      <a16:colId xmlns:a16="http://schemas.microsoft.com/office/drawing/2014/main" val="2224258776"/>
                    </a:ext>
                  </a:extLst>
                </a:gridCol>
                <a:gridCol w="411480">
                  <a:extLst>
                    <a:ext uri="{9D8B030D-6E8A-4147-A177-3AD203B41FA5}">
                      <a16:colId xmlns:a16="http://schemas.microsoft.com/office/drawing/2014/main" val="305922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32541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- 2024-06-03 15:43:00</a:t>
                      </a:r>
                      <a:r>
                        <a:rPr kumimoji="0" lang="en-US" sz="1000" b="0" i="0" u="none" strike="noStrike" kern="1200" cap="none" spc="0" normalizeH="0" baseline="0" noProof="0">
                          <a:ln>
                            <a:noFill/>
                          </a:ln>
                          <a:solidFill>
                            <a:prstClr val="black"/>
                          </a:solidFill>
                          <a:effectLst/>
                          <a:uLnTx/>
                          <a:uFillTx/>
                          <a:latin typeface="Calibri"/>
                          <a:ea typeface="+mn-ea"/>
                          <a:cs typeface="+mn-cs"/>
                        </a:rPr>
                        <a:t>
 Our 2024 Dragon Boat Team paddled to success at the Independence Dragon Boat Regatta on Saturday! The weather was perfect and the teamwork was even better. While we didn't take home a medal this year, we improved with every race and had a blast! We are already looking forward to next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https://quintly-eu-image-storage.s3.amazonaws.com/a1eb1edaae3e86ca5d45b34001303599/43815096ef26795a5767bdc4c77e3c97.jpg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11:16:54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663246072"/>
                  </a:ext>
                </a:extLst>
              </a:tr>
            </a:tbl>
          </a:graphicData>
        </a:graphic>
      </p:graphicFrame>
      <p:sp>
        <p:nvSpPr>
          <p:cNvPr id="4" name="Text Placeholder 3">
            <a:extLst>
              <a:ext uri="{FF2B5EF4-FFF2-40B4-BE49-F238E27FC236}">
                <a16:creationId xmlns:a16="http://schemas.microsoft.com/office/drawing/2014/main" id="{FE84A1A0-5E47-4168-978E-1AF639DA962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57115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A910-5A3A-4191-9C0B-32C238DAFEF3}"/>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C466800B-433E-4582-8EB4-B8CA2BA2F753}"/>
              </a:ext>
            </a:extLst>
          </p:cNvPr>
          <p:cNvGraphicFramePr>
            <a:graphicFrameLocks noGrp="1"/>
          </p:cNvGraphicFramePr>
          <p:nvPr>
            <p:ph type="tbl" sz="quarter" idx="13"/>
            <p:extLst>
              <p:ext uri="{D42A27DB-BD31-4B8C-83A1-F6EECF244321}">
                <p14:modId xmlns:p14="http://schemas.microsoft.com/office/powerpoint/2010/main" val="207933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5117306"/>
                    </a:ext>
                  </a:extLst>
                </a:gridCol>
                <a:gridCol w="1234440">
                  <a:extLst>
                    <a:ext uri="{9D8B030D-6E8A-4147-A177-3AD203B41FA5}">
                      <a16:colId xmlns:a16="http://schemas.microsoft.com/office/drawing/2014/main" val="1380089263"/>
                    </a:ext>
                  </a:extLst>
                </a:gridCol>
                <a:gridCol w="905256">
                  <a:extLst>
                    <a:ext uri="{9D8B030D-6E8A-4147-A177-3AD203B41FA5}">
                      <a16:colId xmlns:a16="http://schemas.microsoft.com/office/drawing/2014/main" val="1190890141"/>
                    </a:ext>
                  </a:extLst>
                </a:gridCol>
                <a:gridCol w="411480">
                  <a:extLst>
                    <a:ext uri="{9D8B030D-6E8A-4147-A177-3AD203B41FA5}">
                      <a16:colId xmlns:a16="http://schemas.microsoft.com/office/drawing/2014/main" val="1890483361"/>
                    </a:ext>
                  </a:extLst>
                </a:gridCol>
                <a:gridCol w="411480">
                  <a:extLst>
                    <a:ext uri="{9D8B030D-6E8A-4147-A177-3AD203B41FA5}">
                      <a16:colId xmlns:a16="http://schemas.microsoft.com/office/drawing/2014/main" val="3373695391"/>
                    </a:ext>
                  </a:extLst>
                </a:gridCol>
                <a:gridCol w="411480">
                  <a:extLst>
                    <a:ext uri="{9D8B030D-6E8A-4147-A177-3AD203B41FA5}">
                      <a16:colId xmlns:a16="http://schemas.microsoft.com/office/drawing/2014/main" val="1607592381"/>
                    </a:ext>
                  </a:extLst>
                </a:gridCol>
                <a:gridCol w="411480">
                  <a:extLst>
                    <a:ext uri="{9D8B030D-6E8A-4147-A177-3AD203B41FA5}">
                      <a16:colId xmlns:a16="http://schemas.microsoft.com/office/drawing/2014/main" val="1627924480"/>
                    </a:ext>
                  </a:extLst>
                </a:gridCol>
                <a:gridCol w="411480">
                  <a:extLst>
                    <a:ext uri="{9D8B030D-6E8A-4147-A177-3AD203B41FA5}">
                      <a16:colId xmlns:a16="http://schemas.microsoft.com/office/drawing/2014/main" val="2175161096"/>
                    </a:ext>
                  </a:extLst>
                </a:gridCol>
                <a:gridCol w="411480">
                  <a:extLst>
                    <a:ext uri="{9D8B030D-6E8A-4147-A177-3AD203B41FA5}">
                      <a16:colId xmlns:a16="http://schemas.microsoft.com/office/drawing/2014/main" val="1876046683"/>
                    </a:ext>
                  </a:extLst>
                </a:gridCol>
                <a:gridCol w="411480">
                  <a:extLst>
                    <a:ext uri="{9D8B030D-6E8A-4147-A177-3AD203B41FA5}">
                      <a16:colId xmlns:a16="http://schemas.microsoft.com/office/drawing/2014/main" val="1731565839"/>
                    </a:ext>
                  </a:extLst>
                </a:gridCol>
                <a:gridCol w="411480">
                  <a:extLst>
                    <a:ext uri="{9D8B030D-6E8A-4147-A177-3AD203B41FA5}">
                      <a16:colId xmlns:a16="http://schemas.microsoft.com/office/drawing/2014/main" val="3560597394"/>
                    </a:ext>
                  </a:extLst>
                </a:gridCol>
                <a:gridCol w="411480">
                  <a:extLst>
                    <a:ext uri="{9D8B030D-6E8A-4147-A177-3AD203B41FA5}">
                      <a16:colId xmlns:a16="http://schemas.microsoft.com/office/drawing/2014/main" val="818087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0744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- 2024-06-28 16:00:21</a:t>
                      </a:r>
                      <a:r>
                        <a:rPr kumimoji="0" lang="en-US" sz="1000" b="0" i="0" u="none" strike="noStrike" kern="1200" cap="none" spc="0" normalizeH="0" baseline="0" noProof="0">
                          <a:ln>
                            <a:noFill/>
                          </a:ln>
                          <a:solidFill>
                            <a:prstClr val="black"/>
                          </a:solidFill>
                          <a:effectLst/>
                          <a:uLnTx/>
                          <a:uFillTx/>
                          <a:latin typeface="Calibri"/>
                          <a:ea typeface="+mn-ea"/>
                          <a:cs typeface="+mn-cs"/>
                        </a:rPr>
                        <a:t>
 As June comes to end, the TMNAS PRIDE Employee Resource Group hosted an inspiring panel discussion for our employees focusing on LGBTQIA+ history and current events. Our TMNAS panelists shared personal stories and insightful perspectives, providing attendees with a deeper understanding of the community's past, present, and future challenges. HAPPY PRIDE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https://quintly-eu-image-storage.s3.amazonaws.com/a1eb1edaae3e86ca5d45b34001303599/c7dcf629a757e378ffbc259a03fa76fe.jpg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07/02/2024 05:15:16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714919310"/>
                  </a:ext>
                </a:extLst>
              </a:tr>
            </a:tbl>
          </a:graphicData>
        </a:graphic>
      </p:graphicFrame>
      <p:sp>
        <p:nvSpPr>
          <p:cNvPr id="4" name="Text Placeholder 3">
            <a:extLst>
              <a:ext uri="{FF2B5EF4-FFF2-40B4-BE49-F238E27FC236}">
                <a16:creationId xmlns:a16="http://schemas.microsoft.com/office/drawing/2014/main" id="{A723C28A-FD7A-4466-A37D-412D7A5EDD7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50386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81FE3-0293-46CE-B166-C620998A3B3E}"/>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BF2706C7-6DB2-4138-8BE1-89586CB2C7F3}"/>
              </a:ext>
            </a:extLst>
          </p:cNvPr>
          <p:cNvGraphicFramePr>
            <a:graphicFrameLocks noGrp="1"/>
          </p:cNvGraphicFramePr>
          <p:nvPr>
            <p:ph type="tbl" sz="quarter" idx="13"/>
            <p:extLst>
              <p:ext uri="{D42A27DB-BD31-4B8C-83A1-F6EECF244321}">
                <p14:modId xmlns:p14="http://schemas.microsoft.com/office/powerpoint/2010/main" val="428759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409815"/>
                    </a:ext>
                  </a:extLst>
                </a:gridCol>
                <a:gridCol w="1234440">
                  <a:extLst>
                    <a:ext uri="{9D8B030D-6E8A-4147-A177-3AD203B41FA5}">
                      <a16:colId xmlns:a16="http://schemas.microsoft.com/office/drawing/2014/main" val="142330256"/>
                    </a:ext>
                  </a:extLst>
                </a:gridCol>
                <a:gridCol w="905256">
                  <a:extLst>
                    <a:ext uri="{9D8B030D-6E8A-4147-A177-3AD203B41FA5}">
                      <a16:colId xmlns:a16="http://schemas.microsoft.com/office/drawing/2014/main" val="264777763"/>
                    </a:ext>
                  </a:extLst>
                </a:gridCol>
                <a:gridCol w="411480">
                  <a:extLst>
                    <a:ext uri="{9D8B030D-6E8A-4147-A177-3AD203B41FA5}">
                      <a16:colId xmlns:a16="http://schemas.microsoft.com/office/drawing/2014/main" val="3920460436"/>
                    </a:ext>
                  </a:extLst>
                </a:gridCol>
                <a:gridCol w="411480">
                  <a:extLst>
                    <a:ext uri="{9D8B030D-6E8A-4147-A177-3AD203B41FA5}">
                      <a16:colId xmlns:a16="http://schemas.microsoft.com/office/drawing/2014/main" val="3557823725"/>
                    </a:ext>
                  </a:extLst>
                </a:gridCol>
                <a:gridCol w="411480">
                  <a:extLst>
                    <a:ext uri="{9D8B030D-6E8A-4147-A177-3AD203B41FA5}">
                      <a16:colId xmlns:a16="http://schemas.microsoft.com/office/drawing/2014/main" val="3557283236"/>
                    </a:ext>
                  </a:extLst>
                </a:gridCol>
                <a:gridCol w="411480">
                  <a:extLst>
                    <a:ext uri="{9D8B030D-6E8A-4147-A177-3AD203B41FA5}">
                      <a16:colId xmlns:a16="http://schemas.microsoft.com/office/drawing/2014/main" val="494412563"/>
                    </a:ext>
                  </a:extLst>
                </a:gridCol>
                <a:gridCol w="411480">
                  <a:extLst>
                    <a:ext uri="{9D8B030D-6E8A-4147-A177-3AD203B41FA5}">
                      <a16:colId xmlns:a16="http://schemas.microsoft.com/office/drawing/2014/main" val="918840604"/>
                    </a:ext>
                  </a:extLst>
                </a:gridCol>
                <a:gridCol w="411480">
                  <a:extLst>
                    <a:ext uri="{9D8B030D-6E8A-4147-A177-3AD203B41FA5}">
                      <a16:colId xmlns:a16="http://schemas.microsoft.com/office/drawing/2014/main" val="2697045588"/>
                    </a:ext>
                  </a:extLst>
                </a:gridCol>
                <a:gridCol w="411480">
                  <a:extLst>
                    <a:ext uri="{9D8B030D-6E8A-4147-A177-3AD203B41FA5}">
                      <a16:colId xmlns:a16="http://schemas.microsoft.com/office/drawing/2014/main" val="3586813274"/>
                    </a:ext>
                  </a:extLst>
                </a:gridCol>
                <a:gridCol w="411480">
                  <a:extLst>
                    <a:ext uri="{9D8B030D-6E8A-4147-A177-3AD203B41FA5}">
                      <a16:colId xmlns:a16="http://schemas.microsoft.com/office/drawing/2014/main" val="4238723854"/>
                    </a:ext>
                  </a:extLst>
                </a:gridCol>
                <a:gridCol w="411480">
                  <a:extLst>
                    <a:ext uri="{9D8B030D-6E8A-4147-A177-3AD203B41FA5}">
                      <a16:colId xmlns:a16="http://schemas.microsoft.com/office/drawing/2014/main" val="382480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0972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- 2024-06-11 14:25:56</a:t>
                      </a:r>
                      <a:r>
                        <a:rPr kumimoji="0" lang="en-US" sz="1000" b="0" i="0" u="none" strike="noStrike" kern="1200" cap="none" spc="0" normalizeH="0" baseline="0" noProof="0">
                          <a:ln>
                            <a:noFill/>
                          </a:ln>
                          <a:solidFill>
                            <a:prstClr val="black"/>
                          </a:solidFill>
                          <a:effectLst/>
                          <a:uLnTx/>
                          <a:uFillTx/>
                          <a:latin typeface="Calibri"/>
                          <a:ea typeface="+mn-ea"/>
                          <a:cs typeface="+mn-cs"/>
                        </a:rPr>
                        <a:t>
 This morning, TMNAS interns joined Philadelphia Insurance Companies interns for a warm welcome from our CEO, John Glomb. They also participated in a workshop on conscious inclusion where they learned to identify their own biases, employ techniques to consciously avoid bias, connect with diverse individuals, and appropriately speak up against exclusion. The workshop concluded with a networking lunch, giving everyone the chance to build 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https://quintly-eu-image-storage.s3.amazonaws.com/a1eb1edaae3e86ca5d45b34001303599/1de469965259f4cd8a75b1842d882d04.jpg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11:16:54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320693391"/>
                  </a:ext>
                </a:extLst>
              </a:tr>
            </a:tbl>
          </a:graphicData>
        </a:graphic>
      </p:graphicFrame>
      <p:sp>
        <p:nvSpPr>
          <p:cNvPr id="4" name="Text Placeholder 3">
            <a:extLst>
              <a:ext uri="{FF2B5EF4-FFF2-40B4-BE49-F238E27FC236}">
                <a16:creationId xmlns:a16="http://schemas.microsoft.com/office/drawing/2014/main" id="{A962BCAE-B9C9-4928-9792-93B45338634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66873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C680-0147-4B74-8A21-838CEF7E65A3}"/>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8ED5A929-EE00-4E3A-8D87-72F98F6301FB}"/>
              </a:ext>
            </a:extLst>
          </p:cNvPr>
          <p:cNvGraphicFramePr>
            <a:graphicFrameLocks noGrp="1"/>
          </p:cNvGraphicFramePr>
          <p:nvPr>
            <p:ph type="chart" sz="quarter" idx="13"/>
            <p:extLst>
              <p:ext uri="{D42A27DB-BD31-4B8C-83A1-F6EECF244321}">
                <p14:modId xmlns:p14="http://schemas.microsoft.com/office/powerpoint/2010/main" val="275671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C5D93C-B347-4627-AEC4-73FAEBD0D87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6C358E3-6165-4E4A-B746-295DEA2827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125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0F0D-CFBE-435E-9059-B580661F175A}"/>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1184A5A4-BB32-4CE3-BE43-EC28E1FFA1EE}"/>
              </a:ext>
            </a:extLst>
          </p:cNvPr>
          <p:cNvGraphicFramePr>
            <a:graphicFrameLocks noGrp="1"/>
          </p:cNvGraphicFramePr>
          <p:nvPr>
            <p:ph type="chart" sz="quarter" idx="13"/>
            <p:extLst>
              <p:ext uri="{D42A27DB-BD31-4B8C-83A1-F6EECF244321}">
                <p14:modId xmlns:p14="http://schemas.microsoft.com/office/powerpoint/2010/main" val="2297167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1DF18-1E70-4FA1-8383-54C90150693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0153A84-F742-442F-850E-E0549F90A6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1816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4C7C-96AD-4222-B291-109526CB3C9F}"/>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5CFB7FC9-095F-4FC2-82A5-4D082A5B0063}"/>
              </a:ext>
            </a:extLst>
          </p:cNvPr>
          <p:cNvGraphicFramePr>
            <a:graphicFrameLocks noGrp="1"/>
          </p:cNvGraphicFramePr>
          <p:nvPr>
            <p:ph type="chart" sz="quarter" idx="13"/>
            <p:extLst>
              <p:ext uri="{D42A27DB-BD31-4B8C-83A1-F6EECF244321}">
                <p14:modId xmlns:p14="http://schemas.microsoft.com/office/powerpoint/2010/main" val="785500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7541C2-940B-42B8-B48D-1D805650137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4F98A93-B137-43A2-B606-CBB6551C75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637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4253-3C6E-4D5C-9F81-F104A509F878}"/>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645A1BE2-B1DC-467C-AFD5-CA12776F9C84}"/>
              </a:ext>
            </a:extLst>
          </p:cNvPr>
          <p:cNvGraphicFramePr>
            <a:graphicFrameLocks noGrp="1"/>
          </p:cNvGraphicFramePr>
          <p:nvPr>
            <p:ph type="chart" sz="quarter" idx="13"/>
            <p:extLst>
              <p:ext uri="{D42A27DB-BD31-4B8C-83A1-F6EECF244321}">
                <p14:modId xmlns:p14="http://schemas.microsoft.com/office/powerpoint/2010/main" val="2622852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1F244E-66B7-44F0-8280-A570400BBBA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086564A-21C5-49D6-9D3E-8327757BD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7608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4794</Words>
  <Application>Microsoft Office PowerPoint</Application>
  <PresentationFormat>On-screen Show (4:3)</PresentationFormat>
  <Paragraphs>960</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2</vt:lpstr>
      <vt:lpstr>Instagram Top Instagram Posts Table | TMNAS - 2 of 2</vt:lpstr>
      <vt:lpstr>Instagram Stories Key Metrics Table | TMNAS</vt:lpstr>
      <vt:lpstr>Instagram Stories Table  | TMNAS - 1 of 2</vt:lpstr>
      <vt:lpstr>Instagram Stories Table  | TMNAS - 2 of 2</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2024-07-02T17:28:24Z</dcterms:created>
  <dcterms:modified xsi:type="dcterms:W3CDTF">2024-07-02T17:30:00Z</dcterms:modified>
</cp:coreProperties>
</file>