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45444</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A78D-4D8F-A702-E37ED925626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45444</c:v>
                </c:pt>
              </c:numCache>
            </c:numRef>
          </c:cat>
          <c:val>
            <c:numRef>
              <c:f>Sheet1!$C$2</c:f>
              <c:numCache>
                <c:formatCode>General</c:formatCode>
                <c:ptCount val="1"/>
                <c:pt idx="0">
                  <c:v>555</c:v>
                </c:pt>
              </c:numCache>
            </c:numRef>
          </c:val>
          <c:extLst>
            <c:ext xmlns:c16="http://schemas.microsoft.com/office/drawing/2014/chart" uri="{C3380CC4-5D6E-409C-BE32-E72D297353CC}">
              <c16:uniqueId val="{00000001-A78D-4D8F-A702-E37ED925626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45444</c:v>
                </c:pt>
              </c:numCache>
            </c:numRef>
          </c:cat>
          <c:val>
            <c:numRef>
              <c:f>Sheet1!$D$2</c:f>
              <c:numCache>
                <c:formatCode>General</c:formatCode>
                <c:ptCount val="1"/>
                <c:pt idx="0">
                  <c:v>22459</c:v>
                </c:pt>
              </c:numCache>
            </c:numRef>
          </c:val>
          <c:extLst>
            <c:ext xmlns:c16="http://schemas.microsoft.com/office/drawing/2014/chart" uri="{C3380CC4-5D6E-409C-BE32-E72D297353CC}">
              <c16:uniqueId val="{00000002-A78D-4D8F-A702-E37ED925626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45444</c:v>
                </c:pt>
              </c:numCache>
            </c:numRef>
          </c:cat>
          <c:val>
            <c:numRef>
              <c:f>Sheet1!$E$2</c:f>
              <c:numCache>
                <c:formatCode>General</c:formatCode>
                <c:ptCount val="1"/>
                <c:pt idx="0">
                  <c:v>290</c:v>
                </c:pt>
              </c:numCache>
            </c:numRef>
          </c:val>
          <c:extLst>
            <c:ext xmlns:c16="http://schemas.microsoft.com/office/drawing/2014/chart" uri="{C3380CC4-5D6E-409C-BE32-E72D297353CC}">
              <c16:uniqueId val="{00000003-A78D-4D8F-A702-E37ED9256267}"/>
            </c:ext>
          </c:extLst>
        </c:ser>
        <c:dLbls>
          <c:showLegendKey val="0"/>
          <c:showVal val="0"/>
          <c:showCatName val="0"/>
          <c:showSerName val="0"/>
          <c:showPercent val="0"/>
          <c:showBubbleSize val="0"/>
        </c:dLbls>
        <c:gapWidth val="219"/>
        <c:overlap val="-27"/>
        <c:axId val="84061544"/>
        <c:axId val="84062528"/>
      </c:barChart>
      <c:dateAx>
        <c:axId val="8406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2528"/>
        <c:crosses val="autoZero"/>
        <c:auto val="1"/>
        <c:lblOffset val="100"/>
        <c:baseTimeUnit val="days"/>
      </c:dateAx>
      <c:valAx>
        <c:axId val="8406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06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0</c:v>
                </c:pt>
              </c:numCache>
            </c:numRef>
          </c:val>
          <c:extLst>
            <c:ext xmlns:c16="http://schemas.microsoft.com/office/drawing/2014/chart" uri="{C3380CC4-5D6E-409C-BE32-E72D297353CC}">
              <c16:uniqueId val="{00000000-834E-4982-BA56-8F16F16B42F2}"/>
            </c:ext>
          </c:extLst>
        </c:ser>
        <c:dLbls>
          <c:showLegendKey val="0"/>
          <c:showVal val="0"/>
          <c:showCatName val="0"/>
          <c:showSerName val="0"/>
          <c:showPercent val="0"/>
          <c:showBubbleSize val="0"/>
        </c:dLbls>
        <c:gapWidth val="219"/>
        <c:overlap val="-27"/>
        <c:axId val="394821688"/>
        <c:axId val="394153512"/>
      </c:barChart>
      <c:dateAx>
        <c:axId val="394821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3512"/>
        <c:crosses val="autoZero"/>
        <c:auto val="1"/>
        <c:lblOffset val="100"/>
        <c:baseTimeUnit val="months"/>
      </c:dateAx>
      <c:valAx>
        <c:axId val="39415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2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4</c:v>
                </c:pt>
                <c:pt idx="7">
                  <c:v>0</c:v>
                </c:pt>
                <c:pt idx="8">
                  <c:v>0</c:v>
                </c:pt>
                <c:pt idx="9">
                  <c:v>0</c:v>
                </c:pt>
                <c:pt idx="10">
                  <c:v>0</c:v>
                </c:pt>
                <c:pt idx="11">
                  <c:v>0</c:v>
                </c:pt>
              </c:numCache>
            </c:numRef>
          </c:val>
          <c:extLst>
            <c:ext xmlns:c16="http://schemas.microsoft.com/office/drawing/2014/chart" uri="{C3380CC4-5D6E-409C-BE32-E72D297353CC}">
              <c16:uniqueId val="{00000000-3CBA-49ED-8A14-4FD68F8ADEF4}"/>
            </c:ext>
          </c:extLst>
        </c:ser>
        <c:dLbls>
          <c:showLegendKey val="0"/>
          <c:showVal val="0"/>
          <c:showCatName val="0"/>
          <c:showSerName val="0"/>
          <c:showPercent val="0"/>
          <c:showBubbleSize val="0"/>
        </c:dLbls>
        <c:gapWidth val="219"/>
        <c:overlap val="-27"/>
        <c:axId val="401190696"/>
        <c:axId val="401187088"/>
      </c:barChart>
      <c:dateAx>
        <c:axId val="40119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87088"/>
        <c:crosses val="autoZero"/>
        <c:auto val="1"/>
        <c:lblOffset val="100"/>
        <c:baseTimeUnit val="months"/>
      </c:dateAx>
      <c:valAx>
        <c:axId val="40118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9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4</c:v>
                </c:pt>
                <c:pt idx="7">
                  <c:v>0</c:v>
                </c:pt>
                <c:pt idx="8">
                  <c:v>0</c:v>
                </c:pt>
                <c:pt idx="9">
                  <c:v>0</c:v>
                </c:pt>
                <c:pt idx="10">
                  <c:v>0</c:v>
                </c:pt>
                <c:pt idx="11">
                  <c:v>0</c:v>
                </c:pt>
              </c:numCache>
            </c:numRef>
          </c:val>
          <c:extLst>
            <c:ext xmlns:c16="http://schemas.microsoft.com/office/drawing/2014/chart" uri="{C3380CC4-5D6E-409C-BE32-E72D297353CC}">
              <c16:uniqueId val="{00000000-F915-43FD-A77E-EB6783665B44}"/>
            </c:ext>
          </c:extLst>
        </c:ser>
        <c:dLbls>
          <c:showLegendKey val="0"/>
          <c:showVal val="0"/>
          <c:showCatName val="0"/>
          <c:showSerName val="0"/>
          <c:showPercent val="0"/>
          <c:showBubbleSize val="0"/>
        </c:dLbls>
        <c:gapWidth val="219"/>
        <c:overlap val="-27"/>
        <c:axId val="401992304"/>
        <c:axId val="401995256"/>
      </c:barChart>
      <c:catAx>
        <c:axId val="40199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5256"/>
        <c:crosses val="autoZero"/>
        <c:auto val="1"/>
        <c:lblAlgn val="ctr"/>
        <c:lblOffset val="100"/>
        <c:noMultiLvlLbl val="0"/>
      </c:catAx>
      <c:valAx>
        <c:axId val="40199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0</c:v>
                </c:pt>
                <c:pt idx="7">
                  <c:v>0</c:v>
                </c:pt>
              </c:numCache>
            </c:numRef>
          </c:val>
          <c:extLst>
            <c:ext xmlns:c16="http://schemas.microsoft.com/office/drawing/2014/chart" uri="{C3380CC4-5D6E-409C-BE32-E72D297353CC}">
              <c16:uniqueId val="{00000000-C7E9-4493-B8B0-B1CE2620A056}"/>
            </c:ext>
          </c:extLst>
        </c:ser>
        <c:dLbls>
          <c:showLegendKey val="0"/>
          <c:showVal val="0"/>
          <c:showCatName val="0"/>
          <c:showSerName val="0"/>
          <c:showPercent val="0"/>
          <c:showBubbleSize val="0"/>
        </c:dLbls>
        <c:gapWidth val="219"/>
        <c:overlap val="-27"/>
        <c:axId val="401993944"/>
        <c:axId val="401990992"/>
      </c:barChart>
      <c:dateAx>
        <c:axId val="40199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0992"/>
        <c:crosses val="autoZero"/>
        <c:auto val="1"/>
        <c:lblOffset val="100"/>
        <c:baseTimeUnit val="months"/>
      </c:dateAx>
      <c:valAx>
        <c:axId val="4019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9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0</c:v>
                </c:pt>
              </c:numCache>
            </c:numRef>
          </c:val>
          <c:extLst>
            <c:ext xmlns:c16="http://schemas.microsoft.com/office/drawing/2014/chart" uri="{C3380CC4-5D6E-409C-BE32-E72D297353CC}">
              <c16:uniqueId val="{00000000-6862-4599-8BEA-3F2A65191A3F}"/>
            </c:ext>
          </c:extLst>
        </c:ser>
        <c:dLbls>
          <c:showLegendKey val="0"/>
          <c:showVal val="0"/>
          <c:showCatName val="0"/>
          <c:showSerName val="0"/>
          <c:showPercent val="0"/>
          <c:showBubbleSize val="0"/>
        </c:dLbls>
        <c:gapWidth val="219"/>
        <c:overlap val="-27"/>
        <c:axId val="501008848"/>
        <c:axId val="501008520"/>
      </c:barChart>
      <c:dateAx>
        <c:axId val="50100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08520"/>
        <c:crosses val="autoZero"/>
        <c:auto val="1"/>
        <c:lblOffset val="100"/>
        <c:baseTimeUnit val="months"/>
      </c:dateAx>
      <c:valAx>
        <c:axId val="50100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0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2</c:v>
                </c:pt>
                <c:pt idx="7">
                  <c:v>0</c:v>
                </c:pt>
                <c:pt idx="8">
                  <c:v>0</c:v>
                </c:pt>
                <c:pt idx="9">
                  <c:v>0</c:v>
                </c:pt>
                <c:pt idx="10">
                  <c:v>0</c:v>
                </c:pt>
                <c:pt idx="11">
                  <c:v>0</c:v>
                </c:pt>
              </c:numCache>
            </c:numRef>
          </c:val>
          <c:extLst>
            <c:ext xmlns:c16="http://schemas.microsoft.com/office/drawing/2014/chart" uri="{C3380CC4-5D6E-409C-BE32-E72D297353CC}">
              <c16:uniqueId val="{00000000-82CA-4F45-ADAD-8D519D9FB175}"/>
            </c:ext>
          </c:extLst>
        </c:ser>
        <c:dLbls>
          <c:showLegendKey val="0"/>
          <c:showVal val="0"/>
          <c:showCatName val="0"/>
          <c:showSerName val="0"/>
          <c:showPercent val="0"/>
          <c:showBubbleSize val="0"/>
        </c:dLbls>
        <c:gapWidth val="219"/>
        <c:overlap val="-27"/>
        <c:axId val="501006880"/>
        <c:axId val="504574256"/>
      </c:barChart>
      <c:dateAx>
        <c:axId val="50100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4256"/>
        <c:crosses val="autoZero"/>
        <c:auto val="1"/>
        <c:lblOffset val="100"/>
        <c:baseTimeUnit val="months"/>
      </c:dateAx>
      <c:valAx>
        <c:axId val="50457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0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c:v>
                </c:pt>
                <c:pt idx="7">
                  <c:v>0</c:v>
                </c:pt>
                <c:pt idx="8">
                  <c:v>0</c:v>
                </c:pt>
                <c:pt idx="9">
                  <c:v>0</c:v>
                </c:pt>
                <c:pt idx="10">
                  <c:v>0</c:v>
                </c:pt>
                <c:pt idx="11">
                  <c:v>0</c:v>
                </c:pt>
              </c:numCache>
            </c:numRef>
          </c:val>
          <c:extLst>
            <c:ext xmlns:c16="http://schemas.microsoft.com/office/drawing/2014/chart" uri="{C3380CC4-5D6E-409C-BE32-E72D297353CC}">
              <c16:uniqueId val="{00000000-44D8-428E-9D4B-371FFA72FF86}"/>
            </c:ext>
          </c:extLst>
        </c:ser>
        <c:dLbls>
          <c:showLegendKey val="0"/>
          <c:showVal val="0"/>
          <c:showCatName val="0"/>
          <c:showSerName val="0"/>
          <c:showPercent val="0"/>
          <c:showBubbleSize val="0"/>
        </c:dLbls>
        <c:gapWidth val="219"/>
        <c:overlap val="-27"/>
        <c:axId val="504582456"/>
        <c:axId val="504581800"/>
      </c:barChart>
      <c:catAx>
        <c:axId val="50458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81800"/>
        <c:crosses val="autoZero"/>
        <c:auto val="1"/>
        <c:lblAlgn val="ctr"/>
        <c:lblOffset val="100"/>
        <c:noMultiLvlLbl val="0"/>
      </c:catAx>
      <c:valAx>
        <c:axId val="5045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8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7</c:v>
                </c:pt>
              </c:numCache>
            </c:numRef>
          </c:val>
          <c:extLst>
            <c:ext xmlns:c16="http://schemas.microsoft.com/office/drawing/2014/chart" uri="{C3380CC4-5D6E-409C-BE32-E72D297353CC}">
              <c16:uniqueId val="{00000000-3C80-4543-A4F7-B777B3831694}"/>
            </c:ext>
          </c:extLst>
        </c:ser>
        <c:dLbls>
          <c:showLegendKey val="0"/>
          <c:showVal val="0"/>
          <c:showCatName val="0"/>
          <c:showSerName val="0"/>
          <c:showPercent val="0"/>
          <c:showBubbleSize val="0"/>
        </c:dLbls>
        <c:gapWidth val="219"/>
        <c:overlap val="-27"/>
        <c:axId val="504568352"/>
        <c:axId val="504568680"/>
      </c:barChart>
      <c:dateAx>
        <c:axId val="50456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68680"/>
        <c:crosses val="autoZero"/>
        <c:auto val="1"/>
        <c:lblOffset val="100"/>
        <c:baseTimeUnit val="months"/>
      </c:dateAx>
      <c:valAx>
        <c:axId val="50456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6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35</c:v>
                </c:pt>
                <c:pt idx="1">
                  <c:v>60</c:v>
                </c:pt>
                <c:pt idx="2">
                  <c:v>53</c:v>
                </c:pt>
                <c:pt idx="3">
                  <c:v>67</c:v>
                </c:pt>
                <c:pt idx="4">
                  <c:v>48</c:v>
                </c:pt>
                <c:pt idx="5">
                  <c:v>37</c:v>
                </c:pt>
                <c:pt idx="6">
                  <c:v>11</c:v>
                </c:pt>
              </c:numCache>
            </c:numRef>
          </c:val>
          <c:extLst>
            <c:ext xmlns:c16="http://schemas.microsoft.com/office/drawing/2014/chart" uri="{C3380CC4-5D6E-409C-BE32-E72D297353CC}">
              <c16:uniqueId val="{00000000-7C79-451F-8965-CFE367A746DF}"/>
            </c:ext>
          </c:extLst>
        </c:ser>
        <c:dLbls>
          <c:showLegendKey val="0"/>
          <c:showVal val="0"/>
          <c:showCatName val="0"/>
          <c:showSerName val="0"/>
          <c:showPercent val="0"/>
          <c:showBubbleSize val="0"/>
        </c:dLbls>
        <c:gapWidth val="219"/>
        <c:overlap val="-27"/>
        <c:axId val="504570648"/>
        <c:axId val="504562120"/>
      </c:barChart>
      <c:catAx>
        <c:axId val="50457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62120"/>
        <c:crosses val="autoZero"/>
        <c:auto val="1"/>
        <c:lblAlgn val="ctr"/>
        <c:lblOffset val="100"/>
        <c:noMultiLvlLbl val="0"/>
      </c:catAx>
      <c:valAx>
        <c:axId val="50456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422</c:v>
                </c:pt>
                <c:pt idx="1">
                  <c:v>788</c:v>
                </c:pt>
                <c:pt idx="2">
                  <c:v>691</c:v>
                </c:pt>
                <c:pt idx="3">
                  <c:v>938</c:v>
                </c:pt>
                <c:pt idx="4">
                  <c:v>769</c:v>
                </c:pt>
                <c:pt idx="5">
                  <c:v>486</c:v>
                </c:pt>
                <c:pt idx="6">
                  <c:v>11</c:v>
                </c:pt>
              </c:numCache>
            </c:numRef>
          </c:val>
          <c:extLst>
            <c:ext xmlns:c16="http://schemas.microsoft.com/office/drawing/2014/chart" uri="{C3380CC4-5D6E-409C-BE32-E72D297353CC}">
              <c16:uniqueId val="{00000000-4666-4484-AE16-0C89F77BF411}"/>
            </c:ext>
          </c:extLst>
        </c:ser>
        <c:dLbls>
          <c:showLegendKey val="0"/>
          <c:showVal val="0"/>
          <c:showCatName val="0"/>
          <c:showSerName val="0"/>
          <c:showPercent val="0"/>
          <c:showBubbleSize val="0"/>
        </c:dLbls>
        <c:gapWidth val="219"/>
        <c:overlap val="-27"/>
        <c:axId val="401185776"/>
        <c:axId val="401187416"/>
      </c:barChart>
      <c:catAx>
        <c:axId val="40118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87416"/>
        <c:crosses val="autoZero"/>
        <c:auto val="1"/>
        <c:lblAlgn val="ctr"/>
        <c:lblOffset val="100"/>
        <c:noMultiLvlLbl val="0"/>
      </c:catAx>
      <c:valAx>
        <c:axId val="40118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26307</c:v>
                </c:pt>
              </c:numCache>
            </c:numRef>
          </c:val>
          <c:extLst>
            <c:ext xmlns:c16="http://schemas.microsoft.com/office/drawing/2014/chart" uri="{C3380CC4-5D6E-409C-BE32-E72D297353CC}">
              <c16:uniqueId val="{00000000-92BF-47AC-B4D5-9D73BC114993}"/>
            </c:ext>
          </c:extLst>
        </c:ser>
        <c:dLbls>
          <c:showLegendKey val="0"/>
          <c:showVal val="0"/>
          <c:showCatName val="0"/>
          <c:showSerName val="0"/>
          <c:showPercent val="0"/>
          <c:showBubbleSize val="0"/>
        </c:dLbls>
        <c:gapWidth val="219"/>
        <c:overlap val="-27"/>
        <c:axId val="507253472"/>
        <c:axId val="507254128"/>
      </c:barChart>
      <c:catAx>
        <c:axId val="50725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254128"/>
        <c:crosses val="autoZero"/>
        <c:auto val="1"/>
        <c:lblAlgn val="ctr"/>
        <c:lblOffset val="100"/>
        <c:noMultiLvlLbl val="0"/>
      </c:catAx>
      <c:valAx>
        <c:axId val="50725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25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1</c:v>
                </c:pt>
              </c:numCache>
            </c:numRef>
          </c:val>
          <c:extLst>
            <c:ext xmlns:c16="http://schemas.microsoft.com/office/drawing/2014/chart" uri="{C3380CC4-5D6E-409C-BE32-E72D297353CC}">
              <c16:uniqueId val="{00000000-F70C-46D5-ADAE-D36F8DE32E90}"/>
            </c:ext>
          </c:extLst>
        </c:ser>
        <c:dLbls>
          <c:showLegendKey val="0"/>
          <c:showVal val="0"/>
          <c:showCatName val="0"/>
          <c:showSerName val="0"/>
          <c:showPercent val="0"/>
          <c:showBubbleSize val="0"/>
        </c:dLbls>
        <c:gapWidth val="219"/>
        <c:overlap val="-27"/>
        <c:axId val="77925992"/>
        <c:axId val="77919432"/>
      </c:barChart>
      <c:dateAx>
        <c:axId val="7792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19432"/>
        <c:crosses val="autoZero"/>
        <c:auto val="1"/>
        <c:lblOffset val="100"/>
        <c:baseTimeUnit val="months"/>
      </c:dateAx>
      <c:valAx>
        <c:axId val="7791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92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5</c:v>
                </c:pt>
                <c:pt idx="7">
                  <c:v>0</c:v>
                </c:pt>
                <c:pt idx="8">
                  <c:v>0</c:v>
                </c:pt>
                <c:pt idx="9">
                  <c:v>0</c:v>
                </c:pt>
                <c:pt idx="10">
                  <c:v>0</c:v>
                </c:pt>
                <c:pt idx="11">
                  <c:v>0</c:v>
                </c:pt>
              </c:numCache>
            </c:numRef>
          </c:val>
          <c:extLst>
            <c:ext xmlns:c16="http://schemas.microsoft.com/office/drawing/2014/chart" uri="{C3380CC4-5D6E-409C-BE32-E72D297353CC}">
              <c16:uniqueId val="{00000000-A7DB-4E95-A7FA-FFCAA7C54CD8}"/>
            </c:ext>
          </c:extLst>
        </c:ser>
        <c:dLbls>
          <c:showLegendKey val="0"/>
          <c:showVal val="0"/>
          <c:showCatName val="0"/>
          <c:showSerName val="0"/>
          <c:showPercent val="0"/>
          <c:showBubbleSize val="0"/>
        </c:dLbls>
        <c:gapWidth val="219"/>
        <c:overlap val="-27"/>
        <c:axId val="394159088"/>
        <c:axId val="515645864"/>
      </c:barChart>
      <c:dateAx>
        <c:axId val="39415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45864"/>
        <c:crosses val="autoZero"/>
        <c:auto val="1"/>
        <c:lblOffset val="100"/>
        <c:baseTimeUnit val="months"/>
      </c:dateAx>
      <c:valAx>
        <c:axId val="51564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5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5</c:v>
                </c:pt>
                <c:pt idx="7">
                  <c:v>0</c:v>
                </c:pt>
                <c:pt idx="8">
                  <c:v>0</c:v>
                </c:pt>
                <c:pt idx="9">
                  <c:v>0</c:v>
                </c:pt>
                <c:pt idx="10">
                  <c:v>0</c:v>
                </c:pt>
                <c:pt idx="11">
                  <c:v>0</c:v>
                </c:pt>
              </c:numCache>
            </c:numRef>
          </c:val>
          <c:extLst>
            <c:ext xmlns:c16="http://schemas.microsoft.com/office/drawing/2014/chart" uri="{C3380CC4-5D6E-409C-BE32-E72D297353CC}">
              <c16:uniqueId val="{00000000-8A25-429F-9062-A03B5ED7190D}"/>
            </c:ext>
          </c:extLst>
        </c:ser>
        <c:dLbls>
          <c:showLegendKey val="0"/>
          <c:showVal val="0"/>
          <c:showCatName val="0"/>
          <c:showSerName val="0"/>
          <c:showPercent val="0"/>
          <c:showBubbleSize val="0"/>
        </c:dLbls>
        <c:gapWidth val="219"/>
        <c:overlap val="-27"/>
        <c:axId val="515646848"/>
        <c:axId val="515646520"/>
      </c:barChart>
      <c:catAx>
        <c:axId val="515646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46520"/>
        <c:crosses val="autoZero"/>
        <c:auto val="1"/>
        <c:lblAlgn val="ctr"/>
        <c:lblOffset val="100"/>
        <c:noMultiLvlLbl val="0"/>
      </c:catAx>
      <c:valAx>
        <c:axId val="51564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46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numCache>
            </c:numRef>
          </c:val>
          <c:extLst>
            <c:ext xmlns:c16="http://schemas.microsoft.com/office/drawing/2014/chart" uri="{C3380CC4-5D6E-409C-BE32-E72D297353CC}">
              <c16:uniqueId val="{00000000-1D2A-409F-BFA0-8A4CDC0E574F}"/>
            </c:ext>
          </c:extLst>
        </c:ser>
        <c:dLbls>
          <c:showLegendKey val="0"/>
          <c:showVal val="0"/>
          <c:showCatName val="0"/>
          <c:showSerName val="0"/>
          <c:showPercent val="0"/>
          <c:showBubbleSize val="0"/>
        </c:dLbls>
        <c:gapWidth val="219"/>
        <c:overlap val="-27"/>
        <c:axId val="515648488"/>
        <c:axId val="515652096"/>
      </c:barChart>
      <c:dateAx>
        <c:axId val="51564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52096"/>
        <c:crosses val="autoZero"/>
        <c:auto val="1"/>
        <c:lblOffset val="100"/>
        <c:baseTimeUnit val="months"/>
      </c:dateAx>
      <c:valAx>
        <c:axId val="51565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64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87BA-4910-49E5-AA21-2A74A99E90C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F229171-9980-4E6A-82A6-EA808F7BA1E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58599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A7CB-6360-4FD9-BF4B-C8B4CAD3621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7E1E90B-D357-4BB0-86A6-788BA00168A1}"/>
              </a:ext>
            </a:extLst>
          </p:cNvPr>
          <p:cNvGraphicFramePr>
            <a:graphicFrameLocks noGrp="1"/>
          </p:cNvGraphicFramePr>
          <p:nvPr>
            <p:ph type="chart" sz="quarter" idx="13"/>
            <p:extLst>
              <p:ext uri="{D42A27DB-BD31-4B8C-83A1-F6EECF244321}">
                <p14:modId xmlns:p14="http://schemas.microsoft.com/office/powerpoint/2010/main" val="387745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275E72-0D8B-4D34-B922-5645AE60FDAD}"/>
              </a:ext>
            </a:extLst>
          </p:cNvPr>
          <p:cNvSpPr>
            <a:spLocks noGrp="1"/>
          </p:cNvSpPr>
          <p:nvPr>
            <p:ph type="body" sz="quarter" idx="14"/>
          </p:nvPr>
        </p:nvSpPr>
        <p:spPr/>
        <p:txBody>
          <a:bodyPr/>
          <a:lstStyle/>
          <a:p>
            <a:r>
              <a:rPr lang="en-US"/>
              <a:t>06/01/2024 - 06/30/2024</a:t>
            </a:r>
          </a:p>
        </p:txBody>
      </p:sp>
      <p:sp>
        <p:nvSpPr>
          <p:cNvPr id="5" name="Footer Placeholder 4">
            <a:extLst>
              <a:ext uri="{FF2B5EF4-FFF2-40B4-BE49-F238E27FC236}">
                <a16:creationId xmlns:a16="http://schemas.microsoft.com/office/drawing/2014/main" id="{2DEFEB03-1BCD-4A0B-979C-EDE62A278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79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E86B6-F6B7-4FD6-93BE-0018346DD42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AE57AE3-B2EF-4470-8DF1-5B81035C4BF4}"/>
              </a:ext>
            </a:extLst>
          </p:cNvPr>
          <p:cNvGraphicFramePr>
            <a:graphicFrameLocks noGrp="1"/>
          </p:cNvGraphicFramePr>
          <p:nvPr>
            <p:ph type="tbl" sz="quarter" idx="13"/>
            <p:extLst>
              <p:ext uri="{D42A27DB-BD31-4B8C-83A1-F6EECF244321}">
                <p14:modId xmlns:p14="http://schemas.microsoft.com/office/powerpoint/2010/main" val="273692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70411199"/>
                    </a:ext>
                  </a:extLst>
                </a:gridCol>
                <a:gridCol w="905256">
                  <a:extLst>
                    <a:ext uri="{9D8B030D-6E8A-4147-A177-3AD203B41FA5}">
                      <a16:colId xmlns:a16="http://schemas.microsoft.com/office/drawing/2014/main" val="1216608056"/>
                    </a:ext>
                  </a:extLst>
                </a:gridCol>
                <a:gridCol w="905256">
                  <a:extLst>
                    <a:ext uri="{9D8B030D-6E8A-4147-A177-3AD203B41FA5}">
                      <a16:colId xmlns:a16="http://schemas.microsoft.com/office/drawing/2014/main" val="4294231558"/>
                    </a:ext>
                  </a:extLst>
                </a:gridCol>
                <a:gridCol w="905256">
                  <a:extLst>
                    <a:ext uri="{9D8B030D-6E8A-4147-A177-3AD203B41FA5}">
                      <a16:colId xmlns:a16="http://schemas.microsoft.com/office/drawing/2014/main" val="3532555814"/>
                    </a:ext>
                  </a:extLst>
                </a:gridCol>
                <a:gridCol w="905256">
                  <a:extLst>
                    <a:ext uri="{9D8B030D-6E8A-4147-A177-3AD203B41FA5}">
                      <a16:colId xmlns:a16="http://schemas.microsoft.com/office/drawing/2014/main" val="870385697"/>
                    </a:ext>
                  </a:extLst>
                </a:gridCol>
                <a:gridCol w="905256">
                  <a:extLst>
                    <a:ext uri="{9D8B030D-6E8A-4147-A177-3AD203B41FA5}">
                      <a16:colId xmlns:a16="http://schemas.microsoft.com/office/drawing/2014/main" val="904719105"/>
                    </a:ext>
                  </a:extLst>
                </a:gridCol>
                <a:gridCol w="905256">
                  <a:extLst>
                    <a:ext uri="{9D8B030D-6E8A-4147-A177-3AD203B41FA5}">
                      <a16:colId xmlns:a16="http://schemas.microsoft.com/office/drawing/2014/main" val="655126003"/>
                    </a:ext>
                  </a:extLst>
                </a:gridCol>
                <a:gridCol w="905256">
                  <a:extLst>
                    <a:ext uri="{9D8B030D-6E8A-4147-A177-3AD203B41FA5}">
                      <a16:colId xmlns:a16="http://schemas.microsoft.com/office/drawing/2014/main" val="1114809652"/>
                    </a:ext>
                  </a:extLst>
                </a:gridCol>
                <a:gridCol w="905256">
                  <a:extLst>
                    <a:ext uri="{9D8B030D-6E8A-4147-A177-3AD203B41FA5}">
                      <a16:colId xmlns:a16="http://schemas.microsoft.com/office/drawing/2014/main" val="304294737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5907943"/>
                  </a:ext>
                </a:extLst>
              </a:tr>
              <a:tr h="370840">
                <a:tc>
                  <a:txBody>
                    <a:bodyPr/>
                    <a:lstStyle/>
                    <a:p>
                      <a:r>
                        <a:rPr lang="en-US" sz="1000"/>
                        <a:t>504</a:t>
                      </a:r>
                    </a:p>
                  </a:txBody>
                  <a:tcPr/>
                </a:tc>
                <a:tc>
                  <a:txBody>
                    <a:bodyPr/>
                    <a:lstStyle/>
                    <a:p>
                      <a:r>
                        <a:rPr lang="en-US" sz="1000"/>
                        <a:t>-2</a:t>
                      </a:r>
                    </a:p>
                  </a:txBody>
                  <a:tcPr/>
                </a:tc>
                <a:tc>
                  <a:txBody>
                    <a:bodyPr/>
                    <a:lstStyle/>
                    <a:p>
                      <a:r>
                        <a:rPr lang="en-US" sz="1000"/>
                        <a:t>13</a:t>
                      </a:r>
                    </a:p>
                  </a:txBody>
                  <a:tcPr/>
                </a:tc>
                <a:tc>
                  <a:txBody>
                    <a:bodyPr/>
                    <a:lstStyle/>
                    <a:p>
                      <a:r>
                        <a:rPr lang="en-US" sz="1000"/>
                        <a:t>90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1.4014 %</a:t>
                      </a:r>
                    </a:p>
                  </a:txBody>
                  <a:tcPr/>
                </a:tc>
                <a:tc>
                  <a:txBody>
                    <a:bodyPr/>
                    <a:lstStyle/>
                    <a:p>
                      <a:r>
                        <a:rPr lang="en-US" sz="1000"/>
                        <a:t>0.0 %</a:t>
                      </a:r>
                    </a:p>
                  </a:txBody>
                  <a:tcPr/>
                </a:tc>
                <a:extLst>
                  <a:ext uri="{0D108BD9-81ED-4DB2-BD59-A6C34878D82A}">
                    <a16:rowId xmlns:a16="http://schemas.microsoft.com/office/drawing/2014/main" val="860707671"/>
                  </a:ext>
                </a:extLst>
              </a:tr>
            </a:tbl>
          </a:graphicData>
        </a:graphic>
      </p:graphicFrame>
      <p:sp>
        <p:nvSpPr>
          <p:cNvPr id="4" name="Text Placeholder 3">
            <a:extLst>
              <a:ext uri="{FF2B5EF4-FFF2-40B4-BE49-F238E27FC236}">
                <a16:creationId xmlns:a16="http://schemas.microsoft.com/office/drawing/2014/main" id="{3575D062-DA09-4A35-98C9-B496CBFFE2AF}"/>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624366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C2E3-51E0-4A93-BB2A-2C7914BE74D1}"/>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31B97CCD-12B0-4501-9CDA-7F0A9172129E}"/>
              </a:ext>
            </a:extLst>
          </p:cNvPr>
          <p:cNvGraphicFramePr>
            <a:graphicFrameLocks noGrp="1"/>
          </p:cNvGraphicFramePr>
          <p:nvPr>
            <p:ph type="chart" sz="quarter" idx="13"/>
            <p:extLst>
              <p:ext uri="{D42A27DB-BD31-4B8C-83A1-F6EECF244321}">
                <p14:modId xmlns:p14="http://schemas.microsoft.com/office/powerpoint/2010/main" val="1969776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DAAA6-A186-4B90-AEA0-014C1A8B1A6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F4DFC46-7E67-4E1E-8122-C6B049FAAD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345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F9D8-95EF-459A-A8C1-683BABFA8F7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9BC2FF6-1563-4E23-BD8C-847C3A75A12F}"/>
              </a:ext>
            </a:extLst>
          </p:cNvPr>
          <p:cNvGraphicFramePr>
            <a:graphicFrameLocks noGrp="1"/>
          </p:cNvGraphicFramePr>
          <p:nvPr>
            <p:ph type="chart" sz="quarter" idx="13"/>
            <p:extLst>
              <p:ext uri="{D42A27DB-BD31-4B8C-83A1-F6EECF244321}">
                <p14:modId xmlns:p14="http://schemas.microsoft.com/office/powerpoint/2010/main" val="854171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FD528-7D3C-48D2-A116-B82DF818560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E767255-83C4-43D9-9034-4F56C194AA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192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0C173-C359-4004-BAC4-DD87B1E00E2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1E19628A-5957-46E1-AE67-EF1C5C845578}"/>
              </a:ext>
            </a:extLst>
          </p:cNvPr>
          <p:cNvGraphicFramePr>
            <a:graphicFrameLocks noGrp="1"/>
          </p:cNvGraphicFramePr>
          <p:nvPr>
            <p:ph type="chart" sz="quarter" idx="13"/>
            <p:extLst>
              <p:ext uri="{D42A27DB-BD31-4B8C-83A1-F6EECF244321}">
                <p14:modId xmlns:p14="http://schemas.microsoft.com/office/powerpoint/2010/main" val="1975981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294CFD-FE32-4706-A09B-59F738DC71D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B658642-0045-449C-92AE-DEBBE1DD52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913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196B0-1EE6-45AF-89B8-85F3BEDA50E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7E31FE7-CEDE-43C1-94E1-B08E898A4123}"/>
              </a:ext>
            </a:extLst>
          </p:cNvPr>
          <p:cNvGraphicFramePr>
            <a:graphicFrameLocks noGrp="1"/>
          </p:cNvGraphicFramePr>
          <p:nvPr>
            <p:ph type="chart" sz="quarter" idx="13"/>
            <p:extLst>
              <p:ext uri="{D42A27DB-BD31-4B8C-83A1-F6EECF244321}">
                <p14:modId xmlns:p14="http://schemas.microsoft.com/office/powerpoint/2010/main" val="927036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ECB90B-D95F-4EFF-A80B-DA85515B540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27FE8B0-E85A-4177-957F-5BB2D1FB1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121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64F90-3249-4A42-8131-B1E0EBC3397C}"/>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63FDC937-3873-47DA-B98A-CCECA66BA1E0}"/>
              </a:ext>
            </a:extLst>
          </p:cNvPr>
          <p:cNvGraphicFramePr>
            <a:graphicFrameLocks noGrp="1"/>
          </p:cNvGraphicFramePr>
          <p:nvPr>
            <p:ph type="tbl" sz="quarter" idx="13"/>
            <p:extLst>
              <p:ext uri="{D42A27DB-BD31-4B8C-83A1-F6EECF244321}">
                <p14:modId xmlns:p14="http://schemas.microsoft.com/office/powerpoint/2010/main" val="26494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0657619"/>
                    </a:ext>
                  </a:extLst>
                </a:gridCol>
                <a:gridCol w="1481328">
                  <a:extLst>
                    <a:ext uri="{9D8B030D-6E8A-4147-A177-3AD203B41FA5}">
                      <a16:colId xmlns:a16="http://schemas.microsoft.com/office/drawing/2014/main" val="2388934545"/>
                    </a:ext>
                  </a:extLst>
                </a:gridCol>
                <a:gridCol w="329184">
                  <a:extLst>
                    <a:ext uri="{9D8B030D-6E8A-4147-A177-3AD203B41FA5}">
                      <a16:colId xmlns:a16="http://schemas.microsoft.com/office/drawing/2014/main" val="96658716"/>
                    </a:ext>
                  </a:extLst>
                </a:gridCol>
                <a:gridCol w="329184">
                  <a:extLst>
                    <a:ext uri="{9D8B030D-6E8A-4147-A177-3AD203B41FA5}">
                      <a16:colId xmlns:a16="http://schemas.microsoft.com/office/drawing/2014/main" val="3434067272"/>
                    </a:ext>
                  </a:extLst>
                </a:gridCol>
                <a:gridCol w="329184">
                  <a:extLst>
                    <a:ext uri="{9D8B030D-6E8A-4147-A177-3AD203B41FA5}">
                      <a16:colId xmlns:a16="http://schemas.microsoft.com/office/drawing/2014/main" val="164433127"/>
                    </a:ext>
                  </a:extLst>
                </a:gridCol>
                <a:gridCol w="329184">
                  <a:extLst>
                    <a:ext uri="{9D8B030D-6E8A-4147-A177-3AD203B41FA5}">
                      <a16:colId xmlns:a16="http://schemas.microsoft.com/office/drawing/2014/main" val="3896950123"/>
                    </a:ext>
                  </a:extLst>
                </a:gridCol>
                <a:gridCol w="329184">
                  <a:extLst>
                    <a:ext uri="{9D8B030D-6E8A-4147-A177-3AD203B41FA5}">
                      <a16:colId xmlns:a16="http://schemas.microsoft.com/office/drawing/2014/main" val="2230427814"/>
                    </a:ext>
                  </a:extLst>
                </a:gridCol>
                <a:gridCol w="329184">
                  <a:extLst>
                    <a:ext uri="{9D8B030D-6E8A-4147-A177-3AD203B41FA5}">
                      <a16:colId xmlns:a16="http://schemas.microsoft.com/office/drawing/2014/main" val="64763234"/>
                    </a:ext>
                  </a:extLst>
                </a:gridCol>
                <a:gridCol w="329184">
                  <a:extLst>
                    <a:ext uri="{9D8B030D-6E8A-4147-A177-3AD203B41FA5}">
                      <a16:colId xmlns:a16="http://schemas.microsoft.com/office/drawing/2014/main" val="3824510840"/>
                    </a:ext>
                  </a:extLst>
                </a:gridCol>
                <a:gridCol w="329184">
                  <a:extLst>
                    <a:ext uri="{9D8B030D-6E8A-4147-A177-3AD203B41FA5}">
                      <a16:colId xmlns:a16="http://schemas.microsoft.com/office/drawing/2014/main" val="1636088535"/>
                    </a:ext>
                  </a:extLst>
                </a:gridCol>
                <a:gridCol w="329184">
                  <a:extLst>
                    <a:ext uri="{9D8B030D-6E8A-4147-A177-3AD203B41FA5}">
                      <a16:colId xmlns:a16="http://schemas.microsoft.com/office/drawing/2014/main" val="893296890"/>
                    </a:ext>
                  </a:extLst>
                </a:gridCol>
                <a:gridCol w="329184">
                  <a:extLst>
                    <a:ext uri="{9D8B030D-6E8A-4147-A177-3AD203B41FA5}">
                      <a16:colId xmlns:a16="http://schemas.microsoft.com/office/drawing/2014/main" val="1133791455"/>
                    </a:ext>
                  </a:extLst>
                </a:gridCol>
                <a:gridCol w="329184">
                  <a:extLst>
                    <a:ext uri="{9D8B030D-6E8A-4147-A177-3AD203B41FA5}">
                      <a16:colId xmlns:a16="http://schemas.microsoft.com/office/drawing/2014/main" val="2533967747"/>
                    </a:ext>
                  </a:extLst>
                </a:gridCol>
                <a:gridCol w="329184">
                  <a:extLst>
                    <a:ext uri="{9D8B030D-6E8A-4147-A177-3AD203B41FA5}">
                      <a16:colId xmlns:a16="http://schemas.microsoft.com/office/drawing/2014/main" val="1443329827"/>
                    </a:ext>
                  </a:extLst>
                </a:gridCol>
                <a:gridCol w="329184">
                  <a:extLst>
                    <a:ext uri="{9D8B030D-6E8A-4147-A177-3AD203B41FA5}">
                      <a16:colId xmlns:a16="http://schemas.microsoft.com/office/drawing/2014/main" val="312105637"/>
                    </a:ext>
                  </a:extLst>
                </a:gridCol>
                <a:gridCol w="329184">
                  <a:extLst>
                    <a:ext uri="{9D8B030D-6E8A-4147-A177-3AD203B41FA5}">
                      <a16:colId xmlns:a16="http://schemas.microsoft.com/office/drawing/2014/main" val="3529515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3379592"/>
                  </a:ext>
                </a:extLst>
              </a:tr>
            </a:tbl>
          </a:graphicData>
        </a:graphic>
      </p:graphicFrame>
      <p:sp>
        <p:nvSpPr>
          <p:cNvPr id="4" name="Text Placeholder 3">
            <a:extLst>
              <a:ext uri="{FF2B5EF4-FFF2-40B4-BE49-F238E27FC236}">
                <a16:creationId xmlns:a16="http://schemas.microsoft.com/office/drawing/2014/main" id="{F79B487E-1581-4908-A40F-B0DEDC19DF3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071140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B47E4-37C1-4C7F-956E-24ECC811358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5D5D373D-340C-46A3-9666-267DE4A2FB88}"/>
              </a:ext>
            </a:extLst>
          </p:cNvPr>
          <p:cNvGraphicFramePr>
            <a:graphicFrameLocks noGrp="1"/>
          </p:cNvGraphicFramePr>
          <p:nvPr>
            <p:ph type="tbl" sz="quarter" idx="13"/>
            <p:extLst>
              <p:ext uri="{D42A27DB-BD31-4B8C-83A1-F6EECF244321}">
                <p14:modId xmlns:p14="http://schemas.microsoft.com/office/powerpoint/2010/main" val="345072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1882902"/>
                    </a:ext>
                  </a:extLst>
                </a:gridCol>
                <a:gridCol w="1481328">
                  <a:extLst>
                    <a:ext uri="{9D8B030D-6E8A-4147-A177-3AD203B41FA5}">
                      <a16:colId xmlns:a16="http://schemas.microsoft.com/office/drawing/2014/main" val="3128697613"/>
                    </a:ext>
                  </a:extLst>
                </a:gridCol>
                <a:gridCol w="329184">
                  <a:extLst>
                    <a:ext uri="{9D8B030D-6E8A-4147-A177-3AD203B41FA5}">
                      <a16:colId xmlns:a16="http://schemas.microsoft.com/office/drawing/2014/main" val="2813788583"/>
                    </a:ext>
                  </a:extLst>
                </a:gridCol>
                <a:gridCol w="329184">
                  <a:extLst>
                    <a:ext uri="{9D8B030D-6E8A-4147-A177-3AD203B41FA5}">
                      <a16:colId xmlns:a16="http://schemas.microsoft.com/office/drawing/2014/main" val="2209622651"/>
                    </a:ext>
                  </a:extLst>
                </a:gridCol>
                <a:gridCol w="329184">
                  <a:extLst>
                    <a:ext uri="{9D8B030D-6E8A-4147-A177-3AD203B41FA5}">
                      <a16:colId xmlns:a16="http://schemas.microsoft.com/office/drawing/2014/main" val="625502808"/>
                    </a:ext>
                  </a:extLst>
                </a:gridCol>
                <a:gridCol w="329184">
                  <a:extLst>
                    <a:ext uri="{9D8B030D-6E8A-4147-A177-3AD203B41FA5}">
                      <a16:colId xmlns:a16="http://schemas.microsoft.com/office/drawing/2014/main" val="3522949552"/>
                    </a:ext>
                  </a:extLst>
                </a:gridCol>
                <a:gridCol w="329184">
                  <a:extLst>
                    <a:ext uri="{9D8B030D-6E8A-4147-A177-3AD203B41FA5}">
                      <a16:colId xmlns:a16="http://schemas.microsoft.com/office/drawing/2014/main" val="3085625177"/>
                    </a:ext>
                  </a:extLst>
                </a:gridCol>
                <a:gridCol w="329184">
                  <a:extLst>
                    <a:ext uri="{9D8B030D-6E8A-4147-A177-3AD203B41FA5}">
                      <a16:colId xmlns:a16="http://schemas.microsoft.com/office/drawing/2014/main" val="3938240968"/>
                    </a:ext>
                  </a:extLst>
                </a:gridCol>
                <a:gridCol w="329184">
                  <a:extLst>
                    <a:ext uri="{9D8B030D-6E8A-4147-A177-3AD203B41FA5}">
                      <a16:colId xmlns:a16="http://schemas.microsoft.com/office/drawing/2014/main" val="1372525473"/>
                    </a:ext>
                  </a:extLst>
                </a:gridCol>
                <a:gridCol w="329184">
                  <a:extLst>
                    <a:ext uri="{9D8B030D-6E8A-4147-A177-3AD203B41FA5}">
                      <a16:colId xmlns:a16="http://schemas.microsoft.com/office/drawing/2014/main" val="3378420491"/>
                    </a:ext>
                  </a:extLst>
                </a:gridCol>
                <a:gridCol w="329184">
                  <a:extLst>
                    <a:ext uri="{9D8B030D-6E8A-4147-A177-3AD203B41FA5}">
                      <a16:colId xmlns:a16="http://schemas.microsoft.com/office/drawing/2014/main" val="890595114"/>
                    </a:ext>
                  </a:extLst>
                </a:gridCol>
                <a:gridCol w="329184">
                  <a:extLst>
                    <a:ext uri="{9D8B030D-6E8A-4147-A177-3AD203B41FA5}">
                      <a16:colId xmlns:a16="http://schemas.microsoft.com/office/drawing/2014/main" val="257370840"/>
                    </a:ext>
                  </a:extLst>
                </a:gridCol>
                <a:gridCol w="329184">
                  <a:extLst>
                    <a:ext uri="{9D8B030D-6E8A-4147-A177-3AD203B41FA5}">
                      <a16:colId xmlns:a16="http://schemas.microsoft.com/office/drawing/2014/main" val="198298032"/>
                    </a:ext>
                  </a:extLst>
                </a:gridCol>
                <a:gridCol w="329184">
                  <a:extLst>
                    <a:ext uri="{9D8B030D-6E8A-4147-A177-3AD203B41FA5}">
                      <a16:colId xmlns:a16="http://schemas.microsoft.com/office/drawing/2014/main" val="612431251"/>
                    </a:ext>
                  </a:extLst>
                </a:gridCol>
                <a:gridCol w="329184">
                  <a:extLst>
                    <a:ext uri="{9D8B030D-6E8A-4147-A177-3AD203B41FA5}">
                      <a16:colId xmlns:a16="http://schemas.microsoft.com/office/drawing/2014/main" val="732605301"/>
                    </a:ext>
                  </a:extLst>
                </a:gridCol>
                <a:gridCol w="329184">
                  <a:extLst>
                    <a:ext uri="{9D8B030D-6E8A-4147-A177-3AD203B41FA5}">
                      <a16:colId xmlns:a16="http://schemas.microsoft.com/office/drawing/2014/main" val="326688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070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- 2024-06-21 15:06:04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when our adventurous team member, Scott S., traveled to Vietnam to participate in Tokio Marine's mangrove planting initiative. A year later, Medalit T. continued the planting initiative in Malaysia to promote environmental preservation. We're excited to see who our next volunteer will be for the 21st Mangrove Planting Tour in September!
Interested in joining a company committed to sustainability and global experiences? We're seeking a Claims Analyst Workers Comp to join our team. Apply today: https://bit.ly/4cb4oFc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https://quintly-eu-image-storage.s3.amazonaws.com/e33bbb9956bb05844e7317a82c09a400/5c2bd8ef834794bc18993eb3d66fca33.jpg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24409537"/>
                  </a:ext>
                </a:extLst>
              </a:tr>
            </a:tbl>
          </a:graphicData>
        </a:graphic>
      </p:graphicFrame>
      <p:sp>
        <p:nvSpPr>
          <p:cNvPr id="4" name="Text Placeholder 3">
            <a:extLst>
              <a:ext uri="{FF2B5EF4-FFF2-40B4-BE49-F238E27FC236}">
                <a16:creationId xmlns:a16="http://schemas.microsoft.com/office/drawing/2014/main" id="{FCC6D301-E91D-4E02-A66C-8B8573EA96E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578848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0435-90DA-49A6-A38F-FC0CA67C170B}"/>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4ECFB57A-7026-41FD-8F84-B1F451600E90}"/>
              </a:ext>
            </a:extLst>
          </p:cNvPr>
          <p:cNvGraphicFramePr>
            <a:graphicFrameLocks noGrp="1"/>
          </p:cNvGraphicFramePr>
          <p:nvPr>
            <p:ph type="tbl" sz="quarter" idx="13"/>
            <p:extLst>
              <p:ext uri="{D42A27DB-BD31-4B8C-83A1-F6EECF244321}">
                <p14:modId xmlns:p14="http://schemas.microsoft.com/office/powerpoint/2010/main" val="197309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4554878"/>
                    </a:ext>
                  </a:extLst>
                </a:gridCol>
                <a:gridCol w="1481328">
                  <a:extLst>
                    <a:ext uri="{9D8B030D-6E8A-4147-A177-3AD203B41FA5}">
                      <a16:colId xmlns:a16="http://schemas.microsoft.com/office/drawing/2014/main" val="3731774613"/>
                    </a:ext>
                  </a:extLst>
                </a:gridCol>
                <a:gridCol w="329184">
                  <a:extLst>
                    <a:ext uri="{9D8B030D-6E8A-4147-A177-3AD203B41FA5}">
                      <a16:colId xmlns:a16="http://schemas.microsoft.com/office/drawing/2014/main" val="1643975991"/>
                    </a:ext>
                  </a:extLst>
                </a:gridCol>
                <a:gridCol w="329184">
                  <a:extLst>
                    <a:ext uri="{9D8B030D-6E8A-4147-A177-3AD203B41FA5}">
                      <a16:colId xmlns:a16="http://schemas.microsoft.com/office/drawing/2014/main" val="1878301114"/>
                    </a:ext>
                  </a:extLst>
                </a:gridCol>
                <a:gridCol w="329184">
                  <a:extLst>
                    <a:ext uri="{9D8B030D-6E8A-4147-A177-3AD203B41FA5}">
                      <a16:colId xmlns:a16="http://schemas.microsoft.com/office/drawing/2014/main" val="3508425752"/>
                    </a:ext>
                  </a:extLst>
                </a:gridCol>
                <a:gridCol w="329184">
                  <a:extLst>
                    <a:ext uri="{9D8B030D-6E8A-4147-A177-3AD203B41FA5}">
                      <a16:colId xmlns:a16="http://schemas.microsoft.com/office/drawing/2014/main" val="431783997"/>
                    </a:ext>
                  </a:extLst>
                </a:gridCol>
                <a:gridCol w="329184">
                  <a:extLst>
                    <a:ext uri="{9D8B030D-6E8A-4147-A177-3AD203B41FA5}">
                      <a16:colId xmlns:a16="http://schemas.microsoft.com/office/drawing/2014/main" val="130913807"/>
                    </a:ext>
                  </a:extLst>
                </a:gridCol>
                <a:gridCol w="329184">
                  <a:extLst>
                    <a:ext uri="{9D8B030D-6E8A-4147-A177-3AD203B41FA5}">
                      <a16:colId xmlns:a16="http://schemas.microsoft.com/office/drawing/2014/main" val="4254398135"/>
                    </a:ext>
                  </a:extLst>
                </a:gridCol>
                <a:gridCol w="329184">
                  <a:extLst>
                    <a:ext uri="{9D8B030D-6E8A-4147-A177-3AD203B41FA5}">
                      <a16:colId xmlns:a16="http://schemas.microsoft.com/office/drawing/2014/main" val="2210145244"/>
                    </a:ext>
                  </a:extLst>
                </a:gridCol>
                <a:gridCol w="329184">
                  <a:extLst>
                    <a:ext uri="{9D8B030D-6E8A-4147-A177-3AD203B41FA5}">
                      <a16:colId xmlns:a16="http://schemas.microsoft.com/office/drawing/2014/main" val="2347866467"/>
                    </a:ext>
                  </a:extLst>
                </a:gridCol>
                <a:gridCol w="329184">
                  <a:extLst>
                    <a:ext uri="{9D8B030D-6E8A-4147-A177-3AD203B41FA5}">
                      <a16:colId xmlns:a16="http://schemas.microsoft.com/office/drawing/2014/main" val="83920106"/>
                    </a:ext>
                  </a:extLst>
                </a:gridCol>
                <a:gridCol w="329184">
                  <a:extLst>
                    <a:ext uri="{9D8B030D-6E8A-4147-A177-3AD203B41FA5}">
                      <a16:colId xmlns:a16="http://schemas.microsoft.com/office/drawing/2014/main" val="2629038416"/>
                    </a:ext>
                  </a:extLst>
                </a:gridCol>
                <a:gridCol w="329184">
                  <a:extLst>
                    <a:ext uri="{9D8B030D-6E8A-4147-A177-3AD203B41FA5}">
                      <a16:colId xmlns:a16="http://schemas.microsoft.com/office/drawing/2014/main" val="3104900072"/>
                    </a:ext>
                  </a:extLst>
                </a:gridCol>
                <a:gridCol w="329184">
                  <a:extLst>
                    <a:ext uri="{9D8B030D-6E8A-4147-A177-3AD203B41FA5}">
                      <a16:colId xmlns:a16="http://schemas.microsoft.com/office/drawing/2014/main" val="3658337303"/>
                    </a:ext>
                  </a:extLst>
                </a:gridCol>
                <a:gridCol w="329184">
                  <a:extLst>
                    <a:ext uri="{9D8B030D-6E8A-4147-A177-3AD203B41FA5}">
                      <a16:colId xmlns:a16="http://schemas.microsoft.com/office/drawing/2014/main" val="1683002702"/>
                    </a:ext>
                  </a:extLst>
                </a:gridCol>
                <a:gridCol w="329184">
                  <a:extLst>
                    <a:ext uri="{9D8B030D-6E8A-4147-A177-3AD203B41FA5}">
                      <a16:colId xmlns:a16="http://schemas.microsoft.com/office/drawing/2014/main" val="2786518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0367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- 2024-06-26 14:30:12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https://quintly-eu-image-storage.s3.amazonaws.com/e33bbb9956bb05844e7317a82c09a400/7ee11f45e32c43be60bed8191578a6fa.jpg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33602637"/>
                  </a:ext>
                </a:extLst>
              </a:tr>
            </a:tbl>
          </a:graphicData>
        </a:graphic>
      </p:graphicFrame>
      <p:sp>
        <p:nvSpPr>
          <p:cNvPr id="4" name="Text Placeholder 3">
            <a:extLst>
              <a:ext uri="{FF2B5EF4-FFF2-40B4-BE49-F238E27FC236}">
                <a16:creationId xmlns:a16="http://schemas.microsoft.com/office/drawing/2014/main" id="{2F762E24-5F31-4697-97B3-E0CD35AC13C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0911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5797C-7D5D-4134-997B-C06DAE8A094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3109E58B-7F00-41BD-9D36-E582ECB01BD4}"/>
              </a:ext>
            </a:extLst>
          </p:cNvPr>
          <p:cNvGraphicFramePr>
            <a:graphicFrameLocks noGrp="1"/>
          </p:cNvGraphicFramePr>
          <p:nvPr>
            <p:ph type="tbl" sz="quarter" idx="13"/>
            <p:extLst>
              <p:ext uri="{D42A27DB-BD31-4B8C-83A1-F6EECF244321}">
                <p14:modId xmlns:p14="http://schemas.microsoft.com/office/powerpoint/2010/main" val="404702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89648984"/>
                    </a:ext>
                  </a:extLst>
                </a:gridCol>
                <a:gridCol w="1481328">
                  <a:extLst>
                    <a:ext uri="{9D8B030D-6E8A-4147-A177-3AD203B41FA5}">
                      <a16:colId xmlns:a16="http://schemas.microsoft.com/office/drawing/2014/main" val="3886366905"/>
                    </a:ext>
                  </a:extLst>
                </a:gridCol>
                <a:gridCol w="329184">
                  <a:extLst>
                    <a:ext uri="{9D8B030D-6E8A-4147-A177-3AD203B41FA5}">
                      <a16:colId xmlns:a16="http://schemas.microsoft.com/office/drawing/2014/main" val="1752324121"/>
                    </a:ext>
                  </a:extLst>
                </a:gridCol>
                <a:gridCol w="329184">
                  <a:extLst>
                    <a:ext uri="{9D8B030D-6E8A-4147-A177-3AD203B41FA5}">
                      <a16:colId xmlns:a16="http://schemas.microsoft.com/office/drawing/2014/main" val="606890997"/>
                    </a:ext>
                  </a:extLst>
                </a:gridCol>
                <a:gridCol w="329184">
                  <a:extLst>
                    <a:ext uri="{9D8B030D-6E8A-4147-A177-3AD203B41FA5}">
                      <a16:colId xmlns:a16="http://schemas.microsoft.com/office/drawing/2014/main" val="2934731648"/>
                    </a:ext>
                  </a:extLst>
                </a:gridCol>
                <a:gridCol w="329184">
                  <a:extLst>
                    <a:ext uri="{9D8B030D-6E8A-4147-A177-3AD203B41FA5}">
                      <a16:colId xmlns:a16="http://schemas.microsoft.com/office/drawing/2014/main" val="2378286385"/>
                    </a:ext>
                  </a:extLst>
                </a:gridCol>
                <a:gridCol w="329184">
                  <a:extLst>
                    <a:ext uri="{9D8B030D-6E8A-4147-A177-3AD203B41FA5}">
                      <a16:colId xmlns:a16="http://schemas.microsoft.com/office/drawing/2014/main" val="2642314866"/>
                    </a:ext>
                  </a:extLst>
                </a:gridCol>
                <a:gridCol w="329184">
                  <a:extLst>
                    <a:ext uri="{9D8B030D-6E8A-4147-A177-3AD203B41FA5}">
                      <a16:colId xmlns:a16="http://schemas.microsoft.com/office/drawing/2014/main" val="1690938665"/>
                    </a:ext>
                  </a:extLst>
                </a:gridCol>
                <a:gridCol w="329184">
                  <a:extLst>
                    <a:ext uri="{9D8B030D-6E8A-4147-A177-3AD203B41FA5}">
                      <a16:colId xmlns:a16="http://schemas.microsoft.com/office/drawing/2014/main" val="1315304956"/>
                    </a:ext>
                  </a:extLst>
                </a:gridCol>
                <a:gridCol w="329184">
                  <a:extLst>
                    <a:ext uri="{9D8B030D-6E8A-4147-A177-3AD203B41FA5}">
                      <a16:colId xmlns:a16="http://schemas.microsoft.com/office/drawing/2014/main" val="2952959801"/>
                    </a:ext>
                  </a:extLst>
                </a:gridCol>
                <a:gridCol w="329184">
                  <a:extLst>
                    <a:ext uri="{9D8B030D-6E8A-4147-A177-3AD203B41FA5}">
                      <a16:colId xmlns:a16="http://schemas.microsoft.com/office/drawing/2014/main" val="1422500193"/>
                    </a:ext>
                  </a:extLst>
                </a:gridCol>
                <a:gridCol w="329184">
                  <a:extLst>
                    <a:ext uri="{9D8B030D-6E8A-4147-A177-3AD203B41FA5}">
                      <a16:colId xmlns:a16="http://schemas.microsoft.com/office/drawing/2014/main" val="106102564"/>
                    </a:ext>
                  </a:extLst>
                </a:gridCol>
                <a:gridCol w="329184">
                  <a:extLst>
                    <a:ext uri="{9D8B030D-6E8A-4147-A177-3AD203B41FA5}">
                      <a16:colId xmlns:a16="http://schemas.microsoft.com/office/drawing/2014/main" val="3054833849"/>
                    </a:ext>
                  </a:extLst>
                </a:gridCol>
                <a:gridCol w="329184">
                  <a:extLst>
                    <a:ext uri="{9D8B030D-6E8A-4147-A177-3AD203B41FA5}">
                      <a16:colId xmlns:a16="http://schemas.microsoft.com/office/drawing/2014/main" val="2218305162"/>
                    </a:ext>
                  </a:extLst>
                </a:gridCol>
                <a:gridCol w="329184">
                  <a:extLst>
                    <a:ext uri="{9D8B030D-6E8A-4147-A177-3AD203B41FA5}">
                      <a16:colId xmlns:a16="http://schemas.microsoft.com/office/drawing/2014/main" val="3833207548"/>
                    </a:ext>
                  </a:extLst>
                </a:gridCol>
                <a:gridCol w="329184">
                  <a:extLst>
                    <a:ext uri="{9D8B030D-6E8A-4147-A177-3AD203B41FA5}">
                      <a16:colId xmlns:a16="http://schemas.microsoft.com/office/drawing/2014/main" val="31028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25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15:07:37</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safe-havens, and foster homes to give to kids and families on their "first-night" stay.
Our Jersey City office joined in giving back by assembling toiletry kits for displaced kids in need. Tokio Marine America is committed to making a difference in the lives of our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https://quintly-eu-image-storage.s3.amazonaws.com/e33bbb9956bb05844e7317a82c09a400/2a1eaccc28ff0e9f70db094e885fff63.jpg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76701300"/>
                  </a:ext>
                </a:extLst>
              </a:tr>
            </a:tbl>
          </a:graphicData>
        </a:graphic>
      </p:graphicFrame>
      <p:sp>
        <p:nvSpPr>
          <p:cNvPr id="4" name="Text Placeholder 3">
            <a:extLst>
              <a:ext uri="{FF2B5EF4-FFF2-40B4-BE49-F238E27FC236}">
                <a16:creationId xmlns:a16="http://schemas.microsoft.com/office/drawing/2014/main" id="{DBA31849-A43E-4808-B100-F8DAFA05B40A}"/>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723390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6CF4-BE1B-408C-8A65-3C386B340D4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6939D69-2E82-405C-8DD3-E4CEFDE207BB}"/>
              </a:ext>
            </a:extLst>
          </p:cNvPr>
          <p:cNvGraphicFramePr>
            <a:graphicFrameLocks noGrp="1"/>
          </p:cNvGraphicFramePr>
          <p:nvPr>
            <p:ph type="tbl" sz="quarter" idx="13"/>
            <p:extLst>
              <p:ext uri="{D42A27DB-BD31-4B8C-83A1-F6EECF244321}">
                <p14:modId xmlns:p14="http://schemas.microsoft.com/office/powerpoint/2010/main" val="1007435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77834213"/>
                    </a:ext>
                  </a:extLst>
                </a:gridCol>
                <a:gridCol w="576072">
                  <a:extLst>
                    <a:ext uri="{9D8B030D-6E8A-4147-A177-3AD203B41FA5}">
                      <a16:colId xmlns:a16="http://schemas.microsoft.com/office/drawing/2014/main" val="2549955750"/>
                    </a:ext>
                  </a:extLst>
                </a:gridCol>
                <a:gridCol w="576072">
                  <a:extLst>
                    <a:ext uri="{9D8B030D-6E8A-4147-A177-3AD203B41FA5}">
                      <a16:colId xmlns:a16="http://schemas.microsoft.com/office/drawing/2014/main" val="553293925"/>
                    </a:ext>
                  </a:extLst>
                </a:gridCol>
                <a:gridCol w="576072">
                  <a:extLst>
                    <a:ext uri="{9D8B030D-6E8A-4147-A177-3AD203B41FA5}">
                      <a16:colId xmlns:a16="http://schemas.microsoft.com/office/drawing/2014/main" val="2268400793"/>
                    </a:ext>
                  </a:extLst>
                </a:gridCol>
                <a:gridCol w="576072">
                  <a:extLst>
                    <a:ext uri="{9D8B030D-6E8A-4147-A177-3AD203B41FA5}">
                      <a16:colId xmlns:a16="http://schemas.microsoft.com/office/drawing/2014/main" val="20086951"/>
                    </a:ext>
                  </a:extLst>
                </a:gridCol>
                <a:gridCol w="576072">
                  <a:extLst>
                    <a:ext uri="{9D8B030D-6E8A-4147-A177-3AD203B41FA5}">
                      <a16:colId xmlns:a16="http://schemas.microsoft.com/office/drawing/2014/main" val="3957174275"/>
                    </a:ext>
                  </a:extLst>
                </a:gridCol>
                <a:gridCol w="576072">
                  <a:extLst>
                    <a:ext uri="{9D8B030D-6E8A-4147-A177-3AD203B41FA5}">
                      <a16:colId xmlns:a16="http://schemas.microsoft.com/office/drawing/2014/main" val="3664727936"/>
                    </a:ext>
                  </a:extLst>
                </a:gridCol>
                <a:gridCol w="576072">
                  <a:extLst>
                    <a:ext uri="{9D8B030D-6E8A-4147-A177-3AD203B41FA5}">
                      <a16:colId xmlns:a16="http://schemas.microsoft.com/office/drawing/2014/main" val="3931200263"/>
                    </a:ext>
                  </a:extLst>
                </a:gridCol>
                <a:gridCol w="576072">
                  <a:extLst>
                    <a:ext uri="{9D8B030D-6E8A-4147-A177-3AD203B41FA5}">
                      <a16:colId xmlns:a16="http://schemas.microsoft.com/office/drawing/2014/main" val="1304397241"/>
                    </a:ext>
                  </a:extLst>
                </a:gridCol>
                <a:gridCol w="576072">
                  <a:extLst>
                    <a:ext uri="{9D8B030D-6E8A-4147-A177-3AD203B41FA5}">
                      <a16:colId xmlns:a16="http://schemas.microsoft.com/office/drawing/2014/main" val="67366240"/>
                    </a:ext>
                  </a:extLst>
                </a:gridCol>
                <a:gridCol w="576072">
                  <a:extLst>
                    <a:ext uri="{9D8B030D-6E8A-4147-A177-3AD203B41FA5}">
                      <a16:colId xmlns:a16="http://schemas.microsoft.com/office/drawing/2014/main" val="2577714684"/>
                    </a:ext>
                  </a:extLst>
                </a:gridCol>
                <a:gridCol w="576072">
                  <a:extLst>
                    <a:ext uri="{9D8B030D-6E8A-4147-A177-3AD203B41FA5}">
                      <a16:colId xmlns:a16="http://schemas.microsoft.com/office/drawing/2014/main" val="3249283126"/>
                    </a:ext>
                  </a:extLst>
                </a:gridCol>
                <a:gridCol w="576072">
                  <a:extLst>
                    <a:ext uri="{9D8B030D-6E8A-4147-A177-3AD203B41FA5}">
                      <a16:colId xmlns:a16="http://schemas.microsoft.com/office/drawing/2014/main" val="428232453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3410364"/>
                  </a:ext>
                </a:extLst>
              </a:tr>
              <a:tr h="370840">
                <a:tc>
                  <a:txBody>
                    <a:bodyPr/>
                    <a:lstStyle/>
                    <a:p>
                      <a:r>
                        <a:rPr lang="en-US" sz="1000"/>
                        <a:t>290</a:t>
                      </a:r>
                    </a:p>
                  </a:txBody>
                  <a:tcPr/>
                </a:tc>
                <a:tc>
                  <a:txBody>
                    <a:bodyPr/>
                    <a:lstStyle/>
                    <a:p>
                      <a:r>
                        <a:rPr lang="en-US" sz="1000"/>
                        <a:t>3</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0.5876 %</a:t>
                      </a:r>
                    </a:p>
                  </a:txBody>
                  <a:tcPr/>
                </a:tc>
                <a:tc>
                  <a:txBody>
                    <a:bodyPr/>
                    <a:lstStyle/>
                    <a:p>
                      <a:r>
                        <a:rPr lang="en-US" sz="1000"/>
                        <a:t>0.0 %</a:t>
                      </a:r>
                    </a:p>
                  </a:txBody>
                  <a:tcPr/>
                </a:tc>
                <a:extLst>
                  <a:ext uri="{0D108BD9-81ED-4DB2-BD59-A6C34878D82A}">
                    <a16:rowId xmlns:a16="http://schemas.microsoft.com/office/drawing/2014/main" val="2305736895"/>
                  </a:ext>
                </a:extLst>
              </a:tr>
            </a:tbl>
          </a:graphicData>
        </a:graphic>
      </p:graphicFrame>
      <p:sp>
        <p:nvSpPr>
          <p:cNvPr id="4" name="Text Placeholder 3">
            <a:extLst>
              <a:ext uri="{FF2B5EF4-FFF2-40B4-BE49-F238E27FC236}">
                <a16:creationId xmlns:a16="http://schemas.microsoft.com/office/drawing/2014/main" id="{0A0332D5-3507-4A17-A164-5F56AA5D59B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352575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FABF-8897-4712-B1AA-4F693644AE6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ED3803D-00E4-43D0-ACE0-F7CDAF8215F4}"/>
              </a:ext>
            </a:extLst>
          </p:cNvPr>
          <p:cNvGraphicFramePr>
            <a:graphicFrameLocks noGrp="1"/>
          </p:cNvGraphicFramePr>
          <p:nvPr>
            <p:ph type="chart" sz="quarter" idx="13"/>
            <p:extLst>
              <p:ext uri="{D42A27DB-BD31-4B8C-83A1-F6EECF244321}">
                <p14:modId xmlns:p14="http://schemas.microsoft.com/office/powerpoint/2010/main" val="3927845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E98F8-8842-44AB-B2FF-05C94C8E8C1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CF0B24F-13EB-407B-A181-7D995DF50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159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F6D3B-9CC4-4118-8E44-B24DAB05452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7DD95236-A37A-4C82-B204-8F17358BC858}"/>
              </a:ext>
            </a:extLst>
          </p:cNvPr>
          <p:cNvGraphicFramePr>
            <a:graphicFrameLocks noGrp="1"/>
          </p:cNvGraphicFramePr>
          <p:nvPr>
            <p:ph type="chart" sz="quarter" idx="13"/>
            <p:extLst>
              <p:ext uri="{D42A27DB-BD31-4B8C-83A1-F6EECF244321}">
                <p14:modId xmlns:p14="http://schemas.microsoft.com/office/powerpoint/2010/main" val="985557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1DD467-0D22-473E-822E-7A6464F1802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F7E311D-7455-4F34-B39E-86B62F269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040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3F8EB-6012-4676-847A-30529A879EB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35CE25D-2D50-474E-83A1-D52587D371F1}"/>
              </a:ext>
            </a:extLst>
          </p:cNvPr>
          <p:cNvGraphicFramePr>
            <a:graphicFrameLocks noGrp="1"/>
          </p:cNvGraphicFramePr>
          <p:nvPr>
            <p:ph type="chart" sz="quarter" idx="13"/>
            <p:extLst>
              <p:ext uri="{D42A27DB-BD31-4B8C-83A1-F6EECF244321}">
                <p14:modId xmlns:p14="http://schemas.microsoft.com/office/powerpoint/2010/main" val="18189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4ADB7-A700-4416-B5DE-463FF13F0CB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F23010C-873D-44A4-B26D-9852C856F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6452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9D69-5656-4B06-A5AF-FF230B5B121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05796ED-87DB-403F-B740-0157383CFE96}"/>
              </a:ext>
            </a:extLst>
          </p:cNvPr>
          <p:cNvGraphicFramePr>
            <a:graphicFrameLocks noGrp="1"/>
          </p:cNvGraphicFramePr>
          <p:nvPr>
            <p:ph type="tbl" sz="quarter" idx="13"/>
            <p:extLst>
              <p:ext uri="{D42A27DB-BD31-4B8C-83A1-F6EECF244321}">
                <p14:modId xmlns:p14="http://schemas.microsoft.com/office/powerpoint/2010/main" val="179395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9780229"/>
                    </a:ext>
                  </a:extLst>
                </a:gridCol>
                <a:gridCol w="1152144">
                  <a:extLst>
                    <a:ext uri="{9D8B030D-6E8A-4147-A177-3AD203B41FA5}">
                      <a16:colId xmlns:a16="http://schemas.microsoft.com/office/drawing/2014/main" val="2539239655"/>
                    </a:ext>
                  </a:extLst>
                </a:gridCol>
                <a:gridCol w="1152144">
                  <a:extLst>
                    <a:ext uri="{9D8B030D-6E8A-4147-A177-3AD203B41FA5}">
                      <a16:colId xmlns:a16="http://schemas.microsoft.com/office/drawing/2014/main" val="1174619569"/>
                    </a:ext>
                  </a:extLst>
                </a:gridCol>
                <a:gridCol w="1152144">
                  <a:extLst>
                    <a:ext uri="{9D8B030D-6E8A-4147-A177-3AD203B41FA5}">
                      <a16:colId xmlns:a16="http://schemas.microsoft.com/office/drawing/2014/main" val="3113857370"/>
                    </a:ext>
                  </a:extLst>
                </a:gridCol>
                <a:gridCol w="1152144">
                  <a:extLst>
                    <a:ext uri="{9D8B030D-6E8A-4147-A177-3AD203B41FA5}">
                      <a16:colId xmlns:a16="http://schemas.microsoft.com/office/drawing/2014/main" val="1914738952"/>
                    </a:ext>
                  </a:extLst>
                </a:gridCol>
                <a:gridCol w="1152144">
                  <a:extLst>
                    <a:ext uri="{9D8B030D-6E8A-4147-A177-3AD203B41FA5}">
                      <a16:colId xmlns:a16="http://schemas.microsoft.com/office/drawing/2014/main" val="61192869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769649558"/>
                  </a:ext>
                </a:extLst>
              </a:tr>
              <a:tr h="370840">
                <a:tc>
                  <a:txBody>
                    <a:bodyPr/>
                    <a:lstStyle/>
                    <a:p>
                      <a:r>
                        <a:rPr lang="en-US" sz="1000" b="1"/>
                        <a:t>@TokioMAmerica - 2024-06-07 14:24:00</a:t>
                      </a:r>
                      <a:r>
                        <a:rPr lang="en-US" sz="1000"/>
                        <a:t>
 TMA is proud to support Shriners Hospitals for Children as our June charity. @shrinershosp brings hope &amp;amp; care for children with special healthcare needs. Through continuous education &amp;amp; research in health discoveries, Shriners helps brave children everywhere live a full life. https://t.co/6p49hNpWSj</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2.4390 %</a:t>
                      </a:r>
                    </a:p>
                  </a:txBody>
                  <a:tcPr/>
                </a:tc>
                <a:extLst>
                  <a:ext uri="{0D108BD9-81ED-4DB2-BD59-A6C34878D82A}">
                    <a16:rowId xmlns:a16="http://schemas.microsoft.com/office/drawing/2014/main" val="4126950855"/>
                  </a:ext>
                </a:extLst>
              </a:tr>
              <a:tr h="370840">
                <a:tc>
                  <a:txBody>
                    <a:bodyPr/>
                    <a:lstStyle/>
                    <a:p>
                      <a:r>
                        <a:rPr lang="en-US" sz="1000" b="1"/>
                        <a:t>@TokioMAmerica - 2024-06-05 16:40:32</a:t>
                      </a:r>
                      <a:r>
                        <a:rPr lang="en-US" sz="1000"/>
                        <a:t>
 Happy World Environment Day! Today, we continue to focus on solutions to preserve our beautiful planet for future generations. We're proud to be part of the Tokio Marine Group, which is committed to sustainability &amp;amp; has maintained carbon-neutral status for 10 consecutive years! https://t.co/b1TKtHUlr7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2113634220"/>
                  </a:ext>
                </a:extLst>
              </a:tr>
              <a:tr h="370840">
                <a:tc>
                  <a:txBody>
                    <a:bodyPr/>
                    <a:lstStyle/>
                    <a:p>
                      <a:r>
                        <a:rPr lang="en-US" sz="1000" b="1"/>
                        <a:t>@TokioMAmerica - 2024-06-10 17:00:15</a:t>
                      </a:r>
                      <a:r>
                        <a:rPr lang="en-US" sz="1000"/>
                        <a:t>
 Please welcome our new Plano office interns! We're excited for the new perspectives &amp;amp; innovative ideas our talented interns offer as they pursue career interests &amp;amp; gain valuable experience. Stay tuned for updates on their contributions as they unlock their full potential at TMA! https://t.co/hVYTPYSFyI</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1.0453 %</a:t>
                      </a:r>
                    </a:p>
                  </a:txBody>
                  <a:tcPr/>
                </a:tc>
                <a:extLst>
                  <a:ext uri="{0D108BD9-81ED-4DB2-BD59-A6C34878D82A}">
                    <a16:rowId xmlns:a16="http://schemas.microsoft.com/office/drawing/2014/main" val="83011035"/>
                  </a:ext>
                </a:extLst>
              </a:tr>
            </a:tbl>
          </a:graphicData>
        </a:graphic>
      </p:graphicFrame>
      <p:sp>
        <p:nvSpPr>
          <p:cNvPr id="4" name="Text Placeholder 3">
            <a:extLst>
              <a:ext uri="{FF2B5EF4-FFF2-40B4-BE49-F238E27FC236}">
                <a16:creationId xmlns:a16="http://schemas.microsoft.com/office/drawing/2014/main" id="{C5E8EB37-72C8-4BF3-8002-502DE0DEAE3E}"/>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771757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D0FB2-CE66-4256-9D25-969E620B6CF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036EA0D6-06E9-475B-A430-A0D2F8F7C174}"/>
              </a:ext>
            </a:extLst>
          </p:cNvPr>
          <p:cNvGraphicFramePr>
            <a:graphicFrameLocks noGrp="1"/>
          </p:cNvGraphicFramePr>
          <p:nvPr>
            <p:ph type="tbl" sz="quarter" idx="13"/>
            <p:extLst>
              <p:ext uri="{D42A27DB-BD31-4B8C-83A1-F6EECF244321}">
                <p14:modId xmlns:p14="http://schemas.microsoft.com/office/powerpoint/2010/main" val="106912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94096077"/>
                    </a:ext>
                  </a:extLst>
                </a:gridCol>
                <a:gridCol w="658368">
                  <a:extLst>
                    <a:ext uri="{9D8B030D-6E8A-4147-A177-3AD203B41FA5}">
                      <a16:colId xmlns:a16="http://schemas.microsoft.com/office/drawing/2014/main" val="4221453415"/>
                    </a:ext>
                  </a:extLst>
                </a:gridCol>
                <a:gridCol w="658368">
                  <a:extLst>
                    <a:ext uri="{9D8B030D-6E8A-4147-A177-3AD203B41FA5}">
                      <a16:colId xmlns:a16="http://schemas.microsoft.com/office/drawing/2014/main" val="4293072474"/>
                    </a:ext>
                  </a:extLst>
                </a:gridCol>
                <a:gridCol w="658368">
                  <a:extLst>
                    <a:ext uri="{9D8B030D-6E8A-4147-A177-3AD203B41FA5}">
                      <a16:colId xmlns:a16="http://schemas.microsoft.com/office/drawing/2014/main" val="884304105"/>
                    </a:ext>
                  </a:extLst>
                </a:gridCol>
                <a:gridCol w="658368">
                  <a:extLst>
                    <a:ext uri="{9D8B030D-6E8A-4147-A177-3AD203B41FA5}">
                      <a16:colId xmlns:a16="http://schemas.microsoft.com/office/drawing/2014/main" val="580655255"/>
                    </a:ext>
                  </a:extLst>
                </a:gridCol>
                <a:gridCol w="658368">
                  <a:extLst>
                    <a:ext uri="{9D8B030D-6E8A-4147-A177-3AD203B41FA5}">
                      <a16:colId xmlns:a16="http://schemas.microsoft.com/office/drawing/2014/main" val="3392538499"/>
                    </a:ext>
                  </a:extLst>
                </a:gridCol>
                <a:gridCol w="658368">
                  <a:extLst>
                    <a:ext uri="{9D8B030D-6E8A-4147-A177-3AD203B41FA5}">
                      <a16:colId xmlns:a16="http://schemas.microsoft.com/office/drawing/2014/main" val="496052114"/>
                    </a:ext>
                  </a:extLst>
                </a:gridCol>
                <a:gridCol w="658368">
                  <a:extLst>
                    <a:ext uri="{9D8B030D-6E8A-4147-A177-3AD203B41FA5}">
                      <a16:colId xmlns:a16="http://schemas.microsoft.com/office/drawing/2014/main" val="1998052132"/>
                    </a:ext>
                  </a:extLst>
                </a:gridCol>
                <a:gridCol w="658368">
                  <a:extLst>
                    <a:ext uri="{9D8B030D-6E8A-4147-A177-3AD203B41FA5}">
                      <a16:colId xmlns:a16="http://schemas.microsoft.com/office/drawing/2014/main" val="2821784537"/>
                    </a:ext>
                  </a:extLst>
                </a:gridCol>
                <a:gridCol w="658368">
                  <a:extLst>
                    <a:ext uri="{9D8B030D-6E8A-4147-A177-3AD203B41FA5}">
                      <a16:colId xmlns:a16="http://schemas.microsoft.com/office/drawing/2014/main" val="3389982320"/>
                    </a:ext>
                  </a:extLst>
                </a:gridCol>
                <a:gridCol w="658368">
                  <a:extLst>
                    <a:ext uri="{9D8B030D-6E8A-4147-A177-3AD203B41FA5}">
                      <a16:colId xmlns:a16="http://schemas.microsoft.com/office/drawing/2014/main" val="3349597087"/>
                    </a:ext>
                  </a:extLst>
                </a:gridCol>
                <a:gridCol w="658368">
                  <a:extLst>
                    <a:ext uri="{9D8B030D-6E8A-4147-A177-3AD203B41FA5}">
                      <a16:colId xmlns:a16="http://schemas.microsoft.com/office/drawing/2014/main" val="40004644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76929356"/>
                  </a:ext>
                </a:extLst>
              </a:tr>
              <a:tr h="370840">
                <a:tc>
                  <a:txBody>
                    <a:bodyPr/>
                    <a:lstStyle/>
                    <a:p>
                      <a:r>
                        <a:rPr lang="en-US" sz="1000"/>
                        <a:t>22459</a:t>
                      </a:r>
                    </a:p>
                  </a:txBody>
                  <a:tcPr/>
                </a:tc>
                <a:tc>
                  <a:txBody>
                    <a:bodyPr/>
                    <a:lstStyle/>
                    <a:p>
                      <a:r>
                        <a:rPr lang="en-US" sz="1000"/>
                        <a:t>126</a:t>
                      </a:r>
                    </a:p>
                  </a:txBody>
                  <a:tcPr/>
                </a:tc>
                <a:tc>
                  <a:txBody>
                    <a:bodyPr/>
                    <a:lstStyle/>
                    <a:p>
                      <a:r>
                        <a:rPr lang="en-US" sz="1000"/>
                        <a:t>13</a:t>
                      </a:r>
                    </a:p>
                  </a:txBody>
                  <a:tcPr/>
                </a:tc>
                <a:tc>
                  <a:txBody>
                    <a:bodyPr/>
                    <a:lstStyle/>
                    <a:p>
                      <a:r>
                        <a:rPr lang="en-US" sz="1000"/>
                        <a:t>469</a:t>
                      </a:r>
                    </a:p>
                  </a:txBody>
                  <a:tcPr/>
                </a:tc>
                <a:tc>
                  <a:txBody>
                    <a:bodyPr/>
                    <a:lstStyle/>
                    <a:p>
                      <a:r>
                        <a:rPr lang="en-US" sz="1000"/>
                        <a:t>36.076923076923</a:t>
                      </a:r>
                    </a:p>
                  </a:txBody>
                  <a:tcPr/>
                </a:tc>
                <a:tc>
                  <a:txBody>
                    <a:bodyPr/>
                    <a:lstStyle/>
                    <a:p>
                      <a:r>
                        <a:rPr lang="en-US" sz="1000"/>
                        <a:t>12</a:t>
                      </a:r>
                    </a:p>
                  </a:txBody>
                  <a:tcPr/>
                </a:tc>
                <a:tc>
                  <a:txBody>
                    <a:bodyPr/>
                    <a:lstStyle/>
                    <a:p>
                      <a:r>
                        <a:rPr lang="en-US" sz="1000"/>
                        <a:t>5</a:t>
                      </a:r>
                    </a:p>
                  </a:txBody>
                  <a:tcPr/>
                </a:tc>
                <a:tc>
                  <a:txBody>
                    <a:bodyPr/>
                    <a:lstStyle/>
                    <a:p>
                      <a:r>
                        <a:rPr lang="en-US" sz="1000"/>
                        <a:t>2068</a:t>
                      </a:r>
                    </a:p>
                  </a:txBody>
                  <a:tcPr/>
                </a:tc>
                <a:tc>
                  <a:txBody>
                    <a:bodyPr/>
                    <a:lstStyle/>
                    <a:p>
                      <a:r>
                        <a:rPr lang="en-US" sz="1000"/>
                        <a:t>21648</a:t>
                      </a:r>
                    </a:p>
                  </a:txBody>
                  <a:tcPr/>
                </a:tc>
                <a:tc>
                  <a:txBody>
                    <a:bodyPr/>
                    <a:lstStyle/>
                    <a:p>
                      <a:r>
                        <a:rPr lang="en-US" sz="1000"/>
                        <a:t>1665.2307692308</a:t>
                      </a:r>
                    </a:p>
                  </a:txBody>
                  <a:tcPr/>
                </a:tc>
                <a:tc>
                  <a:txBody>
                    <a:bodyPr/>
                    <a:lstStyle/>
                    <a:p>
                      <a:r>
                        <a:rPr lang="en-US" sz="1000"/>
                        <a:t>10.124942415349 %</a:t>
                      </a:r>
                    </a:p>
                  </a:txBody>
                  <a:tcPr/>
                </a:tc>
                <a:tc>
                  <a:txBody>
                    <a:bodyPr/>
                    <a:lstStyle/>
                    <a:p>
                      <a:r>
                        <a:rPr lang="en-US" sz="1000"/>
                        <a:t>388</a:t>
                      </a:r>
                    </a:p>
                  </a:txBody>
                  <a:tcPr/>
                </a:tc>
                <a:extLst>
                  <a:ext uri="{0D108BD9-81ED-4DB2-BD59-A6C34878D82A}">
                    <a16:rowId xmlns:a16="http://schemas.microsoft.com/office/drawing/2014/main" val="872204459"/>
                  </a:ext>
                </a:extLst>
              </a:tr>
            </a:tbl>
          </a:graphicData>
        </a:graphic>
      </p:graphicFrame>
      <p:sp>
        <p:nvSpPr>
          <p:cNvPr id="4" name="Text Placeholder 3">
            <a:extLst>
              <a:ext uri="{FF2B5EF4-FFF2-40B4-BE49-F238E27FC236}">
                <a16:creationId xmlns:a16="http://schemas.microsoft.com/office/drawing/2014/main" id="{F0A2825F-A8D4-426D-8F36-B5B679328CD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318989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3797-C579-4623-B033-CAAAB9DA57A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5DFD37F-1EA0-409F-9AB1-5CC64D394169}"/>
              </a:ext>
            </a:extLst>
          </p:cNvPr>
          <p:cNvGraphicFramePr>
            <a:graphicFrameLocks noGrp="1"/>
          </p:cNvGraphicFramePr>
          <p:nvPr>
            <p:ph type="chart" sz="quarter" idx="13"/>
            <p:extLst>
              <p:ext uri="{D42A27DB-BD31-4B8C-83A1-F6EECF244321}">
                <p14:modId xmlns:p14="http://schemas.microsoft.com/office/powerpoint/2010/main" val="2959929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E44F7-AFB9-46DB-B82F-BA45BCAA14B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B2D0A0D-1CE5-4B8D-A964-0E5E1128F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276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48C5E-0022-42E1-B936-B109145BA1ED}"/>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DC6BB66-1A65-400C-B022-6B3CDD0200DF}"/>
              </a:ext>
            </a:extLst>
          </p:cNvPr>
          <p:cNvGraphicFramePr>
            <a:graphicFrameLocks noGrp="1"/>
          </p:cNvGraphicFramePr>
          <p:nvPr>
            <p:ph type="chart" sz="quarter" idx="13"/>
            <p:extLst>
              <p:ext uri="{D42A27DB-BD31-4B8C-83A1-F6EECF244321}">
                <p14:modId xmlns:p14="http://schemas.microsoft.com/office/powerpoint/2010/main" val="3755859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9EB71-7DAF-4CB6-87D1-F6502BD75B0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D5B4145-7F43-4981-93AB-5E61D7EEE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4170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867C1-9D08-4676-AAB4-AB846FCFCA2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AE3348C8-D828-4ABA-AEDC-E3AFAABFCF96}"/>
              </a:ext>
            </a:extLst>
          </p:cNvPr>
          <p:cNvGraphicFramePr>
            <a:graphicFrameLocks noGrp="1"/>
          </p:cNvGraphicFramePr>
          <p:nvPr>
            <p:ph type="chart" sz="quarter" idx="13"/>
            <p:extLst>
              <p:ext uri="{D42A27DB-BD31-4B8C-83A1-F6EECF244321}">
                <p14:modId xmlns:p14="http://schemas.microsoft.com/office/powerpoint/2010/main" val="1747792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0139D-7FF9-4B97-BF78-4FE6100D372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801261-A4E2-4EFB-877B-4A44FD3F2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493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27DCA-1F4E-404D-91F0-C7E3B46EA896}"/>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358298F-70B6-46FA-BD7D-251112A890CE}"/>
              </a:ext>
            </a:extLst>
          </p:cNvPr>
          <p:cNvGraphicFramePr>
            <a:graphicFrameLocks noGrp="1"/>
          </p:cNvGraphicFramePr>
          <p:nvPr>
            <p:ph type="chart" sz="quarter" idx="13"/>
            <p:extLst>
              <p:ext uri="{D42A27DB-BD31-4B8C-83A1-F6EECF244321}">
                <p14:modId xmlns:p14="http://schemas.microsoft.com/office/powerpoint/2010/main" val="1555209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9E8D4-976B-4475-AF69-44A33260D23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1E45AD1-B036-475B-80DF-D34BA0562E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48062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C8DF2-7281-42DA-96A6-4391353AB485}"/>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0A9505BD-CBAB-49AB-BDB2-9F3EFB3D6C09}"/>
              </a:ext>
            </a:extLst>
          </p:cNvPr>
          <p:cNvGraphicFramePr>
            <a:graphicFrameLocks noGrp="1"/>
          </p:cNvGraphicFramePr>
          <p:nvPr>
            <p:ph type="tbl" sz="quarter" idx="13"/>
            <p:extLst>
              <p:ext uri="{D42A27DB-BD31-4B8C-83A1-F6EECF244321}">
                <p14:modId xmlns:p14="http://schemas.microsoft.com/office/powerpoint/2010/main" val="396298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80115453"/>
                    </a:ext>
                  </a:extLst>
                </a:gridCol>
                <a:gridCol w="658368">
                  <a:extLst>
                    <a:ext uri="{9D8B030D-6E8A-4147-A177-3AD203B41FA5}">
                      <a16:colId xmlns:a16="http://schemas.microsoft.com/office/drawing/2014/main" val="1171235506"/>
                    </a:ext>
                  </a:extLst>
                </a:gridCol>
                <a:gridCol w="658368">
                  <a:extLst>
                    <a:ext uri="{9D8B030D-6E8A-4147-A177-3AD203B41FA5}">
                      <a16:colId xmlns:a16="http://schemas.microsoft.com/office/drawing/2014/main" val="1662007566"/>
                    </a:ext>
                  </a:extLst>
                </a:gridCol>
                <a:gridCol w="658368">
                  <a:extLst>
                    <a:ext uri="{9D8B030D-6E8A-4147-A177-3AD203B41FA5}">
                      <a16:colId xmlns:a16="http://schemas.microsoft.com/office/drawing/2014/main" val="668161127"/>
                    </a:ext>
                  </a:extLst>
                </a:gridCol>
                <a:gridCol w="658368">
                  <a:extLst>
                    <a:ext uri="{9D8B030D-6E8A-4147-A177-3AD203B41FA5}">
                      <a16:colId xmlns:a16="http://schemas.microsoft.com/office/drawing/2014/main" val="1967049666"/>
                    </a:ext>
                  </a:extLst>
                </a:gridCol>
                <a:gridCol w="658368">
                  <a:extLst>
                    <a:ext uri="{9D8B030D-6E8A-4147-A177-3AD203B41FA5}">
                      <a16:colId xmlns:a16="http://schemas.microsoft.com/office/drawing/2014/main" val="3710912793"/>
                    </a:ext>
                  </a:extLst>
                </a:gridCol>
                <a:gridCol w="658368">
                  <a:extLst>
                    <a:ext uri="{9D8B030D-6E8A-4147-A177-3AD203B41FA5}">
                      <a16:colId xmlns:a16="http://schemas.microsoft.com/office/drawing/2014/main" val="2085867803"/>
                    </a:ext>
                  </a:extLst>
                </a:gridCol>
                <a:gridCol w="658368">
                  <a:extLst>
                    <a:ext uri="{9D8B030D-6E8A-4147-A177-3AD203B41FA5}">
                      <a16:colId xmlns:a16="http://schemas.microsoft.com/office/drawing/2014/main" val="18832909"/>
                    </a:ext>
                  </a:extLst>
                </a:gridCol>
                <a:gridCol w="658368">
                  <a:extLst>
                    <a:ext uri="{9D8B030D-6E8A-4147-A177-3AD203B41FA5}">
                      <a16:colId xmlns:a16="http://schemas.microsoft.com/office/drawing/2014/main" val="2748241425"/>
                    </a:ext>
                  </a:extLst>
                </a:gridCol>
                <a:gridCol w="658368">
                  <a:extLst>
                    <a:ext uri="{9D8B030D-6E8A-4147-A177-3AD203B41FA5}">
                      <a16:colId xmlns:a16="http://schemas.microsoft.com/office/drawing/2014/main" val="118696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046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- 2024-06-10 16:59:56</a:t>
                      </a:r>
                      <a:r>
                        <a:rPr kumimoji="0" lang="en-US" sz="1000" b="0" i="0" u="none" strike="noStrike" kern="1200" cap="none" spc="0" normalizeH="0" baseline="0" noProof="0">
                          <a:ln>
                            <a:noFill/>
                          </a:ln>
                          <a:solidFill>
                            <a:prstClr val="black"/>
                          </a:solidFill>
                          <a:effectLst/>
                          <a:uLnTx/>
                          <a:uFillTx/>
                          <a:latin typeface="Calibri"/>
                          <a:ea typeface="+mn-ea"/>
                          <a:cs typeface="+mn-cs"/>
                        </a:rPr>
                        <a:t>
 Please give a warm welcome to our two new interns who have just joined our Plano office! We are excited about the fresh perspectives and innovative ideas our talented interns will bring as they pursue their career interests and gain valuable, hands-on experience.
Stay tuned for updates on their contributions as they unlock their full potential at Tokio Marine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14.113597246127 %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8150783"/>
                  </a:ext>
                </a:extLst>
              </a:tr>
            </a:tbl>
          </a:graphicData>
        </a:graphic>
      </p:graphicFrame>
      <p:sp>
        <p:nvSpPr>
          <p:cNvPr id="4" name="Text Placeholder 3">
            <a:extLst>
              <a:ext uri="{FF2B5EF4-FFF2-40B4-BE49-F238E27FC236}">
                <a16:creationId xmlns:a16="http://schemas.microsoft.com/office/drawing/2014/main" id="{03031EC2-C7AC-4815-B5D3-B72ED070EFB3}"/>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105992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C2BA7-107C-4363-8FCD-79A326171198}"/>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E73783A-4E40-4061-A84E-4E6EEF4C592E}"/>
              </a:ext>
            </a:extLst>
          </p:cNvPr>
          <p:cNvGraphicFramePr>
            <a:graphicFrameLocks noGrp="1"/>
          </p:cNvGraphicFramePr>
          <p:nvPr>
            <p:ph type="tbl" sz="quarter" idx="13"/>
            <p:extLst>
              <p:ext uri="{D42A27DB-BD31-4B8C-83A1-F6EECF244321}">
                <p14:modId xmlns:p14="http://schemas.microsoft.com/office/powerpoint/2010/main" val="1985319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92910744"/>
                    </a:ext>
                  </a:extLst>
                </a:gridCol>
                <a:gridCol w="658368">
                  <a:extLst>
                    <a:ext uri="{9D8B030D-6E8A-4147-A177-3AD203B41FA5}">
                      <a16:colId xmlns:a16="http://schemas.microsoft.com/office/drawing/2014/main" val="764458147"/>
                    </a:ext>
                  </a:extLst>
                </a:gridCol>
                <a:gridCol w="658368">
                  <a:extLst>
                    <a:ext uri="{9D8B030D-6E8A-4147-A177-3AD203B41FA5}">
                      <a16:colId xmlns:a16="http://schemas.microsoft.com/office/drawing/2014/main" val="3391236046"/>
                    </a:ext>
                  </a:extLst>
                </a:gridCol>
                <a:gridCol w="658368">
                  <a:extLst>
                    <a:ext uri="{9D8B030D-6E8A-4147-A177-3AD203B41FA5}">
                      <a16:colId xmlns:a16="http://schemas.microsoft.com/office/drawing/2014/main" val="497293078"/>
                    </a:ext>
                  </a:extLst>
                </a:gridCol>
                <a:gridCol w="658368">
                  <a:extLst>
                    <a:ext uri="{9D8B030D-6E8A-4147-A177-3AD203B41FA5}">
                      <a16:colId xmlns:a16="http://schemas.microsoft.com/office/drawing/2014/main" val="2930668986"/>
                    </a:ext>
                  </a:extLst>
                </a:gridCol>
                <a:gridCol w="658368">
                  <a:extLst>
                    <a:ext uri="{9D8B030D-6E8A-4147-A177-3AD203B41FA5}">
                      <a16:colId xmlns:a16="http://schemas.microsoft.com/office/drawing/2014/main" val="3603831305"/>
                    </a:ext>
                  </a:extLst>
                </a:gridCol>
                <a:gridCol w="658368">
                  <a:extLst>
                    <a:ext uri="{9D8B030D-6E8A-4147-A177-3AD203B41FA5}">
                      <a16:colId xmlns:a16="http://schemas.microsoft.com/office/drawing/2014/main" val="53798909"/>
                    </a:ext>
                  </a:extLst>
                </a:gridCol>
                <a:gridCol w="658368">
                  <a:extLst>
                    <a:ext uri="{9D8B030D-6E8A-4147-A177-3AD203B41FA5}">
                      <a16:colId xmlns:a16="http://schemas.microsoft.com/office/drawing/2014/main" val="1728191466"/>
                    </a:ext>
                  </a:extLst>
                </a:gridCol>
                <a:gridCol w="658368">
                  <a:extLst>
                    <a:ext uri="{9D8B030D-6E8A-4147-A177-3AD203B41FA5}">
                      <a16:colId xmlns:a16="http://schemas.microsoft.com/office/drawing/2014/main" val="1917642440"/>
                    </a:ext>
                  </a:extLst>
                </a:gridCol>
                <a:gridCol w="658368">
                  <a:extLst>
                    <a:ext uri="{9D8B030D-6E8A-4147-A177-3AD203B41FA5}">
                      <a16:colId xmlns:a16="http://schemas.microsoft.com/office/drawing/2014/main" val="374346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924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- 2024-06-03 15:50:47</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employees rolled up their sleeves to clean up the gardens at Moss Haven Farm! Our team had a rewarding day, gardening, picking weeds, laying mulch, and tasting blackberries. 🌱 
Their efforts support Moss Haven Farms' mission to cultivate responsible environmental practices, healthy lifestyles, and a passion for giving back to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12.192454893384 %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09815285"/>
                  </a:ext>
                </a:extLst>
              </a:tr>
            </a:tbl>
          </a:graphicData>
        </a:graphic>
      </p:graphicFrame>
      <p:sp>
        <p:nvSpPr>
          <p:cNvPr id="4" name="Text Placeholder 3">
            <a:extLst>
              <a:ext uri="{FF2B5EF4-FFF2-40B4-BE49-F238E27FC236}">
                <a16:creationId xmlns:a16="http://schemas.microsoft.com/office/drawing/2014/main" id="{F9189FE6-9E94-4977-A472-440E7D934D6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8549702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096E-39CC-4F54-B953-0939CC349FB6}"/>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63869F8-C214-402A-ABBB-79413A7493FB}"/>
              </a:ext>
            </a:extLst>
          </p:cNvPr>
          <p:cNvGraphicFramePr>
            <a:graphicFrameLocks noGrp="1"/>
          </p:cNvGraphicFramePr>
          <p:nvPr>
            <p:ph type="tbl" sz="quarter" idx="13"/>
            <p:extLst>
              <p:ext uri="{D42A27DB-BD31-4B8C-83A1-F6EECF244321}">
                <p14:modId xmlns:p14="http://schemas.microsoft.com/office/powerpoint/2010/main" val="59627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11143597"/>
                    </a:ext>
                  </a:extLst>
                </a:gridCol>
                <a:gridCol w="658368">
                  <a:extLst>
                    <a:ext uri="{9D8B030D-6E8A-4147-A177-3AD203B41FA5}">
                      <a16:colId xmlns:a16="http://schemas.microsoft.com/office/drawing/2014/main" val="1486784125"/>
                    </a:ext>
                  </a:extLst>
                </a:gridCol>
                <a:gridCol w="658368">
                  <a:extLst>
                    <a:ext uri="{9D8B030D-6E8A-4147-A177-3AD203B41FA5}">
                      <a16:colId xmlns:a16="http://schemas.microsoft.com/office/drawing/2014/main" val="199344493"/>
                    </a:ext>
                  </a:extLst>
                </a:gridCol>
                <a:gridCol w="658368">
                  <a:extLst>
                    <a:ext uri="{9D8B030D-6E8A-4147-A177-3AD203B41FA5}">
                      <a16:colId xmlns:a16="http://schemas.microsoft.com/office/drawing/2014/main" val="1317978127"/>
                    </a:ext>
                  </a:extLst>
                </a:gridCol>
                <a:gridCol w="658368">
                  <a:extLst>
                    <a:ext uri="{9D8B030D-6E8A-4147-A177-3AD203B41FA5}">
                      <a16:colId xmlns:a16="http://schemas.microsoft.com/office/drawing/2014/main" val="2784708934"/>
                    </a:ext>
                  </a:extLst>
                </a:gridCol>
                <a:gridCol w="658368">
                  <a:extLst>
                    <a:ext uri="{9D8B030D-6E8A-4147-A177-3AD203B41FA5}">
                      <a16:colId xmlns:a16="http://schemas.microsoft.com/office/drawing/2014/main" val="1607005642"/>
                    </a:ext>
                  </a:extLst>
                </a:gridCol>
                <a:gridCol w="658368">
                  <a:extLst>
                    <a:ext uri="{9D8B030D-6E8A-4147-A177-3AD203B41FA5}">
                      <a16:colId xmlns:a16="http://schemas.microsoft.com/office/drawing/2014/main" val="3295470047"/>
                    </a:ext>
                  </a:extLst>
                </a:gridCol>
                <a:gridCol w="658368">
                  <a:extLst>
                    <a:ext uri="{9D8B030D-6E8A-4147-A177-3AD203B41FA5}">
                      <a16:colId xmlns:a16="http://schemas.microsoft.com/office/drawing/2014/main" val="4288860717"/>
                    </a:ext>
                  </a:extLst>
                </a:gridCol>
                <a:gridCol w="658368">
                  <a:extLst>
                    <a:ext uri="{9D8B030D-6E8A-4147-A177-3AD203B41FA5}">
                      <a16:colId xmlns:a16="http://schemas.microsoft.com/office/drawing/2014/main" val="108285128"/>
                    </a:ext>
                  </a:extLst>
                </a:gridCol>
                <a:gridCol w="658368">
                  <a:extLst>
                    <a:ext uri="{9D8B030D-6E8A-4147-A177-3AD203B41FA5}">
                      <a16:colId xmlns:a16="http://schemas.microsoft.com/office/drawing/2014/main" val="360643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672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- 2024-06-28 14:48:49</a:t>
                      </a:r>
                      <a:r>
                        <a:rPr kumimoji="0" lang="en-US" sz="1000" b="0" i="0" u="none" strike="noStrike" kern="1200" cap="none" spc="0" normalizeH="0" baseline="0" noProof="0">
                          <a:ln>
                            <a:noFill/>
                          </a:ln>
                          <a:solidFill>
                            <a:prstClr val="black"/>
                          </a:solidFill>
                          <a:effectLst/>
                          <a:uLnTx/>
                          <a:uFillTx/>
                          <a:latin typeface="Calibri"/>
                          <a:ea typeface="+mn-ea"/>
                          <a:cs typeface="+mn-cs"/>
                        </a:rPr>
                        <a:t>
 Jersey 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 night" stay. 
Our Jersey City office joined in giving back by assembling toiletry kits for displaced kids in need. Tokio Marine America is committed to making a difference in the lives of our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26.296680497925 %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61048816"/>
                  </a:ext>
                </a:extLst>
              </a:tr>
            </a:tbl>
          </a:graphicData>
        </a:graphic>
      </p:graphicFrame>
      <p:sp>
        <p:nvSpPr>
          <p:cNvPr id="4" name="Text Placeholder 3">
            <a:extLst>
              <a:ext uri="{FF2B5EF4-FFF2-40B4-BE49-F238E27FC236}">
                <a16:creationId xmlns:a16="http://schemas.microsoft.com/office/drawing/2014/main" id="{458CEB9A-28A2-4D39-848E-FDE2F9B08F31}"/>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1756897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722B2-6536-4071-B045-80B231B2020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F856A48-204E-435B-871E-E0F7DE5FAA5D}"/>
              </a:ext>
            </a:extLst>
          </p:cNvPr>
          <p:cNvGraphicFramePr>
            <a:graphicFrameLocks noGrp="1"/>
          </p:cNvGraphicFramePr>
          <p:nvPr>
            <p:ph type="tbl" sz="quarter" idx="13"/>
            <p:extLst>
              <p:ext uri="{D42A27DB-BD31-4B8C-83A1-F6EECF244321}">
                <p14:modId xmlns:p14="http://schemas.microsoft.com/office/powerpoint/2010/main" val="4287321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40880182"/>
                    </a:ext>
                  </a:extLst>
                </a:gridCol>
                <a:gridCol w="576072">
                  <a:extLst>
                    <a:ext uri="{9D8B030D-6E8A-4147-A177-3AD203B41FA5}">
                      <a16:colId xmlns:a16="http://schemas.microsoft.com/office/drawing/2014/main" val="1127568558"/>
                    </a:ext>
                  </a:extLst>
                </a:gridCol>
                <a:gridCol w="576072">
                  <a:extLst>
                    <a:ext uri="{9D8B030D-6E8A-4147-A177-3AD203B41FA5}">
                      <a16:colId xmlns:a16="http://schemas.microsoft.com/office/drawing/2014/main" val="664339547"/>
                    </a:ext>
                  </a:extLst>
                </a:gridCol>
                <a:gridCol w="576072">
                  <a:extLst>
                    <a:ext uri="{9D8B030D-6E8A-4147-A177-3AD203B41FA5}">
                      <a16:colId xmlns:a16="http://schemas.microsoft.com/office/drawing/2014/main" val="2448602531"/>
                    </a:ext>
                  </a:extLst>
                </a:gridCol>
                <a:gridCol w="576072">
                  <a:extLst>
                    <a:ext uri="{9D8B030D-6E8A-4147-A177-3AD203B41FA5}">
                      <a16:colId xmlns:a16="http://schemas.microsoft.com/office/drawing/2014/main" val="2093953774"/>
                    </a:ext>
                  </a:extLst>
                </a:gridCol>
                <a:gridCol w="576072">
                  <a:extLst>
                    <a:ext uri="{9D8B030D-6E8A-4147-A177-3AD203B41FA5}">
                      <a16:colId xmlns:a16="http://schemas.microsoft.com/office/drawing/2014/main" val="1690707494"/>
                    </a:ext>
                  </a:extLst>
                </a:gridCol>
                <a:gridCol w="576072">
                  <a:extLst>
                    <a:ext uri="{9D8B030D-6E8A-4147-A177-3AD203B41FA5}">
                      <a16:colId xmlns:a16="http://schemas.microsoft.com/office/drawing/2014/main" val="55062124"/>
                    </a:ext>
                  </a:extLst>
                </a:gridCol>
                <a:gridCol w="576072">
                  <a:extLst>
                    <a:ext uri="{9D8B030D-6E8A-4147-A177-3AD203B41FA5}">
                      <a16:colId xmlns:a16="http://schemas.microsoft.com/office/drawing/2014/main" val="3988591810"/>
                    </a:ext>
                  </a:extLst>
                </a:gridCol>
                <a:gridCol w="576072">
                  <a:extLst>
                    <a:ext uri="{9D8B030D-6E8A-4147-A177-3AD203B41FA5}">
                      <a16:colId xmlns:a16="http://schemas.microsoft.com/office/drawing/2014/main" val="1812528222"/>
                    </a:ext>
                  </a:extLst>
                </a:gridCol>
                <a:gridCol w="576072">
                  <a:extLst>
                    <a:ext uri="{9D8B030D-6E8A-4147-A177-3AD203B41FA5}">
                      <a16:colId xmlns:a16="http://schemas.microsoft.com/office/drawing/2014/main" val="1449327026"/>
                    </a:ext>
                  </a:extLst>
                </a:gridCol>
                <a:gridCol w="576072">
                  <a:extLst>
                    <a:ext uri="{9D8B030D-6E8A-4147-A177-3AD203B41FA5}">
                      <a16:colId xmlns:a16="http://schemas.microsoft.com/office/drawing/2014/main" val="29698313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94138435"/>
                  </a:ext>
                </a:extLst>
              </a:tr>
              <a:tr h="370840">
                <a:tc>
                  <a:txBody>
                    <a:bodyPr/>
                    <a:lstStyle/>
                    <a:p>
                      <a:r>
                        <a:rPr lang="en-US" sz="1000"/>
                        <a:t>tmamerica</a:t>
                      </a:r>
                    </a:p>
                  </a:txBody>
                  <a:tcPr/>
                </a:tc>
                <a:tc>
                  <a:txBody>
                    <a:bodyPr/>
                    <a:lstStyle/>
                    <a:p>
                      <a:r>
                        <a:rPr lang="en-US" sz="1000"/>
                        <a:t>555</a:t>
                      </a:r>
                    </a:p>
                  </a:txBody>
                  <a:tcPr/>
                </a:tc>
                <a:tc>
                  <a:txBody>
                    <a:bodyPr/>
                    <a:lstStyle/>
                    <a:p>
                      <a:r>
                        <a:rPr lang="en-US" sz="1000"/>
                        <a:t>8</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73</a:t>
                      </a:r>
                    </a:p>
                  </a:txBody>
                  <a:tcPr/>
                </a:tc>
                <a:tc>
                  <a:txBody>
                    <a:bodyPr/>
                    <a:lstStyle/>
                    <a:p>
                      <a:r>
                        <a:rPr lang="en-US" sz="1000"/>
                        <a:t>2</a:t>
                      </a:r>
                    </a:p>
                  </a:txBody>
                  <a:tcPr/>
                </a:tc>
                <a:tc>
                  <a:txBody>
                    <a:bodyPr/>
                    <a:lstStyle/>
                    <a:p>
                      <a:r>
                        <a:rPr lang="en-US" sz="1000"/>
                        <a:t>1.0470 %</a:t>
                      </a:r>
                    </a:p>
                  </a:txBody>
                  <a:tcPr/>
                </a:tc>
                <a:extLst>
                  <a:ext uri="{0D108BD9-81ED-4DB2-BD59-A6C34878D82A}">
                    <a16:rowId xmlns:a16="http://schemas.microsoft.com/office/drawing/2014/main" val="1636230337"/>
                  </a:ext>
                </a:extLst>
              </a:tr>
            </a:tbl>
          </a:graphicData>
        </a:graphic>
      </p:graphicFrame>
      <p:sp>
        <p:nvSpPr>
          <p:cNvPr id="4" name="Text Placeholder 3">
            <a:extLst>
              <a:ext uri="{FF2B5EF4-FFF2-40B4-BE49-F238E27FC236}">
                <a16:creationId xmlns:a16="http://schemas.microsoft.com/office/drawing/2014/main" id="{72F48C0C-2F5E-4B92-BF27-5E3F7662EB8B}"/>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424452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F525C-D73F-4B80-9AF2-013DD47524F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5070578-56B4-429C-A165-119035C555F9}"/>
              </a:ext>
            </a:extLst>
          </p:cNvPr>
          <p:cNvGraphicFramePr>
            <a:graphicFrameLocks noGrp="1"/>
          </p:cNvGraphicFramePr>
          <p:nvPr>
            <p:ph type="chart" sz="quarter" idx="13"/>
            <p:extLst>
              <p:ext uri="{D42A27DB-BD31-4B8C-83A1-F6EECF244321}">
                <p14:modId xmlns:p14="http://schemas.microsoft.com/office/powerpoint/2010/main" val="2815955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089C44-E84E-4EEA-A336-0DEDD14F7D0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D6EEE48-E03B-4B6D-9194-1ECC5552D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197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01B8-DDFC-4876-B570-A5AE14205555}"/>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34574EE-ED62-4F24-8DB7-10ACE50AB0CC}"/>
              </a:ext>
            </a:extLst>
          </p:cNvPr>
          <p:cNvGraphicFramePr>
            <a:graphicFrameLocks noGrp="1"/>
          </p:cNvGraphicFramePr>
          <p:nvPr>
            <p:ph type="chart" sz="quarter" idx="13"/>
            <p:extLst>
              <p:ext uri="{D42A27DB-BD31-4B8C-83A1-F6EECF244321}">
                <p14:modId xmlns:p14="http://schemas.microsoft.com/office/powerpoint/2010/main" val="1696595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6AB867-2A56-4964-B36D-5A825B25557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E1A6D4E-29C7-4267-982C-012BF362B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8682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AC5D4-4316-4B80-B90C-FCDD0B881135}"/>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9A4956C-6A74-46FA-B45F-FCCAC53F5A2D}"/>
              </a:ext>
            </a:extLst>
          </p:cNvPr>
          <p:cNvGraphicFramePr>
            <a:graphicFrameLocks noGrp="1"/>
          </p:cNvGraphicFramePr>
          <p:nvPr>
            <p:ph type="chart" sz="quarter" idx="13"/>
            <p:extLst>
              <p:ext uri="{D42A27DB-BD31-4B8C-83A1-F6EECF244321}">
                <p14:modId xmlns:p14="http://schemas.microsoft.com/office/powerpoint/2010/main" val="4120919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128A9C-CCFA-427E-8E68-24E5BA98CEB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C99810D-5C56-4FD2-AAD7-A91AEA2D1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119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7B4F9-5054-4D33-A2EA-A8800D61B72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202F39DD-082F-4D00-A627-EEA0936A2954}"/>
              </a:ext>
            </a:extLst>
          </p:cNvPr>
          <p:cNvGraphicFramePr>
            <a:graphicFrameLocks noGrp="1"/>
          </p:cNvGraphicFramePr>
          <p:nvPr>
            <p:ph type="chart" sz="quarter" idx="13"/>
            <p:extLst>
              <p:ext uri="{D42A27DB-BD31-4B8C-83A1-F6EECF244321}">
                <p14:modId xmlns:p14="http://schemas.microsoft.com/office/powerpoint/2010/main" val="2927461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0F62D4-EE8F-44FF-8BFD-9A3452F9C7F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DD98CC4-4F36-4B19-8F0D-94DDBA51E4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009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458DF-0ADF-45BD-932F-F28E5DF89600}"/>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093EDE5-8A24-4E60-A992-128C4B2482D2}"/>
              </a:ext>
            </a:extLst>
          </p:cNvPr>
          <p:cNvGraphicFramePr>
            <a:graphicFrameLocks noGrp="1"/>
          </p:cNvGraphicFramePr>
          <p:nvPr>
            <p:ph type="tbl" sz="quarter" idx="13"/>
            <p:extLst>
              <p:ext uri="{D42A27DB-BD31-4B8C-83A1-F6EECF244321}">
                <p14:modId xmlns:p14="http://schemas.microsoft.com/office/powerpoint/2010/main" val="189546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29928232"/>
                    </a:ext>
                  </a:extLst>
                </a:gridCol>
                <a:gridCol w="1975104">
                  <a:extLst>
                    <a:ext uri="{9D8B030D-6E8A-4147-A177-3AD203B41FA5}">
                      <a16:colId xmlns:a16="http://schemas.microsoft.com/office/drawing/2014/main" val="1974066929"/>
                    </a:ext>
                  </a:extLst>
                </a:gridCol>
                <a:gridCol w="905256">
                  <a:extLst>
                    <a:ext uri="{9D8B030D-6E8A-4147-A177-3AD203B41FA5}">
                      <a16:colId xmlns:a16="http://schemas.microsoft.com/office/drawing/2014/main" val="3666692888"/>
                    </a:ext>
                  </a:extLst>
                </a:gridCol>
                <a:gridCol w="905256">
                  <a:extLst>
                    <a:ext uri="{9D8B030D-6E8A-4147-A177-3AD203B41FA5}">
                      <a16:colId xmlns:a16="http://schemas.microsoft.com/office/drawing/2014/main" val="1795134728"/>
                    </a:ext>
                  </a:extLst>
                </a:gridCol>
                <a:gridCol w="905256">
                  <a:extLst>
                    <a:ext uri="{9D8B030D-6E8A-4147-A177-3AD203B41FA5}">
                      <a16:colId xmlns:a16="http://schemas.microsoft.com/office/drawing/2014/main" val="887451686"/>
                    </a:ext>
                  </a:extLst>
                </a:gridCol>
                <a:gridCol w="905256">
                  <a:extLst>
                    <a:ext uri="{9D8B030D-6E8A-4147-A177-3AD203B41FA5}">
                      <a16:colId xmlns:a16="http://schemas.microsoft.com/office/drawing/2014/main" val="2232003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876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- 2024-06-28 15:07:40</a:t>
                      </a:r>
                      <a:r>
                        <a:rPr kumimoji="0" lang="en-US" sz="1000" b="0" i="0" u="none" strike="noStrike" kern="1200" cap="none" spc="0" normalizeH="0" baseline="0" noProof="0">
                          <a:ln>
                            <a:noFill/>
                          </a:ln>
                          <a:solidFill>
                            <a:prstClr val="black"/>
                          </a:solidFill>
                          <a:effectLst/>
                          <a:uLnTx/>
                          <a:uFillTx/>
                          <a:latin typeface="Calibri"/>
                          <a:ea typeface="+mn-ea"/>
                          <a:cs typeface="+mn-cs"/>
                        </a:rPr>
                        <a:t>
 jerseycares  leads volunteer initiatives to support local nonprofits and schools and help address some of the community's most serious needs. One initiative is the First Night Kit Program, which provides hygiene items for domestic violence shelters, transitional housing facilities, runaway safe havens, and foster homes to give to kids and families on their "first-night" stay.
Our Jersey City office joined in giving back by assembling toiletry kits for displaced kids in need. Tokio Marine America is committed to making a difference in the lives of our community.
#corporatesocialresponsibility #insurancecompay #volunteer #csr #insurancecareers #carepackage #corporateidentity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https://quintly-eu-image-storage.s3.amazonaws.com/a8463497d6ac59d9f9b31e3831c67b7f/2a1eaccc28ff0e9f70db094e885fff63.jpg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19221661"/>
                  </a:ext>
                </a:extLst>
              </a:tr>
            </a:tbl>
          </a:graphicData>
        </a:graphic>
      </p:graphicFrame>
      <p:sp>
        <p:nvSpPr>
          <p:cNvPr id="4" name="Text Placeholder 3">
            <a:extLst>
              <a:ext uri="{FF2B5EF4-FFF2-40B4-BE49-F238E27FC236}">
                <a16:creationId xmlns:a16="http://schemas.microsoft.com/office/drawing/2014/main" id="{96DE23B1-278C-4D13-AE94-AE3BECE7CC7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3869177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0A69E-DC07-4BCE-BF67-5B30D1F57A87}"/>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4B1CF92C-32B5-4F49-B92E-0EF218CBE0A1}"/>
              </a:ext>
            </a:extLst>
          </p:cNvPr>
          <p:cNvGraphicFramePr>
            <a:graphicFrameLocks noGrp="1"/>
          </p:cNvGraphicFramePr>
          <p:nvPr>
            <p:ph type="tbl" sz="quarter" idx="13"/>
            <p:extLst>
              <p:ext uri="{D42A27DB-BD31-4B8C-83A1-F6EECF244321}">
                <p14:modId xmlns:p14="http://schemas.microsoft.com/office/powerpoint/2010/main" val="242815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50281447"/>
                    </a:ext>
                  </a:extLst>
                </a:gridCol>
                <a:gridCol w="1975104">
                  <a:extLst>
                    <a:ext uri="{9D8B030D-6E8A-4147-A177-3AD203B41FA5}">
                      <a16:colId xmlns:a16="http://schemas.microsoft.com/office/drawing/2014/main" val="2641192937"/>
                    </a:ext>
                  </a:extLst>
                </a:gridCol>
                <a:gridCol w="905256">
                  <a:extLst>
                    <a:ext uri="{9D8B030D-6E8A-4147-A177-3AD203B41FA5}">
                      <a16:colId xmlns:a16="http://schemas.microsoft.com/office/drawing/2014/main" val="1783098754"/>
                    </a:ext>
                  </a:extLst>
                </a:gridCol>
                <a:gridCol w="905256">
                  <a:extLst>
                    <a:ext uri="{9D8B030D-6E8A-4147-A177-3AD203B41FA5}">
                      <a16:colId xmlns:a16="http://schemas.microsoft.com/office/drawing/2014/main" val="126699647"/>
                    </a:ext>
                  </a:extLst>
                </a:gridCol>
                <a:gridCol w="905256">
                  <a:extLst>
                    <a:ext uri="{9D8B030D-6E8A-4147-A177-3AD203B41FA5}">
                      <a16:colId xmlns:a16="http://schemas.microsoft.com/office/drawing/2014/main" val="752144277"/>
                    </a:ext>
                  </a:extLst>
                </a:gridCol>
                <a:gridCol w="905256">
                  <a:extLst>
                    <a:ext uri="{9D8B030D-6E8A-4147-A177-3AD203B41FA5}">
                      <a16:colId xmlns:a16="http://schemas.microsoft.com/office/drawing/2014/main" val="2675025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9032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- 2024-06-26 14:30:14</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office is making its community a better place, one meal at a time. Employees volunteered their Saturday at ushsnews, cooking and serving a warm breakfast to those in need.
But our team didn't stop there! In the afternoon, they also provided a delicious lunch, bringing comfort and smiles to many faces.
Our employees embody TMA's commitment to giving back. Are you passionate about making a positive impact in your community? We're hiring! Find the right job for you and apply today: https://bit.ly/TMA_Careers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https://quintly-eu-image-storage.s3.amazonaws.com/a8463497d6ac59d9f9b31e3831c67b7f/c0001933f4a5ab21fbf2617e8adb8bfe.jpg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347179330"/>
                  </a:ext>
                </a:extLst>
              </a:tr>
            </a:tbl>
          </a:graphicData>
        </a:graphic>
      </p:graphicFrame>
      <p:sp>
        <p:nvSpPr>
          <p:cNvPr id="4" name="Text Placeholder 3">
            <a:extLst>
              <a:ext uri="{FF2B5EF4-FFF2-40B4-BE49-F238E27FC236}">
                <a16:creationId xmlns:a16="http://schemas.microsoft.com/office/drawing/2014/main" id="{E6C23BB6-94B9-4E9C-9172-14276F343B4C}"/>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71627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11F48-DD81-40EA-890A-80268F479C06}"/>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41E50944-0016-4563-9A65-B5A27399342F}"/>
              </a:ext>
            </a:extLst>
          </p:cNvPr>
          <p:cNvGraphicFramePr>
            <a:graphicFrameLocks noGrp="1"/>
          </p:cNvGraphicFramePr>
          <p:nvPr>
            <p:ph type="tbl" sz="quarter" idx="13"/>
            <p:extLst>
              <p:ext uri="{D42A27DB-BD31-4B8C-83A1-F6EECF244321}">
                <p14:modId xmlns:p14="http://schemas.microsoft.com/office/powerpoint/2010/main" val="317814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25742633"/>
                    </a:ext>
                  </a:extLst>
                </a:gridCol>
                <a:gridCol w="1975104">
                  <a:extLst>
                    <a:ext uri="{9D8B030D-6E8A-4147-A177-3AD203B41FA5}">
                      <a16:colId xmlns:a16="http://schemas.microsoft.com/office/drawing/2014/main" val="1267921592"/>
                    </a:ext>
                  </a:extLst>
                </a:gridCol>
                <a:gridCol w="905256">
                  <a:extLst>
                    <a:ext uri="{9D8B030D-6E8A-4147-A177-3AD203B41FA5}">
                      <a16:colId xmlns:a16="http://schemas.microsoft.com/office/drawing/2014/main" val="2888021911"/>
                    </a:ext>
                  </a:extLst>
                </a:gridCol>
                <a:gridCol w="905256">
                  <a:extLst>
                    <a:ext uri="{9D8B030D-6E8A-4147-A177-3AD203B41FA5}">
                      <a16:colId xmlns:a16="http://schemas.microsoft.com/office/drawing/2014/main" val="2117366387"/>
                    </a:ext>
                  </a:extLst>
                </a:gridCol>
                <a:gridCol w="905256">
                  <a:extLst>
                    <a:ext uri="{9D8B030D-6E8A-4147-A177-3AD203B41FA5}">
                      <a16:colId xmlns:a16="http://schemas.microsoft.com/office/drawing/2014/main" val="4005873513"/>
                    </a:ext>
                  </a:extLst>
                </a:gridCol>
                <a:gridCol w="905256">
                  <a:extLst>
                    <a:ext uri="{9D8B030D-6E8A-4147-A177-3AD203B41FA5}">
                      <a16:colId xmlns:a16="http://schemas.microsoft.com/office/drawing/2014/main" val="43136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446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- 2024-06-03 16:36:38</a:t>
                      </a:r>
                      <a:r>
                        <a:rPr kumimoji="0" lang="en-US" sz="1000" b="0" i="0" u="none" strike="noStrike" kern="1200" cap="none" spc="0" normalizeH="0" baseline="0" noProof="0">
                          <a:ln>
                            <a:noFill/>
                          </a:ln>
                          <a:solidFill>
                            <a:prstClr val="black"/>
                          </a:solidFill>
                          <a:effectLst/>
                          <a:uLnTx/>
                          <a:uFillTx/>
                          <a:latin typeface="Calibri"/>
                          <a:ea typeface="+mn-ea"/>
                          <a:cs typeface="+mn-cs"/>
                        </a:rPr>
                        <a:t>
 Our Plano employees rolled up their sleeves to clean up the gardens at mosshavenfarm! Our team had a rewarding day, gardening, picking weeds, laying mulch, and tasting blackberries. 🌱
Their efforts support Moss Haven Farms' mission to cultivate responsible environmental practices, healthy lifestyles, and a passion for giving back to the communities.
#csr #planotx #insurancecareers #employeeengagement #companyculture #dependable #corporatesocialresponsibility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https://quintly-eu-image-storage.s3.amazonaws.com/a8463497d6ac59d9f9b31e3831c67b7f/9e1a604866c207fe3491b6f9fc161247.jpg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79638607"/>
                  </a:ext>
                </a:extLst>
              </a:tr>
            </a:tbl>
          </a:graphicData>
        </a:graphic>
      </p:graphicFrame>
      <p:sp>
        <p:nvSpPr>
          <p:cNvPr id="4" name="Text Placeholder 3">
            <a:extLst>
              <a:ext uri="{FF2B5EF4-FFF2-40B4-BE49-F238E27FC236}">
                <a16:creationId xmlns:a16="http://schemas.microsoft.com/office/drawing/2014/main" id="{8F21D8BD-8200-4E92-87CF-B3269D2EDF09}"/>
              </a:ext>
            </a:extLst>
          </p:cNvPr>
          <p:cNvSpPr>
            <a:spLocks noGrp="1"/>
          </p:cNvSpPr>
          <p:nvPr>
            <p:ph type="body" sz="quarter" idx="14"/>
          </p:nvPr>
        </p:nvSpPr>
        <p:spPr/>
        <p:txBody>
          <a:bodyPr/>
          <a:lstStyle/>
          <a:p>
            <a:r>
              <a:rPr lang="en-US"/>
              <a:t>06/01/2024 - 06/30/2024</a:t>
            </a:r>
          </a:p>
        </p:txBody>
      </p:sp>
    </p:spTree>
    <p:extLst>
      <p:ext uri="{BB962C8B-B14F-4D97-AF65-F5344CB8AC3E}">
        <p14:creationId xmlns:p14="http://schemas.microsoft.com/office/powerpoint/2010/main" val="21470198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2072</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2024-07-02T17:26:42Z</dcterms:created>
  <dcterms:modified xsi:type="dcterms:W3CDTF">2024-07-02T17:27:15Z</dcterms:modified>
</cp:coreProperties>
</file>