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0" r:id="rId42"/>
    <p:sldId id="301" r:id="rId43"/>
    <p:sldId id="302" r:id="rId44"/>
    <p:sldId id="304" r:id="rId45"/>
    <p:sldId id="305"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Sheet1!$A$2:$A$42</c:f>
              <c:numCache>
                <c:formatCode>m/d/yyyy</c:formatCode>
                <c:ptCount val="41"/>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numCache>
            </c:numRef>
          </c:cat>
          <c:val>
            <c:numRef>
              <c:f>Sheet1!$B$2:$B$42</c:f>
              <c:numCache>
                <c:formatCode>General</c:formatCode>
                <c:ptCount val="41"/>
                <c:pt idx="0">
                  <c:v>4569</c:v>
                </c:pt>
                <c:pt idx="1">
                  <c:v>4580</c:v>
                </c:pt>
                <c:pt idx="2">
                  <c:v>4604</c:v>
                </c:pt>
                <c:pt idx="3">
                  <c:v>4613</c:v>
                </c:pt>
                <c:pt idx="4">
                  <c:v>4622</c:v>
                </c:pt>
                <c:pt idx="5">
                  <c:v>4642</c:v>
                </c:pt>
                <c:pt idx="6">
                  <c:v>4649</c:v>
                </c:pt>
                <c:pt idx="7">
                  <c:v>4662</c:v>
                </c:pt>
                <c:pt idx="8">
                  <c:v>4667</c:v>
                </c:pt>
                <c:pt idx="9">
                  <c:v>4681</c:v>
                </c:pt>
                <c:pt idx="10">
                  <c:v>4674</c:v>
                </c:pt>
                <c:pt idx="11">
                  <c:v>4675</c:v>
                </c:pt>
                <c:pt idx="12">
                  <c:v>4683</c:v>
                </c:pt>
                <c:pt idx="13">
                  <c:v>4689</c:v>
                </c:pt>
                <c:pt idx="14">
                  <c:v>4711</c:v>
                </c:pt>
                <c:pt idx="15">
                  <c:v>4773</c:v>
                </c:pt>
                <c:pt idx="16">
                  <c:v>4793</c:v>
                </c:pt>
                <c:pt idx="17">
                  <c:v>4804</c:v>
                </c:pt>
                <c:pt idx="18">
                  <c:v>4939</c:v>
                </c:pt>
                <c:pt idx="19">
                  <c:v>7147</c:v>
                </c:pt>
                <c:pt idx="20">
                  <c:v>7188</c:v>
                </c:pt>
                <c:pt idx="21">
                  <c:v>7242</c:v>
                </c:pt>
                <c:pt idx="22">
                  <c:v>7269</c:v>
                </c:pt>
                <c:pt idx="23">
                  <c:v>7281</c:v>
                </c:pt>
                <c:pt idx="24">
                  <c:v>7302</c:v>
                </c:pt>
                <c:pt idx="25">
                  <c:v>7344</c:v>
                </c:pt>
                <c:pt idx="26">
                  <c:v>7357</c:v>
                </c:pt>
                <c:pt idx="27">
                  <c:v>7368</c:v>
                </c:pt>
                <c:pt idx="28">
                  <c:v>7370</c:v>
                </c:pt>
                <c:pt idx="29">
                  <c:v>7392</c:v>
                </c:pt>
                <c:pt idx="30">
                  <c:v>7405</c:v>
                </c:pt>
                <c:pt idx="31">
                  <c:v>7414</c:v>
                </c:pt>
                <c:pt idx="32">
                  <c:v>7437</c:v>
                </c:pt>
                <c:pt idx="33">
                  <c:v>7482</c:v>
                </c:pt>
                <c:pt idx="34">
                  <c:v>7479</c:v>
                </c:pt>
                <c:pt idx="35">
                  <c:v>7486</c:v>
                </c:pt>
                <c:pt idx="36">
                  <c:v>7495</c:v>
                </c:pt>
                <c:pt idx="37">
                  <c:v>7508</c:v>
                </c:pt>
                <c:pt idx="38">
                  <c:v>7506</c:v>
                </c:pt>
                <c:pt idx="39">
                  <c:v>7538</c:v>
                </c:pt>
                <c:pt idx="40">
                  <c:v>7529</c:v>
                </c:pt>
              </c:numCache>
            </c:numRef>
          </c:val>
          <c:smooth val="0"/>
          <c:extLst>
            <c:ext xmlns:c16="http://schemas.microsoft.com/office/drawing/2014/chart" uri="{C3380CC4-5D6E-409C-BE32-E72D297353CC}">
              <c16:uniqueId val="{00000000-D904-49B7-92C6-4DF31D1C8F52}"/>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Sheet1!$A$2:$A$42</c:f>
              <c:numCache>
                <c:formatCode>m/d/yyyy</c:formatCode>
                <c:ptCount val="41"/>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numCache>
            </c:numRef>
          </c:cat>
          <c:val>
            <c:numRef>
              <c:f>Sheet1!$C$2:$C$42</c:f>
              <c:numCache>
                <c:formatCode>General</c:formatCode>
                <c:ptCount val="41"/>
                <c:pt idx="0">
                  <c:v>3645</c:v>
                </c:pt>
                <c:pt idx="1">
                  <c:v>3656</c:v>
                </c:pt>
                <c:pt idx="2">
                  <c:v>3674</c:v>
                </c:pt>
                <c:pt idx="3">
                  <c:v>3689</c:v>
                </c:pt>
                <c:pt idx="4">
                  <c:v>3680</c:v>
                </c:pt>
                <c:pt idx="5">
                  <c:v>3682</c:v>
                </c:pt>
                <c:pt idx="6">
                  <c:v>3692</c:v>
                </c:pt>
                <c:pt idx="7">
                  <c:v>3699</c:v>
                </c:pt>
                <c:pt idx="8">
                  <c:v>3707</c:v>
                </c:pt>
                <c:pt idx="9">
                  <c:v>3721</c:v>
                </c:pt>
                <c:pt idx="10">
                  <c:v>3730</c:v>
                </c:pt>
                <c:pt idx="11">
                  <c:v>3796</c:v>
                </c:pt>
                <c:pt idx="12">
                  <c:v>3794</c:v>
                </c:pt>
                <c:pt idx="13">
                  <c:v>3795</c:v>
                </c:pt>
                <c:pt idx="14">
                  <c:v>3797</c:v>
                </c:pt>
                <c:pt idx="15">
                  <c:v>3822</c:v>
                </c:pt>
                <c:pt idx="16">
                  <c:v>3823</c:v>
                </c:pt>
                <c:pt idx="17">
                  <c:v>3825</c:v>
                </c:pt>
                <c:pt idx="18">
                  <c:v>3839</c:v>
                </c:pt>
                <c:pt idx="19">
                  <c:v>3851</c:v>
                </c:pt>
                <c:pt idx="20">
                  <c:v>3858</c:v>
                </c:pt>
                <c:pt idx="21">
                  <c:v>3864</c:v>
                </c:pt>
                <c:pt idx="22">
                  <c:v>3851</c:v>
                </c:pt>
                <c:pt idx="23">
                  <c:v>3850</c:v>
                </c:pt>
                <c:pt idx="24">
                  <c:v>3858</c:v>
                </c:pt>
                <c:pt idx="25">
                  <c:v>3858</c:v>
                </c:pt>
                <c:pt idx="26">
                  <c:v>3857</c:v>
                </c:pt>
                <c:pt idx="27">
                  <c:v>3868</c:v>
                </c:pt>
                <c:pt idx="28">
                  <c:v>3879</c:v>
                </c:pt>
                <c:pt idx="29">
                  <c:v>3885</c:v>
                </c:pt>
                <c:pt idx="30">
                  <c:v>3888</c:v>
                </c:pt>
                <c:pt idx="31">
                  <c:v>3906</c:v>
                </c:pt>
                <c:pt idx="32">
                  <c:v>3913</c:v>
                </c:pt>
                <c:pt idx="33">
                  <c:v>3921</c:v>
                </c:pt>
                <c:pt idx="34">
                  <c:v>3923</c:v>
                </c:pt>
                <c:pt idx="35">
                  <c:v>3935</c:v>
                </c:pt>
                <c:pt idx="36">
                  <c:v>3934</c:v>
                </c:pt>
                <c:pt idx="37">
                  <c:v>3963</c:v>
                </c:pt>
                <c:pt idx="38">
                  <c:v>3955</c:v>
                </c:pt>
                <c:pt idx="39">
                  <c:v>3963</c:v>
                </c:pt>
                <c:pt idx="40">
                  <c:v>3992</c:v>
                </c:pt>
              </c:numCache>
            </c:numRef>
          </c:val>
          <c:smooth val="0"/>
          <c:extLst>
            <c:ext xmlns:c16="http://schemas.microsoft.com/office/drawing/2014/chart" uri="{C3380CC4-5D6E-409C-BE32-E72D297353CC}">
              <c16:uniqueId val="{00000001-D904-49B7-92C6-4DF31D1C8F52}"/>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Sheet1!$A$2:$A$42</c:f>
              <c:numCache>
                <c:formatCode>m/d/yyyy</c:formatCode>
                <c:ptCount val="41"/>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numCache>
            </c:numRef>
          </c:cat>
          <c:val>
            <c:numRef>
              <c:f>Sheet1!$D$2:$D$42</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smooth val="0"/>
          <c:extLst>
            <c:ext xmlns:c16="http://schemas.microsoft.com/office/drawing/2014/chart" uri="{C3380CC4-5D6E-409C-BE32-E72D297353CC}">
              <c16:uniqueId val="{00000002-D904-49B7-92C6-4DF31D1C8F52}"/>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Sheet1!$A$2:$A$42</c:f>
              <c:numCache>
                <c:formatCode>m/d/yyyy</c:formatCode>
                <c:ptCount val="41"/>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numCache>
            </c:numRef>
          </c:cat>
          <c:val>
            <c:numRef>
              <c:f>Sheet1!$E$2:$E$42</c:f>
              <c:numCache>
                <c:formatCode>General</c:formatCode>
                <c:ptCount val="41"/>
                <c:pt idx="0">
                  <c:v>27940</c:v>
                </c:pt>
                <c:pt idx="1">
                  <c:v>28237</c:v>
                </c:pt>
                <c:pt idx="2">
                  <c:v>28493</c:v>
                </c:pt>
                <c:pt idx="3">
                  <c:v>28730</c:v>
                </c:pt>
                <c:pt idx="4">
                  <c:v>28926</c:v>
                </c:pt>
                <c:pt idx="5">
                  <c:v>29165</c:v>
                </c:pt>
                <c:pt idx="6">
                  <c:v>29365</c:v>
                </c:pt>
                <c:pt idx="7">
                  <c:v>29566</c:v>
                </c:pt>
                <c:pt idx="8">
                  <c:v>29728</c:v>
                </c:pt>
                <c:pt idx="9">
                  <c:v>29943</c:v>
                </c:pt>
                <c:pt idx="10">
                  <c:v>30214</c:v>
                </c:pt>
                <c:pt idx="11">
                  <c:v>30416</c:v>
                </c:pt>
                <c:pt idx="12">
                  <c:v>30685</c:v>
                </c:pt>
                <c:pt idx="13">
                  <c:v>31029</c:v>
                </c:pt>
                <c:pt idx="14">
                  <c:v>31407</c:v>
                </c:pt>
                <c:pt idx="15">
                  <c:v>31698</c:v>
                </c:pt>
                <c:pt idx="16">
                  <c:v>32016</c:v>
                </c:pt>
                <c:pt idx="17">
                  <c:v>32334</c:v>
                </c:pt>
                <c:pt idx="18">
                  <c:v>32675</c:v>
                </c:pt>
                <c:pt idx="19">
                  <c:v>33092</c:v>
                </c:pt>
                <c:pt idx="20">
                  <c:v>33490</c:v>
                </c:pt>
                <c:pt idx="21">
                  <c:v>33914</c:v>
                </c:pt>
                <c:pt idx="22">
                  <c:v>34266</c:v>
                </c:pt>
                <c:pt idx="23">
                  <c:v>34633</c:v>
                </c:pt>
                <c:pt idx="24">
                  <c:v>35096</c:v>
                </c:pt>
                <c:pt idx="25">
                  <c:v>35567</c:v>
                </c:pt>
                <c:pt idx="26">
                  <c:v>36055</c:v>
                </c:pt>
                <c:pt idx="27">
                  <c:v>36470</c:v>
                </c:pt>
                <c:pt idx="28">
                  <c:v>36859</c:v>
                </c:pt>
                <c:pt idx="29">
                  <c:v>37354</c:v>
                </c:pt>
                <c:pt idx="30">
                  <c:v>37877</c:v>
                </c:pt>
                <c:pt idx="31">
                  <c:v>38617</c:v>
                </c:pt>
                <c:pt idx="32">
                  <c:v>39278</c:v>
                </c:pt>
                <c:pt idx="33">
                  <c:v>39863</c:v>
                </c:pt>
                <c:pt idx="34">
                  <c:v>39975</c:v>
                </c:pt>
                <c:pt idx="35">
                  <c:v>39593</c:v>
                </c:pt>
                <c:pt idx="36">
                  <c:v>40209</c:v>
                </c:pt>
                <c:pt idx="37">
                  <c:v>40948</c:v>
                </c:pt>
                <c:pt idx="38">
                  <c:v>41591</c:v>
                </c:pt>
                <c:pt idx="39">
                  <c:v>42157</c:v>
                </c:pt>
                <c:pt idx="40">
                  <c:v>42797</c:v>
                </c:pt>
              </c:numCache>
            </c:numRef>
          </c:val>
          <c:smooth val="0"/>
          <c:extLst>
            <c:ext xmlns:c16="http://schemas.microsoft.com/office/drawing/2014/chart" uri="{C3380CC4-5D6E-409C-BE32-E72D297353CC}">
              <c16:uniqueId val="{00000003-D904-49B7-92C6-4DF31D1C8F52}"/>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Sheet1!$A$2:$A$42</c:f>
              <c:numCache>
                <c:formatCode>m/d/yyyy</c:formatCode>
                <c:ptCount val="41"/>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numCache>
            </c:numRef>
          </c:cat>
          <c:val>
            <c:numRef>
              <c:f>Sheet1!$F$2:$F$42</c:f>
              <c:numCache>
                <c:formatCode>General</c:formatCode>
                <c:ptCount val="41"/>
                <c:pt idx="0">
                  <c:v>2226</c:v>
                </c:pt>
                <c:pt idx="1">
                  <c:v>2289</c:v>
                </c:pt>
                <c:pt idx="2">
                  <c:v>2344</c:v>
                </c:pt>
                <c:pt idx="3">
                  <c:v>2370</c:v>
                </c:pt>
                <c:pt idx="4">
                  <c:v>2399</c:v>
                </c:pt>
                <c:pt idx="5">
                  <c:v>2425</c:v>
                </c:pt>
                <c:pt idx="6">
                  <c:v>2441</c:v>
                </c:pt>
                <c:pt idx="7">
                  <c:v>2478</c:v>
                </c:pt>
                <c:pt idx="8">
                  <c:v>2482</c:v>
                </c:pt>
                <c:pt idx="9">
                  <c:v>2537</c:v>
                </c:pt>
                <c:pt idx="10">
                  <c:v>2561</c:v>
                </c:pt>
                <c:pt idx="11">
                  <c:v>2571</c:v>
                </c:pt>
                <c:pt idx="12">
                  <c:v>2579</c:v>
                </c:pt>
                <c:pt idx="13">
                  <c:v>2577</c:v>
                </c:pt>
                <c:pt idx="14">
                  <c:v>2585</c:v>
                </c:pt>
                <c:pt idx="15">
                  <c:v>2563</c:v>
                </c:pt>
                <c:pt idx="16">
                  <c:v>2578</c:v>
                </c:pt>
                <c:pt idx="17">
                  <c:v>2604</c:v>
                </c:pt>
                <c:pt idx="18">
                  <c:v>2633</c:v>
                </c:pt>
                <c:pt idx="19">
                  <c:v>2719</c:v>
                </c:pt>
                <c:pt idx="20">
                  <c:v>2781</c:v>
                </c:pt>
                <c:pt idx="21">
                  <c:v>2820</c:v>
                </c:pt>
                <c:pt idx="22">
                  <c:v>2869</c:v>
                </c:pt>
                <c:pt idx="23">
                  <c:v>2884</c:v>
                </c:pt>
                <c:pt idx="24">
                  <c:v>2899</c:v>
                </c:pt>
                <c:pt idx="25">
                  <c:v>2935</c:v>
                </c:pt>
                <c:pt idx="26">
                  <c:v>3010</c:v>
                </c:pt>
                <c:pt idx="27">
                  <c:v>3050</c:v>
                </c:pt>
                <c:pt idx="28">
                  <c:v>3053</c:v>
                </c:pt>
                <c:pt idx="29">
                  <c:v>3087</c:v>
                </c:pt>
                <c:pt idx="30">
                  <c:v>3100</c:v>
                </c:pt>
                <c:pt idx="31">
                  <c:v>3167</c:v>
                </c:pt>
                <c:pt idx="32">
                  <c:v>3193</c:v>
                </c:pt>
                <c:pt idx="33">
                  <c:v>3251</c:v>
                </c:pt>
                <c:pt idx="34">
                  <c:v>3271</c:v>
                </c:pt>
                <c:pt idx="35">
                  <c:v>3353</c:v>
                </c:pt>
                <c:pt idx="36">
                  <c:v>3351</c:v>
                </c:pt>
                <c:pt idx="37">
                  <c:v>3373</c:v>
                </c:pt>
                <c:pt idx="38">
                  <c:v>3487</c:v>
                </c:pt>
                <c:pt idx="39">
                  <c:v>3552</c:v>
                </c:pt>
                <c:pt idx="40">
                  <c:v>3557</c:v>
                </c:pt>
              </c:numCache>
            </c:numRef>
          </c:val>
          <c:smooth val="0"/>
          <c:extLst>
            <c:ext xmlns:c16="http://schemas.microsoft.com/office/drawing/2014/chart" uri="{C3380CC4-5D6E-409C-BE32-E72D297353CC}">
              <c16:uniqueId val="{00000004-D904-49B7-92C6-4DF31D1C8F52}"/>
            </c:ext>
          </c:extLst>
        </c:ser>
        <c:dLbls>
          <c:showLegendKey val="0"/>
          <c:showVal val="0"/>
          <c:showCatName val="0"/>
          <c:showSerName val="0"/>
          <c:showPercent val="0"/>
          <c:showBubbleSize val="0"/>
        </c:dLbls>
        <c:smooth val="0"/>
        <c:axId val="256339000"/>
        <c:axId val="256336048"/>
      </c:lineChart>
      <c:dateAx>
        <c:axId val="256339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36048"/>
        <c:crosses val="autoZero"/>
        <c:auto val="1"/>
        <c:lblOffset val="100"/>
        <c:baseTimeUnit val="months"/>
      </c:dateAx>
      <c:valAx>
        <c:axId val="25633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3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23</c:v>
                </c:pt>
                <c:pt idx="1">
                  <c:v>17</c:v>
                </c:pt>
                <c:pt idx="2">
                  <c:v>21</c:v>
                </c:pt>
                <c:pt idx="3">
                  <c:v>40</c:v>
                </c:pt>
                <c:pt idx="4">
                  <c:v>11</c:v>
                </c:pt>
                <c:pt idx="5">
                  <c:v>32</c:v>
                </c:pt>
                <c:pt idx="6">
                  <c:v>0</c:v>
                </c:pt>
                <c:pt idx="7">
                  <c:v>0</c:v>
                </c:pt>
              </c:numCache>
            </c:numRef>
          </c:val>
          <c:extLst>
            <c:ext xmlns:c16="http://schemas.microsoft.com/office/drawing/2014/chart" uri="{C3380CC4-5D6E-409C-BE32-E72D297353CC}">
              <c16:uniqueId val="{00000000-B23A-41C3-A28B-279ED65ECA07}"/>
            </c:ext>
          </c:extLst>
        </c:ser>
        <c:dLbls>
          <c:showLegendKey val="0"/>
          <c:showVal val="0"/>
          <c:showCatName val="0"/>
          <c:showSerName val="0"/>
          <c:showPercent val="0"/>
          <c:showBubbleSize val="0"/>
        </c:dLbls>
        <c:gapWidth val="219"/>
        <c:overlap val="-27"/>
        <c:axId val="393819432"/>
        <c:axId val="393816152"/>
      </c:barChart>
      <c:dateAx>
        <c:axId val="393819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16152"/>
        <c:crosses val="autoZero"/>
        <c:auto val="1"/>
        <c:lblOffset val="100"/>
        <c:baseTimeUnit val="months"/>
      </c:dateAx>
      <c:valAx>
        <c:axId val="39381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1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24</c:v>
                </c:pt>
                <c:pt idx="1">
                  <c:v>36</c:v>
                </c:pt>
                <c:pt idx="2">
                  <c:v>33</c:v>
                </c:pt>
                <c:pt idx="3">
                  <c:v>28</c:v>
                </c:pt>
                <c:pt idx="4">
                  <c:v>36</c:v>
                </c:pt>
                <c:pt idx="5">
                  <c:v>32</c:v>
                </c:pt>
                <c:pt idx="6">
                  <c:v>16</c:v>
                </c:pt>
                <c:pt idx="7">
                  <c:v>0</c:v>
                </c:pt>
                <c:pt idx="8">
                  <c:v>0</c:v>
                </c:pt>
                <c:pt idx="9">
                  <c:v>0</c:v>
                </c:pt>
                <c:pt idx="10">
                  <c:v>0</c:v>
                </c:pt>
                <c:pt idx="11">
                  <c:v>0</c:v>
                </c:pt>
              </c:numCache>
            </c:numRef>
          </c:val>
          <c:extLst>
            <c:ext xmlns:c16="http://schemas.microsoft.com/office/drawing/2014/chart" uri="{C3380CC4-5D6E-409C-BE32-E72D297353CC}">
              <c16:uniqueId val="{00000000-EC24-46C1-894C-CDF9BB88D98E}"/>
            </c:ext>
          </c:extLst>
        </c:ser>
        <c:dLbls>
          <c:showLegendKey val="0"/>
          <c:showVal val="0"/>
          <c:showCatName val="0"/>
          <c:showSerName val="0"/>
          <c:showPercent val="0"/>
          <c:showBubbleSize val="0"/>
        </c:dLbls>
        <c:gapWidth val="219"/>
        <c:overlap val="-27"/>
        <c:axId val="393817464"/>
        <c:axId val="393816808"/>
      </c:barChart>
      <c:dateAx>
        <c:axId val="393817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16808"/>
        <c:crosses val="autoZero"/>
        <c:auto val="1"/>
        <c:lblOffset val="100"/>
        <c:baseTimeUnit val="months"/>
      </c:dateAx>
      <c:valAx>
        <c:axId val="39381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1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534</c:v>
                </c:pt>
                <c:pt idx="1">
                  <c:v>848</c:v>
                </c:pt>
                <c:pt idx="2">
                  <c:v>875</c:v>
                </c:pt>
                <c:pt idx="3">
                  <c:v>751</c:v>
                </c:pt>
                <c:pt idx="4">
                  <c:v>964</c:v>
                </c:pt>
                <c:pt idx="5">
                  <c:v>819</c:v>
                </c:pt>
                <c:pt idx="6">
                  <c:v>17</c:v>
                </c:pt>
                <c:pt idx="7">
                  <c:v>0</c:v>
                </c:pt>
                <c:pt idx="8">
                  <c:v>0</c:v>
                </c:pt>
                <c:pt idx="9">
                  <c:v>0</c:v>
                </c:pt>
                <c:pt idx="10">
                  <c:v>0</c:v>
                </c:pt>
                <c:pt idx="11">
                  <c:v>0</c:v>
                </c:pt>
              </c:numCache>
            </c:numRef>
          </c:val>
          <c:extLst>
            <c:ext xmlns:c16="http://schemas.microsoft.com/office/drawing/2014/chart" uri="{C3380CC4-5D6E-409C-BE32-E72D297353CC}">
              <c16:uniqueId val="{00000000-844D-4EE0-9251-19D10634D792}"/>
            </c:ext>
          </c:extLst>
        </c:ser>
        <c:dLbls>
          <c:showLegendKey val="0"/>
          <c:showVal val="0"/>
          <c:showCatName val="0"/>
          <c:showSerName val="0"/>
          <c:showPercent val="0"/>
          <c:showBubbleSize val="0"/>
        </c:dLbls>
        <c:gapWidth val="219"/>
        <c:overlap val="-27"/>
        <c:axId val="396603416"/>
        <c:axId val="396604072"/>
      </c:barChart>
      <c:catAx>
        <c:axId val="396603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04072"/>
        <c:crosses val="autoZero"/>
        <c:auto val="1"/>
        <c:lblAlgn val="ctr"/>
        <c:lblOffset val="100"/>
        <c:noMultiLvlLbl val="0"/>
      </c:catAx>
      <c:valAx>
        <c:axId val="39660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03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17114</c:v>
                </c:pt>
                <c:pt idx="1">
                  <c:v>23168</c:v>
                </c:pt>
                <c:pt idx="2">
                  <c:v>18750</c:v>
                </c:pt>
                <c:pt idx="3">
                  <c:v>16919</c:v>
                </c:pt>
                <c:pt idx="4">
                  <c:v>41589</c:v>
                </c:pt>
                <c:pt idx="5">
                  <c:v>171888</c:v>
                </c:pt>
                <c:pt idx="6">
                  <c:v>0</c:v>
                </c:pt>
                <c:pt idx="7">
                  <c:v>0</c:v>
                </c:pt>
              </c:numCache>
            </c:numRef>
          </c:val>
          <c:extLst>
            <c:ext xmlns:c16="http://schemas.microsoft.com/office/drawing/2014/chart" uri="{C3380CC4-5D6E-409C-BE32-E72D297353CC}">
              <c16:uniqueId val="{00000000-91D2-4CE9-B15B-37791B7C2471}"/>
            </c:ext>
          </c:extLst>
        </c:ser>
        <c:dLbls>
          <c:showLegendKey val="0"/>
          <c:showVal val="0"/>
          <c:showCatName val="0"/>
          <c:showSerName val="0"/>
          <c:showPercent val="0"/>
          <c:showBubbleSize val="0"/>
        </c:dLbls>
        <c:gapWidth val="219"/>
        <c:overlap val="-27"/>
        <c:axId val="388717544"/>
        <c:axId val="388712952"/>
      </c:barChart>
      <c:dateAx>
        <c:axId val="388717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712952"/>
        <c:crosses val="autoZero"/>
        <c:auto val="1"/>
        <c:lblOffset val="100"/>
        <c:baseTimeUnit val="months"/>
      </c:dateAx>
      <c:valAx>
        <c:axId val="38871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71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29</c:v>
                </c:pt>
                <c:pt idx="2">
                  <c:v>-8</c:v>
                </c:pt>
                <c:pt idx="3">
                  <c:v>8</c:v>
                </c:pt>
                <c:pt idx="4">
                  <c:v>29</c:v>
                </c:pt>
                <c:pt idx="5">
                  <c:v>44</c:v>
                </c:pt>
                <c:pt idx="6">
                  <c:v>1</c:v>
                </c:pt>
              </c:numCache>
            </c:numRef>
          </c:val>
          <c:extLst>
            <c:ext xmlns:c16="http://schemas.microsoft.com/office/drawing/2014/chart" uri="{C3380CC4-5D6E-409C-BE32-E72D297353CC}">
              <c16:uniqueId val="{00000000-7916-40FF-8313-3E1D1119F832}"/>
            </c:ext>
          </c:extLst>
        </c:ser>
        <c:dLbls>
          <c:showLegendKey val="0"/>
          <c:showVal val="0"/>
          <c:showCatName val="0"/>
          <c:showSerName val="0"/>
          <c:showPercent val="0"/>
          <c:showBubbleSize val="0"/>
        </c:dLbls>
        <c:gapWidth val="219"/>
        <c:overlap val="-27"/>
        <c:axId val="510101504"/>
        <c:axId val="510097240"/>
      </c:barChart>
      <c:dateAx>
        <c:axId val="510101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097240"/>
        <c:crosses val="autoZero"/>
        <c:auto val="1"/>
        <c:lblOffset val="100"/>
        <c:baseTimeUnit val="months"/>
      </c:dateAx>
      <c:valAx>
        <c:axId val="51009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10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6</c:v>
                </c:pt>
                <c:pt idx="2">
                  <c:v>5</c:v>
                </c:pt>
                <c:pt idx="3">
                  <c:v>3</c:v>
                </c:pt>
                <c:pt idx="4">
                  <c:v>3</c:v>
                </c:pt>
                <c:pt idx="5">
                  <c:v>3</c:v>
                </c:pt>
                <c:pt idx="6">
                  <c:v>1</c:v>
                </c:pt>
                <c:pt idx="7">
                  <c:v>0</c:v>
                </c:pt>
                <c:pt idx="8">
                  <c:v>0</c:v>
                </c:pt>
                <c:pt idx="9">
                  <c:v>0</c:v>
                </c:pt>
                <c:pt idx="10">
                  <c:v>0</c:v>
                </c:pt>
                <c:pt idx="11">
                  <c:v>0</c:v>
                </c:pt>
              </c:numCache>
            </c:numRef>
          </c:val>
          <c:extLst>
            <c:ext xmlns:c16="http://schemas.microsoft.com/office/drawing/2014/chart" uri="{C3380CC4-5D6E-409C-BE32-E72D297353CC}">
              <c16:uniqueId val="{00000000-377D-463A-805A-B86845736591}"/>
            </c:ext>
          </c:extLst>
        </c:ser>
        <c:dLbls>
          <c:showLegendKey val="0"/>
          <c:showVal val="0"/>
          <c:showCatName val="0"/>
          <c:showSerName val="0"/>
          <c:showPercent val="0"/>
          <c:showBubbleSize val="0"/>
        </c:dLbls>
        <c:gapWidth val="219"/>
        <c:overlap val="-27"/>
        <c:axId val="510091992"/>
        <c:axId val="510092320"/>
      </c:barChart>
      <c:dateAx>
        <c:axId val="510091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092320"/>
        <c:crosses val="autoZero"/>
        <c:auto val="1"/>
        <c:lblOffset val="100"/>
        <c:baseTimeUnit val="months"/>
      </c:dateAx>
      <c:valAx>
        <c:axId val="51009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09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71</c:v>
                </c:pt>
                <c:pt idx="1">
                  <c:v>151</c:v>
                </c:pt>
                <c:pt idx="2">
                  <c:v>110</c:v>
                </c:pt>
                <c:pt idx="3">
                  <c:v>66</c:v>
                </c:pt>
                <c:pt idx="4">
                  <c:v>76</c:v>
                </c:pt>
                <c:pt idx="5">
                  <c:v>63</c:v>
                </c:pt>
                <c:pt idx="6">
                  <c:v>1</c:v>
                </c:pt>
                <c:pt idx="7">
                  <c:v>0</c:v>
                </c:pt>
                <c:pt idx="8">
                  <c:v>0</c:v>
                </c:pt>
                <c:pt idx="9">
                  <c:v>0</c:v>
                </c:pt>
                <c:pt idx="10">
                  <c:v>0</c:v>
                </c:pt>
                <c:pt idx="11">
                  <c:v>0</c:v>
                </c:pt>
              </c:numCache>
            </c:numRef>
          </c:val>
          <c:extLst>
            <c:ext xmlns:c16="http://schemas.microsoft.com/office/drawing/2014/chart" uri="{C3380CC4-5D6E-409C-BE32-E72D297353CC}">
              <c16:uniqueId val="{00000000-B3C1-4B99-A4F5-2253446623C4}"/>
            </c:ext>
          </c:extLst>
        </c:ser>
        <c:dLbls>
          <c:showLegendKey val="0"/>
          <c:showVal val="0"/>
          <c:showCatName val="0"/>
          <c:showSerName val="0"/>
          <c:showPercent val="0"/>
          <c:showBubbleSize val="0"/>
        </c:dLbls>
        <c:gapWidth val="219"/>
        <c:overlap val="-27"/>
        <c:axId val="510105768"/>
        <c:axId val="510109048"/>
      </c:barChart>
      <c:catAx>
        <c:axId val="510105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109048"/>
        <c:crosses val="autoZero"/>
        <c:auto val="1"/>
        <c:lblAlgn val="ctr"/>
        <c:lblOffset val="100"/>
        <c:noMultiLvlLbl val="0"/>
      </c:catAx>
      <c:valAx>
        <c:axId val="51010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10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8</c:v>
                </c:pt>
                <c:pt idx="1">
                  <c:v>18</c:v>
                </c:pt>
                <c:pt idx="2">
                  <c:v>10</c:v>
                </c:pt>
                <c:pt idx="3">
                  <c:v>12</c:v>
                </c:pt>
                <c:pt idx="4">
                  <c:v>31</c:v>
                </c:pt>
                <c:pt idx="5">
                  <c:v>24</c:v>
                </c:pt>
                <c:pt idx="6">
                  <c:v>0</c:v>
                </c:pt>
                <c:pt idx="7">
                  <c:v>0</c:v>
                </c:pt>
                <c:pt idx="8">
                  <c:v>0</c:v>
                </c:pt>
                <c:pt idx="9">
                  <c:v>0</c:v>
                </c:pt>
                <c:pt idx="10">
                  <c:v>0</c:v>
                </c:pt>
                <c:pt idx="11">
                  <c:v>0</c:v>
                </c:pt>
              </c:numCache>
            </c:numRef>
          </c:val>
          <c:extLst>
            <c:ext xmlns:c16="http://schemas.microsoft.com/office/drawing/2014/chart" uri="{C3380CC4-5D6E-409C-BE32-E72D297353CC}">
              <c16:uniqueId val="{00000000-39AD-42CB-9445-0008D9891ACF}"/>
            </c:ext>
          </c:extLst>
        </c:ser>
        <c:dLbls>
          <c:showLegendKey val="0"/>
          <c:showVal val="0"/>
          <c:showCatName val="0"/>
          <c:showSerName val="0"/>
          <c:showPercent val="0"/>
          <c:showBubbleSize val="0"/>
        </c:dLbls>
        <c:gapWidth val="219"/>
        <c:overlap val="-27"/>
        <c:axId val="510112000"/>
        <c:axId val="510101832"/>
      </c:barChart>
      <c:dateAx>
        <c:axId val="510112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101832"/>
        <c:crosses val="autoZero"/>
        <c:auto val="1"/>
        <c:lblOffset val="100"/>
        <c:baseTimeUnit val="months"/>
      </c:dateAx>
      <c:valAx>
        <c:axId val="51010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11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616</c:v>
                </c:pt>
                <c:pt idx="1">
                  <c:v>739</c:v>
                </c:pt>
                <c:pt idx="2">
                  <c:v>643</c:v>
                </c:pt>
                <c:pt idx="3">
                  <c:v>566</c:v>
                </c:pt>
                <c:pt idx="4">
                  <c:v>640</c:v>
                </c:pt>
                <c:pt idx="5">
                  <c:v>550</c:v>
                </c:pt>
                <c:pt idx="6">
                  <c:v>27</c:v>
                </c:pt>
              </c:numCache>
            </c:numRef>
          </c:val>
          <c:extLst>
            <c:ext xmlns:c16="http://schemas.microsoft.com/office/drawing/2014/chart" uri="{C3380CC4-5D6E-409C-BE32-E72D297353CC}">
              <c16:uniqueId val="{00000000-9B90-4C67-B8EE-34770227924A}"/>
            </c:ext>
          </c:extLst>
        </c:ser>
        <c:dLbls>
          <c:showLegendKey val="0"/>
          <c:showVal val="0"/>
          <c:showCatName val="0"/>
          <c:showSerName val="0"/>
          <c:showPercent val="0"/>
          <c:showBubbleSize val="0"/>
        </c:dLbls>
        <c:gapWidth val="219"/>
        <c:overlap val="-27"/>
        <c:axId val="538520528"/>
        <c:axId val="538527416"/>
      </c:barChart>
      <c:dateAx>
        <c:axId val="538520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527416"/>
        <c:crosses val="autoZero"/>
        <c:auto val="1"/>
        <c:lblOffset val="100"/>
        <c:baseTimeUnit val="months"/>
      </c:dateAx>
      <c:valAx>
        <c:axId val="53852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520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69</c:v>
                </c:pt>
                <c:pt idx="1">
                  <c:v>55</c:v>
                </c:pt>
                <c:pt idx="2">
                  <c:v>105</c:v>
                </c:pt>
                <c:pt idx="3">
                  <c:v>100</c:v>
                </c:pt>
                <c:pt idx="4">
                  <c:v>99</c:v>
                </c:pt>
                <c:pt idx="5">
                  <c:v>91</c:v>
                </c:pt>
                <c:pt idx="6">
                  <c:v>27</c:v>
                </c:pt>
              </c:numCache>
            </c:numRef>
          </c:val>
          <c:extLst>
            <c:ext xmlns:c16="http://schemas.microsoft.com/office/drawing/2014/chart" uri="{C3380CC4-5D6E-409C-BE32-E72D297353CC}">
              <c16:uniqueId val="{00000000-C498-4172-9B62-0881C50DB131}"/>
            </c:ext>
          </c:extLst>
        </c:ser>
        <c:dLbls>
          <c:showLegendKey val="0"/>
          <c:showVal val="0"/>
          <c:showCatName val="0"/>
          <c:showSerName val="0"/>
          <c:showPercent val="0"/>
          <c:showBubbleSize val="0"/>
        </c:dLbls>
        <c:gapWidth val="219"/>
        <c:overlap val="-27"/>
        <c:axId val="538536928"/>
        <c:axId val="538537256"/>
      </c:barChart>
      <c:catAx>
        <c:axId val="53853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537256"/>
        <c:crosses val="autoZero"/>
        <c:auto val="1"/>
        <c:lblAlgn val="ctr"/>
        <c:lblOffset val="100"/>
        <c:noMultiLvlLbl val="0"/>
      </c:catAx>
      <c:valAx>
        <c:axId val="53853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53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1395</c:v>
                </c:pt>
                <c:pt idx="1">
                  <c:v>1174</c:v>
                </c:pt>
                <c:pt idx="2">
                  <c:v>2109</c:v>
                </c:pt>
                <c:pt idx="3">
                  <c:v>2204</c:v>
                </c:pt>
                <c:pt idx="4">
                  <c:v>2179</c:v>
                </c:pt>
                <c:pt idx="5">
                  <c:v>2005</c:v>
                </c:pt>
                <c:pt idx="6">
                  <c:v>27</c:v>
                </c:pt>
              </c:numCache>
            </c:numRef>
          </c:val>
          <c:extLst>
            <c:ext xmlns:c16="http://schemas.microsoft.com/office/drawing/2014/chart" uri="{C3380CC4-5D6E-409C-BE32-E72D297353CC}">
              <c16:uniqueId val="{00000000-811A-4C8B-94A7-DD10A8B5343E}"/>
            </c:ext>
          </c:extLst>
        </c:ser>
        <c:dLbls>
          <c:showLegendKey val="0"/>
          <c:showVal val="0"/>
          <c:showCatName val="0"/>
          <c:showSerName val="0"/>
          <c:showPercent val="0"/>
          <c:showBubbleSize val="0"/>
        </c:dLbls>
        <c:gapWidth val="219"/>
        <c:overlap val="-27"/>
        <c:axId val="538540536"/>
        <c:axId val="538532992"/>
      </c:barChart>
      <c:catAx>
        <c:axId val="538540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532992"/>
        <c:crosses val="autoZero"/>
        <c:auto val="1"/>
        <c:lblAlgn val="ctr"/>
        <c:lblOffset val="100"/>
        <c:noMultiLvlLbl val="0"/>
      </c:catAx>
      <c:valAx>
        <c:axId val="538532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54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1212</c:v>
                </c:pt>
                <c:pt idx="1">
                  <c:v>99369</c:v>
                </c:pt>
                <c:pt idx="2">
                  <c:v>85918</c:v>
                </c:pt>
                <c:pt idx="3">
                  <c:v>83046</c:v>
                </c:pt>
                <c:pt idx="4">
                  <c:v>93468</c:v>
                </c:pt>
                <c:pt idx="5">
                  <c:v>80116</c:v>
                </c:pt>
                <c:pt idx="6">
                  <c:v>87519</c:v>
                </c:pt>
              </c:numCache>
            </c:numRef>
          </c:val>
          <c:extLst>
            <c:ext xmlns:c16="http://schemas.microsoft.com/office/drawing/2014/chart" uri="{C3380CC4-5D6E-409C-BE32-E72D297353CC}">
              <c16:uniqueId val="{00000000-1D0A-4144-A534-017CB9EC5517}"/>
            </c:ext>
          </c:extLst>
        </c:ser>
        <c:dLbls>
          <c:showLegendKey val="0"/>
          <c:showVal val="0"/>
          <c:showCatName val="0"/>
          <c:showSerName val="0"/>
          <c:showPercent val="0"/>
          <c:showBubbleSize val="0"/>
        </c:dLbls>
        <c:gapWidth val="219"/>
        <c:overlap val="-27"/>
        <c:axId val="538541192"/>
        <c:axId val="538540864"/>
      </c:barChart>
      <c:catAx>
        <c:axId val="538541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540864"/>
        <c:crosses val="autoZero"/>
        <c:auto val="1"/>
        <c:lblAlgn val="ctr"/>
        <c:lblOffset val="100"/>
        <c:noMultiLvlLbl val="0"/>
      </c:catAx>
      <c:valAx>
        <c:axId val="53854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54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22</c:v>
                </c:pt>
                <c:pt idx="2">
                  <c:v>114</c:v>
                </c:pt>
                <c:pt idx="3">
                  <c:v>65</c:v>
                </c:pt>
                <c:pt idx="4">
                  <c:v>5</c:v>
                </c:pt>
                <c:pt idx="5">
                  <c:v>27</c:v>
                </c:pt>
                <c:pt idx="6">
                  <c:v>0</c:v>
                </c:pt>
              </c:numCache>
            </c:numRef>
          </c:val>
          <c:extLst>
            <c:ext xmlns:c16="http://schemas.microsoft.com/office/drawing/2014/chart" uri="{C3380CC4-5D6E-409C-BE32-E72D297353CC}">
              <c16:uniqueId val="{00000000-A4B4-4D1B-8CBF-930614AB6F6F}"/>
            </c:ext>
          </c:extLst>
        </c:ser>
        <c:dLbls>
          <c:showLegendKey val="0"/>
          <c:showVal val="0"/>
          <c:showCatName val="0"/>
          <c:showSerName val="0"/>
          <c:showPercent val="0"/>
          <c:showBubbleSize val="0"/>
        </c:dLbls>
        <c:gapWidth val="219"/>
        <c:overlap val="-27"/>
        <c:axId val="551228968"/>
        <c:axId val="551227656"/>
      </c:barChart>
      <c:dateAx>
        <c:axId val="551228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227656"/>
        <c:crosses val="autoZero"/>
        <c:auto val="1"/>
        <c:lblOffset val="100"/>
        <c:baseTimeUnit val="months"/>
      </c:dateAx>
      <c:valAx>
        <c:axId val="55122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22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34</c:v>
                </c:pt>
                <c:pt idx="2">
                  <c:v>39</c:v>
                </c:pt>
                <c:pt idx="3">
                  <c:v>23</c:v>
                </c:pt>
                <c:pt idx="4">
                  <c:v>26</c:v>
                </c:pt>
                <c:pt idx="5">
                  <c:v>16</c:v>
                </c:pt>
                <c:pt idx="6">
                  <c:v>6</c:v>
                </c:pt>
                <c:pt idx="7">
                  <c:v>0</c:v>
                </c:pt>
                <c:pt idx="8">
                  <c:v>0</c:v>
                </c:pt>
                <c:pt idx="9">
                  <c:v>0</c:v>
                </c:pt>
                <c:pt idx="10">
                  <c:v>0</c:v>
                </c:pt>
                <c:pt idx="11">
                  <c:v>0</c:v>
                </c:pt>
              </c:numCache>
            </c:numRef>
          </c:val>
          <c:extLst>
            <c:ext xmlns:c16="http://schemas.microsoft.com/office/drawing/2014/chart" uri="{C3380CC4-5D6E-409C-BE32-E72D297353CC}">
              <c16:uniqueId val="{00000000-B83D-4E23-BC5B-F5193D21B0F6}"/>
            </c:ext>
          </c:extLst>
        </c:ser>
        <c:dLbls>
          <c:showLegendKey val="0"/>
          <c:showVal val="0"/>
          <c:showCatName val="0"/>
          <c:showSerName val="0"/>
          <c:showPercent val="0"/>
          <c:showBubbleSize val="0"/>
        </c:dLbls>
        <c:gapWidth val="219"/>
        <c:overlap val="-27"/>
        <c:axId val="551222080"/>
        <c:axId val="551222736"/>
      </c:barChart>
      <c:dateAx>
        <c:axId val="551222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222736"/>
        <c:crosses val="autoZero"/>
        <c:auto val="1"/>
        <c:lblOffset val="100"/>
        <c:baseTimeUnit val="months"/>
      </c:dateAx>
      <c:valAx>
        <c:axId val="55122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22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514</c:v>
                </c:pt>
                <c:pt idx="1">
                  <c:v>521</c:v>
                </c:pt>
                <c:pt idx="2">
                  <c:v>596</c:v>
                </c:pt>
                <c:pt idx="3">
                  <c:v>378</c:v>
                </c:pt>
                <c:pt idx="4">
                  <c:v>451</c:v>
                </c:pt>
                <c:pt idx="5">
                  <c:v>288</c:v>
                </c:pt>
                <c:pt idx="6">
                  <c:v>6</c:v>
                </c:pt>
                <c:pt idx="7">
                  <c:v>0</c:v>
                </c:pt>
                <c:pt idx="8">
                  <c:v>0</c:v>
                </c:pt>
                <c:pt idx="9">
                  <c:v>0</c:v>
                </c:pt>
                <c:pt idx="10">
                  <c:v>0</c:v>
                </c:pt>
                <c:pt idx="11">
                  <c:v>0</c:v>
                </c:pt>
              </c:numCache>
            </c:numRef>
          </c:val>
          <c:extLst>
            <c:ext xmlns:c16="http://schemas.microsoft.com/office/drawing/2014/chart" uri="{C3380CC4-5D6E-409C-BE32-E72D297353CC}">
              <c16:uniqueId val="{00000000-DC2F-4032-BEE0-81BC1E455978}"/>
            </c:ext>
          </c:extLst>
        </c:ser>
        <c:dLbls>
          <c:showLegendKey val="0"/>
          <c:showVal val="0"/>
          <c:showCatName val="0"/>
          <c:showSerName val="0"/>
          <c:showPercent val="0"/>
          <c:showBubbleSize val="0"/>
        </c:dLbls>
        <c:gapWidth val="219"/>
        <c:overlap val="-27"/>
        <c:axId val="551224048"/>
        <c:axId val="551227328"/>
      </c:barChart>
      <c:catAx>
        <c:axId val="551224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227328"/>
        <c:crosses val="autoZero"/>
        <c:auto val="1"/>
        <c:lblAlgn val="ctr"/>
        <c:lblOffset val="100"/>
        <c:noMultiLvlLbl val="0"/>
      </c:catAx>
      <c:valAx>
        <c:axId val="55122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22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11319</c:v>
                </c:pt>
                <c:pt idx="1">
                  <c:v>14012</c:v>
                </c:pt>
                <c:pt idx="2">
                  <c:v>118067</c:v>
                </c:pt>
                <c:pt idx="3">
                  <c:v>49571</c:v>
                </c:pt>
                <c:pt idx="4">
                  <c:v>10510</c:v>
                </c:pt>
                <c:pt idx="5">
                  <c:v>12731</c:v>
                </c:pt>
              </c:numCache>
            </c:numRef>
          </c:val>
          <c:extLst>
            <c:ext xmlns:c16="http://schemas.microsoft.com/office/drawing/2014/chart" uri="{C3380CC4-5D6E-409C-BE32-E72D297353CC}">
              <c16:uniqueId val="{00000000-5A9B-46E8-8B55-91F14DC180A1}"/>
            </c:ext>
          </c:extLst>
        </c:ser>
        <c:dLbls>
          <c:showLegendKey val="0"/>
          <c:showVal val="0"/>
          <c:showCatName val="0"/>
          <c:showSerName val="0"/>
          <c:showPercent val="0"/>
          <c:showBubbleSize val="0"/>
        </c:dLbls>
        <c:gapWidth val="219"/>
        <c:overlap val="-27"/>
        <c:axId val="551239792"/>
        <c:axId val="551230608"/>
      </c:barChart>
      <c:dateAx>
        <c:axId val="551239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230608"/>
        <c:crosses val="autoZero"/>
        <c:auto val="1"/>
        <c:lblOffset val="100"/>
        <c:baseTimeUnit val="months"/>
      </c:dateAx>
      <c:valAx>
        <c:axId val="55123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123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A0D7D-F8F1-483E-9DB9-471599A38A38}"/>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1A513352-BDA4-41F5-BC05-D1CC98DFFB5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081239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690B2-4639-48D0-B2F4-E5DEEBFF3762}"/>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387D94EB-953F-48C8-A4C3-7A80721F141D}"/>
              </a:ext>
            </a:extLst>
          </p:cNvPr>
          <p:cNvGraphicFramePr>
            <a:graphicFrameLocks noGrp="1"/>
          </p:cNvGraphicFramePr>
          <p:nvPr>
            <p:ph type="chart" sz="quarter" idx="13"/>
            <p:extLst>
              <p:ext uri="{D42A27DB-BD31-4B8C-83A1-F6EECF244321}">
                <p14:modId xmlns:p14="http://schemas.microsoft.com/office/powerpoint/2010/main" val="2065633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A9CB9A-4DCE-40D8-97E1-ABA7288FCD14}"/>
              </a:ext>
            </a:extLst>
          </p:cNvPr>
          <p:cNvSpPr>
            <a:spLocks noGrp="1"/>
          </p:cNvSpPr>
          <p:nvPr>
            <p:ph type="body" sz="quarter" idx="14"/>
          </p:nvPr>
        </p:nvSpPr>
        <p:spPr/>
        <p:txBody>
          <a:bodyPr/>
          <a:lstStyle/>
          <a:p>
            <a:r>
              <a:rPr lang="en-US"/>
              <a:t>01/01/2021 - 05/31/2024</a:t>
            </a:r>
          </a:p>
        </p:txBody>
      </p:sp>
      <p:sp>
        <p:nvSpPr>
          <p:cNvPr id="5" name="Footer Placeholder 4">
            <a:extLst>
              <a:ext uri="{FF2B5EF4-FFF2-40B4-BE49-F238E27FC236}">
                <a16:creationId xmlns:a16="http://schemas.microsoft.com/office/drawing/2014/main" id="{F5BA7944-4C53-495D-B217-3EF5874246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4678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A1C2D-C299-49CF-8B41-6E53310F6E7A}"/>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F29BF73B-8DE1-43C8-9727-74034C34C88D}"/>
              </a:ext>
            </a:extLst>
          </p:cNvPr>
          <p:cNvGraphicFramePr>
            <a:graphicFrameLocks noGrp="1"/>
          </p:cNvGraphicFramePr>
          <p:nvPr>
            <p:ph type="tbl" sz="quarter" idx="13"/>
            <p:extLst>
              <p:ext uri="{D42A27DB-BD31-4B8C-83A1-F6EECF244321}">
                <p14:modId xmlns:p14="http://schemas.microsoft.com/office/powerpoint/2010/main" val="2500870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829193318"/>
                    </a:ext>
                  </a:extLst>
                </a:gridCol>
                <a:gridCol w="905256">
                  <a:extLst>
                    <a:ext uri="{9D8B030D-6E8A-4147-A177-3AD203B41FA5}">
                      <a16:colId xmlns:a16="http://schemas.microsoft.com/office/drawing/2014/main" val="1616043198"/>
                    </a:ext>
                  </a:extLst>
                </a:gridCol>
                <a:gridCol w="905256">
                  <a:extLst>
                    <a:ext uri="{9D8B030D-6E8A-4147-A177-3AD203B41FA5}">
                      <a16:colId xmlns:a16="http://schemas.microsoft.com/office/drawing/2014/main" val="3527930458"/>
                    </a:ext>
                  </a:extLst>
                </a:gridCol>
                <a:gridCol w="905256">
                  <a:extLst>
                    <a:ext uri="{9D8B030D-6E8A-4147-A177-3AD203B41FA5}">
                      <a16:colId xmlns:a16="http://schemas.microsoft.com/office/drawing/2014/main" val="624629531"/>
                    </a:ext>
                  </a:extLst>
                </a:gridCol>
                <a:gridCol w="905256">
                  <a:extLst>
                    <a:ext uri="{9D8B030D-6E8A-4147-A177-3AD203B41FA5}">
                      <a16:colId xmlns:a16="http://schemas.microsoft.com/office/drawing/2014/main" val="2618965644"/>
                    </a:ext>
                  </a:extLst>
                </a:gridCol>
                <a:gridCol w="905256">
                  <a:extLst>
                    <a:ext uri="{9D8B030D-6E8A-4147-A177-3AD203B41FA5}">
                      <a16:colId xmlns:a16="http://schemas.microsoft.com/office/drawing/2014/main" val="808172062"/>
                    </a:ext>
                  </a:extLst>
                </a:gridCol>
                <a:gridCol w="905256">
                  <a:extLst>
                    <a:ext uri="{9D8B030D-6E8A-4147-A177-3AD203B41FA5}">
                      <a16:colId xmlns:a16="http://schemas.microsoft.com/office/drawing/2014/main" val="178326317"/>
                    </a:ext>
                  </a:extLst>
                </a:gridCol>
                <a:gridCol w="905256">
                  <a:extLst>
                    <a:ext uri="{9D8B030D-6E8A-4147-A177-3AD203B41FA5}">
                      <a16:colId xmlns:a16="http://schemas.microsoft.com/office/drawing/2014/main" val="1188966149"/>
                    </a:ext>
                  </a:extLst>
                </a:gridCol>
                <a:gridCol w="905256">
                  <a:extLst>
                    <a:ext uri="{9D8B030D-6E8A-4147-A177-3AD203B41FA5}">
                      <a16:colId xmlns:a16="http://schemas.microsoft.com/office/drawing/2014/main" val="379715053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01838393"/>
                  </a:ext>
                </a:extLst>
              </a:tr>
              <a:tr h="370840">
                <a:tc>
                  <a:txBody>
                    <a:bodyPr/>
                    <a:lstStyle/>
                    <a:p>
                      <a:r>
                        <a:rPr lang="en-US" sz="1000"/>
                        <a:t>7541</a:t>
                      </a:r>
                    </a:p>
                  </a:txBody>
                  <a:tcPr/>
                </a:tc>
                <a:tc>
                  <a:txBody>
                    <a:bodyPr/>
                    <a:lstStyle/>
                    <a:p>
                      <a:r>
                        <a:rPr lang="en-US" sz="1000"/>
                        <a:t>12</a:t>
                      </a:r>
                    </a:p>
                  </a:txBody>
                  <a:tcPr/>
                </a:tc>
                <a:tc>
                  <a:txBody>
                    <a:bodyPr/>
                    <a:lstStyle/>
                    <a:p>
                      <a:r>
                        <a:rPr lang="en-US" sz="1000"/>
                        <a:t>22</a:t>
                      </a:r>
                    </a:p>
                  </a:txBody>
                  <a:tcPr/>
                </a:tc>
                <a:tc>
                  <a:txBody>
                    <a:bodyPr/>
                    <a:lstStyle/>
                    <a:p>
                      <a:r>
                        <a:rPr lang="en-US" sz="1000"/>
                        <a:t>731</a:t>
                      </a:r>
                    </a:p>
                  </a:txBody>
                  <a:tcPr/>
                </a:tc>
                <a:tc>
                  <a:txBody>
                    <a:bodyPr/>
                    <a:lstStyle/>
                    <a:p>
                      <a:r>
                        <a:rPr lang="en-US" sz="1000"/>
                        <a:t>21</a:t>
                      </a:r>
                    </a:p>
                  </a:txBody>
                  <a:tcPr/>
                </a:tc>
                <a:tc>
                  <a:txBody>
                    <a:bodyPr/>
                    <a:lstStyle/>
                    <a:p>
                      <a:r>
                        <a:rPr lang="en-US" sz="1000"/>
                        <a:t>67</a:t>
                      </a:r>
                    </a:p>
                  </a:txBody>
                  <a:tcPr/>
                </a:tc>
                <a:tc>
                  <a:txBody>
                    <a:bodyPr/>
                    <a:lstStyle/>
                    <a:p>
                      <a:r>
                        <a:rPr lang="en-US" sz="1000"/>
                        <a:t>0</a:t>
                      </a:r>
                    </a:p>
                  </a:txBody>
                  <a:tcPr/>
                </a:tc>
                <a:tc>
                  <a:txBody>
                    <a:bodyPr/>
                    <a:lstStyle/>
                    <a:p>
                      <a:r>
                        <a:rPr lang="en-US" sz="1000"/>
                        <a:t>0.4941 %</a:t>
                      </a:r>
                    </a:p>
                  </a:txBody>
                  <a:tcPr/>
                </a:tc>
                <a:tc>
                  <a:txBody>
                    <a:bodyPr/>
                    <a:lstStyle/>
                    <a:p>
                      <a:r>
                        <a:rPr lang="en-US" sz="1000"/>
                        <a:t>0.0 %</a:t>
                      </a:r>
                    </a:p>
                  </a:txBody>
                  <a:tcPr/>
                </a:tc>
                <a:extLst>
                  <a:ext uri="{0D108BD9-81ED-4DB2-BD59-A6C34878D82A}">
                    <a16:rowId xmlns:a16="http://schemas.microsoft.com/office/drawing/2014/main" val="1048474038"/>
                  </a:ext>
                </a:extLst>
              </a:tr>
            </a:tbl>
          </a:graphicData>
        </a:graphic>
      </p:graphicFrame>
      <p:sp>
        <p:nvSpPr>
          <p:cNvPr id="4" name="Text Placeholder 3">
            <a:extLst>
              <a:ext uri="{FF2B5EF4-FFF2-40B4-BE49-F238E27FC236}">
                <a16:creationId xmlns:a16="http://schemas.microsoft.com/office/drawing/2014/main" id="{F42F727F-B15F-4FE3-BE13-2E39C051C607}"/>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933613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D09C1-F5B8-4881-8967-4AD818E6883E}"/>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01061B50-8E99-4D05-B450-A1C7235660D5}"/>
              </a:ext>
            </a:extLst>
          </p:cNvPr>
          <p:cNvGraphicFramePr>
            <a:graphicFrameLocks noGrp="1"/>
          </p:cNvGraphicFramePr>
          <p:nvPr>
            <p:ph type="chart" sz="quarter" idx="13"/>
            <p:extLst>
              <p:ext uri="{D42A27DB-BD31-4B8C-83A1-F6EECF244321}">
                <p14:modId xmlns:p14="http://schemas.microsoft.com/office/powerpoint/2010/main" val="2389136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534DA9-1954-4D9A-A92F-85970AD6B92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6EA11CB-9BB6-462B-BD1A-116F0D4A41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3073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AA650-9E77-4F72-9F0B-82A215CC75A4}"/>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A2ADB7B8-0F05-4971-9400-2BDFA3FCCDDB}"/>
              </a:ext>
            </a:extLst>
          </p:cNvPr>
          <p:cNvGraphicFramePr>
            <a:graphicFrameLocks noGrp="1"/>
          </p:cNvGraphicFramePr>
          <p:nvPr>
            <p:ph type="chart" sz="quarter" idx="13"/>
            <p:extLst>
              <p:ext uri="{D42A27DB-BD31-4B8C-83A1-F6EECF244321}">
                <p14:modId xmlns:p14="http://schemas.microsoft.com/office/powerpoint/2010/main" val="2462760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E50E9B-2DCD-45F6-BB3E-AA9C0F043E8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55635F8-8AE6-4F63-AA3A-73ECA47ECA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8272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59D9D-FEE9-40FC-9057-4B1760E8A3DA}"/>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CEC4E9FB-5632-4BE9-B71E-F4F3822CB564}"/>
              </a:ext>
            </a:extLst>
          </p:cNvPr>
          <p:cNvGraphicFramePr>
            <a:graphicFrameLocks noGrp="1"/>
          </p:cNvGraphicFramePr>
          <p:nvPr>
            <p:ph type="chart" sz="quarter" idx="13"/>
            <p:extLst>
              <p:ext uri="{D42A27DB-BD31-4B8C-83A1-F6EECF244321}">
                <p14:modId xmlns:p14="http://schemas.microsoft.com/office/powerpoint/2010/main" val="812176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15CBDD-0FE7-442B-A2B4-E197CBDE47A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4E04751-7EF5-4C18-9540-0FCEED62B0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0288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271B9-7B8E-4275-AD60-E49049829718}"/>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06F92D23-2B10-4D96-8495-538FB4BD547B}"/>
              </a:ext>
            </a:extLst>
          </p:cNvPr>
          <p:cNvGraphicFramePr>
            <a:graphicFrameLocks noGrp="1"/>
          </p:cNvGraphicFramePr>
          <p:nvPr>
            <p:ph type="chart" sz="quarter" idx="13"/>
            <p:extLst>
              <p:ext uri="{D42A27DB-BD31-4B8C-83A1-F6EECF244321}">
                <p14:modId xmlns:p14="http://schemas.microsoft.com/office/powerpoint/2010/main" val="3883879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94DCC1-B574-4D1E-AFD5-48F07B2EC02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31F01AD-15A3-4B7B-A5D2-0C58E485E2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8603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9BEB7-9C06-4195-9FAE-B72B0D71A645}"/>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A85CFAD7-F3B9-40C1-A89C-052AE428013B}"/>
              </a:ext>
            </a:extLst>
          </p:cNvPr>
          <p:cNvGraphicFramePr>
            <a:graphicFrameLocks noGrp="1"/>
          </p:cNvGraphicFramePr>
          <p:nvPr>
            <p:ph type="tbl" sz="quarter" idx="13"/>
            <p:extLst>
              <p:ext uri="{D42A27DB-BD31-4B8C-83A1-F6EECF244321}">
                <p14:modId xmlns:p14="http://schemas.microsoft.com/office/powerpoint/2010/main" val="380320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54955206"/>
                    </a:ext>
                  </a:extLst>
                </a:gridCol>
                <a:gridCol w="1481328">
                  <a:extLst>
                    <a:ext uri="{9D8B030D-6E8A-4147-A177-3AD203B41FA5}">
                      <a16:colId xmlns:a16="http://schemas.microsoft.com/office/drawing/2014/main" val="3633800685"/>
                    </a:ext>
                  </a:extLst>
                </a:gridCol>
                <a:gridCol w="329184">
                  <a:extLst>
                    <a:ext uri="{9D8B030D-6E8A-4147-A177-3AD203B41FA5}">
                      <a16:colId xmlns:a16="http://schemas.microsoft.com/office/drawing/2014/main" val="2958145888"/>
                    </a:ext>
                  </a:extLst>
                </a:gridCol>
                <a:gridCol w="329184">
                  <a:extLst>
                    <a:ext uri="{9D8B030D-6E8A-4147-A177-3AD203B41FA5}">
                      <a16:colId xmlns:a16="http://schemas.microsoft.com/office/drawing/2014/main" val="916235147"/>
                    </a:ext>
                  </a:extLst>
                </a:gridCol>
                <a:gridCol w="329184">
                  <a:extLst>
                    <a:ext uri="{9D8B030D-6E8A-4147-A177-3AD203B41FA5}">
                      <a16:colId xmlns:a16="http://schemas.microsoft.com/office/drawing/2014/main" val="2493826708"/>
                    </a:ext>
                  </a:extLst>
                </a:gridCol>
                <a:gridCol w="329184">
                  <a:extLst>
                    <a:ext uri="{9D8B030D-6E8A-4147-A177-3AD203B41FA5}">
                      <a16:colId xmlns:a16="http://schemas.microsoft.com/office/drawing/2014/main" val="1010032140"/>
                    </a:ext>
                  </a:extLst>
                </a:gridCol>
                <a:gridCol w="329184">
                  <a:extLst>
                    <a:ext uri="{9D8B030D-6E8A-4147-A177-3AD203B41FA5}">
                      <a16:colId xmlns:a16="http://schemas.microsoft.com/office/drawing/2014/main" val="901730341"/>
                    </a:ext>
                  </a:extLst>
                </a:gridCol>
                <a:gridCol w="329184">
                  <a:extLst>
                    <a:ext uri="{9D8B030D-6E8A-4147-A177-3AD203B41FA5}">
                      <a16:colId xmlns:a16="http://schemas.microsoft.com/office/drawing/2014/main" val="2373313869"/>
                    </a:ext>
                  </a:extLst>
                </a:gridCol>
                <a:gridCol w="329184">
                  <a:extLst>
                    <a:ext uri="{9D8B030D-6E8A-4147-A177-3AD203B41FA5}">
                      <a16:colId xmlns:a16="http://schemas.microsoft.com/office/drawing/2014/main" val="3183504154"/>
                    </a:ext>
                  </a:extLst>
                </a:gridCol>
                <a:gridCol w="329184">
                  <a:extLst>
                    <a:ext uri="{9D8B030D-6E8A-4147-A177-3AD203B41FA5}">
                      <a16:colId xmlns:a16="http://schemas.microsoft.com/office/drawing/2014/main" val="1132557715"/>
                    </a:ext>
                  </a:extLst>
                </a:gridCol>
                <a:gridCol w="329184">
                  <a:extLst>
                    <a:ext uri="{9D8B030D-6E8A-4147-A177-3AD203B41FA5}">
                      <a16:colId xmlns:a16="http://schemas.microsoft.com/office/drawing/2014/main" val="2049568126"/>
                    </a:ext>
                  </a:extLst>
                </a:gridCol>
                <a:gridCol w="329184">
                  <a:extLst>
                    <a:ext uri="{9D8B030D-6E8A-4147-A177-3AD203B41FA5}">
                      <a16:colId xmlns:a16="http://schemas.microsoft.com/office/drawing/2014/main" val="3754436611"/>
                    </a:ext>
                  </a:extLst>
                </a:gridCol>
                <a:gridCol w="329184">
                  <a:extLst>
                    <a:ext uri="{9D8B030D-6E8A-4147-A177-3AD203B41FA5}">
                      <a16:colId xmlns:a16="http://schemas.microsoft.com/office/drawing/2014/main" val="1507381008"/>
                    </a:ext>
                  </a:extLst>
                </a:gridCol>
                <a:gridCol w="329184">
                  <a:extLst>
                    <a:ext uri="{9D8B030D-6E8A-4147-A177-3AD203B41FA5}">
                      <a16:colId xmlns:a16="http://schemas.microsoft.com/office/drawing/2014/main" val="3331962269"/>
                    </a:ext>
                  </a:extLst>
                </a:gridCol>
                <a:gridCol w="329184">
                  <a:extLst>
                    <a:ext uri="{9D8B030D-6E8A-4147-A177-3AD203B41FA5}">
                      <a16:colId xmlns:a16="http://schemas.microsoft.com/office/drawing/2014/main" val="1053534252"/>
                    </a:ext>
                  </a:extLst>
                </a:gridCol>
                <a:gridCol w="329184">
                  <a:extLst>
                    <a:ext uri="{9D8B030D-6E8A-4147-A177-3AD203B41FA5}">
                      <a16:colId xmlns:a16="http://schemas.microsoft.com/office/drawing/2014/main" val="3654341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35733314"/>
                  </a:ext>
                </a:extLst>
              </a:tr>
            </a:tbl>
          </a:graphicData>
        </a:graphic>
      </p:graphicFrame>
      <p:sp>
        <p:nvSpPr>
          <p:cNvPr id="4" name="Text Placeholder 3">
            <a:extLst>
              <a:ext uri="{FF2B5EF4-FFF2-40B4-BE49-F238E27FC236}">
                <a16:creationId xmlns:a16="http://schemas.microsoft.com/office/drawing/2014/main" id="{58932571-796A-4136-894C-3F7075E4F76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504769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76D4-4CEA-4215-B45A-ED04136FE94B}"/>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F3FF81B9-C690-4525-83BE-25174FEBB71C}"/>
              </a:ext>
            </a:extLst>
          </p:cNvPr>
          <p:cNvGraphicFramePr>
            <a:graphicFrameLocks noGrp="1"/>
          </p:cNvGraphicFramePr>
          <p:nvPr>
            <p:ph type="tbl" sz="quarter" idx="13"/>
            <p:extLst>
              <p:ext uri="{D42A27DB-BD31-4B8C-83A1-F6EECF244321}">
                <p14:modId xmlns:p14="http://schemas.microsoft.com/office/powerpoint/2010/main" val="3909807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96931746"/>
                    </a:ext>
                  </a:extLst>
                </a:gridCol>
                <a:gridCol w="1481328">
                  <a:extLst>
                    <a:ext uri="{9D8B030D-6E8A-4147-A177-3AD203B41FA5}">
                      <a16:colId xmlns:a16="http://schemas.microsoft.com/office/drawing/2014/main" val="2232724277"/>
                    </a:ext>
                  </a:extLst>
                </a:gridCol>
                <a:gridCol w="329184">
                  <a:extLst>
                    <a:ext uri="{9D8B030D-6E8A-4147-A177-3AD203B41FA5}">
                      <a16:colId xmlns:a16="http://schemas.microsoft.com/office/drawing/2014/main" val="2447521897"/>
                    </a:ext>
                  </a:extLst>
                </a:gridCol>
                <a:gridCol w="329184">
                  <a:extLst>
                    <a:ext uri="{9D8B030D-6E8A-4147-A177-3AD203B41FA5}">
                      <a16:colId xmlns:a16="http://schemas.microsoft.com/office/drawing/2014/main" val="1601808927"/>
                    </a:ext>
                  </a:extLst>
                </a:gridCol>
                <a:gridCol w="329184">
                  <a:extLst>
                    <a:ext uri="{9D8B030D-6E8A-4147-A177-3AD203B41FA5}">
                      <a16:colId xmlns:a16="http://schemas.microsoft.com/office/drawing/2014/main" val="1223695046"/>
                    </a:ext>
                  </a:extLst>
                </a:gridCol>
                <a:gridCol w="329184">
                  <a:extLst>
                    <a:ext uri="{9D8B030D-6E8A-4147-A177-3AD203B41FA5}">
                      <a16:colId xmlns:a16="http://schemas.microsoft.com/office/drawing/2014/main" val="3420406262"/>
                    </a:ext>
                  </a:extLst>
                </a:gridCol>
                <a:gridCol w="329184">
                  <a:extLst>
                    <a:ext uri="{9D8B030D-6E8A-4147-A177-3AD203B41FA5}">
                      <a16:colId xmlns:a16="http://schemas.microsoft.com/office/drawing/2014/main" val="3719266204"/>
                    </a:ext>
                  </a:extLst>
                </a:gridCol>
                <a:gridCol w="329184">
                  <a:extLst>
                    <a:ext uri="{9D8B030D-6E8A-4147-A177-3AD203B41FA5}">
                      <a16:colId xmlns:a16="http://schemas.microsoft.com/office/drawing/2014/main" val="970121296"/>
                    </a:ext>
                  </a:extLst>
                </a:gridCol>
                <a:gridCol w="329184">
                  <a:extLst>
                    <a:ext uri="{9D8B030D-6E8A-4147-A177-3AD203B41FA5}">
                      <a16:colId xmlns:a16="http://schemas.microsoft.com/office/drawing/2014/main" val="3879548635"/>
                    </a:ext>
                  </a:extLst>
                </a:gridCol>
                <a:gridCol w="329184">
                  <a:extLst>
                    <a:ext uri="{9D8B030D-6E8A-4147-A177-3AD203B41FA5}">
                      <a16:colId xmlns:a16="http://schemas.microsoft.com/office/drawing/2014/main" val="1062101631"/>
                    </a:ext>
                  </a:extLst>
                </a:gridCol>
                <a:gridCol w="329184">
                  <a:extLst>
                    <a:ext uri="{9D8B030D-6E8A-4147-A177-3AD203B41FA5}">
                      <a16:colId xmlns:a16="http://schemas.microsoft.com/office/drawing/2014/main" val="1636833605"/>
                    </a:ext>
                  </a:extLst>
                </a:gridCol>
                <a:gridCol w="329184">
                  <a:extLst>
                    <a:ext uri="{9D8B030D-6E8A-4147-A177-3AD203B41FA5}">
                      <a16:colId xmlns:a16="http://schemas.microsoft.com/office/drawing/2014/main" val="3768449998"/>
                    </a:ext>
                  </a:extLst>
                </a:gridCol>
                <a:gridCol w="329184">
                  <a:extLst>
                    <a:ext uri="{9D8B030D-6E8A-4147-A177-3AD203B41FA5}">
                      <a16:colId xmlns:a16="http://schemas.microsoft.com/office/drawing/2014/main" val="1016576130"/>
                    </a:ext>
                  </a:extLst>
                </a:gridCol>
                <a:gridCol w="329184">
                  <a:extLst>
                    <a:ext uri="{9D8B030D-6E8A-4147-A177-3AD203B41FA5}">
                      <a16:colId xmlns:a16="http://schemas.microsoft.com/office/drawing/2014/main" val="2107794683"/>
                    </a:ext>
                  </a:extLst>
                </a:gridCol>
                <a:gridCol w="329184">
                  <a:extLst>
                    <a:ext uri="{9D8B030D-6E8A-4147-A177-3AD203B41FA5}">
                      <a16:colId xmlns:a16="http://schemas.microsoft.com/office/drawing/2014/main" val="471664508"/>
                    </a:ext>
                  </a:extLst>
                </a:gridCol>
                <a:gridCol w="329184">
                  <a:extLst>
                    <a:ext uri="{9D8B030D-6E8A-4147-A177-3AD203B41FA5}">
                      <a16:colId xmlns:a16="http://schemas.microsoft.com/office/drawing/2014/main" val="2046523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09409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- 2024-06-14 12:40:20</a:t>
                      </a:r>
                      <a:r>
                        <a:rPr kumimoji="0" lang="en-US" sz="1000" b="0" i="0" u="none" strike="noStrike" kern="1200" cap="none" spc="0" normalizeH="0" baseline="0" noProof="0">
                          <a:ln>
                            <a:noFill/>
                          </a:ln>
                          <a:solidFill>
                            <a:prstClr val="black"/>
                          </a:solidFill>
                          <a:effectLst/>
                          <a:uLnTx/>
                          <a:uFillTx/>
                          <a:latin typeface="Calibri"/>
                          <a:ea typeface="+mn-ea"/>
                          <a:cs typeface="+mn-cs"/>
                        </a:rPr>
                        <a:t>
 🎉 It's been a big week at the Home Office as we officially welcome our 13th class of Summer Associates! 63 talented #interns from colleges across the country are joining us for 10 weeks of on-the-job work experience, career mentorship, and networking. 
We're excited to partner with INROADS, Inc. once again and are confident our #internship program will provide rewarding experiences that will help shape the next generation of talent. Welcome to #TEAMPHLY! 🚀
Curious about #PHLYInternLife? Visit bit.ly/PHLYInternships to learn more!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https://quintly-eu-image-storage.s3.amazonaws.com/d123f9c23f3abec6e562a564c92f236a/db37071deba429ee7c98981de2ae47dc.jpg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45154950"/>
                  </a:ext>
                </a:extLst>
              </a:tr>
            </a:tbl>
          </a:graphicData>
        </a:graphic>
      </p:graphicFrame>
      <p:sp>
        <p:nvSpPr>
          <p:cNvPr id="4" name="Text Placeholder 3">
            <a:extLst>
              <a:ext uri="{FF2B5EF4-FFF2-40B4-BE49-F238E27FC236}">
                <a16:creationId xmlns:a16="http://schemas.microsoft.com/office/drawing/2014/main" id="{13D8ACFC-6DB9-433D-83E9-817CAF20C6D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481454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FB17D-7429-4F63-8F61-AE6EE3014C79}"/>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C630DE99-07FB-4835-BB4C-1F4C6F550794}"/>
              </a:ext>
            </a:extLst>
          </p:cNvPr>
          <p:cNvGraphicFramePr>
            <a:graphicFrameLocks noGrp="1"/>
          </p:cNvGraphicFramePr>
          <p:nvPr>
            <p:ph type="tbl" sz="quarter" idx="13"/>
            <p:extLst>
              <p:ext uri="{D42A27DB-BD31-4B8C-83A1-F6EECF244321}">
                <p14:modId xmlns:p14="http://schemas.microsoft.com/office/powerpoint/2010/main" val="2390639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06084649"/>
                    </a:ext>
                  </a:extLst>
                </a:gridCol>
                <a:gridCol w="1481328">
                  <a:extLst>
                    <a:ext uri="{9D8B030D-6E8A-4147-A177-3AD203B41FA5}">
                      <a16:colId xmlns:a16="http://schemas.microsoft.com/office/drawing/2014/main" val="2187300753"/>
                    </a:ext>
                  </a:extLst>
                </a:gridCol>
                <a:gridCol w="329184">
                  <a:extLst>
                    <a:ext uri="{9D8B030D-6E8A-4147-A177-3AD203B41FA5}">
                      <a16:colId xmlns:a16="http://schemas.microsoft.com/office/drawing/2014/main" val="922488650"/>
                    </a:ext>
                  </a:extLst>
                </a:gridCol>
                <a:gridCol w="329184">
                  <a:extLst>
                    <a:ext uri="{9D8B030D-6E8A-4147-A177-3AD203B41FA5}">
                      <a16:colId xmlns:a16="http://schemas.microsoft.com/office/drawing/2014/main" val="1670753357"/>
                    </a:ext>
                  </a:extLst>
                </a:gridCol>
                <a:gridCol w="329184">
                  <a:extLst>
                    <a:ext uri="{9D8B030D-6E8A-4147-A177-3AD203B41FA5}">
                      <a16:colId xmlns:a16="http://schemas.microsoft.com/office/drawing/2014/main" val="406183749"/>
                    </a:ext>
                  </a:extLst>
                </a:gridCol>
                <a:gridCol w="329184">
                  <a:extLst>
                    <a:ext uri="{9D8B030D-6E8A-4147-A177-3AD203B41FA5}">
                      <a16:colId xmlns:a16="http://schemas.microsoft.com/office/drawing/2014/main" val="3742151234"/>
                    </a:ext>
                  </a:extLst>
                </a:gridCol>
                <a:gridCol w="329184">
                  <a:extLst>
                    <a:ext uri="{9D8B030D-6E8A-4147-A177-3AD203B41FA5}">
                      <a16:colId xmlns:a16="http://schemas.microsoft.com/office/drawing/2014/main" val="1240487012"/>
                    </a:ext>
                  </a:extLst>
                </a:gridCol>
                <a:gridCol w="329184">
                  <a:extLst>
                    <a:ext uri="{9D8B030D-6E8A-4147-A177-3AD203B41FA5}">
                      <a16:colId xmlns:a16="http://schemas.microsoft.com/office/drawing/2014/main" val="569255160"/>
                    </a:ext>
                  </a:extLst>
                </a:gridCol>
                <a:gridCol w="329184">
                  <a:extLst>
                    <a:ext uri="{9D8B030D-6E8A-4147-A177-3AD203B41FA5}">
                      <a16:colId xmlns:a16="http://schemas.microsoft.com/office/drawing/2014/main" val="3714392624"/>
                    </a:ext>
                  </a:extLst>
                </a:gridCol>
                <a:gridCol w="329184">
                  <a:extLst>
                    <a:ext uri="{9D8B030D-6E8A-4147-A177-3AD203B41FA5}">
                      <a16:colId xmlns:a16="http://schemas.microsoft.com/office/drawing/2014/main" val="3395145032"/>
                    </a:ext>
                  </a:extLst>
                </a:gridCol>
                <a:gridCol w="329184">
                  <a:extLst>
                    <a:ext uri="{9D8B030D-6E8A-4147-A177-3AD203B41FA5}">
                      <a16:colId xmlns:a16="http://schemas.microsoft.com/office/drawing/2014/main" val="108810221"/>
                    </a:ext>
                  </a:extLst>
                </a:gridCol>
                <a:gridCol w="329184">
                  <a:extLst>
                    <a:ext uri="{9D8B030D-6E8A-4147-A177-3AD203B41FA5}">
                      <a16:colId xmlns:a16="http://schemas.microsoft.com/office/drawing/2014/main" val="3623634647"/>
                    </a:ext>
                  </a:extLst>
                </a:gridCol>
                <a:gridCol w="329184">
                  <a:extLst>
                    <a:ext uri="{9D8B030D-6E8A-4147-A177-3AD203B41FA5}">
                      <a16:colId xmlns:a16="http://schemas.microsoft.com/office/drawing/2014/main" val="4093604964"/>
                    </a:ext>
                  </a:extLst>
                </a:gridCol>
                <a:gridCol w="329184">
                  <a:extLst>
                    <a:ext uri="{9D8B030D-6E8A-4147-A177-3AD203B41FA5}">
                      <a16:colId xmlns:a16="http://schemas.microsoft.com/office/drawing/2014/main" val="3478017425"/>
                    </a:ext>
                  </a:extLst>
                </a:gridCol>
                <a:gridCol w="329184">
                  <a:extLst>
                    <a:ext uri="{9D8B030D-6E8A-4147-A177-3AD203B41FA5}">
                      <a16:colId xmlns:a16="http://schemas.microsoft.com/office/drawing/2014/main" val="897500352"/>
                    </a:ext>
                  </a:extLst>
                </a:gridCol>
                <a:gridCol w="329184">
                  <a:extLst>
                    <a:ext uri="{9D8B030D-6E8A-4147-A177-3AD203B41FA5}">
                      <a16:colId xmlns:a16="http://schemas.microsoft.com/office/drawing/2014/main" val="3843737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92265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- 2024-06-11 13:14:41</a:t>
                      </a:r>
                      <a:r>
                        <a:rPr kumimoji="0" lang="en-US" sz="1000" b="0" i="0" u="none" strike="noStrike" kern="1200" cap="none" spc="0" normalizeH="0" baseline="0" noProof="0">
                          <a:ln>
                            <a:noFill/>
                          </a:ln>
                          <a:solidFill>
                            <a:prstClr val="black"/>
                          </a:solidFill>
                          <a:effectLst/>
                          <a:uLnTx/>
                          <a:uFillTx/>
                          <a:latin typeface="Calibri"/>
                          <a:ea typeface="+mn-ea"/>
                          <a:cs typeface="+mn-cs"/>
                        </a:rPr>
                        <a:t>
 🎉 Congratulations to our softball team on their first win of the season in the Philadelphia Insurance Softball League! 🥎🏆
Each year, insurance professionals from companies across the region come together for friendly competition leading up to a championship tournament. The best part? The league supports the Philadelphia Children's Alliance, making every game a win for a great cause. 🙌❤️
Check out this snapshot of #TEAMPHLY on the field!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https://quintly-eu-image-storage.s3.amazonaws.com/d123f9c23f3abec6e562a564c92f236a/149bf7bed3cee99a9a06e95d36d56d1a.jpg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452558001"/>
                  </a:ext>
                </a:extLst>
              </a:tr>
            </a:tbl>
          </a:graphicData>
        </a:graphic>
      </p:graphicFrame>
      <p:sp>
        <p:nvSpPr>
          <p:cNvPr id="4" name="Text Placeholder 3">
            <a:extLst>
              <a:ext uri="{FF2B5EF4-FFF2-40B4-BE49-F238E27FC236}">
                <a16:creationId xmlns:a16="http://schemas.microsoft.com/office/drawing/2014/main" id="{D95A529F-D3E7-4971-9DF7-39A23D4B948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911044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A8371-E01B-46F6-B122-F0A4EEB47DF6}"/>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571055E7-54A2-4FC3-A5A0-7BE01676B58A}"/>
              </a:ext>
            </a:extLst>
          </p:cNvPr>
          <p:cNvGraphicFramePr>
            <a:graphicFrameLocks noGrp="1"/>
          </p:cNvGraphicFramePr>
          <p:nvPr>
            <p:ph type="tbl" sz="quarter" idx="13"/>
            <p:extLst>
              <p:ext uri="{D42A27DB-BD31-4B8C-83A1-F6EECF244321}">
                <p14:modId xmlns:p14="http://schemas.microsoft.com/office/powerpoint/2010/main" val="4117996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83173781"/>
                    </a:ext>
                  </a:extLst>
                </a:gridCol>
                <a:gridCol w="1481328">
                  <a:extLst>
                    <a:ext uri="{9D8B030D-6E8A-4147-A177-3AD203B41FA5}">
                      <a16:colId xmlns:a16="http://schemas.microsoft.com/office/drawing/2014/main" val="726242499"/>
                    </a:ext>
                  </a:extLst>
                </a:gridCol>
                <a:gridCol w="329184">
                  <a:extLst>
                    <a:ext uri="{9D8B030D-6E8A-4147-A177-3AD203B41FA5}">
                      <a16:colId xmlns:a16="http://schemas.microsoft.com/office/drawing/2014/main" val="4206432131"/>
                    </a:ext>
                  </a:extLst>
                </a:gridCol>
                <a:gridCol w="329184">
                  <a:extLst>
                    <a:ext uri="{9D8B030D-6E8A-4147-A177-3AD203B41FA5}">
                      <a16:colId xmlns:a16="http://schemas.microsoft.com/office/drawing/2014/main" val="1013989080"/>
                    </a:ext>
                  </a:extLst>
                </a:gridCol>
                <a:gridCol w="329184">
                  <a:extLst>
                    <a:ext uri="{9D8B030D-6E8A-4147-A177-3AD203B41FA5}">
                      <a16:colId xmlns:a16="http://schemas.microsoft.com/office/drawing/2014/main" val="1766727252"/>
                    </a:ext>
                  </a:extLst>
                </a:gridCol>
                <a:gridCol w="329184">
                  <a:extLst>
                    <a:ext uri="{9D8B030D-6E8A-4147-A177-3AD203B41FA5}">
                      <a16:colId xmlns:a16="http://schemas.microsoft.com/office/drawing/2014/main" val="2124280694"/>
                    </a:ext>
                  </a:extLst>
                </a:gridCol>
                <a:gridCol w="329184">
                  <a:extLst>
                    <a:ext uri="{9D8B030D-6E8A-4147-A177-3AD203B41FA5}">
                      <a16:colId xmlns:a16="http://schemas.microsoft.com/office/drawing/2014/main" val="546358567"/>
                    </a:ext>
                  </a:extLst>
                </a:gridCol>
                <a:gridCol w="329184">
                  <a:extLst>
                    <a:ext uri="{9D8B030D-6E8A-4147-A177-3AD203B41FA5}">
                      <a16:colId xmlns:a16="http://schemas.microsoft.com/office/drawing/2014/main" val="4223424798"/>
                    </a:ext>
                  </a:extLst>
                </a:gridCol>
                <a:gridCol w="329184">
                  <a:extLst>
                    <a:ext uri="{9D8B030D-6E8A-4147-A177-3AD203B41FA5}">
                      <a16:colId xmlns:a16="http://schemas.microsoft.com/office/drawing/2014/main" val="1083590737"/>
                    </a:ext>
                  </a:extLst>
                </a:gridCol>
                <a:gridCol w="329184">
                  <a:extLst>
                    <a:ext uri="{9D8B030D-6E8A-4147-A177-3AD203B41FA5}">
                      <a16:colId xmlns:a16="http://schemas.microsoft.com/office/drawing/2014/main" val="2934551789"/>
                    </a:ext>
                  </a:extLst>
                </a:gridCol>
                <a:gridCol w="329184">
                  <a:extLst>
                    <a:ext uri="{9D8B030D-6E8A-4147-A177-3AD203B41FA5}">
                      <a16:colId xmlns:a16="http://schemas.microsoft.com/office/drawing/2014/main" val="289134414"/>
                    </a:ext>
                  </a:extLst>
                </a:gridCol>
                <a:gridCol w="329184">
                  <a:extLst>
                    <a:ext uri="{9D8B030D-6E8A-4147-A177-3AD203B41FA5}">
                      <a16:colId xmlns:a16="http://schemas.microsoft.com/office/drawing/2014/main" val="2897622933"/>
                    </a:ext>
                  </a:extLst>
                </a:gridCol>
                <a:gridCol w="329184">
                  <a:extLst>
                    <a:ext uri="{9D8B030D-6E8A-4147-A177-3AD203B41FA5}">
                      <a16:colId xmlns:a16="http://schemas.microsoft.com/office/drawing/2014/main" val="328993449"/>
                    </a:ext>
                  </a:extLst>
                </a:gridCol>
                <a:gridCol w="329184">
                  <a:extLst>
                    <a:ext uri="{9D8B030D-6E8A-4147-A177-3AD203B41FA5}">
                      <a16:colId xmlns:a16="http://schemas.microsoft.com/office/drawing/2014/main" val="3620098651"/>
                    </a:ext>
                  </a:extLst>
                </a:gridCol>
                <a:gridCol w="329184">
                  <a:extLst>
                    <a:ext uri="{9D8B030D-6E8A-4147-A177-3AD203B41FA5}">
                      <a16:colId xmlns:a16="http://schemas.microsoft.com/office/drawing/2014/main" val="3687598966"/>
                    </a:ext>
                  </a:extLst>
                </a:gridCol>
                <a:gridCol w="329184">
                  <a:extLst>
                    <a:ext uri="{9D8B030D-6E8A-4147-A177-3AD203B41FA5}">
                      <a16:colId xmlns:a16="http://schemas.microsoft.com/office/drawing/2014/main" val="1666771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40454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- 2024-06-21 12:33:03</a:t>
                      </a:r>
                      <a:r>
                        <a:rPr kumimoji="0" lang="en-US" sz="1000" b="0" i="0" u="none" strike="noStrike" kern="1200" cap="none" spc="0" normalizeH="0" baseline="0" noProof="0">
                          <a:ln>
                            <a:noFill/>
                          </a:ln>
                          <a:solidFill>
                            <a:prstClr val="black"/>
                          </a:solidFill>
                          <a:effectLst/>
                          <a:uLnTx/>
                          <a:uFillTx/>
                          <a:latin typeface="Calibri"/>
                          <a:ea typeface="+mn-ea"/>
                          <a:cs typeface="+mn-cs"/>
                        </a:rPr>
                        <a:t>
 We had a great time partnering with Special Olympics Pennsylvania (SOPA) for a Unified Bocce Tournament at our Home Office! 
This friendly competition gave #TEAMPHLY a chance to experience the joy of SOPA’s mission while competing side-by-side with their talented athletes. 🏅 Unified Sports is all about bringing people together, creating opportunities for everyone to join in the fun, and promoting inclusion, acceptance, and respect. 🤝 #specialolympics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https://quintly-eu-image-storage.s3.amazonaws.com/d123f9c23f3abec6e562a564c92f236a/8d799eeb9fb7c3e2208d83a0eb1be392.jpg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24959100"/>
                  </a:ext>
                </a:extLst>
              </a:tr>
            </a:tbl>
          </a:graphicData>
        </a:graphic>
      </p:graphicFrame>
      <p:sp>
        <p:nvSpPr>
          <p:cNvPr id="4" name="Text Placeholder 3">
            <a:extLst>
              <a:ext uri="{FF2B5EF4-FFF2-40B4-BE49-F238E27FC236}">
                <a16:creationId xmlns:a16="http://schemas.microsoft.com/office/drawing/2014/main" id="{89C3C077-1E89-4C0A-B823-12B828F73AC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542243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F7FAA-F9F9-4E83-8E62-8DE5D095C1A7}"/>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C1CFF264-5F6A-43AF-923B-EAE0AA40DCF9}"/>
              </a:ext>
            </a:extLst>
          </p:cNvPr>
          <p:cNvGraphicFramePr>
            <a:graphicFrameLocks noGrp="1"/>
          </p:cNvGraphicFramePr>
          <p:nvPr>
            <p:ph type="tbl" sz="quarter" idx="13"/>
            <p:extLst>
              <p:ext uri="{D42A27DB-BD31-4B8C-83A1-F6EECF244321}">
                <p14:modId xmlns:p14="http://schemas.microsoft.com/office/powerpoint/2010/main" val="1279426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94894295"/>
                    </a:ext>
                  </a:extLst>
                </a:gridCol>
                <a:gridCol w="1481328">
                  <a:extLst>
                    <a:ext uri="{9D8B030D-6E8A-4147-A177-3AD203B41FA5}">
                      <a16:colId xmlns:a16="http://schemas.microsoft.com/office/drawing/2014/main" val="1755058038"/>
                    </a:ext>
                  </a:extLst>
                </a:gridCol>
                <a:gridCol w="329184">
                  <a:extLst>
                    <a:ext uri="{9D8B030D-6E8A-4147-A177-3AD203B41FA5}">
                      <a16:colId xmlns:a16="http://schemas.microsoft.com/office/drawing/2014/main" val="4047696750"/>
                    </a:ext>
                  </a:extLst>
                </a:gridCol>
                <a:gridCol w="329184">
                  <a:extLst>
                    <a:ext uri="{9D8B030D-6E8A-4147-A177-3AD203B41FA5}">
                      <a16:colId xmlns:a16="http://schemas.microsoft.com/office/drawing/2014/main" val="3031134828"/>
                    </a:ext>
                  </a:extLst>
                </a:gridCol>
                <a:gridCol w="329184">
                  <a:extLst>
                    <a:ext uri="{9D8B030D-6E8A-4147-A177-3AD203B41FA5}">
                      <a16:colId xmlns:a16="http://schemas.microsoft.com/office/drawing/2014/main" val="2102366070"/>
                    </a:ext>
                  </a:extLst>
                </a:gridCol>
                <a:gridCol w="329184">
                  <a:extLst>
                    <a:ext uri="{9D8B030D-6E8A-4147-A177-3AD203B41FA5}">
                      <a16:colId xmlns:a16="http://schemas.microsoft.com/office/drawing/2014/main" val="3977818611"/>
                    </a:ext>
                  </a:extLst>
                </a:gridCol>
                <a:gridCol w="329184">
                  <a:extLst>
                    <a:ext uri="{9D8B030D-6E8A-4147-A177-3AD203B41FA5}">
                      <a16:colId xmlns:a16="http://schemas.microsoft.com/office/drawing/2014/main" val="2761913849"/>
                    </a:ext>
                  </a:extLst>
                </a:gridCol>
                <a:gridCol w="329184">
                  <a:extLst>
                    <a:ext uri="{9D8B030D-6E8A-4147-A177-3AD203B41FA5}">
                      <a16:colId xmlns:a16="http://schemas.microsoft.com/office/drawing/2014/main" val="913318982"/>
                    </a:ext>
                  </a:extLst>
                </a:gridCol>
                <a:gridCol w="329184">
                  <a:extLst>
                    <a:ext uri="{9D8B030D-6E8A-4147-A177-3AD203B41FA5}">
                      <a16:colId xmlns:a16="http://schemas.microsoft.com/office/drawing/2014/main" val="3023668559"/>
                    </a:ext>
                  </a:extLst>
                </a:gridCol>
                <a:gridCol w="329184">
                  <a:extLst>
                    <a:ext uri="{9D8B030D-6E8A-4147-A177-3AD203B41FA5}">
                      <a16:colId xmlns:a16="http://schemas.microsoft.com/office/drawing/2014/main" val="2168428687"/>
                    </a:ext>
                  </a:extLst>
                </a:gridCol>
                <a:gridCol w="329184">
                  <a:extLst>
                    <a:ext uri="{9D8B030D-6E8A-4147-A177-3AD203B41FA5}">
                      <a16:colId xmlns:a16="http://schemas.microsoft.com/office/drawing/2014/main" val="2004528001"/>
                    </a:ext>
                  </a:extLst>
                </a:gridCol>
                <a:gridCol w="329184">
                  <a:extLst>
                    <a:ext uri="{9D8B030D-6E8A-4147-A177-3AD203B41FA5}">
                      <a16:colId xmlns:a16="http://schemas.microsoft.com/office/drawing/2014/main" val="1825871476"/>
                    </a:ext>
                  </a:extLst>
                </a:gridCol>
                <a:gridCol w="329184">
                  <a:extLst>
                    <a:ext uri="{9D8B030D-6E8A-4147-A177-3AD203B41FA5}">
                      <a16:colId xmlns:a16="http://schemas.microsoft.com/office/drawing/2014/main" val="3221736838"/>
                    </a:ext>
                  </a:extLst>
                </a:gridCol>
                <a:gridCol w="329184">
                  <a:extLst>
                    <a:ext uri="{9D8B030D-6E8A-4147-A177-3AD203B41FA5}">
                      <a16:colId xmlns:a16="http://schemas.microsoft.com/office/drawing/2014/main" val="765637158"/>
                    </a:ext>
                  </a:extLst>
                </a:gridCol>
                <a:gridCol w="329184">
                  <a:extLst>
                    <a:ext uri="{9D8B030D-6E8A-4147-A177-3AD203B41FA5}">
                      <a16:colId xmlns:a16="http://schemas.microsoft.com/office/drawing/2014/main" val="1765094147"/>
                    </a:ext>
                  </a:extLst>
                </a:gridCol>
                <a:gridCol w="329184">
                  <a:extLst>
                    <a:ext uri="{9D8B030D-6E8A-4147-A177-3AD203B41FA5}">
                      <a16:colId xmlns:a16="http://schemas.microsoft.com/office/drawing/2014/main" val="73283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96941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- 2024-06-05 10:55:43</a:t>
                      </a:r>
                      <a:r>
                        <a:rPr kumimoji="0" lang="en-US" sz="1000" b="0" i="0" u="none" strike="noStrike" kern="1200" cap="none" spc="0" normalizeH="0" baseline="0" noProof="0">
                          <a:ln>
                            <a:noFill/>
                          </a:ln>
                          <a:solidFill>
                            <a:prstClr val="black"/>
                          </a:solidFill>
                          <a:effectLst/>
                          <a:uLnTx/>
                          <a:uFillTx/>
                          <a:latin typeface="Calibri"/>
                          <a:ea typeface="+mn-ea"/>
                          <a:cs typeface="+mn-cs"/>
                        </a:rPr>
                        <a:t>
 #TEAMPHLY was back at La Cucina at the Market, cooking up some more #teambuilding fun! 👨‍🍳🍽️ 
This time, our General Liability Claims management team from across the country traveled to our Home Office to attend the General Liability Supervisor’s Summit. Together, they collaborated in the kitchen to whip up a great meal.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https://quintly-eu-image-storage.s3.amazonaws.com/d123f9c23f3abec6e562a564c92f236a/bcdaf2589c6ea4a50f9a7c6d9072808e.jpg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145840605"/>
                  </a:ext>
                </a:extLst>
              </a:tr>
            </a:tbl>
          </a:graphicData>
        </a:graphic>
      </p:graphicFrame>
      <p:sp>
        <p:nvSpPr>
          <p:cNvPr id="4" name="Text Placeholder 3">
            <a:extLst>
              <a:ext uri="{FF2B5EF4-FFF2-40B4-BE49-F238E27FC236}">
                <a16:creationId xmlns:a16="http://schemas.microsoft.com/office/drawing/2014/main" id="{903C7754-9F8B-486D-884E-4072085F911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73501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EDC3-D1DB-4CC4-BB4B-ED4B4DC8BF84}"/>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6739D929-4359-469C-A6FC-1792F87340D7}"/>
              </a:ext>
            </a:extLst>
          </p:cNvPr>
          <p:cNvGraphicFramePr>
            <a:graphicFrameLocks noGrp="1"/>
          </p:cNvGraphicFramePr>
          <p:nvPr>
            <p:ph type="tbl" sz="quarter" idx="13"/>
            <p:extLst>
              <p:ext uri="{D42A27DB-BD31-4B8C-83A1-F6EECF244321}">
                <p14:modId xmlns:p14="http://schemas.microsoft.com/office/powerpoint/2010/main" val="772776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34358594"/>
                    </a:ext>
                  </a:extLst>
                </a:gridCol>
                <a:gridCol w="1481328">
                  <a:extLst>
                    <a:ext uri="{9D8B030D-6E8A-4147-A177-3AD203B41FA5}">
                      <a16:colId xmlns:a16="http://schemas.microsoft.com/office/drawing/2014/main" val="4241805107"/>
                    </a:ext>
                  </a:extLst>
                </a:gridCol>
                <a:gridCol w="329184">
                  <a:extLst>
                    <a:ext uri="{9D8B030D-6E8A-4147-A177-3AD203B41FA5}">
                      <a16:colId xmlns:a16="http://schemas.microsoft.com/office/drawing/2014/main" val="527063772"/>
                    </a:ext>
                  </a:extLst>
                </a:gridCol>
                <a:gridCol w="329184">
                  <a:extLst>
                    <a:ext uri="{9D8B030D-6E8A-4147-A177-3AD203B41FA5}">
                      <a16:colId xmlns:a16="http://schemas.microsoft.com/office/drawing/2014/main" val="81299942"/>
                    </a:ext>
                  </a:extLst>
                </a:gridCol>
                <a:gridCol w="329184">
                  <a:extLst>
                    <a:ext uri="{9D8B030D-6E8A-4147-A177-3AD203B41FA5}">
                      <a16:colId xmlns:a16="http://schemas.microsoft.com/office/drawing/2014/main" val="22213844"/>
                    </a:ext>
                  </a:extLst>
                </a:gridCol>
                <a:gridCol w="329184">
                  <a:extLst>
                    <a:ext uri="{9D8B030D-6E8A-4147-A177-3AD203B41FA5}">
                      <a16:colId xmlns:a16="http://schemas.microsoft.com/office/drawing/2014/main" val="2637378293"/>
                    </a:ext>
                  </a:extLst>
                </a:gridCol>
                <a:gridCol w="329184">
                  <a:extLst>
                    <a:ext uri="{9D8B030D-6E8A-4147-A177-3AD203B41FA5}">
                      <a16:colId xmlns:a16="http://schemas.microsoft.com/office/drawing/2014/main" val="2470128454"/>
                    </a:ext>
                  </a:extLst>
                </a:gridCol>
                <a:gridCol w="329184">
                  <a:extLst>
                    <a:ext uri="{9D8B030D-6E8A-4147-A177-3AD203B41FA5}">
                      <a16:colId xmlns:a16="http://schemas.microsoft.com/office/drawing/2014/main" val="289019230"/>
                    </a:ext>
                  </a:extLst>
                </a:gridCol>
                <a:gridCol w="329184">
                  <a:extLst>
                    <a:ext uri="{9D8B030D-6E8A-4147-A177-3AD203B41FA5}">
                      <a16:colId xmlns:a16="http://schemas.microsoft.com/office/drawing/2014/main" val="4281857123"/>
                    </a:ext>
                  </a:extLst>
                </a:gridCol>
                <a:gridCol w="329184">
                  <a:extLst>
                    <a:ext uri="{9D8B030D-6E8A-4147-A177-3AD203B41FA5}">
                      <a16:colId xmlns:a16="http://schemas.microsoft.com/office/drawing/2014/main" val="2182848394"/>
                    </a:ext>
                  </a:extLst>
                </a:gridCol>
                <a:gridCol w="329184">
                  <a:extLst>
                    <a:ext uri="{9D8B030D-6E8A-4147-A177-3AD203B41FA5}">
                      <a16:colId xmlns:a16="http://schemas.microsoft.com/office/drawing/2014/main" val="882638088"/>
                    </a:ext>
                  </a:extLst>
                </a:gridCol>
                <a:gridCol w="329184">
                  <a:extLst>
                    <a:ext uri="{9D8B030D-6E8A-4147-A177-3AD203B41FA5}">
                      <a16:colId xmlns:a16="http://schemas.microsoft.com/office/drawing/2014/main" val="3790394994"/>
                    </a:ext>
                  </a:extLst>
                </a:gridCol>
                <a:gridCol w="329184">
                  <a:extLst>
                    <a:ext uri="{9D8B030D-6E8A-4147-A177-3AD203B41FA5}">
                      <a16:colId xmlns:a16="http://schemas.microsoft.com/office/drawing/2014/main" val="1299555457"/>
                    </a:ext>
                  </a:extLst>
                </a:gridCol>
                <a:gridCol w="329184">
                  <a:extLst>
                    <a:ext uri="{9D8B030D-6E8A-4147-A177-3AD203B41FA5}">
                      <a16:colId xmlns:a16="http://schemas.microsoft.com/office/drawing/2014/main" val="2905524336"/>
                    </a:ext>
                  </a:extLst>
                </a:gridCol>
                <a:gridCol w="329184">
                  <a:extLst>
                    <a:ext uri="{9D8B030D-6E8A-4147-A177-3AD203B41FA5}">
                      <a16:colId xmlns:a16="http://schemas.microsoft.com/office/drawing/2014/main" val="2841727992"/>
                    </a:ext>
                  </a:extLst>
                </a:gridCol>
                <a:gridCol w="329184">
                  <a:extLst>
                    <a:ext uri="{9D8B030D-6E8A-4147-A177-3AD203B41FA5}">
                      <a16:colId xmlns:a16="http://schemas.microsoft.com/office/drawing/2014/main" val="498520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08121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- 2024-06-12 11:14:53</a:t>
                      </a:r>
                      <a:r>
                        <a:rPr kumimoji="0" lang="en-US" sz="1000" b="0" i="0" u="none" strike="noStrike" kern="1200" cap="none" spc="0" normalizeH="0" baseline="0" noProof="0">
                          <a:ln>
                            <a:noFill/>
                          </a:ln>
                          <a:solidFill>
                            <a:prstClr val="black"/>
                          </a:solidFill>
                          <a:effectLst/>
                          <a:uLnTx/>
                          <a:uFillTx/>
                          <a:latin typeface="Calibri"/>
                          <a:ea typeface="+mn-ea"/>
                          <a:cs typeface="+mn-cs"/>
                        </a:rPr>
                        <a:t>
 Currently, 12 members of #TEAMPHLY are training to run a 196-mile relay with one very important goal: raising money to grant a wish for a child with a critical illness. 🏃‍♀️🏃
Our Hood &amp; Portland To Coast Relays (Official Page) relay team has committed to raising ,000 to grant 8-year-old Kaylee’s wish to swim with dolphins through Make-A-Wish Oregon. Kaylee loves swimming, and dolphins are one of her favorite animals. 
If you’d like to help #TEAMPHLY make Kaylee’s wish come true, you can visit their donation page here: bit.ly/3xdr5cD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https://quintly-eu-image-storage.s3.amazonaws.com/d123f9c23f3abec6e562a564c92f236a/c563d1ba3ac3ddf95d163b662bf315c8.jpg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4207360"/>
                  </a:ext>
                </a:extLst>
              </a:tr>
            </a:tbl>
          </a:graphicData>
        </a:graphic>
      </p:graphicFrame>
      <p:sp>
        <p:nvSpPr>
          <p:cNvPr id="4" name="Text Placeholder 3">
            <a:extLst>
              <a:ext uri="{FF2B5EF4-FFF2-40B4-BE49-F238E27FC236}">
                <a16:creationId xmlns:a16="http://schemas.microsoft.com/office/drawing/2014/main" id="{0CB71B93-01D6-48AA-BBF5-9B309FB0665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705348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1C0B4-569B-4E42-A22C-FB8780E0354C}"/>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690135A6-30CC-401F-9693-9B4520CFE451}"/>
              </a:ext>
            </a:extLst>
          </p:cNvPr>
          <p:cNvGraphicFramePr>
            <a:graphicFrameLocks noGrp="1"/>
          </p:cNvGraphicFramePr>
          <p:nvPr>
            <p:ph type="tbl" sz="quarter" idx="13"/>
            <p:extLst>
              <p:ext uri="{D42A27DB-BD31-4B8C-83A1-F6EECF244321}">
                <p14:modId xmlns:p14="http://schemas.microsoft.com/office/powerpoint/2010/main" val="3269519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69421442"/>
                    </a:ext>
                  </a:extLst>
                </a:gridCol>
                <a:gridCol w="576072">
                  <a:extLst>
                    <a:ext uri="{9D8B030D-6E8A-4147-A177-3AD203B41FA5}">
                      <a16:colId xmlns:a16="http://schemas.microsoft.com/office/drawing/2014/main" val="272097470"/>
                    </a:ext>
                  </a:extLst>
                </a:gridCol>
                <a:gridCol w="576072">
                  <a:extLst>
                    <a:ext uri="{9D8B030D-6E8A-4147-A177-3AD203B41FA5}">
                      <a16:colId xmlns:a16="http://schemas.microsoft.com/office/drawing/2014/main" val="2724043219"/>
                    </a:ext>
                  </a:extLst>
                </a:gridCol>
                <a:gridCol w="576072">
                  <a:extLst>
                    <a:ext uri="{9D8B030D-6E8A-4147-A177-3AD203B41FA5}">
                      <a16:colId xmlns:a16="http://schemas.microsoft.com/office/drawing/2014/main" val="3270938338"/>
                    </a:ext>
                  </a:extLst>
                </a:gridCol>
                <a:gridCol w="576072">
                  <a:extLst>
                    <a:ext uri="{9D8B030D-6E8A-4147-A177-3AD203B41FA5}">
                      <a16:colId xmlns:a16="http://schemas.microsoft.com/office/drawing/2014/main" val="4115391777"/>
                    </a:ext>
                  </a:extLst>
                </a:gridCol>
                <a:gridCol w="576072">
                  <a:extLst>
                    <a:ext uri="{9D8B030D-6E8A-4147-A177-3AD203B41FA5}">
                      <a16:colId xmlns:a16="http://schemas.microsoft.com/office/drawing/2014/main" val="2204004000"/>
                    </a:ext>
                  </a:extLst>
                </a:gridCol>
                <a:gridCol w="576072">
                  <a:extLst>
                    <a:ext uri="{9D8B030D-6E8A-4147-A177-3AD203B41FA5}">
                      <a16:colId xmlns:a16="http://schemas.microsoft.com/office/drawing/2014/main" val="3960857842"/>
                    </a:ext>
                  </a:extLst>
                </a:gridCol>
                <a:gridCol w="576072">
                  <a:extLst>
                    <a:ext uri="{9D8B030D-6E8A-4147-A177-3AD203B41FA5}">
                      <a16:colId xmlns:a16="http://schemas.microsoft.com/office/drawing/2014/main" val="615226324"/>
                    </a:ext>
                  </a:extLst>
                </a:gridCol>
                <a:gridCol w="576072">
                  <a:extLst>
                    <a:ext uri="{9D8B030D-6E8A-4147-A177-3AD203B41FA5}">
                      <a16:colId xmlns:a16="http://schemas.microsoft.com/office/drawing/2014/main" val="1666595108"/>
                    </a:ext>
                  </a:extLst>
                </a:gridCol>
                <a:gridCol w="576072">
                  <a:extLst>
                    <a:ext uri="{9D8B030D-6E8A-4147-A177-3AD203B41FA5}">
                      <a16:colId xmlns:a16="http://schemas.microsoft.com/office/drawing/2014/main" val="3418282910"/>
                    </a:ext>
                  </a:extLst>
                </a:gridCol>
                <a:gridCol w="576072">
                  <a:extLst>
                    <a:ext uri="{9D8B030D-6E8A-4147-A177-3AD203B41FA5}">
                      <a16:colId xmlns:a16="http://schemas.microsoft.com/office/drawing/2014/main" val="1367422393"/>
                    </a:ext>
                  </a:extLst>
                </a:gridCol>
                <a:gridCol w="576072">
                  <a:extLst>
                    <a:ext uri="{9D8B030D-6E8A-4147-A177-3AD203B41FA5}">
                      <a16:colId xmlns:a16="http://schemas.microsoft.com/office/drawing/2014/main" val="2460161446"/>
                    </a:ext>
                  </a:extLst>
                </a:gridCol>
                <a:gridCol w="576072">
                  <a:extLst>
                    <a:ext uri="{9D8B030D-6E8A-4147-A177-3AD203B41FA5}">
                      <a16:colId xmlns:a16="http://schemas.microsoft.com/office/drawing/2014/main" val="315957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06534230"/>
                  </a:ext>
                </a:extLst>
              </a:tr>
              <a:tr h="370840">
                <a:tc>
                  <a:txBody>
                    <a:bodyPr/>
                    <a:lstStyle/>
                    <a:p>
                      <a:r>
                        <a:rPr lang="en-US" sz="1000"/>
                        <a:t>4036</a:t>
                      </a:r>
                    </a:p>
                  </a:txBody>
                  <a:tcPr/>
                </a:tc>
                <a:tc>
                  <a:txBody>
                    <a:bodyPr/>
                    <a:lstStyle/>
                    <a:p>
                      <a:r>
                        <a:rPr lang="en-US" sz="1000"/>
                        <a:t>44</a:t>
                      </a:r>
                    </a:p>
                  </a:txBody>
                  <a:tcPr/>
                </a:tc>
                <a:tc>
                  <a:txBody>
                    <a:bodyPr/>
                    <a:lstStyle/>
                    <a:p>
                      <a:r>
                        <a:rPr lang="en-US" sz="1000"/>
                        <a:t>39</a:t>
                      </a:r>
                    </a:p>
                  </a:txBody>
                  <a:tcPr/>
                </a:tc>
                <a:tc>
                  <a:txBody>
                    <a:bodyPr/>
                    <a:lstStyle/>
                    <a:p>
                      <a:r>
                        <a:rPr lang="en-US" sz="1000"/>
                        <a:t>21</a:t>
                      </a:r>
                    </a:p>
                  </a:txBody>
                  <a:tcPr/>
                </a:tc>
                <a:tc>
                  <a:txBody>
                    <a:bodyPr/>
                    <a:lstStyle/>
                    <a:p>
                      <a:r>
                        <a:rPr lang="en-US" sz="1000"/>
                        <a:t>1</a:t>
                      </a:r>
                    </a:p>
                  </a:txBody>
                  <a:tcPr/>
                </a:tc>
                <a:tc>
                  <a:txBody>
                    <a:bodyPr/>
                    <a:lstStyle/>
                    <a:p>
                      <a:r>
                        <a:rPr lang="en-US" sz="1000"/>
                        <a:t>17</a:t>
                      </a:r>
                    </a:p>
                  </a:txBody>
                  <a:tcPr/>
                </a:tc>
                <a:tc>
                  <a:txBody>
                    <a:bodyPr/>
                    <a:lstStyle/>
                    <a:p>
                      <a:r>
                        <a:rPr lang="en-US" sz="1000"/>
                        <a:t>5</a:t>
                      </a:r>
                    </a:p>
                  </a:txBody>
                  <a:tcPr/>
                </a:tc>
                <a:tc>
                  <a:txBody>
                    <a:bodyPr/>
                    <a:lstStyle/>
                    <a:p>
                      <a:r>
                        <a:rPr lang="en-US" sz="1000"/>
                        <a:t>4</a:t>
                      </a:r>
                    </a:p>
                  </a:txBody>
                  <a:tcPr/>
                </a:tc>
                <a:tc>
                  <a:txBody>
                    <a:bodyPr/>
                    <a:lstStyle/>
                    <a:p>
                      <a:r>
                        <a:rPr lang="en-US" sz="1000"/>
                        <a:t>47</a:t>
                      </a:r>
                    </a:p>
                  </a:txBody>
                  <a:tcPr/>
                </a:tc>
                <a:tc>
                  <a:txBody>
                    <a:bodyPr/>
                    <a:lstStyle/>
                    <a:p>
                      <a:r>
                        <a:rPr lang="en-US" sz="1000"/>
                        <a:t>12</a:t>
                      </a:r>
                    </a:p>
                  </a:txBody>
                  <a:tcPr/>
                </a:tc>
                <a:tc>
                  <a:txBody>
                    <a:bodyPr/>
                    <a:lstStyle/>
                    <a:p>
                      <a:r>
                        <a:rPr lang="en-US" sz="1000"/>
                        <a:t>24</a:t>
                      </a:r>
                    </a:p>
                  </a:txBody>
                  <a:tcPr/>
                </a:tc>
                <a:tc>
                  <a:txBody>
                    <a:bodyPr/>
                    <a:lstStyle/>
                    <a:p>
                      <a:r>
                        <a:rPr lang="en-US" sz="1000"/>
                        <a:t>0.0747 %</a:t>
                      </a:r>
                    </a:p>
                  </a:txBody>
                  <a:tcPr/>
                </a:tc>
                <a:tc>
                  <a:txBody>
                    <a:bodyPr/>
                    <a:lstStyle/>
                    <a:p>
                      <a:r>
                        <a:rPr lang="en-US" sz="1000"/>
                        <a:t>0.0 %</a:t>
                      </a:r>
                    </a:p>
                  </a:txBody>
                  <a:tcPr/>
                </a:tc>
                <a:extLst>
                  <a:ext uri="{0D108BD9-81ED-4DB2-BD59-A6C34878D82A}">
                    <a16:rowId xmlns:a16="http://schemas.microsoft.com/office/drawing/2014/main" val="2009872878"/>
                  </a:ext>
                </a:extLst>
              </a:tr>
            </a:tbl>
          </a:graphicData>
        </a:graphic>
      </p:graphicFrame>
      <p:sp>
        <p:nvSpPr>
          <p:cNvPr id="4" name="Text Placeholder 3">
            <a:extLst>
              <a:ext uri="{FF2B5EF4-FFF2-40B4-BE49-F238E27FC236}">
                <a16:creationId xmlns:a16="http://schemas.microsoft.com/office/drawing/2014/main" id="{5D955123-DCC5-4D13-847F-E67120BF08B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129476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E80D2-23BC-4D17-9BF4-8AF7FA3C2CC4}"/>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8247D572-90F5-4DAB-996C-DE9482340207}"/>
              </a:ext>
            </a:extLst>
          </p:cNvPr>
          <p:cNvGraphicFramePr>
            <a:graphicFrameLocks noGrp="1"/>
          </p:cNvGraphicFramePr>
          <p:nvPr>
            <p:ph type="chart" sz="quarter" idx="13"/>
            <p:extLst>
              <p:ext uri="{D42A27DB-BD31-4B8C-83A1-F6EECF244321}">
                <p14:modId xmlns:p14="http://schemas.microsoft.com/office/powerpoint/2010/main" val="703717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24B7D6-2293-4EC3-968E-BC6C16E66CC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4138AEB-E91E-4998-BAB1-001B28742F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4372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94B67-F2B9-4540-8F31-FDD09B306054}"/>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7C2304A7-BE73-4D9F-88FB-FF91A4E96A32}"/>
              </a:ext>
            </a:extLst>
          </p:cNvPr>
          <p:cNvGraphicFramePr>
            <a:graphicFrameLocks noGrp="1"/>
          </p:cNvGraphicFramePr>
          <p:nvPr>
            <p:ph type="chart" sz="quarter" idx="13"/>
            <p:extLst>
              <p:ext uri="{D42A27DB-BD31-4B8C-83A1-F6EECF244321}">
                <p14:modId xmlns:p14="http://schemas.microsoft.com/office/powerpoint/2010/main" val="1797861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4CBF2A-FC71-4064-B163-A850F97A4FE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2767F96-218A-4C01-B7FA-ACD6EF066F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5961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1EC4A-C0DC-4A12-A9CB-9EF1204398F1}"/>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8884723C-E5B7-49AC-870F-AAFB7F8F76E6}"/>
              </a:ext>
            </a:extLst>
          </p:cNvPr>
          <p:cNvGraphicFramePr>
            <a:graphicFrameLocks noGrp="1"/>
          </p:cNvGraphicFramePr>
          <p:nvPr>
            <p:ph type="chart" sz="quarter" idx="13"/>
            <p:extLst>
              <p:ext uri="{D42A27DB-BD31-4B8C-83A1-F6EECF244321}">
                <p14:modId xmlns:p14="http://schemas.microsoft.com/office/powerpoint/2010/main" val="2774267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4E582E-3F76-4D41-A6FF-3B72ED29075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E43653E-8BB7-4BCA-9AE2-DEE26C4A72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8937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3E253-87C7-47E1-874D-0C8EA1E5E284}"/>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736E89A0-E037-41E9-9E90-B8A716C98192}"/>
              </a:ext>
            </a:extLst>
          </p:cNvPr>
          <p:cNvGraphicFramePr>
            <a:graphicFrameLocks noGrp="1"/>
          </p:cNvGraphicFramePr>
          <p:nvPr>
            <p:ph type="chart" sz="quarter" idx="13"/>
            <p:extLst>
              <p:ext uri="{D42A27DB-BD31-4B8C-83A1-F6EECF244321}">
                <p14:modId xmlns:p14="http://schemas.microsoft.com/office/powerpoint/2010/main" val="3106104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F301F6-7535-432F-B845-0F444A2C6CC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7810B4F-F002-45B6-B7F9-33A13FF55D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8812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1C9DC-3D9D-43F6-954D-5D8ADA52076A}"/>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B0001B34-119E-4909-BFDB-A250BCB6EFAD}"/>
              </a:ext>
            </a:extLst>
          </p:cNvPr>
          <p:cNvGraphicFramePr>
            <a:graphicFrameLocks noGrp="1"/>
          </p:cNvGraphicFramePr>
          <p:nvPr>
            <p:ph type="tbl" sz="quarter" idx="13"/>
            <p:extLst>
              <p:ext uri="{D42A27DB-BD31-4B8C-83A1-F6EECF244321}">
                <p14:modId xmlns:p14="http://schemas.microsoft.com/office/powerpoint/2010/main" val="2025509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402351848"/>
                    </a:ext>
                  </a:extLst>
                </a:gridCol>
                <a:gridCol w="2468880">
                  <a:extLst>
                    <a:ext uri="{9D8B030D-6E8A-4147-A177-3AD203B41FA5}">
                      <a16:colId xmlns:a16="http://schemas.microsoft.com/office/drawing/2014/main" val="2813476390"/>
                    </a:ext>
                  </a:extLst>
                </a:gridCol>
                <a:gridCol w="2468880">
                  <a:extLst>
                    <a:ext uri="{9D8B030D-6E8A-4147-A177-3AD203B41FA5}">
                      <a16:colId xmlns:a16="http://schemas.microsoft.com/office/drawing/2014/main" val="1069302793"/>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856426930"/>
                  </a:ext>
                </a:extLst>
              </a:tr>
              <a:tr h="370840">
                <a:tc>
                  <a:txBody>
                    <a:bodyPr/>
                    <a:lstStyle/>
                    <a:p>
                      <a:r>
                        <a:rPr lang="en-US" sz="1000" b="1"/>
                        <a:t>@EaglesComms</a:t>
                      </a:r>
                    </a:p>
                  </a:txBody>
                  <a:tcPr/>
                </a:tc>
                <a:tc>
                  <a:txBody>
                    <a:bodyPr/>
                    <a:lstStyle/>
                    <a:p>
                      <a:r>
                        <a:rPr lang="en-US" sz="1000"/>
                        <a:t>@PHLYINS (32)</a:t>
                      </a:r>
                    </a:p>
                  </a:txBody>
                  <a:tcPr/>
                </a:tc>
                <a:tc>
                  <a:txBody>
                    <a:bodyPr/>
                    <a:lstStyle/>
                    <a:p>
                      <a:r>
                        <a:rPr lang="en-US" sz="1000"/>
                        <a:t>32</a:t>
                      </a:r>
                    </a:p>
                  </a:txBody>
                  <a:tcPr/>
                </a:tc>
                <a:extLst>
                  <a:ext uri="{0D108BD9-81ED-4DB2-BD59-A6C34878D82A}">
                    <a16:rowId xmlns:a16="http://schemas.microsoft.com/office/drawing/2014/main" val="4116362811"/>
                  </a:ext>
                </a:extLst>
              </a:tr>
              <a:tr h="370840">
                <a:tc>
                  <a:txBody>
                    <a:bodyPr/>
                    <a:lstStyle/>
                    <a:p>
                      <a:r>
                        <a:rPr lang="en-US" sz="1000" b="1"/>
                        <a:t>@TMNA_Services</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3736068018"/>
                  </a:ext>
                </a:extLst>
              </a:tr>
              <a:tr h="370840">
                <a:tc>
                  <a:txBody>
                    <a:bodyPr/>
                    <a:lstStyle/>
                    <a:p>
                      <a:r>
                        <a:rPr lang="en-US" sz="1000" b="1"/>
                        <a:t>@Phillies</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1378812031"/>
                  </a:ext>
                </a:extLst>
              </a:tr>
              <a:tr h="370840">
                <a:tc>
                  <a:txBody>
                    <a:bodyPr/>
                    <a:lstStyle/>
                    <a:p>
                      <a:r>
                        <a:rPr lang="en-US" sz="1000" b="1"/>
                        <a:t>@PhillyPhantoms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949496861"/>
                  </a:ext>
                </a:extLst>
              </a:tr>
              <a:tr h="370840">
                <a:tc>
                  <a:txBody>
                    <a:bodyPr/>
                    <a:lstStyle/>
                    <a:p>
                      <a:r>
                        <a:rPr lang="en-US" sz="1000" b="1"/>
                        <a:t>@BTPhilly</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835489526"/>
                  </a:ext>
                </a:extLst>
              </a:tr>
              <a:tr h="370840">
                <a:tc>
                  <a:txBody>
                    <a:bodyPr/>
                    <a:lstStyle/>
                    <a:p>
                      <a:r>
                        <a:rPr lang="en-US" sz="1000" b="1"/>
                        <a:t>@BusInsMagazine</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302747186"/>
                  </a:ext>
                </a:extLst>
              </a:tr>
              <a:tr h="370840">
                <a:tc>
                  <a:txBody>
                    <a:bodyPr/>
                    <a:lstStyle/>
                    <a:p>
                      <a:r>
                        <a:rPr lang="en-US" sz="1000" b="1"/>
                        <a:t>@BrysonStottHot</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442608326"/>
                  </a:ext>
                </a:extLst>
              </a:tr>
              <a:tr h="370840">
                <a:tc>
                  <a:txBody>
                    <a:bodyPr/>
                    <a:lstStyle/>
                    <a:p>
                      <a:r>
                        <a:rPr lang="en-US" sz="1000" b="1"/>
                        <a:t>@Jayden31215665</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505900212"/>
                  </a:ext>
                </a:extLst>
              </a:tr>
              <a:tr h="370840">
                <a:tc>
                  <a:txBody>
                    <a:bodyPr/>
                    <a:lstStyle/>
                    <a:p>
                      <a:r>
                        <a:rPr lang="en-US" sz="1000" b="1"/>
                        <a:t>@ITABaseballPod</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1505381551"/>
                  </a:ext>
                </a:extLst>
              </a:tr>
              <a:tr h="370840">
                <a:tc>
                  <a:txBody>
                    <a:bodyPr/>
                    <a:lstStyle/>
                    <a:p>
                      <a:r>
                        <a:rPr lang="en-US" sz="1000" b="1"/>
                        <a:t>@AmberCarlance</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3888776813"/>
                  </a:ext>
                </a:extLst>
              </a:tr>
            </a:tbl>
          </a:graphicData>
        </a:graphic>
      </p:graphicFrame>
      <p:sp>
        <p:nvSpPr>
          <p:cNvPr id="4" name="Text Placeholder 3">
            <a:extLst>
              <a:ext uri="{FF2B5EF4-FFF2-40B4-BE49-F238E27FC236}">
                <a16:creationId xmlns:a16="http://schemas.microsoft.com/office/drawing/2014/main" id="{7C841FFE-710D-4FA7-BA85-A12606E8CE82}"/>
              </a:ext>
            </a:extLst>
          </p:cNvPr>
          <p:cNvSpPr>
            <a:spLocks noGrp="1"/>
          </p:cNvSpPr>
          <p:nvPr>
            <p:ph type="body" sz="quarter" idx="14"/>
          </p:nvPr>
        </p:nvSpPr>
        <p:spPr/>
        <p:txBody>
          <a:bodyPr/>
          <a:lstStyle/>
          <a:p>
            <a:r>
              <a:rPr lang="en-US"/>
              <a:t>06/01/2023 - 12/31/2024</a:t>
            </a:r>
          </a:p>
        </p:txBody>
      </p:sp>
    </p:spTree>
    <p:extLst>
      <p:ext uri="{BB962C8B-B14F-4D97-AF65-F5344CB8AC3E}">
        <p14:creationId xmlns:p14="http://schemas.microsoft.com/office/powerpoint/2010/main" val="1620832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FCE2B-AF56-4AD6-ABAD-1C9279D97A90}"/>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B371F50E-4364-4837-99C5-AF52AD863001}"/>
              </a:ext>
            </a:extLst>
          </p:cNvPr>
          <p:cNvGraphicFramePr>
            <a:graphicFrameLocks noGrp="1"/>
          </p:cNvGraphicFramePr>
          <p:nvPr>
            <p:ph type="tbl" sz="quarter" idx="13"/>
            <p:extLst>
              <p:ext uri="{D42A27DB-BD31-4B8C-83A1-F6EECF244321}">
                <p14:modId xmlns:p14="http://schemas.microsoft.com/office/powerpoint/2010/main" val="2009763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49831042"/>
                    </a:ext>
                  </a:extLst>
                </a:gridCol>
                <a:gridCol w="1152144">
                  <a:extLst>
                    <a:ext uri="{9D8B030D-6E8A-4147-A177-3AD203B41FA5}">
                      <a16:colId xmlns:a16="http://schemas.microsoft.com/office/drawing/2014/main" val="1991310706"/>
                    </a:ext>
                  </a:extLst>
                </a:gridCol>
                <a:gridCol w="1152144">
                  <a:extLst>
                    <a:ext uri="{9D8B030D-6E8A-4147-A177-3AD203B41FA5}">
                      <a16:colId xmlns:a16="http://schemas.microsoft.com/office/drawing/2014/main" val="1355887999"/>
                    </a:ext>
                  </a:extLst>
                </a:gridCol>
                <a:gridCol w="1152144">
                  <a:extLst>
                    <a:ext uri="{9D8B030D-6E8A-4147-A177-3AD203B41FA5}">
                      <a16:colId xmlns:a16="http://schemas.microsoft.com/office/drawing/2014/main" val="2461079502"/>
                    </a:ext>
                  </a:extLst>
                </a:gridCol>
                <a:gridCol w="1152144">
                  <a:extLst>
                    <a:ext uri="{9D8B030D-6E8A-4147-A177-3AD203B41FA5}">
                      <a16:colId xmlns:a16="http://schemas.microsoft.com/office/drawing/2014/main" val="1117916571"/>
                    </a:ext>
                  </a:extLst>
                </a:gridCol>
                <a:gridCol w="1152144">
                  <a:extLst>
                    <a:ext uri="{9D8B030D-6E8A-4147-A177-3AD203B41FA5}">
                      <a16:colId xmlns:a16="http://schemas.microsoft.com/office/drawing/2014/main" val="2010411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955154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- 2024-06-21 12:19:39</a:t>
                      </a:r>
                      <a:r>
                        <a:rPr kumimoji="0" lang="en-US" sz="1000" b="0" i="0" u="none" strike="noStrike" kern="1200" cap="none" spc="0" normalizeH="0" baseline="0" noProof="0">
                          <a:ln>
                            <a:noFill/>
                          </a:ln>
                          <a:solidFill>
                            <a:prstClr val="black"/>
                          </a:solidFill>
                          <a:effectLst/>
                          <a:uLnTx/>
                          <a:uFillTx/>
                          <a:latin typeface="Calibri"/>
                          <a:ea typeface="+mn-ea"/>
                          <a:cs typeface="+mn-cs"/>
                        </a:rPr>
                        <a:t>
 We had a great time partnering with @SOPennsylvania (SOPA) for a Unified #Bocce Tournament at our Home Office! 
🧵 https://t.co/CkHJ0lhKLV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0.1740 %</a:t>
                      </a:r>
                    </a:p>
                  </a:txBody>
                  <a:tcPr/>
                </a:tc>
                <a:extLst>
                  <a:ext uri="{0D108BD9-81ED-4DB2-BD59-A6C34878D82A}">
                    <a16:rowId xmlns:a16="http://schemas.microsoft.com/office/drawing/2014/main" val="1453135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- 2024-06-14 12:55:37</a:t>
                      </a:r>
                      <a:r>
                        <a:rPr kumimoji="0" lang="en-US" sz="1000" b="0" i="0" u="none" strike="noStrike" kern="1200" cap="none" spc="0" normalizeH="0" baseline="0" noProof="0">
                          <a:ln>
                            <a:noFill/>
                          </a:ln>
                          <a:solidFill>
                            <a:prstClr val="black"/>
                          </a:solidFill>
                          <a:effectLst/>
                          <a:uLnTx/>
                          <a:uFillTx/>
                          <a:latin typeface="Calibri"/>
                          <a:ea typeface="+mn-ea"/>
                          <a:cs typeface="+mn-cs"/>
                        </a:rPr>
                        <a:t>
 🎉 It's been a big week at the Home Office as we officially welcome our 13th class of Summer Associates!  63 talented #interns from colleges across the country are joining us for 10 weeks of on-the-job work experience, career mentorship, &amp;amp; networking.
🧵 https://t.co/z7df6sV9Z0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0.1497 %</a:t>
                      </a:r>
                    </a:p>
                  </a:txBody>
                  <a:tcPr/>
                </a:tc>
                <a:extLst>
                  <a:ext uri="{0D108BD9-81ED-4DB2-BD59-A6C34878D82A}">
                    <a16:rowId xmlns:a16="http://schemas.microsoft.com/office/drawing/2014/main" val="555693441"/>
                  </a:ext>
                </a:extLst>
              </a:tr>
            </a:tbl>
          </a:graphicData>
        </a:graphic>
      </p:graphicFrame>
      <p:sp>
        <p:nvSpPr>
          <p:cNvPr id="4" name="Text Placeholder 3">
            <a:extLst>
              <a:ext uri="{FF2B5EF4-FFF2-40B4-BE49-F238E27FC236}">
                <a16:creationId xmlns:a16="http://schemas.microsoft.com/office/drawing/2014/main" id="{382FFD26-37B6-45F0-90B5-53423126D48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171275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9CD5E-7779-4CFD-AF7C-A93A253B2696}"/>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4F82EFF7-A1FA-474D-B838-5A486DE5B2E3}"/>
              </a:ext>
            </a:extLst>
          </p:cNvPr>
          <p:cNvGraphicFramePr>
            <a:graphicFrameLocks noGrp="1"/>
          </p:cNvGraphicFramePr>
          <p:nvPr>
            <p:ph type="tbl" sz="quarter" idx="13"/>
            <p:extLst>
              <p:ext uri="{D42A27DB-BD31-4B8C-83A1-F6EECF244321}">
                <p14:modId xmlns:p14="http://schemas.microsoft.com/office/powerpoint/2010/main" val="2992993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22901279"/>
                    </a:ext>
                  </a:extLst>
                </a:gridCol>
                <a:gridCol w="1152144">
                  <a:extLst>
                    <a:ext uri="{9D8B030D-6E8A-4147-A177-3AD203B41FA5}">
                      <a16:colId xmlns:a16="http://schemas.microsoft.com/office/drawing/2014/main" val="533453102"/>
                    </a:ext>
                  </a:extLst>
                </a:gridCol>
                <a:gridCol w="1152144">
                  <a:extLst>
                    <a:ext uri="{9D8B030D-6E8A-4147-A177-3AD203B41FA5}">
                      <a16:colId xmlns:a16="http://schemas.microsoft.com/office/drawing/2014/main" val="1484254552"/>
                    </a:ext>
                  </a:extLst>
                </a:gridCol>
                <a:gridCol w="1152144">
                  <a:extLst>
                    <a:ext uri="{9D8B030D-6E8A-4147-A177-3AD203B41FA5}">
                      <a16:colId xmlns:a16="http://schemas.microsoft.com/office/drawing/2014/main" val="2351442480"/>
                    </a:ext>
                  </a:extLst>
                </a:gridCol>
                <a:gridCol w="1152144">
                  <a:extLst>
                    <a:ext uri="{9D8B030D-6E8A-4147-A177-3AD203B41FA5}">
                      <a16:colId xmlns:a16="http://schemas.microsoft.com/office/drawing/2014/main" val="2811113740"/>
                    </a:ext>
                  </a:extLst>
                </a:gridCol>
                <a:gridCol w="1152144">
                  <a:extLst>
                    <a:ext uri="{9D8B030D-6E8A-4147-A177-3AD203B41FA5}">
                      <a16:colId xmlns:a16="http://schemas.microsoft.com/office/drawing/2014/main" val="2474027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306028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- 2024-06-07 14:46:55</a:t>
                      </a:r>
                      <a:r>
                        <a:rPr kumimoji="0" lang="en-US" sz="1000" b="0" i="0" u="none" strike="noStrike" kern="1200" cap="none" spc="0" normalizeH="0" baseline="0" noProof="0">
                          <a:ln>
                            <a:noFill/>
                          </a:ln>
                          <a:solidFill>
                            <a:prstClr val="black"/>
                          </a:solidFill>
                          <a:effectLst/>
                          <a:uLnTx/>
                          <a:uFillTx/>
                          <a:latin typeface="Calibri"/>
                          <a:ea typeface="+mn-ea"/>
                          <a:cs typeface="+mn-cs"/>
                        </a:rPr>
                        <a:t>
 Our Innovation team spent their day volunteering with @sharefoodphilly, a non-profit dedicated to reducing regional hunger and expanding access to nutritious affordable food. #TEAMPHLY packed 760 boxes of food to be distributed to local seniors. https://t.co/tdD2Cq6FDU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0.1251 %</a:t>
                      </a:r>
                    </a:p>
                  </a:txBody>
                  <a:tcPr/>
                </a:tc>
                <a:extLst>
                  <a:ext uri="{0D108BD9-81ED-4DB2-BD59-A6C34878D82A}">
                    <a16:rowId xmlns:a16="http://schemas.microsoft.com/office/drawing/2014/main" val="2851801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- 2024-06-04 15:50:02</a:t>
                      </a:r>
                      <a:r>
                        <a:rPr kumimoji="0" lang="en-US" sz="1000" b="0" i="0" u="none" strike="noStrike" kern="1200" cap="none" spc="0" normalizeH="0" baseline="0" noProof="0">
                          <a:ln>
                            <a:noFill/>
                          </a:ln>
                          <a:solidFill>
                            <a:prstClr val="black"/>
                          </a:solidFill>
                          <a:effectLst/>
                          <a:uLnTx/>
                          <a:uFillTx/>
                          <a:latin typeface="Calibri"/>
                          <a:ea typeface="+mn-ea"/>
                          <a:cs typeface="+mn-cs"/>
                        </a:rPr>
                        <a:t>
 We teamed up with @JapanSocietyPHL for a cherry tree planting at the Fairmount Park Horticulture Center. This special event continues a tradition of cross-cultural collaboration that started with the 1,600 cherry trees gifted by Japan to the area nearly 100 years ago.
🧵 https://t.co/NfVrJlaWvq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0.1001 %</a:t>
                      </a:r>
                    </a:p>
                  </a:txBody>
                  <a:tcPr/>
                </a:tc>
                <a:extLst>
                  <a:ext uri="{0D108BD9-81ED-4DB2-BD59-A6C34878D82A}">
                    <a16:rowId xmlns:a16="http://schemas.microsoft.com/office/drawing/2014/main" val="349122844"/>
                  </a:ext>
                </a:extLst>
              </a:tr>
            </a:tbl>
          </a:graphicData>
        </a:graphic>
      </p:graphicFrame>
      <p:sp>
        <p:nvSpPr>
          <p:cNvPr id="4" name="Text Placeholder 3">
            <a:extLst>
              <a:ext uri="{FF2B5EF4-FFF2-40B4-BE49-F238E27FC236}">
                <a16:creationId xmlns:a16="http://schemas.microsoft.com/office/drawing/2014/main" id="{8BC85730-1A86-4835-A3A8-E5515AB528A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40572975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6D182-C4E1-40A0-9E8E-11C248DB3FFF}"/>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26A717FB-2888-4D5D-8825-DF0C7CD77902}"/>
              </a:ext>
            </a:extLst>
          </p:cNvPr>
          <p:cNvGraphicFramePr>
            <a:graphicFrameLocks noGrp="1"/>
          </p:cNvGraphicFramePr>
          <p:nvPr>
            <p:ph type="tbl" sz="quarter" idx="13"/>
            <p:extLst>
              <p:ext uri="{D42A27DB-BD31-4B8C-83A1-F6EECF244321}">
                <p14:modId xmlns:p14="http://schemas.microsoft.com/office/powerpoint/2010/main" val="3534158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57961256"/>
                    </a:ext>
                  </a:extLst>
                </a:gridCol>
                <a:gridCol w="1152144">
                  <a:extLst>
                    <a:ext uri="{9D8B030D-6E8A-4147-A177-3AD203B41FA5}">
                      <a16:colId xmlns:a16="http://schemas.microsoft.com/office/drawing/2014/main" val="2672769442"/>
                    </a:ext>
                  </a:extLst>
                </a:gridCol>
                <a:gridCol w="1152144">
                  <a:extLst>
                    <a:ext uri="{9D8B030D-6E8A-4147-A177-3AD203B41FA5}">
                      <a16:colId xmlns:a16="http://schemas.microsoft.com/office/drawing/2014/main" val="3602133232"/>
                    </a:ext>
                  </a:extLst>
                </a:gridCol>
                <a:gridCol w="1152144">
                  <a:extLst>
                    <a:ext uri="{9D8B030D-6E8A-4147-A177-3AD203B41FA5}">
                      <a16:colId xmlns:a16="http://schemas.microsoft.com/office/drawing/2014/main" val="1384811993"/>
                    </a:ext>
                  </a:extLst>
                </a:gridCol>
                <a:gridCol w="1152144">
                  <a:extLst>
                    <a:ext uri="{9D8B030D-6E8A-4147-A177-3AD203B41FA5}">
                      <a16:colId xmlns:a16="http://schemas.microsoft.com/office/drawing/2014/main" val="3928193168"/>
                    </a:ext>
                  </a:extLst>
                </a:gridCol>
                <a:gridCol w="1152144">
                  <a:extLst>
                    <a:ext uri="{9D8B030D-6E8A-4147-A177-3AD203B41FA5}">
                      <a16:colId xmlns:a16="http://schemas.microsoft.com/office/drawing/2014/main" val="2118585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073464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- 2024-06-10 12:22:35</a:t>
                      </a:r>
                      <a:r>
                        <a:rPr kumimoji="0" lang="en-US" sz="1000" b="0" i="0" u="none" strike="noStrike" kern="1200" cap="none" spc="0" normalizeH="0" baseline="0" noProof="0">
                          <a:ln>
                            <a:noFill/>
                          </a:ln>
                          <a:solidFill>
                            <a:prstClr val="black"/>
                          </a:solidFill>
                          <a:effectLst/>
                          <a:uLnTx/>
                          <a:uFillTx/>
                          <a:latin typeface="Calibri"/>
                          <a:ea typeface="+mn-ea"/>
                          <a:cs typeface="+mn-cs"/>
                        </a:rPr>
                        <a:t>
 💡 Need ideas on how to get started with your #job search? Visit https://t.co/TAsZrjsJdi to check out our open roles and find your next great opportunity on #TEAMPHLY! With positions available nationwide, we offer a variety of career paths that could be your perfect fit! https://t.co/DhGZSkeTpk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0.0999 %</a:t>
                      </a:r>
                    </a:p>
                  </a:txBody>
                  <a:tcPr/>
                </a:tc>
                <a:extLst>
                  <a:ext uri="{0D108BD9-81ED-4DB2-BD59-A6C34878D82A}">
                    <a16:rowId xmlns:a16="http://schemas.microsoft.com/office/drawing/2014/main" val="2361113882"/>
                  </a:ext>
                </a:extLst>
              </a:tr>
            </a:tbl>
          </a:graphicData>
        </a:graphic>
      </p:graphicFrame>
      <p:sp>
        <p:nvSpPr>
          <p:cNvPr id="4" name="Text Placeholder 3">
            <a:extLst>
              <a:ext uri="{FF2B5EF4-FFF2-40B4-BE49-F238E27FC236}">
                <a16:creationId xmlns:a16="http://schemas.microsoft.com/office/drawing/2014/main" id="{2C1602CE-69E9-4D7D-9DAB-915D4231FB0D}"/>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88727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72344-54A0-4848-856A-66254CC91794}"/>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B75DEBA2-46A8-4C84-B827-3E056E78733A}"/>
              </a:ext>
            </a:extLst>
          </p:cNvPr>
          <p:cNvGraphicFramePr>
            <a:graphicFrameLocks noGrp="1"/>
          </p:cNvGraphicFramePr>
          <p:nvPr>
            <p:ph type="tbl" sz="quarter" idx="13"/>
            <p:extLst>
              <p:ext uri="{D42A27DB-BD31-4B8C-83A1-F6EECF244321}">
                <p14:modId xmlns:p14="http://schemas.microsoft.com/office/powerpoint/2010/main" val="347552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53622001"/>
                    </a:ext>
                  </a:extLst>
                </a:gridCol>
                <a:gridCol w="576072">
                  <a:extLst>
                    <a:ext uri="{9D8B030D-6E8A-4147-A177-3AD203B41FA5}">
                      <a16:colId xmlns:a16="http://schemas.microsoft.com/office/drawing/2014/main" val="1872090443"/>
                    </a:ext>
                  </a:extLst>
                </a:gridCol>
                <a:gridCol w="576072">
                  <a:extLst>
                    <a:ext uri="{9D8B030D-6E8A-4147-A177-3AD203B41FA5}">
                      <a16:colId xmlns:a16="http://schemas.microsoft.com/office/drawing/2014/main" val="2111119935"/>
                    </a:ext>
                  </a:extLst>
                </a:gridCol>
                <a:gridCol w="576072">
                  <a:extLst>
                    <a:ext uri="{9D8B030D-6E8A-4147-A177-3AD203B41FA5}">
                      <a16:colId xmlns:a16="http://schemas.microsoft.com/office/drawing/2014/main" val="1210472160"/>
                    </a:ext>
                  </a:extLst>
                </a:gridCol>
                <a:gridCol w="576072">
                  <a:extLst>
                    <a:ext uri="{9D8B030D-6E8A-4147-A177-3AD203B41FA5}">
                      <a16:colId xmlns:a16="http://schemas.microsoft.com/office/drawing/2014/main" val="1280127078"/>
                    </a:ext>
                  </a:extLst>
                </a:gridCol>
                <a:gridCol w="576072">
                  <a:extLst>
                    <a:ext uri="{9D8B030D-6E8A-4147-A177-3AD203B41FA5}">
                      <a16:colId xmlns:a16="http://schemas.microsoft.com/office/drawing/2014/main" val="4278244511"/>
                    </a:ext>
                  </a:extLst>
                </a:gridCol>
                <a:gridCol w="576072">
                  <a:extLst>
                    <a:ext uri="{9D8B030D-6E8A-4147-A177-3AD203B41FA5}">
                      <a16:colId xmlns:a16="http://schemas.microsoft.com/office/drawing/2014/main" val="481978389"/>
                    </a:ext>
                  </a:extLst>
                </a:gridCol>
                <a:gridCol w="576072">
                  <a:extLst>
                    <a:ext uri="{9D8B030D-6E8A-4147-A177-3AD203B41FA5}">
                      <a16:colId xmlns:a16="http://schemas.microsoft.com/office/drawing/2014/main" val="1043066337"/>
                    </a:ext>
                  </a:extLst>
                </a:gridCol>
                <a:gridCol w="576072">
                  <a:extLst>
                    <a:ext uri="{9D8B030D-6E8A-4147-A177-3AD203B41FA5}">
                      <a16:colId xmlns:a16="http://schemas.microsoft.com/office/drawing/2014/main" val="707510387"/>
                    </a:ext>
                  </a:extLst>
                </a:gridCol>
                <a:gridCol w="576072">
                  <a:extLst>
                    <a:ext uri="{9D8B030D-6E8A-4147-A177-3AD203B41FA5}">
                      <a16:colId xmlns:a16="http://schemas.microsoft.com/office/drawing/2014/main" val="3696703831"/>
                    </a:ext>
                  </a:extLst>
                </a:gridCol>
                <a:gridCol w="576072">
                  <a:extLst>
                    <a:ext uri="{9D8B030D-6E8A-4147-A177-3AD203B41FA5}">
                      <a16:colId xmlns:a16="http://schemas.microsoft.com/office/drawing/2014/main" val="1396967732"/>
                    </a:ext>
                  </a:extLst>
                </a:gridCol>
                <a:gridCol w="576072">
                  <a:extLst>
                    <a:ext uri="{9D8B030D-6E8A-4147-A177-3AD203B41FA5}">
                      <a16:colId xmlns:a16="http://schemas.microsoft.com/office/drawing/2014/main" val="3200932258"/>
                    </a:ext>
                  </a:extLst>
                </a:gridCol>
                <a:gridCol w="576072">
                  <a:extLst>
                    <a:ext uri="{9D8B030D-6E8A-4147-A177-3AD203B41FA5}">
                      <a16:colId xmlns:a16="http://schemas.microsoft.com/office/drawing/2014/main" val="249231069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013838265"/>
                  </a:ext>
                </a:extLst>
              </a:tr>
              <a:tr h="370840">
                <a:tc>
                  <a:txBody>
                    <a:bodyPr/>
                    <a:lstStyle/>
                    <a:p>
                      <a:r>
                        <a:rPr lang="en-US" sz="1000"/>
                        <a:t>43347</a:t>
                      </a:r>
                    </a:p>
                  </a:txBody>
                  <a:tcPr/>
                </a:tc>
                <a:tc>
                  <a:txBody>
                    <a:bodyPr/>
                    <a:lstStyle/>
                    <a:p>
                      <a:r>
                        <a:rPr lang="en-US" sz="1000"/>
                        <a:t>550</a:t>
                      </a:r>
                    </a:p>
                  </a:txBody>
                  <a:tcPr/>
                </a:tc>
                <a:tc>
                  <a:txBody>
                    <a:bodyPr/>
                    <a:lstStyle/>
                    <a:p>
                      <a:r>
                        <a:rPr lang="en-US" sz="1000"/>
                        <a:t>22</a:t>
                      </a:r>
                    </a:p>
                  </a:txBody>
                  <a:tcPr/>
                </a:tc>
                <a:tc>
                  <a:txBody>
                    <a:bodyPr/>
                    <a:lstStyle/>
                    <a:p>
                      <a:r>
                        <a:rPr lang="en-US" sz="1000"/>
                        <a:t>1830</a:t>
                      </a:r>
                    </a:p>
                  </a:txBody>
                  <a:tcPr/>
                </a:tc>
                <a:tc>
                  <a:txBody>
                    <a:bodyPr/>
                    <a:lstStyle/>
                    <a:p>
                      <a:r>
                        <a:rPr lang="en-US" sz="1000"/>
                        <a:t>83.181818181818</a:t>
                      </a:r>
                    </a:p>
                  </a:txBody>
                  <a:tcPr/>
                </a:tc>
                <a:tc>
                  <a:txBody>
                    <a:bodyPr/>
                    <a:lstStyle/>
                    <a:p>
                      <a:r>
                        <a:rPr lang="en-US" sz="1000"/>
                        <a:t>41</a:t>
                      </a:r>
                    </a:p>
                  </a:txBody>
                  <a:tcPr/>
                </a:tc>
                <a:tc>
                  <a:txBody>
                    <a:bodyPr/>
                    <a:lstStyle/>
                    <a:p>
                      <a:r>
                        <a:rPr lang="en-US" sz="1000"/>
                        <a:t>134</a:t>
                      </a:r>
                    </a:p>
                  </a:txBody>
                  <a:tcPr/>
                </a:tc>
                <a:tc>
                  <a:txBody>
                    <a:bodyPr/>
                    <a:lstStyle/>
                    <a:p>
                      <a:r>
                        <a:rPr lang="en-US" sz="1000"/>
                        <a:t>6.0909090909091</a:t>
                      </a:r>
                    </a:p>
                  </a:txBody>
                  <a:tcPr/>
                </a:tc>
                <a:tc>
                  <a:txBody>
                    <a:bodyPr/>
                    <a:lstStyle/>
                    <a:p>
                      <a:r>
                        <a:rPr lang="en-US" sz="1000"/>
                        <a:t>17540</a:t>
                      </a:r>
                    </a:p>
                  </a:txBody>
                  <a:tcPr/>
                </a:tc>
                <a:tc>
                  <a:txBody>
                    <a:bodyPr/>
                    <a:lstStyle/>
                    <a:p>
                      <a:r>
                        <a:rPr lang="en-US" sz="1000"/>
                        <a:t>797.27272727273</a:t>
                      </a:r>
                    </a:p>
                  </a:txBody>
                  <a:tcPr/>
                </a:tc>
                <a:tc>
                  <a:txBody>
                    <a:bodyPr/>
                    <a:lstStyle/>
                    <a:p>
                      <a:r>
                        <a:rPr lang="en-US" sz="1000"/>
                        <a:t>72013</a:t>
                      </a:r>
                    </a:p>
                  </a:txBody>
                  <a:tcPr/>
                </a:tc>
                <a:tc>
                  <a:txBody>
                    <a:bodyPr/>
                    <a:lstStyle/>
                    <a:p>
                      <a:r>
                        <a:rPr lang="en-US" sz="1000"/>
                        <a:t>3273.3181818182</a:t>
                      </a:r>
                    </a:p>
                  </a:txBody>
                  <a:tcPr/>
                </a:tc>
                <a:tc>
                  <a:txBody>
                    <a:bodyPr/>
                    <a:lstStyle/>
                    <a:p>
                      <a:r>
                        <a:rPr lang="en-US" sz="1000"/>
                        <a:t>13.161343943959 %</a:t>
                      </a:r>
                    </a:p>
                  </a:txBody>
                  <a:tcPr/>
                </a:tc>
                <a:extLst>
                  <a:ext uri="{0D108BD9-81ED-4DB2-BD59-A6C34878D82A}">
                    <a16:rowId xmlns:a16="http://schemas.microsoft.com/office/drawing/2014/main" val="2063900552"/>
                  </a:ext>
                </a:extLst>
              </a:tr>
            </a:tbl>
          </a:graphicData>
        </a:graphic>
      </p:graphicFrame>
      <p:sp>
        <p:nvSpPr>
          <p:cNvPr id="4" name="Text Placeholder 3">
            <a:extLst>
              <a:ext uri="{FF2B5EF4-FFF2-40B4-BE49-F238E27FC236}">
                <a16:creationId xmlns:a16="http://schemas.microsoft.com/office/drawing/2014/main" id="{3D9A5191-B58F-4831-B3D2-57CF2558459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7546134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E2B2C-A2CE-4C68-8EA0-9C5D1D039C50}"/>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CF71F950-650D-44F0-8C8E-BD6ED4508016}"/>
              </a:ext>
            </a:extLst>
          </p:cNvPr>
          <p:cNvGraphicFramePr>
            <a:graphicFrameLocks noGrp="1"/>
          </p:cNvGraphicFramePr>
          <p:nvPr>
            <p:ph type="chart" sz="quarter" idx="13"/>
            <p:extLst>
              <p:ext uri="{D42A27DB-BD31-4B8C-83A1-F6EECF244321}">
                <p14:modId xmlns:p14="http://schemas.microsoft.com/office/powerpoint/2010/main" val="2062248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91801F-1E33-485D-8DED-BDDB8B6F0E1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9B36032-5529-4594-A068-C388C56F64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70641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72174-AAB4-4B9D-B231-0ED23CA4E435}"/>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F9A91833-F582-4CED-8E84-D2341C27F01C}"/>
              </a:ext>
            </a:extLst>
          </p:cNvPr>
          <p:cNvGraphicFramePr>
            <a:graphicFrameLocks noGrp="1"/>
          </p:cNvGraphicFramePr>
          <p:nvPr>
            <p:ph type="chart" sz="quarter" idx="13"/>
            <p:extLst>
              <p:ext uri="{D42A27DB-BD31-4B8C-83A1-F6EECF244321}">
                <p14:modId xmlns:p14="http://schemas.microsoft.com/office/powerpoint/2010/main" val="1418802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127041-3997-46C1-906C-D10EDF4D79C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291AFED-9B88-4F95-8F12-DAC98D1E84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3773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829D-477A-46C7-88B3-97C925575A43}"/>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6BD25EAE-AF63-4DC1-BC3C-9F64F4573656}"/>
              </a:ext>
            </a:extLst>
          </p:cNvPr>
          <p:cNvGraphicFramePr>
            <a:graphicFrameLocks noGrp="1"/>
          </p:cNvGraphicFramePr>
          <p:nvPr>
            <p:ph type="chart" sz="quarter" idx="13"/>
            <p:extLst>
              <p:ext uri="{D42A27DB-BD31-4B8C-83A1-F6EECF244321}">
                <p14:modId xmlns:p14="http://schemas.microsoft.com/office/powerpoint/2010/main" val="3373913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F6A486-819E-4629-B7DA-E99EB112234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04CF357-99BD-494E-B069-642452B199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6916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AF2D9-03DA-4814-9459-3B625768102D}"/>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5A54D4B5-592A-4499-9351-D2AB8A1366B5}"/>
              </a:ext>
            </a:extLst>
          </p:cNvPr>
          <p:cNvGraphicFramePr>
            <a:graphicFrameLocks noGrp="1"/>
          </p:cNvGraphicFramePr>
          <p:nvPr>
            <p:ph type="chart" sz="quarter" idx="13"/>
            <p:extLst>
              <p:ext uri="{D42A27DB-BD31-4B8C-83A1-F6EECF244321}">
                <p14:modId xmlns:p14="http://schemas.microsoft.com/office/powerpoint/2010/main" val="3023701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AD1A6B-FD7D-4292-AAD9-9CF74CA5849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213BE98-3BF9-4C8E-AB40-0E117F11A9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26281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8DBBF-8773-4B35-92D9-23E5FF908612}"/>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5B5B7216-74E4-4A5A-AED8-A1509B6F61BE}"/>
              </a:ext>
            </a:extLst>
          </p:cNvPr>
          <p:cNvGraphicFramePr>
            <a:graphicFrameLocks noGrp="1"/>
          </p:cNvGraphicFramePr>
          <p:nvPr>
            <p:ph type="tbl" sz="quarter" idx="13"/>
            <p:extLst>
              <p:ext uri="{D42A27DB-BD31-4B8C-83A1-F6EECF244321}">
                <p14:modId xmlns:p14="http://schemas.microsoft.com/office/powerpoint/2010/main" val="418417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65791336"/>
                    </a:ext>
                  </a:extLst>
                </a:gridCol>
                <a:gridCol w="658368">
                  <a:extLst>
                    <a:ext uri="{9D8B030D-6E8A-4147-A177-3AD203B41FA5}">
                      <a16:colId xmlns:a16="http://schemas.microsoft.com/office/drawing/2014/main" val="3411368626"/>
                    </a:ext>
                  </a:extLst>
                </a:gridCol>
                <a:gridCol w="658368">
                  <a:extLst>
                    <a:ext uri="{9D8B030D-6E8A-4147-A177-3AD203B41FA5}">
                      <a16:colId xmlns:a16="http://schemas.microsoft.com/office/drawing/2014/main" val="2881768897"/>
                    </a:ext>
                  </a:extLst>
                </a:gridCol>
                <a:gridCol w="658368">
                  <a:extLst>
                    <a:ext uri="{9D8B030D-6E8A-4147-A177-3AD203B41FA5}">
                      <a16:colId xmlns:a16="http://schemas.microsoft.com/office/drawing/2014/main" val="2565975864"/>
                    </a:ext>
                  </a:extLst>
                </a:gridCol>
                <a:gridCol w="658368">
                  <a:extLst>
                    <a:ext uri="{9D8B030D-6E8A-4147-A177-3AD203B41FA5}">
                      <a16:colId xmlns:a16="http://schemas.microsoft.com/office/drawing/2014/main" val="919881832"/>
                    </a:ext>
                  </a:extLst>
                </a:gridCol>
                <a:gridCol w="658368">
                  <a:extLst>
                    <a:ext uri="{9D8B030D-6E8A-4147-A177-3AD203B41FA5}">
                      <a16:colId xmlns:a16="http://schemas.microsoft.com/office/drawing/2014/main" val="2237060686"/>
                    </a:ext>
                  </a:extLst>
                </a:gridCol>
                <a:gridCol w="658368">
                  <a:extLst>
                    <a:ext uri="{9D8B030D-6E8A-4147-A177-3AD203B41FA5}">
                      <a16:colId xmlns:a16="http://schemas.microsoft.com/office/drawing/2014/main" val="380766383"/>
                    </a:ext>
                  </a:extLst>
                </a:gridCol>
                <a:gridCol w="658368">
                  <a:extLst>
                    <a:ext uri="{9D8B030D-6E8A-4147-A177-3AD203B41FA5}">
                      <a16:colId xmlns:a16="http://schemas.microsoft.com/office/drawing/2014/main" val="3955544796"/>
                    </a:ext>
                  </a:extLst>
                </a:gridCol>
                <a:gridCol w="658368">
                  <a:extLst>
                    <a:ext uri="{9D8B030D-6E8A-4147-A177-3AD203B41FA5}">
                      <a16:colId xmlns:a16="http://schemas.microsoft.com/office/drawing/2014/main" val="2539193690"/>
                    </a:ext>
                  </a:extLst>
                </a:gridCol>
                <a:gridCol w="658368">
                  <a:extLst>
                    <a:ext uri="{9D8B030D-6E8A-4147-A177-3AD203B41FA5}">
                      <a16:colId xmlns:a16="http://schemas.microsoft.com/office/drawing/2014/main" val="1601614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95663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- 2024-06-14 12:30:10</a:t>
                      </a:r>
                      <a:r>
                        <a:rPr kumimoji="0" lang="en-US" sz="1000" b="0" i="0" u="none" strike="noStrike" kern="1200" cap="none" spc="0" normalizeH="0" baseline="0" noProof="0">
                          <a:ln>
                            <a:noFill/>
                          </a:ln>
                          <a:solidFill>
                            <a:prstClr val="black"/>
                          </a:solidFill>
                          <a:effectLst/>
                          <a:uLnTx/>
                          <a:uFillTx/>
                          <a:latin typeface="Calibri"/>
                          <a:ea typeface="+mn-ea"/>
                          <a:cs typeface="+mn-cs"/>
                        </a:rPr>
                        <a:t>
 🎉 It's been a big week at the Home Office as we officially welcome our 13th class of Summer Associates! 63 talented #interns from colleges across the country are joining us for 10 weeks of on-the-job work experience, career mentorship, and networking. 
We're excited to partner with INROADS once again and are confident our #internship program will provide rewarding experiences that will help shape the next generation of talent. Welcome to #TEAMPHLY! 🚀
Curious about #PHLYInternLife? Visit bit.ly/PHLYInternships to learn more!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70.922302249984 %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54621321"/>
                  </a:ext>
                </a:extLst>
              </a:tr>
            </a:tbl>
          </a:graphicData>
        </a:graphic>
      </p:graphicFrame>
      <p:sp>
        <p:nvSpPr>
          <p:cNvPr id="4" name="Text Placeholder 3">
            <a:extLst>
              <a:ext uri="{FF2B5EF4-FFF2-40B4-BE49-F238E27FC236}">
                <a16:creationId xmlns:a16="http://schemas.microsoft.com/office/drawing/2014/main" id="{F1D988CB-F2EB-4F23-80FD-8FAED06C124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6968140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BAFA-29AA-496B-B765-C69FC875C378}"/>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6210DF96-F078-408F-827F-EF7D552DBB12}"/>
              </a:ext>
            </a:extLst>
          </p:cNvPr>
          <p:cNvGraphicFramePr>
            <a:graphicFrameLocks noGrp="1"/>
          </p:cNvGraphicFramePr>
          <p:nvPr>
            <p:ph type="tbl" sz="quarter" idx="13"/>
            <p:extLst>
              <p:ext uri="{D42A27DB-BD31-4B8C-83A1-F6EECF244321}">
                <p14:modId xmlns:p14="http://schemas.microsoft.com/office/powerpoint/2010/main" val="1697417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791768429"/>
                    </a:ext>
                  </a:extLst>
                </a:gridCol>
                <a:gridCol w="658368">
                  <a:extLst>
                    <a:ext uri="{9D8B030D-6E8A-4147-A177-3AD203B41FA5}">
                      <a16:colId xmlns:a16="http://schemas.microsoft.com/office/drawing/2014/main" val="3616634839"/>
                    </a:ext>
                  </a:extLst>
                </a:gridCol>
                <a:gridCol w="658368">
                  <a:extLst>
                    <a:ext uri="{9D8B030D-6E8A-4147-A177-3AD203B41FA5}">
                      <a16:colId xmlns:a16="http://schemas.microsoft.com/office/drawing/2014/main" val="2309437518"/>
                    </a:ext>
                  </a:extLst>
                </a:gridCol>
                <a:gridCol w="658368">
                  <a:extLst>
                    <a:ext uri="{9D8B030D-6E8A-4147-A177-3AD203B41FA5}">
                      <a16:colId xmlns:a16="http://schemas.microsoft.com/office/drawing/2014/main" val="212093132"/>
                    </a:ext>
                  </a:extLst>
                </a:gridCol>
                <a:gridCol w="658368">
                  <a:extLst>
                    <a:ext uri="{9D8B030D-6E8A-4147-A177-3AD203B41FA5}">
                      <a16:colId xmlns:a16="http://schemas.microsoft.com/office/drawing/2014/main" val="817476528"/>
                    </a:ext>
                  </a:extLst>
                </a:gridCol>
                <a:gridCol w="658368">
                  <a:extLst>
                    <a:ext uri="{9D8B030D-6E8A-4147-A177-3AD203B41FA5}">
                      <a16:colId xmlns:a16="http://schemas.microsoft.com/office/drawing/2014/main" val="2446214737"/>
                    </a:ext>
                  </a:extLst>
                </a:gridCol>
                <a:gridCol w="658368">
                  <a:extLst>
                    <a:ext uri="{9D8B030D-6E8A-4147-A177-3AD203B41FA5}">
                      <a16:colId xmlns:a16="http://schemas.microsoft.com/office/drawing/2014/main" val="2906820746"/>
                    </a:ext>
                  </a:extLst>
                </a:gridCol>
                <a:gridCol w="658368">
                  <a:extLst>
                    <a:ext uri="{9D8B030D-6E8A-4147-A177-3AD203B41FA5}">
                      <a16:colId xmlns:a16="http://schemas.microsoft.com/office/drawing/2014/main" val="1437312922"/>
                    </a:ext>
                  </a:extLst>
                </a:gridCol>
                <a:gridCol w="658368">
                  <a:extLst>
                    <a:ext uri="{9D8B030D-6E8A-4147-A177-3AD203B41FA5}">
                      <a16:colId xmlns:a16="http://schemas.microsoft.com/office/drawing/2014/main" val="3682700091"/>
                    </a:ext>
                  </a:extLst>
                </a:gridCol>
                <a:gridCol w="658368">
                  <a:extLst>
                    <a:ext uri="{9D8B030D-6E8A-4147-A177-3AD203B41FA5}">
                      <a16:colId xmlns:a16="http://schemas.microsoft.com/office/drawing/2014/main" val="3296895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82690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- 2024-06-12 10:00:13</a:t>
                      </a:r>
                      <a:r>
                        <a:rPr kumimoji="0" lang="en-US" sz="1000" b="0" i="0" u="none" strike="noStrike" kern="1200" cap="none" spc="0" normalizeH="0" baseline="0" noProof="0">
                          <a:ln>
                            <a:noFill/>
                          </a:ln>
                          <a:solidFill>
                            <a:prstClr val="black"/>
                          </a:solidFill>
                          <a:effectLst/>
                          <a:uLnTx/>
                          <a:uFillTx/>
                          <a:latin typeface="Calibri"/>
                          <a:ea typeface="+mn-ea"/>
                          <a:cs typeface="+mn-cs"/>
                        </a:rPr>
                        <a:t>
 🎉 Congratulations to our #softball team on their first win of the season in the Philadelphia Insurance Softball League! 🥎🏆
Each year, #insurance professionals from companies across the region come together for friendly competition leading up to a championship tournament. The best part? The league supports the Philadelphia Children's Alliance, making every game a win for a great cause. 🙌❤️
Check out this snapshot of #TEAMPHLY on the field!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12.523335407592 %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74425406"/>
                  </a:ext>
                </a:extLst>
              </a:tr>
            </a:tbl>
          </a:graphicData>
        </a:graphic>
      </p:graphicFrame>
      <p:sp>
        <p:nvSpPr>
          <p:cNvPr id="4" name="Text Placeholder 3">
            <a:extLst>
              <a:ext uri="{FF2B5EF4-FFF2-40B4-BE49-F238E27FC236}">
                <a16:creationId xmlns:a16="http://schemas.microsoft.com/office/drawing/2014/main" id="{6892A715-9325-448F-9AEF-46AF8C58DC4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408897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46F26-FAAB-471B-A2F3-9983F6678BF7}"/>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EC17D7B7-B4C2-47EC-A674-09610F16ABB8}"/>
              </a:ext>
            </a:extLst>
          </p:cNvPr>
          <p:cNvGraphicFramePr>
            <a:graphicFrameLocks noGrp="1"/>
          </p:cNvGraphicFramePr>
          <p:nvPr>
            <p:ph type="tbl" sz="quarter" idx="13"/>
            <p:extLst>
              <p:ext uri="{D42A27DB-BD31-4B8C-83A1-F6EECF244321}">
                <p14:modId xmlns:p14="http://schemas.microsoft.com/office/powerpoint/2010/main" val="1089696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834194756"/>
                    </a:ext>
                  </a:extLst>
                </a:gridCol>
                <a:gridCol w="658368">
                  <a:extLst>
                    <a:ext uri="{9D8B030D-6E8A-4147-A177-3AD203B41FA5}">
                      <a16:colId xmlns:a16="http://schemas.microsoft.com/office/drawing/2014/main" val="707557135"/>
                    </a:ext>
                  </a:extLst>
                </a:gridCol>
                <a:gridCol w="658368">
                  <a:extLst>
                    <a:ext uri="{9D8B030D-6E8A-4147-A177-3AD203B41FA5}">
                      <a16:colId xmlns:a16="http://schemas.microsoft.com/office/drawing/2014/main" val="2223884901"/>
                    </a:ext>
                  </a:extLst>
                </a:gridCol>
                <a:gridCol w="658368">
                  <a:extLst>
                    <a:ext uri="{9D8B030D-6E8A-4147-A177-3AD203B41FA5}">
                      <a16:colId xmlns:a16="http://schemas.microsoft.com/office/drawing/2014/main" val="837207137"/>
                    </a:ext>
                  </a:extLst>
                </a:gridCol>
                <a:gridCol w="658368">
                  <a:extLst>
                    <a:ext uri="{9D8B030D-6E8A-4147-A177-3AD203B41FA5}">
                      <a16:colId xmlns:a16="http://schemas.microsoft.com/office/drawing/2014/main" val="1506982941"/>
                    </a:ext>
                  </a:extLst>
                </a:gridCol>
                <a:gridCol w="658368">
                  <a:extLst>
                    <a:ext uri="{9D8B030D-6E8A-4147-A177-3AD203B41FA5}">
                      <a16:colId xmlns:a16="http://schemas.microsoft.com/office/drawing/2014/main" val="1997920422"/>
                    </a:ext>
                  </a:extLst>
                </a:gridCol>
                <a:gridCol w="658368">
                  <a:extLst>
                    <a:ext uri="{9D8B030D-6E8A-4147-A177-3AD203B41FA5}">
                      <a16:colId xmlns:a16="http://schemas.microsoft.com/office/drawing/2014/main" val="1040712962"/>
                    </a:ext>
                  </a:extLst>
                </a:gridCol>
                <a:gridCol w="658368">
                  <a:extLst>
                    <a:ext uri="{9D8B030D-6E8A-4147-A177-3AD203B41FA5}">
                      <a16:colId xmlns:a16="http://schemas.microsoft.com/office/drawing/2014/main" val="3781938770"/>
                    </a:ext>
                  </a:extLst>
                </a:gridCol>
                <a:gridCol w="658368">
                  <a:extLst>
                    <a:ext uri="{9D8B030D-6E8A-4147-A177-3AD203B41FA5}">
                      <a16:colId xmlns:a16="http://schemas.microsoft.com/office/drawing/2014/main" val="4020721816"/>
                    </a:ext>
                  </a:extLst>
                </a:gridCol>
                <a:gridCol w="658368">
                  <a:extLst>
                    <a:ext uri="{9D8B030D-6E8A-4147-A177-3AD203B41FA5}">
                      <a16:colId xmlns:a16="http://schemas.microsoft.com/office/drawing/2014/main" val="1127491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84199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- 2024-06-21 12:10:23</a:t>
                      </a:r>
                      <a:r>
                        <a:rPr kumimoji="0" lang="en-US" sz="1000" b="0" i="0" u="none" strike="noStrike" kern="1200" cap="none" spc="0" normalizeH="0" baseline="0" noProof="0">
                          <a:ln>
                            <a:noFill/>
                          </a:ln>
                          <a:solidFill>
                            <a:prstClr val="black"/>
                          </a:solidFill>
                          <a:effectLst/>
                          <a:uLnTx/>
                          <a:uFillTx/>
                          <a:latin typeface="Calibri"/>
                          <a:ea typeface="+mn-ea"/>
                          <a:cs typeface="+mn-cs"/>
                        </a:rPr>
                        <a:t>
 We had a great time partnering with Special Olympics Pennsylvania (SOPA) for a Unified Bocce Tournament at our Home Office! 
This friendly competition gave #TEAMPHLY a chance to experience the joy of SOPA’s mission while competing side-by-side with their talented athletes. 🏅 
Unified Sports is all about bringing people together, creating opportunities for everyone to join in the fun, and promoting inclusion, acceptance, and respect. 🤝 #specialolympics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45.933456561922 %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26449351"/>
                  </a:ext>
                </a:extLst>
              </a:tr>
            </a:tbl>
          </a:graphicData>
        </a:graphic>
      </p:graphicFrame>
      <p:sp>
        <p:nvSpPr>
          <p:cNvPr id="4" name="Text Placeholder 3">
            <a:extLst>
              <a:ext uri="{FF2B5EF4-FFF2-40B4-BE49-F238E27FC236}">
                <a16:creationId xmlns:a16="http://schemas.microsoft.com/office/drawing/2014/main" id="{009EE629-BA52-41BF-A03E-43E64B64C67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9573242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5561C-68FA-418C-B081-195BCE2223F0}"/>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F6527C38-BD45-4EA7-B661-65AEAF9366F2}"/>
              </a:ext>
            </a:extLst>
          </p:cNvPr>
          <p:cNvGraphicFramePr>
            <a:graphicFrameLocks noGrp="1"/>
          </p:cNvGraphicFramePr>
          <p:nvPr>
            <p:ph type="tbl" sz="quarter" idx="13"/>
            <p:extLst>
              <p:ext uri="{D42A27DB-BD31-4B8C-83A1-F6EECF244321}">
                <p14:modId xmlns:p14="http://schemas.microsoft.com/office/powerpoint/2010/main" val="1550997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78267679"/>
                    </a:ext>
                  </a:extLst>
                </a:gridCol>
                <a:gridCol w="658368">
                  <a:extLst>
                    <a:ext uri="{9D8B030D-6E8A-4147-A177-3AD203B41FA5}">
                      <a16:colId xmlns:a16="http://schemas.microsoft.com/office/drawing/2014/main" val="3862630404"/>
                    </a:ext>
                  </a:extLst>
                </a:gridCol>
                <a:gridCol w="658368">
                  <a:extLst>
                    <a:ext uri="{9D8B030D-6E8A-4147-A177-3AD203B41FA5}">
                      <a16:colId xmlns:a16="http://schemas.microsoft.com/office/drawing/2014/main" val="443315295"/>
                    </a:ext>
                  </a:extLst>
                </a:gridCol>
                <a:gridCol w="658368">
                  <a:extLst>
                    <a:ext uri="{9D8B030D-6E8A-4147-A177-3AD203B41FA5}">
                      <a16:colId xmlns:a16="http://schemas.microsoft.com/office/drawing/2014/main" val="3525116805"/>
                    </a:ext>
                  </a:extLst>
                </a:gridCol>
                <a:gridCol w="658368">
                  <a:extLst>
                    <a:ext uri="{9D8B030D-6E8A-4147-A177-3AD203B41FA5}">
                      <a16:colId xmlns:a16="http://schemas.microsoft.com/office/drawing/2014/main" val="2238687289"/>
                    </a:ext>
                  </a:extLst>
                </a:gridCol>
                <a:gridCol w="658368">
                  <a:extLst>
                    <a:ext uri="{9D8B030D-6E8A-4147-A177-3AD203B41FA5}">
                      <a16:colId xmlns:a16="http://schemas.microsoft.com/office/drawing/2014/main" val="3817122623"/>
                    </a:ext>
                  </a:extLst>
                </a:gridCol>
                <a:gridCol w="658368">
                  <a:extLst>
                    <a:ext uri="{9D8B030D-6E8A-4147-A177-3AD203B41FA5}">
                      <a16:colId xmlns:a16="http://schemas.microsoft.com/office/drawing/2014/main" val="3934337173"/>
                    </a:ext>
                  </a:extLst>
                </a:gridCol>
                <a:gridCol w="658368">
                  <a:extLst>
                    <a:ext uri="{9D8B030D-6E8A-4147-A177-3AD203B41FA5}">
                      <a16:colId xmlns:a16="http://schemas.microsoft.com/office/drawing/2014/main" val="3182520589"/>
                    </a:ext>
                  </a:extLst>
                </a:gridCol>
                <a:gridCol w="658368">
                  <a:extLst>
                    <a:ext uri="{9D8B030D-6E8A-4147-A177-3AD203B41FA5}">
                      <a16:colId xmlns:a16="http://schemas.microsoft.com/office/drawing/2014/main" val="1249894207"/>
                    </a:ext>
                  </a:extLst>
                </a:gridCol>
                <a:gridCol w="658368">
                  <a:extLst>
                    <a:ext uri="{9D8B030D-6E8A-4147-A177-3AD203B41FA5}">
                      <a16:colId xmlns:a16="http://schemas.microsoft.com/office/drawing/2014/main" val="2315449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26074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- 2024-06-28 10:58:23</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share PHLY has been named a 2024 honoree of The Civic 50 Greater #Philadelphia by The Chamber of Commerce for Greater Philadelphia, in recognition of being among the region’s top 50 most community-minded companies. We’re honored to receive this distinction for our continuing efforts to connect our organization’s values to the needs of our #community.
Thanks to our employees for your dedication to serving the communities where we live and work! 🙌 Here's a snapshot of #TEAMPHLY at the celebration for honorees. #Civic50PHL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25.696361355082 %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14375724"/>
                  </a:ext>
                </a:extLst>
              </a:tr>
            </a:tbl>
          </a:graphicData>
        </a:graphic>
      </p:graphicFrame>
      <p:sp>
        <p:nvSpPr>
          <p:cNvPr id="4" name="Text Placeholder 3">
            <a:extLst>
              <a:ext uri="{FF2B5EF4-FFF2-40B4-BE49-F238E27FC236}">
                <a16:creationId xmlns:a16="http://schemas.microsoft.com/office/drawing/2014/main" id="{A859C6B3-FE37-4415-9D3A-A8015C1304A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519894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7B270-1B62-4687-A6D1-7F7CF689C4EF}"/>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96CBA986-1AA5-4931-B3BA-4D248566A87A}"/>
              </a:ext>
            </a:extLst>
          </p:cNvPr>
          <p:cNvGraphicFramePr>
            <a:graphicFrameLocks noGrp="1"/>
          </p:cNvGraphicFramePr>
          <p:nvPr>
            <p:ph type="tbl" sz="quarter" idx="13"/>
            <p:extLst>
              <p:ext uri="{D42A27DB-BD31-4B8C-83A1-F6EECF244321}">
                <p14:modId xmlns:p14="http://schemas.microsoft.com/office/powerpoint/2010/main" val="1069033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550626920"/>
                    </a:ext>
                  </a:extLst>
                </a:gridCol>
                <a:gridCol w="658368">
                  <a:extLst>
                    <a:ext uri="{9D8B030D-6E8A-4147-A177-3AD203B41FA5}">
                      <a16:colId xmlns:a16="http://schemas.microsoft.com/office/drawing/2014/main" val="1714246906"/>
                    </a:ext>
                  </a:extLst>
                </a:gridCol>
                <a:gridCol w="658368">
                  <a:extLst>
                    <a:ext uri="{9D8B030D-6E8A-4147-A177-3AD203B41FA5}">
                      <a16:colId xmlns:a16="http://schemas.microsoft.com/office/drawing/2014/main" val="2064037904"/>
                    </a:ext>
                  </a:extLst>
                </a:gridCol>
                <a:gridCol w="658368">
                  <a:extLst>
                    <a:ext uri="{9D8B030D-6E8A-4147-A177-3AD203B41FA5}">
                      <a16:colId xmlns:a16="http://schemas.microsoft.com/office/drawing/2014/main" val="3756607508"/>
                    </a:ext>
                  </a:extLst>
                </a:gridCol>
                <a:gridCol w="658368">
                  <a:extLst>
                    <a:ext uri="{9D8B030D-6E8A-4147-A177-3AD203B41FA5}">
                      <a16:colId xmlns:a16="http://schemas.microsoft.com/office/drawing/2014/main" val="1621615756"/>
                    </a:ext>
                  </a:extLst>
                </a:gridCol>
                <a:gridCol w="658368">
                  <a:extLst>
                    <a:ext uri="{9D8B030D-6E8A-4147-A177-3AD203B41FA5}">
                      <a16:colId xmlns:a16="http://schemas.microsoft.com/office/drawing/2014/main" val="2469988647"/>
                    </a:ext>
                  </a:extLst>
                </a:gridCol>
                <a:gridCol w="658368">
                  <a:extLst>
                    <a:ext uri="{9D8B030D-6E8A-4147-A177-3AD203B41FA5}">
                      <a16:colId xmlns:a16="http://schemas.microsoft.com/office/drawing/2014/main" val="41702224"/>
                    </a:ext>
                  </a:extLst>
                </a:gridCol>
                <a:gridCol w="658368">
                  <a:extLst>
                    <a:ext uri="{9D8B030D-6E8A-4147-A177-3AD203B41FA5}">
                      <a16:colId xmlns:a16="http://schemas.microsoft.com/office/drawing/2014/main" val="1932792223"/>
                    </a:ext>
                  </a:extLst>
                </a:gridCol>
                <a:gridCol w="658368">
                  <a:extLst>
                    <a:ext uri="{9D8B030D-6E8A-4147-A177-3AD203B41FA5}">
                      <a16:colId xmlns:a16="http://schemas.microsoft.com/office/drawing/2014/main" val="3769342866"/>
                    </a:ext>
                  </a:extLst>
                </a:gridCol>
                <a:gridCol w="658368">
                  <a:extLst>
                    <a:ext uri="{9D8B030D-6E8A-4147-A177-3AD203B41FA5}">
                      <a16:colId xmlns:a16="http://schemas.microsoft.com/office/drawing/2014/main" val="2322506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6033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- 2024-06-18 10:56:41</a:t>
                      </a:r>
                      <a:r>
                        <a:rPr kumimoji="0" lang="en-US" sz="1000" b="0" i="0" u="none" strike="noStrike" kern="1200" cap="none" spc="0" normalizeH="0" baseline="0" noProof="0">
                          <a:ln>
                            <a:noFill/>
                          </a:ln>
                          <a:solidFill>
                            <a:prstClr val="black"/>
                          </a:solidFill>
                          <a:effectLst/>
                          <a:uLnTx/>
                          <a:uFillTx/>
                          <a:latin typeface="Calibri"/>
                          <a:ea typeface="+mn-ea"/>
                          <a:cs typeface="+mn-cs"/>
                        </a:rPr>
                        <a:t>
 Our offices are closing at 3 p.m. today and will be closed on Wednesday, June 19th in observance of #Juneteenth. We hope you have a wonderful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5.8212058212058 %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37673161"/>
                  </a:ext>
                </a:extLst>
              </a:tr>
            </a:tbl>
          </a:graphicData>
        </a:graphic>
      </p:graphicFrame>
      <p:sp>
        <p:nvSpPr>
          <p:cNvPr id="4" name="Text Placeholder 3">
            <a:extLst>
              <a:ext uri="{FF2B5EF4-FFF2-40B4-BE49-F238E27FC236}">
                <a16:creationId xmlns:a16="http://schemas.microsoft.com/office/drawing/2014/main" id="{FB171C9B-AA11-49E4-9536-C7E2DD9977C2}"/>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2459173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36F36-F6F9-45CB-9794-703988D3B651}"/>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761E6E0A-AE09-433F-858F-8BE94DC4EE55}"/>
              </a:ext>
            </a:extLst>
          </p:cNvPr>
          <p:cNvGraphicFramePr>
            <a:graphicFrameLocks noGrp="1"/>
          </p:cNvGraphicFramePr>
          <p:nvPr>
            <p:ph type="tbl" sz="quarter" idx="13"/>
            <p:extLst>
              <p:ext uri="{D42A27DB-BD31-4B8C-83A1-F6EECF244321}">
                <p14:modId xmlns:p14="http://schemas.microsoft.com/office/powerpoint/2010/main" val="2460109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87406266"/>
                    </a:ext>
                  </a:extLst>
                </a:gridCol>
                <a:gridCol w="576072">
                  <a:extLst>
                    <a:ext uri="{9D8B030D-6E8A-4147-A177-3AD203B41FA5}">
                      <a16:colId xmlns:a16="http://schemas.microsoft.com/office/drawing/2014/main" val="1151902642"/>
                    </a:ext>
                  </a:extLst>
                </a:gridCol>
                <a:gridCol w="576072">
                  <a:extLst>
                    <a:ext uri="{9D8B030D-6E8A-4147-A177-3AD203B41FA5}">
                      <a16:colId xmlns:a16="http://schemas.microsoft.com/office/drawing/2014/main" val="1555022611"/>
                    </a:ext>
                  </a:extLst>
                </a:gridCol>
                <a:gridCol w="576072">
                  <a:extLst>
                    <a:ext uri="{9D8B030D-6E8A-4147-A177-3AD203B41FA5}">
                      <a16:colId xmlns:a16="http://schemas.microsoft.com/office/drawing/2014/main" val="458554836"/>
                    </a:ext>
                  </a:extLst>
                </a:gridCol>
                <a:gridCol w="576072">
                  <a:extLst>
                    <a:ext uri="{9D8B030D-6E8A-4147-A177-3AD203B41FA5}">
                      <a16:colId xmlns:a16="http://schemas.microsoft.com/office/drawing/2014/main" val="3338171037"/>
                    </a:ext>
                  </a:extLst>
                </a:gridCol>
                <a:gridCol w="576072">
                  <a:extLst>
                    <a:ext uri="{9D8B030D-6E8A-4147-A177-3AD203B41FA5}">
                      <a16:colId xmlns:a16="http://schemas.microsoft.com/office/drawing/2014/main" val="1881947850"/>
                    </a:ext>
                  </a:extLst>
                </a:gridCol>
                <a:gridCol w="576072">
                  <a:extLst>
                    <a:ext uri="{9D8B030D-6E8A-4147-A177-3AD203B41FA5}">
                      <a16:colId xmlns:a16="http://schemas.microsoft.com/office/drawing/2014/main" val="4219940801"/>
                    </a:ext>
                  </a:extLst>
                </a:gridCol>
                <a:gridCol w="576072">
                  <a:extLst>
                    <a:ext uri="{9D8B030D-6E8A-4147-A177-3AD203B41FA5}">
                      <a16:colId xmlns:a16="http://schemas.microsoft.com/office/drawing/2014/main" val="2239709646"/>
                    </a:ext>
                  </a:extLst>
                </a:gridCol>
                <a:gridCol w="576072">
                  <a:extLst>
                    <a:ext uri="{9D8B030D-6E8A-4147-A177-3AD203B41FA5}">
                      <a16:colId xmlns:a16="http://schemas.microsoft.com/office/drawing/2014/main" val="343120912"/>
                    </a:ext>
                  </a:extLst>
                </a:gridCol>
                <a:gridCol w="576072">
                  <a:extLst>
                    <a:ext uri="{9D8B030D-6E8A-4147-A177-3AD203B41FA5}">
                      <a16:colId xmlns:a16="http://schemas.microsoft.com/office/drawing/2014/main" val="828140983"/>
                    </a:ext>
                  </a:extLst>
                </a:gridCol>
                <a:gridCol w="576072">
                  <a:extLst>
                    <a:ext uri="{9D8B030D-6E8A-4147-A177-3AD203B41FA5}">
                      <a16:colId xmlns:a16="http://schemas.microsoft.com/office/drawing/2014/main" val="227928642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306206563"/>
                  </a:ext>
                </a:extLst>
              </a:tr>
              <a:tr h="370840">
                <a:tc>
                  <a:txBody>
                    <a:bodyPr/>
                    <a:lstStyle/>
                    <a:p>
                      <a:r>
                        <a:rPr lang="en-US" sz="1000"/>
                        <a:t>phlyinsurance</a:t>
                      </a:r>
                    </a:p>
                  </a:txBody>
                  <a:tcPr/>
                </a:tc>
                <a:tc>
                  <a:txBody>
                    <a:bodyPr/>
                    <a:lstStyle/>
                    <a:p>
                      <a:r>
                        <a:rPr lang="en-US" sz="1000"/>
                        <a:t>3584</a:t>
                      </a:r>
                    </a:p>
                  </a:txBody>
                  <a:tcPr/>
                </a:tc>
                <a:tc>
                  <a:txBody>
                    <a:bodyPr/>
                    <a:lstStyle/>
                    <a:p>
                      <a:r>
                        <a:rPr lang="en-US" sz="1000"/>
                        <a:t>27</a:t>
                      </a:r>
                    </a:p>
                  </a:txBody>
                  <a:tcPr/>
                </a:tc>
                <a:tc>
                  <a:txBody>
                    <a:bodyPr/>
                    <a:lstStyle/>
                    <a:p>
                      <a:r>
                        <a:rPr lang="en-US" sz="1000"/>
                        <a:t>14</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20</a:t>
                      </a:r>
                    </a:p>
                  </a:txBody>
                  <a:tcPr/>
                </a:tc>
                <a:tc>
                  <a:txBody>
                    <a:bodyPr/>
                    <a:lstStyle/>
                    <a:p>
                      <a:r>
                        <a:rPr lang="en-US" sz="1000"/>
                        <a:t>300</a:t>
                      </a:r>
                    </a:p>
                  </a:txBody>
                  <a:tcPr/>
                </a:tc>
                <a:tc>
                  <a:txBody>
                    <a:bodyPr/>
                    <a:lstStyle/>
                    <a:p>
                      <a:r>
                        <a:rPr lang="en-US" sz="1000"/>
                        <a:t>5</a:t>
                      </a:r>
                    </a:p>
                  </a:txBody>
                  <a:tcPr/>
                </a:tc>
                <a:tc>
                  <a:txBody>
                    <a:bodyPr/>
                    <a:lstStyle/>
                    <a:p>
                      <a:r>
                        <a:rPr lang="en-US" sz="1000"/>
                        <a:t>0.4272 %</a:t>
                      </a:r>
                    </a:p>
                  </a:txBody>
                  <a:tcPr/>
                </a:tc>
                <a:extLst>
                  <a:ext uri="{0D108BD9-81ED-4DB2-BD59-A6C34878D82A}">
                    <a16:rowId xmlns:a16="http://schemas.microsoft.com/office/drawing/2014/main" val="2585432223"/>
                  </a:ext>
                </a:extLst>
              </a:tr>
            </a:tbl>
          </a:graphicData>
        </a:graphic>
      </p:graphicFrame>
      <p:sp>
        <p:nvSpPr>
          <p:cNvPr id="4" name="Text Placeholder 3">
            <a:extLst>
              <a:ext uri="{FF2B5EF4-FFF2-40B4-BE49-F238E27FC236}">
                <a16:creationId xmlns:a16="http://schemas.microsoft.com/office/drawing/2014/main" id="{0057D388-ED35-4895-AA7E-489E4CD57A88}"/>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435734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0B451-D0BC-465E-B535-932595A2A012}"/>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7CC4A828-005E-478C-B56B-D8A1ACE94867}"/>
              </a:ext>
            </a:extLst>
          </p:cNvPr>
          <p:cNvGraphicFramePr>
            <a:graphicFrameLocks noGrp="1"/>
          </p:cNvGraphicFramePr>
          <p:nvPr>
            <p:ph type="chart" sz="quarter" idx="13"/>
            <p:extLst>
              <p:ext uri="{D42A27DB-BD31-4B8C-83A1-F6EECF244321}">
                <p14:modId xmlns:p14="http://schemas.microsoft.com/office/powerpoint/2010/main" val="749312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606FA4-DF55-4858-AD7C-E7CC0E9266B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41973DD-286D-42EF-8365-2BCB32E37F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3889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1CD0A-AD6A-425B-B3AE-D022943221AD}"/>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056D1C5E-9941-4C34-B3B0-1C6A8E7000E6}"/>
              </a:ext>
            </a:extLst>
          </p:cNvPr>
          <p:cNvGraphicFramePr>
            <a:graphicFrameLocks noGrp="1"/>
          </p:cNvGraphicFramePr>
          <p:nvPr>
            <p:ph type="chart" sz="quarter" idx="13"/>
            <p:extLst>
              <p:ext uri="{D42A27DB-BD31-4B8C-83A1-F6EECF244321}">
                <p14:modId xmlns:p14="http://schemas.microsoft.com/office/powerpoint/2010/main" val="1033132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EEF29A-4D13-4AB8-8675-143F8CED4EC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6AE18AF-3A10-4C28-B41E-CC3F8C2508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75728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190DC-1EEB-4ABD-A262-6CA7AEE2DDAE}"/>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3F0AB8A2-DFB2-4BB2-8870-74010EEC3C8D}"/>
              </a:ext>
            </a:extLst>
          </p:cNvPr>
          <p:cNvGraphicFramePr>
            <a:graphicFrameLocks noGrp="1"/>
          </p:cNvGraphicFramePr>
          <p:nvPr>
            <p:ph type="chart" sz="quarter" idx="13"/>
            <p:extLst>
              <p:ext uri="{D42A27DB-BD31-4B8C-83A1-F6EECF244321}">
                <p14:modId xmlns:p14="http://schemas.microsoft.com/office/powerpoint/2010/main" val="263953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09F32A-816E-403E-A460-E5F5A06825C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B5ADC68-BA03-40F7-9E4C-E146474C54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73869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973E-F3CD-48E6-B31C-E11E5478B402}"/>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B937440B-933A-429C-B706-C0949AFD6ECB}"/>
              </a:ext>
            </a:extLst>
          </p:cNvPr>
          <p:cNvGraphicFramePr>
            <a:graphicFrameLocks noGrp="1"/>
          </p:cNvGraphicFramePr>
          <p:nvPr>
            <p:ph type="chart" sz="quarter" idx="13"/>
            <p:extLst>
              <p:ext uri="{D42A27DB-BD31-4B8C-83A1-F6EECF244321}">
                <p14:modId xmlns:p14="http://schemas.microsoft.com/office/powerpoint/2010/main" val="2573828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B9BC27-4269-4846-9474-AC8AFB3D79A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42CF401-A72A-429C-9D94-412959745F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5142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E4535-81CE-426B-858E-4E2EEF7E70E6}"/>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6CA12869-9FDE-4892-BE1A-9DA933C57DA5}"/>
              </a:ext>
            </a:extLst>
          </p:cNvPr>
          <p:cNvGraphicFramePr>
            <a:graphicFrameLocks noGrp="1"/>
          </p:cNvGraphicFramePr>
          <p:nvPr>
            <p:ph type="tbl" sz="quarter" idx="13"/>
            <p:extLst>
              <p:ext uri="{D42A27DB-BD31-4B8C-83A1-F6EECF244321}">
                <p14:modId xmlns:p14="http://schemas.microsoft.com/office/powerpoint/2010/main" val="3320327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19614787"/>
                    </a:ext>
                  </a:extLst>
                </a:gridCol>
                <a:gridCol w="987552">
                  <a:extLst>
                    <a:ext uri="{9D8B030D-6E8A-4147-A177-3AD203B41FA5}">
                      <a16:colId xmlns:a16="http://schemas.microsoft.com/office/drawing/2014/main" val="3236793666"/>
                    </a:ext>
                  </a:extLst>
                </a:gridCol>
                <a:gridCol w="987552">
                  <a:extLst>
                    <a:ext uri="{9D8B030D-6E8A-4147-A177-3AD203B41FA5}">
                      <a16:colId xmlns:a16="http://schemas.microsoft.com/office/drawing/2014/main" val="185251972"/>
                    </a:ext>
                  </a:extLst>
                </a:gridCol>
                <a:gridCol w="987552">
                  <a:extLst>
                    <a:ext uri="{9D8B030D-6E8A-4147-A177-3AD203B41FA5}">
                      <a16:colId xmlns:a16="http://schemas.microsoft.com/office/drawing/2014/main" val="2058585101"/>
                    </a:ext>
                  </a:extLst>
                </a:gridCol>
                <a:gridCol w="987552">
                  <a:extLst>
                    <a:ext uri="{9D8B030D-6E8A-4147-A177-3AD203B41FA5}">
                      <a16:colId xmlns:a16="http://schemas.microsoft.com/office/drawing/2014/main" val="3837090934"/>
                    </a:ext>
                  </a:extLst>
                </a:gridCol>
                <a:gridCol w="987552">
                  <a:extLst>
                    <a:ext uri="{9D8B030D-6E8A-4147-A177-3AD203B41FA5}">
                      <a16:colId xmlns:a16="http://schemas.microsoft.com/office/drawing/2014/main" val="1771110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32919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- 2024-06-21 12:26:04</a:t>
                      </a:r>
                      <a:r>
                        <a:rPr kumimoji="0" lang="en-US" sz="1000" b="0" i="0" u="none" strike="noStrike" kern="1200" cap="none" spc="0" normalizeH="0" baseline="0" noProof="0">
                          <a:ln>
                            <a:noFill/>
                          </a:ln>
                          <a:solidFill>
                            <a:prstClr val="black"/>
                          </a:solidFill>
                          <a:effectLst/>
                          <a:uLnTx/>
                          <a:uFillTx/>
                          <a:latin typeface="Calibri"/>
                          <a:ea typeface="+mn-ea"/>
                          <a:cs typeface="+mn-cs"/>
                        </a:rPr>
                        <a:t>
 We had a great time partnering with specialolympicspennsylvania (SOPA) for a Unified Bocce Tournament at our Home Office! 
This friendly competition gave #TEAMPHLY a chance to experience the joy of SOPA’s mission while competing side-by-side with their talented athletes. 🏅 
Unified Sports is all about bringing people together, creating opportunities for everyone to join in the fun, and promoting inclusion, acceptance, and respect. 🤝
#specialolympics #inclusionrevolution #choosetoinclude #morethansports #abilitynotdisability #bocceball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07/01/2024 14:58:59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956051751"/>
                  </a:ext>
                </a:extLst>
              </a:tr>
            </a:tbl>
          </a:graphicData>
        </a:graphic>
      </p:graphicFrame>
      <p:sp>
        <p:nvSpPr>
          <p:cNvPr id="4" name="Text Placeholder 3">
            <a:extLst>
              <a:ext uri="{FF2B5EF4-FFF2-40B4-BE49-F238E27FC236}">
                <a16:creationId xmlns:a16="http://schemas.microsoft.com/office/drawing/2014/main" id="{9CB8C434-7D4B-4974-A33C-B78DE621AFD4}"/>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6042560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A2471-B228-4FD5-8F16-37821E41F194}"/>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823996A7-83E6-414C-82E3-06667B238DC9}"/>
              </a:ext>
            </a:extLst>
          </p:cNvPr>
          <p:cNvGraphicFramePr>
            <a:graphicFrameLocks noGrp="1"/>
          </p:cNvGraphicFramePr>
          <p:nvPr>
            <p:ph type="tbl" sz="quarter" idx="13"/>
            <p:extLst>
              <p:ext uri="{D42A27DB-BD31-4B8C-83A1-F6EECF244321}">
                <p14:modId xmlns:p14="http://schemas.microsoft.com/office/powerpoint/2010/main" val="2201367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46613777"/>
                    </a:ext>
                  </a:extLst>
                </a:gridCol>
                <a:gridCol w="987552">
                  <a:extLst>
                    <a:ext uri="{9D8B030D-6E8A-4147-A177-3AD203B41FA5}">
                      <a16:colId xmlns:a16="http://schemas.microsoft.com/office/drawing/2014/main" val="4109635448"/>
                    </a:ext>
                  </a:extLst>
                </a:gridCol>
                <a:gridCol w="987552">
                  <a:extLst>
                    <a:ext uri="{9D8B030D-6E8A-4147-A177-3AD203B41FA5}">
                      <a16:colId xmlns:a16="http://schemas.microsoft.com/office/drawing/2014/main" val="2631103304"/>
                    </a:ext>
                  </a:extLst>
                </a:gridCol>
                <a:gridCol w="987552">
                  <a:extLst>
                    <a:ext uri="{9D8B030D-6E8A-4147-A177-3AD203B41FA5}">
                      <a16:colId xmlns:a16="http://schemas.microsoft.com/office/drawing/2014/main" val="424590411"/>
                    </a:ext>
                  </a:extLst>
                </a:gridCol>
                <a:gridCol w="987552">
                  <a:extLst>
                    <a:ext uri="{9D8B030D-6E8A-4147-A177-3AD203B41FA5}">
                      <a16:colId xmlns:a16="http://schemas.microsoft.com/office/drawing/2014/main" val="1716890054"/>
                    </a:ext>
                  </a:extLst>
                </a:gridCol>
                <a:gridCol w="987552">
                  <a:extLst>
                    <a:ext uri="{9D8B030D-6E8A-4147-A177-3AD203B41FA5}">
                      <a16:colId xmlns:a16="http://schemas.microsoft.com/office/drawing/2014/main" val="2954981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71017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- 2024-06-11 13:18:46</a:t>
                      </a:r>
                      <a:r>
                        <a:rPr kumimoji="0" lang="en-US" sz="1000" b="0" i="0" u="none" strike="noStrike" kern="1200" cap="none" spc="0" normalizeH="0" baseline="0" noProof="0">
                          <a:ln>
                            <a:noFill/>
                          </a:ln>
                          <a:solidFill>
                            <a:prstClr val="black"/>
                          </a:solidFill>
                          <a:effectLst/>
                          <a:uLnTx/>
                          <a:uFillTx/>
                          <a:latin typeface="Calibri"/>
                          <a:ea typeface="+mn-ea"/>
                          <a:cs typeface="+mn-cs"/>
                        </a:rPr>
                        <a:t>
 🎉 Congratulations to our #softball team on their first win of the season in the Philadelphia Insurance Softball League! 🥎🏆
Each year, #insurance professionals from companies across the region come together for friendly #competition leading up to a championship tournament. 
The best part? The league supports the philachildrensalliance, making every game a win for a great cause. 🙌❤️
Check out this snapshot of #TEAMPHLY on the field! 📸
#softballgame #softballleague #community #charity #goodcause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06/18/2024 15:08:27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755856762"/>
                  </a:ext>
                </a:extLst>
              </a:tr>
            </a:tbl>
          </a:graphicData>
        </a:graphic>
      </p:graphicFrame>
      <p:sp>
        <p:nvSpPr>
          <p:cNvPr id="4" name="Text Placeholder 3">
            <a:extLst>
              <a:ext uri="{FF2B5EF4-FFF2-40B4-BE49-F238E27FC236}">
                <a16:creationId xmlns:a16="http://schemas.microsoft.com/office/drawing/2014/main" id="{8B327EBC-224B-4185-B40D-71F835B94D5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8759698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0E3FD-F689-4744-8260-8E9776BC7D71}"/>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6A70629F-21D3-4270-8413-74E3498C16F1}"/>
              </a:ext>
            </a:extLst>
          </p:cNvPr>
          <p:cNvGraphicFramePr>
            <a:graphicFrameLocks noGrp="1"/>
          </p:cNvGraphicFramePr>
          <p:nvPr>
            <p:ph type="tbl" sz="quarter" idx="13"/>
            <p:extLst>
              <p:ext uri="{D42A27DB-BD31-4B8C-83A1-F6EECF244321}">
                <p14:modId xmlns:p14="http://schemas.microsoft.com/office/powerpoint/2010/main" val="2174054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04729903"/>
                    </a:ext>
                  </a:extLst>
                </a:gridCol>
                <a:gridCol w="987552">
                  <a:extLst>
                    <a:ext uri="{9D8B030D-6E8A-4147-A177-3AD203B41FA5}">
                      <a16:colId xmlns:a16="http://schemas.microsoft.com/office/drawing/2014/main" val="128637354"/>
                    </a:ext>
                  </a:extLst>
                </a:gridCol>
                <a:gridCol w="987552">
                  <a:extLst>
                    <a:ext uri="{9D8B030D-6E8A-4147-A177-3AD203B41FA5}">
                      <a16:colId xmlns:a16="http://schemas.microsoft.com/office/drawing/2014/main" val="446891740"/>
                    </a:ext>
                  </a:extLst>
                </a:gridCol>
                <a:gridCol w="987552">
                  <a:extLst>
                    <a:ext uri="{9D8B030D-6E8A-4147-A177-3AD203B41FA5}">
                      <a16:colId xmlns:a16="http://schemas.microsoft.com/office/drawing/2014/main" val="4182174077"/>
                    </a:ext>
                  </a:extLst>
                </a:gridCol>
                <a:gridCol w="987552">
                  <a:extLst>
                    <a:ext uri="{9D8B030D-6E8A-4147-A177-3AD203B41FA5}">
                      <a16:colId xmlns:a16="http://schemas.microsoft.com/office/drawing/2014/main" val="1153423922"/>
                    </a:ext>
                  </a:extLst>
                </a:gridCol>
                <a:gridCol w="987552">
                  <a:extLst>
                    <a:ext uri="{9D8B030D-6E8A-4147-A177-3AD203B41FA5}">
                      <a16:colId xmlns:a16="http://schemas.microsoft.com/office/drawing/2014/main" val="3133736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22878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- 2024-06-28 11:35:13</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share PHLY has been named a 2024 honoree of the Civic 50 Greater Philadelphia by the Chamber of Commerce for Greater Philadelphia, in recognition of being among the region’s top 50 most community-minded companies. 🎉
We’re honored to receive this distinction for our continuing efforts to connect our organization’s values to the needs of our community. 🤝
Thanks to our employees for your dedication to serving the communities where we live and work! 🙌💙 Here's a snapshot of #TEAMPHLY at the celebration for honorees. 
chamberphl pointsoflight #Civic50PHL #award #insuranceindustry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07/01/2024 14:58:59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37984785"/>
                  </a:ext>
                </a:extLst>
              </a:tr>
            </a:tbl>
          </a:graphicData>
        </a:graphic>
      </p:graphicFrame>
      <p:sp>
        <p:nvSpPr>
          <p:cNvPr id="4" name="Text Placeholder 3">
            <a:extLst>
              <a:ext uri="{FF2B5EF4-FFF2-40B4-BE49-F238E27FC236}">
                <a16:creationId xmlns:a16="http://schemas.microsoft.com/office/drawing/2014/main" id="{58E82745-E894-462A-9C5A-F80E05C93D86}"/>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9645038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B1A77-28C0-435D-821D-4760D86DDAE4}"/>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4DBB09EA-9B91-4199-866D-3A0EF0B32A72}"/>
              </a:ext>
            </a:extLst>
          </p:cNvPr>
          <p:cNvGraphicFramePr>
            <a:graphicFrameLocks noGrp="1"/>
          </p:cNvGraphicFramePr>
          <p:nvPr>
            <p:ph type="tbl" sz="quarter" idx="13"/>
            <p:extLst>
              <p:ext uri="{D42A27DB-BD31-4B8C-83A1-F6EECF244321}">
                <p14:modId xmlns:p14="http://schemas.microsoft.com/office/powerpoint/2010/main" val="2136065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04899979"/>
                    </a:ext>
                  </a:extLst>
                </a:gridCol>
                <a:gridCol w="987552">
                  <a:extLst>
                    <a:ext uri="{9D8B030D-6E8A-4147-A177-3AD203B41FA5}">
                      <a16:colId xmlns:a16="http://schemas.microsoft.com/office/drawing/2014/main" val="4236926020"/>
                    </a:ext>
                  </a:extLst>
                </a:gridCol>
                <a:gridCol w="987552">
                  <a:extLst>
                    <a:ext uri="{9D8B030D-6E8A-4147-A177-3AD203B41FA5}">
                      <a16:colId xmlns:a16="http://schemas.microsoft.com/office/drawing/2014/main" val="3765901883"/>
                    </a:ext>
                  </a:extLst>
                </a:gridCol>
                <a:gridCol w="987552">
                  <a:extLst>
                    <a:ext uri="{9D8B030D-6E8A-4147-A177-3AD203B41FA5}">
                      <a16:colId xmlns:a16="http://schemas.microsoft.com/office/drawing/2014/main" val="1810450483"/>
                    </a:ext>
                  </a:extLst>
                </a:gridCol>
                <a:gridCol w="987552">
                  <a:extLst>
                    <a:ext uri="{9D8B030D-6E8A-4147-A177-3AD203B41FA5}">
                      <a16:colId xmlns:a16="http://schemas.microsoft.com/office/drawing/2014/main" val="2142919934"/>
                    </a:ext>
                  </a:extLst>
                </a:gridCol>
                <a:gridCol w="987552">
                  <a:extLst>
                    <a:ext uri="{9D8B030D-6E8A-4147-A177-3AD203B41FA5}">
                      <a16:colId xmlns:a16="http://schemas.microsoft.com/office/drawing/2014/main" val="3018491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96013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- 2024-06-04 15:46:41</a:t>
                      </a:r>
                      <a:r>
                        <a:rPr kumimoji="0" lang="en-US" sz="1000" b="0" i="0" u="none" strike="noStrike" kern="1200" cap="none" spc="0" normalizeH="0" baseline="0" noProof="0">
                          <a:ln>
                            <a:noFill/>
                          </a:ln>
                          <a:solidFill>
                            <a:prstClr val="black"/>
                          </a:solidFill>
                          <a:effectLst/>
                          <a:uLnTx/>
                          <a:uFillTx/>
                          <a:latin typeface="Calibri"/>
                          <a:ea typeface="+mn-ea"/>
                          <a:cs typeface="+mn-cs"/>
                        </a:rPr>
                        <a:t>
 We teamed up with the jasgphiladelphia of Greater #Philadelphia for a #cherrytree planting at the Fairmount Park Horticulture Center. 🌸 
This special event continues a beautiful tradition of cross-cultural collaboration that started with the 1,600 cherry trees gifted by Japan to the area nearly 100 years ago.
On the eve of the 100th anniversary of those first plantings, #TEAMPHLY came together to plant 30 new cherry trees, helping to preserve the cherry blossom legacy for future generations. 🌸🌳 shofuso 
#cherryblossoms #cherryblossomtree #treeplanting #volunteering #community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06/10/2024 21:06:32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24121139"/>
                  </a:ext>
                </a:extLst>
              </a:tr>
            </a:tbl>
          </a:graphicData>
        </a:graphic>
      </p:graphicFrame>
      <p:sp>
        <p:nvSpPr>
          <p:cNvPr id="4" name="Text Placeholder 3">
            <a:extLst>
              <a:ext uri="{FF2B5EF4-FFF2-40B4-BE49-F238E27FC236}">
                <a16:creationId xmlns:a16="http://schemas.microsoft.com/office/drawing/2014/main" id="{11B17842-CF96-4021-93C3-8EBCB82F299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2124717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E7467-1B80-4E85-8F8A-F207E02C12BD}"/>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3A65047E-37E3-42EA-9265-FF83EA1A9E5F}"/>
              </a:ext>
            </a:extLst>
          </p:cNvPr>
          <p:cNvGraphicFramePr>
            <a:graphicFrameLocks noGrp="1"/>
          </p:cNvGraphicFramePr>
          <p:nvPr>
            <p:ph type="tbl" sz="quarter" idx="13"/>
            <p:extLst>
              <p:ext uri="{D42A27DB-BD31-4B8C-83A1-F6EECF244321}">
                <p14:modId xmlns:p14="http://schemas.microsoft.com/office/powerpoint/2010/main" val="45316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05201852"/>
                    </a:ext>
                  </a:extLst>
                </a:gridCol>
                <a:gridCol w="987552">
                  <a:extLst>
                    <a:ext uri="{9D8B030D-6E8A-4147-A177-3AD203B41FA5}">
                      <a16:colId xmlns:a16="http://schemas.microsoft.com/office/drawing/2014/main" val="1450477287"/>
                    </a:ext>
                  </a:extLst>
                </a:gridCol>
                <a:gridCol w="987552">
                  <a:extLst>
                    <a:ext uri="{9D8B030D-6E8A-4147-A177-3AD203B41FA5}">
                      <a16:colId xmlns:a16="http://schemas.microsoft.com/office/drawing/2014/main" val="1383574289"/>
                    </a:ext>
                  </a:extLst>
                </a:gridCol>
                <a:gridCol w="987552">
                  <a:extLst>
                    <a:ext uri="{9D8B030D-6E8A-4147-A177-3AD203B41FA5}">
                      <a16:colId xmlns:a16="http://schemas.microsoft.com/office/drawing/2014/main" val="460132707"/>
                    </a:ext>
                  </a:extLst>
                </a:gridCol>
                <a:gridCol w="987552">
                  <a:extLst>
                    <a:ext uri="{9D8B030D-6E8A-4147-A177-3AD203B41FA5}">
                      <a16:colId xmlns:a16="http://schemas.microsoft.com/office/drawing/2014/main" val="1164521395"/>
                    </a:ext>
                  </a:extLst>
                </a:gridCol>
                <a:gridCol w="987552">
                  <a:extLst>
                    <a:ext uri="{9D8B030D-6E8A-4147-A177-3AD203B41FA5}">
                      <a16:colId xmlns:a16="http://schemas.microsoft.com/office/drawing/2014/main" val="411043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01685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- 2024-06-07 14:40:25</a:t>
                      </a:r>
                      <a:r>
                        <a:rPr kumimoji="0" lang="en-US" sz="1000" b="0" i="0" u="none" strike="noStrike" kern="1200" cap="none" spc="0" normalizeH="0" baseline="0" noProof="0">
                          <a:ln>
                            <a:noFill/>
                          </a:ln>
                          <a:solidFill>
                            <a:prstClr val="black"/>
                          </a:solidFill>
                          <a:effectLst/>
                          <a:uLnTx/>
                          <a:uFillTx/>
                          <a:latin typeface="Calibri"/>
                          <a:ea typeface="+mn-ea"/>
                          <a:cs typeface="+mn-cs"/>
                        </a:rPr>
                        <a:t>
 Our Innovation team spent their day volunteering with sharefoodphilly, a non-profit dedicated to reducing regional hunger and expanding access to nutritious, affordable food. 💪🍎 
#TEAMPHLY packed 760 boxes of food to be distributed to local seniors. 🥫👵👴
Learn more about what it's like to work at PHLY ➡ bit.ly/PHLYCareers 🌟 (link in bio)
#givingbacktothecommunity #charitywork #volunteering #foodbank #supportnonprofits #supportlocalcommunities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06/10/2024 21:06:32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134418691"/>
                  </a:ext>
                </a:extLst>
              </a:tr>
            </a:tbl>
          </a:graphicData>
        </a:graphic>
      </p:graphicFrame>
      <p:sp>
        <p:nvSpPr>
          <p:cNvPr id="4" name="Text Placeholder 3">
            <a:extLst>
              <a:ext uri="{FF2B5EF4-FFF2-40B4-BE49-F238E27FC236}">
                <a16:creationId xmlns:a16="http://schemas.microsoft.com/office/drawing/2014/main" id="{6DE0F760-06D6-4232-8C16-6538811F7E4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5714105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C3B55-26FE-424E-A582-A894B47648AB}"/>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0E97B145-5FAD-42BD-A641-A698BA11EED1}"/>
              </a:ext>
            </a:extLst>
          </p:cNvPr>
          <p:cNvGraphicFramePr>
            <a:graphicFrameLocks noGrp="1"/>
          </p:cNvGraphicFramePr>
          <p:nvPr>
            <p:ph type="tbl" sz="quarter" idx="13"/>
            <p:extLst>
              <p:ext uri="{D42A27DB-BD31-4B8C-83A1-F6EECF244321}">
                <p14:modId xmlns:p14="http://schemas.microsoft.com/office/powerpoint/2010/main" val="2837032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780146211"/>
                    </a:ext>
                  </a:extLst>
                </a:gridCol>
                <a:gridCol w="905256">
                  <a:extLst>
                    <a:ext uri="{9D8B030D-6E8A-4147-A177-3AD203B41FA5}">
                      <a16:colId xmlns:a16="http://schemas.microsoft.com/office/drawing/2014/main" val="393667033"/>
                    </a:ext>
                  </a:extLst>
                </a:gridCol>
                <a:gridCol w="411480">
                  <a:extLst>
                    <a:ext uri="{9D8B030D-6E8A-4147-A177-3AD203B41FA5}">
                      <a16:colId xmlns:a16="http://schemas.microsoft.com/office/drawing/2014/main" val="3909645420"/>
                    </a:ext>
                  </a:extLst>
                </a:gridCol>
                <a:gridCol w="905256">
                  <a:extLst>
                    <a:ext uri="{9D8B030D-6E8A-4147-A177-3AD203B41FA5}">
                      <a16:colId xmlns:a16="http://schemas.microsoft.com/office/drawing/2014/main" val="233307416"/>
                    </a:ext>
                  </a:extLst>
                </a:gridCol>
                <a:gridCol w="905256">
                  <a:extLst>
                    <a:ext uri="{9D8B030D-6E8A-4147-A177-3AD203B41FA5}">
                      <a16:colId xmlns:a16="http://schemas.microsoft.com/office/drawing/2014/main" val="2787360700"/>
                    </a:ext>
                  </a:extLst>
                </a:gridCol>
                <a:gridCol w="905256">
                  <a:extLst>
                    <a:ext uri="{9D8B030D-6E8A-4147-A177-3AD203B41FA5}">
                      <a16:colId xmlns:a16="http://schemas.microsoft.com/office/drawing/2014/main" val="1522864473"/>
                    </a:ext>
                  </a:extLst>
                </a:gridCol>
                <a:gridCol w="905256">
                  <a:extLst>
                    <a:ext uri="{9D8B030D-6E8A-4147-A177-3AD203B41FA5}">
                      <a16:colId xmlns:a16="http://schemas.microsoft.com/office/drawing/2014/main" val="48305609"/>
                    </a:ext>
                  </a:extLst>
                </a:gridCol>
                <a:gridCol w="905256">
                  <a:extLst>
                    <a:ext uri="{9D8B030D-6E8A-4147-A177-3AD203B41FA5}">
                      <a16:colId xmlns:a16="http://schemas.microsoft.com/office/drawing/2014/main" val="3673989027"/>
                    </a:ext>
                  </a:extLst>
                </a:gridCol>
                <a:gridCol w="905256">
                  <a:extLst>
                    <a:ext uri="{9D8B030D-6E8A-4147-A177-3AD203B41FA5}">
                      <a16:colId xmlns:a16="http://schemas.microsoft.com/office/drawing/2014/main" val="113344610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17500132"/>
                  </a:ext>
                </a:extLst>
              </a:tr>
              <a:tr h="370840">
                <a:tc>
                  <a:txBody>
                    <a:bodyPr/>
                    <a:lstStyle/>
                    <a:p>
                      <a:r>
                        <a:rPr lang="en-US" sz="1000"/>
                        <a:t>16</a:t>
                      </a:r>
                    </a:p>
                  </a:txBody>
                  <a:tcPr/>
                </a:tc>
                <a:tc>
                  <a:txBody>
                    <a:bodyPr/>
                    <a:lstStyle/>
                    <a:p>
                      <a:r>
                        <a:rPr lang="en-US" sz="1000"/>
                        <a:t>0.6949 %</a:t>
                      </a:r>
                    </a:p>
                  </a:txBody>
                  <a:tcPr/>
                </a:tc>
                <a:tc>
                  <a:txBody>
                    <a:bodyPr/>
                    <a:lstStyle/>
                    <a:p>
                      <a:r>
                        <a:rPr lang="en-US" sz="1000"/>
                        <a:t>0.06</a:t>
                      </a:r>
                    </a:p>
                  </a:txBody>
                  <a:tcPr/>
                </a:tc>
                <a:tc>
                  <a:txBody>
                    <a:bodyPr/>
                    <a:lstStyle/>
                    <a:p>
                      <a:r>
                        <a:rPr lang="en-US" sz="1000"/>
                        <a:t>130.50</a:t>
                      </a:r>
                    </a:p>
                  </a:txBody>
                  <a:tcPr/>
                </a:tc>
                <a:tc>
                  <a:txBody>
                    <a:bodyPr/>
                    <a:lstStyle/>
                    <a:p>
                      <a:r>
                        <a:rPr lang="en-US" sz="1000"/>
                        <a:t>129.00</a:t>
                      </a:r>
                    </a:p>
                  </a:txBody>
                  <a:tcPr/>
                </a:tc>
                <a:tc>
                  <a:txBody>
                    <a:bodyPr/>
                    <a:lstStyle/>
                    <a:p>
                      <a:r>
                        <a:rPr lang="en-US" sz="1000"/>
                        <a:t>86.94</a:t>
                      </a:r>
                    </a:p>
                  </a:txBody>
                  <a:tcPr/>
                </a:tc>
                <a:tc>
                  <a:txBody>
                    <a:bodyPr/>
                    <a:lstStyle/>
                    <a:p>
                      <a:r>
                        <a:rPr lang="en-US" sz="1000"/>
                        <a:t>86.88</a:t>
                      </a:r>
                    </a:p>
                  </a:txBody>
                  <a:tcPr/>
                </a:tc>
                <a:tc>
                  <a:txBody>
                    <a:bodyPr/>
                    <a:lstStyle/>
                    <a:p>
                      <a:r>
                        <a:rPr lang="en-US" sz="1000"/>
                        <a:t>2088</a:t>
                      </a:r>
                    </a:p>
                  </a:txBody>
                  <a:tcPr/>
                </a:tc>
                <a:tc>
                  <a:txBody>
                    <a:bodyPr/>
                    <a:lstStyle/>
                    <a:p>
                      <a:r>
                        <a:rPr lang="en-US" sz="1000"/>
                        <a:t>1391</a:t>
                      </a:r>
                    </a:p>
                  </a:txBody>
                  <a:tcPr/>
                </a:tc>
                <a:extLst>
                  <a:ext uri="{0D108BD9-81ED-4DB2-BD59-A6C34878D82A}">
                    <a16:rowId xmlns:a16="http://schemas.microsoft.com/office/drawing/2014/main" val="3577095579"/>
                  </a:ext>
                </a:extLst>
              </a:tr>
            </a:tbl>
          </a:graphicData>
        </a:graphic>
      </p:graphicFrame>
      <p:sp>
        <p:nvSpPr>
          <p:cNvPr id="4" name="Text Placeholder 3">
            <a:extLst>
              <a:ext uri="{FF2B5EF4-FFF2-40B4-BE49-F238E27FC236}">
                <a16:creationId xmlns:a16="http://schemas.microsoft.com/office/drawing/2014/main" id="{56A4D269-9E41-4C33-BE11-7E2AD405E235}"/>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9018773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333C1-555E-4219-81A6-4BD9B3401AA4}"/>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EB3F828A-9612-4ECB-852E-A1575F96BF0F}"/>
              </a:ext>
            </a:extLst>
          </p:cNvPr>
          <p:cNvGraphicFramePr>
            <a:graphicFrameLocks noGrp="1"/>
          </p:cNvGraphicFramePr>
          <p:nvPr>
            <p:ph type="tbl" sz="quarter" idx="13"/>
            <p:extLst>
              <p:ext uri="{D42A27DB-BD31-4B8C-83A1-F6EECF244321}">
                <p14:modId xmlns:p14="http://schemas.microsoft.com/office/powerpoint/2010/main" val="556275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835052"/>
                    </a:ext>
                  </a:extLst>
                </a:gridCol>
                <a:gridCol w="1399032">
                  <a:extLst>
                    <a:ext uri="{9D8B030D-6E8A-4147-A177-3AD203B41FA5}">
                      <a16:colId xmlns:a16="http://schemas.microsoft.com/office/drawing/2014/main" val="3082339467"/>
                    </a:ext>
                  </a:extLst>
                </a:gridCol>
                <a:gridCol w="658368">
                  <a:extLst>
                    <a:ext uri="{9D8B030D-6E8A-4147-A177-3AD203B41FA5}">
                      <a16:colId xmlns:a16="http://schemas.microsoft.com/office/drawing/2014/main" val="1963688501"/>
                    </a:ext>
                  </a:extLst>
                </a:gridCol>
                <a:gridCol w="658368">
                  <a:extLst>
                    <a:ext uri="{9D8B030D-6E8A-4147-A177-3AD203B41FA5}">
                      <a16:colId xmlns:a16="http://schemas.microsoft.com/office/drawing/2014/main" val="1096034229"/>
                    </a:ext>
                  </a:extLst>
                </a:gridCol>
                <a:gridCol w="658368">
                  <a:extLst>
                    <a:ext uri="{9D8B030D-6E8A-4147-A177-3AD203B41FA5}">
                      <a16:colId xmlns:a16="http://schemas.microsoft.com/office/drawing/2014/main" val="2817186256"/>
                    </a:ext>
                  </a:extLst>
                </a:gridCol>
                <a:gridCol w="658368">
                  <a:extLst>
                    <a:ext uri="{9D8B030D-6E8A-4147-A177-3AD203B41FA5}">
                      <a16:colId xmlns:a16="http://schemas.microsoft.com/office/drawing/2014/main" val="3509350480"/>
                    </a:ext>
                  </a:extLst>
                </a:gridCol>
                <a:gridCol w="658368">
                  <a:extLst>
                    <a:ext uri="{9D8B030D-6E8A-4147-A177-3AD203B41FA5}">
                      <a16:colId xmlns:a16="http://schemas.microsoft.com/office/drawing/2014/main" val="1434196118"/>
                    </a:ext>
                  </a:extLst>
                </a:gridCol>
                <a:gridCol w="658368">
                  <a:extLst>
                    <a:ext uri="{9D8B030D-6E8A-4147-A177-3AD203B41FA5}">
                      <a16:colId xmlns:a16="http://schemas.microsoft.com/office/drawing/2014/main" val="1025670275"/>
                    </a:ext>
                  </a:extLst>
                </a:gridCol>
                <a:gridCol w="658368">
                  <a:extLst>
                    <a:ext uri="{9D8B030D-6E8A-4147-A177-3AD203B41FA5}">
                      <a16:colId xmlns:a16="http://schemas.microsoft.com/office/drawing/2014/main" val="2510128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221310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- 2024-06-28 11:39:02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https://quintly-eu-image-storage.s3.amazonaws.com/c303562b672a3318c686cfcc37b7e67a/5114e773b2fd70c42db3774c20b33311.jpg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900628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- 2024-06-27 13:18:32</a:t>
                      </a:r>
                      <a:r>
                        <a:rPr kumimoji="0" lang="pt-BR" sz="1000" b="0" i="0" u="none" strike="noStrike" kern="1200" cap="none" spc="0" normalizeH="0" baseline="0" noProof="0">
                          <a:ln>
                            <a:noFill/>
                          </a:ln>
                          <a:solidFill>
                            <a:prstClr val="black"/>
                          </a:solidFill>
                          <a:effectLst/>
                          <a:uLnTx/>
                          <a:uFillTx/>
                          <a:latin typeface="Calibri"/>
                          <a:ea typeface="+mn-ea"/>
                          <a:cs typeface="+mn-cs"/>
                        </a:rPr>
                        <a:t>
 N E W  P O S T 🚨 #TEAMPHLY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https://quintly-eu-image-storage.s3.amazonaws.com/c303562b672a3318c686cfcc37b7e67a/bee234e19697980e7b140eda7b76d20a.jpg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876414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- 2024-06-26 14:39:06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https://quintly-eu-image-storage.s3.amazonaws.com/c303562b672a3318c686cfcc37b7e67a/9e1bc5ac797f61a5d22f6269eccfb826.jpg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5667056"/>
                  </a:ext>
                </a:extLst>
              </a:tr>
            </a:tbl>
          </a:graphicData>
        </a:graphic>
      </p:graphicFrame>
      <p:sp>
        <p:nvSpPr>
          <p:cNvPr id="4" name="Text Placeholder 3">
            <a:extLst>
              <a:ext uri="{FF2B5EF4-FFF2-40B4-BE49-F238E27FC236}">
                <a16:creationId xmlns:a16="http://schemas.microsoft.com/office/drawing/2014/main" id="{2DEC8732-901B-4C3D-9966-8DE69A76F820}"/>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6527248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58DF7-1CA0-4225-BF33-CD280F208AFB}"/>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B614BBA9-C933-4D50-A027-91286C388C37}"/>
              </a:ext>
            </a:extLst>
          </p:cNvPr>
          <p:cNvGraphicFramePr>
            <a:graphicFrameLocks noGrp="1"/>
          </p:cNvGraphicFramePr>
          <p:nvPr>
            <p:ph type="tbl" sz="quarter" idx="13"/>
            <p:extLst>
              <p:ext uri="{D42A27DB-BD31-4B8C-83A1-F6EECF244321}">
                <p14:modId xmlns:p14="http://schemas.microsoft.com/office/powerpoint/2010/main" val="2750966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39096419"/>
                    </a:ext>
                  </a:extLst>
                </a:gridCol>
                <a:gridCol w="1399032">
                  <a:extLst>
                    <a:ext uri="{9D8B030D-6E8A-4147-A177-3AD203B41FA5}">
                      <a16:colId xmlns:a16="http://schemas.microsoft.com/office/drawing/2014/main" val="2832221218"/>
                    </a:ext>
                  </a:extLst>
                </a:gridCol>
                <a:gridCol w="658368">
                  <a:extLst>
                    <a:ext uri="{9D8B030D-6E8A-4147-A177-3AD203B41FA5}">
                      <a16:colId xmlns:a16="http://schemas.microsoft.com/office/drawing/2014/main" val="3210997466"/>
                    </a:ext>
                  </a:extLst>
                </a:gridCol>
                <a:gridCol w="658368">
                  <a:extLst>
                    <a:ext uri="{9D8B030D-6E8A-4147-A177-3AD203B41FA5}">
                      <a16:colId xmlns:a16="http://schemas.microsoft.com/office/drawing/2014/main" val="487621040"/>
                    </a:ext>
                  </a:extLst>
                </a:gridCol>
                <a:gridCol w="658368">
                  <a:extLst>
                    <a:ext uri="{9D8B030D-6E8A-4147-A177-3AD203B41FA5}">
                      <a16:colId xmlns:a16="http://schemas.microsoft.com/office/drawing/2014/main" val="487138056"/>
                    </a:ext>
                  </a:extLst>
                </a:gridCol>
                <a:gridCol w="658368">
                  <a:extLst>
                    <a:ext uri="{9D8B030D-6E8A-4147-A177-3AD203B41FA5}">
                      <a16:colId xmlns:a16="http://schemas.microsoft.com/office/drawing/2014/main" val="934851279"/>
                    </a:ext>
                  </a:extLst>
                </a:gridCol>
                <a:gridCol w="658368">
                  <a:extLst>
                    <a:ext uri="{9D8B030D-6E8A-4147-A177-3AD203B41FA5}">
                      <a16:colId xmlns:a16="http://schemas.microsoft.com/office/drawing/2014/main" val="3821193207"/>
                    </a:ext>
                  </a:extLst>
                </a:gridCol>
                <a:gridCol w="658368">
                  <a:extLst>
                    <a:ext uri="{9D8B030D-6E8A-4147-A177-3AD203B41FA5}">
                      <a16:colId xmlns:a16="http://schemas.microsoft.com/office/drawing/2014/main" val="1796851934"/>
                    </a:ext>
                  </a:extLst>
                </a:gridCol>
                <a:gridCol w="658368">
                  <a:extLst>
                    <a:ext uri="{9D8B030D-6E8A-4147-A177-3AD203B41FA5}">
                      <a16:colId xmlns:a16="http://schemas.microsoft.com/office/drawing/2014/main" val="3326063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79651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- 2024-06-25 15:42:06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https://quintly-eu-image-storage.s3.amazonaws.com/c303562b672a3318c686cfcc37b7e67a/e5478f637a24d606acbd15b28f3219b2.jpg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4072695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- 2024-06-24 16:44:03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https://quintly-eu-image-storage.s3.amazonaws.com/c303562b672a3318c686cfcc37b7e67a/5ce65a76e7e7da15be0e42cd0f952fc5.jpg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402200693"/>
                  </a:ext>
                </a:extLst>
              </a:tr>
            </a:tbl>
          </a:graphicData>
        </a:graphic>
      </p:graphicFrame>
      <p:sp>
        <p:nvSpPr>
          <p:cNvPr id="4" name="Text Placeholder 3">
            <a:extLst>
              <a:ext uri="{FF2B5EF4-FFF2-40B4-BE49-F238E27FC236}">
                <a16:creationId xmlns:a16="http://schemas.microsoft.com/office/drawing/2014/main" id="{AD41C550-C1EC-4A9C-BECB-284FAD85D7A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1710898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3385</Words>
  <Application>Microsoft Office PowerPoint</Application>
  <PresentationFormat>On-screen Show (4:3)</PresentationFormat>
  <Paragraphs>697</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2024-07-02T15:16:33Z</dcterms:created>
  <dcterms:modified xsi:type="dcterms:W3CDTF">2024-07-02T15:17:23Z</dcterms:modified>
</cp:coreProperties>
</file>