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261F0-3AA4-449B-8E5D-3B53253D5B96}"/>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8A52121A-545F-44BC-AA1D-64B8EBBEA97A}"/>
              </a:ext>
            </a:extLst>
          </p:cNvPr>
          <p:cNvGraphicFramePr>
            <a:graphicFrameLocks noGrp="1"/>
          </p:cNvGraphicFramePr>
          <p:nvPr>
            <p:ph type="tbl" sz="quarter" idx="13"/>
            <p:extLst>
              <p:ext uri="{D42A27DB-BD31-4B8C-83A1-F6EECF244321}">
                <p14:modId xmlns:p14="http://schemas.microsoft.com/office/powerpoint/2010/main" val="826172133"/>
              </p:ext>
            </p:extLst>
          </p:nvPr>
        </p:nvGraphicFramePr>
        <p:xfrm>
          <a:off x="457200" y="1731963"/>
          <a:ext cx="7900416" cy="919480"/>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926883091"/>
                    </a:ext>
                  </a:extLst>
                </a:gridCol>
                <a:gridCol w="658368">
                  <a:extLst>
                    <a:ext uri="{9D8B030D-6E8A-4147-A177-3AD203B41FA5}">
                      <a16:colId xmlns:a16="http://schemas.microsoft.com/office/drawing/2014/main" val="393210138"/>
                    </a:ext>
                  </a:extLst>
                </a:gridCol>
                <a:gridCol w="658368">
                  <a:extLst>
                    <a:ext uri="{9D8B030D-6E8A-4147-A177-3AD203B41FA5}">
                      <a16:colId xmlns:a16="http://schemas.microsoft.com/office/drawing/2014/main" val="1591164487"/>
                    </a:ext>
                  </a:extLst>
                </a:gridCol>
                <a:gridCol w="658368">
                  <a:extLst>
                    <a:ext uri="{9D8B030D-6E8A-4147-A177-3AD203B41FA5}">
                      <a16:colId xmlns:a16="http://schemas.microsoft.com/office/drawing/2014/main" val="3653890642"/>
                    </a:ext>
                  </a:extLst>
                </a:gridCol>
                <a:gridCol w="658368">
                  <a:extLst>
                    <a:ext uri="{9D8B030D-6E8A-4147-A177-3AD203B41FA5}">
                      <a16:colId xmlns:a16="http://schemas.microsoft.com/office/drawing/2014/main" val="1801279982"/>
                    </a:ext>
                  </a:extLst>
                </a:gridCol>
                <a:gridCol w="658368">
                  <a:extLst>
                    <a:ext uri="{9D8B030D-6E8A-4147-A177-3AD203B41FA5}">
                      <a16:colId xmlns:a16="http://schemas.microsoft.com/office/drawing/2014/main" val="4245814910"/>
                    </a:ext>
                  </a:extLst>
                </a:gridCol>
                <a:gridCol w="658368">
                  <a:extLst>
                    <a:ext uri="{9D8B030D-6E8A-4147-A177-3AD203B41FA5}">
                      <a16:colId xmlns:a16="http://schemas.microsoft.com/office/drawing/2014/main" val="1390317323"/>
                    </a:ext>
                  </a:extLst>
                </a:gridCol>
                <a:gridCol w="658368">
                  <a:extLst>
                    <a:ext uri="{9D8B030D-6E8A-4147-A177-3AD203B41FA5}">
                      <a16:colId xmlns:a16="http://schemas.microsoft.com/office/drawing/2014/main" val="4125978518"/>
                    </a:ext>
                  </a:extLst>
                </a:gridCol>
                <a:gridCol w="658368">
                  <a:extLst>
                    <a:ext uri="{9D8B030D-6E8A-4147-A177-3AD203B41FA5}">
                      <a16:colId xmlns:a16="http://schemas.microsoft.com/office/drawing/2014/main" val="3081090705"/>
                    </a:ext>
                  </a:extLst>
                </a:gridCol>
                <a:gridCol w="658368">
                  <a:extLst>
                    <a:ext uri="{9D8B030D-6E8A-4147-A177-3AD203B41FA5}">
                      <a16:colId xmlns:a16="http://schemas.microsoft.com/office/drawing/2014/main" val="542162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14918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- 2024-05-21 13:28:42</a:t>
                      </a:r>
                      <a:r>
                        <a:rPr kumimoji="0" lang="en-US" sz="1000" b="0" i="0" u="none" strike="noStrike" kern="1200" cap="none" spc="0" normalizeH="0" baseline="0" noProof="0">
                          <a:ln>
                            <a:noFill/>
                          </a:ln>
                          <a:solidFill>
                            <a:prstClr val="black"/>
                          </a:solidFill>
                          <a:effectLst/>
                          <a:uLnTx/>
                          <a:uFillTx/>
                          <a:latin typeface="Calibri"/>
                          <a:ea typeface="+mn-ea"/>
                          <a:cs typeface="+mn-cs"/>
                        </a:rPr>
                        <a:t>
 Join us in welcoming Kenjiro “Ken” Kamoda, FICOH’s new Assistant Vice President of Strategic Planning. Ken has more than 20 years of experience in claims, risk management, and reinsurance at our parent company, Tokio Marine. We’re excited to have him on #TeamFICOH! Click our link below to learn more.
https://lnkd.in/gfttbytN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7.419645539201 %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86603003"/>
                  </a:ext>
                </a:extLst>
              </a:tr>
            </a:tbl>
          </a:graphicData>
        </a:graphic>
      </p:graphicFrame>
      <p:sp>
        <p:nvSpPr>
          <p:cNvPr id="4" name="Text Placeholder 3">
            <a:extLst>
              <a:ext uri="{FF2B5EF4-FFF2-40B4-BE49-F238E27FC236}">
                <a16:creationId xmlns:a16="http://schemas.microsoft.com/office/drawing/2014/main" id="{EF11BDE4-1A85-4989-BDE8-EF53FD0221D6}"/>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253764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0EAB5-9210-4AB3-8EB2-72FDDBD3EF2E}"/>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942EF47C-2BED-42D5-8C23-2D85A42E1015}"/>
              </a:ext>
            </a:extLst>
          </p:cNvPr>
          <p:cNvGraphicFramePr>
            <a:graphicFrameLocks noGrp="1"/>
          </p:cNvGraphicFramePr>
          <p:nvPr>
            <p:ph type="tbl" sz="quarter" idx="13"/>
            <p:extLst>
              <p:ext uri="{D42A27DB-BD31-4B8C-83A1-F6EECF244321}">
                <p14:modId xmlns:p14="http://schemas.microsoft.com/office/powerpoint/2010/main" val="1143845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256325953"/>
                    </a:ext>
                  </a:extLst>
                </a:gridCol>
                <a:gridCol w="658368">
                  <a:extLst>
                    <a:ext uri="{9D8B030D-6E8A-4147-A177-3AD203B41FA5}">
                      <a16:colId xmlns:a16="http://schemas.microsoft.com/office/drawing/2014/main" val="2718876365"/>
                    </a:ext>
                  </a:extLst>
                </a:gridCol>
                <a:gridCol w="658368">
                  <a:extLst>
                    <a:ext uri="{9D8B030D-6E8A-4147-A177-3AD203B41FA5}">
                      <a16:colId xmlns:a16="http://schemas.microsoft.com/office/drawing/2014/main" val="1578925507"/>
                    </a:ext>
                  </a:extLst>
                </a:gridCol>
                <a:gridCol w="658368">
                  <a:extLst>
                    <a:ext uri="{9D8B030D-6E8A-4147-A177-3AD203B41FA5}">
                      <a16:colId xmlns:a16="http://schemas.microsoft.com/office/drawing/2014/main" val="2648689182"/>
                    </a:ext>
                  </a:extLst>
                </a:gridCol>
                <a:gridCol w="658368">
                  <a:extLst>
                    <a:ext uri="{9D8B030D-6E8A-4147-A177-3AD203B41FA5}">
                      <a16:colId xmlns:a16="http://schemas.microsoft.com/office/drawing/2014/main" val="2784907204"/>
                    </a:ext>
                  </a:extLst>
                </a:gridCol>
                <a:gridCol w="658368">
                  <a:extLst>
                    <a:ext uri="{9D8B030D-6E8A-4147-A177-3AD203B41FA5}">
                      <a16:colId xmlns:a16="http://schemas.microsoft.com/office/drawing/2014/main" val="3039469773"/>
                    </a:ext>
                  </a:extLst>
                </a:gridCol>
                <a:gridCol w="658368">
                  <a:extLst>
                    <a:ext uri="{9D8B030D-6E8A-4147-A177-3AD203B41FA5}">
                      <a16:colId xmlns:a16="http://schemas.microsoft.com/office/drawing/2014/main" val="1076767487"/>
                    </a:ext>
                  </a:extLst>
                </a:gridCol>
                <a:gridCol w="658368">
                  <a:extLst>
                    <a:ext uri="{9D8B030D-6E8A-4147-A177-3AD203B41FA5}">
                      <a16:colId xmlns:a16="http://schemas.microsoft.com/office/drawing/2014/main" val="2828666841"/>
                    </a:ext>
                  </a:extLst>
                </a:gridCol>
                <a:gridCol w="658368">
                  <a:extLst>
                    <a:ext uri="{9D8B030D-6E8A-4147-A177-3AD203B41FA5}">
                      <a16:colId xmlns:a16="http://schemas.microsoft.com/office/drawing/2014/main" val="2928662019"/>
                    </a:ext>
                  </a:extLst>
                </a:gridCol>
                <a:gridCol w="658368">
                  <a:extLst>
                    <a:ext uri="{9D8B030D-6E8A-4147-A177-3AD203B41FA5}">
                      <a16:colId xmlns:a16="http://schemas.microsoft.com/office/drawing/2014/main" val="2149746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58380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- 2024-05-07 13:19:45</a:t>
                      </a:r>
                      <a:r>
                        <a:rPr kumimoji="0" lang="en-US" sz="1000" b="0" i="0" u="none" strike="noStrike" kern="1200" cap="none" spc="0" normalizeH="0" baseline="0" noProof="0">
                          <a:ln>
                            <a:noFill/>
                          </a:ln>
                          <a:solidFill>
                            <a:prstClr val="black"/>
                          </a:solidFill>
                          <a:effectLst/>
                          <a:uLnTx/>
                          <a:uFillTx/>
                          <a:latin typeface="Calibri"/>
                          <a:ea typeface="+mn-ea"/>
                          <a:cs typeface="+mn-cs"/>
                        </a:rPr>
                        <a:t>
 Our associates had an amazing time connecting with students at UH Business Night. Congratulations to the student honorees, who collectively received awards totaling more than ,000, and thank you to all the businesses who joined First Insurance in recognize Shidler College’s best and brightest. Now in its 19th year, FICOH’s title sponsorship of Business Night has become part of our core support of University of Hawai‘i - Shidler College of Business. We especially appreciate the event’s networking component. As professionals, we learn as much from the students as they do from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11.244635193133 %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a:t>
                      </a:r>
                    </a:p>
                  </a:txBody>
                  <a:tcPr/>
                </a:tc>
                <a:extLst>
                  <a:ext uri="{0D108BD9-81ED-4DB2-BD59-A6C34878D82A}">
                    <a16:rowId xmlns:a16="http://schemas.microsoft.com/office/drawing/2014/main" val="1248575388"/>
                  </a:ext>
                </a:extLst>
              </a:tr>
            </a:tbl>
          </a:graphicData>
        </a:graphic>
      </p:graphicFrame>
      <p:sp>
        <p:nvSpPr>
          <p:cNvPr id="4" name="Text Placeholder 3">
            <a:extLst>
              <a:ext uri="{FF2B5EF4-FFF2-40B4-BE49-F238E27FC236}">
                <a16:creationId xmlns:a16="http://schemas.microsoft.com/office/drawing/2014/main" id="{0088AABA-047C-4380-93D7-F5FB6110A3CD}"/>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3935119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2874F-DBEA-4B2B-906B-1E321B405C70}"/>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9B5C67C9-22C8-4A7D-A26A-7286D878E3F7}"/>
              </a:ext>
            </a:extLst>
          </p:cNvPr>
          <p:cNvGraphicFramePr>
            <a:graphicFrameLocks noGrp="1"/>
          </p:cNvGraphicFramePr>
          <p:nvPr>
            <p:ph type="tbl" sz="quarter" idx="13"/>
            <p:extLst>
              <p:ext uri="{D42A27DB-BD31-4B8C-83A1-F6EECF244321}">
                <p14:modId xmlns:p14="http://schemas.microsoft.com/office/powerpoint/2010/main" val="2871009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979553973"/>
                    </a:ext>
                  </a:extLst>
                </a:gridCol>
                <a:gridCol w="658368">
                  <a:extLst>
                    <a:ext uri="{9D8B030D-6E8A-4147-A177-3AD203B41FA5}">
                      <a16:colId xmlns:a16="http://schemas.microsoft.com/office/drawing/2014/main" val="464282677"/>
                    </a:ext>
                  </a:extLst>
                </a:gridCol>
                <a:gridCol w="658368">
                  <a:extLst>
                    <a:ext uri="{9D8B030D-6E8A-4147-A177-3AD203B41FA5}">
                      <a16:colId xmlns:a16="http://schemas.microsoft.com/office/drawing/2014/main" val="3390767494"/>
                    </a:ext>
                  </a:extLst>
                </a:gridCol>
                <a:gridCol w="658368">
                  <a:extLst>
                    <a:ext uri="{9D8B030D-6E8A-4147-A177-3AD203B41FA5}">
                      <a16:colId xmlns:a16="http://schemas.microsoft.com/office/drawing/2014/main" val="4283648069"/>
                    </a:ext>
                  </a:extLst>
                </a:gridCol>
                <a:gridCol w="658368">
                  <a:extLst>
                    <a:ext uri="{9D8B030D-6E8A-4147-A177-3AD203B41FA5}">
                      <a16:colId xmlns:a16="http://schemas.microsoft.com/office/drawing/2014/main" val="4171488741"/>
                    </a:ext>
                  </a:extLst>
                </a:gridCol>
                <a:gridCol w="658368">
                  <a:extLst>
                    <a:ext uri="{9D8B030D-6E8A-4147-A177-3AD203B41FA5}">
                      <a16:colId xmlns:a16="http://schemas.microsoft.com/office/drawing/2014/main" val="2120958380"/>
                    </a:ext>
                  </a:extLst>
                </a:gridCol>
                <a:gridCol w="658368">
                  <a:extLst>
                    <a:ext uri="{9D8B030D-6E8A-4147-A177-3AD203B41FA5}">
                      <a16:colId xmlns:a16="http://schemas.microsoft.com/office/drawing/2014/main" val="425524440"/>
                    </a:ext>
                  </a:extLst>
                </a:gridCol>
                <a:gridCol w="658368">
                  <a:extLst>
                    <a:ext uri="{9D8B030D-6E8A-4147-A177-3AD203B41FA5}">
                      <a16:colId xmlns:a16="http://schemas.microsoft.com/office/drawing/2014/main" val="3804273953"/>
                    </a:ext>
                  </a:extLst>
                </a:gridCol>
                <a:gridCol w="658368">
                  <a:extLst>
                    <a:ext uri="{9D8B030D-6E8A-4147-A177-3AD203B41FA5}">
                      <a16:colId xmlns:a16="http://schemas.microsoft.com/office/drawing/2014/main" val="3398358065"/>
                    </a:ext>
                  </a:extLst>
                </a:gridCol>
                <a:gridCol w="658368">
                  <a:extLst>
                    <a:ext uri="{9D8B030D-6E8A-4147-A177-3AD203B41FA5}">
                      <a16:colId xmlns:a16="http://schemas.microsoft.com/office/drawing/2014/main" val="676280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07104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- 2024-05-08 12:35:09</a:t>
                      </a:r>
                      <a:r>
                        <a:rPr kumimoji="0" lang="en-US" sz="1000" b="0" i="0" u="none" strike="noStrike" kern="1200" cap="none" spc="0" normalizeH="0" baseline="0" noProof="0">
                          <a:ln>
                            <a:noFill/>
                          </a:ln>
                          <a:solidFill>
                            <a:prstClr val="black"/>
                          </a:solidFill>
                          <a:effectLst/>
                          <a:uLnTx/>
                          <a:uFillTx/>
                          <a:latin typeface="Calibri"/>
                          <a:ea typeface="+mn-ea"/>
                          <a:cs typeface="+mn-cs"/>
                        </a:rPr>
                        <a:t>
 Last week, FICOH joined Walk Wise Hawaii at the Senior Health &amp; Fitness Fair at the Hawaii United Okinawa Association to talk about pedestrian safety. It’s a serious issue requiring vigilance and the removal of distractions by drivers and pedestrians, but Lance Rae of Walk Wise Hawaii has a special talent for making these important conversations interactive and fun. We thoroughly enjoyed talking with the kupuna who visited our booth, leading them in taking the Walk Wise pledge, and passing out light-up bracelets to aid visibility during the dusk to dawn hours, which is the most dangerous time to be a pedestrian. Mahalo Walk Wise Hawaii for 15 years of awareness building around the topic of pedestrian safety, an issue that is very close to our heart. We’re excited to mark the 15th anniversary of Pedestrian Safety Month with Walk Wise Hawaii later this summer!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24.240121580547 %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62597077"/>
                  </a:ext>
                </a:extLst>
              </a:tr>
            </a:tbl>
          </a:graphicData>
        </a:graphic>
      </p:graphicFrame>
      <p:sp>
        <p:nvSpPr>
          <p:cNvPr id="4" name="Text Placeholder 3">
            <a:extLst>
              <a:ext uri="{FF2B5EF4-FFF2-40B4-BE49-F238E27FC236}">
                <a16:creationId xmlns:a16="http://schemas.microsoft.com/office/drawing/2014/main" id="{4DEE1EBD-F593-4AA1-9EBD-3AC9066C0034}"/>
              </a:ext>
            </a:extLst>
          </p:cNvPr>
          <p:cNvSpPr>
            <a:spLocks noGrp="1"/>
          </p:cNvSpPr>
          <p:nvPr>
            <p:ph type="body" sz="quarter" idx="14"/>
          </p:nvPr>
        </p:nvSpPr>
        <p:spPr/>
        <p:txBody>
          <a:bodyPr/>
          <a:lstStyle/>
          <a:p>
            <a:r>
              <a:rPr lang="en-US"/>
              <a:t>05/01/2024 - 05/31/2024</a:t>
            </a:r>
          </a:p>
        </p:txBody>
      </p:sp>
    </p:spTree>
    <p:extLst>
      <p:ext uri="{BB962C8B-B14F-4D97-AF65-F5344CB8AC3E}">
        <p14:creationId xmlns:p14="http://schemas.microsoft.com/office/powerpoint/2010/main" val="243983208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468</Words>
  <Application>Microsoft Office PowerPoint</Application>
  <PresentationFormat>On-screen Show (4:3)</PresentationFormat>
  <Paragraphs>66</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Calibri</vt:lpstr>
      <vt:lpstr>Arial</vt:lpstr>
      <vt:lpstr>quintly_template</vt:lpstr>
      <vt:lpstr>LinkedIn Posts Table | FICOH - 1 of 3</vt:lpstr>
      <vt:lpstr>LinkedIn Posts Table | FICOH - 2 of 3</vt:lpstr>
      <vt:lpstr>LinkedIn Posts Table | FICOH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Posts Table | FICOH - 1 of 3</dc:title>
  <dc:creator>Frederik Born</dc:creator>
  <cp:lastModifiedBy>Frederik Born</cp:lastModifiedBy>
  <cp:revision>1</cp:revision>
  <dcterms:created xsi:type="dcterms:W3CDTF">2024-06-06T18:14:15Z</dcterms:created>
  <dcterms:modified xsi:type="dcterms:W3CDTF">2024-06-06T18:14:24Z</dcterms:modified>
</cp:coreProperties>
</file>