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3E9ED-E86F-4C37-A6A3-94AC2A78679E}"/>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F9B82BDA-602F-436D-BF4A-5AB3F9A3DC8B}"/>
              </a:ext>
            </a:extLst>
          </p:cNvPr>
          <p:cNvGraphicFramePr>
            <a:graphicFrameLocks noGrp="1"/>
          </p:cNvGraphicFramePr>
          <p:nvPr>
            <p:ph type="tbl" sz="quarter" idx="13"/>
            <p:extLst>
              <p:ext uri="{D42A27DB-BD31-4B8C-83A1-F6EECF244321}">
                <p14:modId xmlns:p14="http://schemas.microsoft.com/office/powerpoint/2010/main" val="3826343114"/>
              </p:ext>
            </p:extLst>
          </p:nvPr>
        </p:nvGraphicFramePr>
        <p:xfrm>
          <a:off x="457200" y="1731963"/>
          <a:ext cx="7900416" cy="9194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12271190"/>
                    </a:ext>
                  </a:extLst>
                </a:gridCol>
                <a:gridCol w="658368">
                  <a:extLst>
                    <a:ext uri="{9D8B030D-6E8A-4147-A177-3AD203B41FA5}">
                      <a16:colId xmlns:a16="http://schemas.microsoft.com/office/drawing/2014/main" val="2996624400"/>
                    </a:ext>
                  </a:extLst>
                </a:gridCol>
                <a:gridCol w="658368">
                  <a:extLst>
                    <a:ext uri="{9D8B030D-6E8A-4147-A177-3AD203B41FA5}">
                      <a16:colId xmlns:a16="http://schemas.microsoft.com/office/drawing/2014/main" val="2019954811"/>
                    </a:ext>
                  </a:extLst>
                </a:gridCol>
                <a:gridCol w="658368">
                  <a:extLst>
                    <a:ext uri="{9D8B030D-6E8A-4147-A177-3AD203B41FA5}">
                      <a16:colId xmlns:a16="http://schemas.microsoft.com/office/drawing/2014/main" val="1768693303"/>
                    </a:ext>
                  </a:extLst>
                </a:gridCol>
                <a:gridCol w="658368">
                  <a:extLst>
                    <a:ext uri="{9D8B030D-6E8A-4147-A177-3AD203B41FA5}">
                      <a16:colId xmlns:a16="http://schemas.microsoft.com/office/drawing/2014/main" val="41537358"/>
                    </a:ext>
                  </a:extLst>
                </a:gridCol>
                <a:gridCol w="658368">
                  <a:extLst>
                    <a:ext uri="{9D8B030D-6E8A-4147-A177-3AD203B41FA5}">
                      <a16:colId xmlns:a16="http://schemas.microsoft.com/office/drawing/2014/main" val="3327860008"/>
                    </a:ext>
                  </a:extLst>
                </a:gridCol>
                <a:gridCol w="658368">
                  <a:extLst>
                    <a:ext uri="{9D8B030D-6E8A-4147-A177-3AD203B41FA5}">
                      <a16:colId xmlns:a16="http://schemas.microsoft.com/office/drawing/2014/main" val="3725046199"/>
                    </a:ext>
                  </a:extLst>
                </a:gridCol>
                <a:gridCol w="658368">
                  <a:extLst>
                    <a:ext uri="{9D8B030D-6E8A-4147-A177-3AD203B41FA5}">
                      <a16:colId xmlns:a16="http://schemas.microsoft.com/office/drawing/2014/main" val="11932795"/>
                    </a:ext>
                  </a:extLst>
                </a:gridCol>
                <a:gridCol w="658368">
                  <a:extLst>
                    <a:ext uri="{9D8B030D-6E8A-4147-A177-3AD203B41FA5}">
                      <a16:colId xmlns:a16="http://schemas.microsoft.com/office/drawing/2014/main" val="3505257589"/>
                    </a:ext>
                  </a:extLst>
                </a:gridCol>
                <a:gridCol w="658368">
                  <a:extLst>
                    <a:ext uri="{9D8B030D-6E8A-4147-A177-3AD203B41FA5}">
                      <a16:colId xmlns:a16="http://schemas.microsoft.com/office/drawing/2014/main" val="389004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888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- 2024-05-13 15:00:01</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and Jersey City offices held welcome receptions for our new expatriates (expats), who recently arrived from Tokio Marine's home office in Japan to begin their new roles at TMA!
We look forward to the amazing partnership and success we will all achieve during our time together. Welcome, expats!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34.290843806104 %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64870626"/>
                  </a:ext>
                </a:extLst>
              </a:tr>
            </a:tbl>
          </a:graphicData>
        </a:graphic>
      </p:graphicFrame>
      <p:sp>
        <p:nvSpPr>
          <p:cNvPr id="4" name="Text Placeholder 3">
            <a:extLst>
              <a:ext uri="{FF2B5EF4-FFF2-40B4-BE49-F238E27FC236}">
                <a16:creationId xmlns:a16="http://schemas.microsoft.com/office/drawing/2014/main" id="{4DF8E83F-8ED9-44B5-B412-E12FD545BE2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169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E0F5-B4B8-4FD1-895B-ED4F22C36641}"/>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97886C60-F24A-4A86-B06C-FA0BA60BA525}"/>
              </a:ext>
            </a:extLst>
          </p:cNvPr>
          <p:cNvGraphicFramePr>
            <a:graphicFrameLocks noGrp="1"/>
          </p:cNvGraphicFramePr>
          <p:nvPr>
            <p:ph type="tbl" sz="quarter" idx="13"/>
            <p:extLst>
              <p:ext uri="{D42A27DB-BD31-4B8C-83A1-F6EECF244321}">
                <p14:modId xmlns:p14="http://schemas.microsoft.com/office/powerpoint/2010/main" val="124562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95586230"/>
                    </a:ext>
                  </a:extLst>
                </a:gridCol>
                <a:gridCol w="658368">
                  <a:extLst>
                    <a:ext uri="{9D8B030D-6E8A-4147-A177-3AD203B41FA5}">
                      <a16:colId xmlns:a16="http://schemas.microsoft.com/office/drawing/2014/main" val="503150826"/>
                    </a:ext>
                  </a:extLst>
                </a:gridCol>
                <a:gridCol w="658368">
                  <a:extLst>
                    <a:ext uri="{9D8B030D-6E8A-4147-A177-3AD203B41FA5}">
                      <a16:colId xmlns:a16="http://schemas.microsoft.com/office/drawing/2014/main" val="3873844716"/>
                    </a:ext>
                  </a:extLst>
                </a:gridCol>
                <a:gridCol w="658368">
                  <a:extLst>
                    <a:ext uri="{9D8B030D-6E8A-4147-A177-3AD203B41FA5}">
                      <a16:colId xmlns:a16="http://schemas.microsoft.com/office/drawing/2014/main" val="1420357953"/>
                    </a:ext>
                  </a:extLst>
                </a:gridCol>
                <a:gridCol w="658368">
                  <a:extLst>
                    <a:ext uri="{9D8B030D-6E8A-4147-A177-3AD203B41FA5}">
                      <a16:colId xmlns:a16="http://schemas.microsoft.com/office/drawing/2014/main" val="2108878119"/>
                    </a:ext>
                  </a:extLst>
                </a:gridCol>
                <a:gridCol w="658368">
                  <a:extLst>
                    <a:ext uri="{9D8B030D-6E8A-4147-A177-3AD203B41FA5}">
                      <a16:colId xmlns:a16="http://schemas.microsoft.com/office/drawing/2014/main" val="210994993"/>
                    </a:ext>
                  </a:extLst>
                </a:gridCol>
                <a:gridCol w="658368">
                  <a:extLst>
                    <a:ext uri="{9D8B030D-6E8A-4147-A177-3AD203B41FA5}">
                      <a16:colId xmlns:a16="http://schemas.microsoft.com/office/drawing/2014/main" val="715337853"/>
                    </a:ext>
                  </a:extLst>
                </a:gridCol>
                <a:gridCol w="658368">
                  <a:extLst>
                    <a:ext uri="{9D8B030D-6E8A-4147-A177-3AD203B41FA5}">
                      <a16:colId xmlns:a16="http://schemas.microsoft.com/office/drawing/2014/main" val="1195999306"/>
                    </a:ext>
                  </a:extLst>
                </a:gridCol>
                <a:gridCol w="658368">
                  <a:extLst>
                    <a:ext uri="{9D8B030D-6E8A-4147-A177-3AD203B41FA5}">
                      <a16:colId xmlns:a16="http://schemas.microsoft.com/office/drawing/2014/main" val="3094412908"/>
                    </a:ext>
                  </a:extLst>
                </a:gridCol>
                <a:gridCol w="658368">
                  <a:extLst>
                    <a:ext uri="{9D8B030D-6E8A-4147-A177-3AD203B41FA5}">
                      <a16:colId xmlns:a16="http://schemas.microsoft.com/office/drawing/2014/main" val="100388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592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- 2024-05-17 14:55:37</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came out to support the Japan Day Parade in New York City this past weekend! 
The parade is one of our favorite ways to celebrate Japanese and Japanese-American culture and heritage during Asian American Pacific Islander Heritage Month. As a Japanese-American company, TMA is proud to sponsor and participate in the parade alongside talented martial arts groups, dance teams, musicians, and more!
Check out our awesome parade float and more from last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28.502001143511 %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4535697"/>
                  </a:ext>
                </a:extLst>
              </a:tr>
            </a:tbl>
          </a:graphicData>
        </a:graphic>
      </p:graphicFrame>
      <p:sp>
        <p:nvSpPr>
          <p:cNvPr id="4" name="Text Placeholder 3">
            <a:extLst>
              <a:ext uri="{FF2B5EF4-FFF2-40B4-BE49-F238E27FC236}">
                <a16:creationId xmlns:a16="http://schemas.microsoft.com/office/drawing/2014/main" id="{70F7A712-D608-4D3C-9E52-7DE63A5F365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1640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370E4-3CFB-4D35-90F6-47652A0EA80F}"/>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C375ED73-198D-4BA8-BF05-ADA40857906A}"/>
              </a:ext>
            </a:extLst>
          </p:cNvPr>
          <p:cNvGraphicFramePr>
            <a:graphicFrameLocks noGrp="1"/>
          </p:cNvGraphicFramePr>
          <p:nvPr>
            <p:ph type="tbl" sz="quarter" idx="13"/>
            <p:extLst>
              <p:ext uri="{D42A27DB-BD31-4B8C-83A1-F6EECF244321}">
                <p14:modId xmlns:p14="http://schemas.microsoft.com/office/powerpoint/2010/main" val="385217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94918357"/>
                    </a:ext>
                  </a:extLst>
                </a:gridCol>
                <a:gridCol w="658368">
                  <a:extLst>
                    <a:ext uri="{9D8B030D-6E8A-4147-A177-3AD203B41FA5}">
                      <a16:colId xmlns:a16="http://schemas.microsoft.com/office/drawing/2014/main" val="3887182458"/>
                    </a:ext>
                  </a:extLst>
                </a:gridCol>
                <a:gridCol w="658368">
                  <a:extLst>
                    <a:ext uri="{9D8B030D-6E8A-4147-A177-3AD203B41FA5}">
                      <a16:colId xmlns:a16="http://schemas.microsoft.com/office/drawing/2014/main" val="3769382461"/>
                    </a:ext>
                  </a:extLst>
                </a:gridCol>
                <a:gridCol w="658368">
                  <a:extLst>
                    <a:ext uri="{9D8B030D-6E8A-4147-A177-3AD203B41FA5}">
                      <a16:colId xmlns:a16="http://schemas.microsoft.com/office/drawing/2014/main" val="729305931"/>
                    </a:ext>
                  </a:extLst>
                </a:gridCol>
                <a:gridCol w="658368">
                  <a:extLst>
                    <a:ext uri="{9D8B030D-6E8A-4147-A177-3AD203B41FA5}">
                      <a16:colId xmlns:a16="http://schemas.microsoft.com/office/drawing/2014/main" val="367501031"/>
                    </a:ext>
                  </a:extLst>
                </a:gridCol>
                <a:gridCol w="658368">
                  <a:extLst>
                    <a:ext uri="{9D8B030D-6E8A-4147-A177-3AD203B41FA5}">
                      <a16:colId xmlns:a16="http://schemas.microsoft.com/office/drawing/2014/main" val="2952917482"/>
                    </a:ext>
                  </a:extLst>
                </a:gridCol>
                <a:gridCol w="658368">
                  <a:extLst>
                    <a:ext uri="{9D8B030D-6E8A-4147-A177-3AD203B41FA5}">
                      <a16:colId xmlns:a16="http://schemas.microsoft.com/office/drawing/2014/main" val="2028260347"/>
                    </a:ext>
                  </a:extLst>
                </a:gridCol>
                <a:gridCol w="658368">
                  <a:extLst>
                    <a:ext uri="{9D8B030D-6E8A-4147-A177-3AD203B41FA5}">
                      <a16:colId xmlns:a16="http://schemas.microsoft.com/office/drawing/2014/main" val="927694662"/>
                    </a:ext>
                  </a:extLst>
                </a:gridCol>
                <a:gridCol w="658368">
                  <a:extLst>
                    <a:ext uri="{9D8B030D-6E8A-4147-A177-3AD203B41FA5}">
                      <a16:colId xmlns:a16="http://schemas.microsoft.com/office/drawing/2014/main" val="2131679482"/>
                    </a:ext>
                  </a:extLst>
                </a:gridCol>
                <a:gridCol w="658368">
                  <a:extLst>
                    <a:ext uri="{9D8B030D-6E8A-4147-A177-3AD203B41FA5}">
                      <a16:colId xmlns:a16="http://schemas.microsoft.com/office/drawing/2014/main" val="308790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2607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- 2024-05-16 15:18:55</a:t>
                      </a:r>
                      <a:r>
                        <a:rPr kumimoji="0" lang="en-US" sz="1000" b="0" i="0" u="none" strike="noStrike" kern="1200" cap="none" spc="0" normalizeH="0" baseline="0" noProof="0">
                          <a:ln>
                            <a:noFill/>
                          </a:ln>
                          <a:solidFill>
                            <a:prstClr val="black"/>
                          </a:solidFill>
                          <a:effectLst/>
                          <a:uLnTx/>
                          <a:uFillTx/>
                          <a:latin typeface="Calibri"/>
                          <a:ea typeface="+mn-ea"/>
                          <a:cs typeface="+mn-cs"/>
                        </a:rPr>
                        <a:t>
 Medalit T. on our HR team in Pasadena, CA flew across the country to visit our Jersey City, NJ office last week! She had an exciting time meeting everyone in person while enjoying a beautiful view of New York City outside her window. 🏙 
Our team has a great time working together, whether it’s in person or connecting virtually with those across the country! Are you interested in joining a passionate and dynamic team? Our Jersey City office is seeking a Technical Assistant to join them. Check out our opening and apply: https://lnkd.in/dxW7XHJ7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5.9007599463567 %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7791603"/>
                  </a:ext>
                </a:extLst>
              </a:tr>
            </a:tbl>
          </a:graphicData>
        </a:graphic>
      </p:graphicFrame>
      <p:sp>
        <p:nvSpPr>
          <p:cNvPr id="4" name="Text Placeholder 3">
            <a:extLst>
              <a:ext uri="{FF2B5EF4-FFF2-40B4-BE49-F238E27FC236}">
                <a16:creationId xmlns:a16="http://schemas.microsoft.com/office/drawing/2014/main" id="{28D2519F-3782-4A7C-8DC1-646BBF32771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524390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404</Words>
  <Application>Microsoft Office PowerPoint</Application>
  <PresentationFormat>On-screen Show (4:3)</PresentationFormat>
  <Paragraphs>66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Posts Table | Tokio Marine America - 1 of 3</vt:lpstr>
      <vt:lpstr>LinkedIn Posts Table | Tokio Marine America - 2 of 3</vt:lpstr>
      <vt:lpstr>LinkedIn Posts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Tokio Marine America - 1 of 3</dc:title>
  <dc:creator>Frederik Born</dc:creator>
  <cp:lastModifiedBy>Frederik Born</cp:lastModifiedBy>
  <cp:revision>1</cp:revision>
  <dcterms:created xsi:type="dcterms:W3CDTF">2024-06-06T17:29:44Z</dcterms:created>
  <dcterms:modified xsi:type="dcterms:W3CDTF">2024-06-06T17:29:53Z</dcterms:modified>
</cp:coreProperties>
</file>