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844D6-3E86-44F1-919C-ED880F2BAF5D}"/>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981AC814-423A-4C4C-A542-3F6804A15348}"/>
              </a:ext>
            </a:extLst>
          </p:cNvPr>
          <p:cNvGraphicFramePr>
            <a:graphicFrameLocks noGrp="1"/>
          </p:cNvGraphicFramePr>
          <p:nvPr>
            <p:ph type="tbl" sz="quarter" idx="13"/>
            <p:extLst>
              <p:ext uri="{D42A27DB-BD31-4B8C-83A1-F6EECF244321}">
                <p14:modId xmlns:p14="http://schemas.microsoft.com/office/powerpoint/2010/main" val="3751743787"/>
              </p:ext>
            </p:extLst>
          </p:nvPr>
        </p:nvGraphicFramePr>
        <p:xfrm>
          <a:off x="457200" y="1731963"/>
          <a:ext cx="7900416" cy="91948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9584881"/>
                    </a:ext>
                  </a:extLst>
                </a:gridCol>
                <a:gridCol w="658368">
                  <a:extLst>
                    <a:ext uri="{9D8B030D-6E8A-4147-A177-3AD203B41FA5}">
                      <a16:colId xmlns:a16="http://schemas.microsoft.com/office/drawing/2014/main" val="589231544"/>
                    </a:ext>
                  </a:extLst>
                </a:gridCol>
                <a:gridCol w="658368">
                  <a:extLst>
                    <a:ext uri="{9D8B030D-6E8A-4147-A177-3AD203B41FA5}">
                      <a16:colId xmlns:a16="http://schemas.microsoft.com/office/drawing/2014/main" val="2849215389"/>
                    </a:ext>
                  </a:extLst>
                </a:gridCol>
                <a:gridCol w="658368">
                  <a:extLst>
                    <a:ext uri="{9D8B030D-6E8A-4147-A177-3AD203B41FA5}">
                      <a16:colId xmlns:a16="http://schemas.microsoft.com/office/drawing/2014/main" val="3485677127"/>
                    </a:ext>
                  </a:extLst>
                </a:gridCol>
                <a:gridCol w="658368">
                  <a:extLst>
                    <a:ext uri="{9D8B030D-6E8A-4147-A177-3AD203B41FA5}">
                      <a16:colId xmlns:a16="http://schemas.microsoft.com/office/drawing/2014/main" val="3778702596"/>
                    </a:ext>
                  </a:extLst>
                </a:gridCol>
                <a:gridCol w="658368">
                  <a:extLst>
                    <a:ext uri="{9D8B030D-6E8A-4147-A177-3AD203B41FA5}">
                      <a16:colId xmlns:a16="http://schemas.microsoft.com/office/drawing/2014/main" val="503219979"/>
                    </a:ext>
                  </a:extLst>
                </a:gridCol>
                <a:gridCol w="658368">
                  <a:extLst>
                    <a:ext uri="{9D8B030D-6E8A-4147-A177-3AD203B41FA5}">
                      <a16:colId xmlns:a16="http://schemas.microsoft.com/office/drawing/2014/main" val="3408674246"/>
                    </a:ext>
                  </a:extLst>
                </a:gridCol>
                <a:gridCol w="658368">
                  <a:extLst>
                    <a:ext uri="{9D8B030D-6E8A-4147-A177-3AD203B41FA5}">
                      <a16:colId xmlns:a16="http://schemas.microsoft.com/office/drawing/2014/main" val="4109623450"/>
                    </a:ext>
                  </a:extLst>
                </a:gridCol>
                <a:gridCol w="658368">
                  <a:extLst>
                    <a:ext uri="{9D8B030D-6E8A-4147-A177-3AD203B41FA5}">
                      <a16:colId xmlns:a16="http://schemas.microsoft.com/office/drawing/2014/main" val="1757587546"/>
                    </a:ext>
                  </a:extLst>
                </a:gridCol>
                <a:gridCol w="658368">
                  <a:extLst>
                    <a:ext uri="{9D8B030D-6E8A-4147-A177-3AD203B41FA5}">
                      <a16:colId xmlns:a16="http://schemas.microsoft.com/office/drawing/2014/main" val="4178112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7812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- 2024-05-16 11:51:47</a:t>
                      </a:r>
                      <a:r>
                        <a:rPr kumimoji="0" lang="en-US" sz="1000" b="0" i="0" u="none" strike="noStrike" kern="1200" cap="none" spc="0" normalizeH="0" baseline="0" noProof="0">
                          <a:ln>
                            <a:noFill/>
                          </a:ln>
                          <a:solidFill>
                            <a:prstClr val="black"/>
                          </a:solidFill>
                          <a:effectLst/>
                          <a:uLnTx/>
                          <a:uFillTx/>
                          <a:latin typeface="Calibri"/>
                          <a:ea typeface="+mn-ea"/>
                          <a:cs typeface="+mn-cs"/>
                        </a:rPr>
                        <a:t>
 Our #Marketing Associates recently came together in our Home Office for a two-day conference focused on enhancing their #professionaldevelopment and strengthening their knowledge around PHLY culture, products, and services. During the conference, #TEAMPHLY participated in a fun #networking event at Five Iron Rittenhouse where they enjoyed dinner and friendly competition on a simulated golf course!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66.691068814056 %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232832"/>
                  </a:ext>
                </a:extLst>
              </a:tr>
            </a:tbl>
          </a:graphicData>
        </a:graphic>
      </p:graphicFrame>
      <p:sp>
        <p:nvSpPr>
          <p:cNvPr id="4" name="Text Placeholder 3">
            <a:extLst>
              <a:ext uri="{FF2B5EF4-FFF2-40B4-BE49-F238E27FC236}">
                <a16:creationId xmlns:a16="http://schemas.microsoft.com/office/drawing/2014/main" id="{E7307F7D-32EA-4328-9F7F-2618A567BF7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32194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91704-A7CD-416F-A5C2-E46011ECF7CB}"/>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36AC51E0-23B3-4760-90C5-EFB50EBD1C48}"/>
              </a:ext>
            </a:extLst>
          </p:cNvPr>
          <p:cNvGraphicFramePr>
            <a:graphicFrameLocks noGrp="1"/>
          </p:cNvGraphicFramePr>
          <p:nvPr>
            <p:ph type="tbl" sz="quarter" idx="13"/>
            <p:extLst>
              <p:ext uri="{D42A27DB-BD31-4B8C-83A1-F6EECF244321}">
                <p14:modId xmlns:p14="http://schemas.microsoft.com/office/powerpoint/2010/main" val="3570768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16673397"/>
                    </a:ext>
                  </a:extLst>
                </a:gridCol>
                <a:gridCol w="658368">
                  <a:extLst>
                    <a:ext uri="{9D8B030D-6E8A-4147-A177-3AD203B41FA5}">
                      <a16:colId xmlns:a16="http://schemas.microsoft.com/office/drawing/2014/main" val="4081961165"/>
                    </a:ext>
                  </a:extLst>
                </a:gridCol>
                <a:gridCol w="658368">
                  <a:extLst>
                    <a:ext uri="{9D8B030D-6E8A-4147-A177-3AD203B41FA5}">
                      <a16:colId xmlns:a16="http://schemas.microsoft.com/office/drawing/2014/main" val="993355417"/>
                    </a:ext>
                  </a:extLst>
                </a:gridCol>
                <a:gridCol w="658368">
                  <a:extLst>
                    <a:ext uri="{9D8B030D-6E8A-4147-A177-3AD203B41FA5}">
                      <a16:colId xmlns:a16="http://schemas.microsoft.com/office/drawing/2014/main" val="3205895399"/>
                    </a:ext>
                  </a:extLst>
                </a:gridCol>
                <a:gridCol w="658368">
                  <a:extLst>
                    <a:ext uri="{9D8B030D-6E8A-4147-A177-3AD203B41FA5}">
                      <a16:colId xmlns:a16="http://schemas.microsoft.com/office/drawing/2014/main" val="1227491341"/>
                    </a:ext>
                  </a:extLst>
                </a:gridCol>
                <a:gridCol w="658368">
                  <a:extLst>
                    <a:ext uri="{9D8B030D-6E8A-4147-A177-3AD203B41FA5}">
                      <a16:colId xmlns:a16="http://schemas.microsoft.com/office/drawing/2014/main" val="3181134283"/>
                    </a:ext>
                  </a:extLst>
                </a:gridCol>
                <a:gridCol w="658368">
                  <a:extLst>
                    <a:ext uri="{9D8B030D-6E8A-4147-A177-3AD203B41FA5}">
                      <a16:colId xmlns:a16="http://schemas.microsoft.com/office/drawing/2014/main" val="1349368525"/>
                    </a:ext>
                  </a:extLst>
                </a:gridCol>
                <a:gridCol w="658368">
                  <a:extLst>
                    <a:ext uri="{9D8B030D-6E8A-4147-A177-3AD203B41FA5}">
                      <a16:colId xmlns:a16="http://schemas.microsoft.com/office/drawing/2014/main" val="3073849691"/>
                    </a:ext>
                  </a:extLst>
                </a:gridCol>
                <a:gridCol w="658368">
                  <a:extLst>
                    <a:ext uri="{9D8B030D-6E8A-4147-A177-3AD203B41FA5}">
                      <a16:colId xmlns:a16="http://schemas.microsoft.com/office/drawing/2014/main" val="1451917696"/>
                    </a:ext>
                  </a:extLst>
                </a:gridCol>
                <a:gridCol w="658368">
                  <a:extLst>
                    <a:ext uri="{9D8B030D-6E8A-4147-A177-3AD203B41FA5}">
                      <a16:colId xmlns:a16="http://schemas.microsoft.com/office/drawing/2014/main" val="339681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2843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- 2024-05-14 09:49:45</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PHLY ranked #2 on the list of Top Workplaces in Philadelphia for the third year in a row! In addition, our CEO John W. Glomb, Jr. was recognized as the top-rated leader in the large business category for a second time. 🏆👏🏼
PHLY is among 21 large companies nominated this year, and this is the 15th year in a row we have received this recognition.
Thanks to #TEAMPHLY for making us a #TopWorkplace! Learn more about careers at 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7.5437400590775 %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08338498"/>
                  </a:ext>
                </a:extLst>
              </a:tr>
            </a:tbl>
          </a:graphicData>
        </a:graphic>
      </p:graphicFrame>
      <p:sp>
        <p:nvSpPr>
          <p:cNvPr id="4" name="Text Placeholder 3">
            <a:extLst>
              <a:ext uri="{FF2B5EF4-FFF2-40B4-BE49-F238E27FC236}">
                <a16:creationId xmlns:a16="http://schemas.microsoft.com/office/drawing/2014/main" id="{47078B18-F57D-4D04-B364-612DF920EF8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79104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75AB6-E903-4DD6-B661-EA83184AC696}"/>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C73E1F16-86A6-41B5-BD5B-14481DD1C08E}"/>
              </a:ext>
            </a:extLst>
          </p:cNvPr>
          <p:cNvGraphicFramePr>
            <a:graphicFrameLocks noGrp="1"/>
          </p:cNvGraphicFramePr>
          <p:nvPr>
            <p:ph type="tbl" sz="quarter" idx="13"/>
            <p:extLst>
              <p:ext uri="{D42A27DB-BD31-4B8C-83A1-F6EECF244321}">
                <p14:modId xmlns:p14="http://schemas.microsoft.com/office/powerpoint/2010/main" val="1447355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74230140"/>
                    </a:ext>
                  </a:extLst>
                </a:gridCol>
                <a:gridCol w="658368">
                  <a:extLst>
                    <a:ext uri="{9D8B030D-6E8A-4147-A177-3AD203B41FA5}">
                      <a16:colId xmlns:a16="http://schemas.microsoft.com/office/drawing/2014/main" val="314644410"/>
                    </a:ext>
                  </a:extLst>
                </a:gridCol>
                <a:gridCol w="658368">
                  <a:extLst>
                    <a:ext uri="{9D8B030D-6E8A-4147-A177-3AD203B41FA5}">
                      <a16:colId xmlns:a16="http://schemas.microsoft.com/office/drawing/2014/main" val="1622696623"/>
                    </a:ext>
                  </a:extLst>
                </a:gridCol>
                <a:gridCol w="658368">
                  <a:extLst>
                    <a:ext uri="{9D8B030D-6E8A-4147-A177-3AD203B41FA5}">
                      <a16:colId xmlns:a16="http://schemas.microsoft.com/office/drawing/2014/main" val="1385820031"/>
                    </a:ext>
                  </a:extLst>
                </a:gridCol>
                <a:gridCol w="658368">
                  <a:extLst>
                    <a:ext uri="{9D8B030D-6E8A-4147-A177-3AD203B41FA5}">
                      <a16:colId xmlns:a16="http://schemas.microsoft.com/office/drawing/2014/main" val="338842187"/>
                    </a:ext>
                  </a:extLst>
                </a:gridCol>
                <a:gridCol w="658368">
                  <a:extLst>
                    <a:ext uri="{9D8B030D-6E8A-4147-A177-3AD203B41FA5}">
                      <a16:colId xmlns:a16="http://schemas.microsoft.com/office/drawing/2014/main" val="633640010"/>
                    </a:ext>
                  </a:extLst>
                </a:gridCol>
                <a:gridCol w="658368">
                  <a:extLst>
                    <a:ext uri="{9D8B030D-6E8A-4147-A177-3AD203B41FA5}">
                      <a16:colId xmlns:a16="http://schemas.microsoft.com/office/drawing/2014/main" val="2774112885"/>
                    </a:ext>
                  </a:extLst>
                </a:gridCol>
                <a:gridCol w="658368">
                  <a:extLst>
                    <a:ext uri="{9D8B030D-6E8A-4147-A177-3AD203B41FA5}">
                      <a16:colId xmlns:a16="http://schemas.microsoft.com/office/drawing/2014/main" val="1807630411"/>
                    </a:ext>
                  </a:extLst>
                </a:gridCol>
                <a:gridCol w="658368">
                  <a:extLst>
                    <a:ext uri="{9D8B030D-6E8A-4147-A177-3AD203B41FA5}">
                      <a16:colId xmlns:a16="http://schemas.microsoft.com/office/drawing/2014/main" val="804821851"/>
                    </a:ext>
                  </a:extLst>
                </a:gridCol>
                <a:gridCol w="658368">
                  <a:extLst>
                    <a:ext uri="{9D8B030D-6E8A-4147-A177-3AD203B41FA5}">
                      <a16:colId xmlns:a16="http://schemas.microsoft.com/office/drawing/2014/main" val="3895441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7866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- 2024-05-21 13:02:05</a:t>
                      </a:r>
                      <a:r>
                        <a:rPr kumimoji="0" lang="en-US" sz="1000" b="0" i="0" u="none" strike="noStrike" kern="1200" cap="none" spc="0" normalizeH="0" baseline="0" noProof="0">
                          <a:ln>
                            <a:noFill/>
                          </a:ln>
                          <a:solidFill>
                            <a:prstClr val="black"/>
                          </a:solidFill>
                          <a:effectLst/>
                          <a:uLnTx/>
                          <a:uFillTx/>
                          <a:latin typeface="Calibri"/>
                          <a:ea typeface="+mn-ea"/>
                          <a:cs typeface="+mn-cs"/>
                        </a:rPr>
                        <a:t>
 We had a fantastic time with our Preferred Agent partners at our Preferred Agent Conference in Bluffton, South Carolina! Attendees soaked up the Southern charm with activities like kayaking, low country fishing, and teeing off at the May River Golf Course. 🚣‍♂️🎣⛳️
The event was a celebration of our top agent partners and an opportunity to continue strengthening our long-lasting relationships.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7.3439963955846 %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2953</a:t>
                      </a:r>
                    </a:p>
                  </a:txBody>
                  <a:tcPr/>
                </a:tc>
                <a:extLst>
                  <a:ext uri="{0D108BD9-81ED-4DB2-BD59-A6C34878D82A}">
                    <a16:rowId xmlns:a16="http://schemas.microsoft.com/office/drawing/2014/main" val="3566120318"/>
                  </a:ext>
                </a:extLst>
              </a:tr>
            </a:tbl>
          </a:graphicData>
        </a:graphic>
      </p:graphicFrame>
      <p:sp>
        <p:nvSpPr>
          <p:cNvPr id="4" name="Text Placeholder 3">
            <a:extLst>
              <a:ext uri="{FF2B5EF4-FFF2-40B4-BE49-F238E27FC236}">
                <a16:creationId xmlns:a16="http://schemas.microsoft.com/office/drawing/2014/main" id="{6429BD08-9528-4F90-8EE4-B1515197183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17642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0B849-9033-48CB-876A-E3A2A02459A8}"/>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E5862F54-85E8-467D-8F19-FEE493590B30}"/>
              </a:ext>
            </a:extLst>
          </p:cNvPr>
          <p:cNvGraphicFramePr>
            <a:graphicFrameLocks noGrp="1"/>
          </p:cNvGraphicFramePr>
          <p:nvPr>
            <p:ph type="tbl" sz="quarter" idx="13"/>
            <p:extLst>
              <p:ext uri="{D42A27DB-BD31-4B8C-83A1-F6EECF244321}">
                <p14:modId xmlns:p14="http://schemas.microsoft.com/office/powerpoint/2010/main" val="480230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36845399"/>
                    </a:ext>
                  </a:extLst>
                </a:gridCol>
                <a:gridCol w="658368">
                  <a:extLst>
                    <a:ext uri="{9D8B030D-6E8A-4147-A177-3AD203B41FA5}">
                      <a16:colId xmlns:a16="http://schemas.microsoft.com/office/drawing/2014/main" val="1306810530"/>
                    </a:ext>
                  </a:extLst>
                </a:gridCol>
                <a:gridCol w="658368">
                  <a:extLst>
                    <a:ext uri="{9D8B030D-6E8A-4147-A177-3AD203B41FA5}">
                      <a16:colId xmlns:a16="http://schemas.microsoft.com/office/drawing/2014/main" val="3510705000"/>
                    </a:ext>
                  </a:extLst>
                </a:gridCol>
                <a:gridCol w="658368">
                  <a:extLst>
                    <a:ext uri="{9D8B030D-6E8A-4147-A177-3AD203B41FA5}">
                      <a16:colId xmlns:a16="http://schemas.microsoft.com/office/drawing/2014/main" val="3997974392"/>
                    </a:ext>
                  </a:extLst>
                </a:gridCol>
                <a:gridCol w="658368">
                  <a:extLst>
                    <a:ext uri="{9D8B030D-6E8A-4147-A177-3AD203B41FA5}">
                      <a16:colId xmlns:a16="http://schemas.microsoft.com/office/drawing/2014/main" val="3300441519"/>
                    </a:ext>
                  </a:extLst>
                </a:gridCol>
                <a:gridCol w="658368">
                  <a:extLst>
                    <a:ext uri="{9D8B030D-6E8A-4147-A177-3AD203B41FA5}">
                      <a16:colId xmlns:a16="http://schemas.microsoft.com/office/drawing/2014/main" val="1983890939"/>
                    </a:ext>
                  </a:extLst>
                </a:gridCol>
                <a:gridCol w="658368">
                  <a:extLst>
                    <a:ext uri="{9D8B030D-6E8A-4147-A177-3AD203B41FA5}">
                      <a16:colId xmlns:a16="http://schemas.microsoft.com/office/drawing/2014/main" val="1011384927"/>
                    </a:ext>
                  </a:extLst>
                </a:gridCol>
                <a:gridCol w="658368">
                  <a:extLst>
                    <a:ext uri="{9D8B030D-6E8A-4147-A177-3AD203B41FA5}">
                      <a16:colId xmlns:a16="http://schemas.microsoft.com/office/drawing/2014/main" val="3621530746"/>
                    </a:ext>
                  </a:extLst>
                </a:gridCol>
                <a:gridCol w="658368">
                  <a:extLst>
                    <a:ext uri="{9D8B030D-6E8A-4147-A177-3AD203B41FA5}">
                      <a16:colId xmlns:a16="http://schemas.microsoft.com/office/drawing/2014/main" val="1088767751"/>
                    </a:ext>
                  </a:extLst>
                </a:gridCol>
                <a:gridCol w="658368">
                  <a:extLst>
                    <a:ext uri="{9D8B030D-6E8A-4147-A177-3AD203B41FA5}">
                      <a16:colId xmlns:a16="http://schemas.microsoft.com/office/drawing/2014/main" val="866719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6520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- 2024-05-02 14:07:10</a:t>
                      </a:r>
                      <a:r>
                        <a:rPr kumimoji="0" lang="en-US" sz="1000" b="0" i="0" u="none" strike="noStrike" kern="1200" cap="none" spc="0" normalizeH="0" baseline="0" noProof="0">
                          <a:ln>
                            <a:noFill/>
                          </a:ln>
                          <a:solidFill>
                            <a:prstClr val="black"/>
                          </a:solidFill>
                          <a:effectLst/>
                          <a:uLnTx/>
                          <a:uFillTx/>
                          <a:latin typeface="Calibri"/>
                          <a:ea typeface="+mn-ea"/>
                          <a:cs typeface="+mn-cs"/>
                        </a:rPr>
                        <a:t>
 🏌️⛳ #TEAMPHLY teed up for a friendly competition during a #golf outing hosted by our Women’s Network in our Central Region! 15 PHLY women hit the green for a 9-hole tournament to help them gain golfing experience in a professional setting, sharpen their skills, and build confidence on the course.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41.259398496241 %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29257108"/>
                  </a:ext>
                </a:extLst>
              </a:tr>
            </a:tbl>
          </a:graphicData>
        </a:graphic>
      </p:graphicFrame>
      <p:sp>
        <p:nvSpPr>
          <p:cNvPr id="4" name="Text Placeholder 3">
            <a:extLst>
              <a:ext uri="{FF2B5EF4-FFF2-40B4-BE49-F238E27FC236}">
                <a16:creationId xmlns:a16="http://schemas.microsoft.com/office/drawing/2014/main" id="{66E90743-AF4E-4D50-877B-6F2C1DFC25D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133343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72194-C9A3-462F-B6FA-8C8388875E06}"/>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9436B365-B73F-4715-9966-6843DFD4D53E}"/>
              </a:ext>
            </a:extLst>
          </p:cNvPr>
          <p:cNvGraphicFramePr>
            <a:graphicFrameLocks noGrp="1"/>
          </p:cNvGraphicFramePr>
          <p:nvPr>
            <p:ph type="tbl" sz="quarter" idx="13"/>
            <p:extLst>
              <p:ext uri="{D42A27DB-BD31-4B8C-83A1-F6EECF244321}">
                <p14:modId xmlns:p14="http://schemas.microsoft.com/office/powerpoint/2010/main" val="334173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59917857"/>
                    </a:ext>
                  </a:extLst>
                </a:gridCol>
                <a:gridCol w="658368">
                  <a:extLst>
                    <a:ext uri="{9D8B030D-6E8A-4147-A177-3AD203B41FA5}">
                      <a16:colId xmlns:a16="http://schemas.microsoft.com/office/drawing/2014/main" val="3741861544"/>
                    </a:ext>
                  </a:extLst>
                </a:gridCol>
                <a:gridCol w="658368">
                  <a:extLst>
                    <a:ext uri="{9D8B030D-6E8A-4147-A177-3AD203B41FA5}">
                      <a16:colId xmlns:a16="http://schemas.microsoft.com/office/drawing/2014/main" val="2938850475"/>
                    </a:ext>
                  </a:extLst>
                </a:gridCol>
                <a:gridCol w="658368">
                  <a:extLst>
                    <a:ext uri="{9D8B030D-6E8A-4147-A177-3AD203B41FA5}">
                      <a16:colId xmlns:a16="http://schemas.microsoft.com/office/drawing/2014/main" val="1678544581"/>
                    </a:ext>
                  </a:extLst>
                </a:gridCol>
                <a:gridCol w="658368">
                  <a:extLst>
                    <a:ext uri="{9D8B030D-6E8A-4147-A177-3AD203B41FA5}">
                      <a16:colId xmlns:a16="http://schemas.microsoft.com/office/drawing/2014/main" val="3778428951"/>
                    </a:ext>
                  </a:extLst>
                </a:gridCol>
                <a:gridCol w="658368">
                  <a:extLst>
                    <a:ext uri="{9D8B030D-6E8A-4147-A177-3AD203B41FA5}">
                      <a16:colId xmlns:a16="http://schemas.microsoft.com/office/drawing/2014/main" val="20505538"/>
                    </a:ext>
                  </a:extLst>
                </a:gridCol>
                <a:gridCol w="658368">
                  <a:extLst>
                    <a:ext uri="{9D8B030D-6E8A-4147-A177-3AD203B41FA5}">
                      <a16:colId xmlns:a16="http://schemas.microsoft.com/office/drawing/2014/main" val="3287391486"/>
                    </a:ext>
                  </a:extLst>
                </a:gridCol>
                <a:gridCol w="658368">
                  <a:extLst>
                    <a:ext uri="{9D8B030D-6E8A-4147-A177-3AD203B41FA5}">
                      <a16:colId xmlns:a16="http://schemas.microsoft.com/office/drawing/2014/main" val="3736989676"/>
                    </a:ext>
                  </a:extLst>
                </a:gridCol>
                <a:gridCol w="658368">
                  <a:extLst>
                    <a:ext uri="{9D8B030D-6E8A-4147-A177-3AD203B41FA5}">
                      <a16:colId xmlns:a16="http://schemas.microsoft.com/office/drawing/2014/main" val="718063292"/>
                    </a:ext>
                  </a:extLst>
                </a:gridCol>
                <a:gridCol w="658368">
                  <a:extLst>
                    <a:ext uri="{9D8B030D-6E8A-4147-A177-3AD203B41FA5}">
                      <a16:colId xmlns:a16="http://schemas.microsoft.com/office/drawing/2014/main" val="2810929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7836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- 2024-05-08 14:08:05</a:t>
                      </a:r>
                      <a:r>
                        <a:rPr kumimoji="0" lang="en-US" sz="1000" b="0" i="0" u="none" strike="noStrike" kern="1200" cap="none" spc="0" normalizeH="0" baseline="0" noProof="0">
                          <a:ln>
                            <a:noFill/>
                          </a:ln>
                          <a:solidFill>
                            <a:prstClr val="black"/>
                          </a:solidFill>
                          <a:effectLst/>
                          <a:uLnTx/>
                          <a:uFillTx/>
                          <a:latin typeface="Calibri"/>
                          <a:ea typeface="+mn-ea"/>
                          <a:cs typeface="+mn-cs"/>
                        </a:rPr>
                        <a:t>
 When push came to shove, #TEAMPHLY pulled together! A group of Home Office employees put their strength to the test by pulling a 76,000-pound plane in support of RMHC of the Philadelphia Region. The high-energy competition raised vital funds for seriously ill children staying at #RMHCPhilly throughout the year. With every tug, our team successfully raised nearly K for the Plane Pull #fundraiser.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8.7350959046138 %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8981683"/>
                  </a:ext>
                </a:extLst>
              </a:tr>
            </a:tbl>
          </a:graphicData>
        </a:graphic>
      </p:graphicFrame>
      <p:sp>
        <p:nvSpPr>
          <p:cNvPr id="4" name="Text Placeholder 3">
            <a:extLst>
              <a:ext uri="{FF2B5EF4-FFF2-40B4-BE49-F238E27FC236}">
                <a16:creationId xmlns:a16="http://schemas.microsoft.com/office/drawing/2014/main" id="{4F147A1E-07EA-4B51-90FF-E66FCD56436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2260278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607</Words>
  <Application>Microsoft Office PowerPoint</Application>
  <PresentationFormat>On-screen Show (4:3)</PresentationFormat>
  <Paragraphs>110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Philadelphia Insurance - 1 of 5</dc:title>
  <dc:creator>Frederik Born</dc:creator>
  <cp:lastModifiedBy>Frederik Born</cp:lastModifiedBy>
  <cp:revision>1</cp:revision>
  <dcterms:created xsi:type="dcterms:W3CDTF">2024-06-06T17:27:10Z</dcterms:created>
  <dcterms:modified xsi:type="dcterms:W3CDTF">2024-06-06T17:27:26Z</dcterms:modified>
</cp:coreProperties>
</file>