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45413</c:v>
                </c:pt>
              </c:numCache>
            </c:numRef>
          </c:cat>
          <c:val>
            <c:numRef>
              <c:f>Sheet1!$B$2</c:f>
              <c:numCache>
                <c:formatCode>General</c:formatCode>
                <c:ptCount val="1"/>
                <c:pt idx="0">
                  <c:v>506</c:v>
                </c:pt>
              </c:numCache>
            </c:numRef>
          </c:val>
          <c:extLst>
            <c:ext xmlns:c16="http://schemas.microsoft.com/office/drawing/2014/chart" uri="{C3380CC4-5D6E-409C-BE32-E72D297353CC}">
              <c16:uniqueId val="{00000000-578B-4E4E-9BD5-89736EB7934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45413</c:v>
                </c:pt>
              </c:numCache>
            </c:numRef>
          </c:cat>
          <c:val>
            <c:numRef>
              <c:f>Sheet1!$C$2</c:f>
              <c:numCache>
                <c:formatCode>General</c:formatCode>
                <c:ptCount val="1"/>
                <c:pt idx="0">
                  <c:v>547</c:v>
                </c:pt>
              </c:numCache>
            </c:numRef>
          </c:val>
          <c:extLst>
            <c:ext xmlns:c16="http://schemas.microsoft.com/office/drawing/2014/chart" uri="{C3380CC4-5D6E-409C-BE32-E72D297353CC}">
              <c16:uniqueId val="{00000001-578B-4E4E-9BD5-89736EB7934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45413</c:v>
                </c:pt>
              </c:numCache>
            </c:numRef>
          </c:cat>
          <c:val>
            <c:numRef>
              <c:f>Sheet1!$D$2</c:f>
              <c:numCache>
                <c:formatCode>General</c:formatCode>
                <c:ptCount val="1"/>
                <c:pt idx="0">
                  <c:v>22333</c:v>
                </c:pt>
              </c:numCache>
            </c:numRef>
          </c:val>
          <c:extLst>
            <c:ext xmlns:c16="http://schemas.microsoft.com/office/drawing/2014/chart" uri="{C3380CC4-5D6E-409C-BE32-E72D297353CC}">
              <c16:uniqueId val="{00000002-578B-4E4E-9BD5-89736EB7934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45413</c:v>
                </c:pt>
              </c:numCache>
            </c:numRef>
          </c:cat>
          <c:val>
            <c:numRef>
              <c:f>Sheet1!$E$2</c:f>
              <c:numCache>
                <c:formatCode>General</c:formatCode>
                <c:ptCount val="1"/>
                <c:pt idx="0">
                  <c:v>287</c:v>
                </c:pt>
              </c:numCache>
            </c:numRef>
          </c:val>
          <c:extLst>
            <c:ext xmlns:c16="http://schemas.microsoft.com/office/drawing/2014/chart" uri="{C3380CC4-5D6E-409C-BE32-E72D297353CC}">
              <c16:uniqueId val="{00000003-578B-4E4E-9BD5-89736EB79347}"/>
            </c:ext>
          </c:extLst>
        </c:ser>
        <c:dLbls>
          <c:showLegendKey val="0"/>
          <c:showVal val="0"/>
          <c:showCatName val="0"/>
          <c:showSerName val="0"/>
          <c:showPercent val="0"/>
          <c:showBubbleSize val="0"/>
        </c:dLbls>
        <c:gapWidth val="219"/>
        <c:overlap val="-27"/>
        <c:axId val="383914656"/>
        <c:axId val="383915312"/>
      </c:barChart>
      <c:dateAx>
        <c:axId val="383914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15312"/>
        <c:crosses val="autoZero"/>
        <c:auto val="1"/>
        <c:lblOffset val="100"/>
        <c:baseTimeUnit val="days"/>
      </c:dateAx>
      <c:valAx>
        <c:axId val="38391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1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-2</c:v>
                </c:pt>
              </c:numCache>
            </c:numRef>
          </c:val>
          <c:extLst>
            <c:ext xmlns:c16="http://schemas.microsoft.com/office/drawing/2014/chart" uri="{C3380CC4-5D6E-409C-BE32-E72D297353CC}">
              <c16:uniqueId val="{00000000-CEBF-496C-BADA-5457DE0795E1}"/>
            </c:ext>
          </c:extLst>
        </c:ser>
        <c:dLbls>
          <c:showLegendKey val="0"/>
          <c:showVal val="0"/>
          <c:showCatName val="0"/>
          <c:showSerName val="0"/>
          <c:showPercent val="0"/>
          <c:showBubbleSize val="0"/>
        </c:dLbls>
        <c:gapWidth val="219"/>
        <c:overlap val="-27"/>
        <c:axId val="69374208"/>
        <c:axId val="69374864"/>
      </c:barChart>
      <c:dateAx>
        <c:axId val="6937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374864"/>
        <c:crosses val="autoZero"/>
        <c:auto val="1"/>
        <c:lblOffset val="100"/>
        <c:baseTimeUnit val="months"/>
      </c:dateAx>
      <c:valAx>
        <c:axId val="6937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37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8</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F79E-4A47-9F28-B6B696258ACA}"/>
            </c:ext>
          </c:extLst>
        </c:ser>
        <c:dLbls>
          <c:showLegendKey val="0"/>
          <c:showVal val="0"/>
          <c:showCatName val="0"/>
          <c:showSerName val="0"/>
          <c:showPercent val="0"/>
          <c:showBubbleSize val="0"/>
        </c:dLbls>
        <c:gapWidth val="219"/>
        <c:overlap val="-27"/>
        <c:axId val="69375192"/>
        <c:axId val="69370928"/>
      </c:barChart>
      <c:dateAx>
        <c:axId val="6937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370928"/>
        <c:crosses val="autoZero"/>
        <c:auto val="1"/>
        <c:lblOffset val="100"/>
        <c:baseTimeUnit val="months"/>
      </c:dateAx>
      <c:valAx>
        <c:axId val="6937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37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145</c:v>
                </c:pt>
                <c:pt idx="5">
                  <c:v>10</c:v>
                </c:pt>
                <c:pt idx="6">
                  <c:v>0</c:v>
                </c:pt>
                <c:pt idx="7">
                  <c:v>0</c:v>
                </c:pt>
                <c:pt idx="8">
                  <c:v>0</c:v>
                </c:pt>
                <c:pt idx="9">
                  <c:v>0</c:v>
                </c:pt>
                <c:pt idx="10">
                  <c:v>0</c:v>
                </c:pt>
                <c:pt idx="11">
                  <c:v>0</c:v>
                </c:pt>
              </c:numCache>
            </c:numRef>
          </c:val>
          <c:extLst>
            <c:ext xmlns:c16="http://schemas.microsoft.com/office/drawing/2014/chart" uri="{C3380CC4-5D6E-409C-BE32-E72D297353CC}">
              <c16:uniqueId val="{00000000-5779-473B-BCF1-D12C8ECB3944}"/>
            </c:ext>
          </c:extLst>
        </c:ser>
        <c:dLbls>
          <c:showLegendKey val="0"/>
          <c:showVal val="0"/>
          <c:showCatName val="0"/>
          <c:showSerName val="0"/>
          <c:showPercent val="0"/>
          <c:showBubbleSize val="0"/>
        </c:dLbls>
        <c:gapWidth val="219"/>
        <c:overlap val="-27"/>
        <c:axId val="386326112"/>
        <c:axId val="386322832"/>
      </c:barChart>
      <c:catAx>
        <c:axId val="38632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22832"/>
        <c:crosses val="autoZero"/>
        <c:auto val="1"/>
        <c:lblAlgn val="ctr"/>
        <c:lblOffset val="100"/>
        <c:noMultiLvlLbl val="0"/>
      </c:catAx>
      <c:valAx>
        <c:axId val="38632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2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178</c:v>
                </c:pt>
                <c:pt idx="6">
                  <c:v>0</c:v>
                </c:pt>
              </c:numCache>
            </c:numRef>
          </c:val>
          <c:extLst>
            <c:ext xmlns:c16="http://schemas.microsoft.com/office/drawing/2014/chart" uri="{C3380CC4-5D6E-409C-BE32-E72D297353CC}">
              <c16:uniqueId val="{00000000-7BBF-4061-94FD-250D494506F6}"/>
            </c:ext>
          </c:extLst>
        </c:ser>
        <c:dLbls>
          <c:showLegendKey val="0"/>
          <c:showVal val="0"/>
          <c:showCatName val="0"/>
          <c:showSerName val="0"/>
          <c:showPercent val="0"/>
          <c:showBubbleSize val="0"/>
        </c:dLbls>
        <c:gapWidth val="219"/>
        <c:overlap val="-27"/>
        <c:axId val="391544992"/>
        <c:axId val="391545320"/>
      </c:barChart>
      <c:dateAx>
        <c:axId val="39154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45320"/>
        <c:crosses val="autoZero"/>
        <c:auto val="1"/>
        <c:lblOffset val="100"/>
        <c:baseTimeUnit val="months"/>
      </c:dateAx>
      <c:valAx>
        <c:axId val="39154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4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0</c:v>
                </c:pt>
              </c:numCache>
            </c:numRef>
          </c:val>
          <c:extLst>
            <c:ext xmlns:c16="http://schemas.microsoft.com/office/drawing/2014/chart" uri="{C3380CC4-5D6E-409C-BE32-E72D297353CC}">
              <c16:uniqueId val="{00000000-11FF-42C7-8556-56BA7ECE9B5C}"/>
            </c:ext>
          </c:extLst>
        </c:ser>
        <c:dLbls>
          <c:showLegendKey val="0"/>
          <c:showVal val="0"/>
          <c:showCatName val="0"/>
          <c:showSerName val="0"/>
          <c:showPercent val="0"/>
          <c:showBubbleSize val="0"/>
        </c:dLbls>
        <c:gapWidth val="219"/>
        <c:overlap val="-27"/>
        <c:axId val="495252360"/>
        <c:axId val="495248424"/>
      </c:barChart>
      <c:dateAx>
        <c:axId val="495252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48424"/>
        <c:crosses val="autoZero"/>
        <c:auto val="1"/>
        <c:lblOffset val="100"/>
        <c:baseTimeUnit val="months"/>
      </c:dateAx>
      <c:valAx>
        <c:axId val="49524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5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17F-4D18-8C2E-8E76A0AD9491}"/>
            </c:ext>
          </c:extLst>
        </c:ser>
        <c:dLbls>
          <c:showLegendKey val="0"/>
          <c:showVal val="0"/>
          <c:showCatName val="0"/>
          <c:showSerName val="0"/>
          <c:showPercent val="0"/>
          <c:showBubbleSize val="0"/>
        </c:dLbls>
        <c:gapWidth val="219"/>
        <c:overlap val="-27"/>
        <c:axId val="495232024"/>
        <c:axId val="495230384"/>
      </c:barChart>
      <c:dateAx>
        <c:axId val="49523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30384"/>
        <c:crosses val="autoZero"/>
        <c:auto val="1"/>
        <c:lblOffset val="100"/>
        <c:baseTimeUnit val="months"/>
      </c:dateAx>
      <c:valAx>
        <c:axId val="495230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3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74-4A03-BAE5-BE0CE8D9ACF2}"/>
            </c:ext>
          </c:extLst>
        </c:ser>
        <c:dLbls>
          <c:showLegendKey val="0"/>
          <c:showVal val="0"/>
          <c:showCatName val="0"/>
          <c:showSerName val="0"/>
          <c:showPercent val="0"/>
          <c:showBubbleSize val="0"/>
        </c:dLbls>
        <c:gapWidth val="219"/>
        <c:overlap val="-27"/>
        <c:axId val="495236288"/>
        <c:axId val="495236944"/>
      </c:barChart>
      <c:catAx>
        <c:axId val="49523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36944"/>
        <c:crosses val="autoZero"/>
        <c:auto val="1"/>
        <c:lblAlgn val="ctr"/>
        <c:lblOffset val="100"/>
        <c:noMultiLvlLbl val="0"/>
      </c:catAx>
      <c:valAx>
        <c:axId val="49523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23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21</c:v>
                </c:pt>
              </c:numCache>
            </c:numRef>
          </c:val>
          <c:extLst>
            <c:ext xmlns:c16="http://schemas.microsoft.com/office/drawing/2014/chart" uri="{C3380CC4-5D6E-409C-BE32-E72D297353CC}">
              <c16:uniqueId val="{00000000-A64E-4CB0-8E37-625361AA7106}"/>
            </c:ext>
          </c:extLst>
        </c:ser>
        <c:dLbls>
          <c:showLegendKey val="0"/>
          <c:showVal val="0"/>
          <c:showCatName val="0"/>
          <c:showSerName val="0"/>
          <c:showPercent val="0"/>
          <c:showBubbleSize val="0"/>
        </c:dLbls>
        <c:gapWidth val="219"/>
        <c:overlap val="-27"/>
        <c:axId val="500282416"/>
        <c:axId val="500278152"/>
      </c:barChart>
      <c:dateAx>
        <c:axId val="50028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78152"/>
        <c:crosses val="autoZero"/>
        <c:auto val="1"/>
        <c:lblOffset val="100"/>
        <c:baseTimeUnit val="months"/>
      </c:dateAx>
      <c:valAx>
        <c:axId val="50027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8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2024-01</c:v>
                </c:pt>
                <c:pt idx="1">
                  <c:v>2024-02</c:v>
                </c:pt>
                <c:pt idx="2">
                  <c:v>2024-03</c:v>
                </c:pt>
                <c:pt idx="3">
                  <c:v>2024-04</c:v>
                </c:pt>
                <c:pt idx="4">
                  <c:v>2024-05</c:v>
                </c:pt>
                <c:pt idx="5">
                  <c:v>2024-06</c:v>
                </c:pt>
              </c:strCache>
            </c:strRef>
          </c:cat>
          <c:val>
            <c:numRef>
              <c:f>Sheet1!$B$2:$B$7</c:f>
              <c:numCache>
                <c:formatCode>General</c:formatCode>
                <c:ptCount val="6"/>
                <c:pt idx="0">
                  <c:v>0</c:v>
                </c:pt>
                <c:pt idx="1">
                  <c:v>0</c:v>
                </c:pt>
                <c:pt idx="2">
                  <c:v>0</c:v>
                </c:pt>
                <c:pt idx="3">
                  <c:v>0</c:v>
                </c:pt>
                <c:pt idx="4">
                  <c:v>1</c:v>
                </c:pt>
                <c:pt idx="5">
                  <c:v>0</c:v>
                </c:pt>
              </c:numCache>
            </c:numRef>
          </c:val>
          <c:extLst>
            <c:ext xmlns:c16="http://schemas.microsoft.com/office/drawing/2014/chart" uri="{C3380CC4-5D6E-409C-BE32-E72D297353CC}">
              <c16:uniqueId val="{00000000-93FF-4EED-8E53-897A0813CDB8}"/>
            </c:ext>
          </c:extLst>
        </c:ser>
        <c:dLbls>
          <c:showLegendKey val="0"/>
          <c:showVal val="0"/>
          <c:showCatName val="0"/>
          <c:showSerName val="0"/>
          <c:showPercent val="0"/>
          <c:showBubbleSize val="0"/>
        </c:dLbls>
        <c:gapWidth val="219"/>
        <c:overlap val="-27"/>
        <c:axId val="500280776"/>
        <c:axId val="500281432"/>
      </c:barChart>
      <c:catAx>
        <c:axId val="50028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81432"/>
        <c:crosses val="autoZero"/>
        <c:auto val="1"/>
        <c:lblAlgn val="ctr"/>
        <c:lblOffset val="100"/>
        <c:noMultiLvlLbl val="0"/>
      </c:catAx>
      <c:valAx>
        <c:axId val="50028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8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2024-01</c:v>
                </c:pt>
                <c:pt idx="1">
                  <c:v>2024-02</c:v>
                </c:pt>
                <c:pt idx="2">
                  <c:v>2024-03</c:v>
                </c:pt>
                <c:pt idx="3">
                  <c:v>2024-04</c:v>
                </c:pt>
                <c:pt idx="4">
                  <c:v>2024-05</c:v>
                </c:pt>
                <c:pt idx="5">
                  <c:v>2024-06</c:v>
                </c:pt>
              </c:strCache>
            </c:strRef>
          </c:cat>
          <c:val>
            <c:numRef>
              <c:f>Sheet1!$B$2:$B$7</c:f>
              <c:numCache>
                <c:formatCode>General</c:formatCode>
                <c:ptCount val="6"/>
                <c:pt idx="0">
                  <c:v>7</c:v>
                </c:pt>
                <c:pt idx="1">
                  <c:v>4</c:v>
                </c:pt>
                <c:pt idx="2">
                  <c:v>4</c:v>
                </c:pt>
                <c:pt idx="3">
                  <c:v>12</c:v>
                </c:pt>
                <c:pt idx="4">
                  <c:v>22</c:v>
                </c:pt>
                <c:pt idx="5">
                  <c:v>0</c:v>
                </c:pt>
              </c:numCache>
            </c:numRef>
          </c:val>
          <c:extLst>
            <c:ext xmlns:c16="http://schemas.microsoft.com/office/drawing/2014/chart" uri="{C3380CC4-5D6E-409C-BE32-E72D297353CC}">
              <c16:uniqueId val="{00000000-978E-4F2D-BB08-795B30900F26}"/>
            </c:ext>
          </c:extLst>
        </c:ser>
        <c:dLbls>
          <c:showLegendKey val="0"/>
          <c:showVal val="0"/>
          <c:showCatName val="0"/>
          <c:showSerName val="0"/>
          <c:showPercent val="0"/>
          <c:showBubbleSize val="0"/>
        </c:dLbls>
        <c:gapWidth val="219"/>
        <c:overlap val="-27"/>
        <c:axId val="500259128"/>
        <c:axId val="500261424"/>
      </c:barChart>
      <c:catAx>
        <c:axId val="50025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61424"/>
        <c:crosses val="autoZero"/>
        <c:auto val="1"/>
        <c:lblAlgn val="ctr"/>
        <c:lblOffset val="100"/>
        <c:noMultiLvlLbl val="0"/>
      </c:catAx>
      <c:valAx>
        <c:axId val="50026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5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46746</c:v>
                </c:pt>
                <c:pt idx="6">
                  <c:v>2264</c:v>
                </c:pt>
              </c:numCache>
            </c:numRef>
          </c:val>
          <c:extLst>
            <c:ext xmlns:c16="http://schemas.microsoft.com/office/drawing/2014/chart" uri="{C3380CC4-5D6E-409C-BE32-E72D297353CC}">
              <c16:uniqueId val="{00000000-3F3A-46AB-8CA6-D75DB6CEDE73}"/>
            </c:ext>
          </c:extLst>
        </c:ser>
        <c:dLbls>
          <c:showLegendKey val="0"/>
          <c:showVal val="0"/>
          <c:showCatName val="0"/>
          <c:showSerName val="0"/>
          <c:showPercent val="0"/>
          <c:showBubbleSize val="0"/>
        </c:dLbls>
        <c:gapWidth val="219"/>
        <c:overlap val="-27"/>
        <c:axId val="500257488"/>
        <c:axId val="500266016"/>
      </c:barChart>
      <c:catAx>
        <c:axId val="50025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66016"/>
        <c:crosses val="autoZero"/>
        <c:auto val="1"/>
        <c:lblAlgn val="ctr"/>
        <c:lblOffset val="100"/>
        <c:noMultiLvlLbl val="0"/>
      </c:catAx>
      <c:valAx>
        <c:axId val="50026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5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2</c:v>
                </c:pt>
              </c:numCache>
            </c:numRef>
          </c:val>
          <c:extLst>
            <c:ext xmlns:c16="http://schemas.microsoft.com/office/drawing/2014/chart" uri="{C3380CC4-5D6E-409C-BE32-E72D297353CC}">
              <c16:uniqueId val="{00000000-4F9E-4737-857B-B0402B81E33A}"/>
            </c:ext>
          </c:extLst>
        </c:ser>
        <c:dLbls>
          <c:showLegendKey val="0"/>
          <c:showVal val="0"/>
          <c:showCatName val="0"/>
          <c:showSerName val="0"/>
          <c:showPercent val="0"/>
          <c:showBubbleSize val="0"/>
        </c:dLbls>
        <c:gapWidth val="219"/>
        <c:overlap val="-27"/>
        <c:axId val="505182200"/>
        <c:axId val="505172360"/>
      </c:barChart>
      <c:dateAx>
        <c:axId val="50518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72360"/>
        <c:crosses val="autoZero"/>
        <c:auto val="1"/>
        <c:lblOffset val="100"/>
        <c:baseTimeUnit val="months"/>
      </c:dateAx>
      <c:valAx>
        <c:axId val="50517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8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D277-473D-B4CF-8C7746F77B6E}"/>
            </c:ext>
          </c:extLst>
        </c:ser>
        <c:dLbls>
          <c:showLegendKey val="0"/>
          <c:showVal val="0"/>
          <c:showCatName val="0"/>
          <c:showSerName val="0"/>
          <c:showPercent val="0"/>
          <c:showBubbleSize val="0"/>
        </c:dLbls>
        <c:gapWidth val="219"/>
        <c:overlap val="-27"/>
        <c:axId val="505192696"/>
        <c:axId val="505182528"/>
      </c:barChart>
      <c:dateAx>
        <c:axId val="50519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82528"/>
        <c:crosses val="autoZero"/>
        <c:auto val="1"/>
        <c:lblOffset val="100"/>
        <c:baseTimeUnit val="months"/>
      </c:dateAx>
      <c:valAx>
        <c:axId val="50518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9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66</c:v>
                </c:pt>
                <c:pt idx="1">
                  <c:v>74</c:v>
                </c:pt>
                <c:pt idx="2">
                  <c:v>85</c:v>
                </c:pt>
                <c:pt idx="3">
                  <c:v>66</c:v>
                </c:pt>
                <c:pt idx="4">
                  <c:v>145</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062B-4EB7-83B2-9D26F50FACBB}"/>
            </c:ext>
          </c:extLst>
        </c:ser>
        <c:dLbls>
          <c:showLegendKey val="0"/>
          <c:showVal val="0"/>
          <c:showCatName val="0"/>
          <c:showSerName val="0"/>
          <c:showPercent val="0"/>
          <c:showBubbleSize val="0"/>
        </c:dLbls>
        <c:gapWidth val="219"/>
        <c:overlap val="-27"/>
        <c:axId val="505190400"/>
        <c:axId val="505183184"/>
      </c:barChart>
      <c:catAx>
        <c:axId val="50519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83184"/>
        <c:crosses val="autoZero"/>
        <c:auto val="1"/>
        <c:lblAlgn val="ctr"/>
        <c:lblOffset val="100"/>
        <c:noMultiLvlLbl val="0"/>
      </c:catAx>
      <c:valAx>
        <c:axId val="50518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9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numCache>
            </c:numRef>
          </c:val>
          <c:extLst>
            <c:ext xmlns:c16="http://schemas.microsoft.com/office/drawing/2014/chart" uri="{C3380CC4-5D6E-409C-BE32-E72D297353CC}">
              <c16:uniqueId val="{00000000-D2CB-4EF6-8CFD-13237953CEFF}"/>
            </c:ext>
          </c:extLst>
        </c:ser>
        <c:dLbls>
          <c:showLegendKey val="0"/>
          <c:showVal val="0"/>
          <c:showCatName val="0"/>
          <c:showSerName val="0"/>
          <c:showPercent val="0"/>
          <c:showBubbleSize val="0"/>
        </c:dLbls>
        <c:gapWidth val="219"/>
        <c:overlap val="-27"/>
        <c:axId val="505189744"/>
        <c:axId val="505186464"/>
      </c:barChart>
      <c:dateAx>
        <c:axId val="50518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86464"/>
        <c:crosses val="autoZero"/>
        <c:auto val="1"/>
        <c:lblOffset val="100"/>
        <c:baseTimeUnit val="months"/>
      </c:dateAx>
      <c:valAx>
        <c:axId val="50518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18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FCA7F-AF70-404C-B8FE-734F83E67C76}"/>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2BBDA65-8E39-465C-AFA4-6E818CEF6F0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54859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D3BEB-6F10-46B5-9ED0-FEDD82A85BB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BAD7BF3-37E6-4E65-A316-5420B696B837}"/>
              </a:ext>
            </a:extLst>
          </p:cNvPr>
          <p:cNvGraphicFramePr>
            <a:graphicFrameLocks noGrp="1"/>
          </p:cNvGraphicFramePr>
          <p:nvPr>
            <p:ph type="chart" sz="quarter" idx="13"/>
            <p:extLst>
              <p:ext uri="{D42A27DB-BD31-4B8C-83A1-F6EECF244321}">
                <p14:modId xmlns:p14="http://schemas.microsoft.com/office/powerpoint/2010/main" val="3801378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A7AED1-416E-4D8B-AB8A-2BEF6FCFD512}"/>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BCA04994-4387-4DD8-A709-EB331A8929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0569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8B8C5-6A20-4DF7-88E1-EE73CF33EE17}"/>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9D44494-AC07-460F-9EE8-114BB3F5E793}"/>
              </a:ext>
            </a:extLst>
          </p:cNvPr>
          <p:cNvGraphicFramePr>
            <a:graphicFrameLocks noGrp="1"/>
          </p:cNvGraphicFramePr>
          <p:nvPr>
            <p:ph type="tbl" sz="quarter" idx="13"/>
            <p:extLst>
              <p:ext uri="{D42A27DB-BD31-4B8C-83A1-F6EECF244321}">
                <p14:modId xmlns:p14="http://schemas.microsoft.com/office/powerpoint/2010/main" val="103824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22435402"/>
                    </a:ext>
                  </a:extLst>
                </a:gridCol>
                <a:gridCol w="905256">
                  <a:extLst>
                    <a:ext uri="{9D8B030D-6E8A-4147-A177-3AD203B41FA5}">
                      <a16:colId xmlns:a16="http://schemas.microsoft.com/office/drawing/2014/main" val="1917718624"/>
                    </a:ext>
                  </a:extLst>
                </a:gridCol>
                <a:gridCol w="905256">
                  <a:extLst>
                    <a:ext uri="{9D8B030D-6E8A-4147-A177-3AD203B41FA5}">
                      <a16:colId xmlns:a16="http://schemas.microsoft.com/office/drawing/2014/main" val="4241456525"/>
                    </a:ext>
                  </a:extLst>
                </a:gridCol>
                <a:gridCol w="905256">
                  <a:extLst>
                    <a:ext uri="{9D8B030D-6E8A-4147-A177-3AD203B41FA5}">
                      <a16:colId xmlns:a16="http://schemas.microsoft.com/office/drawing/2014/main" val="3301902558"/>
                    </a:ext>
                  </a:extLst>
                </a:gridCol>
                <a:gridCol w="905256">
                  <a:extLst>
                    <a:ext uri="{9D8B030D-6E8A-4147-A177-3AD203B41FA5}">
                      <a16:colId xmlns:a16="http://schemas.microsoft.com/office/drawing/2014/main" val="3402107604"/>
                    </a:ext>
                  </a:extLst>
                </a:gridCol>
                <a:gridCol w="905256">
                  <a:extLst>
                    <a:ext uri="{9D8B030D-6E8A-4147-A177-3AD203B41FA5}">
                      <a16:colId xmlns:a16="http://schemas.microsoft.com/office/drawing/2014/main" val="887114348"/>
                    </a:ext>
                  </a:extLst>
                </a:gridCol>
                <a:gridCol w="905256">
                  <a:extLst>
                    <a:ext uri="{9D8B030D-6E8A-4147-A177-3AD203B41FA5}">
                      <a16:colId xmlns:a16="http://schemas.microsoft.com/office/drawing/2014/main" val="938415501"/>
                    </a:ext>
                  </a:extLst>
                </a:gridCol>
                <a:gridCol w="905256">
                  <a:extLst>
                    <a:ext uri="{9D8B030D-6E8A-4147-A177-3AD203B41FA5}">
                      <a16:colId xmlns:a16="http://schemas.microsoft.com/office/drawing/2014/main" val="1338880183"/>
                    </a:ext>
                  </a:extLst>
                </a:gridCol>
                <a:gridCol w="905256">
                  <a:extLst>
                    <a:ext uri="{9D8B030D-6E8A-4147-A177-3AD203B41FA5}">
                      <a16:colId xmlns:a16="http://schemas.microsoft.com/office/drawing/2014/main" val="120847815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84759648"/>
                  </a:ext>
                </a:extLst>
              </a:tr>
              <a:tr h="370840">
                <a:tc>
                  <a:txBody>
                    <a:bodyPr/>
                    <a:lstStyle/>
                    <a:p>
                      <a:r>
                        <a:rPr lang="en-US" sz="1000"/>
                        <a:t>506</a:t>
                      </a:r>
                    </a:p>
                  </a:txBody>
                  <a:tcPr/>
                </a:tc>
                <a:tc>
                  <a:txBody>
                    <a:bodyPr/>
                    <a:lstStyle/>
                    <a:p>
                      <a:r>
                        <a:rPr lang="en-US" sz="1000"/>
                        <a:t>4</a:t>
                      </a:r>
                    </a:p>
                  </a:txBody>
                  <a:tcPr/>
                </a:tc>
                <a:tc>
                  <a:txBody>
                    <a:bodyPr/>
                    <a:lstStyle/>
                    <a:p>
                      <a:r>
                        <a:rPr lang="en-US" sz="1000"/>
                        <a:t>16</a:t>
                      </a:r>
                    </a:p>
                  </a:txBody>
                  <a:tcPr/>
                </a:tc>
                <a:tc>
                  <a:txBody>
                    <a:bodyPr/>
                    <a:lstStyle/>
                    <a:p>
                      <a:r>
                        <a:rPr lang="en-US" sz="1000"/>
                        <a:t>137</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1.7981 %</a:t>
                      </a:r>
                    </a:p>
                  </a:txBody>
                  <a:tcPr/>
                </a:tc>
                <a:tc>
                  <a:txBody>
                    <a:bodyPr/>
                    <a:lstStyle/>
                    <a:p>
                      <a:r>
                        <a:rPr lang="en-US" sz="1000"/>
                        <a:t>0.0 %</a:t>
                      </a:r>
                    </a:p>
                  </a:txBody>
                  <a:tcPr/>
                </a:tc>
                <a:extLst>
                  <a:ext uri="{0D108BD9-81ED-4DB2-BD59-A6C34878D82A}">
                    <a16:rowId xmlns:a16="http://schemas.microsoft.com/office/drawing/2014/main" val="3087135617"/>
                  </a:ext>
                </a:extLst>
              </a:tr>
            </a:tbl>
          </a:graphicData>
        </a:graphic>
      </p:graphicFrame>
      <p:sp>
        <p:nvSpPr>
          <p:cNvPr id="4" name="Text Placeholder 3">
            <a:extLst>
              <a:ext uri="{FF2B5EF4-FFF2-40B4-BE49-F238E27FC236}">
                <a16:creationId xmlns:a16="http://schemas.microsoft.com/office/drawing/2014/main" id="{5EEB24B6-95BB-4937-AF75-F284843A2D6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81515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01721-B946-4E0E-AD85-F4ABF929EAF8}"/>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93F7FE9D-3616-4A7A-B405-2BC6507252BA}"/>
              </a:ext>
            </a:extLst>
          </p:cNvPr>
          <p:cNvGraphicFramePr>
            <a:graphicFrameLocks noGrp="1"/>
          </p:cNvGraphicFramePr>
          <p:nvPr>
            <p:ph type="chart" sz="quarter" idx="13"/>
            <p:extLst>
              <p:ext uri="{D42A27DB-BD31-4B8C-83A1-F6EECF244321}">
                <p14:modId xmlns:p14="http://schemas.microsoft.com/office/powerpoint/2010/main" val="3209962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82F29-7586-4216-880D-EB0FF25C21F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FCD9056-012E-4C2E-A5C1-949D7E02B6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6510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44645-577C-4BB0-A3E3-68B366B661D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BA026DD-E4A5-4127-94E3-0EB4AF022134}"/>
              </a:ext>
            </a:extLst>
          </p:cNvPr>
          <p:cNvGraphicFramePr>
            <a:graphicFrameLocks noGrp="1"/>
          </p:cNvGraphicFramePr>
          <p:nvPr>
            <p:ph type="chart" sz="quarter" idx="13"/>
            <p:extLst>
              <p:ext uri="{D42A27DB-BD31-4B8C-83A1-F6EECF244321}">
                <p14:modId xmlns:p14="http://schemas.microsoft.com/office/powerpoint/2010/main" val="1602234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A5FB5F-58CC-408C-80C1-13507384620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28E0129-B3AD-440E-B1A5-1587D6A50F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916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F974B-9F07-451C-BCAE-06FE5EB2D7DB}"/>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DC924C38-93E4-46DD-8BAE-E6131D67767C}"/>
              </a:ext>
            </a:extLst>
          </p:cNvPr>
          <p:cNvGraphicFramePr>
            <a:graphicFrameLocks noGrp="1"/>
          </p:cNvGraphicFramePr>
          <p:nvPr>
            <p:ph type="chart" sz="quarter" idx="13"/>
            <p:extLst>
              <p:ext uri="{D42A27DB-BD31-4B8C-83A1-F6EECF244321}">
                <p14:modId xmlns:p14="http://schemas.microsoft.com/office/powerpoint/2010/main" val="1398924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C2176E-7D1D-41DE-B707-75D1AA0EC10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BD8AE54-3D85-4542-849A-947A65EF36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879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E1D8-7346-46A2-A8CD-4D076B61AE89}"/>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7A9979DF-0EA2-4BBA-A8F2-E9FAA1242457}"/>
              </a:ext>
            </a:extLst>
          </p:cNvPr>
          <p:cNvGraphicFramePr>
            <a:graphicFrameLocks noGrp="1"/>
          </p:cNvGraphicFramePr>
          <p:nvPr>
            <p:ph type="chart" sz="quarter" idx="13"/>
            <p:extLst>
              <p:ext uri="{D42A27DB-BD31-4B8C-83A1-F6EECF244321}">
                <p14:modId xmlns:p14="http://schemas.microsoft.com/office/powerpoint/2010/main" val="1239856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D4A93D-3CF5-44FC-8EC2-75225C6968C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4876454-10A7-4EB3-9AAB-21BDC83EF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6948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048E-F33E-4C41-8C1B-66D210ABCE24}"/>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BF9994B3-37BC-4D56-B269-181428F8DFE3}"/>
              </a:ext>
            </a:extLst>
          </p:cNvPr>
          <p:cNvGraphicFramePr>
            <a:graphicFrameLocks noGrp="1"/>
          </p:cNvGraphicFramePr>
          <p:nvPr>
            <p:ph type="tbl" sz="quarter" idx="13"/>
            <p:extLst>
              <p:ext uri="{D42A27DB-BD31-4B8C-83A1-F6EECF244321}">
                <p14:modId xmlns:p14="http://schemas.microsoft.com/office/powerpoint/2010/main" val="59988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86163624"/>
                    </a:ext>
                  </a:extLst>
                </a:gridCol>
                <a:gridCol w="1481328">
                  <a:extLst>
                    <a:ext uri="{9D8B030D-6E8A-4147-A177-3AD203B41FA5}">
                      <a16:colId xmlns:a16="http://schemas.microsoft.com/office/drawing/2014/main" val="3985669017"/>
                    </a:ext>
                  </a:extLst>
                </a:gridCol>
                <a:gridCol w="329184">
                  <a:extLst>
                    <a:ext uri="{9D8B030D-6E8A-4147-A177-3AD203B41FA5}">
                      <a16:colId xmlns:a16="http://schemas.microsoft.com/office/drawing/2014/main" val="169236464"/>
                    </a:ext>
                  </a:extLst>
                </a:gridCol>
                <a:gridCol w="329184">
                  <a:extLst>
                    <a:ext uri="{9D8B030D-6E8A-4147-A177-3AD203B41FA5}">
                      <a16:colId xmlns:a16="http://schemas.microsoft.com/office/drawing/2014/main" val="51655826"/>
                    </a:ext>
                  </a:extLst>
                </a:gridCol>
                <a:gridCol w="329184">
                  <a:extLst>
                    <a:ext uri="{9D8B030D-6E8A-4147-A177-3AD203B41FA5}">
                      <a16:colId xmlns:a16="http://schemas.microsoft.com/office/drawing/2014/main" val="2479545699"/>
                    </a:ext>
                  </a:extLst>
                </a:gridCol>
                <a:gridCol w="329184">
                  <a:extLst>
                    <a:ext uri="{9D8B030D-6E8A-4147-A177-3AD203B41FA5}">
                      <a16:colId xmlns:a16="http://schemas.microsoft.com/office/drawing/2014/main" val="3238290769"/>
                    </a:ext>
                  </a:extLst>
                </a:gridCol>
                <a:gridCol w="329184">
                  <a:extLst>
                    <a:ext uri="{9D8B030D-6E8A-4147-A177-3AD203B41FA5}">
                      <a16:colId xmlns:a16="http://schemas.microsoft.com/office/drawing/2014/main" val="2722844732"/>
                    </a:ext>
                  </a:extLst>
                </a:gridCol>
                <a:gridCol w="329184">
                  <a:extLst>
                    <a:ext uri="{9D8B030D-6E8A-4147-A177-3AD203B41FA5}">
                      <a16:colId xmlns:a16="http://schemas.microsoft.com/office/drawing/2014/main" val="472523496"/>
                    </a:ext>
                  </a:extLst>
                </a:gridCol>
                <a:gridCol w="329184">
                  <a:extLst>
                    <a:ext uri="{9D8B030D-6E8A-4147-A177-3AD203B41FA5}">
                      <a16:colId xmlns:a16="http://schemas.microsoft.com/office/drawing/2014/main" val="1047311007"/>
                    </a:ext>
                  </a:extLst>
                </a:gridCol>
                <a:gridCol w="329184">
                  <a:extLst>
                    <a:ext uri="{9D8B030D-6E8A-4147-A177-3AD203B41FA5}">
                      <a16:colId xmlns:a16="http://schemas.microsoft.com/office/drawing/2014/main" val="4048504534"/>
                    </a:ext>
                  </a:extLst>
                </a:gridCol>
                <a:gridCol w="329184">
                  <a:extLst>
                    <a:ext uri="{9D8B030D-6E8A-4147-A177-3AD203B41FA5}">
                      <a16:colId xmlns:a16="http://schemas.microsoft.com/office/drawing/2014/main" val="2094563910"/>
                    </a:ext>
                  </a:extLst>
                </a:gridCol>
                <a:gridCol w="329184">
                  <a:extLst>
                    <a:ext uri="{9D8B030D-6E8A-4147-A177-3AD203B41FA5}">
                      <a16:colId xmlns:a16="http://schemas.microsoft.com/office/drawing/2014/main" val="3400511994"/>
                    </a:ext>
                  </a:extLst>
                </a:gridCol>
                <a:gridCol w="329184">
                  <a:extLst>
                    <a:ext uri="{9D8B030D-6E8A-4147-A177-3AD203B41FA5}">
                      <a16:colId xmlns:a16="http://schemas.microsoft.com/office/drawing/2014/main" val="576638247"/>
                    </a:ext>
                  </a:extLst>
                </a:gridCol>
                <a:gridCol w="329184">
                  <a:extLst>
                    <a:ext uri="{9D8B030D-6E8A-4147-A177-3AD203B41FA5}">
                      <a16:colId xmlns:a16="http://schemas.microsoft.com/office/drawing/2014/main" val="1358090651"/>
                    </a:ext>
                  </a:extLst>
                </a:gridCol>
                <a:gridCol w="329184">
                  <a:extLst>
                    <a:ext uri="{9D8B030D-6E8A-4147-A177-3AD203B41FA5}">
                      <a16:colId xmlns:a16="http://schemas.microsoft.com/office/drawing/2014/main" val="2207326599"/>
                    </a:ext>
                  </a:extLst>
                </a:gridCol>
                <a:gridCol w="329184">
                  <a:extLst>
                    <a:ext uri="{9D8B030D-6E8A-4147-A177-3AD203B41FA5}">
                      <a16:colId xmlns:a16="http://schemas.microsoft.com/office/drawing/2014/main" val="1620412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43073560"/>
                  </a:ext>
                </a:extLst>
              </a:tr>
            </a:tbl>
          </a:graphicData>
        </a:graphic>
      </p:graphicFrame>
      <p:sp>
        <p:nvSpPr>
          <p:cNvPr id="4" name="Text Placeholder 3">
            <a:extLst>
              <a:ext uri="{FF2B5EF4-FFF2-40B4-BE49-F238E27FC236}">
                <a16:creationId xmlns:a16="http://schemas.microsoft.com/office/drawing/2014/main" id="{E3E35AB1-C254-409A-9552-603D708A1A0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28601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31AC-BE8B-42FE-B0C4-9B64940DC3DE}"/>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0BC27731-0816-4756-94E1-6257EDA3148E}"/>
              </a:ext>
            </a:extLst>
          </p:cNvPr>
          <p:cNvGraphicFramePr>
            <a:graphicFrameLocks noGrp="1"/>
          </p:cNvGraphicFramePr>
          <p:nvPr>
            <p:ph type="tbl" sz="quarter" idx="13"/>
            <p:extLst>
              <p:ext uri="{D42A27DB-BD31-4B8C-83A1-F6EECF244321}">
                <p14:modId xmlns:p14="http://schemas.microsoft.com/office/powerpoint/2010/main" val="4212336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16870452"/>
                    </a:ext>
                  </a:extLst>
                </a:gridCol>
                <a:gridCol w="1481328">
                  <a:extLst>
                    <a:ext uri="{9D8B030D-6E8A-4147-A177-3AD203B41FA5}">
                      <a16:colId xmlns:a16="http://schemas.microsoft.com/office/drawing/2014/main" val="237422133"/>
                    </a:ext>
                  </a:extLst>
                </a:gridCol>
                <a:gridCol w="329184">
                  <a:extLst>
                    <a:ext uri="{9D8B030D-6E8A-4147-A177-3AD203B41FA5}">
                      <a16:colId xmlns:a16="http://schemas.microsoft.com/office/drawing/2014/main" val="8396076"/>
                    </a:ext>
                  </a:extLst>
                </a:gridCol>
                <a:gridCol w="329184">
                  <a:extLst>
                    <a:ext uri="{9D8B030D-6E8A-4147-A177-3AD203B41FA5}">
                      <a16:colId xmlns:a16="http://schemas.microsoft.com/office/drawing/2014/main" val="2502537001"/>
                    </a:ext>
                  </a:extLst>
                </a:gridCol>
                <a:gridCol w="329184">
                  <a:extLst>
                    <a:ext uri="{9D8B030D-6E8A-4147-A177-3AD203B41FA5}">
                      <a16:colId xmlns:a16="http://schemas.microsoft.com/office/drawing/2014/main" val="3962963111"/>
                    </a:ext>
                  </a:extLst>
                </a:gridCol>
                <a:gridCol w="329184">
                  <a:extLst>
                    <a:ext uri="{9D8B030D-6E8A-4147-A177-3AD203B41FA5}">
                      <a16:colId xmlns:a16="http://schemas.microsoft.com/office/drawing/2014/main" val="1799360190"/>
                    </a:ext>
                  </a:extLst>
                </a:gridCol>
                <a:gridCol w="329184">
                  <a:extLst>
                    <a:ext uri="{9D8B030D-6E8A-4147-A177-3AD203B41FA5}">
                      <a16:colId xmlns:a16="http://schemas.microsoft.com/office/drawing/2014/main" val="2340207365"/>
                    </a:ext>
                  </a:extLst>
                </a:gridCol>
                <a:gridCol w="329184">
                  <a:extLst>
                    <a:ext uri="{9D8B030D-6E8A-4147-A177-3AD203B41FA5}">
                      <a16:colId xmlns:a16="http://schemas.microsoft.com/office/drawing/2014/main" val="2113429837"/>
                    </a:ext>
                  </a:extLst>
                </a:gridCol>
                <a:gridCol w="329184">
                  <a:extLst>
                    <a:ext uri="{9D8B030D-6E8A-4147-A177-3AD203B41FA5}">
                      <a16:colId xmlns:a16="http://schemas.microsoft.com/office/drawing/2014/main" val="3502946415"/>
                    </a:ext>
                  </a:extLst>
                </a:gridCol>
                <a:gridCol w="329184">
                  <a:extLst>
                    <a:ext uri="{9D8B030D-6E8A-4147-A177-3AD203B41FA5}">
                      <a16:colId xmlns:a16="http://schemas.microsoft.com/office/drawing/2014/main" val="1327078024"/>
                    </a:ext>
                  </a:extLst>
                </a:gridCol>
                <a:gridCol w="329184">
                  <a:extLst>
                    <a:ext uri="{9D8B030D-6E8A-4147-A177-3AD203B41FA5}">
                      <a16:colId xmlns:a16="http://schemas.microsoft.com/office/drawing/2014/main" val="1073513431"/>
                    </a:ext>
                  </a:extLst>
                </a:gridCol>
                <a:gridCol w="329184">
                  <a:extLst>
                    <a:ext uri="{9D8B030D-6E8A-4147-A177-3AD203B41FA5}">
                      <a16:colId xmlns:a16="http://schemas.microsoft.com/office/drawing/2014/main" val="2678432412"/>
                    </a:ext>
                  </a:extLst>
                </a:gridCol>
                <a:gridCol w="329184">
                  <a:extLst>
                    <a:ext uri="{9D8B030D-6E8A-4147-A177-3AD203B41FA5}">
                      <a16:colId xmlns:a16="http://schemas.microsoft.com/office/drawing/2014/main" val="1003912505"/>
                    </a:ext>
                  </a:extLst>
                </a:gridCol>
                <a:gridCol w="329184">
                  <a:extLst>
                    <a:ext uri="{9D8B030D-6E8A-4147-A177-3AD203B41FA5}">
                      <a16:colId xmlns:a16="http://schemas.microsoft.com/office/drawing/2014/main" val="332293187"/>
                    </a:ext>
                  </a:extLst>
                </a:gridCol>
                <a:gridCol w="329184">
                  <a:extLst>
                    <a:ext uri="{9D8B030D-6E8A-4147-A177-3AD203B41FA5}">
                      <a16:colId xmlns:a16="http://schemas.microsoft.com/office/drawing/2014/main" val="713581648"/>
                    </a:ext>
                  </a:extLst>
                </a:gridCol>
                <a:gridCol w="329184">
                  <a:extLst>
                    <a:ext uri="{9D8B030D-6E8A-4147-A177-3AD203B41FA5}">
                      <a16:colId xmlns:a16="http://schemas.microsoft.com/office/drawing/2014/main" val="2859002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443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- 2024-05-06 16:31:14</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share that Tokio Marine has scored the highest favorability rating among large multinational carriers in the Americas!  Based on a Financial Times survey of insurance decision-makers and risk managers, our companies in the Americas received the highest percentage of "very favorable" and "favorable" ratings, with 76% of respondents expressing positive sentiments about our brand. We are deeply grateful for this recognition and the dedication of all employees across our Group companies!
Read more about the survey results in this article: https://bit.ly/1favorabilityrating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https://quintly-eu-image-storage.s3.amazonaws.com/e33bbb9956bb05844e7317a82c09a400/222f327e8c02a1e99b167e5b369490fa.jpg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89736478"/>
                  </a:ext>
                </a:extLst>
              </a:tr>
            </a:tbl>
          </a:graphicData>
        </a:graphic>
      </p:graphicFrame>
      <p:sp>
        <p:nvSpPr>
          <p:cNvPr id="4" name="Text Placeholder 3">
            <a:extLst>
              <a:ext uri="{FF2B5EF4-FFF2-40B4-BE49-F238E27FC236}">
                <a16:creationId xmlns:a16="http://schemas.microsoft.com/office/drawing/2014/main" id="{812956DA-65D9-4EE8-B14B-1F3D8761769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32039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85FA8-CCBC-4DA1-8608-D39616BBD8D9}"/>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70CD90C5-8B19-4FBD-B2F5-8700F8EEC6CF}"/>
              </a:ext>
            </a:extLst>
          </p:cNvPr>
          <p:cNvGraphicFramePr>
            <a:graphicFrameLocks noGrp="1"/>
          </p:cNvGraphicFramePr>
          <p:nvPr>
            <p:ph type="tbl" sz="quarter" idx="13"/>
            <p:extLst>
              <p:ext uri="{D42A27DB-BD31-4B8C-83A1-F6EECF244321}">
                <p14:modId xmlns:p14="http://schemas.microsoft.com/office/powerpoint/2010/main" val="3060950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9420838"/>
                    </a:ext>
                  </a:extLst>
                </a:gridCol>
                <a:gridCol w="1481328">
                  <a:extLst>
                    <a:ext uri="{9D8B030D-6E8A-4147-A177-3AD203B41FA5}">
                      <a16:colId xmlns:a16="http://schemas.microsoft.com/office/drawing/2014/main" val="3650198537"/>
                    </a:ext>
                  </a:extLst>
                </a:gridCol>
                <a:gridCol w="329184">
                  <a:extLst>
                    <a:ext uri="{9D8B030D-6E8A-4147-A177-3AD203B41FA5}">
                      <a16:colId xmlns:a16="http://schemas.microsoft.com/office/drawing/2014/main" val="4114465165"/>
                    </a:ext>
                  </a:extLst>
                </a:gridCol>
                <a:gridCol w="329184">
                  <a:extLst>
                    <a:ext uri="{9D8B030D-6E8A-4147-A177-3AD203B41FA5}">
                      <a16:colId xmlns:a16="http://schemas.microsoft.com/office/drawing/2014/main" val="1481160754"/>
                    </a:ext>
                  </a:extLst>
                </a:gridCol>
                <a:gridCol w="329184">
                  <a:extLst>
                    <a:ext uri="{9D8B030D-6E8A-4147-A177-3AD203B41FA5}">
                      <a16:colId xmlns:a16="http://schemas.microsoft.com/office/drawing/2014/main" val="499943974"/>
                    </a:ext>
                  </a:extLst>
                </a:gridCol>
                <a:gridCol w="329184">
                  <a:extLst>
                    <a:ext uri="{9D8B030D-6E8A-4147-A177-3AD203B41FA5}">
                      <a16:colId xmlns:a16="http://schemas.microsoft.com/office/drawing/2014/main" val="531750224"/>
                    </a:ext>
                  </a:extLst>
                </a:gridCol>
                <a:gridCol w="329184">
                  <a:extLst>
                    <a:ext uri="{9D8B030D-6E8A-4147-A177-3AD203B41FA5}">
                      <a16:colId xmlns:a16="http://schemas.microsoft.com/office/drawing/2014/main" val="986819921"/>
                    </a:ext>
                  </a:extLst>
                </a:gridCol>
                <a:gridCol w="329184">
                  <a:extLst>
                    <a:ext uri="{9D8B030D-6E8A-4147-A177-3AD203B41FA5}">
                      <a16:colId xmlns:a16="http://schemas.microsoft.com/office/drawing/2014/main" val="3773666096"/>
                    </a:ext>
                  </a:extLst>
                </a:gridCol>
                <a:gridCol w="329184">
                  <a:extLst>
                    <a:ext uri="{9D8B030D-6E8A-4147-A177-3AD203B41FA5}">
                      <a16:colId xmlns:a16="http://schemas.microsoft.com/office/drawing/2014/main" val="2818868586"/>
                    </a:ext>
                  </a:extLst>
                </a:gridCol>
                <a:gridCol w="329184">
                  <a:extLst>
                    <a:ext uri="{9D8B030D-6E8A-4147-A177-3AD203B41FA5}">
                      <a16:colId xmlns:a16="http://schemas.microsoft.com/office/drawing/2014/main" val="668129161"/>
                    </a:ext>
                  </a:extLst>
                </a:gridCol>
                <a:gridCol w="329184">
                  <a:extLst>
                    <a:ext uri="{9D8B030D-6E8A-4147-A177-3AD203B41FA5}">
                      <a16:colId xmlns:a16="http://schemas.microsoft.com/office/drawing/2014/main" val="1954617134"/>
                    </a:ext>
                  </a:extLst>
                </a:gridCol>
                <a:gridCol w="329184">
                  <a:extLst>
                    <a:ext uri="{9D8B030D-6E8A-4147-A177-3AD203B41FA5}">
                      <a16:colId xmlns:a16="http://schemas.microsoft.com/office/drawing/2014/main" val="101205544"/>
                    </a:ext>
                  </a:extLst>
                </a:gridCol>
                <a:gridCol w="329184">
                  <a:extLst>
                    <a:ext uri="{9D8B030D-6E8A-4147-A177-3AD203B41FA5}">
                      <a16:colId xmlns:a16="http://schemas.microsoft.com/office/drawing/2014/main" val="2368250997"/>
                    </a:ext>
                  </a:extLst>
                </a:gridCol>
                <a:gridCol w="329184">
                  <a:extLst>
                    <a:ext uri="{9D8B030D-6E8A-4147-A177-3AD203B41FA5}">
                      <a16:colId xmlns:a16="http://schemas.microsoft.com/office/drawing/2014/main" val="1721522953"/>
                    </a:ext>
                  </a:extLst>
                </a:gridCol>
                <a:gridCol w="329184">
                  <a:extLst>
                    <a:ext uri="{9D8B030D-6E8A-4147-A177-3AD203B41FA5}">
                      <a16:colId xmlns:a16="http://schemas.microsoft.com/office/drawing/2014/main" val="909635161"/>
                    </a:ext>
                  </a:extLst>
                </a:gridCol>
                <a:gridCol w="329184">
                  <a:extLst>
                    <a:ext uri="{9D8B030D-6E8A-4147-A177-3AD203B41FA5}">
                      <a16:colId xmlns:a16="http://schemas.microsoft.com/office/drawing/2014/main" val="536092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7644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- 2024-05-16 15:21:31</a:t>
                      </a:r>
                      <a:r>
                        <a:rPr kumimoji="0" lang="en-US" sz="1000" b="0" i="0" u="none" strike="noStrike" kern="1200" cap="none" spc="0" normalizeH="0" baseline="0" noProof="0">
                          <a:ln>
                            <a:noFill/>
                          </a:ln>
                          <a:solidFill>
                            <a:prstClr val="black"/>
                          </a:solidFill>
                          <a:effectLst/>
                          <a:uLnTx/>
                          <a:uFillTx/>
                          <a:latin typeface="Calibri"/>
                          <a:ea typeface="+mn-ea"/>
                          <a:cs typeface="+mn-cs"/>
                        </a:rPr>
                        <a:t>
 Medalit T. on our HR team in Pasadena, CA flew across the country to visit our Jersey City, NJ office last week! She had an exciting time meeting everyone in person while enjoying a beautiful view of New York City outside her window. 🏙
Our team has a great time working together, whether it’s in person or connecting virtually with those across the country! Are you interested in joining a passionate and dynamic team? Our Jersey City office is seeking a Technical Assistant to join them. Check out our opening and apply: https://bit.ly/technical-assistant-1-JC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https://quintly-eu-image-storage.s3.amazonaws.com/e33bbb9956bb05844e7317a82c09a400/ebd80cdca208875fd4a4dc92c89182f9.jpg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02619445"/>
                  </a:ext>
                </a:extLst>
              </a:tr>
            </a:tbl>
          </a:graphicData>
        </a:graphic>
      </p:graphicFrame>
      <p:sp>
        <p:nvSpPr>
          <p:cNvPr id="4" name="Text Placeholder 3">
            <a:extLst>
              <a:ext uri="{FF2B5EF4-FFF2-40B4-BE49-F238E27FC236}">
                <a16:creationId xmlns:a16="http://schemas.microsoft.com/office/drawing/2014/main" id="{F9BFD9FE-9A67-4EE2-AF5B-BC57D58FD85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98584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E89A4-743D-4801-A59E-248B61C4F4C8}"/>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EB41F905-86CC-4B78-B69D-91B618E4A786}"/>
              </a:ext>
            </a:extLst>
          </p:cNvPr>
          <p:cNvGraphicFramePr>
            <a:graphicFrameLocks noGrp="1"/>
          </p:cNvGraphicFramePr>
          <p:nvPr>
            <p:ph type="tbl" sz="quarter" idx="13"/>
            <p:extLst>
              <p:ext uri="{D42A27DB-BD31-4B8C-83A1-F6EECF244321}">
                <p14:modId xmlns:p14="http://schemas.microsoft.com/office/powerpoint/2010/main" val="1428930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89384169"/>
                    </a:ext>
                  </a:extLst>
                </a:gridCol>
                <a:gridCol w="1481328">
                  <a:extLst>
                    <a:ext uri="{9D8B030D-6E8A-4147-A177-3AD203B41FA5}">
                      <a16:colId xmlns:a16="http://schemas.microsoft.com/office/drawing/2014/main" val="2409516954"/>
                    </a:ext>
                  </a:extLst>
                </a:gridCol>
                <a:gridCol w="329184">
                  <a:extLst>
                    <a:ext uri="{9D8B030D-6E8A-4147-A177-3AD203B41FA5}">
                      <a16:colId xmlns:a16="http://schemas.microsoft.com/office/drawing/2014/main" val="2216237035"/>
                    </a:ext>
                  </a:extLst>
                </a:gridCol>
                <a:gridCol w="329184">
                  <a:extLst>
                    <a:ext uri="{9D8B030D-6E8A-4147-A177-3AD203B41FA5}">
                      <a16:colId xmlns:a16="http://schemas.microsoft.com/office/drawing/2014/main" val="610787735"/>
                    </a:ext>
                  </a:extLst>
                </a:gridCol>
                <a:gridCol w="329184">
                  <a:extLst>
                    <a:ext uri="{9D8B030D-6E8A-4147-A177-3AD203B41FA5}">
                      <a16:colId xmlns:a16="http://schemas.microsoft.com/office/drawing/2014/main" val="3461819855"/>
                    </a:ext>
                  </a:extLst>
                </a:gridCol>
                <a:gridCol w="329184">
                  <a:extLst>
                    <a:ext uri="{9D8B030D-6E8A-4147-A177-3AD203B41FA5}">
                      <a16:colId xmlns:a16="http://schemas.microsoft.com/office/drawing/2014/main" val="2765575139"/>
                    </a:ext>
                  </a:extLst>
                </a:gridCol>
                <a:gridCol w="329184">
                  <a:extLst>
                    <a:ext uri="{9D8B030D-6E8A-4147-A177-3AD203B41FA5}">
                      <a16:colId xmlns:a16="http://schemas.microsoft.com/office/drawing/2014/main" val="2106610355"/>
                    </a:ext>
                  </a:extLst>
                </a:gridCol>
                <a:gridCol w="329184">
                  <a:extLst>
                    <a:ext uri="{9D8B030D-6E8A-4147-A177-3AD203B41FA5}">
                      <a16:colId xmlns:a16="http://schemas.microsoft.com/office/drawing/2014/main" val="858452721"/>
                    </a:ext>
                  </a:extLst>
                </a:gridCol>
                <a:gridCol w="329184">
                  <a:extLst>
                    <a:ext uri="{9D8B030D-6E8A-4147-A177-3AD203B41FA5}">
                      <a16:colId xmlns:a16="http://schemas.microsoft.com/office/drawing/2014/main" val="1588063146"/>
                    </a:ext>
                  </a:extLst>
                </a:gridCol>
                <a:gridCol w="329184">
                  <a:extLst>
                    <a:ext uri="{9D8B030D-6E8A-4147-A177-3AD203B41FA5}">
                      <a16:colId xmlns:a16="http://schemas.microsoft.com/office/drawing/2014/main" val="1727463457"/>
                    </a:ext>
                  </a:extLst>
                </a:gridCol>
                <a:gridCol w="329184">
                  <a:extLst>
                    <a:ext uri="{9D8B030D-6E8A-4147-A177-3AD203B41FA5}">
                      <a16:colId xmlns:a16="http://schemas.microsoft.com/office/drawing/2014/main" val="600883413"/>
                    </a:ext>
                  </a:extLst>
                </a:gridCol>
                <a:gridCol w="329184">
                  <a:extLst>
                    <a:ext uri="{9D8B030D-6E8A-4147-A177-3AD203B41FA5}">
                      <a16:colId xmlns:a16="http://schemas.microsoft.com/office/drawing/2014/main" val="1304466984"/>
                    </a:ext>
                  </a:extLst>
                </a:gridCol>
                <a:gridCol w="329184">
                  <a:extLst>
                    <a:ext uri="{9D8B030D-6E8A-4147-A177-3AD203B41FA5}">
                      <a16:colId xmlns:a16="http://schemas.microsoft.com/office/drawing/2014/main" val="4128232520"/>
                    </a:ext>
                  </a:extLst>
                </a:gridCol>
                <a:gridCol w="329184">
                  <a:extLst>
                    <a:ext uri="{9D8B030D-6E8A-4147-A177-3AD203B41FA5}">
                      <a16:colId xmlns:a16="http://schemas.microsoft.com/office/drawing/2014/main" val="3024458130"/>
                    </a:ext>
                  </a:extLst>
                </a:gridCol>
                <a:gridCol w="329184">
                  <a:extLst>
                    <a:ext uri="{9D8B030D-6E8A-4147-A177-3AD203B41FA5}">
                      <a16:colId xmlns:a16="http://schemas.microsoft.com/office/drawing/2014/main" val="3455881619"/>
                    </a:ext>
                  </a:extLst>
                </a:gridCol>
                <a:gridCol w="329184">
                  <a:extLst>
                    <a:ext uri="{9D8B030D-6E8A-4147-A177-3AD203B41FA5}">
                      <a16:colId xmlns:a16="http://schemas.microsoft.com/office/drawing/2014/main" val="690884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72879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- 2024-05-17 15:20:58</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came out to support the Japan Day Parade in New York City this past weekend! 
The parade is one of our favorite ways to celebrate Japanese and Japanese-American culture and heritage during Asian American Pacific Islander Heritage Month. As a Japanese-American company, TMA is proud to sponsor and participate in the parade alongside talented martial arts groups, dance teams, musicians, and more!
Check out our awesome parade float and more from last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https://quintly-eu-image-storage.s3.amazonaws.com/e33bbb9956bb05844e7317a82c09a400/4341e74c413e4a10e99518c1e3e43343.jpg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29976852"/>
                  </a:ext>
                </a:extLst>
              </a:tr>
            </a:tbl>
          </a:graphicData>
        </a:graphic>
      </p:graphicFrame>
      <p:sp>
        <p:nvSpPr>
          <p:cNvPr id="4" name="Text Placeholder 3">
            <a:extLst>
              <a:ext uri="{FF2B5EF4-FFF2-40B4-BE49-F238E27FC236}">
                <a16:creationId xmlns:a16="http://schemas.microsoft.com/office/drawing/2014/main" id="{9654D221-2241-4A7B-BA57-D5F0B0B95E4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878648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7F8D-3B44-49EF-8EF6-6F7BED3821AA}"/>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89D1775-440E-43AA-8C26-4EBB60948E54}"/>
              </a:ext>
            </a:extLst>
          </p:cNvPr>
          <p:cNvGraphicFramePr>
            <a:graphicFrameLocks noGrp="1"/>
          </p:cNvGraphicFramePr>
          <p:nvPr>
            <p:ph type="tbl" sz="quarter" idx="13"/>
            <p:extLst>
              <p:ext uri="{D42A27DB-BD31-4B8C-83A1-F6EECF244321}">
                <p14:modId xmlns:p14="http://schemas.microsoft.com/office/powerpoint/2010/main" val="63163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16977983"/>
                    </a:ext>
                  </a:extLst>
                </a:gridCol>
                <a:gridCol w="576072">
                  <a:extLst>
                    <a:ext uri="{9D8B030D-6E8A-4147-A177-3AD203B41FA5}">
                      <a16:colId xmlns:a16="http://schemas.microsoft.com/office/drawing/2014/main" val="1713097238"/>
                    </a:ext>
                  </a:extLst>
                </a:gridCol>
                <a:gridCol w="576072">
                  <a:extLst>
                    <a:ext uri="{9D8B030D-6E8A-4147-A177-3AD203B41FA5}">
                      <a16:colId xmlns:a16="http://schemas.microsoft.com/office/drawing/2014/main" val="1781618515"/>
                    </a:ext>
                  </a:extLst>
                </a:gridCol>
                <a:gridCol w="576072">
                  <a:extLst>
                    <a:ext uri="{9D8B030D-6E8A-4147-A177-3AD203B41FA5}">
                      <a16:colId xmlns:a16="http://schemas.microsoft.com/office/drawing/2014/main" val="748530215"/>
                    </a:ext>
                  </a:extLst>
                </a:gridCol>
                <a:gridCol w="576072">
                  <a:extLst>
                    <a:ext uri="{9D8B030D-6E8A-4147-A177-3AD203B41FA5}">
                      <a16:colId xmlns:a16="http://schemas.microsoft.com/office/drawing/2014/main" val="3105415548"/>
                    </a:ext>
                  </a:extLst>
                </a:gridCol>
                <a:gridCol w="576072">
                  <a:extLst>
                    <a:ext uri="{9D8B030D-6E8A-4147-A177-3AD203B41FA5}">
                      <a16:colId xmlns:a16="http://schemas.microsoft.com/office/drawing/2014/main" val="518264423"/>
                    </a:ext>
                  </a:extLst>
                </a:gridCol>
                <a:gridCol w="576072">
                  <a:extLst>
                    <a:ext uri="{9D8B030D-6E8A-4147-A177-3AD203B41FA5}">
                      <a16:colId xmlns:a16="http://schemas.microsoft.com/office/drawing/2014/main" val="3542666995"/>
                    </a:ext>
                  </a:extLst>
                </a:gridCol>
                <a:gridCol w="576072">
                  <a:extLst>
                    <a:ext uri="{9D8B030D-6E8A-4147-A177-3AD203B41FA5}">
                      <a16:colId xmlns:a16="http://schemas.microsoft.com/office/drawing/2014/main" val="2842499216"/>
                    </a:ext>
                  </a:extLst>
                </a:gridCol>
                <a:gridCol w="576072">
                  <a:extLst>
                    <a:ext uri="{9D8B030D-6E8A-4147-A177-3AD203B41FA5}">
                      <a16:colId xmlns:a16="http://schemas.microsoft.com/office/drawing/2014/main" val="2292779297"/>
                    </a:ext>
                  </a:extLst>
                </a:gridCol>
                <a:gridCol w="576072">
                  <a:extLst>
                    <a:ext uri="{9D8B030D-6E8A-4147-A177-3AD203B41FA5}">
                      <a16:colId xmlns:a16="http://schemas.microsoft.com/office/drawing/2014/main" val="556166587"/>
                    </a:ext>
                  </a:extLst>
                </a:gridCol>
                <a:gridCol w="576072">
                  <a:extLst>
                    <a:ext uri="{9D8B030D-6E8A-4147-A177-3AD203B41FA5}">
                      <a16:colId xmlns:a16="http://schemas.microsoft.com/office/drawing/2014/main" val="555723678"/>
                    </a:ext>
                  </a:extLst>
                </a:gridCol>
                <a:gridCol w="576072">
                  <a:extLst>
                    <a:ext uri="{9D8B030D-6E8A-4147-A177-3AD203B41FA5}">
                      <a16:colId xmlns:a16="http://schemas.microsoft.com/office/drawing/2014/main" val="1778329250"/>
                    </a:ext>
                  </a:extLst>
                </a:gridCol>
                <a:gridCol w="576072">
                  <a:extLst>
                    <a:ext uri="{9D8B030D-6E8A-4147-A177-3AD203B41FA5}">
                      <a16:colId xmlns:a16="http://schemas.microsoft.com/office/drawing/2014/main" val="286685088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27368082"/>
                  </a:ext>
                </a:extLst>
              </a:tr>
              <a:tr h="370840">
                <a:tc>
                  <a:txBody>
                    <a:bodyPr/>
                    <a:lstStyle/>
                    <a:p>
                      <a:r>
                        <a:rPr lang="en-US" sz="1000"/>
                        <a:t>287</a:t>
                      </a:r>
                    </a:p>
                  </a:txBody>
                  <a:tcPr/>
                </a:tc>
                <a:tc>
                  <a:txBody>
                    <a:bodyPr/>
                    <a:lstStyle/>
                    <a:p>
                      <a:r>
                        <a:rPr lang="en-US" sz="1000"/>
                        <a:t>0</a:t>
                      </a:r>
                    </a:p>
                  </a:txBody>
                  <a:tcPr/>
                </a:tc>
                <a:tc>
                  <a:txBody>
                    <a:bodyPr/>
                    <a:lstStyle/>
                    <a:p>
                      <a:r>
                        <a:rPr lang="en-US" sz="1000"/>
                        <a:t>20</a:t>
                      </a:r>
                    </a:p>
                  </a:txBody>
                  <a:tcPr/>
                </a:tc>
                <a:tc>
                  <a:txBody>
                    <a:bodyPr/>
                    <a:lstStyle/>
                    <a:p>
                      <a:r>
                        <a:rPr lang="en-US" sz="1000"/>
                        <a:t>16</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19</a:t>
                      </a:r>
                    </a:p>
                  </a:txBody>
                  <a:tcPr/>
                </a:tc>
                <a:tc>
                  <a:txBody>
                    <a:bodyPr/>
                    <a:lstStyle/>
                    <a:p>
                      <a:r>
                        <a:rPr lang="en-US" sz="1000"/>
                        <a:t>5</a:t>
                      </a:r>
                    </a:p>
                  </a:txBody>
                  <a:tcPr/>
                </a:tc>
                <a:tc>
                  <a:txBody>
                    <a:bodyPr/>
                    <a:lstStyle/>
                    <a:p>
                      <a:r>
                        <a:rPr lang="en-US" sz="1000"/>
                        <a:t>1</a:t>
                      </a:r>
                    </a:p>
                  </a:txBody>
                  <a:tcPr/>
                </a:tc>
                <a:tc>
                  <a:txBody>
                    <a:bodyPr/>
                    <a:lstStyle/>
                    <a:p>
                      <a:r>
                        <a:rPr lang="en-US" sz="1000"/>
                        <a:t>0.5226 %</a:t>
                      </a:r>
                    </a:p>
                  </a:txBody>
                  <a:tcPr/>
                </a:tc>
                <a:tc>
                  <a:txBody>
                    <a:bodyPr/>
                    <a:lstStyle/>
                    <a:p>
                      <a:r>
                        <a:rPr lang="en-US" sz="1000"/>
                        <a:t>0.0 %</a:t>
                      </a:r>
                    </a:p>
                  </a:txBody>
                  <a:tcPr/>
                </a:tc>
                <a:extLst>
                  <a:ext uri="{0D108BD9-81ED-4DB2-BD59-A6C34878D82A}">
                    <a16:rowId xmlns:a16="http://schemas.microsoft.com/office/drawing/2014/main" val="664491923"/>
                  </a:ext>
                </a:extLst>
              </a:tr>
            </a:tbl>
          </a:graphicData>
        </a:graphic>
      </p:graphicFrame>
      <p:sp>
        <p:nvSpPr>
          <p:cNvPr id="4" name="Text Placeholder 3">
            <a:extLst>
              <a:ext uri="{FF2B5EF4-FFF2-40B4-BE49-F238E27FC236}">
                <a16:creationId xmlns:a16="http://schemas.microsoft.com/office/drawing/2014/main" id="{3DB1DD32-CDC6-42AC-BF4B-0A3F6986835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4473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22F4D-3EC1-4950-A08B-5B08EB4553C0}"/>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46B9A7E-6F77-496E-9DF6-CFBC7D0CF1CE}"/>
              </a:ext>
            </a:extLst>
          </p:cNvPr>
          <p:cNvGraphicFramePr>
            <a:graphicFrameLocks noGrp="1"/>
          </p:cNvGraphicFramePr>
          <p:nvPr>
            <p:ph type="chart" sz="quarter" idx="13"/>
            <p:extLst>
              <p:ext uri="{D42A27DB-BD31-4B8C-83A1-F6EECF244321}">
                <p14:modId xmlns:p14="http://schemas.microsoft.com/office/powerpoint/2010/main" val="3616513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315B43-182C-40F2-A42B-CBD785195B5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71F51AE-DCEC-4AEC-9C17-D2E3FFFB6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892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B715-9DC2-47BE-84B3-F3D79C36688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DAACF582-F951-457F-86FA-66E8BC8A34D1}"/>
              </a:ext>
            </a:extLst>
          </p:cNvPr>
          <p:cNvGraphicFramePr>
            <a:graphicFrameLocks noGrp="1"/>
          </p:cNvGraphicFramePr>
          <p:nvPr>
            <p:ph type="chart" sz="quarter" idx="13"/>
            <p:extLst>
              <p:ext uri="{D42A27DB-BD31-4B8C-83A1-F6EECF244321}">
                <p14:modId xmlns:p14="http://schemas.microsoft.com/office/powerpoint/2010/main" val="817474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02E06D-76C2-4035-B208-5758E251425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256F18C-6683-4108-BDA2-C0CC6F84B4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393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73268-0237-4843-8924-3A4E48B8538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09168D56-2FDB-4D4C-8B45-0D40A80F42D4}"/>
              </a:ext>
            </a:extLst>
          </p:cNvPr>
          <p:cNvGraphicFramePr>
            <a:graphicFrameLocks noGrp="1"/>
          </p:cNvGraphicFramePr>
          <p:nvPr>
            <p:ph type="chart" sz="quarter" idx="13"/>
            <p:extLst>
              <p:ext uri="{D42A27DB-BD31-4B8C-83A1-F6EECF244321}">
                <p14:modId xmlns:p14="http://schemas.microsoft.com/office/powerpoint/2010/main" val="2205847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396B6-5466-4071-B8FF-471CBB1D82A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E800A00-ACD8-471D-BF8A-2F50D06E0C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781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1E1DF-2430-4635-89CC-F80CB144674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C4EB0016-0913-49B7-BB2C-468D89CC388D}"/>
              </a:ext>
            </a:extLst>
          </p:cNvPr>
          <p:cNvGraphicFramePr>
            <a:graphicFrameLocks noGrp="1"/>
          </p:cNvGraphicFramePr>
          <p:nvPr>
            <p:ph type="tbl" sz="quarter" idx="13"/>
            <p:extLst>
              <p:ext uri="{D42A27DB-BD31-4B8C-83A1-F6EECF244321}">
                <p14:modId xmlns:p14="http://schemas.microsoft.com/office/powerpoint/2010/main" val="1408210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91289479"/>
                    </a:ext>
                  </a:extLst>
                </a:gridCol>
                <a:gridCol w="1152144">
                  <a:extLst>
                    <a:ext uri="{9D8B030D-6E8A-4147-A177-3AD203B41FA5}">
                      <a16:colId xmlns:a16="http://schemas.microsoft.com/office/drawing/2014/main" val="3446609100"/>
                    </a:ext>
                  </a:extLst>
                </a:gridCol>
                <a:gridCol w="1152144">
                  <a:extLst>
                    <a:ext uri="{9D8B030D-6E8A-4147-A177-3AD203B41FA5}">
                      <a16:colId xmlns:a16="http://schemas.microsoft.com/office/drawing/2014/main" val="2692913945"/>
                    </a:ext>
                  </a:extLst>
                </a:gridCol>
                <a:gridCol w="1152144">
                  <a:extLst>
                    <a:ext uri="{9D8B030D-6E8A-4147-A177-3AD203B41FA5}">
                      <a16:colId xmlns:a16="http://schemas.microsoft.com/office/drawing/2014/main" val="3083479805"/>
                    </a:ext>
                  </a:extLst>
                </a:gridCol>
                <a:gridCol w="1152144">
                  <a:extLst>
                    <a:ext uri="{9D8B030D-6E8A-4147-A177-3AD203B41FA5}">
                      <a16:colId xmlns:a16="http://schemas.microsoft.com/office/drawing/2014/main" val="3350995789"/>
                    </a:ext>
                  </a:extLst>
                </a:gridCol>
                <a:gridCol w="1152144">
                  <a:extLst>
                    <a:ext uri="{9D8B030D-6E8A-4147-A177-3AD203B41FA5}">
                      <a16:colId xmlns:a16="http://schemas.microsoft.com/office/drawing/2014/main" val="146699979"/>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546316802"/>
                  </a:ext>
                </a:extLst>
              </a:tr>
              <a:tr h="370840">
                <a:tc>
                  <a:txBody>
                    <a:bodyPr/>
                    <a:lstStyle/>
                    <a:p>
                      <a:r>
                        <a:rPr lang="en-US" sz="1000" b="1"/>
                        <a:t>@TokioMAmerica - 2024-05-17 14:55:59</a:t>
                      </a:r>
                      <a:r>
                        <a:rPr lang="en-US" sz="1000"/>
                        <a:t>
 A big thanks to everyone who came supported the Japan Day Parade in NYC this past weekend! The parade is one of our favorite ways to Japanese &amp;amp; Japanese-American heritage during Asian American Pacific Islander Heritage Month. TMA is proud to sponsor &amp;amp; participate in the parade! https://t.co/oNKlqHqOSJ</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1.0417 %</a:t>
                      </a:r>
                    </a:p>
                  </a:txBody>
                  <a:tcPr/>
                </a:tc>
                <a:extLst>
                  <a:ext uri="{0D108BD9-81ED-4DB2-BD59-A6C34878D82A}">
                    <a16:rowId xmlns:a16="http://schemas.microsoft.com/office/drawing/2014/main" val="2019331562"/>
                  </a:ext>
                </a:extLst>
              </a:tr>
              <a:tr h="370840">
                <a:tc>
                  <a:txBody>
                    <a:bodyPr/>
                    <a:lstStyle/>
                    <a:p>
                      <a:r>
                        <a:rPr lang="en-US" sz="1000" b="1"/>
                        <a:t>@TokioMAmerica - 2024-05-01 16:04:36</a:t>
                      </a:r>
                      <a:r>
                        <a:rPr lang="en-US" sz="1000"/>
                        <a:t>
 We had 3 special guests in our Jersey City office for Take Your Child To Work Day! Eldrena H.’s 3 grandchildren had a fun day learning to write their names in Japanese. Currently, Eldrena is looking for 2 technical assistants to join her team. Apply today: https://t.co/Tyknw1gZRK https://t.co/iSXVGCqFDy</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0.6969 %</a:t>
                      </a:r>
                    </a:p>
                  </a:txBody>
                  <a:tcPr/>
                </a:tc>
                <a:extLst>
                  <a:ext uri="{0D108BD9-81ED-4DB2-BD59-A6C34878D82A}">
                    <a16:rowId xmlns:a16="http://schemas.microsoft.com/office/drawing/2014/main" val="2394910085"/>
                  </a:ext>
                </a:extLst>
              </a:tr>
              <a:tr h="370840">
                <a:tc>
                  <a:txBody>
                    <a:bodyPr/>
                    <a:lstStyle/>
                    <a:p>
                      <a:r>
                        <a:rPr lang="en-US" sz="1000" b="1"/>
                        <a:t>@TokioMAmerica - 2024-05-31 16:26:13</a:t>
                      </a:r>
                      <a:r>
                        <a:rPr lang="en-US" sz="1000"/>
                        <a:t>
 We're cheering for Nelly Korda as she Swings for a Cure to end breast cancer in the biggest U.S. Women's golf tournament this weekend! 
Good luck Nelly! https://t.co/7wGjm31bY1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0.6969 %</a:t>
                      </a:r>
                    </a:p>
                  </a:txBody>
                  <a:tcPr/>
                </a:tc>
                <a:extLst>
                  <a:ext uri="{0D108BD9-81ED-4DB2-BD59-A6C34878D82A}">
                    <a16:rowId xmlns:a16="http://schemas.microsoft.com/office/drawing/2014/main" val="492471271"/>
                  </a:ext>
                </a:extLst>
              </a:tr>
            </a:tbl>
          </a:graphicData>
        </a:graphic>
      </p:graphicFrame>
      <p:sp>
        <p:nvSpPr>
          <p:cNvPr id="4" name="Text Placeholder 3">
            <a:extLst>
              <a:ext uri="{FF2B5EF4-FFF2-40B4-BE49-F238E27FC236}">
                <a16:creationId xmlns:a16="http://schemas.microsoft.com/office/drawing/2014/main" id="{478297B8-EDD0-4701-A2FF-20B6A15F460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23495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0AED4-F71A-40C6-8E5B-BB1FDFD074A4}"/>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AB3DF87-DB49-46E7-AF8B-E737F4FFD879}"/>
              </a:ext>
            </a:extLst>
          </p:cNvPr>
          <p:cNvGraphicFramePr>
            <a:graphicFrameLocks noGrp="1"/>
          </p:cNvGraphicFramePr>
          <p:nvPr>
            <p:ph type="tbl" sz="quarter" idx="13"/>
            <p:extLst>
              <p:ext uri="{D42A27DB-BD31-4B8C-83A1-F6EECF244321}">
                <p14:modId xmlns:p14="http://schemas.microsoft.com/office/powerpoint/2010/main" val="1969921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33562305"/>
                    </a:ext>
                  </a:extLst>
                </a:gridCol>
                <a:gridCol w="658368">
                  <a:extLst>
                    <a:ext uri="{9D8B030D-6E8A-4147-A177-3AD203B41FA5}">
                      <a16:colId xmlns:a16="http://schemas.microsoft.com/office/drawing/2014/main" val="2155655299"/>
                    </a:ext>
                  </a:extLst>
                </a:gridCol>
                <a:gridCol w="658368">
                  <a:extLst>
                    <a:ext uri="{9D8B030D-6E8A-4147-A177-3AD203B41FA5}">
                      <a16:colId xmlns:a16="http://schemas.microsoft.com/office/drawing/2014/main" val="3285994833"/>
                    </a:ext>
                  </a:extLst>
                </a:gridCol>
                <a:gridCol w="658368">
                  <a:extLst>
                    <a:ext uri="{9D8B030D-6E8A-4147-A177-3AD203B41FA5}">
                      <a16:colId xmlns:a16="http://schemas.microsoft.com/office/drawing/2014/main" val="2468643796"/>
                    </a:ext>
                  </a:extLst>
                </a:gridCol>
                <a:gridCol w="658368">
                  <a:extLst>
                    <a:ext uri="{9D8B030D-6E8A-4147-A177-3AD203B41FA5}">
                      <a16:colId xmlns:a16="http://schemas.microsoft.com/office/drawing/2014/main" val="4184276954"/>
                    </a:ext>
                  </a:extLst>
                </a:gridCol>
                <a:gridCol w="658368">
                  <a:extLst>
                    <a:ext uri="{9D8B030D-6E8A-4147-A177-3AD203B41FA5}">
                      <a16:colId xmlns:a16="http://schemas.microsoft.com/office/drawing/2014/main" val="2592629837"/>
                    </a:ext>
                  </a:extLst>
                </a:gridCol>
                <a:gridCol w="658368">
                  <a:extLst>
                    <a:ext uri="{9D8B030D-6E8A-4147-A177-3AD203B41FA5}">
                      <a16:colId xmlns:a16="http://schemas.microsoft.com/office/drawing/2014/main" val="3949253377"/>
                    </a:ext>
                  </a:extLst>
                </a:gridCol>
                <a:gridCol w="658368">
                  <a:extLst>
                    <a:ext uri="{9D8B030D-6E8A-4147-A177-3AD203B41FA5}">
                      <a16:colId xmlns:a16="http://schemas.microsoft.com/office/drawing/2014/main" val="2849072464"/>
                    </a:ext>
                  </a:extLst>
                </a:gridCol>
                <a:gridCol w="658368">
                  <a:extLst>
                    <a:ext uri="{9D8B030D-6E8A-4147-A177-3AD203B41FA5}">
                      <a16:colId xmlns:a16="http://schemas.microsoft.com/office/drawing/2014/main" val="1578365012"/>
                    </a:ext>
                  </a:extLst>
                </a:gridCol>
                <a:gridCol w="658368">
                  <a:extLst>
                    <a:ext uri="{9D8B030D-6E8A-4147-A177-3AD203B41FA5}">
                      <a16:colId xmlns:a16="http://schemas.microsoft.com/office/drawing/2014/main" val="1756384789"/>
                    </a:ext>
                  </a:extLst>
                </a:gridCol>
                <a:gridCol w="658368">
                  <a:extLst>
                    <a:ext uri="{9D8B030D-6E8A-4147-A177-3AD203B41FA5}">
                      <a16:colId xmlns:a16="http://schemas.microsoft.com/office/drawing/2014/main" val="4060506452"/>
                    </a:ext>
                  </a:extLst>
                </a:gridCol>
                <a:gridCol w="658368">
                  <a:extLst>
                    <a:ext uri="{9D8B030D-6E8A-4147-A177-3AD203B41FA5}">
                      <a16:colId xmlns:a16="http://schemas.microsoft.com/office/drawing/2014/main" val="21633471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441674485"/>
                  </a:ext>
                </a:extLst>
              </a:tr>
              <a:tr h="370840">
                <a:tc>
                  <a:txBody>
                    <a:bodyPr/>
                    <a:lstStyle/>
                    <a:p>
                      <a:r>
                        <a:rPr lang="en-US" sz="1000"/>
                        <a:t>22333</a:t>
                      </a:r>
                    </a:p>
                  </a:txBody>
                  <a:tcPr/>
                </a:tc>
                <a:tc>
                  <a:txBody>
                    <a:bodyPr/>
                    <a:lstStyle/>
                    <a:p>
                      <a:r>
                        <a:rPr lang="en-US" sz="1000"/>
                        <a:t>214</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3934</a:t>
                      </a:r>
                    </a:p>
                  </a:txBody>
                  <a:tcPr/>
                </a:tc>
                <a:tc>
                  <a:txBody>
                    <a:bodyPr/>
                    <a:lstStyle/>
                    <a:p>
                      <a:r>
                        <a:rPr lang="en-US" sz="1000"/>
                        <a:t>33554</a:t>
                      </a:r>
                    </a:p>
                  </a:txBody>
                  <a:tcPr/>
                </a:tc>
                <a:tc>
                  <a:txBody>
                    <a:bodyPr/>
                    <a:lstStyle/>
                    <a:p>
                      <a:r>
                        <a:rPr lang="en-US" sz="1000"/>
                        <a:t>2236.9333333333</a:t>
                      </a:r>
                    </a:p>
                  </a:txBody>
                  <a:tcPr/>
                </a:tc>
                <a:tc>
                  <a:txBody>
                    <a:bodyPr/>
                    <a:lstStyle/>
                    <a:p>
                      <a:r>
                        <a:rPr lang="en-US" sz="1000"/>
                        <a:t>10.19016718286 %</a:t>
                      </a:r>
                    </a:p>
                  </a:txBody>
                  <a:tcPr/>
                </a:tc>
                <a:tc>
                  <a:txBody>
                    <a:bodyPr/>
                    <a:lstStyle/>
                    <a:p>
                      <a:r>
                        <a:rPr lang="en-US" sz="1000"/>
                        <a:t>551</a:t>
                      </a:r>
                    </a:p>
                  </a:txBody>
                  <a:tcPr/>
                </a:tc>
                <a:extLst>
                  <a:ext uri="{0D108BD9-81ED-4DB2-BD59-A6C34878D82A}">
                    <a16:rowId xmlns:a16="http://schemas.microsoft.com/office/drawing/2014/main" val="2316009716"/>
                  </a:ext>
                </a:extLst>
              </a:tr>
            </a:tbl>
          </a:graphicData>
        </a:graphic>
      </p:graphicFrame>
      <p:sp>
        <p:nvSpPr>
          <p:cNvPr id="4" name="Text Placeholder 3">
            <a:extLst>
              <a:ext uri="{FF2B5EF4-FFF2-40B4-BE49-F238E27FC236}">
                <a16:creationId xmlns:a16="http://schemas.microsoft.com/office/drawing/2014/main" id="{5BF906F1-C497-4022-841A-DFE1AA6B1DB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87159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86D4-D8F5-4C9A-9AB1-6A27333FDA34}"/>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87232A8B-B23A-43C1-A19B-3C9DD8BA39D3}"/>
              </a:ext>
            </a:extLst>
          </p:cNvPr>
          <p:cNvGraphicFramePr>
            <a:graphicFrameLocks noGrp="1"/>
          </p:cNvGraphicFramePr>
          <p:nvPr>
            <p:ph type="chart" sz="quarter" idx="13"/>
            <p:extLst>
              <p:ext uri="{D42A27DB-BD31-4B8C-83A1-F6EECF244321}">
                <p14:modId xmlns:p14="http://schemas.microsoft.com/office/powerpoint/2010/main" val="433067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3835A8-4EBC-46F0-A92A-7AC2F078734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B69A402-B488-4A9D-A4DB-227CB6519F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532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E7C4C-F93A-414F-8A4A-53835E6D0FB8}"/>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4DAC6801-C1A5-4F6E-9FC0-0ECB6E41A413}"/>
              </a:ext>
            </a:extLst>
          </p:cNvPr>
          <p:cNvGraphicFramePr>
            <a:graphicFrameLocks noGrp="1"/>
          </p:cNvGraphicFramePr>
          <p:nvPr>
            <p:ph type="chart" sz="quarter" idx="13"/>
            <p:extLst>
              <p:ext uri="{D42A27DB-BD31-4B8C-83A1-F6EECF244321}">
                <p14:modId xmlns:p14="http://schemas.microsoft.com/office/powerpoint/2010/main" val="2198546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12175B-C390-4A8F-99DE-A56059F7CCE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C0B1096-599D-4EBA-9355-11D402A11E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7045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DB274-C202-47DA-A870-969024B7302C}"/>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814FBDC-4D83-481E-9603-97DF0C38EABD}"/>
              </a:ext>
            </a:extLst>
          </p:cNvPr>
          <p:cNvGraphicFramePr>
            <a:graphicFrameLocks noGrp="1"/>
          </p:cNvGraphicFramePr>
          <p:nvPr>
            <p:ph type="chart" sz="quarter" idx="13"/>
            <p:extLst>
              <p:ext uri="{D42A27DB-BD31-4B8C-83A1-F6EECF244321}">
                <p14:modId xmlns:p14="http://schemas.microsoft.com/office/powerpoint/2010/main" val="305476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5D9C56-94F2-4DBE-81FA-C914BF0165D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FC6688C-8A33-4E21-A568-E011D12824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360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05EF5-AF9E-4E69-A66B-98DEE46E0B96}"/>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8D584BAA-DA6C-45D0-AC97-39B6FA760589}"/>
              </a:ext>
            </a:extLst>
          </p:cNvPr>
          <p:cNvGraphicFramePr>
            <a:graphicFrameLocks noGrp="1"/>
          </p:cNvGraphicFramePr>
          <p:nvPr>
            <p:ph type="chart" sz="quarter" idx="13"/>
            <p:extLst>
              <p:ext uri="{D42A27DB-BD31-4B8C-83A1-F6EECF244321}">
                <p14:modId xmlns:p14="http://schemas.microsoft.com/office/powerpoint/2010/main" val="1564061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D5F34E-6AE2-4F9F-BBB6-A84219EE63A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D390489-EA66-43D8-B5AC-F42FF650CF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3493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CB103-B05C-434B-81BD-761748DDF133}"/>
              </a:ext>
            </a:extLst>
          </p:cNvPr>
          <p:cNvSpPr>
            <a:spLocks noGrp="1"/>
          </p:cNvSpPr>
          <p:nvPr>
            <p:ph type="title"/>
          </p:nvPr>
        </p:nvSpPr>
        <p:spPr/>
        <p:txBody>
          <a:bodyPr/>
          <a:lstStyle/>
          <a:p>
            <a:r>
              <a:rPr lang="en-US"/>
              <a:t>LinkedIn Posts Table | Tokio Marine America - 1 of 4</a:t>
            </a:r>
          </a:p>
        </p:txBody>
      </p:sp>
      <p:graphicFrame>
        <p:nvGraphicFramePr>
          <p:cNvPr id="5" name="Table Placeholder 4">
            <a:extLst>
              <a:ext uri="{FF2B5EF4-FFF2-40B4-BE49-F238E27FC236}">
                <a16:creationId xmlns:a16="http://schemas.microsoft.com/office/drawing/2014/main" id="{251E8034-CFA9-43C9-8849-CCE265E3ED08}"/>
              </a:ext>
            </a:extLst>
          </p:cNvPr>
          <p:cNvGraphicFramePr>
            <a:graphicFrameLocks noGrp="1"/>
          </p:cNvGraphicFramePr>
          <p:nvPr>
            <p:ph type="tbl" sz="quarter" idx="13"/>
            <p:extLst>
              <p:ext uri="{D42A27DB-BD31-4B8C-83A1-F6EECF244321}">
                <p14:modId xmlns:p14="http://schemas.microsoft.com/office/powerpoint/2010/main" val="301894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53920294"/>
                    </a:ext>
                  </a:extLst>
                </a:gridCol>
                <a:gridCol w="1563623">
                  <a:extLst>
                    <a:ext uri="{9D8B030D-6E8A-4147-A177-3AD203B41FA5}">
                      <a16:colId xmlns:a16="http://schemas.microsoft.com/office/drawing/2014/main" val="2874895475"/>
                    </a:ext>
                  </a:extLst>
                </a:gridCol>
                <a:gridCol w="493776">
                  <a:extLst>
                    <a:ext uri="{9D8B030D-6E8A-4147-A177-3AD203B41FA5}">
                      <a16:colId xmlns:a16="http://schemas.microsoft.com/office/drawing/2014/main" val="3392599411"/>
                    </a:ext>
                  </a:extLst>
                </a:gridCol>
                <a:gridCol w="493776">
                  <a:extLst>
                    <a:ext uri="{9D8B030D-6E8A-4147-A177-3AD203B41FA5}">
                      <a16:colId xmlns:a16="http://schemas.microsoft.com/office/drawing/2014/main" val="405088605"/>
                    </a:ext>
                  </a:extLst>
                </a:gridCol>
                <a:gridCol w="493776">
                  <a:extLst>
                    <a:ext uri="{9D8B030D-6E8A-4147-A177-3AD203B41FA5}">
                      <a16:colId xmlns:a16="http://schemas.microsoft.com/office/drawing/2014/main" val="3221061112"/>
                    </a:ext>
                  </a:extLst>
                </a:gridCol>
                <a:gridCol w="493776">
                  <a:extLst>
                    <a:ext uri="{9D8B030D-6E8A-4147-A177-3AD203B41FA5}">
                      <a16:colId xmlns:a16="http://schemas.microsoft.com/office/drawing/2014/main" val="1281503343"/>
                    </a:ext>
                  </a:extLst>
                </a:gridCol>
                <a:gridCol w="493776">
                  <a:extLst>
                    <a:ext uri="{9D8B030D-6E8A-4147-A177-3AD203B41FA5}">
                      <a16:colId xmlns:a16="http://schemas.microsoft.com/office/drawing/2014/main" val="3735338374"/>
                    </a:ext>
                  </a:extLst>
                </a:gridCol>
                <a:gridCol w="493776">
                  <a:extLst>
                    <a:ext uri="{9D8B030D-6E8A-4147-A177-3AD203B41FA5}">
                      <a16:colId xmlns:a16="http://schemas.microsoft.com/office/drawing/2014/main" val="3139551523"/>
                    </a:ext>
                  </a:extLst>
                </a:gridCol>
                <a:gridCol w="493776">
                  <a:extLst>
                    <a:ext uri="{9D8B030D-6E8A-4147-A177-3AD203B41FA5}">
                      <a16:colId xmlns:a16="http://schemas.microsoft.com/office/drawing/2014/main" val="989179176"/>
                    </a:ext>
                  </a:extLst>
                </a:gridCol>
                <a:gridCol w="493776">
                  <a:extLst>
                    <a:ext uri="{9D8B030D-6E8A-4147-A177-3AD203B41FA5}">
                      <a16:colId xmlns:a16="http://schemas.microsoft.com/office/drawing/2014/main" val="3279624007"/>
                    </a:ext>
                  </a:extLst>
                </a:gridCol>
                <a:gridCol w="493776">
                  <a:extLst>
                    <a:ext uri="{9D8B030D-6E8A-4147-A177-3AD203B41FA5}">
                      <a16:colId xmlns:a16="http://schemas.microsoft.com/office/drawing/2014/main" val="246200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45012203"/>
                  </a:ext>
                </a:extLst>
              </a:tr>
            </a:tbl>
          </a:graphicData>
        </a:graphic>
      </p:graphicFrame>
      <p:sp>
        <p:nvSpPr>
          <p:cNvPr id="4" name="Text Placeholder 3">
            <a:extLst>
              <a:ext uri="{FF2B5EF4-FFF2-40B4-BE49-F238E27FC236}">
                <a16:creationId xmlns:a16="http://schemas.microsoft.com/office/drawing/2014/main" id="{EF8575CA-0A74-476A-BF13-5033C6372F5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99681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2799-46CE-4EA8-927E-04EE3F2C4BFF}"/>
              </a:ext>
            </a:extLst>
          </p:cNvPr>
          <p:cNvSpPr>
            <a:spLocks noGrp="1"/>
          </p:cNvSpPr>
          <p:nvPr>
            <p:ph type="title"/>
          </p:nvPr>
        </p:nvSpPr>
        <p:spPr/>
        <p:txBody>
          <a:bodyPr/>
          <a:lstStyle/>
          <a:p>
            <a:r>
              <a:rPr lang="en-US"/>
              <a:t>LinkedIn Posts Table | Tokio Marine America - 2 of 4</a:t>
            </a:r>
          </a:p>
        </p:txBody>
      </p:sp>
      <p:graphicFrame>
        <p:nvGraphicFramePr>
          <p:cNvPr id="5" name="Table Placeholder 4">
            <a:extLst>
              <a:ext uri="{FF2B5EF4-FFF2-40B4-BE49-F238E27FC236}">
                <a16:creationId xmlns:a16="http://schemas.microsoft.com/office/drawing/2014/main" id="{A63AA281-F29C-45AD-8C19-0B34701E997B}"/>
              </a:ext>
            </a:extLst>
          </p:cNvPr>
          <p:cNvGraphicFramePr>
            <a:graphicFrameLocks noGrp="1"/>
          </p:cNvGraphicFramePr>
          <p:nvPr>
            <p:ph type="tbl" sz="quarter" idx="13"/>
            <p:extLst>
              <p:ext uri="{D42A27DB-BD31-4B8C-83A1-F6EECF244321}">
                <p14:modId xmlns:p14="http://schemas.microsoft.com/office/powerpoint/2010/main" val="877281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52981228"/>
                    </a:ext>
                  </a:extLst>
                </a:gridCol>
                <a:gridCol w="1563623">
                  <a:extLst>
                    <a:ext uri="{9D8B030D-6E8A-4147-A177-3AD203B41FA5}">
                      <a16:colId xmlns:a16="http://schemas.microsoft.com/office/drawing/2014/main" val="1523077864"/>
                    </a:ext>
                  </a:extLst>
                </a:gridCol>
                <a:gridCol w="493776">
                  <a:extLst>
                    <a:ext uri="{9D8B030D-6E8A-4147-A177-3AD203B41FA5}">
                      <a16:colId xmlns:a16="http://schemas.microsoft.com/office/drawing/2014/main" val="2436833549"/>
                    </a:ext>
                  </a:extLst>
                </a:gridCol>
                <a:gridCol w="493776">
                  <a:extLst>
                    <a:ext uri="{9D8B030D-6E8A-4147-A177-3AD203B41FA5}">
                      <a16:colId xmlns:a16="http://schemas.microsoft.com/office/drawing/2014/main" val="1535677484"/>
                    </a:ext>
                  </a:extLst>
                </a:gridCol>
                <a:gridCol w="493776">
                  <a:extLst>
                    <a:ext uri="{9D8B030D-6E8A-4147-A177-3AD203B41FA5}">
                      <a16:colId xmlns:a16="http://schemas.microsoft.com/office/drawing/2014/main" val="2210064907"/>
                    </a:ext>
                  </a:extLst>
                </a:gridCol>
                <a:gridCol w="493776">
                  <a:extLst>
                    <a:ext uri="{9D8B030D-6E8A-4147-A177-3AD203B41FA5}">
                      <a16:colId xmlns:a16="http://schemas.microsoft.com/office/drawing/2014/main" val="4227426454"/>
                    </a:ext>
                  </a:extLst>
                </a:gridCol>
                <a:gridCol w="493776">
                  <a:extLst>
                    <a:ext uri="{9D8B030D-6E8A-4147-A177-3AD203B41FA5}">
                      <a16:colId xmlns:a16="http://schemas.microsoft.com/office/drawing/2014/main" val="3008770173"/>
                    </a:ext>
                  </a:extLst>
                </a:gridCol>
                <a:gridCol w="493776">
                  <a:extLst>
                    <a:ext uri="{9D8B030D-6E8A-4147-A177-3AD203B41FA5}">
                      <a16:colId xmlns:a16="http://schemas.microsoft.com/office/drawing/2014/main" val="788163148"/>
                    </a:ext>
                  </a:extLst>
                </a:gridCol>
                <a:gridCol w="493776">
                  <a:extLst>
                    <a:ext uri="{9D8B030D-6E8A-4147-A177-3AD203B41FA5}">
                      <a16:colId xmlns:a16="http://schemas.microsoft.com/office/drawing/2014/main" val="784510189"/>
                    </a:ext>
                  </a:extLst>
                </a:gridCol>
                <a:gridCol w="493776">
                  <a:extLst>
                    <a:ext uri="{9D8B030D-6E8A-4147-A177-3AD203B41FA5}">
                      <a16:colId xmlns:a16="http://schemas.microsoft.com/office/drawing/2014/main" val="1402149671"/>
                    </a:ext>
                  </a:extLst>
                </a:gridCol>
                <a:gridCol w="493776">
                  <a:extLst>
                    <a:ext uri="{9D8B030D-6E8A-4147-A177-3AD203B41FA5}">
                      <a16:colId xmlns:a16="http://schemas.microsoft.com/office/drawing/2014/main" val="730716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2013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- 2024-05-31 16:16:31</a:t>
                      </a:r>
                      <a:r>
                        <a:rPr kumimoji="0" lang="en-US" sz="1000" b="0" i="0" u="none" strike="noStrike" kern="1200" cap="none" spc="0" normalizeH="0" baseline="0" noProof="0">
                          <a:ln>
                            <a:noFill/>
                          </a:ln>
                          <a:solidFill>
                            <a:prstClr val="black"/>
                          </a:solidFill>
                          <a:effectLst/>
                          <a:uLnTx/>
                          <a:uFillTx/>
                          <a:latin typeface="Calibri"/>
                          <a:ea typeface="+mn-ea"/>
                          <a:cs typeface="+mn-cs"/>
                        </a:rPr>
                        <a:t>
 We're cheering for Nelly Korda as she Swings for a Cure to end breast cancer in the biggest U.S. Women's golf tournament this weekend!
Follow her performance as our sister company, Tokio Marine HCC - Specialty Group, donates ,000 for every birdie and ,000 for every eagle she scores. To further support this important cause, TMHCC will donate  million if Nelly scores a career-best round. All funds go to the breast cancer foundation, Susan G. Komen.
Good luck Nelly!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2.7522935779817 %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89771292"/>
                  </a:ext>
                </a:extLst>
              </a:tr>
            </a:tbl>
          </a:graphicData>
        </a:graphic>
      </p:graphicFrame>
      <p:sp>
        <p:nvSpPr>
          <p:cNvPr id="4" name="Text Placeholder 3">
            <a:extLst>
              <a:ext uri="{FF2B5EF4-FFF2-40B4-BE49-F238E27FC236}">
                <a16:creationId xmlns:a16="http://schemas.microsoft.com/office/drawing/2014/main" id="{05632909-AFF0-4865-90D9-659AB3E7BFA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08217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F958-9068-4CC8-A5BC-0E8A2B8F8515}"/>
              </a:ext>
            </a:extLst>
          </p:cNvPr>
          <p:cNvSpPr>
            <a:spLocks noGrp="1"/>
          </p:cNvSpPr>
          <p:nvPr>
            <p:ph type="title"/>
          </p:nvPr>
        </p:nvSpPr>
        <p:spPr/>
        <p:txBody>
          <a:bodyPr/>
          <a:lstStyle/>
          <a:p>
            <a:r>
              <a:rPr lang="en-US"/>
              <a:t>LinkedIn Posts Table | Tokio Marine America - 3 of 4</a:t>
            </a:r>
          </a:p>
        </p:txBody>
      </p:sp>
      <p:graphicFrame>
        <p:nvGraphicFramePr>
          <p:cNvPr id="5" name="Table Placeholder 4">
            <a:extLst>
              <a:ext uri="{FF2B5EF4-FFF2-40B4-BE49-F238E27FC236}">
                <a16:creationId xmlns:a16="http://schemas.microsoft.com/office/drawing/2014/main" id="{46DE51F8-8A93-45C2-A85C-3EAF569CE06A}"/>
              </a:ext>
            </a:extLst>
          </p:cNvPr>
          <p:cNvGraphicFramePr>
            <a:graphicFrameLocks noGrp="1"/>
          </p:cNvGraphicFramePr>
          <p:nvPr>
            <p:ph type="tbl" sz="quarter" idx="13"/>
            <p:extLst>
              <p:ext uri="{D42A27DB-BD31-4B8C-83A1-F6EECF244321}">
                <p14:modId xmlns:p14="http://schemas.microsoft.com/office/powerpoint/2010/main" val="3031149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86946243"/>
                    </a:ext>
                  </a:extLst>
                </a:gridCol>
                <a:gridCol w="1563623">
                  <a:extLst>
                    <a:ext uri="{9D8B030D-6E8A-4147-A177-3AD203B41FA5}">
                      <a16:colId xmlns:a16="http://schemas.microsoft.com/office/drawing/2014/main" val="3430323348"/>
                    </a:ext>
                  </a:extLst>
                </a:gridCol>
                <a:gridCol w="493776">
                  <a:extLst>
                    <a:ext uri="{9D8B030D-6E8A-4147-A177-3AD203B41FA5}">
                      <a16:colId xmlns:a16="http://schemas.microsoft.com/office/drawing/2014/main" val="113143251"/>
                    </a:ext>
                  </a:extLst>
                </a:gridCol>
                <a:gridCol w="493776">
                  <a:extLst>
                    <a:ext uri="{9D8B030D-6E8A-4147-A177-3AD203B41FA5}">
                      <a16:colId xmlns:a16="http://schemas.microsoft.com/office/drawing/2014/main" val="3595883425"/>
                    </a:ext>
                  </a:extLst>
                </a:gridCol>
                <a:gridCol w="493776">
                  <a:extLst>
                    <a:ext uri="{9D8B030D-6E8A-4147-A177-3AD203B41FA5}">
                      <a16:colId xmlns:a16="http://schemas.microsoft.com/office/drawing/2014/main" val="3580600204"/>
                    </a:ext>
                  </a:extLst>
                </a:gridCol>
                <a:gridCol w="493776">
                  <a:extLst>
                    <a:ext uri="{9D8B030D-6E8A-4147-A177-3AD203B41FA5}">
                      <a16:colId xmlns:a16="http://schemas.microsoft.com/office/drawing/2014/main" val="1060887077"/>
                    </a:ext>
                  </a:extLst>
                </a:gridCol>
                <a:gridCol w="493776">
                  <a:extLst>
                    <a:ext uri="{9D8B030D-6E8A-4147-A177-3AD203B41FA5}">
                      <a16:colId xmlns:a16="http://schemas.microsoft.com/office/drawing/2014/main" val="2285889800"/>
                    </a:ext>
                  </a:extLst>
                </a:gridCol>
                <a:gridCol w="493776">
                  <a:extLst>
                    <a:ext uri="{9D8B030D-6E8A-4147-A177-3AD203B41FA5}">
                      <a16:colId xmlns:a16="http://schemas.microsoft.com/office/drawing/2014/main" val="3679455438"/>
                    </a:ext>
                  </a:extLst>
                </a:gridCol>
                <a:gridCol w="493776">
                  <a:extLst>
                    <a:ext uri="{9D8B030D-6E8A-4147-A177-3AD203B41FA5}">
                      <a16:colId xmlns:a16="http://schemas.microsoft.com/office/drawing/2014/main" val="1010176546"/>
                    </a:ext>
                  </a:extLst>
                </a:gridCol>
                <a:gridCol w="493776">
                  <a:extLst>
                    <a:ext uri="{9D8B030D-6E8A-4147-A177-3AD203B41FA5}">
                      <a16:colId xmlns:a16="http://schemas.microsoft.com/office/drawing/2014/main" val="1949420760"/>
                    </a:ext>
                  </a:extLst>
                </a:gridCol>
                <a:gridCol w="493776">
                  <a:extLst>
                    <a:ext uri="{9D8B030D-6E8A-4147-A177-3AD203B41FA5}">
                      <a16:colId xmlns:a16="http://schemas.microsoft.com/office/drawing/2014/main" val="306335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2776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- 2024-05-29 16:36:56</a:t>
                      </a:r>
                      <a:r>
                        <a:rPr kumimoji="0" lang="en-US" sz="1000" b="0" i="0" u="none" strike="noStrike" kern="1200" cap="none" spc="0" normalizeH="0" baseline="0" noProof="0">
                          <a:ln>
                            <a:noFill/>
                          </a:ln>
                          <a:solidFill>
                            <a:prstClr val="black"/>
                          </a:solidFill>
                          <a:effectLst/>
                          <a:uLnTx/>
                          <a:uFillTx/>
                          <a:latin typeface="Calibri"/>
                          <a:ea typeface="+mn-ea"/>
                          <a:cs typeface="+mn-cs"/>
                        </a:rPr>
                        <a:t>
 Unlock your full potential at Tokio Marine America! We're on the lookout for a passionate individual to join our team in Plano, TX as Claims Trainee Auto.
A little about us:
✔  Encouraging and innovative work environment
✔ Supports non-profits and local communities
✔ Career growth and development opportunities
See where your insurance career will take you at TMA. Explore our job opening and apply today: https://bit.ly/3Vk2UT2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7.0152217074785 %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extLst>
                  <a:ext uri="{0D108BD9-81ED-4DB2-BD59-A6C34878D82A}">
                    <a16:rowId xmlns:a16="http://schemas.microsoft.com/office/drawing/2014/main" val="3885780536"/>
                  </a:ext>
                </a:extLst>
              </a:tr>
            </a:tbl>
          </a:graphicData>
        </a:graphic>
      </p:graphicFrame>
      <p:sp>
        <p:nvSpPr>
          <p:cNvPr id="4" name="Text Placeholder 3">
            <a:extLst>
              <a:ext uri="{FF2B5EF4-FFF2-40B4-BE49-F238E27FC236}">
                <a16:creationId xmlns:a16="http://schemas.microsoft.com/office/drawing/2014/main" id="{A454393F-A431-46D8-B92A-A507C21BC66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690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219FB-F612-4045-8663-0EBB42DB220C}"/>
              </a:ext>
            </a:extLst>
          </p:cNvPr>
          <p:cNvSpPr>
            <a:spLocks noGrp="1"/>
          </p:cNvSpPr>
          <p:nvPr>
            <p:ph type="title"/>
          </p:nvPr>
        </p:nvSpPr>
        <p:spPr/>
        <p:txBody>
          <a:bodyPr/>
          <a:lstStyle/>
          <a:p>
            <a:r>
              <a:rPr lang="en-US"/>
              <a:t>LinkedIn Posts Table | Tokio Marine America - 4 of 4</a:t>
            </a:r>
          </a:p>
        </p:txBody>
      </p:sp>
      <p:graphicFrame>
        <p:nvGraphicFramePr>
          <p:cNvPr id="5" name="Table Placeholder 4">
            <a:extLst>
              <a:ext uri="{FF2B5EF4-FFF2-40B4-BE49-F238E27FC236}">
                <a16:creationId xmlns:a16="http://schemas.microsoft.com/office/drawing/2014/main" id="{ED94A656-3273-4C3B-A644-AE462AB4A10A}"/>
              </a:ext>
            </a:extLst>
          </p:cNvPr>
          <p:cNvGraphicFramePr>
            <a:graphicFrameLocks noGrp="1"/>
          </p:cNvGraphicFramePr>
          <p:nvPr>
            <p:ph type="tbl" sz="quarter" idx="13"/>
            <p:extLst>
              <p:ext uri="{D42A27DB-BD31-4B8C-83A1-F6EECF244321}">
                <p14:modId xmlns:p14="http://schemas.microsoft.com/office/powerpoint/2010/main" val="92456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38340468"/>
                    </a:ext>
                  </a:extLst>
                </a:gridCol>
                <a:gridCol w="1563623">
                  <a:extLst>
                    <a:ext uri="{9D8B030D-6E8A-4147-A177-3AD203B41FA5}">
                      <a16:colId xmlns:a16="http://schemas.microsoft.com/office/drawing/2014/main" val="3604256158"/>
                    </a:ext>
                  </a:extLst>
                </a:gridCol>
                <a:gridCol w="493776">
                  <a:extLst>
                    <a:ext uri="{9D8B030D-6E8A-4147-A177-3AD203B41FA5}">
                      <a16:colId xmlns:a16="http://schemas.microsoft.com/office/drawing/2014/main" val="1171051245"/>
                    </a:ext>
                  </a:extLst>
                </a:gridCol>
                <a:gridCol w="493776">
                  <a:extLst>
                    <a:ext uri="{9D8B030D-6E8A-4147-A177-3AD203B41FA5}">
                      <a16:colId xmlns:a16="http://schemas.microsoft.com/office/drawing/2014/main" val="3267668519"/>
                    </a:ext>
                  </a:extLst>
                </a:gridCol>
                <a:gridCol w="493776">
                  <a:extLst>
                    <a:ext uri="{9D8B030D-6E8A-4147-A177-3AD203B41FA5}">
                      <a16:colId xmlns:a16="http://schemas.microsoft.com/office/drawing/2014/main" val="3140586728"/>
                    </a:ext>
                  </a:extLst>
                </a:gridCol>
                <a:gridCol w="493776">
                  <a:extLst>
                    <a:ext uri="{9D8B030D-6E8A-4147-A177-3AD203B41FA5}">
                      <a16:colId xmlns:a16="http://schemas.microsoft.com/office/drawing/2014/main" val="979534375"/>
                    </a:ext>
                  </a:extLst>
                </a:gridCol>
                <a:gridCol w="493776">
                  <a:extLst>
                    <a:ext uri="{9D8B030D-6E8A-4147-A177-3AD203B41FA5}">
                      <a16:colId xmlns:a16="http://schemas.microsoft.com/office/drawing/2014/main" val="720105892"/>
                    </a:ext>
                  </a:extLst>
                </a:gridCol>
                <a:gridCol w="493776">
                  <a:extLst>
                    <a:ext uri="{9D8B030D-6E8A-4147-A177-3AD203B41FA5}">
                      <a16:colId xmlns:a16="http://schemas.microsoft.com/office/drawing/2014/main" val="1018807452"/>
                    </a:ext>
                  </a:extLst>
                </a:gridCol>
                <a:gridCol w="493776">
                  <a:extLst>
                    <a:ext uri="{9D8B030D-6E8A-4147-A177-3AD203B41FA5}">
                      <a16:colId xmlns:a16="http://schemas.microsoft.com/office/drawing/2014/main" val="4245297432"/>
                    </a:ext>
                  </a:extLst>
                </a:gridCol>
                <a:gridCol w="493776">
                  <a:extLst>
                    <a:ext uri="{9D8B030D-6E8A-4147-A177-3AD203B41FA5}">
                      <a16:colId xmlns:a16="http://schemas.microsoft.com/office/drawing/2014/main" val="2794027602"/>
                    </a:ext>
                  </a:extLst>
                </a:gridCol>
                <a:gridCol w="493776">
                  <a:extLst>
                    <a:ext uri="{9D8B030D-6E8A-4147-A177-3AD203B41FA5}">
                      <a16:colId xmlns:a16="http://schemas.microsoft.com/office/drawing/2014/main" val="10136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1804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- 2024-05-28 14:54:31</a:t>
                      </a:r>
                      <a:r>
                        <a:rPr kumimoji="0" lang="en-US" sz="1000" b="0" i="0" u="none" strike="noStrike" kern="1200" cap="none" spc="0" normalizeH="0" baseline="0" noProof="0">
                          <a:ln>
                            <a:noFill/>
                          </a:ln>
                          <a:solidFill>
                            <a:prstClr val="black"/>
                          </a:solidFill>
                          <a:effectLst/>
                          <a:uLnTx/>
                          <a:uFillTx/>
                          <a:latin typeface="Calibri"/>
                          <a:ea typeface="+mn-ea"/>
                          <a:cs typeface="+mn-cs"/>
                        </a:rPr>
                        <a:t>
 Weather experts predict the 2024 Atlantic hurricane season to be one of the most active seasons on record. As the hurricane season approaches, TMA has tips to help you protect your organization from severe storms.
What you need to know:
- 2024 Atlantic hurricane season outlook
- Actions to take before, during, and after a storm
- Important safety resources
Stay prepared this year by reviewing our blog here: https://lnkd.in/eGv-eCf4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3.4313725490196 %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18852293"/>
                  </a:ext>
                </a:extLst>
              </a:tr>
            </a:tbl>
          </a:graphicData>
        </a:graphic>
      </p:graphicFrame>
      <p:sp>
        <p:nvSpPr>
          <p:cNvPr id="4" name="Text Placeholder 3">
            <a:extLst>
              <a:ext uri="{FF2B5EF4-FFF2-40B4-BE49-F238E27FC236}">
                <a16:creationId xmlns:a16="http://schemas.microsoft.com/office/drawing/2014/main" id="{8BB44A9B-B382-4BFF-9205-45899F349F2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37343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41F0A-EACC-42BA-98F3-956CAD65F71A}"/>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E082F54-23F9-4C69-BA9A-062ADF3E2A3D}"/>
              </a:ext>
            </a:extLst>
          </p:cNvPr>
          <p:cNvGraphicFramePr>
            <a:graphicFrameLocks noGrp="1"/>
          </p:cNvGraphicFramePr>
          <p:nvPr>
            <p:ph type="tbl" sz="quarter" idx="13"/>
            <p:extLst>
              <p:ext uri="{D42A27DB-BD31-4B8C-83A1-F6EECF244321}">
                <p14:modId xmlns:p14="http://schemas.microsoft.com/office/powerpoint/2010/main" val="367702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39303227"/>
                    </a:ext>
                  </a:extLst>
                </a:gridCol>
                <a:gridCol w="576072">
                  <a:extLst>
                    <a:ext uri="{9D8B030D-6E8A-4147-A177-3AD203B41FA5}">
                      <a16:colId xmlns:a16="http://schemas.microsoft.com/office/drawing/2014/main" val="3152991133"/>
                    </a:ext>
                  </a:extLst>
                </a:gridCol>
                <a:gridCol w="576072">
                  <a:extLst>
                    <a:ext uri="{9D8B030D-6E8A-4147-A177-3AD203B41FA5}">
                      <a16:colId xmlns:a16="http://schemas.microsoft.com/office/drawing/2014/main" val="1849205205"/>
                    </a:ext>
                  </a:extLst>
                </a:gridCol>
                <a:gridCol w="576072">
                  <a:extLst>
                    <a:ext uri="{9D8B030D-6E8A-4147-A177-3AD203B41FA5}">
                      <a16:colId xmlns:a16="http://schemas.microsoft.com/office/drawing/2014/main" val="2149279641"/>
                    </a:ext>
                  </a:extLst>
                </a:gridCol>
                <a:gridCol w="576072">
                  <a:extLst>
                    <a:ext uri="{9D8B030D-6E8A-4147-A177-3AD203B41FA5}">
                      <a16:colId xmlns:a16="http://schemas.microsoft.com/office/drawing/2014/main" val="1818602702"/>
                    </a:ext>
                  </a:extLst>
                </a:gridCol>
                <a:gridCol w="576072">
                  <a:extLst>
                    <a:ext uri="{9D8B030D-6E8A-4147-A177-3AD203B41FA5}">
                      <a16:colId xmlns:a16="http://schemas.microsoft.com/office/drawing/2014/main" val="2579694679"/>
                    </a:ext>
                  </a:extLst>
                </a:gridCol>
                <a:gridCol w="576072">
                  <a:extLst>
                    <a:ext uri="{9D8B030D-6E8A-4147-A177-3AD203B41FA5}">
                      <a16:colId xmlns:a16="http://schemas.microsoft.com/office/drawing/2014/main" val="1992538233"/>
                    </a:ext>
                  </a:extLst>
                </a:gridCol>
                <a:gridCol w="576072">
                  <a:extLst>
                    <a:ext uri="{9D8B030D-6E8A-4147-A177-3AD203B41FA5}">
                      <a16:colId xmlns:a16="http://schemas.microsoft.com/office/drawing/2014/main" val="3407335182"/>
                    </a:ext>
                  </a:extLst>
                </a:gridCol>
                <a:gridCol w="576072">
                  <a:extLst>
                    <a:ext uri="{9D8B030D-6E8A-4147-A177-3AD203B41FA5}">
                      <a16:colId xmlns:a16="http://schemas.microsoft.com/office/drawing/2014/main" val="1149414935"/>
                    </a:ext>
                  </a:extLst>
                </a:gridCol>
                <a:gridCol w="576072">
                  <a:extLst>
                    <a:ext uri="{9D8B030D-6E8A-4147-A177-3AD203B41FA5}">
                      <a16:colId xmlns:a16="http://schemas.microsoft.com/office/drawing/2014/main" val="96719149"/>
                    </a:ext>
                  </a:extLst>
                </a:gridCol>
                <a:gridCol w="576072">
                  <a:extLst>
                    <a:ext uri="{9D8B030D-6E8A-4147-A177-3AD203B41FA5}">
                      <a16:colId xmlns:a16="http://schemas.microsoft.com/office/drawing/2014/main" val="18046955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869773177"/>
                  </a:ext>
                </a:extLst>
              </a:tr>
              <a:tr h="370840">
                <a:tc>
                  <a:txBody>
                    <a:bodyPr/>
                    <a:lstStyle/>
                    <a:p>
                      <a:r>
                        <a:rPr lang="en-US" sz="1000"/>
                        <a:t>tmamerica</a:t>
                      </a:r>
                    </a:p>
                  </a:txBody>
                  <a:tcPr/>
                </a:tc>
                <a:tc>
                  <a:txBody>
                    <a:bodyPr/>
                    <a:lstStyle/>
                    <a:p>
                      <a:r>
                        <a:rPr lang="en-US" sz="1000"/>
                        <a:t>547</a:t>
                      </a:r>
                    </a:p>
                  </a:txBody>
                  <a:tcPr/>
                </a:tc>
                <a:tc>
                  <a:txBody>
                    <a:bodyPr/>
                    <a:lstStyle/>
                    <a:p>
                      <a:r>
                        <a:rPr lang="en-US" sz="1000"/>
                        <a:t>6</a:t>
                      </a:r>
                    </a:p>
                  </a:txBody>
                  <a:tcPr/>
                </a:tc>
                <a:tc>
                  <a:txBody>
                    <a:bodyPr/>
                    <a:lstStyle/>
                    <a:p>
                      <a:r>
                        <a:rPr lang="en-US" sz="1000"/>
                        <a:t>10</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147</a:t>
                      </a:r>
                    </a:p>
                  </a:txBody>
                  <a:tcPr/>
                </a:tc>
                <a:tc>
                  <a:txBody>
                    <a:bodyPr/>
                    <a:lstStyle/>
                    <a:p>
                      <a:r>
                        <a:rPr lang="en-US" sz="1000"/>
                        <a:t>2</a:t>
                      </a:r>
                    </a:p>
                  </a:txBody>
                  <a:tcPr/>
                </a:tc>
                <a:tc>
                  <a:txBody>
                    <a:bodyPr/>
                    <a:lstStyle/>
                    <a:p>
                      <a:r>
                        <a:rPr lang="en-US" sz="1000"/>
                        <a:t>1.8260 %</a:t>
                      </a:r>
                    </a:p>
                  </a:txBody>
                  <a:tcPr/>
                </a:tc>
                <a:extLst>
                  <a:ext uri="{0D108BD9-81ED-4DB2-BD59-A6C34878D82A}">
                    <a16:rowId xmlns:a16="http://schemas.microsoft.com/office/drawing/2014/main" val="1698402417"/>
                  </a:ext>
                </a:extLst>
              </a:tr>
            </a:tbl>
          </a:graphicData>
        </a:graphic>
      </p:graphicFrame>
      <p:sp>
        <p:nvSpPr>
          <p:cNvPr id="4" name="Text Placeholder 3">
            <a:extLst>
              <a:ext uri="{FF2B5EF4-FFF2-40B4-BE49-F238E27FC236}">
                <a16:creationId xmlns:a16="http://schemas.microsoft.com/office/drawing/2014/main" id="{66F59EA2-6157-458E-B9B8-C530FD5FA22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877967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EBC34-F193-4A60-B2CD-3C1586DF2672}"/>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BB2B5A07-3D40-4908-A7A3-2A8F4E558BFE}"/>
              </a:ext>
            </a:extLst>
          </p:cNvPr>
          <p:cNvGraphicFramePr>
            <a:graphicFrameLocks noGrp="1"/>
          </p:cNvGraphicFramePr>
          <p:nvPr>
            <p:ph type="chart" sz="quarter" idx="13"/>
            <p:extLst>
              <p:ext uri="{D42A27DB-BD31-4B8C-83A1-F6EECF244321}">
                <p14:modId xmlns:p14="http://schemas.microsoft.com/office/powerpoint/2010/main" val="2537346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61A1AD-5437-440B-9CA6-9AC87B38059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ED2B294-828A-45D4-A5C8-442FF75401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0419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2722-DBED-4425-96C4-191477B319B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D02EC2D5-5CB0-43C2-B7F0-3DC27460E13A}"/>
              </a:ext>
            </a:extLst>
          </p:cNvPr>
          <p:cNvGraphicFramePr>
            <a:graphicFrameLocks noGrp="1"/>
          </p:cNvGraphicFramePr>
          <p:nvPr>
            <p:ph type="chart" sz="quarter" idx="13"/>
            <p:extLst>
              <p:ext uri="{D42A27DB-BD31-4B8C-83A1-F6EECF244321}">
                <p14:modId xmlns:p14="http://schemas.microsoft.com/office/powerpoint/2010/main" val="2618700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69D0C6-AF70-4BEA-89B5-C0CCF15C124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F3ACFE3-8C8C-447C-97E2-5013B407F7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0955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6926-757C-480E-91EE-6E7B604A8C6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9CC49F5F-C0B6-445D-A5BF-4799EFA3E2BB}"/>
              </a:ext>
            </a:extLst>
          </p:cNvPr>
          <p:cNvGraphicFramePr>
            <a:graphicFrameLocks noGrp="1"/>
          </p:cNvGraphicFramePr>
          <p:nvPr>
            <p:ph type="chart" sz="quarter" idx="13"/>
            <p:extLst>
              <p:ext uri="{D42A27DB-BD31-4B8C-83A1-F6EECF244321}">
                <p14:modId xmlns:p14="http://schemas.microsoft.com/office/powerpoint/2010/main" val="2027200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099BFE-4E3F-4C75-A427-8DA432B5FA3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33045BE-9272-4CF4-AA51-C8CCF53EF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5655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F09FB-E109-492D-BBDF-2041432E867F}"/>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8FAC9EFB-58D8-4621-85E9-5B04D1739896}"/>
              </a:ext>
            </a:extLst>
          </p:cNvPr>
          <p:cNvGraphicFramePr>
            <a:graphicFrameLocks noGrp="1"/>
          </p:cNvGraphicFramePr>
          <p:nvPr>
            <p:ph type="chart" sz="quarter" idx="13"/>
            <p:extLst>
              <p:ext uri="{D42A27DB-BD31-4B8C-83A1-F6EECF244321}">
                <p14:modId xmlns:p14="http://schemas.microsoft.com/office/powerpoint/2010/main" val="1146086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A38F72-9577-48B3-A14B-0FEE7E881BB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6D2C937-1729-4C1E-B1A2-F0703FE816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41487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B5B3B-BD64-49CA-9304-EE44400E1563}"/>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1244FDA-869B-433C-8E57-5E65256D27E1}"/>
              </a:ext>
            </a:extLst>
          </p:cNvPr>
          <p:cNvGraphicFramePr>
            <a:graphicFrameLocks noGrp="1"/>
          </p:cNvGraphicFramePr>
          <p:nvPr>
            <p:ph type="tbl" sz="quarter" idx="13"/>
            <p:extLst>
              <p:ext uri="{D42A27DB-BD31-4B8C-83A1-F6EECF244321}">
                <p14:modId xmlns:p14="http://schemas.microsoft.com/office/powerpoint/2010/main" val="3576673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47494800"/>
                    </a:ext>
                  </a:extLst>
                </a:gridCol>
                <a:gridCol w="1975104">
                  <a:extLst>
                    <a:ext uri="{9D8B030D-6E8A-4147-A177-3AD203B41FA5}">
                      <a16:colId xmlns:a16="http://schemas.microsoft.com/office/drawing/2014/main" val="1384356132"/>
                    </a:ext>
                  </a:extLst>
                </a:gridCol>
                <a:gridCol w="905256">
                  <a:extLst>
                    <a:ext uri="{9D8B030D-6E8A-4147-A177-3AD203B41FA5}">
                      <a16:colId xmlns:a16="http://schemas.microsoft.com/office/drawing/2014/main" val="1270230927"/>
                    </a:ext>
                  </a:extLst>
                </a:gridCol>
                <a:gridCol w="905256">
                  <a:extLst>
                    <a:ext uri="{9D8B030D-6E8A-4147-A177-3AD203B41FA5}">
                      <a16:colId xmlns:a16="http://schemas.microsoft.com/office/drawing/2014/main" val="3918156017"/>
                    </a:ext>
                  </a:extLst>
                </a:gridCol>
                <a:gridCol w="905256">
                  <a:extLst>
                    <a:ext uri="{9D8B030D-6E8A-4147-A177-3AD203B41FA5}">
                      <a16:colId xmlns:a16="http://schemas.microsoft.com/office/drawing/2014/main" val="3946463894"/>
                    </a:ext>
                  </a:extLst>
                </a:gridCol>
                <a:gridCol w="905256">
                  <a:extLst>
                    <a:ext uri="{9D8B030D-6E8A-4147-A177-3AD203B41FA5}">
                      <a16:colId xmlns:a16="http://schemas.microsoft.com/office/drawing/2014/main" val="2760290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518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- 2024-05-10 15:00:34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last year’s Japan Parade. Our team had a memorable time participating in the parade alongside talented performers and experiencing delicious Japanese cuisine, music, art, and more.
If you missed the parade last year, this is your reminder to go and experience this fun, exciting day happening tomorrow, May 11th in New York City! As a Japanese-American company, we’re incredibly proud to continue supporting this event and carrying on this inspiring tradition, celebrating Japanese and Japanese-American culture and heritage. 🌸
Interested in learning more? Visit https://japanparadenyc.org/
#japanparadenyc #insurancecompany #insurancecareers #parade #nyc #insurancelife #japaneseculture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https://quintly-eu-image-storage.s3.amazonaws.com/a8463497d6ac59d9f9b31e3831c67b7f/1db791060e19486cd2d9fd261371bb71.jpg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55794868"/>
                  </a:ext>
                </a:extLst>
              </a:tr>
            </a:tbl>
          </a:graphicData>
        </a:graphic>
      </p:graphicFrame>
      <p:sp>
        <p:nvSpPr>
          <p:cNvPr id="4" name="Text Placeholder 3">
            <a:extLst>
              <a:ext uri="{FF2B5EF4-FFF2-40B4-BE49-F238E27FC236}">
                <a16:creationId xmlns:a16="http://schemas.microsoft.com/office/drawing/2014/main" id="{6F56EB8E-7E37-4412-92F5-D40B4F371F0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2641795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78153-1D82-480D-A957-8E7ACDDE5149}"/>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FF526F07-C0E3-4EBE-B492-B620357C1A0E}"/>
              </a:ext>
            </a:extLst>
          </p:cNvPr>
          <p:cNvGraphicFramePr>
            <a:graphicFrameLocks noGrp="1"/>
          </p:cNvGraphicFramePr>
          <p:nvPr>
            <p:ph type="tbl" sz="quarter" idx="13"/>
            <p:extLst>
              <p:ext uri="{D42A27DB-BD31-4B8C-83A1-F6EECF244321}">
                <p14:modId xmlns:p14="http://schemas.microsoft.com/office/powerpoint/2010/main" val="36457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26618514"/>
                    </a:ext>
                  </a:extLst>
                </a:gridCol>
                <a:gridCol w="1975104">
                  <a:extLst>
                    <a:ext uri="{9D8B030D-6E8A-4147-A177-3AD203B41FA5}">
                      <a16:colId xmlns:a16="http://schemas.microsoft.com/office/drawing/2014/main" val="542311588"/>
                    </a:ext>
                  </a:extLst>
                </a:gridCol>
                <a:gridCol w="905256">
                  <a:extLst>
                    <a:ext uri="{9D8B030D-6E8A-4147-A177-3AD203B41FA5}">
                      <a16:colId xmlns:a16="http://schemas.microsoft.com/office/drawing/2014/main" val="4175902597"/>
                    </a:ext>
                  </a:extLst>
                </a:gridCol>
                <a:gridCol w="905256">
                  <a:extLst>
                    <a:ext uri="{9D8B030D-6E8A-4147-A177-3AD203B41FA5}">
                      <a16:colId xmlns:a16="http://schemas.microsoft.com/office/drawing/2014/main" val="3904728454"/>
                    </a:ext>
                  </a:extLst>
                </a:gridCol>
                <a:gridCol w="905256">
                  <a:extLst>
                    <a:ext uri="{9D8B030D-6E8A-4147-A177-3AD203B41FA5}">
                      <a16:colId xmlns:a16="http://schemas.microsoft.com/office/drawing/2014/main" val="2731564526"/>
                    </a:ext>
                  </a:extLst>
                </a:gridCol>
                <a:gridCol w="905256">
                  <a:extLst>
                    <a:ext uri="{9D8B030D-6E8A-4147-A177-3AD203B41FA5}">
                      <a16:colId xmlns:a16="http://schemas.microsoft.com/office/drawing/2014/main" val="89662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178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- 2024-05-16 15:21:33</a:t>
                      </a:r>
                      <a:r>
                        <a:rPr kumimoji="0" lang="en-US" sz="1000" b="0" i="0" u="none" strike="noStrike" kern="1200" cap="none" spc="0" normalizeH="0" baseline="0" noProof="0">
                          <a:ln>
                            <a:noFill/>
                          </a:ln>
                          <a:solidFill>
                            <a:prstClr val="black"/>
                          </a:solidFill>
                          <a:effectLst/>
                          <a:uLnTx/>
                          <a:uFillTx/>
                          <a:latin typeface="Calibri"/>
                          <a:ea typeface="+mn-ea"/>
                          <a:cs typeface="+mn-cs"/>
                        </a:rPr>
                        <a:t>
 Medalit T. on our HR team in Pasadena, CA flew across the country to visit our Jersey City, NJ office last week! She had an exciting time meeting everyone in person while enjoying a beautiful view of New York City outside her window. 🏙
Our team has a great time working together, whether it’s in person or connecting virtually with those across the country! Are you interested in joining a passionate and dynamic team? Our Jersey City office is seeking a Technical Assistant to join them. Check out our opening and apply: https://bit.ly/Technical-AssistantI
#hiring #jerseycity #nyc #teamwork #TeamTMA #insurancecareers #nationalteam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https://quintly-eu-image-storage.s3.amazonaws.com/a8463497d6ac59d9f9b31e3831c67b7f/0312887ff5f07481365711d5e52bfcbc.jpg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13567111"/>
                  </a:ext>
                </a:extLst>
              </a:tr>
            </a:tbl>
          </a:graphicData>
        </a:graphic>
      </p:graphicFrame>
      <p:sp>
        <p:nvSpPr>
          <p:cNvPr id="4" name="Text Placeholder 3">
            <a:extLst>
              <a:ext uri="{FF2B5EF4-FFF2-40B4-BE49-F238E27FC236}">
                <a16:creationId xmlns:a16="http://schemas.microsoft.com/office/drawing/2014/main" id="{FC7AD7A1-A0A4-4972-965D-43338C0C86C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23784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06CC-1D84-4CE1-857C-E8003F37E2D2}"/>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5FA0E18E-6979-4A48-B308-F40212FBB8F1}"/>
              </a:ext>
            </a:extLst>
          </p:cNvPr>
          <p:cNvGraphicFramePr>
            <a:graphicFrameLocks noGrp="1"/>
          </p:cNvGraphicFramePr>
          <p:nvPr>
            <p:ph type="tbl" sz="quarter" idx="13"/>
            <p:extLst>
              <p:ext uri="{D42A27DB-BD31-4B8C-83A1-F6EECF244321}">
                <p14:modId xmlns:p14="http://schemas.microsoft.com/office/powerpoint/2010/main" val="201045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45110067"/>
                    </a:ext>
                  </a:extLst>
                </a:gridCol>
                <a:gridCol w="1975104">
                  <a:extLst>
                    <a:ext uri="{9D8B030D-6E8A-4147-A177-3AD203B41FA5}">
                      <a16:colId xmlns:a16="http://schemas.microsoft.com/office/drawing/2014/main" val="3628792156"/>
                    </a:ext>
                  </a:extLst>
                </a:gridCol>
                <a:gridCol w="905256">
                  <a:extLst>
                    <a:ext uri="{9D8B030D-6E8A-4147-A177-3AD203B41FA5}">
                      <a16:colId xmlns:a16="http://schemas.microsoft.com/office/drawing/2014/main" val="2533758009"/>
                    </a:ext>
                  </a:extLst>
                </a:gridCol>
                <a:gridCol w="905256">
                  <a:extLst>
                    <a:ext uri="{9D8B030D-6E8A-4147-A177-3AD203B41FA5}">
                      <a16:colId xmlns:a16="http://schemas.microsoft.com/office/drawing/2014/main" val="2687664783"/>
                    </a:ext>
                  </a:extLst>
                </a:gridCol>
                <a:gridCol w="905256">
                  <a:extLst>
                    <a:ext uri="{9D8B030D-6E8A-4147-A177-3AD203B41FA5}">
                      <a16:colId xmlns:a16="http://schemas.microsoft.com/office/drawing/2014/main" val="68526008"/>
                    </a:ext>
                  </a:extLst>
                </a:gridCol>
                <a:gridCol w="905256">
                  <a:extLst>
                    <a:ext uri="{9D8B030D-6E8A-4147-A177-3AD203B41FA5}">
                      <a16:colId xmlns:a16="http://schemas.microsoft.com/office/drawing/2014/main" val="191758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8801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- 2024-05-13 15:00:29</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and Jersey City offices held welcome receptions for our new expatriates (expats), who recently arrived from Tokio Marine's home office in Japan to begin their new roles at TMA!
We look forward to the amazing partnership and success we will all achieve during our time together. Welcome, expats!
#insurancelife #insurancecompany #insurancecareers #welcome #pasadena #jerseycity #companyculture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https://quintly-eu-image-storage.s3.amazonaws.com/a8463497d6ac59d9f9b31e3831c67b7f/451b320714377b55465ade05658dc9e9.jpg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62337967"/>
                  </a:ext>
                </a:extLst>
              </a:tr>
            </a:tbl>
          </a:graphicData>
        </a:graphic>
      </p:graphicFrame>
      <p:sp>
        <p:nvSpPr>
          <p:cNvPr id="4" name="Text Placeholder 3">
            <a:extLst>
              <a:ext uri="{FF2B5EF4-FFF2-40B4-BE49-F238E27FC236}">
                <a16:creationId xmlns:a16="http://schemas.microsoft.com/office/drawing/2014/main" id="{6B9DEF63-B476-4EBF-A41B-8192B3B11F2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01422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FC758-A554-4A85-B63D-34DE47E86618}"/>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65BE46A8-126F-4316-AA8C-0F3066BB6FFD}"/>
              </a:ext>
            </a:extLst>
          </p:cNvPr>
          <p:cNvGraphicFramePr>
            <a:graphicFrameLocks noGrp="1"/>
          </p:cNvGraphicFramePr>
          <p:nvPr>
            <p:ph type="tbl" sz="quarter" idx="13"/>
            <p:extLst>
              <p:ext uri="{D42A27DB-BD31-4B8C-83A1-F6EECF244321}">
                <p14:modId xmlns:p14="http://schemas.microsoft.com/office/powerpoint/2010/main" val="346037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178477"/>
                    </a:ext>
                  </a:extLst>
                </a:gridCol>
                <a:gridCol w="658368">
                  <a:extLst>
                    <a:ext uri="{9D8B030D-6E8A-4147-A177-3AD203B41FA5}">
                      <a16:colId xmlns:a16="http://schemas.microsoft.com/office/drawing/2014/main" val="2759178283"/>
                    </a:ext>
                  </a:extLst>
                </a:gridCol>
                <a:gridCol w="658368">
                  <a:extLst>
                    <a:ext uri="{9D8B030D-6E8A-4147-A177-3AD203B41FA5}">
                      <a16:colId xmlns:a16="http://schemas.microsoft.com/office/drawing/2014/main" val="4279064000"/>
                    </a:ext>
                  </a:extLst>
                </a:gridCol>
                <a:gridCol w="329184">
                  <a:extLst>
                    <a:ext uri="{9D8B030D-6E8A-4147-A177-3AD203B41FA5}">
                      <a16:colId xmlns:a16="http://schemas.microsoft.com/office/drawing/2014/main" val="3512434169"/>
                    </a:ext>
                  </a:extLst>
                </a:gridCol>
                <a:gridCol w="329184">
                  <a:extLst>
                    <a:ext uri="{9D8B030D-6E8A-4147-A177-3AD203B41FA5}">
                      <a16:colId xmlns:a16="http://schemas.microsoft.com/office/drawing/2014/main" val="3781041421"/>
                    </a:ext>
                  </a:extLst>
                </a:gridCol>
                <a:gridCol w="658368">
                  <a:extLst>
                    <a:ext uri="{9D8B030D-6E8A-4147-A177-3AD203B41FA5}">
                      <a16:colId xmlns:a16="http://schemas.microsoft.com/office/drawing/2014/main" val="3680838794"/>
                    </a:ext>
                  </a:extLst>
                </a:gridCol>
                <a:gridCol w="658368">
                  <a:extLst>
                    <a:ext uri="{9D8B030D-6E8A-4147-A177-3AD203B41FA5}">
                      <a16:colId xmlns:a16="http://schemas.microsoft.com/office/drawing/2014/main" val="861404648"/>
                    </a:ext>
                  </a:extLst>
                </a:gridCol>
                <a:gridCol w="658368">
                  <a:extLst>
                    <a:ext uri="{9D8B030D-6E8A-4147-A177-3AD203B41FA5}">
                      <a16:colId xmlns:a16="http://schemas.microsoft.com/office/drawing/2014/main" val="3776386885"/>
                    </a:ext>
                  </a:extLst>
                </a:gridCol>
                <a:gridCol w="658368">
                  <a:extLst>
                    <a:ext uri="{9D8B030D-6E8A-4147-A177-3AD203B41FA5}">
                      <a16:colId xmlns:a16="http://schemas.microsoft.com/office/drawing/2014/main" val="3331561086"/>
                    </a:ext>
                  </a:extLst>
                </a:gridCol>
                <a:gridCol w="658368">
                  <a:extLst>
                    <a:ext uri="{9D8B030D-6E8A-4147-A177-3AD203B41FA5}">
                      <a16:colId xmlns:a16="http://schemas.microsoft.com/office/drawing/2014/main" val="1755666451"/>
                    </a:ext>
                  </a:extLst>
                </a:gridCol>
                <a:gridCol w="658368">
                  <a:extLst>
                    <a:ext uri="{9D8B030D-6E8A-4147-A177-3AD203B41FA5}">
                      <a16:colId xmlns:a16="http://schemas.microsoft.com/office/drawing/2014/main" val="2888751502"/>
                    </a:ext>
                  </a:extLst>
                </a:gridCol>
                <a:gridCol w="658368">
                  <a:extLst>
                    <a:ext uri="{9D8B030D-6E8A-4147-A177-3AD203B41FA5}">
                      <a16:colId xmlns:a16="http://schemas.microsoft.com/office/drawing/2014/main" val="95320597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46330437"/>
                  </a:ext>
                </a:extLst>
              </a:tr>
              <a:tr h="370840">
                <a:tc>
                  <a:txBody>
                    <a:bodyPr/>
                    <a:lstStyle/>
                    <a:p>
                      <a:r>
                        <a:rPr lang="en-US" sz="1000"/>
                        <a:t>tmamerica</a:t>
                      </a:r>
                    </a:p>
                  </a:txBody>
                  <a:tcPr/>
                </a:tc>
                <a:tc>
                  <a:txBody>
                    <a:bodyPr/>
                    <a:lstStyle/>
                    <a:p>
                      <a:r>
                        <a:rPr lang="en-US" sz="1000"/>
                        <a:t>1</a:t>
                      </a:r>
                    </a:p>
                  </a:txBody>
                  <a:tcPr/>
                </a:tc>
                <a:tc>
                  <a:txBody>
                    <a:bodyPr/>
                    <a:lstStyle/>
                    <a:p>
                      <a:r>
                        <a:rPr lang="en-US" sz="1000"/>
                        <a:t>0.6250 %</a:t>
                      </a:r>
                    </a:p>
                  </a:txBody>
                  <a:tcPr/>
                </a:tc>
                <a:tc>
                  <a:txBody>
                    <a:bodyPr/>
                    <a:lstStyle/>
                    <a:p>
                      <a:r>
                        <a:rPr lang="en-US" sz="1000"/>
                        <a:t>13.00</a:t>
                      </a:r>
                    </a:p>
                  </a:txBody>
                  <a:tcPr/>
                </a:tc>
                <a:tc>
                  <a:txBody>
                    <a:bodyPr/>
                    <a:lstStyle/>
                    <a:p>
                      <a:r>
                        <a:rPr lang="en-US" sz="1000"/>
                        <a:t>0.00</a:t>
                      </a:r>
                    </a:p>
                  </a:txBody>
                  <a:tcPr/>
                </a:tc>
                <a:tc>
                  <a:txBody>
                    <a:bodyPr/>
                    <a:lstStyle/>
                    <a:p>
                      <a:r>
                        <a:rPr lang="en-US" sz="1000"/>
                        <a:t>80.00</a:t>
                      </a:r>
                    </a:p>
                  </a:txBody>
                  <a:tcPr/>
                </a:tc>
                <a:tc>
                  <a:txBody>
                    <a:bodyPr/>
                    <a:lstStyle/>
                    <a:p>
                      <a:r>
                        <a:rPr lang="en-US" sz="1000"/>
                        <a:t>80.00</a:t>
                      </a:r>
                    </a:p>
                  </a:txBody>
                  <a:tcPr/>
                </a:tc>
                <a:tc>
                  <a:txBody>
                    <a:bodyPr/>
                    <a:lstStyle/>
                    <a:p>
                      <a:r>
                        <a:rPr lang="en-US" sz="1000"/>
                        <a:t>50.00</a:t>
                      </a:r>
                    </a:p>
                  </a:txBody>
                  <a:tcPr/>
                </a:tc>
                <a:tc>
                  <a:txBody>
                    <a:bodyPr/>
                    <a:lstStyle/>
                    <a:p>
                      <a:r>
                        <a:rPr lang="en-US" sz="1000"/>
                        <a:t>50.00</a:t>
                      </a:r>
                    </a:p>
                  </a:txBody>
                  <a:tcPr/>
                </a:tc>
                <a:tc>
                  <a:txBody>
                    <a:bodyPr/>
                    <a:lstStyle/>
                    <a:p>
                      <a:r>
                        <a:rPr lang="en-US" sz="1000"/>
                        <a:t>80</a:t>
                      </a:r>
                    </a:p>
                  </a:txBody>
                  <a:tcPr/>
                </a:tc>
                <a:tc>
                  <a:txBody>
                    <a:bodyPr/>
                    <a:lstStyle/>
                    <a:p>
                      <a:r>
                        <a:rPr lang="en-US" sz="1000"/>
                        <a:t>13</a:t>
                      </a:r>
                    </a:p>
                  </a:txBody>
                  <a:tcPr/>
                </a:tc>
                <a:tc>
                  <a:txBody>
                    <a:bodyPr/>
                    <a:lstStyle/>
                    <a:p>
                      <a:r>
                        <a:rPr lang="en-US" sz="1000"/>
                        <a:t>50</a:t>
                      </a:r>
                    </a:p>
                  </a:txBody>
                  <a:tcPr/>
                </a:tc>
                <a:extLst>
                  <a:ext uri="{0D108BD9-81ED-4DB2-BD59-A6C34878D82A}">
                    <a16:rowId xmlns:a16="http://schemas.microsoft.com/office/drawing/2014/main" val="1134491110"/>
                  </a:ext>
                </a:extLst>
              </a:tr>
            </a:tbl>
          </a:graphicData>
        </a:graphic>
      </p:graphicFrame>
      <p:sp>
        <p:nvSpPr>
          <p:cNvPr id="4" name="Text Placeholder 3">
            <a:extLst>
              <a:ext uri="{FF2B5EF4-FFF2-40B4-BE49-F238E27FC236}">
                <a16:creationId xmlns:a16="http://schemas.microsoft.com/office/drawing/2014/main" id="{36BFB507-B698-4A11-BB4A-32AFCFE90D8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16907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7D56-ABB9-4092-9782-47F6F964EC6C}"/>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0F19A1AE-0C85-4067-ADE3-DA2E7CC78D9D}"/>
              </a:ext>
            </a:extLst>
          </p:cNvPr>
          <p:cNvGraphicFramePr>
            <a:graphicFrameLocks noGrp="1"/>
          </p:cNvGraphicFramePr>
          <p:nvPr>
            <p:ph type="tbl" sz="quarter" idx="13"/>
            <p:extLst>
              <p:ext uri="{D42A27DB-BD31-4B8C-83A1-F6EECF244321}">
                <p14:modId xmlns:p14="http://schemas.microsoft.com/office/powerpoint/2010/main" val="1248511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96046356"/>
                    </a:ext>
                  </a:extLst>
                </a:gridCol>
                <a:gridCol w="1316736">
                  <a:extLst>
                    <a:ext uri="{9D8B030D-6E8A-4147-A177-3AD203B41FA5}">
                      <a16:colId xmlns:a16="http://schemas.microsoft.com/office/drawing/2014/main" val="2771280119"/>
                    </a:ext>
                  </a:extLst>
                </a:gridCol>
                <a:gridCol w="658368">
                  <a:extLst>
                    <a:ext uri="{9D8B030D-6E8A-4147-A177-3AD203B41FA5}">
                      <a16:colId xmlns:a16="http://schemas.microsoft.com/office/drawing/2014/main" val="3389746689"/>
                    </a:ext>
                  </a:extLst>
                </a:gridCol>
                <a:gridCol w="658368">
                  <a:extLst>
                    <a:ext uri="{9D8B030D-6E8A-4147-A177-3AD203B41FA5}">
                      <a16:colId xmlns:a16="http://schemas.microsoft.com/office/drawing/2014/main" val="122035137"/>
                    </a:ext>
                  </a:extLst>
                </a:gridCol>
                <a:gridCol w="658368">
                  <a:extLst>
                    <a:ext uri="{9D8B030D-6E8A-4147-A177-3AD203B41FA5}">
                      <a16:colId xmlns:a16="http://schemas.microsoft.com/office/drawing/2014/main" val="2202511897"/>
                    </a:ext>
                  </a:extLst>
                </a:gridCol>
                <a:gridCol w="658368">
                  <a:extLst>
                    <a:ext uri="{9D8B030D-6E8A-4147-A177-3AD203B41FA5}">
                      <a16:colId xmlns:a16="http://schemas.microsoft.com/office/drawing/2014/main" val="2885399094"/>
                    </a:ext>
                  </a:extLst>
                </a:gridCol>
                <a:gridCol w="658368">
                  <a:extLst>
                    <a:ext uri="{9D8B030D-6E8A-4147-A177-3AD203B41FA5}">
                      <a16:colId xmlns:a16="http://schemas.microsoft.com/office/drawing/2014/main" val="2638779339"/>
                    </a:ext>
                  </a:extLst>
                </a:gridCol>
                <a:gridCol w="658368">
                  <a:extLst>
                    <a:ext uri="{9D8B030D-6E8A-4147-A177-3AD203B41FA5}">
                      <a16:colId xmlns:a16="http://schemas.microsoft.com/office/drawing/2014/main" val="4274008638"/>
                    </a:ext>
                  </a:extLst>
                </a:gridCol>
                <a:gridCol w="658368">
                  <a:extLst>
                    <a:ext uri="{9D8B030D-6E8A-4147-A177-3AD203B41FA5}">
                      <a16:colId xmlns:a16="http://schemas.microsoft.com/office/drawing/2014/main" val="2448331452"/>
                    </a:ext>
                  </a:extLst>
                </a:gridCol>
                <a:gridCol w="658368">
                  <a:extLst>
                    <a:ext uri="{9D8B030D-6E8A-4147-A177-3AD203B41FA5}">
                      <a16:colId xmlns:a16="http://schemas.microsoft.com/office/drawing/2014/main" val="158020733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933150263"/>
                  </a:ext>
                </a:extLst>
              </a:tr>
              <a:tr h="370840">
                <a:tc>
                  <a:txBody>
                    <a:bodyPr/>
                    <a:lstStyle/>
                    <a:p>
                      <a:r>
                        <a:rPr lang="en-US" sz="1000" b="1"/>
                        <a:t>tmamerica - 2024-05-31 16:58:40</a:t>
                      </a:r>
                      <a:r>
                        <a:rPr lang="en-US" sz="1000"/>
                        <a:t>
 Good Luck Nelly!⛳️</a:t>
                      </a:r>
                    </a:p>
                  </a:txBody>
                  <a:tcPr/>
                </a:tc>
                <a:tc>
                  <a:txBody>
                    <a:bodyPr/>
                    <a:lstStyle/>
                    <a:p>
                      <a:r>
                        <a:rPr lang="en-US" sz="1000"/>
                        <a:t>https://quintly-eu-image-storage.s3.amazonaws.com/ea0e6a3ca65b01a392bf1b0a36d01601/f768b2d0aff4df09630b7e0a7e4c72a1.jpg</a:t>
                      </a:r>
                    </a:p>
                  </a:txBody>
                  <a:tcPr/>
                </a:tc>
                <a:tc>
                  <a:txBody>
                    <a:bodyPr/>
                    <a:lstStyle/>
                    <a:p>
                      <a:r>
                        <a:rPr lang="en-US" sz="1000"/>
                        <a:t>06/01/2024 16:37:59</a:t>
                      </a:r>
                    </a:p>
                  </a:txBody>
                  <a:tcPr/>
                </a:tc>
                <a:tc>
                  <a:txBody>
                    <a:bodyPr/>
                    <a:lstStyle/>
                    <a:p>
                      <a:r>
                        <a:rPr lang="en-US" sz="1000"/>
                        <a:t>Image</a:t>
                      </a:r>
                    </a:p>
                  </a:txBody>
                  <a:tcPr/>
                </a:tc>
                <a:tc>
                  <a:txBody>
                    <a:bodyPr/>
                    <a:lstStyle/>
                    <a:p>
                      <a:r>
                        <a:rPr lang="en-US" sz="1000"/>
                        <a:t>80</a:t>
                      </a:r>
                    </a:p>
                  </a:txBody>
                  <a:tcPr/>
                </a:tc>
                <a:tc>
                  <a:txBody>
                    <a:bodyPr/>
                    <a:lstStyle/>
                    <a:p>
                      <a:r>
                        <a:rPr lang="en-US" sz="1000"/>
                        <a:t>80</a:t>
                      </a:r>
                    </a:p>
                  </a:txBody>
                  <a:tcPr/>
                </a:tc>
                <a:tc>
                  <a:txBody>
                    <a:bodyPr/>
                    <a:lstStyle/>
                    <a:p>
                      <a:r>
                        <a:rPr lang="en-US" sz="1000"/>
                        <a:t>0</a:t>
                      </a:r>
                    </a:p>
                  </a:txBody>
                  <a:tcPr/>
                </a:tc>
                <a:tc>
                  <a:txBody>
                    <a:bodyPr/>
                    <a:lstStyle/>
                    <a:p>
                      <a:r>
                        <a:rPr lang="en-US" sz="1000"/>
                        <a:t>13</a:t>
                      </a:r>
                    </a:p>
                  </a:txBody>
                  <a:tcPr/>
                </a:tc>
                <a:tc>
                  <a:txBody>
                    <a:bodyPr/>
                    <a:lstStyle/>
                    <a:p>
                      <a:r>
                        <a:rPr lang="en-US" sz="1000"/>
                        <a:t>49</a:t>
                      </a:r>
                    </a:p>
                  </a:txBody>
                  <a:tcPr/>
                </a:tc>
                <a:tc>
                  <a:txBody>
                    <a:bodyPr/>
                    <a:lstStyle/>
                    <a:p>
                      <a:r>
                        <a:rPr lang="en-US" sz="1000"/>
                        <a:t>1</a:t>
                      </a:r>
                    </a:p>
                  </a:txBody>
                  <a:tcPr/>
                </a:tc>
                <a:extLst>
                  <a:ext uri="{0D108BD9-81ED-4DB2-BD59-A6C34878D82A}">
                    <a16:rowId xmlns:a16="http://schemas.microsoft.com/office/drawing/2014/main" val="331382213"/>
                  </a:ext>
                </a:extLst>
              </a:tr>
            </a:tbl>
          </a:graphicData>
        </a:graphic>
      </p:graphicFrame>
      <p:sp>
        <p:nvSpPr>
          <p:cNvPr id="4" name="Text Placeholder 3">
            <a:extLst>
              <a:ext uri="{FF2B5EF4-FFF2-40B4-BE49-F238E27FC236}">
                <a16:creationId xmlns:a16="http://schemas.microsoft.com/office/drawing/2014/main" id="{0836583F-D75D-4886-B36D-10D686E0362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516852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2305</Words>
  <Application>Microsoft Office PowerPoint</Application>
  <PresentationFormat>On-screen Show (4:3)</PresentationFormat>
  <Paragraphs>466</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4</vt:lpstr>
      <vt:lpstr>LinkedIn Posts Table | Tokio Marine America - 2 of 4</vt:lpstr>
      <vt:lpstr>LinkedIn Posts Table | Tokio Marine America - 3 of 4</vt:lpstr>
      <vt:lpstr>LinkedIn Posts Table | Tokio Marine America - 4 of 4</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2024-06-05T13:05:09Z</dcterms:created>
  <dcterms:modified xsi:type="dcterms:W3CDTF">2024-06-05T13:05:57Z</dcterms:modified>
</cp:coreProperties>
</file>