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6" r:id="rId38"/>
    <p:sldId id="297" r:id="rId39"/>
    <p:sldId id="298" r:id="rId40"/>
    <p:sldId id="299" r:id="rId41"/>
    <p:sldId id="300" r:id="rId42"/>
    <p:sldId id="301" r:id="rId43"/>
    <p:sldId id="303" r:id="rId44"/>
    <p:sldId id="304"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Lst>
  <p:sldSz cx="9144000" cy="6858000" type="screen4x3"/>
  <p:notesSz cx="6858000" cy="9144000"/>
  <p:embeddedFontLst>
    <p:embeddedFont>
      <p:font typeface="Calibri" panose="020F0502020204030204" pitchFamily="34" charset="0"/>
      <p:regular r:id="rId72"/>
      <p:bold r:id="rId73"/>
      <p:italic r:id="rId74"/>
      <p:boldItalic r:id="rId7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3.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2.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Sheet1!$A$2:$A$41</c:f>
              <c:numCache>
                <c:formatCode>m/d/yyyy</c:formatCode>
                <c:ptCount val="40"/>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numCache>
            </c:numRef>
          </c:cat>
          <c:val>
            <c:numRef>
              <c:f>Sheet1!$B$2:$B$41</c:f>
              <c:numCache>
                <c:formatCode>General</c:formatCode>
                <c:ptCount val="40"/>
                <c:pt idx="0">
                  <c:v>4569</c:v>
                </c:pt>
                <c:pt idx="1">
                  <c:v>4580</c:v>
                </c:pt>
                <c:pt idx="2">
                  <c:v>4604</c:v>
                </c:pt>
                <c:pt idx="3">
                  <c:v>4613</c:v>
                </c:pt>
                <c:pt idx="4">
                  <c:v>4622</c:v>
                </c:pt>
                <c:pt idx="5">
                  <c:v>4642</c:v>
                </c:pt>
                <c:pt idx="6">
                  <c:v>4649</c:v>
                </c:pt>
                <c:pt idx="7">
                  <c:v>4662</c:v>
                </c:pt>
                <c:pt idx="8">
                  <c:v>4667</c:v>
                </c:pt>
                <c:pt idx="9">
                  <c:v>4681</c:v>
                </c:pt>
                <c:pt idx="10">
                  <c:v>4674</c:v>
                </c:pt>
                <c:pt idx="11">
                  <c:v>4675</c:v>
                </c:pt>
                <c:pt idx="12">
                  <c:v>4683</c:v>
                </c:pt>
                <c:pt idx="13">
                  <c:v>4689</c:v>
                </c:pt>
                <c:pt idx="14">
                  <c:v>4711</c:v>
                </c:pt>
                <c:pt idx="15">
                  <c:v>4773</c:v>
                </c:pt>
                <c:pt idx="16">
                  <c:v>4793</c:v>
                </c:pt>
                <c:pt idx="17">
                  <c:v>4804</c:v>
                </c:pt>
                <c:pt idx="18">
                  <c:v>4939</c:v>
                </c:pt>
                <c:pt idx="19">
                  <c:v>7147</c:v>
                </c:pt>
                <c:pt idx="20">
                  <c:v>7188</c:v>
                </c:pt>
                <c:pt idx="21">
                  <c:v>7242</c:v>
                </c:pt>
                <c:pt idx="22">
                  <c:v>7269</c:v>
                </c:pt>
                <c:pt idx="23">
                  <c:v>7281</c:v>
                </c:pt>
                <c:pt idx="24">
                  <c:v>7302</c:v>
                </c:pt>
                <c:pt idx="25">
                  <c:v>7344</c:v>
                </c:pt>
                <c:pt idx="26">
                  <c:v>7357</c:v>
                </c:pt>
                <c:pt idx="27">
                  <c:v>7368</c:v>
                </c:pt>
                <c:pt idx="28">
                  <c:v>7370</c:v>
                </c:pt>
                <c:pt idx="29">
                  <c:v>7392</c:v>
                </c:pt>
                <c:pt idx="30">
                  <c:v>7405</c:v>
                </c:pt>
                <c:pt idx="31">
                  <c:v>7414</c:v>
                </c:pt>
                <c:pt idx="32">
                  <c:v>7437</c:v>
                </c:pt>
                <c:pt idx="33">
                  <c:v>7482</c:v>
                </c:pt>
                <c:pt idx="34">
                  <c:v>7479</c:v>
                </c:pt>
                <c:pt idx="35">
                  <c:v>7486</c:v>
                </c:pt>
                <c:pt idx="36">
                  <c:v>7495</c:v>
                </c:pt>
                <c:pt idx="37">
                  <c:v>7508</c:v>
                </c:pt>
                <c:pt idx="38">
                  <c:v>7506</c:v>
                </c:pt>
                <c:pt idx="39">
                  <c:v>7538</c:v>
                </c:pt>
              </c:numCache>
            </c:numRef>
          </c:val>
          <c:smooth val="0"/>
          <c:extLst>
            <c:ext xmlns:c16="http://schemas.microsoft.com/office/drawing/2014/chart" uri="{C3380CC4-5D6E-409C-BE32-E72D297353CC}">
              <c16:uniqueId val="{00000000-CD60-4CA2-8D98-DB1AEB82FC51}"/>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Sheet1!$A$2:$A$41</c:f>
              <c:numCache>
                <c:formatCode>m/d/yyyy</c:formatCode>
                <c:ptCount val="40"/>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numCache>
            </c:numRef>
          </c:cat>
          <c:val>
            <c:numRef>
              <c:f>Sheet1!$C$2:$C$41</c:f>
              <c:numCache>
                <c:formatCode>General</c:formatCode>
                <c:ptCount val="40"/>
                <c:pt idx="0">
                  <c:v>3645</c:v>
                </c:pt>
                <c:pt idx="1">
                  <c:v>3656</c:v>
                </c:pt>
                <c:pt idx="2">
                  <c:v>3674</c:v>
                </c:pt>
                <c:pt idx="3">
                  <c:v>3689</c:v>
                </c:pt>
                <c:pt idx="4">
                  <c:v>3680</c:v>
                </c:pt>
                <c:pt idx="5">
                  <c:v>3682</c:v>
                </c:pt>
                <c:pt idx="6">
                  <c:v>3692</c:v>
                </c:pt>
                <c:pt idx="7">
                  <c:v>3699</c:v>
                </c:pt>
                <c:pt idx="8">
                  <c:v>3707</c:v>
                </c:pt>
                <c:pt idx="9">
                  <c:v>3721</c:v>
                </c:pt>
                <c:pt idx="10">
                  <c:v>3730</c:v>
                </c:pt>
                <c:pt idx="11">
                  <c:v>3796</c:v>
                </c:pt>
                <c:pt idx="12">
                  <c:v>3794</c:v>
                </c:pt>
                <c:pt idx="13">
                  <c:v>3795</c:v>
                </c:pt>
                <c:pt idx="14">
                  <c:v>3797</c:v>
                </c:pt>
                <c:pt idx="15">
                  <c:v>3822</c:v>
                </c:pt>
                <c:pt idx="16">
                  <c:v>3823</c:v>
                </c:pt>
                <c:pt idx="17">
                  <c:v>3825</c:v>
                </c:pt>
                <c:pt idx="18">
                  <c:v>3839</c:v>
                </c:pt>
                <c:pt idx="19">
                  <c:v>3851</c:v>
                </c:pt>
                <c:pt idx="20">
                  <c:v>3858</c:v>
                </c:pt>
                <c:pt idx="21">
                  <c:v>3864</c:v>
                </c:pt>
                <c:pt idx="22">
                  <c:v>3851</c:v>
                </c:pt>
                <c:pt idx="23">
                  <c:v>3850</c:v>
                </c:pt>
                <c:pt idx="24">
                  <c:v>3858</c:v>
                </c:pt>
                <c:pt idx="25">
                  <c:v>3858</c:v>
                </c:pt>
                <c:pt idx="26">
                  <c:v>3857</c:v>
                </c:pt>
                <c:pt idx="27">
                  <c:v>3868</c:v>
                </c:pt>
                <c:pt idx="28">
                  <c:v>3879</c:v>
                </c:pt>
                <c:pt idx="29">
                  <c:v>3885</c:v>
                </c:pt>
                <c:pt idx="30">
                  <c:v>3888</c:v>
                </c:pt>
                <c:pt idx="31">
                  <c:v>3906</c:v>
                </c:pt>
                <c:pt idx="32">
                  <c:v>3913</c:v>
                </c:pt>
                <c:pt idx="33">
                  <c:v>3921</c:v>
                </c:pt>
                <c:pt idx="34">
                  <c:v>3923</c:v>
                </c:pt>
                <c:pt idx="35">
                  <c:v>3935</c:v>
                </c:pt>
                <c:pt idx="36">
                  <c:v>3934</c:v>
                </c:pt>
                <c:pt idx="37">
                  <c:v>3963</c:v>
                </c:pt>
                <c:pt idx="38">
                  <c:v>3955</c:v>
                </c:pt>
                <c:pt idx="39">
                  <c:v>3963</c:v>
                </c:pt>
              </c:numCache>
            </c:numRef>
          </c:val>
          <c:smooth val="0"/>
          <c:extLst>
            <c:ext xmlns:c16="http://schemas.microsoft.com/office/drawing/2014/chart" uri="{C3380CC4-5D6E-409C-BE32-E72D297353CC}">
              <c16:uniqueId val="{00000001-CD60-4CA2-8D98-DB1AEB82FC51}"/>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Sheet1!$A$2:$A$41</c:f>
              <c:numCache>
                <c:formatCode>m/d/yyyy</c:formatCode>
                <c:ptCount val="40"/>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numCache>
            </c:numRef>
          </c:cat>
          <c:val>
            <c:numRef>
              <c:f>Sheet1!$D$2:$D$41</c:f>
              <c:numCache>
                <c:formatCode>General</c:formatCode>
                <c:ptCount val="4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numCache>
            </c:numRef>
          </c:val>
          <c:smooth val="0"/>
          <c:extLst>
            <c:ext xmlns:c16="http://schemas.microsoft.com/office/drawing/2014/chart" uri="{C3380CC4-5D6E-409C-BE32-E72D297353CC}">
              <c16:uniqueId val="{00000002-CD60-4CA2-8D98-DB1AEB82FC51}"/>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Sheet1!$A$2:$A$41</c:f>
              <c:numCache>
                <c:formatCode>m/d/yyyy</c:formatCode>
                <c:ptCount val="40"/>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numCache>
            </c:numRef>
          </c:cat>
          <c:val>
            <c:numRef>
              <c:f>Sheet1!$E$2:$E$41</c:f>
              <c:numCache>
                <c:formatCode>General</c:formatCode>
                <c:ptCount val="40"/>
                <c:pt idx="0">
                  <c:v>27940</c:v>
                </c:pt>
                <c:pt idx="1">
                  <c:v>28237</c:v>
                </c:pt>
                <c:pt idx="2">
                  <c:v>28493</c:v>
                </c:pt>
                <c:pt idx="3">
                  <c:v>28730</c:v>
                </c:pt>
                <c:pt idx="4">
                  <c:v>28926</c:v>
                </c:pt>
                <c:pt idx="5">
                  <c:v>29165</c:v>
                </c:pt>
                <c:pt idx="6">
                  <c:v>29365</c:v>
                </c:pt>
                <c:pt idx="7">
                  <c:v>29566</c:v>
                </c:pt>
                <c:pt idx="8">
                  <c:v>29728</c:v>
                </c:pt>
                <c:pt idx="9">
                  <c:v>29943</c:v>
                </c:pt>
                <c:pt idx="10">
                  <c:v>30214</c:v>
                </c:pt>
                <c:pt idx="11">
                  <c:v>30416</c:v>
                </c:pt>
                <c:pt idx="12">
                  <c:v>30685</c:v>
                </c:pt>
                <c:pt idx="13">
                  <c:v>31029</c:v>
                </c:pt>
                <c:pt idx="14">
                  <c:v>31407</c:v>
                </c:pt>
                <c:pt idx="15">
                  <c:v>31698</c:v>
                </c:pt>
                <c:pt idx="16">
                  <c:v>32016</c:v>
                </c:pt>
                <c:pt idx="17">
                  <c:v>32334</c:v>
                </c:pt>
                <c:pt idx="18">
                  <c:v>32675</c:v>
                </c:pt>
                <c:pt idx="19">
                  <c:v>33092</c:v>
                </c:pt>
                <c:pt idx="20">
                  <c:v>33490</c:v>
                </c:pt>
                <c:pt idx="21">
                  <c:v>33914</c:v>
                </c:pt>
                <c:pt idx="22">
                  <c:v>34266</c:v>
                </c:pt>
                <c:pt idx="23">
                  <c:v>34633</c:v>
                </c:pt>
                <c:pt idx="24">
                  <c:v>35096</c:v>
                </c:pt>
                <c:pt idx="25">
                  <c:v>35567</c:v>
                </c:pt>
                <c:pt idx="26">
                  <c:v>36055</c:v>
                </c:pt>
                <c:pt idx="27">
                  <c:v>36470</c:v>
                </c:pt>
                <c:pt idx="28">
                  <c:v>36859</c:v>
                </c:pt>
                <c:pt idx="29">
                  <c:v>37354</c:v>
                </c:pt>
                <c:pt idx="30">
                  <c:v>37877</c:v>
                </c:pt>
                <c:pt idx="31">
                  <c:v>38617</c:v>
                </c:pt>
                <c:pt idx="32">
                  <c:v>39278</c:v>
                </c:pt>
                <c:pt idx="33">
                  <c:v>39863</c:v>
                </c:pt>
                <c:pt idx="34">
                  <c:v>39975</c:v>
                </c:pt>
                <c:pt idx="35">
                  <c:v>39593</c:v>
                </c:pt>
                <c:pt idx="36">
                  <c:v>40209</c:v>
                </c:pt>
                <c:pt idx="37">
                  <c:v>40948</c:v>
                </c:pt>
                <c:pt idx="38">
                  <c:v>41591</c:v>
                </c:pt>
                <c:pt idx="39">
                  <c:v>42157</c:v>
                </c:pt>
              </c:numCache>
            </c:numRef>
          </c:val>
          <c:smooth val="0"/>
          <c:extLst>
            <c:ext xmlns:c16="http://schemas.microsoft.com/office/drawing/2014/chart" uri="{C3380CC4-5D6E-409C-BE32-E72D297353CC}">
              <c16:uniqueId val="{00000003-CD60-4CA2-8D98-DB1AEB82FC51}"/>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Sheet1!$A$2:$A$41</c:f>
              <c:numCache>
                <c:formatCode>m/d/yyyy</c:formatCode>
                <c:ptCount val="40"/>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numCache>
            </c:numRef>
          </c:cat>
          <c:val>
            <c:numRef>
              <c:f>Sheet1!$F$2:$F$41</c:f>
              <c:numCache>
                <c:formatCode>General</c:formatCode>
                <c:ptCount val="40"/>
                <c:pt idx="0">
                  <c:v>2226</c:v>
                </c:pt>
                <c:pt idx="1">
                  <c:v>2289</c:v>
                </c:pt>
                <c:pt idx="2">
                  <c:v>2344</c:v>
                </c:pt>
                <c:pt idx="3">
                  <c:v>2370</c:v>
                </c:pt>
                <c:pt idx="4">
                  <c:v>2399</c:v>
                </c:pt>
                <c:pt idx="5">
                  <c:v>2425</c:v>
                </c:pt>
                <c:pt idx="6">
                  <c:v>2441</c:v>
                </c:pt>
                <c:pt idx="7">
                  <c:v>2478</c:v>
                </c:pt>
                <c:pt idx="8">
                  <c:v>2482</c:v>
                </c:pt>
                <c:pt idx="9">
                  <c:v>2537</c:v>
                </c:pt>
                <c:pt idx="10">
                  <c:v>2561</c:v>
                </c:pt>
                <c:pt idx="11">
                  <c:v>2571</c:v>
                </c:pt>
                <c:pt idx="12">
                  <c:v>2579</c:v>
                </c:pt>
                <c:pt idx="13">
                  <c:v>2577</c:v>
                </c:pt>
                <c:pt idx="14">
                  <c:v>2585</c:v>
                </c:pt>
                <c:pt idx="15">
                  <c:v>2563</c:v>
                </c:pt>
                <c:pt idx="16">
                  <c:v>2578</c:v>
                </c:pt>
                <c:pt idx="17">
                  <c:v>2604</c:v>
                </c:pt>
                <c:pt idx="18">
                  <c:v>2633</c:v>
                </c:pt>
                <c:pt idx="19">
                  <c:v>2719</c:v>
                </c:pt>
                <c:pt idx="20">
                  <c:v>2781</c:v>
                </c:pt>
                <c:pt idx="21">
                  <c:v>2820</c:v>
                </c:pt>
                <c:pt idx="22">
                  <c:v>2869</c:v>
                </c:pt>
                <c:pt idx="23">
                  <c:v>2884</c:v>
                </c:pt>
                <c:pt idx="24">
                  <c:v>2899</c:v>
                </c:pt>
                <c:pt idx="25">
                  <c:v>2935</c:v>
                </c:pt>
                <c:pt idx="26">
                  <c:v>3010</c:v>
                </c:pt>
                <c:pt idx="27">
                  <c:v>3050</c:v>
                </c:pt>
                <c:pt idx="28">
                  <c:v>3053</c:v>
                </c:pt>
                <c:pt idx="29">
                  <c:v>3087</c:v>
                </c:pt>
                <c:pt idx="30">
                  <c:v>3100</c:v>
                </c:pt>
                <c:pt idx="31">
                  <c:v>3167</c:v>
                </c:pt>
                <c:pt idx="32">
                  <c:v>3193</c:v>
                </c:pt>
                <c:pt idx="33">
                  <c:v>3251</c:v>
                </c:pt>
                <c:pt idx="34">
                  <c:v>3271</c:v>
                </c:pt>
                <c:pt idx="35">
                  <c:v>3353</c:v>
                </c:pt>
                <c:pt idx="36">
                  <c:v>3351</c:v>
                </c:pt>
                <c:pt idx="37">
                  <c:v>3373</c:v>
                </c:pt>
                <c:pt idx="38">
                  <c:v>3487</c:v>
                </c:pt>
                <c:pt idx="39">
                  <c:v>3552</c:v>
                </c:pt>
              </c:numCache>
            </c:numRef>
          </c:val>
          <c:smooth val="0"/>
          <c:extLst>
            <c:ext xmlns:c16="http://schemas.microsoft.com/office/drawing/2014/chart" uri="{C3380CC4-5D6E-409C-BE32-E72D297353CC}">
              <c16:uniqueId val="{00000004-CD60-4CA2-8D98-DB1AEB82FC51}"/>
            </c:ext>
          </c:extLst>
        </c:ser>
        <c:dLbls>
          <c:showLegendKey val="0"/>
          <c:showVal val="0"/>
          <c:showCatName val="0"/>
          <c:showSerName val="0"/>
          <c:showPercent val="0"/>
          <c:showBubbleSize val="0"/>
        </c:dLbls>
        <c:smooth val="0"/>
        <c:axId val="250750736"/>
        <c:axId val="250748440"/>
      </c:lineChart>
      <c:dateAx>
        <c:axId val="250750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748440"/>
        <c:crosses val="autoZero"/>
        <c:auto val="1"/>
        <c:lblOffset val="100"/>
        <c:baseTimeUnit val="months"/>
      </c:dateAx>
      <c:valAx>
        <c:axId val="25074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75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23</c:v>
                </c:pt>
                <c:pt idx="1">
                  <c:v>17</c:v>
                </c:pt>
                <c:pt idx="2">
                  <c:v>21</c:v>
                </c:pt>
                <c:pt idx="3">
                  <c:v>40</c:v>
                </c:pt>
                <c:pt idx="4">
                  <c:v>11</c:v>
                </c:pt>
                <c:pt idx="5">
                  <c:v>1</c:v>
                </c:pt>
                <c:pt idx="6">
                  <c:v>0</c:v>
                </c:pt>
              </c:numCache>
            </c:numRef>
          </c:val>
          <c:extLst>
            <c:ext xmlns:c16="http://schemas.microsoft.com/office/drawing/2014/chart" uri="{C3380CC4-5D6E-409C-BE32-E72D297353CC}">
              <c16:uniqueId val="{00000000-4A37-4E50-9A6F-7BF7B414AEF8}"/>
            </c:ext>
          </c:extLst>
        </c:ser>
        <c:dLbls>
          <c:showLegendKey val="0"/>
          <c:showVal val="0"/>
          <c:showCatName val="0"/>
          <c:showSerName val="0"/>
          <c:showPercent val="0"/>
          <c:showBubbleSize val="0"/>
        </c:dLbls>
        <c:gapWidth val="219"/>
        <c:overlap val="-27"/>
        <c:axId val="394060248"/>
        <c:axId val="394061232"/>
      </c:barChart>
      <c:dateAx>
        <c:axId val="394060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61232"/>
        <c:crosses val="autoZero"/>
        <c:auto val="1"/>
        <c:lblOffset val="100"/>
        <c:baseTimeUnit val="months"/>
      </c:dateAx>
      <c:valAx>
        <c:axId val="39406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6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24</c:v>
                </c:pt>
                <c:pt idx="1">
                  <c:v>36</c:v>
                </c:pt>
                <c:pt idx="2">
                  <c:v>33</c:v>
                </c:pt>
                <c:pt idx="3">
                  <c:v>28</c:v>
                </c:pt>
                <c:pt idx="4">
                  <c:v>36</c:v>
                </c:pt>
                <c:pt idx="5">
                  <c:v>14</c:v>
                </c:pt>
                <c:pt idx="6">
                  <c:v>0</c:v>
                </c:pt>
                <c:pt idx="7">
                  <c:v>0</c:v>
                </c:pt>
                <c:pt idx="8">
                  <c:v>0</c:v>
                </c:pt>
                <c:pt idx="9">
                  <c:v>0</c:v>
                </c:pt>
                <c:pt idx="10">
                  <c:v>0</c:v>
                </c:pt>
                <c:pt idx="11">
                  <c:v>0</c:v>
                </c:pt>
              </c:numCache>
            </c:numRef>
          </c:val>
          <c:extLst>
            <c:ext xmlns:c16="http://schemas.microsoft.com/office/drawing/2014/chart" uri="{C3380CC4-5D6E-409C-BE32-E72D297353CC}">
              <c16:uniqueId val="{00000000-7CF0-4FD2-9E6C-D1705745CABA}"/>
            </c:ext>
          </c:extLst>
        </c:ser>
        <c:dLbls>
          <c:showLegendKey val="0"/>
          <c:showVal val="0"/>
          <c:showCatName val="0"/>
          <c:showSerName val="0"/>
          <c:showPercent val="0"/>
          <c:showBubbleSize val="0"/>
        </c:dLbls>
        <c:gapWidth val="219"/>
        <c:overlap val="-27"/>
        <c:axId val="390868536"/>
        <c:axId val="390865256"/>
      </c:barChart>
      <c:dateAx>
        <c:axId val="390868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65256"/>
        <c:crosses val="autoZero"/>
        <c:auto val="1"/>
        <c:lblOffset val="100"/>
        <c:baseTimeUnit val="months"/>
      </c:dateAx>
      <c:valAx>
        <c:axId val="39086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6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549</c:v>
                </c:pt>
                <c:pt idx="1">
                  <c:v>846</c:v>
                </c:pt>
                <c:pt idx="2">
                  <c:v>876</c:v>
                </c:pt>
                <c:pt idx="3">
                  <c:v>753</c:v>
                </c:pt>
                <c:pt idx="4">
                  <c:v>958</c:v>
                </c:pt>
                <c:pt idx="5">
                  <c:v>37</c:v>
                </c:pt>
                <c:pt idx="6">
                  <c:v>0</c:v>
                </c:pt>
                <c:pt idx="7">
                  <c:v>0</c:v>
                </c:pt>
                <c:pt idx="8">
                  <c:v>0</c:v>
                </c:pt>
                <c:pt idx="9">
                  <c:v>0</c:v>
                </c:pt>
                <c:pt idx="10">
                  <c:v>0</c:v>
                </c:pt>
                <c:pt idx="11">
                  <c:v>0</c:v>
                </c:pt>
              </c:numCache>
            </c:numRef>
          </c:val>
          <c:extLst>
            <c:ext xmlns:c16="http://schemas.microsoft.com/office/drawing/2014/chart" uri="{C3380CC4-5D6E-409C-BE32-E72D297353CC}">
              <c16:uniqueId val="{00000000-7304-4663-AB92-90DF44ADF751}"/>
            </c:ext>
          </c:extLst>
        </c:ser>
        <c:dLbls>
          <c:showLegendKey val="0"/>
          <c:showVal val="0"/>
          <c:showCatName val="0"/>
          <c:showSerName val="0"/>
          <c:showPercent val="0"/>
          <c:showBubbleSize val="0"/>
        </c:dLbls>
        <c:gapWidth val="219"/>
        <c:overlap val="-27"/>
        <c:axId val="397906832"/>
        <c:axId val="397912736"/>
      </c:barChart>
      <c:catAx>
        <c:axId val="397906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12736"/>
        <c:crosses val="autoZero"/>
        <c:auto val="1"/>
        <c:lblAlgn val="ctr"/>
        <c:lblOffset val="100"/>
        <c:noMultiLvlLbl val="0"/>
      </c:catAx>
      <c:valAx>
        <c:axId val="39791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0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17114</c:v>
                </c:pt>
                <c:pt idx="1">
                  <c:v>23168</c:v>
                </c:pt>
                <c:pt idx="2">
                  <c:v>18750</c:v>
                </c:pt>
                <c:pt idx="3">
                  <c:v>16919</c:v>
                </c:pt>
                <c:pt idx="4">
                  <c:v>41589</c:v>
                </c:pt>
                <c:pt idx="5">
                  <c:v>2112</c:v>
                </c:pt>
                <c:pt idx="6">
                  <c:v>0</c:v>
                </c:pt>
              </c:numCache>
            </c:numRef>
          </c:val>
          <c:extLst>
            <c:ext xmlns:c16="http://schemas.microsoft.com/office/drawing/2014/chart" uri="{C3380CC4-5D6E-409C-BE32-E72D297353CC}">
              <c16:uniqueId val="{00000000-EAE0-4AFE-827D-ED6AF3A5995E}"/>
            </c:ext>
          </c:extLst>
        </c:ser>
        <c:dLbls>
          <c:showLegendKey val="0"/>
          <c:showVal val="0"/>
          <c:showCatName val="0"/>
          <c:showSerName val="0"/>
          <c:showPercent val="0"/>
          <c:showBubbleSize val="0"/>
        </c:dLbls>
        <c:gapWidth val="219"/>
        <c:overlap val="-27"/>
        <c:axId val="397911752"/>
        <c:axId val="397912080"/>
      </c:barChart>
      <c:dateAx>
        <c:axId val="397911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12080"/>
        <c:crosses val="autoZero"/>
        <c:auto val="1"/>
        <c:lblOffset val="100"/>
        <c:baseTimeUnit val="months"/>
      </c:dateAx>
      <c:valAx>
        <c:axId val="39791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1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29</c:v>
                </c:pt>
                <c:pt idx="2">
                  <c:v>-8</c:v>
                </c:pt>
                <c:pt idx="3">
                  <c:v>8</c:v>
                </c:pt>
                <c:pt idx="4">
                  <c:v>29</c:v>
                </c:pt>
                <c:pt idx="5">
                  <c:v>2</c:v>
                </c:pt>
              </c:numCache>
            </c:numRef>
          </c:val>
          <c:extLst>
            <c:ext xmlns:c16="http://schemas.microsoft.com/office/drawing/2014/chart" uri="{C3380CC4-5D6E-409C-BE32-E72D297353CC}">
              <c16:uniqueId val="{00000000-73B0-43F8-886A-3C93C011043B}"/>
            </c:ext>
          </c:extLst>
        </c:ser>
        <c:dLbls>
          <c:showLegendKey val="0"/>
          <c:showVal val="0"/>
          <c:showCatName val="0"/>
          <c:showSerName val="0"/>
          <c:showPercent val="0"/>
          <c:showBubbleSize val="0"/>
        </c:dLbls>
        <c:gapWidth val="219"/>
        <c:overlap val="-27"/>
        <c:axId val="501580800"/>
        <c:axId val="501581456"/>
      </c:barChart>
      <c:dateAx>
        <c:axId val="501580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581456"/>
        <c:crosses val="autoZero"/>
        <c:auto val="1"/>
        <c:lblOffset val="100"/>
        <c:baseTimeUnit val="months"/>
      </c:dateAx>
      <c:valAx>
        <c:axId val="50158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58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6</c:v>
                </c:pt>
                <c:pt idx="2">
                  <c:v>5</c:v>
                </c:pt>
                <c:pt idx="3">
                  <c:v>3</c:v>
                </c:pt>
                <c:pt idx="4">
                  <c:v>3</c:v>
                </c:pt>
                <c:pt idx="5">
                  <c:v>2</c:v>
                </c:pt>
                <c:pt idx="6">
                  <c:v>0</c:v>
                </c:pt>
                <c:pt idx="7">
                  <c:v>0</c:v>
                </c:pt>
                <c:pt idx="8">
                  <c:v>0</c:v>
                </c:pt>
                <c:pt idx="9">
                  <c:v>0</c:v>
                </c:pt>
                <c:pt idx="10">
                  <c:v>0</c:v>
                </c:pt>
                <c:pt idx="11">
                  <c:v>0</c:v>
                </c:pt>
              </c:numCache>
            </c:numRef>
          </c:val>
          <c:extLst>
            <c:ext xmlns:c16="http://schemas.microsoft.com/office/drawing/2014/chart" uri="{C3380CC4-5D6E-409C-BE32-E72D297353CC}">
              <c16:uniqueId val="{00000000-587D-4B65-B37A-16977F7050EE}"/>
            </c:ext>
          </c:extLst>
        </c:ser>
        <c:dLbls>
          <c:showLegendKey val="0"/>
          <c:showVal val="0"/>
          <c:showCatName val="0"/>
          <c:showSerName val="0"/>
          <c:showPercent val="0"/>
          <c:showBubbleSize val="0"/>
        </c:dLbls>
        <c:gapWidth val="219"/>
        <c:overlap val="-27"/>
        <c:axId val="501566368"/>
        <c:axId val="501566696"/>
      </c:barChart>
      <c:dateAx>
        <c:axId val="501566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566696"/>
        <c:crosses val="autoZero"/>
        <c:auto val="1"/>
        <c:lblOffset val="100"/>
        <c:baseTimeUnit val="months"/>
      </c:dateAx>
      <c:valAx>
        <c:axId val="50156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56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71</c:v>
                </c:pt>
                <c:pt idx="1">
                  <c:v>151</c:v>
                </c:pt>
                <c:pt idx="2">
                  <c:v>110</c:v>
                </c:pt>
                <c:pt idx="3">
                  <c:v>66</c:v>
                </c:pt>
                <c:pt idx="4">
                  <c:v>76</c:v>
                </c:pt>
                <c:pt idx="5">
                  <c:v>5</c:v>
                </c:pt>
                <c:pt idx="6">
                  <c:v>0</c:v>
                </c:pt>
                <c:pt idx="7">
                  <c:v>0</c:v>
                </c:pt>
                <c:pt idx="8">
                  <c:v>0</c:v>
                </c:pt>
                <c:pt idx="9">
                  <c:v>0</c:v>
                </c:pt>
                <c:pt idx="10">
                  <c:v>0</c:v>
                </c:pt>
                <c:pt idx="11">
                  <c:v>0</c:v>
                </c:pt>
              </c:numCache>
            </c:numRef>
          </c:val>
          <c:extLst>
            <c:ext xmlns:c16="http://schemas.microsoft.com/office/drawing/2014/chart" uri="{C3380CC4-5D6E-409C-BE32-E72D297353CC}">
              <c16:uniqueId val="{00000000-6FA0-454A-B555-C7EF07A2237C}"/>
            </c:ext>
          </c:extLst>
        </c:ser>
        <c:dLbls>
          <c:showLegendKey val="0"/>
          <c:showVal val="0"/>
          <c:showCatName val="0"/>
          <c:showSerName val="0"/>
          <c:showPercent val="0"/>
          <c:showBubbleSize val="0"/>
        </c:dLbls>
        <c:gapWidth val="219"/>
        <c:overlap val="-27"/>
        <c:axId val="501568008"/>
        <c:axId val="501568336"/>
      </c:barChart>
      <c:catAx>
        <c:axId val="50156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568336"/>
        <c:crosses val="autoZero"/>
        <c:auto val="1"/>
        <c:lblAlgn val="ctr"/>
        <c:lblOffset val="100"/>
        <c:noMultiLvlLbl val="0"/>
      </c:catAx>
      <c:valAx>
        <c:axId val="501568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56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8</c:v>
                </c:pt>
                <c:pt idx="1">
                  <c:v>18</c:v>
                </c:pt>
                <c:pt idx="2">
                  <c:v>10</c:v>
                </c:pt>
                <c:pt idx="3">
                  <c:v>12</c:v>
                </c:pt>
                <c:pt idx="4">
                  <c:v>31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B71-4B22-A884-AF775D8C3F5D}"/>
            </c:ext>
          </c:extLst>
        </c:ser>
        <c:dLbls>
          <c:showLegendKey val="0"/>
          <c:showVal val="0"/>
          <c:showCatName val="0"/>
          <c:showSerName val="0"/>
          <c:showPercent val="0"/>
          <c:showBubbleSize val="0"/>
        </c:dLbls>
        <c:gapWidth val="219"/>
        <c:overlap val="-27"/>
        <c:axId val="501560136"/>
        <c:axId val="501565056"/>
      </c:barChart>
      <c:dateAx>
        <c:axId val="501560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565056"/>
        <c:crosses val="autoZero"/>
        <c:auto val="1"/>
        <c:lblOffset val="100"/>
        <c:baseTimeUnit val="months"/>
      </c:dateAx>
      <c:valAx>
        <c:axId val="50156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56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616</c:v>
                </c:pt>
                <c:pt idx="1">
                  <c:v>739</c:v>
                </c:pt>
                <c:pt idx="2">
                  <c:v>643</c:v>
                </c:pt>
                <c:pt idx="3">
                  <c:v>566</c:v>
                </c:pt>
                <c:pt idx="4">
                  <c:v>640</c:v>
                </c:pt>
                <c:pt idx="5">
                  <c:v>86</c:v>
                </c:pt>
              </c:numCache>
            </c:numRef>
          </c:val>
          <c:extLst>
            <c:ext xmlns:c16="http://schemas.microsoft.com/office/drawing/2014/chart" uri="{C3380CC4-5D6E-409C-BE32-E72D297353CC}">
              <c16:uniqueId val="{00000000-4FE9-48CC-96E2-970206E2AF5B}"/>
            </c:ext>
          </c:extLst>
        </c:ser>
        <c:dLbls>
          <c:showLegendKey val="0"/>
          <c:showVal val="0"/>
          <c:showCatName val="0"/>
          <c:showSerName val="0"/>
          <c:showPercent val="0"/>
          <c:showBubbleSize val="0"/>
        </c:dLbls>
        <c:gapWidth val="219"/>
        <c:overlap val="-27"/>
        <c:axId val="510372344"/>
        <c:axId val="510362832"/>
      </c:barChart>
      <c:dateAx>
        <c:axId val="510372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362832"/>
        <c:crosses val="autoZero"/>
        <c:auto val="1"/>
        <c:lblOffset val="100"/>
        <c:baseTimeUnit val="months"/>
      </c:dateAx>
      <c:valAx>
        <c:axId val="510362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372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2024-01</c:v>
                </c:pt>
                <c:pt idx="1">
                  <c:v>2024-02</c:v>
                </c:pt>
                <c:pt idx="2">
                  <c:v>2024-03</c:v>
                </c:pt>
                <c:pt idx="3">
                  <c:v>2024-04</c:v>
                </c:pt>
                <c:pt idx="4">
                  <c:v>2024-05</c:v>
                </c:pt>
                <c:pt idx="5">
                  <c:v>2024-06</c:v>
                </c:pt>
              </c:strCache>
            </c:strRef>
          </c:cat>
          <c:val>
            <c:numRef>
              <c:f>Sheet1!$B$2:$B$7</c:f>
              <c:numCache>
                <c:formatCode>General</c:formatCode>
                <c:ptCount val="6"/>
                <c:pt idx="0">
                  <c:v>69</c:v>
                </c:pt>
                <c:pt idx="1">
                  <c:v>4</c:v>
                </c:pt>
                <c:pt idx="2">
                  <c:v>6</c:v>
                </c:pt>
                <c:pt idx="3">
                  <c:v>7</c:v>
                </c:pt>
                <c:pt idx="4">
                  <c:v>6</c:v>
                </c:pt>
                <c:pt idx="5">
                  <c:v>5</c:v>
                </c:pt>
              </c:numCache>
            </c:numRef>
          </c:val>
          <c:extLst>
            <c:ext xmlns:c16="http://schemas.microsoft.com/office/drawing/2014/chart" uri="{C3380CC4-5D6E-409C-BE32-E72D297353CC}">
              <c16:uniqueId val="{00000000-7043-40EE-9ED3-5EDA69255E52}"/>
            </c:ext>
          </c:extLst>
        </c:ser>
        <c:dLbls>
          <c:showLegendKey val="0"/>
          <c:showVal val="0"/>
          <c:showCatName val="0"/>
          <c:showSerName val="0"/>
          <c:showPercent val="0"/>
          <c:showBubbleSize val="0"/>
        </c:dLbls>
        <c:gapWidth val="219"/>
        <c:overlap val="-27"/>
        <c:axId val="280950112"/>
        <c:axId val="280952080"/>
      </c:barChart>
      <c:catAx>
        <c:axId val="28095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52080"/>
        <c:crosses val="autoZero"/>
        <c:auto val="1"/>
        <c:lblAlgn val="ctr"/>
        <c:lblOffset val="100"/>
        <c:noMultiLvlLbl val="0"/>
      </c:catAx>
      <c:valAx>
        <c:axId val="28095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5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2024-01</c:v>
                </c:pt>
                <c:pt idx="1">
                  <c:v>2024-02</c:v>
                </c:pt>
                <c:pt idx="2">
                  <c:v>2024-03</c:v>
                </c:pt>
                <c:pt idx="3">
                  <c:v>2024-04</c:v>
                </c:pt>
                <c:pt idx="4">
                  <c:v>2024-05</c:v>
                </c:pt>
                <c:pt idx="5">
                  <c:v>2024-06</c:v>
                </c:pt>
              </c:strCache>
            </c:strRef>
          </c:cat>
          <c:val>
            <c:numRef>
              <c:f>Sheet1!$B$2:$B$7</c:f>
              <c:numCache>
                <c:formatCode>General</c:formatCode>
                <c:ptCount val="6"/>
                <c:pt idx="0">
                  <c:v>1395</c:v>
                </c:pt>
                <c:pt idx="1">
                  <c:v>93</c:v>
                </c:pt>
                <c:pt idx="2">
                  <c:v>127</c:v>
                </c:pt>
                <c:pt idx="3">
                  <c:v>161</c:v>
                </c:pt>
                <c:pt idx="4">
                  <c:v>137</c:v>
                </c:pt>
                <c:pt idx="5">
                  <c:v>11</c:v>
                </c:pt>
              </c:numCache>
            </c:numRef>
          </c:val>
          <c:extLst>
            <c:ext xmlns:c16="http://schemas.microsoft.com/office/drawing/2014/chart" uri="{C3380CC4-5D6E-409C-BE32-E72D297353CC}">
              <c16:uniqueId val="{00000000-EEA4-434B-BC8C-25113EBDB61F}"/>
            </c:ext>
          </c:extLst>
        </c:ser>
        <c:dLbls>
          <c:showLegendKey val="0"/>
          <c:showVal val="0"/>
          <c:showCatName val="0"/>
          <c:showSerName val="0"/>
          <c:showPercent val="0"/>
          <c:showBubbleSize val="0"/>
        </c:dLbls>
        <c:gapWidth val="219"/>
        <c:overlap val="-27"/>
        <c:axId val="280952408"/>
        <c:axId val="280952736"/>
      </c:barChart>
      <c:catAx>
        <c:axId val="280952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52736"/>
        <c:crosses val="autoZero"/>
        <c:auto val="1"/>
        <c:lblAlgn val="ctr"/>
        <c:lblOffset val="100"/>
        <c:noMultiLvlLbl val="0"/>
      </c:catAx>
      <c:valAx>
        <c:axId val="28095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5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1212</c:v>
                </c:pt>
                <c:pt idx="1">
                  <c:v>99369</c:v>
                </c:pt>
                <c:pt idx="2">
                  <c:v>85918</c:v>
                </c:pt>
                <c:pt idx="3">
                  <c:v>83046</c:v>
                </c:pt>
                <c:pt idx="4">
                  <c:v>93468</c:v>
                </c:pt>
                <c:pt idx="5">
                  <c:v>80119</c:v>
                </c:pt>
                <c:pt idx="6">
                  <c:v>8031</c:v>
                </c:pt>
              </c:numCache>
            </c:numRef>
          </c:val>
          <c:extLst>
            <c:ext xmlns:c16="http://schemas.microsoft.com/office/drawing/2014/chart" uri="{C3380CC4-5D6E-409C-BE32-E72D297353CC}">
              <c16:uniqueId val="{00000000-22B7-459B-B0DE-470D62B63C0E}"/>
            </c:ext>
          </c:extLst>
        </c:ser>
        <c:dLbls>
          <c:showLegendKey val="0"/>
          <c:showVal val="0"/>
          <c:showCatName val="0"/>
          <c:showSerName val="0"/>
          <c:showPercent val="0"/>
          <c:showBubbleSize val="0"/>
        </c:dLbls>
        <c:gapWidth val="219"/>
        <c:overlap val="-27"/>
        <c:axId val="280956016"/>
        <c:axId val="280956344"/>
      </c:barChart>
      <c:catAx>
        <c:axId val="28095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56344"/>
        <c:crosses val="autoZero"/>
        <c:auto val="1"/>
        <c:lblAlgn val="ctr"/>
        <c:lblOffset val="100"/>
        <c:noMultiLvlLbl val="0"/>
      </c:catAx>
      <c:valAx>
        <c:axId val="28095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5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22</c:v>
                </c:pt>
                <c:pt idx="2">
                  <c:v>114</c:v>
                </c:pt>
                <c:pt idx="3">
                  <c:v>65</c:v>
                </c:pt>
                <c:pt idx="4">
                  <c:v>5</c:v>
                </c:pt>
                <c:pt idx="5">
                  <c:v>7</c:v>
                </c:pt>
              </c:numCache>
            </c:numRef>
          </c:val>
          <c:extLst>
            <c:ext xmlns:c16="http://schemas.microsoft.com/office/drawing/2014/chart" uri="{C3380CC4-5D6E-409C-BE32-E72D297353CC}">
              <c16:uniqueId val="{00000000-24BF-4EFC-B719-BEA4DD920811}"/>
            </c:ext>
          </c:extLst>
        </c:ser>
        <c:dLbls>
          <c:showLegendKey val="0"/>
          <c:showVal val="0"/>
          <c:showCatName val="0"/>
          <c:showSerName val="0"/>
          <c:showPercent val="0"/>
          <c:showBubbleSize val="0"/>
        </c:dLbls>
        <c:gapWidth val="219"/>
        <c:overlap val="-27"/>
        <c:axId val="285917264"/>
        <c:axId val="285912672"/>
      </c:barChart>
      <c:dateAx>
        <c:axId val="285917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12672"/>
        <c:crosses val="autoZero"/>
        <c:auto val="1"/>
        <c:lblOffset val="100"/>
        <c:baseTimeUnit val="months"/>
      </c:dateAx>
      <c:valAx>
        <c:axId val="28591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1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34</c:v>
                </c:pt>
                <c:pt idx="2">
                  <c:v>39</c:v>
                </c:pt>
                <c:pt idx="3">
                  <c:v>23</c:v>
                </c:pt>
                <c:pt idx="4">
                  <c:v>26</c:v>
                </c:pt>
                <c:pt idx="5">
                  <c:v>22</c:v>
                </c:pt>
                <c:pt idx="6">
                  <c:v>0</c:v>
                </c:pt>
                <c:pt idx="7">
                  <c:v>0</c:v>
                </c:pt>
                <c:pt idx="8">
                  <c:v>0</c:v>
                </c:pt>
                <c:pt idx="9">
                  <c:v>0</c:v>
                </c:pt>
                <c:pt idx="10">
                  <c:v>0</c:v>
                </c:pt>
                <c:pt idx="11">
                  <c:v>0</c:v>
                </c:pt>
              </c:numCache>
            </c:numRef>
          </c:val>
          <c:extLst>
            <c:ext xmlns:c16="http://schemas.microsoft.com/office/drawing/2014/chart" uri="{C3380CC4-5D6E-409C-BE32-E72D297353CC}">
              <c16:uniqueId val="{00000000-41E7-4120-8659-D16B4A5DAA6B}"/>
            </c:ext>
          </c:extLst>
        </c:ser>
        <c:dLbls>
          <c:showLegendKey val="0"/>
          <c:showVal val="0"/>
          <c:showCatName val="0"/>
          <c:showSerName val="0"/>
          <c:showPercent val="0"/>
          <c:showBubbleSize val="0"/>
        </c:dLbls>
        <c:gapWidth val="219"/>
        <c:overlap val="-27"/>
        <c:axId val="285927432"/>
        <c:axId val="285928744"/>
      </c:barChart>
      <c:dateAx>
        <c:axId val="285927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28744"/>
        <c:crosses val="autoZero"/>
        <c:auto val="1"/>
        <c:lblOffset val="100"/>
        <c:baseTimeUnit val="months"/>
      </c:dateAx>
      <c:valAx>
        <c:axId val="285928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2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514</c:v>
                </c:pt>
                <c:pt idx="1">
                  <c:v>521</c:v>
                </c:pt>
                <c:pt idx="2">
                  <c:v>596</c:v>
                </c:pt>
                <c:pt idx="3">
                  <c:v>379</c:v>
                </c:pt>
                <c:pt idx="4">
                  <c:v>451</c:v>
                </c:pt>
                <c:pt idx="5">
                  <c:v>22</c:v>
                </c:pt>
                <c:pt idx="6">
                  <c:v>0</c:v>
                </c:pt>
                <c:pt idx="7">
                  <c:v>0</c:v>
                </c:pt>
                <c:pt idx="8">
                  <c:v>0</c:v>
                </c:pt>
                <c:pt idx="9">
                  <c:v>0</c:v>
                </c:pt>
                <c:pt idx="10">
                  <c:v>0</c:v>
                </c:pt>
                <c:pt idx="11">
                  <c:v>0</c:v>
                </c:pt>
              </c:numCache>
            </c:numRef>
          </c:val>
          <c:extLst>
            <c:ext xmlns:c16="http://schemas.microsoft.com/office/drawing/2014/chart" uri="{C3380CC4-5D6E-409C-BE32-E72D297353CC}">
              <c16:uniqueId val="{00000000-FE93-43BA-90D7-17180A25D71C}"/>
            </c:ext>
          </c:extLst>
        </c:ser>
        <c:dLbls>
          <c:showLegendKey val="0"/>
          <c:showVal val="0"/>
          <c:showCatName val="0"/>
          <c:showSerName val="0"/>
          <c:showPercent val="0"/>
          <c:showBubbleSize val="0"/>
        </c:dLbls>
        <c:gapWidth val="219"/>
        <c:overlap val="-27"/>
        <c:axId val="285921856"/>
        <c:axId val="285921200"/>
      </c:barChart>
      <c:catAx>
        <c:axId val="285921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21200"/>
        <c:crosses val="autoZero"/>
        <c:auto val="1"/>
        <c:lblAlgn val="ctr"/>
        <c:lblOffset val="100"/>
        <c:noMultiLvlLbl val="0"/>
      </c:catAx>
      <c:valAx>
        <c:axId val="28592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2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11319</c:v>
                </c:pt>
                <c:pt idx="1">
                  <c:v>14012</c:v>
                </c:pt>
                <c:pt idx="2">
                  <c:v>118067</c:v>
                </c:pt>
                <c:pt idx="3">
                  <c:v>49571</c:v>
                </c:pt>
                <c:pt idx="4">
                  <c:v>10510</c:v>
                </c:pt>
              </c:numCache>
            </c:numRef>
          </c:val>
          <c:extLst>
            <c:ext xmlns:c16="http://schemas.microsoft.com/office/drawing/2014/chart" uri="{C3380CC4-5D6E-409C-BE32-E72D297353CC}">
              <c16:uniqueId val="{00000000-9750-4D05-A280-A8275245EF51}"/>
            </c:ext>
          </c:extLst>
        </c:ser>
        <c:dLbls>
          <c:showLegendKey val="0"/>
          <c:showVal val="0"/>
          <c:showCatName val="0"/>
          <c:showSerName val="0"/>
          <c:showPercent val="0"/>
          <c:showBubbleSize val="0"/>
        </c:dLbls>
        <c:gapWidth val="219"/>
        <c:overlap val="-27"/>
        <c:axId val="285923496"/>
        <c:axId val="285919560"/>
      </c:barChart>
      <c:dateAx>
        <c:axId val="285923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19560"/>
        <c:crosses val="autoZero"/>
        <c:auto val="1"/>
        <c:lblOffset val="100"/>
        <c:baseTimeUnit val="months"/>
      </c:dateAx>
      <c:valAx>
        <c:axId val="28591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92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31268-6074-495A-B82C-086C35FF8B85}"/>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DB4E9EFA-EC4D-4F54-80F7-F9662FF9A3A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822628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0A004-C666-4A94-94C3-DE66E389C2B0}"/>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2CA27CD8-8F39-4B66-9A77-1753DADCAFA5}"/>
              </a:ext>
            </a:extLst>
          </p:cNvPr>
          <p:cNvGraphicFramePr>
            <a:graphicFrameLocks noGrp="1"/>
          </p:cNvGraphicFramePr>
          <p:nvPr>
            <p:ph type="chart" sz="quarter" idx="13"/>
            <p:extLst>
              <p:ext uri="{D42A27DB-BD31-4B8C-83A1-F6EECF244321}">
                <p14:modId xmlns:p14="http://schemas.microsoft.com/office/powerpoint/2010/main" val="1184936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8B65B9-7FE4-4766-ABB4-C509D0565754}"/>
              </a:ext>
            </a:extLst>
          </p:cNvPr>
          <p:cNvSpPr>
            <a:spLocks noGrp="1"/>
          </p:cNvSpPr>
          <p:nvPr>
            <p:ph type="body" sz="quarter" idx="14"/>
          </p:nvPr>
        </p:nvSpPr>
        <p:spPr/>
        <p:txBody>
          <a:bodyPr/>
          <a:lstStyle/>
          <a:p>
            <a:r>
              <a:rPr lang="en-US"/>
              <a:t>01/01/2021 - 04/30/2024</a:t>
            </a:r>
          </a:p>
        </p:txBody>
      </p:sp>
      <p:sp>
        <p:nvSpPr>
          <p:cNvPr id="5" name="Footer Placeholder 4">
            <a:extLst>
              <a:ext uri="{FF2B5EF4-FFF2-40B4-BE49-F238E27FC236}">
                <a16:creationId xmlns:a16="http://schemas.microsoft.com/office/drawing/2014/main" id="{967DA941-8EF3-4CEA-BD68-0389FD57DB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4452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CE4AE-3F33-47E3-A2EB-F16524F7C00B}"/>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3E3E0FD9-6C0D-49FC-8D42-0A7A67CE6A66}"/>
              </a:ext>
            </a:extLst>
          </p:cNvPr>
          <p:cNvGraphicFramePr>
            <a:graphicFrameLocks noGrp="1"/>
          </p:cNvGraphicFramePr>
          <p:nvPr>
            <p:ph type="tbl" sz="quarter" idx="13"/>
            <p:extLst>
              <p:ext uri="{D42A27DB-BD31-4B8C-83A1-F6EECF244321}">
                <p14:modId xmlns:p14="http://schemas.microsoft.com/office/powerpoint/2010/main" val="3813720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236338984"/>
                    </a:ext>
                  </a:extLst>
                </a:gridCol>
                <a:gridCol w="905256">
                  <a:extLst>
                    <a:ext uri="{9D8B030D-6E8A-4147-A177-3AD203B41FA5}">
                      <a16:colId xmlns:a16="http://schemas.microsoft.com/office/drawing/2014/main" val="2393531908"/>
                    </a:ext>
                  </a:extLst>
                </a:gridCol>
                <a:gridCol w="905256">
                  <a:extLst>
                    <a:ext uri="{9D8B030D-6E8A-4147-A177-3AD203B41FA5}">
                      <a16:colId xmlns:a16="http://schemas.microsoft.com/office/drawing/2014/main" val="3249916265"/>
                    </a:ext>
                  </a:extLst>
                </a:gridCol>
                <a:gridCol w="905256">
                  <a:extLst>
                    <a:ext uri="{9D8B030D-6E8A-4147-A177-3AD203B41FA5}">
                      <a16:colId xmlns:a16="http://schemas.microsoft.com/office/drawing/2014/main" val="852318997"/>
                    </a:ext>
                  </a:extLst>
                </a:gridCol>
                <a:gridCol w="905256">
                  <a:extLst>
                    <a:ext uri="{9D8B030D-6E8A-4147-A177-3AD203B41FA5}">
                      <a16:colId xmlns:a16="http://schemas.microsoft.com/office/drawing/2014/main" val="2277984348"/>
                    </a:ext>
                  </a:extLst>
                </a:gridCol>
                <a:gridCol w="905256">
                  <a:extLst>
                    <a:ext uri="{9D8B030D-6E8A-4147-A177-3AD203B41FA5}">
                      <a16:colId xmlns:a16="http://schemas.microsoft.com/office/drawing/2014/main" val="1104034649"/>
                    </a:ext>
                  </a:extLst>
                </a:gridCol>
                <a:gridCol w="905256">
                  <a:extLst>
                    <a:ext uri="{9D8B030D-6E8A-4147-A177-3AD203B41FA5}">
                      <a16:colId xmlns:a16="http://schemas.microsoft.com/office/drawing/2014/main" val="3091492387"/>
                    </a:ext>
                  </a:extLst>
                </a:gridCol>
                <a:gridCol w="905256">
                  <a:extLst>
                    <a:ext uri="{9D8B030D-6E8A-4147-A177-3AD203B41FA5}">
                      <a16:colId xmlns:a16="http://schemas.microsoft.com/office/drawing/2014/main" val="2965995025"/>
                    </a:ext>
                  </a:extLst>
                </a:gridCol>
                <a:gridCol w="905256">
                  <a:extLst>
                    <a:ext uri="{9D8B030D-6E8A-4147-A177-3AD203B41FA5}">
                      <a16:colId xmlns:a16="http://schemas.microsoft.com/office/drawing/2014/main" val="75737563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50264177"/>
                  </a:ext>
                </a:extLst>
              </a:tr>
              <a:tr h="370840">
                <a:tc>
                  <a:txBody>
                    <a:bodyPr/>
                    <a:lstStyle/>
                    <a:p>
                      <a:r>
                        <a:rPr lang="en-US" sz="1000"/>
                        <a:t>7529</a:t>
                      </a:r>
                    </a:p>
                  </a:txBody>
                  <a:tcPr/>
                </a:tc>
                <a:tc>
                  <a:txBody>
                    <a:bodyPr/>
                    <a:lstStyle/>
                    <a:p>
                      <a:r>
                        <a:rPr lang="en-US" sz="1000"/>
                        <a:t>-9</a:t>
                      </a:r>
                    </a:p>
                  </a:txBody>
                  <a:tcPr/>
                </a:tc>
                <a:tc>
                  <a:txBody>
                    <a:bodyPr/>
                    <a:lstStyle/>
                    <a:p>
                      <a:r>
                        <a:rPr lang="en-US" sz="1000"/>
                        <a:t>23</a:t>
                      </a:r>
                    </a:p>
                  </a:txBody>
                  <a:tcPr/>
                </a:tc>
                <a:tc>
                  <a:txBody>
                    <a:bodyPr/>
                    <a:lstStyle/>
                    <a:p>
                      <a:r>
                        <a:rPr lang="en-US" sz="1000"/>
                        <a:t>884</a:t>
                      </a:r>
                    </a:p>
                  </a:txBody>
                  <a:tcPr/>
                </a:tc>
                <a:tc>
                  <a:txBody>
                    <a:bodyPr/>
                    <a:lstStyle/>
                    <a:p>
                      <a:r>
                        <a:rPr lang="en-US" sz="1000"/>
                        <a:t>20</a:t>
                      </a:r>
                    </a:p>
                  </a:txBody>
                  <a:tcPr/>
                </a:tc>
                <a:tc>
                  <a:txBody>
                    <a:bodyPr/>
                    <a:lstStyle/>
                    <a:p>
                      <a:r>
                        <a:rPr lang="en-US" sz="1000"/>
                        <a:t>54</a:t>
                      </a:r>
                    </a:p>
                  </a:txBody>
                  <a:tcPr/>
                </a:tc>
                <a:tc>
                  <a:txBody>
                    <a:bodyPr/>
                    <a:lstStyle/>
                    <a:p>
                      <a:r>
                        <a:rPr lang="en-US" sz="1000"/>
                        <a:t>0</a:t>
                      </a:r>
                    </a:p>
                  </a:txBody>
                  <a:tcPr/>
                </a:tc>
                <a:tc>
                  <a:txBody>
                    <a:bodyPr/>
                    <a:lstStyle/>
                    <a:p>
                      <a:r>
                        <a:rPr lang="en-US" sz="1000"/>
                        <a:t>0.5529 %</a:t>
                      </a:r>
                    </a:p>
                  </a:txBody>
                  <a:tcPr/>
                </a:tc>
                <a:tc>
                  <a:txBody>
                    <a:bodyPr/>
                    <a:lstStyle/>
                    <a:p>
                      <a:r>
                        <a:rPr lang="en-US" sz="1000"/>
                        <a:t>0.0 %</a:t>
                      </a:r>
                    </a:p>
                  </a:txBody>
                  <a:tcPr/>
                </a:tc>
                <a:extLst>
                  <a:ext uri="{0D108BD9-81ED-4DB2-BD59-A6C34878D82A}">
                    <a16:rowId xmlns:a16="http://schemas.microsoft.com/office/drawing/2014/main" val="2373457984"/>
                  </a:ext>
                </a:extLst>
              </a:tr>
            </a:tbl>
          </a:graphicData>
        </a:graphic>
      </p:graphicFrame>
      <p:sp>
        <p:nvSpPr>
          <p:cNvPr id="4" name="Text Placeholder 3">
            <a:extLst>
              <a:ext uri="{FF2B5EF4-FFF2-40B4-BE49-F238E27FC236}">
                <a16:creationId xmlns:a16="http://schemas.microsoft.com/office/drawing/2014/main" id="{26DA827F-B1C7-45C0-B069-86CF64EB0C7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43839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773-0432-4A62-8FF7-03EC3B0F66E7}"/>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F8A78CF1-4FC2-47BB-8DFE-BD341E323EC4}"/>
              </a:ext>
            </a:extLst>
          </p:cNvPr>
          <p:cNvGraphicFramePr>
            <a:graphicFrameLocks noGrp="1"/>
          </p:cNvGraphicFramePr>
          <p:nvPr>
            <p:ph type="chart" sz="quarter" idx="13"/>
            <p:extLst>
              <p:ext uri="{D42A27DB-BD31-4B8C-83A1-F6EECF244321}">
                <p14:modId xmlns:p14="http://schemas.microsoft.com/office/powerpoint/2010/main" val="2556000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F1381A-523D-4638-95C7-A8D222B5B86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6EFCD0C-B12A-4CC4-9935-383FDE8F5E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8522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8D23F-89DA-4774-8B30-1F77CC1B6C4E}"/>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DB5CD113-F64D-4A11-B0C5-83345EDB70C9}"/>
              </a:ext>
            </a:extLst>
          </p:cNvPr>
          <p:cNvGraphicFramePr>
            <a:graphicFrameLocks noGrp="1"/>
          </p:cNvGraphicFramePr>
          <p:nvPr>
            <p:ph type="chart" sz="quarter" idx="13"/>
            <p:extLst>
              <p:ext uri="{D42A27DB-BD31-4B8C-83A1-F6EECF244321}">
                <p14:modId xmlns:p14="http://schemas.microsoft.com/office/powerpoint/2010/main" val="3458400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CB9F64-FED6-47CE-833E-C3F6F1D5B27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5F0D801-8B44-4F3A-A3F4-A491CB4D5C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4668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D1D40-F0FD-45BE-88A5-3157B20BEEB0}"/>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37DD17A8-9919-45D8-908E-6587610DCE28}"/>
              </a:ext>
            </a:extLst>
          </p:cNvPr>
          <p:cNvGraphicFramePr>
            <a:graphicFrameLocks noGrp="1"/>
          </p:cNvGraphicFramePr>
          <p:nvPr>
            <p:ph type="chart" sz="quarter" idx="13"/>
            <p:extLst>
              <p:ext uri="{D42A27DB-BD31-4B8C-83A1-F6EECF244321}">
                <p14:modId xmlns:p14="http://schemas.microsoft.com/office/powerpoint/2010/main" val="2841067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614F8D-5672-4521-9E00-0D9DBAEC5CB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8EE32C7-5574-4502-AB12-BA0306A10D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2536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231B7-58BF-4DC0-9DA0-7BB6682FFD14}"/>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4CAD3B94-4F9C-4A60-B6F7-017BB9E5122C}"/>
              </a:ext>
            </a:extLst>
          </p:cNvPr>
          <p:cNvGraphicFramePr>
            <a:graphicFrameLocks noGrp="1"/>
          </p:cNvGraphicFramePr>
          <p:nvPr>
            <p:ph type="chart" sz="quarter" idx="13"/>
            <p:extLst>
              <p:ext uri="{D42A27DB-BD31-4B8C-83A1-F6EECF244321}">
                <p14:modId xmlns:p14="http://schemas.microsoft.com/office/powerpoint/2010/main" val="23104451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7C9870-2AC4-49E6-A9A1-D7C64985B30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0D2C1EA-2B54-42C8-8182-6CDDE1E672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2113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A24EA-35EC-427A-AB1A-C7B5F937E286}"/>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B5DC4515-C340-4577-A07C-2626453E3401}"/>
              </a:ext>
            </a:extLst>
          </p:cNvPr>
          <p:cNvGraphicFramePr>
            <a:graphicFrameLocks noGrp="1"/>
          </p:cNvGraphicFramePr>
          <p:nvPr>
            <p:ph type="tbl" sz="quarter" idx="13"/>
            <p:extLst>
              <p:ext uri="{D42A27DB-BD31-4B8C-83A1-F6EECF244321}">
                <p14:modId xmlns:p14="http://schemas.microsoft.com/office/powerpoint/2010/main" val="761764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51330956"/>
                    </a:ext>
                  </a:extLst>
                </a:gridCol>
                <a:gridCol w="1481328">
                  <a:extLst>
                    <a:ext uri="{9D8B030D-6E8A-4147-A177-3AD203B41FA5}">
                      <a16:colId xmlns:a16="http://schemas.microsoft.com/office/drawing/2014/main" val="437425306"/>
                    </a:ext>
                  </a:extLst>
                </a:gridCol>
                <a:gridCol w="329184">
                  <a:extLst>
                    <a:ext uri="{9D8B030D-6E8A-4147-A177-3AD203B41FA5}">
                      <a16:colId xmlns:a16="http://schemas.microsoft.com/office/drawing/2014/main" val="2730023562"/>
                    </a:ext>
                  </a:extLst>
                </a:gridCol>
                <a:gridCol w="329184">
                  <a:extLst>
                    <a:ext uri="{9D8B030D-6E8A-4147-A177-3AD203B41FA5}">
                      <a16:colId xmlns:a16="http://schemas.microsoft.com/office/drawing/2014/main" val="1800751899"/>
                    </a:ext>
                  </a:extLst>
                </a:gridCol>
                <a:gridCol w="329184">
                  <a:extLst>
                    <a:ext uri="{9D8B030D-6E8A-4147-A177-3AD203B41FA5}">
                      <a16:colId xmlns:a16="http://schemas.microsoft.com/office/drawing/2014/main" val="3411118876"/>
                    </a:ext>
                  </a:extLst>
                </a:gridCol>
                <a:gridCol w="329184">
                  <a:extLst>
                    <a:ext uri="{9D8B030D-6E8A-4147-A177-3AD203B41FA5}">
                      <a16:colId xmlns:a16="http://schemas.microsoft.com/office/drawing/2014/main" val="1603859357"/>
                    </a:ext>
                  </a:extLst>
                </a:gridCol>
                <a:gridCol w="329184">
                  <a:extLst>
                    <a:ext uri="{9D8B030D-6E8A-4147-A177-3AD203B41FA5}">
                      <a16:colId xmlns:a16="http://schemas.microsoft.com/office/drawing/2014/main" val="1027464836"/>
                    </a:ext>
                  </a:extLst>
                </a:gridCol>
                <a:gridCol w="329184">
                  <a:extLst>
                    <a:ext uri="{9D8B030D-6E8A-4147-A177-3AD203B41FA5}">
                      <a16:colId xmlns:a16="http://schemas.microsoft.com/office/drawing/2014/main" val="2902790414"/>
                    </a:ext>
                  </a:extLst>
                </a:gridCol>
                <a:gridCol w="329184">
                  <a:extLst>
                    <a:ext uri="{9D8B030D-6E8A-4147-A177-3AD203B41FA5}">
                      <a16:colId xmlns:a16="http://schemas.microsoft.com/office/drawing/2014/main" val="3811004130"/>
                    </a:ext>
                  </a:extLst>
                </a:gridCol>
                <a:gridCol w="329184">
                  <a:extLst>
                    <a:ext uri="{9D8B030D-6E8A-4147-A177-3AD203B41FA5}">
                      <a16:colId xmlns:a16="http://schemas.microsoft.com/office/drawing/2014/main" val="3022013955"/>
                    </a:ext>
                  </a:extLst>
                </a:gridCol>
                <a:gridCol w="329184">
                  <a:extLst>
                    <a:ext uri="{9D8B030D-6E8A-4147-A177-3AD203B41FA5}">
                      <a16:colId xmlns:a16="http://schemas.microsoft.com/office/drawing/2014/main" val="1603893725"/>
                    </a:ext>
                  </a:extLst>
                </a:gridCol>
                <a:gridCol w="329184">
                  <a:extLst>
                    <a:ext uri="{9D8B030D-6E8A-4147-A177-3AD203B41FA5}">
                      <a16:colId xmlns:a16="http://schemas.microsoft.com/office/drawing/2014/main" val="1545626420"/>
                    </a:ext>
                  </a:extLst>
                </a:gridCol>
                <a:gridCol w="329184">
                  <a:extLst>
                    <a:ext uri="{9D8B030D-6E8A-4147-A177-3AD203B41FA5}">
                      <a16:colId xmlns:a16="http://schemas.microsoft.com/office/drawing/2014/main" val="3761070718"/>
                    </a:ext>
                  </a:extLst>
                </a:gridCol>
                <a:gridCol w="329184">
                  <a:extLst>
                    <a:ext uri="{9D8B030D-6E8A-4147-A177-3AD203B41FA5}">
                      <a16:colId xmlns:a16="http://schemas.microsoft.com/office/drawing/2014/main" val="1799440395"/>
                    </a:ext>
                  </a:extLst>
                </a:gridCol>
                <a:gridCol w="329184">
                  <a:extLst>
                    <a:ext uri="{9D8B030D-6E8A-4147-A177-3AD203B41FA5}">
                      <a16:colId xmlns:a16="http://schemas.microsoft.com/office/drawing/2014/main" val="1934687895"/>
                    </a:ext>
                  </a:extLst>
                </a:gridCol>
                <a:gridCol w="329184">
                  <a:extLst>
                    <a:ext uri="{9D8B030D-6E8A-4147-A177-3AD203B41FA5}">
                      <a16:colId xmlns:a16="http://schemas.microsoft.com/office/drawing/2014/main" val="3344241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50954234"/>
                  </a:ext>
                </a:extLst>
              </a:tr>
            </a:tbl>
          </a:graphicData>
        </a:graphic>
      </p:graphicFrame>
      <p:sp>
        <p:nvSpPr>
          <p:cNvPr id="4" name="Text Placeholder 3">
            <a:extLst>
              <a:ext uri="{FF2B5EF4-FFF2-40B4-BE49-F238E27FC236}">
                <a16:creationId xmlns:a16="http://schemas.microsoft.com/office/drawing/2014/main" id="{4A6F98FD-99DA-4D50-BF1D-DF6E68B04C41}"/>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986901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96160-06CA-4EC1-B109-4F2CFC040F7A}"/>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64D69DB4-751A-4D42-A935-5DD08A2DFF17}"/>
              </a:ext>
            </a:extLst>
          </p:cNvPr>
          <p:cNvGraphicFramePr>
            <a:graphicFrameLocks noGrp="1"/>
          </p:cNvGraphicFramePr>
          <p:nvPr>
            <p:ph type="tbl" sz="quarter" idx="13"/>
            <p:extLst>
              <p:ext uri="{D42A27DB-BD31-4B8C-83A1-F6EECF244321}">
                <p14:modId xmlns:p14="http://schemas.microsoft.com/office/powerpoint/2010/main" val="2452317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42377"/>
                    </a:ext>
                  </a:extLst>
                </a:gridCol>
                <a:gridCol w="1481328">
                  <a:extLst>
                    <a:ext uri="{9D8B030D-6E8A-4147-A177-3AD203B41FA5}">
                      <a16:colId xmlns:a16="http://schemas.microsoft.com/office/drawing/2014/main" val="2193186816"/>
                    </a:ext>
                  </a:extLst>
                </a:gridCol>
                <a:gridCol w="329184">
                  <a:extLst>
                    <a:ext uri="{9D8B030D-6E8A-4147-A177-3AD203B41FA5}">
                      <a16:colId xmlns:a16="http://schemas.microsoft.com/office/drawing/2014/main" val="69164334"/>
                    </a:ext>
                  </a:extLst>
                </a:gridCol>
                <a:gridCol w="329184">
                  <a:extLst>
                    <a:ext uri="{9D8B030D-6E8A-4147-A177-3AD203B41FA5}">
                      <a16:colId xmlns:a16="http://schemas.microsoft.com/office/drawing/2014/main" val="289514177"/>
                    </a:ext>
                  </a:extLst>
                </a:gridCol>
                <a:gridCol w="329184">
                  <a:extLst>
                    <a:ext uri="{9D8B030D-6E8A-4147-A177-3AD203B41FA5}">
                      <a16:colId xmlns:a16="http://schemas.microsoft.com/office/drawing/2014/main" val="130787819"/>
                    </a:ext>
                  </a:extLst>
                </a:gridCol>
                <a:gridCol w="329184">
                  <a:extLst>
                    <a:ext uri="{9D8B030D-6E8A-4147-A177-3AD203B41FA5}">
                      <a16:colId xmlns:a16="http://schemas.microsoft.com/office/drawing/2014/main" val="3515353231"/>
                    </a:ext>
                  </a:extLst>
                </a:gridCol>
                <a:gridCol w="329184">
                  <a:extLst>
                    <a:ext uri="{9D8B030D-6E8A-4147-A177-3AD203B41FA5}">
                      <a16:colId xmlns:a16="http://schemas.microsoft.com/office/drawing/2014/main" val="4006668787"/>
                    </a:ext>
                  </a:extLst>
                </a:gridCol>
                <a:gridCol w="329184">
                  <a:extLst>
                    <a:ext uri="{9D8B030D-6E8A-4147-A177-3AD203B41FA5}">
                      <a16:colId xmlns:a16="http://schemas.microsoft.com/office/drawing/2014/main" val="1655549583"/>
                    </a:ext>
                  </a:extLst>
                </a:gridCol>
                <a:gridCol w="329184">
                  <a:extLst>
                    <a:ext uri="{9D8B030D-6E8A-4147-A177-3AD203B41FA5}">
                      <a16:colId xmlns:a16="http://schemas.microsoft.com/office/drawing/2014/main" val="291846446"/>
                    </a:ext>
                  </a:extLst>
                </a:gridCol>
                <a:gridCol w="329184">
                  <a:extLst>
                    <a:ext uri="{9D8B030D-6E8A-4147-A177-3AD203B41FA5}">
                      <a16:colId xmlns:a16="http://schemas.microsoft.com/office/drawing/2014/main" val="2302384904"/>
                    </a:ext>
                  </a:extLst>
                </a:gridCol>
                <a:gridCol w="329184">
                  <a:extLst>
                    <a:ext uri="{9D8B030D-6E8A-4147-A177-3AD203B41FA5}">
                      <a16:colId xmlns:a16="http://schemas.microsoft.com/office/drawing/2014/main" val="3832698391"/>
                    </a:ext>
                  </a:extLst>
                </a:gridCol>
                <a:gridCol w="329184">
                  <a:extLst>
                    <a:ext uri="{9D8B030D-6E8A-4147-A177-3AD203B41FA5}">
                      <a16:colId xmlns:a16="http://schemas.microsoft.com/office/drawing/2014/main" val="2546084856"/>
                    </a:ext>
                  </a:extLst>
                </a:gridCol>
                <a:gridCol w="329184">
                  <a:extLst>
                    <a:ext uri="{9D8B030D-6E8A-4147-A177-3AD203B41FA5}">
                      <a16:colId xmlns:a16="http://schemas.microsoft.com/office/drawing/2014/main" val="3351936152"/>
                    </a:ext>
                  </a:extLst>
                </a:gridCol>
                <a:gridCol w="329184">
                  <a:extLst>
                    <a:ext uri="{9D8B030D-6E8A-4147-A177-3AD203B41FA5}">
                      <a16:colId xmlns:a16="http://schemas.microsoft.com/office/drawing/2014/main" val="3154814232"/>
                    </a:ext>
                  </a:extLst>
                </a:gridCol>
                <a:gridCol w="329184">
                  <a:extLst>
                    <a:ext uri="{9D8B030D-6E8A-4147-A177-3AD203B41FA5}">
                      <a16:colId xmlns:a16="http://schemas.microsoft.com/office/drawing/2014/main" val="274072868"/>
                    </a:ext>
                  </a:extLst>
                </a:gridCol>
                <a:gridCol w="329184">
                  <a:extLst>
                    <a:ext uri="{9D8B030D-6E8A-4147-A177-3AD203B41FA5}">
                      <a16:colId xmlns:a16="http://schemas.microsoft.com/office/drawing/2014/main" val="2035608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96467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- 2024-05-14 09:52:18</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announce that PHLY ranked #2 on the list of Top Workplaces in Philadelphia for the third year in a row! In addition, our CEO John Glomb was recognized as the top-rated leader in the large business category for a second time. 🏆👏🏼
PHLY is among 21 large companies nominated this year, and this is the 15th year in a row we have received this recognition.
Thanks to #TEAMPHLY for making us a #TopWorkplace! Learn more about careers at PHLY: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https://quintly-eu-image-storage.s3.amazonaws.com/d123f9c23f3abec6e562a564c92f236a/566c463d2caae1168f5daf1e9050dcb6.jpg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6412929"/>
                  </a:ext>
                </a:extLst>
              </a:tr>
            </a:tbl>
          </a:graphicData>
        </a:graphic>
      </p:graphicFrame>
      <p:sp>
        <p:nvSpPr>
          <p:cNvPr id="4" name="Text Placeholder 3">
            <a:extLst>
              <a:ext uri="{FF2B5EF4-FFF2-40B4-BE49-F238E27FC236}">
                <a16:creationId xmlns:a16="http://schemas.microsoft.com/office/drawing/2014/main" id="{52B783DD-AE01-4E03-9249-740FB0EA80C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175606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F7EB0-04BE-45D8-93DB-13EFC4BFE65C}"/>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2B78214A-6565-4B50-8F6A-BA5664FE70B1}"/>
              </a:ext>
            </a:extLst>
          </p:cNvPr>
          <p:cNvGraphicFramePr>
            <a:graphicFrameLocks noGrp="1"/>
          </p:cNvGraphicFramePr>
          <p:nvPr>
            <p:ph type="tbl" sz="quarter" idx="13"/>
            <p:extLst>
              <p:ext uri="{D42A27DB-BD31-4B8C-83A1-F6EECF244321}">
                <p14:modId xmlns:p14="http://schemas.microsoft.com/office/powerpoint/2010/main" val="2556048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54255082"/>
                    </a:ext>
                  </a:extLst>
                </a:gridCol>
                <a:gridCol w="1481328">
                  <a:extLst>
                    <a:ext uri="{9D8B030D-6E8A-4147-A177-3AD203B41FA5}">
                      <a16:colId xmlns:a16="http://schemas.microsoft.com/office/drawing/2014/main" val="1558976286"/>
                    </a:ext>
                  </a:extLst>
                </a:gridCol>
                <a:gridCol w="329184">
                  <a:extLst>
                    <a:ext uri="{9D8B030D-6E8A-4147-A177-3AD203B41FA5}">
                      <a16:colId xmlns:a16="http://schemas.microsoft.com/office/drawing/2014/main" val="15880338"/>
                    </a:ext>
                  </a:extLst>
                </a:gridCol>
                <a:gridCol w="329184">
                  <a:extLst>
                    <a:ext uri="{9D8B030D-6E8A-4147-A177-3AD203B41FA5}">
                      <a16:colId xmlns:a16="http://schemas.microsoft.com/office/drawing/2014/main" val="3588122187"/>
                    </a:ext>
                  </a:extLst>
                </a:gridCol>
                <a:gridCol w="329184">
                  <a:extLst>
                    <a:ext uri="{9D8B030D-6E8A-4147-A177-3AD203B41FA5}">
                      <a16:colId xmlns:a16="http://schemas.microsoft.com/office/drawing/2014/main" val="2423757177"/>
                    </a:ext>
                  </a:extLst>
                </a:gridCol>
                <a:gridCol w="329184">
                  <a:extLst>
                    <a:ext uri="{9D8B030D-6E8A-4147-A177-3AD203B41FA5}">
                      <a16:colId xmlns:a16="http://schemas.microsoft.com/office/drawing/2014/main" val="3033464283"/>
                    </a:ext>
                  </a:extLst>
                </a:gridCol>
                <a:gridCol w="329184">
                  <a:extLst>
                    <a:ext uri="{9D8B030D-6E8A-4147-A177-3AD203B41FA5}">
                      <a16:colId xmlns:a16="http://schemas.microsoft.com/office/drawing/2014/main" val="372393636"/>
                    </a:ext>
                  </a:extLst>
                </a:gridCol>
                <a:gridCol w="329184">
                  <a:extLst>
                    <a:ext uri="{9D8B030D-6E8A-4147-A177-3AD203B41FA5}">
                      <a16:colId xmlns:a16="http://schemas.microsoft.com/office/drawing/2014/main" val="2319495370"/>
                    </a:ext>
                  </a:extLst>
                </a:gridCol>
                <a:gridCol w="329184">
                  <a:extLst>
                    <a:ext uri="{9D8B030D-6E8A-4147-A177-3AD203B41FA5}">
                      <a16:colId xmlns:a16="http://schemas.microsoft.com/office/drawing/2014/main" val="2700848474"/>
                    </a:ext>
                  </a:extLst>
                </a:gridCol>
                <a:gridCol w="329184">
                  <a:extLst>
                    <a:ext uri="{9D8B030D-6E8A-4147-A177-3AD203B41FA5}">
                      <a16:colId xmlns:a16="http://schemas.microsoft.com/office/drawing/2014/main" val="1597750842"/>
                    </a:ext>
                  </a:extLst>
                </a:gridCol>
                <a:gridCol w="329184">
                  <a:extLst>
                    <a:ext uri="{9D8B030D-6E8A-4147-A177-3AD203B41FA5}">
                      <a16:colId xmlns:a16="http://schemas.microsoft.com/office/drawing/2014/main" val="3241827961"/>
                    </a:ext>
                  </a:extLst>
                </a:gridCol>
                <a:gridCol w="329184">
                  <a:extLst>
                    <a:ext uri="{9D8B030D-6E8A-4147-A177-3AD203B41FA5}">
                      <a16:colId xmlns:a16="http://schemas.microsoft.com/office/drawing/2014/main" val="2853322931"/>
                    </a:ext>
                  </a:extLst>
                </a:gridCol>
                <a:gridCol w="329184">
                  <a:extLst>
                    <a:ext uri="{9D8B030D-6E8A-4147-A177-3AD203B41FA5}">
                      <a16:colId xmlns:a16="http://schemas.microsoft.com/office/drawing/2014/main" val="1834253386"/>
                    </a:ext>
                  </a:extLst>
                </a:gridCol>
                <a:gridCol w="329184">
                  <a:extLst>
                    <a:ext uri="{9D8B030D-6E8A-4147-A177-3AD203B41FA5}">
                      <a16:colId xmlns:a16="http://schemas.microsoft.com/office/drawing/2014/main" val="2240375582"/>
                    </a:ext>
                  </a:extLst>
                </a:gridCol>
                <a:gridCol w="329184">
                  <a:extLst>
                    <a:ext uri="{9D8B030D-6E8A-4147-A177-3AD203B41FA5}">
                      <a16:colId xmlns:a16="http://schemas.microsoft.com/office/drawing/2014/main" val="2126619078"/>
                    </a:ext>
                  </a:extLst>
                </a:gridCol>
                <a:gridCol w="329184">
                  <a:extLst>
                    <a:ext uri="{9D8B030D-6E8A-4147-A177-3AD203B41FA5}">
                      <a16:colId xmlns:a16="http://schemas.microsoft.com/office/drawing/2014/main" val="1356413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18066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- 2024-05-02 14:13:28</a:t>
                      </a:r>
                      <a:r>
                        <a:rPr kumimoji="0" lang="en-US" sz="1000" b="0" i="0" u="none" strike="noStrike" kern="1200" cap="none" spc="0" normalizeH="0" baseline="0" noProof="0">
                          <a:ln>
                            <a:noFill/>
                          </a:ln>
                          <a:solidFill>
                            <a:prstClr val="black"/>
                          </a:solidFill>
                          <a:effectLst/>
                          <a:uLnTx/>
                          <a:uFillTx/>
                          <a:latin typeface="Calibri"/>
                          <a:ea typeface="+mn-ea"/>
                          <a:cs typeface="+mn-cs"/>
                        </a:rPr>
                        <a:t>
 🏌️⛳ #TEAMPHLY teed up for a friendly competition during a #golf outing hosted by our Women’s Network in our Central Region! 15 PHLY women hit the green for a 9-hole tournament to help them gain #golfing experience in a professional setting, sharpen their skills, and build confidence on the course.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https://quintly-eu-image-storage.s3.amazonaws.com/d123f9c23f3abec6e562a564c92f236a/3fb2e3e071f78d5a7d3683e2512c2814.jpg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70614664"/>
                  </a:ext>
                </a:extLst>
              </a:tr>
            </a:tbl>
          </a:graphicData>
        </a:graphic>
      </p:graphicFrame>
      <p:sp>
        <p:nvSpPr>
          <p:cNvPr id="4" name="Text Placeholder 3">
            <a:extLst>
              <a:ext uri="{FF2B5EF4-FFF2-40B4-BE49-F238E27FC236}">
                <a16:creationId xmlns:a16="http://schemas.microsoft.com/office/drawing/2014/main" id="{B264A8E6-A4D4-4954-9260-77BC31CFD6B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239712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56FD4-1C29-457B-81B3-6EE33A198159}"/>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D473C64B-1FAF-41B0-8B48-4AEBC8B7618D}"/>
              </a:ext>
            </a:extLst>
          </p:cNvPr>
          <p:cNvGraphicFramePr>
            <a:graphicFrameLocks noGrp="1"/>
          </p:cNvGraphicFramePr>
          <p:nvPr>
            <p:ph type="tbl" sz="quarter" idx="13"/>
            <p:extLst>
              <p:ext uri="{D42A27DB-BD31-4B8C-83A1-F6EECF244321}">
                <p14:modId xmlns:p14="http://schemas.microsoft.com/office/powerpoint/2010/main" val="22084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76711088"/>
                    </a:ext>
                  </a:extLst>
                </a:gridCol>
                <a:gridCol w="1481328">
                  <a:extLst>
                    <a:ext uri="{9D8B030D-6E8A-4147-A177-3AD203B41FA5}">
                      <a16:colId xmlns:a16="http://schemas.microsoft.com/office/drawing/2014/main" val="2353183120"/>
                    </a:ext>
                  </a:extLst>
                </a:gridCol>
                <a:gridCol w="329184">
                  <a:extLst>
                    <a:ext uri="{9D8B030D-6E8A-4147-A177-3AD203B41FA5}">
                      <a16:colId xmlns:a16="http://schemas.microsoft.com/office/drawing/2014/main" val="2936524990"/>
                    </a:ext>
                  </a:extLst>
                </a:gridCol>
                <a:gridCol w="329184">
                  <a:extLst>
                    <a:ext uri="{9D8B030D-6E8A-4147-A177-3AD203B41FA5}">
                      <a16:colId xmlns:a16="http://schemas.microsoft.com/office/drawing/2014/main" val="2775427275"/>
                    </a:ext>
                  </a:extLst>
                </a:gridCol>
                <a:gridCol w="329184">
                  <a:extLst>
                    <a:ext uri="{9D8B030D-6E8A-4147-A177-3AD203B41FA5}">
                      <a16:colId xmlns:a16="http://schemas.microsoft.com/office/drawing/2014/main" val="3470044921"/>
                    </a:ext>
                  </a:extLst>
                </a:gridCol>
                <a:gridCol w="329184">
                  <a:extLst>
                    <a:ext uri="{9D8B030D-6E8A-4147-A177-3AD203B41FA5}">
                      <a16:colId xmlns:a16="http://schemas.microsoft.com/office/drawing/2014/main" val="1905338311"/>
                    </a:ext>
                  </a:extLst>
                </a:gridCol>
                <a:gridCol w="329184">
                  <a:extLst>
                    <a:ext uri="{9D8B030D-6E8A-4147-A177-3AD203B41FA5}">
                      <a16:colId xmlns:a16="http://schemas.microsoft.com/office/drawing/2014/main" val="58873000"/>
                    </a:ext>
                  </a:extLst>
                </a:gridCol>
                <a:gridCol w="329184">
                  <a:extLst>
                    <a:ext uri="{9D8B030D-6E8A-4147-A177-3AD203B41FA5}">
                      <a16:colId xmlns:a16="http://schemas.microsoft.com/office/drawing/2014/main" val="828012399"/>
                    </a:ext>
                  </a:extLst>
                </a:gridCol>
                <a:gridCol w="329184">
                  <a:extLst>
                    <a:ext uri="{9D8B030D-6E8A-4147-A177-3AD203B41FA5}">
                      <a16:colId xmlns:a16="http://schemas.microsoft.com/office/drawing/2014/main" val="680856751"/>
                    </a:ext>
                  </a:extLst>
                </a:gridCol>
                <a:gridCol w="329184">
                  <a:extLst>
                    <a:ext uri="{9D8B030D-6E8A-4147-A177-3AD203B41FA5}">
                      <a16:colId xmlns:a16="http://schemas.microsoft.com/office/drawing/2014/main" val="341250152"/>
                    </a:ext>
                  </a:extLst>
                </a:gridCol>
                <a:gridCol w="329184">
                  <a:extLst>
                    <a:ext uri="{9D8B030D-6E8A-4147-A177-3AD203B41FA5}">
                      <a16:colId xmlns:a16="http://schemas.microsoft.com/office/drawing/2014/main" val="3435707984"/>
                    </a:ext>
                  </a:extLst>
                </a:gridCol>
                <a:gridCol w="329184">
                  <a:extLst>
                    <a:ext uri="{9D8B030D-6E8A-4147-A177-3AD203B41FA5}">
                      <a16:colId xmlns:a16="http://schemas.microsoft.com/office/drawing/2014/main" val="17107932"/>
                    </a:ext>
                  </a:extLst>
                </a:gridCol>
                <a:gridCol w="329184">
                  <a:extLst>
                    <a:ext uri="{9D8B030D-6E8A-4147-A177-3AD203B41FA5}">
                      <a16:colId xmlns:a16="http://schemas.microsoft.com/office/drawing/2014/main" val="4186970168"/>
                    </a:ext>
                  </a:extLst>
                </a:gridCol>
                <a:gridCol w="329184">
                  <a:extLst>
                    <a:ext uri="{9D8B030D-6E8A-4147-A177-3AD203B41FA5}">
                      <a16:colId xmlns:a16="http://schemas.microsoft.com/office/drawing/2014/main" val="2429727185"/>
                    </a:ext>
                  </a:extLst>
                </a:gridCol>
                <a:gridCol w="329184">
                  <a:extLst>
                    <a:ext uri="{9D8B030D-6E8A-4147-A177-3AD203B41FA5}">
                      <a16:colId xmlns:a16="http://schemas.microsoft.com/office/drawing/2014/main" val="3691780357"/>
                    </a:ext>
                  </a:extLst>
                </a:gridCol>
                <a:gridCol w="329184">
                  <a:extLst>
                    <a:ext uri="{9D8B030D-6E8A-4147-A177-3AD203B41FA5}">
                      <a16:colId xmlns:a16="http://schemas.microsoft.com/office/drawing/2014/main" val="1404155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75739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- 2024-05-12 10:23:06</a:t>
                      </a:r>
                      <a:r>
                        <a:rPr kumimoji="0" lang="en-US" sz="1000" b="0" i="0" u="none" strike="noStrike" kern="1200" cap="none" spc="0" normalizeH="0" baseline="0" noProof="0">
                          <a:ln>
                            <a:noFill/>
                          </a:ln>
                          <a:solidFill>
                            <a:prstClr val="black"/>
                          </a:solidFill>
                          <a:effectLst/>
                          <a:uLnTx/>
                          <a:uFillTx/>
                          <a:latin typeface="Calibri"/>
                          <a:ea typeface="+mn-ea"/>
                          <a:cs typeface="+mn-cs"/>
                        </a:rPr>
                        <a:t>
 #TEAMPHLY would like to wish all the moms a very happy #MothersDay!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https://quintly-eu-image-storage.s3.amazonaws.com/d123f9c23f3abec6e562a564c92f236a/c5d1c0a9576ace8063f1175ea775c0ea.jpg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667815408"/>
                  </a:ext>
                </a:extLst>
              </a:tr>
            </a:tbl>
          </a:graphicData>
        </a:graphic>
      </p:graphicFrame>
      <p:sp>
        <p:nvSpPr>
          <p:cNvPr id="4" name="Text Placeholder 3">
            <a:extLst>
              <a:ext uri="{FF2B5EF4-FFF2-40B4-BE49-F238E27FC236}">
                <a16:creationId xmlns:a16="http://schemas.microsoft.com/office/drawing/2014/main" id="{725EC423-5EE0-4A58-8424-9AE29D407E9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772156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5CF7E-DE89-4A5F-998A-603760312235}"/>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C98ADDBD-FF0F-48D7-89ED-C9213CEF00F9}"/>
              </a:ext>
            </a:extLst>
          </p:cNvPr>
          <p:cNvGraphicFramePr>
            <a:graphicFrameLocks noGrp="1"/>
          </p:cNvGraphicFramePr>
          <p:nvPr>
            <p:ph type="tbl" sz="quarter" idx="13"/>
            <p:extLst>
              <p:ext uri="{D42A27DB-BD31-4B8C-83A1-F6EECF244321}">
                <p14:modId xmlns:p14="http://schemas.microsoft.com/office/powerpoint/2010/main" val="4226123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74546902"/>
                    </a:ext>
                  </a:extLst>
                </a:gridCol>
                <a:gridCol w="1481328">
                  <a:extLst>
                    <a:ext uri="{9D8B030D-6E8A-4147-A177-3AD203B41FA5}">
                      <a16:colId xmlns:a16="http://schemas.microsoft.com/office/drawing/2014/main" val="3906425864"/>
                    </a:ext>
                  </a:extLst>
                </a:gridCol>
                <a:gridCol w="329184">
                  <a:extLst>
                    <a:ext uri="{9D8B030D-6E8A-4147-A177-3AD203B41FA5}">
                      <a16:colId xmlns:a16="http://schemas.microsoft.com/office/drawing/2014/main" val="3442631324"/>
                    </a:ext>
                  </a:extLst>
                </a:gridCol>
                <a:gridCol w="329184">
                  <a:extLst>
                    <a:ext uri="{9D8B030D-6E8A-4147-A177-3AD203B41FA5}">
                      <a16:colId xmlns:a16="http://schemas.microsoft.com/office/drawing/2014/main" val="1545245617"/>
                    </a:ext>
                  </a:extLst>
                </a:gridCol>
                <a:gridCol w="329184">
                  <a:extLst>
                    <a:ext uri="{9D8B030D-6E8A-4147-A177-3AD203B41FA5}">
                      <a16:colId xmlns:a16="http://schemas.microsoft.com/office/drawing/2014/main" val="34648725"/>
                    </a:ext>
                  </a:extLst>
                </a:gridCol>
                <a:gridCol w="329184">
                  <a:extLst>
                    <a:ext uri="{9D8B030D-6E8A-4147-A177-3AD203B41FA5}">
                      <a16:colId xmlns:a16="http://schemas.microsoft.com/office/drawing/2014/main" val="994750965"/>
                    </a:ext>
                  </a:extLst>
                </a:gridCol>
                <a:gridCol w="329184">
                  <a:extLst>
                    <a:ext uri="{9D8B030D-6E8A-4147-A177-3AD203B41FA5}">
                      <a16:colId xmlns:a16="http://schemas.microsoft.com/office/drawing/2014/main" val="3870512930"/>
                    </a:ext>
                  </a:extLst>
                </a:gridCol>
                <a:gridCol w="329184">
                  <a:extLst>
                    <a:ext uri="{9D8B030D-6E8A-4147-A177-3AD203B41FA5}">
                      <a16:colId xmlns:a16="http://schemas.microsoft.com/office/drawing/2014/main" val="3563716000"/>
                    </a:ext>
                  </a:extLst>
                </a:gridCol>
                <a:gridCol w="329184">
                  <a:extLst>
                    <a:ext uri="{9D8B030D-6E8A-4147-A177-3AD203B41FA5}">
                      <a16:colId xmlns:a16="http://schemas.microsoft.com/office/drawing/2014/main" val="3206400782"/>
                    </a:ext>
                  </a:extLst>
                </a:gridCol>
                <a:gridCol w="329184">
                  <a:extLst>
                    <a:ext uri="{9D8B030D-6E8A-4147-A177-3AD203B41FA5}">
                      <a16:colId xmlns:a16="http://schemas.microsoft.com/office/drawing/2014/main" val="582512971"/>
                    </a:ext>
                  </a:extLst>
                </a:gridCol>
                <a:gridCol w="329184">
                  <a:extLst>
                    <a:ext uri="{9D8B030D-6E8A-4147-A177-3AD203B41FA5}">
                      <a16:colId xmlns:a16="http://schemas.microsoft.com/office/drawing/2014/main" val="139795526"/>
                    </a:ext>
                  </a:extLst>
                </a:gridCol>
                <a:gridCol w="329184">
                  <a:extLst>
                    <a:ext uri="{9D8B030D-6E8A-4147-A177-3AD203B41FA5}">
                      <a16:colId xmlns:a16="http://schemas.microsoft.com/office/drawing/2014/main" val="710256452"/>
                    </a:ext>
                  </a:extLst>
                </a:gridCol>
                <a:gridCol w="329184">
                  <a:extLst>
                    <a:ext uri="{9D8B030D-6E8A-4147-A177-3AD203B41FA5}">
                      <a16:colId xmlns:a16="http://schemas.microsoft.com/office/drawing/2014/main" val="1190612042"/>
                    </a:ext>
                  </a:extLst>
                </a:gridCol>
                <a:gridCol w="329184">
                  <a:extLst>
                    <a:ext uri="{9D8B030D-6E8A-4147-A177-3AD203B41FA5}">
                      <a16:colId xmlns:a16="http://schemas.microsoft.com/office/drawing/2014/main" val="321090473"/>
                    </a:ext>
                  </a:extLst>
                </a:gridCol>
                <a:gridCol w="329184">
                  <a:extLst>
                    <a:ext uri="{9D8B030D-6E8A-4147-A177-3AD203B41FA5}">
                      <a16:colId xmlns:a16="http://schemas.microsoft.com/office/drawing/2014/main" val="105467382"/>
                    </a:ext>
                  </a:extLst>
                </a:gridCol>
                <a:gridCol w="329184">
                  <a:extLst>
                    <a:ext uri="{9D8B030D-6E8A-4147-A177-3AD203B41FA5}">
                      <a16:colId xmlns:a16="http://schemas.microsoft.com/office/drawing/2014/main" val="1363416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57785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- 2024-05-16 11:54:57</a:t>
                      </a:r>
                      <a:r>
                        <a:rPr kumimoji="0" lang="en-US" sz="1000" b="0" i="0" u="none" strike="noStrike" kern="1200" cap="none" spc="0" normalizeH="0" baseline="0" noProof="0">
                          <a:ln>
                            <a:noFill/>
                          </a:ln>
                          <a:solidFill>
                            <a:prstClr val="black"/>
                          </a:solidFill>
                          <a:effectLst/>
                          <a:uLnTx/>
                          <a:uFillTx/>
                          <a:latin typeface="Calibri"/>
                          <a:ea typeface="+mn-ea"/>
                          <a:cs typeface="+mn-cs"/>
                        </a:rPr>
                        <a:t>
 Our #Marketing Associates recently came together in our Home Office for a two-day conference focused on enhancing their professional development and strengthening their knowledge around PHLY culture, products, and services. During the conference, #TEAMPHLY participated in a fun networking event at Five Iron Rittenhouse where they enjoyed dinner and friendly competition on a simulated #golf course! ⛳️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https://quintly-eu-image-storage.s3.amazonaws.com/d123f9c23f3abec6e562a564c92f236a/8d8554d947720df99f282c43023ac7dc.jpg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86510099"/>
                  </a:ext>
                </a:extLst>
              </a:tr>
            </a:tbl>
          </a:graphicData>
        </a:graphic>
      </p:graphicFrame>
      <p:sp>
        <p:nvSpPr>
          <p:cNvPr id="4" name="Text Placeholder 3">
            <a:extLst>
              <a:ext uri="{FF2B5EF4-FFF2-40B4-BE49-F238E27FC236}">
                <a16:creationId xmlns:a16="http://schemas.microsoft.com/office/drawing/2014/main" id="{E2EF7CCC-48D1-453B-8CDE-13126B6371F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706352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02024-6569-4D6C-995D-4F2821929E78}"/>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00785FC9-8F27-40C4-9338-16E444E0CCBC}"/>
              </a:ext>
            </a:extLst>
          </p:cNvPr>
          <p:cNvGraphicFramePr>
            <a:graphicFrameLocks noGrp="1"/>
          </p:cNvGraphicFramePr>
          <p:nvPr>
            <p:ph type="tbl" sz="quarter" idx="13"/>
            <p:extLst>
              <p:ext uri="{D42A27DB-BD31-4B8C-83A1-F6EECF244321}">
                <p14:modId xmlns:p14="http://schemas.microsoft.com/office/powerpoint/2010/main" val="474996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07362798"/>
                    </a:ext>
                  </a:extLst>
                </a:gridCol>
                <a:gridCol w="1481328">
                  <a:extLst>
                    <a:ext uri="{9D8B030D-6E8A-4147-A177-3AD203B41FA5}">
                      <a16:colId xmlns:a16="http://schemas.microsoft.com/office/drawing/2014/main" val="604424777"/>
                    </a:ext>
                  </a:extLst>
                </a:gridCol>
                <a:gridCol w="329184">
                  <a:extLst>
                    <a:ext uri="{9D8B030D-6E8A-4147-A177-3AD203B41FA5}">
                      <a16:colId xmlns:a16="http://schemas.microsoft.com/office/drawing/2014/main" val="453439642"/>
                    </a:ext>
                  </a:extLst>
                </a:gridCol>
                <a:gridCol w="329184">
                  <a:extLst>
                    <a:ext uri="{9D8B030D-6E8A-4147-A177-3AD203B41FA5}">
                      <a16:colId xmlns:a16="http://schemas.microsoft.com/office/drawing/2014/main" val="1875199397"/>
                    </a:ext>
                  </a:extLst>
                </a:gridCol>
                <a:gridCol w="329184">
                  <a:extLst>
                    <a:ext uri="{9D8B030D-6E8A-4147-A177-3AD203B41FA5}">
                      <a16:colId xmlns:a16="http://schemas.microsoft.com/office/drawing/2014/main" val="695801716"/>
                    </a:ext>
                  </a:extLst>
                </a:gridCol>
                <a:gridCol w="329184">
                  <a:extLst>
                    <a:ext uri="{9D8B030D-6E8A-4147-A177-3AD203B41FA5}">
                      <a16:colId xmlns:a16="http://schemas.microsoft.com/office/drawing/2014/main" val="3764480306"/>
                    </a:ext>
                  </a:extLst>
                </a:gridCol>
                <a:gridCol w="329184">
                  <a:extLst>
                    <a:ext uri="{9D8B030D-6E8A-4147-A177-3AD203B41FA5}">
                      <a16:colId xmlns:a16="http://schemas.microsoft.com/office/drawing/2014/main" val="2844539204"/>
                    </a:ext>
                  </a:extLst>
                </a:gridCol>
                <a:gridCol w="329184">
                  <a:extLst>
                    <a:ext uri="{9D8B030D-6E8A-4147-A177-3AD203B41FA5}">
                      <a16:colId xmlns:a16="http://schemas.microsoft.com/office/drawing/2014/main" val="3985222346"/>
                    </a:ext>
                  </a:extLst>
                </a:gridCol>
                <a:gridCol w="329184">
                  <a:extLst>
                    <a:ext uri="{9D8B030D-6E8A-4147-A177-3AD203B41FA5}">
                      <a16:colId xmlns:a16="http://schemas.microsoft.com/office/drawing/2014/main" val="3920399367"/>
                    </a:ext>
                  </a:extLst>
                </a:gridCol>
                <a:gridCol w="329184">
                  <a:extLst>
                    <a:ext uri="{9D8B030D-6E8A-4147-A177-3AD203B41FA5}">
                      <a16:colId xmlns:a16="http://schemas.microsoft.com/office/drawing/2014/main" val="1729923894"/>
                    </a:ext>
                  </a:extLst>
                </a:gridCol>
                <a:gridCol w="329184">
                  <a:extLst>
                    <a:ext uri="{9D8B030D-6E8A-4147-A177-3AD203B41FA5}">
                      <a16:colId xmlns:a16="http://schemas.microsoft.com/office/drawing/2014/main" val="993054531"/>
                    </a:ext>
                  </a:extLst>
                </a:gridCol>
                <a:gridCol w="329184">
                  <a:extLst>
                    <a:ext uri="{9D8B030D-6E8A-4147-A177-3AD203B41FA5}">
                      <a16:colId xmlns:a16="http://schemas.microsoft.com/office/drawing/2014/main" val="951144697"/>
                    </a:ext>
                  </a:extLst>
                </a:gridCol>
                <a:gridCol w="329184">
                  <a:extLst>
                    <a:ext uri="{9D8B030D-6E8A-4147-A177-3AD203B41FA5}">
                      <a16:colId xmlns:a16="http://schemas.microsoft.com/office/drawing/2014/main" val="3396172030"/>
                    </a:ext>
                  </a:extLst>
                </a:gridCol>
                <a:gridCol w="329184">
                  <a:extLst>
                    <a:ext uri="{9D8B030D-6E8A-4147-A177-3AD203B41FA5}">
                      <a16:colId xmlns:a16="http://schemas.microsoft.com/office/drawing/2014/main" val="2347112184"/>
                    </a:ext>
                  </a:extLst>
                </a:gridCol>
                <a:gridCol w="329184">
                  <a:extLst>
                    <a:ext uri="{9D8B030D-6E8A-4147-A177-3AD203B41FA5}">
                      <a16:colId xmlns:a16="http://schemas.microsoft.com/office/drawing/2014/main" val="1471716100"/>
                    </a:ext>
                  </a:extLst>
                </a:gridCol>
                <a:gridCol w="329184">
                  <a:extLst>
                    <a:ext uri="{9D8B030D-6E8A-4147-A177-3AD203B41FA5}">
                      <a16:colId xmlns:a16="http://schemas.microsoft.com/office/drawing/2014/main" val="2420854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552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- 2024-05-09 13:46:57</a:t>
                      </a:r>
                      <a:r>
                        <a:rPr kumimoji="0" lang="en-US" sz="1000" b="0" i="0" u="none" strike="noStrike" kern="1200" cap="none" spc="0" normalizeH="0" baseline="0" noProof="0">
                          <a:ln>
                            <a:noFill/>
                          </a:ln>
                          <a:solidFill>
                            <a:prstClr val="black"/>
                          </a:solidFill>
                          <a:effectLst/>
                          <a:uLnTx/>
                          <a:uFillTx/>
                          <a:latin typeface="Calibri"/>
                          <a:ea typeface="+mn-ea"/>
                          <a:cs typeface="+mn-cs"/>
                        </a:rPr>
                        <a:t>
 A little teamwork goes a long way! Our Naperville, IL team came together to lend a hand in sorting, prepping, and packing 22,000 nutritious meals for children in #Ukraine in partnership with Feed My Starving Children. The #nonprofit donates hand-packed meals to food partners globally to feed malnourished children. 🌍🍲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https://quintly-eu-image-storage.s3.amazonaws.com/d123f9c23f3abec6e562a564c92f236a/5664d6f2d23162a6beb933fe9ce53f41.jpg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14074385"/>
                  </a:ext>
                </a:extLst>
              </a:tr>
            </a:tbl>
          </a:graphicData>
        </a:graphic>
      </p:graphicFrame>
      <p:sp>
        <p:nvSpPr>
          <p:cNvPr id="4" name="Text Placeholder 3">
            <a:extLst>
              <a:ext uri="{FF2B5EF4-FFF2-40B4-BE49-F238E27FC236}">
                <a16:creationId xmlns:a16="http://schemas.microsoft.com/office/drawing/2014/main" id="{F21E7FC9-8661-4F6B-87F5-F1EA5C26780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075588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5EF02-9D27-4DC0-BC2A-F9F71F9B6DBA}"/>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4420DD27-0019-42AF-8BED-079C9578AA1A}"/>
              </a:ext>
            </a:extLst>
          </p:cNvPr>
          <p:cNvGraphicFramePr>
            <a:graphicFrameLocks noGrp="1"/>
          </p:cNvGraphicFramePr>
          <p:nvPr>
            <p:ph type="tbl" sz="quarter" idx="13"/>
            <p:extLst>
              <p:ext uri="{D42A27DB-BD31-4B8C-83A1-F6EECF244321}">
                <p14:modId xmlns:p14="http://schemas.microsoft.com/office/powerpoint/2010/main" val="848686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817705829"/>
                    </a:ext>
                  </a:extLst>
                </a:gridCol>
                <a:gridCol w="576072">
                  <a:extLst>
                    <a:ext uri="{9D8B030D-6E8A-4147-A177-3AD203B41FA5}">
                      <a16:colId xmlns:a16="http://schemas.microsoft.com/office/drawing/2014/main" val="634197144"/>
                    </a:ext>
                  </a:extLst>
                </a:gridCol>
                <a:gridCol w="576072">
                  <a:extLst>
                    <a:ext uri="{9D8B030D-6E8A-4147-A177-3AD203B41FA5}">
                      <a16:colId xmlns:a16="http://schemas.microsoft.com/office/drawing/2014/main" val="2303802308"/>
                    </a:ext>
                  </a:extLst>
                </a:gridCol>
                <a:gridCol w="576072">
                  <a:extLst>
                    <a:ext uri="{9D8B030D-6E8A-4147-A177-3AD203B41FA5}">
                      <a16:colId xmlns:a16="http://schemas.microsoft.com/office/drawing/2014/main" val="3244669681"/>
                    </a:ext>
                  </a:extLst>
                </a:gridCol>
                <a:gridCol w="576072">
                  <a:extLst>
                    <a:ext uri="{9D8B030D-6E8A-4147-A177-3AD203B41FA5}">
                      <a16:colId xmlns:a16="http://schemas.microsoft.com/office/drawing/2014/main" val="1362626183"/>
                    </a:ext>
                  </a:extLst>
                </a:gridCol>
                <a:gridCol w="576072">
                  <a:extLst>
                    <a:ext uri="{9D8B030D-6E8A-4147-A177-3AD203B41FA5}">
                      <a16:colId xmlns:a16="http://schemas.microsoft.com/office/drawing/2014/main" val="371308421"/>
                    </a:ext>
                  </a:extLst>
                </a:gridCol>
                <a:gridCol w="576072">
                  <a:extLst>
                    <a:ext uri="{9D8B030D-6E8A-4147-A177-3AD203B41FA5}">
                      <a16:colId xmlns:a16="http://schemas.microsoft.com/office/drawing/2014/main" val="2732930169"/>
                    </a:ext>
                  </a:extLst>
                </a:gridCol>
                <a:gridCol w="576072">
                  <a:extLst>
                    <a:ext uri="{9D8B030D-6E8A-4147-A177-3AD203B41FA5}">
                      <a16:colId xmlns:a16="http://schemas.microsoft.com/office/drawing/2014/main" val="3033615170"/>
                    </a:ext>
                  </a:extLst>
                </a:gridCol>
                <a:gridCol w="576072">
                  <a:extLst>
                    <a:ext uri="{9D8B030D-6E8A-4147-A177-3AD203B41FA5}">
                      <a16:colId xmlns:a16="http://schemas.microsoft.com/office/drawing/2014/main" val="793405340"/>
                    </a:ext>
                  </a:extLst>
                </a:gridCol>
                <a:gridCol w="576072">
                  <a:extLst>
                    <a:ext uri="{9D8B030D-6E8A-4147-A177-3AD203B41FA5}">
                      <a16:colId xmlns:a16="http://schemas.microsoft.com/office/drawing/2014/main" val="246664156"/>
                    </a:ext>
                  </a:extLst>
                </a:gridCol>
                <a:gridCol w="576072">
                  <a:extLst>
                    <a:ext uri="{9D8B030D-6E8A-4147-A177-3AD203B41FA5}">
                      <a16:colId xmlns:a16="http://schemas.microsoft.com/office/drawing/2014/main" val="309442835"/>
                    </a:ext>
                  </a:extLst>
                </a:gridCol>
                <a:gridCol w="576072">
                  <a:extLst>
                    <a:ext uri="{9D8B030D-6E8A-4147-A177-3AD203B41FA5}">
                      <a16:colId xmlns:a16="http://schemas.microsoft.com/office/drawing/2014/main" val="4001436673"/>
                    </a:ext>
                  </a:extLst>
                </a:gridCol>
                <a:gridCol w="576072">
                  <a:extLst>
                    <a:ext uri="{9D8B030D-6E8A-4147-A177-3AD203B41FA5}">
                      <a16:colId xmlns:a16="http://schemas.microsoft.com/office/drawing/2014/main" val="164155224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90473823"/>
                  </a:ext>
                </a:extLst>
              </a:tr>
              <a:tr h="370840">
                <a:tc>
                  <a:txBody>
                    <a:bodyPr/>
                    <a:lstStyle/>
                    <a:p>
                      <a:r>
                        <a:rPr lang="en-US" sz="1000"/>
                        <a:t>3992</a:t>
                      </a:r>
                    </a:p>
                  </a:txBody>
                  <a:tcPr/>
                </a:tc>
                <a:tc>
                  <a:txBody>
                    <a:bodyPr/>
                    <a:lstStyle/>
                    <a:p>
                      <a:r>
                        <a:rPr lang="en-US" sz="1000"/>
                        <a:t>29</a:t>
                      </a:r>
                    </a:p>
                  </a:txBody>
                  <a:tcPr/>
                </a:tc>
                <a:tc>
                  <a:txBody>
                    <a:bodyPr/>
                    <a:lstStyle/>
                    <a:p>
                      <a:r>
                        <a:rPr lang="en-US" sz="1000"/>
                        <a:t>28</a:t>
                      </a:r>
                    </a:p>
                  </a:txBody>
                  <a:tcPr/>
                </a:tc>
                <a:tc>
                  <a:txBody>
                    <a:bodyPr/>
                    <a:lstStyle/>
                    <a:p>
                      <a:r>
                        <a:rPr lang="en-US" sz="1000"/>
                        <a:t>23</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4</a:t>
                      </a:r>
                    </a:p>
                  </a:txBody>
                  <a:tcPr/>
                </a:tc>
                <a:tc>
                  <a:txBody>
                    <a:bodyPr/>
                    <a:lstStyle/>
                    <a:p>
                      <a:r>
                        <a:rPr lang="en-US" sz="1000"/>
                        <a:t>66</a:t>
                      </a:r>
                    </a:p>
                  </a:txBody>
                  <a:tcPr/>
                </a:tc>
                <a:tc>
                  <a:txBody>
                    <a:bodyPr/>
                    <a:lstStyle/>
                    <a:p>
                      <a:r>
                        <a:rPr lang="en-US" sz="1000"/>
                        <a:t>6</a:t>
                      </a:r>
                    </a:p>
                  </a:txBody>
                  <a:tcPr/>
                </a:tc>
                <a:tc>
                  <a:txBody>
                    <a:bodyPr/>
                    <a:lstStyle/>
                    <a:p>
                      <a:r>
                        <a:rPr lang="en-US" sz="1000"/>
                        <a:t>31</a:t>
                      </a:r>
                    </a:p>
                  </a:txBody>
                  <a:tcPr/>
                </a:tc>
                <a:tc>
                  <a:txBody>
                    <a:bodyPr/>
                    <a:lstStyle/>
                    <a:p>
                      <a:r>
                        <a:rPr lang="en-US" sz="1000"/>
                        <a:t>0.0831 %</a:t>
                      </a:r>
                    </a:p>
                  </a:txBody>
                  <a:tcPr/>
                </a:tc>
                <a:tc>
                  <a:txBody>
                    <a:bodyPr/>
                    <a:lstStyle/>
                    <a:p>
                      <a:r>
                        <a:rPr lang="en-US" sz="1000"/>
                        <a:t>0.0 %</a:t>
                      </a:r>
                    </a:p>
                  </a:txBody>
                  <a:tcPr/>
                </a:tc>
                <a:extLst>
                  <a:ext uri="{0D108BD9-81ED-4DB2-BD59-A6C34878D82A}">
                    <a16:rowId xmlns:a16="http://schemas.microsoft.com/office/drawing/2014/main" val="692286264"/>
                  </a:ext>
                </a:extLst>
              </a:tr>
            </a:tbl>
          </a:graphicData>
        </a:graphic>
      </p:graphicFrame>
      <p:sp>
        <p:nvSpPr>
          <p:cNvPr id="4" name="Text Placeholder 3">
            <a:extLst>
              <a:ext uri="{FF2B5EF4-FFF2-40B4-BE49-F238E27FC236}">
                <a16:creationId xmlns:a16="http://schemas.microsoft.com/office/drawing/2014/main" id="{D45D3F43-1169-46E8-A782-DBC899DFDE0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21523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1FC4-3EF1-43A5-ACC2-B8B167D4B6B1}"/>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4760E161-C54D-41D1-A1BF-364ED91F313F}"/>
              </a:ext>
            </a:extLst>
          </p:cNvPr>
          <p:cNvGraphicFramePr>
            <a:graphicFrameLocks noGrp="1"/>
          </p:cNvGraphicFramePr>
          <p:nvPr>
            <p:ph type="chart" sz="quarter" idx="13"/>
            <p:extLst>
              <p:ext uri="{D42A27DB-BD31-4B8C-83A1-F6EECF244321}">
                <p14:modId xmlns:p14="http://schemas.microsoft.com/office/powerpoint/2010/main" val="1307456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6AE020-67A0-453F-8E89-1E804BF7413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F4C2E90-0DD3-4FE4-9D9C-443176B764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7264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6B926-3D4F-4498-A55A-8F2DF1168712}"/>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0A8BEE6C-FC28-47C0-8FE7-809D6D7987FF}"/>
              </a:ext>
            </a:extLst>
          </p:cNvPr>
          <p:cNvGraphicFramePr>
            <a:graphicFrameLocks noGrp="1"/>
          </p:cNvGraphicFramePr>
          <p:nvPr>
            <p:ph type="chart" sz="quarter" idx="13"/>
            <p:extLst>
              <p:ext uri="{D42A27DB-BD31-4B8C-83A1-F6EECF244321}">
                <p14:modId xmlns:p14="http://schemas.microsoft.com/office/powerpoint/2010/main" val="2393456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C09C2D-B12D-4108-AF08-2D1C83ACBA0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015894A-89A2-4EAC-9740-92CFFEA773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8751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A78F0-103C-4F52-A894-E4A5E8669AE3}"/>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C2B20617-2298-4EAB-80B4-F6785F54518C}"/>
              </a:ext>
            </a:extLst>
          </p:cNvPr>
          <p:cNvGraphicFramePr>
            <a:graphicFrameLocks noGrp="1"/>
          </p:cNvGraphicFramePr>
          <p:nvPr>
            <p:ph type="chart" sz="quarter" idx="13"/>
            <p:extLst>
              <p:ext uri="{D42A27DB-BD31-4B8C-83A1-F6EECF244321}">
                <p14:modId xmlns:p14="http://schemas.microsoft.com/office/powerpoint/2010/main" val="756081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F070A1-A6C7-4E10-93DB-4735C3A22F0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4DBE7A2-6634-4638-A7FE-0004A916DA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3002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0AB65-B1F6-4C38-A3FC-3B4DE76A3473}"/>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066DF145-379A-4BC4-9FD7-2E13B0FB50DA}"/>
              </a:ext>
            </a:extLst>
          </p:cNvPr>
          <p:cNvGraphicFramePr>
            <a:graphicFrameLocks noGrp="1"/>
          </p:cNvGraphicFramePr>
          <p:nvPr>
            <p:ph type="chart" sz="quarter" idx="13"/>
            <p:extLst>
              <p:ext uri="{D42A27DB-BD31-4B8C-83A1-F6EECF244321}">
                <p14:modId xmlns:p14="http://schemas.microsoft.com/office/powerpoint/2010/main" val="1226829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5FFC21-40AF-48C3-A152-B4717E6B219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9D0E040-A33E-46F5-9F54-518F4610DC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8466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C164C-0E29-437C-BCC8-1567BC6B78B9}"/>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E0D39E58-1640-4214-8786-FD3C62C9804D}"/>
              </a:ext>
            </a:extLst>
          </p:cNvPr>
          <p:cNvGraphicFramePr>
            <a:graphicFrameLocks noGrp="1"/>
          </p:cNvGraphicFramePr>
          <p:nvPr>
            <p:ph type="tbl" sz="quarter" idx="13"/>
            <p:extLst>
              <p:ext uri="{D42A27DB-BD31-4B8C-83A1-F6EECF244321}">
                <p14:modId xmlns:p14="http://schemas.microsoft.com/office/powerpoint/2010/main" val="243878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876707995"/>
                    </a:ext>
                  </a:extLst>
                </a:gridCol>
                <a:gridCol w="2468880">
                  <a:extLst>
                    <a:ext uri="{9D8B030D-6E8A-4147-A177-3AD203B41FA5}">
                      <a16:colId xmlns:a16="http://schemas.microsoft.com/office/drawing/2014/main" val="3546912370"/>
                    </a:ext>
                  </a:extLst>
                </a:gridCol>
                <a:gridCol w="2468880">
                  <a:extLst>
                    <a:ext uri="{9D8B030D-6E8A-4147-A177-3AD203B41FA5}">
                      <a16:colId xmlns:a16="http://schemas.microsoft.com/office/drawing/2014/main" val="1114495240"/>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95094779"/>
                  </a:ext>
                </a:extLst>
              </a:tr>
              <a:tr h="370840">
                <a:tc>
                  <a:txBody>
                    <a:bodyPr/>
                    <a:lstStyle/>
                    <a:p>
                      <a:r>
                        <a:rPr lang="en-US" sz="1000" b="1"/>
                        <a:t>@EaglesComms</a:t>
                      </a:r>
                    </a:p>
                  </a:txBody>
                  <a:tcPr/>
                </a:tc>
                <a:tc>
                  <a:txBody>
                    <a:bodyPr/>
                    <a:lstStyle/>
                    <a:p>
                      <a:r>
                        <a:rPr lang="en-US" sz="1000"/>
                        <a:t>@PHLYINS (32)</a:t>
                      </a:r>
                    </a:p>
                  </a:txBody>
                  <a:tcPr/>
                </a:tc>
                <a:tc>
                  <a:txBody>
                    <a:bodyPr/>
                    <a:lstStyle/>
                    <a:p>
                      <a:r>
                        <a:rPr lang="en-US" sz="1000"/>
                        <a:t>32</a:t>
                      </a:r>
                    </a:p>
                  </a:txBody>
                  <a:tcPr/>
                </a:tc>
                <a:extLst>
                  <a:ext uri="{0D108BD9-81ED-4DB2-BD59-A6C34878D82A}">
                    <a16:rowId xmlns:a16="http://schemas.microsoft.com/office/drawing/2014/main" val="3304053841"/>
                  </a:ext>
                </a:extLst>
              </a:tr>
              <a:tr h="370840">
                <a:tc>
                  <a:txBody>
                    <a:bodyPr/>
                    <a:lstStyle/>
                    <a:p>
                      <a:r>
                        <a:rPr lang="en-US" sz="1000" b="1"/>
                        <a:t>@Phillies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310394931"/>
                  </a:ext>
                </a:extLst>
              </a:tr>
              <a:tr h="370840">
                <a:tc>
                  <a:txBody>
                    <a:bodyPr/>
                    <a:lstStyle/>
                    <a:p>
                      <a:r>
                        <a:rPr lang="en-US" sz="1000" b="1"/>
                        <a:t>@TMNA_Services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029246395"/>
                  </a:ext>
                </a:extLst>
              </a:tr>
              <a:tr h="370840">
                <a:tc>
                  <a:txBody>
                    <a:bodyPr/>
                    <a:lstStyle/>
                    <a:p>
                      <a:r>
                        <a:rPr lang="en-US" sz="1000" b="1"/>
                        <a:t>@PhillyPhantoms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230032259"/>
                  </a:ext>
                </a:extLst>
              </a:tr>
              <a:tr h="370840">
                <a:tc>
                  <a:txBody>
                    <a:bodyPr/>
                    <a:lstStyle/>
                    <a:p>
                      <a:r>
                        <a:rPr lang="en-US" sz="1000" b="1"/>
                        <a:t>@BTPhilly</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236186879"/>
                  </a:ext>
                </a:extLst>
              </a:tr>
              <a:tr h="370840">
                <a:tc>
                  <a:txBody>
                    <a:bodyPr/>
                    <a:lstStyle/>
                    <a:p>
                      <a:r>
                        <a:rPr lang="en-US" sz="1000" b="1"/>
                        <a:t>@BrysonStottHot</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592303514"/>
                  </a:ext>
                </a:extLst>
              </a:tr>
              <a:tr h="370840">
                <a:tc>
                  <a:txBody>
                    <a:bodyPr/>
                    <a:lstStyle/>
                    <a:p>
                      <a:r>
                        <a:rPr lang="en-US" sz="1000" b="1"/>
                        <a:t>@Jayden31215665</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1725016364"/>
                  </a:ext>
                </a:extLst>
              </a:tr>
              <a:tr h="370840">
                <a:tc>
                  <a:txBody>
                    <a:bodyPr/>
                    <a:lstStyle/>
                    <a:p>
                      <a:r>
                        <a:rPr lang="en-US" sz="1000" b="1"/>
                        <a:t>@ITABaseballPod</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1019370685"/>
                  </a:ext>
                </a:extLst>
              </a:tr>
              <a:tr h="370840">
                <a:tc>
                  <a:txBody>
                    <a:bodyPr/>
                    <a:lstStyle/>
                    <a:p>
                      <a:r>
                        <a:rPr lang="en-US" sz="1000" b="1"/>
                        <a:t>@AmberCarlance</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1650036167"/>
                  </a:ext>
                </a:extLst>
              </a:tr>
              <a:tr h="370840">
                <a:tc>
                  <a:txBody>
                    <a:bodyPr/>
                    <a:lstStyle/>
                    <a:p>
                      <a:r>
                        <a:rPr lang="en-US" sz="1000" b="1"/>
                        <a:t>@DOITFORDOMB</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584007164"/>
                  </a:ext>
                </a:extLst>
              </a:tr>
            </a:tbl>
          </a:graphicData>
        </a:graphic>
      </p:graphicFrame>
      <p:sp>
        <p:nvSpPr>
          <p:cNvPr id="4" name="Text Placeholder 3">
            <a:extLst>
              <a:ext uri="{FF2B5EF4-FFF2-40B4-BE49-F238E27FC236}">
                <a16:creationId xmlns:a16="http://schemas.microsoft.com/office/drawing/2014/main" id="{0B8607F7-5C0B-4FCE-9CCA-8A36992FFF0F}"/>
              </a:ext>
            </a:extLst>
          </p:cNvPr>
          <p:cNvSpPr>
            <a:spLocks noGrp="1"/>
          </p:cNvSpPr>
          <p:nvPr>
            <p:ph type="body" sz="quarter" idx="14"/>
          </p:nvPr>
        </p:nvSpPr>
        <p:spPr/>
        <p:txBody>
          <a:bodyPr/>
          <a:lstStyle/>
          <a:p>
            <a:r>
              <a:rPr lang="en-US"/>
              <a:t>06/01/2023 - 12/31/2024</a:t>
            </a:r>
          </a:p>
        </p:txBody>
      </p:sp>
    </p:spTree>
    <p:extLst>
      <p:ext uri="{BB962C8B-B14F-4D97-AF65-F5344CB8AC3E}">
        <p14:creationId xmlns:p14="http://schemas.microsoft.com/office/powerpoint/2010/main" val="1320149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AF28E-4D3E-4682-9266-BEC50B506222}"/>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2914E6FD-9ACB-40CC-BD05-403CFE42E974}"/>
              </a:ext>
            </a:extLst>
          </p:cNvPr>
          <p:cNvGraphicFramePr>
            <a:graphicFrameLocks noGrp="1"/>
          </p:cNvGraphicFramePr>
          <p:nvPr>
            <p:ph type="tbl" sz="quarter" idx="13"/>
            <p:extLst>
              <p:ext uri="{D42A27DB-BD31-4B8C-83A1-F6EECF244321}">
                <p14:modId xmlns:p14="http://schemas.microsoft.com/office/powerpoint/2010/main" val="2328282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33896809"/>
                    </a:ext>
                  </a:extLst>
                </a:gridCol>
                <a:gridCol w="1152144">
                  <a:extLst>
                    <a:ext uri="{9D8B030D-6E8A-4147-A177-3AD203B41FA5}">
                      <a16:colId xmlns:a16="http://schemas.microsoft.com/office/drawing/2014/main" val="2974148135"/>
                    </a:ext>
                  </a:extLst>
                </a:gridCol>
                <a:gridCol w="1152144">
                  <a:extLst>
                    <a:ext uri="{9D8B030D-6E8A-4147-A177-3AD203B41FA5}">
                      <a16:colId xmlns:a16="http://schemas.microsoft.com/office/drawing/2014/main" val="919834842"/>
                    </a:ext>
                  </a:extLst>
                </a:gridCol>
                <a:gridCol w="1152144">
                  <a:extLst>
                    <a:ext uri="{9D8B030D-6E8A-4147-A177-3AD203B41FA5}">
                      <a16:colId xmlns:a16="http://schemas.microsoft.com/office/drawing/2014/main" val="2687215294"/>
                    </a:ext>
                  </a:extLst>
                </a:gridCol>
                <a:gridCol w="1152144">
                  <a:extLst>
                    <a:ext uri="{9D8B030D-6E8A-4147-A177-3AD203B41FA5}">
                      <a16:colId xmlns:a16="http://schemas.microsoft.com/office/drawing/2014/main" val="3375301667"/>
                    </a:ext>
                  </a:extLst>
                </a:gridCol>
                <a:gridCol w="1152144">
                  <a:extLst>
                    <a:ext uri="{9D8B030D-6E8A-4147-A177-3AD203B41FA5}">
                      <a16:colId xmlns:a16="http://schemas.microsoft.com/office/drawing/2014/main" val="1642788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523590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- 2024-05-29 14:44:05</a:t>
                      </a:r>
                      <a:r>
                        <a:rPr kumimoji="0" lang="en-US" sz="1000" b="0" i="0" u="none" strike="noStrike" kern="1200" cap="none" spc="0" normalizeH="0" baseline="0" noProof="0">
                          <a:ln>
                            <a:noFill/>
                          </a:ln>
                          <a:solidFill>
                            <a:prstClr val="black"/>
                          </a:solidFill>
                          <a:effectLst/>
                          <a:uLnTx/>
                          <a:uFillTx/>
                          <a:latin typeface="Calibri"/>
                          <a:ea typeface="+mn-ea"/>
                          <a:cs typeface="+mn-cs"/>
                        </a:rPr>
                        <a:t>
 We sponsored &amp;amp; participated in the @SpencerEdFnd &amp;amp; CNA 2024 RISKWORLD Pickleball Social, raising k+ to support future leaders in risk management &amp;amp; #insurance! #TEAMPHLY joined pickleball fans for a day of fun, friendly competition to raise funds for the Foundation's programs. https://t.co/hK4l0zEzCQ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0.2002 %</a:t>
                      </a:r>
                    </a:p>
                  </a:txBody>
                  <a:tcPr/>
                </a:tc>
                <a:extLst>
                  <a:ext uri="{0D108BD9-81ED-4DB2-BD59-A6C34878D82A}">
                    <a16:rowId xmlns:a16="http://schemas.microsoft.com/office/drawing/2014/main" val="962615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- 2024-05-22 14:11:48</a:t>
                      </a:r>
                      <a:r>
                        <a:rPr kumimoji="0" lang="en-US" sz="1000" b="0" i="0" u="none" strike="noStrike" kern="1200" cap="none" spc="0" normalizeH="0" baseline="0" noProof="0">
                          <a:ln>
                            <a:noFill/>
                          </a:ln>
                          <a:solidFill>
                            <a:prstClr val="black"/>
                          </a:solidFill>
                          <a:effectLst/>
                          <a:uLnTx/>
                          <a:uFillTx/>
                          <a:latin typeface="Calibri"/>
                          <a:ea typeface="+mn-ea"/>
                          <a:cs typeface="+mn-cs"/>
                        </a:rPr>
                        <a:t>
 #TEAMPHLY stepped up to tackle cancer, raising over .6K for the @LLSusa #BigClimb! 🚶‍♂️💪 PHLY ranked as a top Corporate Fundraising Team, supporting the non-profit's mission to cure blood cancer. Every dollar raised goes towards life-saving research and patient care. https://t.co/n21vbsHoQa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0.1999 %</a:t>
                      </a:r>
                    </a:p>
                  </a:txBody>
                  <a:tcPr/>
                </a:tc>
                <a:extLst>
                  <a:ext uri="{0D108BD9-81ED-4DB2-BD59-A6C34878D82A}">
                    <a16:rowId xmlns:a16="http://schemas.microsoft.com/office/drawing/2014/main" val="510204140"/>
                  </a:ext>
                </a:extLst>
              </a:tr>
            </a:tbl>
          </a:graphicData>
        </a:graphic>
      </p:graphicFrame>
      <p:sp>
        <p:nvSpPr>
          <p:cNvPr id="4" name="Text Placeholder 3">
            <a:extLst>
              <a:ext uri="{FF2B5EF4-FFF2-40B4-BE49-F238E27FC236}">
                <a16:creationId xmlns:a16="http://schemas.microsoft.com/office/drawing/2014/main" id="{57778B9E-7EFB-4A1C-A45F-DC5DD079B4F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6720664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D0273-8DF7-472C-A65F-7EB3F64D0939}"/>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0B4295D6-7288-4C3F-A808-2D02BC9F7D22}"/>
              </a:ext>
            </a:extLst>
          </p:cNvPr>
          <p:cNvGraphicFramePr>
            <a:graphicFrameLocks noGrp="1"/>
          </p:cNvGraphicFramePr>
          <p:nvPr>
            <p:ph type="tbl" sz="quarter" idx="13"/>
            <p:extLst>
              <p:ext uri="{D42A27DB-BD31-4B8C-83A1-F6EECF244321}">
                <p14:modId xmlns:p14="http://schemas.microsoft.com/office/powerpoint/2010/main" val="3948711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14408698"/>
                    </a:ext>
                  </a:extLst>
                </a:gridCol>
                <a:gridCol w="1152144">
                  <a:extLst>
                    <a:ext uri="{9D8B030D-6E8A-4147-A177-3AD203B41FA5}">
                      <a16:colId xmlns:a16="http://schemas.microsoft.com/office/drawing/2014/main" val="739306718"/>
                    </a:ext>
                  </a:extLst>
                </a:gridCol>
                <a:gridCol w="1152144">
                  <a:extLst>
                    <a:ext uri="{9D8B030D-6E8A-4147-A177-3AD203B41FA5}">
                      <a16:colId xmlns:a16="http://schemas.microsoft.com/office/drawing/2014/main" val="739724111"/>
                    </a:ext>
                  </a:extLst>
                </a:gridCol>
                <a:gridCol w="1152144">
                  <a:extLst>
                    <a:ext uri="{9D8B030D-6E8A-4147-A177-3AD203B41FA5}">
                      <a16:colId xmlns:a16="http://schemas.microsoft.com/office/drawing/2014/main" val="888638944"/>
                    </a:ext>
                  </a:extLst>
                </a:gridCol>
                <a:gridCol w="1152144">
                  <a:extLst>
                    <a:ext uri="{9D8B030D-6E8A-4147-A177-3AD203B41FA5}">
                      <a16:colId xmlns:a16="http://schemas.microsoft.com/office/drawing/2014/main" val="3915502982"/>
                    </a:ext>
                  </a:extLst>
                </a:gridCol>
                <a:gridCol w="1152144">
                  <a:extLst>
                    <a:ext uri="{9D8B030D-6E8A-4147-A177-3AD203B41FA5}">
                      <a16:colId xmlns:a16="http://schemas.microsoft.com/office/drawing/2014/main" val="877218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601953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- 2024-05-07 15:01:41</a:t>
                      </a:r>
                      <a:r>
                        <a:rPr kumimoji="0" lang="en-US" sz="1000" b="0" i="0" u="none" strike="noStrike" kern="1200" cap="none" spc="0" normalizeH="0" baseline="0" noProof="0">
                          <a:ln>
                            <a:noFill/>
                          </a:ln>
                          <a:solidFill>
                            <a:prstClr val="black"/>
                          </a:solidFill>
                          <a:effectLst/>
                          <a:uLnTx/>
                          <a:uFillTx/>
                          <a:latin typeface="Calibri"/>
                          <a:ea typeface="+mn-ea"/>
                          <a:cs typeface="+mn-cs"/>
                        </a:rPr>
                        <a:t>
 As a proud member of the Tokio Marine Group, we're pleased to share that Tokio Marine was ranked the most favorable large multinational carrier in the Americas. Our group companies in the U.S. received top marks in a survey of #insurance decision-makers &amp;amp; risk managers by @FT. 👏 https://t.co/49SyrQbyct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0.1258 %</a:t>
                      </a:r>
                    </a:p>
                  </a:txBody>
                  <a:tcPr/>
                </a:tc>
                <a:extLst>
                  <a:ext uri="{0D108BD9-81ED-4DB2-BD59-A6C34878D82A}">
                    <a16:rowId xmlns:a16="http://schemas.microsoft.com/office/drawing/2014/main" val="3109247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- 2024-05-10 15:48:06</a:t>
                      </a:r>
                      <a:r>
                        <a:rPr kumimoji="0" lang="en-US" sz="1000" b="0" i="0" u="none" strike="noStrike" kern="1200" cap="none" spc="0" normalizeH="0" baseline="0" noProof="0">
                          <a:ln>
                            <a:noFill/>
                          </a:ln>
                          <a:solidFill>
                            <a:prstClr val="black"/>
                          </a:solidFill>
                          <a:effectLst/>
                          <a:uLnTx/>
                          <a:uFillTx/>
                          <a:latin typeface="Calibri"/>
                          <a:ea typeface="+mn-ea"/>
                          <a:cs typeface="+mn-cs"/>
                        </a:rPr>
                        <a:t>
 #TEAMPHLY partnered with @ShoesThatFit and @LAGalaxy for another heartwarming shoe giveaway in California! ❤️
🧵 https://t.co/L90UmOeC6J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0.1257 %</a:t>
                      </a:r>
                    </a:p>
                  </a:txBody>
                  <a:tcPr/>
                </a:tc>
                <a:extLst>
                  <a:ext uri="{0D108BD9-81ED-4DB2-BD59-A6C34878D82A}">
                    <a16:rowId xmlns:a16="http://schemas.microsoft.com/office/drawing/2014/main" val="3508712050"/>
                  </a:ext>
                </a:extLst>
              </a:tr>
            </a:tbl>
          </a:graphicData>
        </a:graphic>
      </p:graphicFrame>
      <p:sp>
        <p:nvSpPr>
          <p:cNvPr id="4" name="Text Placeholder 3">
            <a:extLst>
              <a:ext uri="{FF2B5EF4-FFF2-40B4-BE49-F238E27FC236}">
                <a16:creationId xmlns:a16="http://schemas.microsoft.com/office/drawing/2014/main" id="{A488D26A-0F11-4E42-B3DC-9BB2571173A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438690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BD97A-2332-41E9-AAF7-AC1471FE34EB}"/>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1730CB11-0F13-483B-A44F-4089A43F390A}"/>
              </a:ext>
            </a:extLst>
          </p:cNvPr>
          <p:cNvGraphicFramePr>
            <a:graphicFrameLocks noGrp="1"/>
          </p:cNvGraphicFramePr>
          <p:nvPr>
            <p:ph type="tbl" sz="quarter" idx="13"/>
            <p:extLst>
              <p:ext uri="{D42A27DB-BD31-4B8C-83A1-F6EECF244321}">
                <p14:modId xmlns:p14="http://schemas.microsoft.com/office/powerpoint/2010/main" val="90234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16280908"/>
                    </a:ext>
                  </a:extLst>
                </a:gridCol>
                <a:gridCol w="1152144">
                  <a:extLst>
                    <a:ext uri="{9D8B030D-6E8A-4147-A177-3AD203B41FA5}">
                      <a16:colId xmlns:a16="http://schemas.microsoft.com/office/drawing/2014/main" val="1120112025"/>
                    </a:ext>
                  </a:extLst>
                </a:gridCol>
                <a:gridCol w="1152144">
                  <a:extLst>
                    <a:ext uri="{9D8B030D-6E8A-4147-A177-3AD203B41FA5}">
                      <a16:colId xmlns:a16="http://schemas.microsoft.com/office/drawing/2014/main" val="3287194881"/>
                    </a:ext>
                  </a:extLst>
                </a:gridCol>
                <a:gridCol w="1152144">
                  <a:extLst>
                    <a:ext uri="{9D8B030D-6E8A-4147-A177-3AD203B41FA5}">
                      <a16:colId xmlns:a16="http://schemas.microsoft.com/office/drawing/2014/main" val="2050644774"/>
                    </a:ext>
                  </a:extLst>
                </a:gridCol>
                <a:gridCol w="1152144">
                  <a:extLst>
                    <a:ext uri="{9D8B030D-6E8A-4147-A177-3AD203B41FA5}">
                      <a16:colId xmlns:a16="http://schemas.microsoft.com/office/drawing/2014/main" val="2797773652"/>
                    </a:ext>
                  </a:extLst>
                </a:gridCol>
                <a:gridCol w="1152144">
                  <a:extLst>
                    <a:ext uri="{9D8B030D-6E8A-4147-A177-3AD203B41FA5}">
                      <a16:colId xmlns:a16="http://schemas.microsoft.com/office/drawing/2014/main" val="3377256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175914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- 2024-05-14 10:02:01</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announce that PHLY ranked #2 on the 
@PhillyInquirer list of Top Workplaces for a 3rd year in a row &amp;amp; our CEO John Glomb was recognized as the top scoring leader in the large business category! 🏆👏🏼
Learn more about careers at PHLY: https://t.co/TAsZrjsbnK https://t.co/INGAxQDSYz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0.1255 %</a:t>
                      </a:r>
                    </a:p>
                  </a:txBody>
                  <a:tcPr/>
                </a:tc>
                <a:extLst>
                  <a:ext uri="{0D108BD9-81ED-4DB2-BD59-A6C34878D82A}">
                    <a16:rowId xmlns:a16="http://schemas.microsoft.com/office/drawing/2014/main" val="2710636699"/>
                  </a:ext>
                </a:extLst>
              </a:tr>
            </a:tbl>
          </a:graphicData>
        </a:graphic>
      </p:graphicFrame>
      <p:sp>
        <p:nvSpPr>
          <p:cNvPr id="4" name="Text Placeholder 3">
            <a:extLst>
              <a:ext uri="{FF2B5EF4-FFF2-40B4-BE49-F238E27FC236}">
                <a16:creationId xmlns:a16="http://schemas.microsoft.com/office/drawing/2014/main" id="{C265E079-91A1-4109-B4E0-07EAF9D26BB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726612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B5D73-AACA-4BFA-AA95-8B4F34AF78EC}"/>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C63D83E1-FE7E-4A07-9B07-7D5F329B46DB}"/>
              </a:ext>
            </a:extLst>
          </p:cNvPr>
          <p:cNvGraphicFramePr>
            <a:graphicFrameLocks noGrp="1"/>
          </p:cNvGraphicFramePr>
          <p:nvPr>
            <p:ph type="tbl" sz="quarter" idx="13"/>
            <p:extLst>
              <p:ext uri="{D42A27DB-BD31-4B8C-83A1-F6EECF244321}">
                <p14:modId xmlns:p14="http://schemas.microsoft.com/office/powerpoint/2010/main" val="739232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674388341"/>
                    </a:ext>
                  </a:extLst>
                </a:gridCol>
                <a:gridCol w="576072">
                  <a:extLst>
                    <a:ext uri="{9D8B030D-6E8A-4147-A177-3AD203B41FA5}">
                      <a16:colId xmlns:a16="http://schemas.microsoft.com/office/drawing/2014/main" val="2018247594"/>
                    </a:ext>
                  </a:extLst>
                </a:gridCol>
                <a:gridCol w="576072">
                  <a:extLst>
                    <a:ext uri="{9D8B030D-6E8A-4147-A177-3AD203B41FA5}">
                      <a16:colId xmlns:a16="http://schemas.microsoft.com/office/drawing/2014/main" val="2821985222"/>
                    </a:ext>
                  </a:extLst>
                </a:gridCol>
                <a:gridCol w="576072">
                  <a:extLst>
                    <a:ext uri="{9D8B030D-6E8A-4147-A177-3AD203B41FA5}">
                      <a16:colId xmlns:a16="http://schemas.microsoft.com/office/drawing/2014/main" val="3262220216"/>
                    </a:ext>
                  </a:extLst>
                </a:gridCol>
                <a:gridCol w="576072">
                  <a:extLst>
                    <a:ext uri="{9D8B030D-6E8A-4147-A177-3AD203B41FA5}">
                      <a16:colId xmlns:a16="http://schemas.microsoft.com/office/drawing/2014/main" val="136258526"/>
                    </a:ext>
                  </a:extLst>
                </a:gridCol>
                <a:gridCol w="576072">
                  <a:extLst>
                    <a:ext uri="{9D8B030D-6E8A-4147-A177-3AD203B41FA5}">
                      <a16:colId xmlns:a16="http://schemas.microsoft.com/office/drawing/2014/main" val="4281893915"/>
                    </a:ext>
                  </a:extLst>
                </a:gridCol>
                <a:gridCol w="576072">
                  <a:extLst>
                    <a:ext uri="{9D8B030D-6E8A-4147-A177-3AD203B41FA5}">
                      <a16:colId xmlns:a16="http://schemas.microsoft.com/office/drawing/2014/main" val="2180901452"/>
                    </a:ext>
                  </a:extLst>
                </a:gridCol>
                <a:gridCol w="576072">
                  <a:extLst>
                    <a:ext uri="{9D8B030D-6E8A-4147-A177-3AD203B41FA5}">
                      <a16:colId xmlns:a16="http://schemas.microsoft.com/office/drawing/2014/main" val="2758035360"/>
                    </a:ext>
                  </a:extLst>
                </a:gridCol>
                <a:gridCol w="576072">
                  <a:extLst>
                    <a:ext uri="{9D8B030D-6E8A-4147-A177-3AD203B41FA5}">
                      <a16:colId xmlns:a16="http://schemas.microsoft.com/office/drawing/2014/main" val="1016943885"/>
                    </a:ext>
                  </a:extLst>
                </a:gridCol>
                <a:gridCol w="576072">
                  <a:extLst>
                    <a:ext uri="{9D8B030D-6E8A-4147-A177-3AD203B41FA5}">
                      <a16:colId xmlns:a16="http://schemas.microsoft.com/office/drawing/2014/main" val="3744672007"/>
                    </a:ext>
                  </a:extLst>
                </a:gridCol>
                <a:gridCol w="576072">
                  <a:extLst>
                    <a:ext uri="{9D8B030D-6E8A-4147-A177-3AD203B41FA5}">
                      <a16:colId xmlns:a16="http://schemas.microsoft.com/office/drawing/2014/main" val="2010143328"/>
                    </a:ext>
                  </a:extLst>
                </a:gridCol>
                <a:gridCol w="576072">
                  <a:extLst>
                    <a:ext uri="{9D8B030D-6E8A-4147-A177-3AD203B41FA5}">
                      <a16:colId xmlns:a16="http://schemas.microsoft.com/office/drawing/2014/main" val="860555871"/>
                    </a:ext>
                  </a:extLst>
                </a:gridCol>
                <a:gridCol w="576072">
                  <a:extLst>
                    <a:ext uri="{9D8B030D-6E8A-4147-A177-3AD203B41FA5}">
                      <a16:colId xmlns:a16="http://schemas.microsoft.com/office/drawing/2014/main" val="329170854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053978368"/>
                  </a:ext>
                </a:extLst>
              </a:tr>
              <a:tr h="370840">
                <a:tc>
                  <a:txBody>
                    <a:bodyPr/>
                    <a:lstStyle/>
                    <a:p>
                      <a:r>
                        <a:rPr lang="en-US" sz="1000"/>
                        <a:t>42797</a:t>
                      </a:r>
                    </a:p>
                  </a:txBody>
                  <a:tcPr/>
                </a:tc>
                <a:tc>
                  <a:txBody>
                    <a:bodyPr/>
                    <a:lstStyle/>
                    <a:p>
                      <a:r>
                        <a:rPr lang="en-US" sz="1000"/>
                        <a:t>640</a:t>
                      </a:r>
                    </a:p>
                  </a:txBody>
                  <a:tcPr/>
                </a:tc>
                <a:tc>
                  <a:txBody>
                    <a:bodyPr/>
                    <a:lstStyle/>
                    <a:p>
                      <a:r>
                        <a:rPr lang="en-US" sz="1000"/>
                        <a:t>22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137</a:t>
                      </a:r>
                    </a:p>
                  </a:txBody>
                  <a:tcPr/>
                </a:tc>
                <a:tc>
                  <a:txBody>
                    <a:bodyPr/>
                    <a:lstStyle/>
                    <a:p>
                      <a:r>
                        <a:rPr lang="en-US" sz="1000"/>
                        <a:t>6.2272727272727</a:t>
                      </a:r>
                    </a:p>
                  </a:txBody>
                  <a:tcPr/>
                </a:tc>
                <a:tc>
                  <a:txBody>
                    <a:bodyPr/>
                    <a:lstStyle/>
                    <a:p>
                      <a:r>
                        <a:rPr lang="en-US" sz="1000"/>
                        <a:t>16080</a:t>
                      </a:r>
                    </a:p>
                  </a:txBody>
                  <a:tcPr/>
                </a:tc>
                <a:tc>
                  <a:txBody>
                    <a:bodyPr/>
                    <a:lstStyle/>
                    <a:p>
                      <a:r>
                        <a:rPr lang="en-US" sz="1000"/>
                        <a:t>730.90909090909</a:t>
                      </a:r>
                    </a:p>
                  </a:txBody>
                  <a:tcPr/>
                </a:tc>
                <a:tc>
                  <a:txBody>
                    <a:bodyPr/>
                    <a:lstStyle/>
                    <a:p>
                      <a:r>
                        <a:rPr lang="en-US" sz="1000"/>
                        <a:t>72375</a:t>
                      </a:r>
                    </a:p>
                  </a:txBody>
                  <a:tcPr/>
                </a:tc>
                <a:tc>
                  <a:txBody>
                    <a:bodyPr/>
                    <a:lstStyle/>
                    <a:p>
                      <a:r>
                        <a:rPr lang="en-US" sz="1000"/>
                        <a:t>3289.7727272727</a:t>
                      </a:r>
                    </a:p>
                  </a:txBody>
                  <a:tcPr/>
                </a:tc>
                <a:tc>
                  <a:txBody>
                    <a:bodyPr/>
                    <a:lstStyle/>
                    <a:p>
                      <a:r>
                        <a:rPr lang="en-US" sz="1000"/>
                        <a:t>18.16699866746 %</a:t>
                      </a:r>
                    </a:p>
                  </a:txBody>
                  <a:tcPr/>
                </a:tc>
                <a:extLst>
                  <a:ext uri="{0D108BD9-81ED-4DB2-BD59-A6C34878D82A}">
                    <a16:rowId xmlns:a16="http://schemas.microsoft.com/office/drawing/2014/main" val="3234929614"/>
                  </a:ext>
                </a:extLst>
              </a:tr>
            </a:tbl>
          </a:graphicData>
        </a:graphic>
      </p:graphicFrame>
      <p:sp>
        <p:nvSpPr>
          <p:cNvPr id="4" name="Text Placeholder 3">
            <a:extLst>
              <a:ext uri="{FF2B5EF4-FFF2-40B4-BE49-F238E27FC236}">
                <a16:creationId xmlns:a16="http://schemas.microsoft.com/office/drawing/2014/main" id="{F6BC707C-5631-4E5F-83FC-82AEFFCD52E8}"/>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830682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A9CE7-0EBA-480A-B246-16649626E689}"/>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8ED84610-28B5-4446-AA0A-FE5D0E7B07F9}"/>
              </a:ext>
            </a:extLst>
          </p:cNvPr>
          <p:cNvGraphicFramePr>
            <a:graphicFrameLocks noGrp="1"/>
          </p:cNvGraphicFramePr>
          <p:nvPr>
            <p:ph type="chart" sz="quarter" idx="13"/>
            <p:extLst>
              <p:ext uri="{D42A27DB-BD31-4B8C-83A1-F6EECF244321}">
                <p14:modId xmlns:p14="http://schemas.microsoft.com/office/powerpoint/2010/main" val="651876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901859-5857-4E27-8BB3-7A148EFB65A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8895EC7-167A-4B47-8E5F-D843D0E337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6142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728AD-C208-470A-91C8-77610E9694CC}"/>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13A96DB5-0BD4-4E75-A8A1-741031E79F0A}"/>
              </a:ext>
            </a:extLst>
          </p:cNvPr>
          <p:cNvGraphicFramePr>
            <a:graphicFrameLocks noGrp="1"/>
          </p:cNvGraphicFramePr>
          <p:nvPr>
            <p:ph type="chart" sz="quarter" idx="13"/>
            <p:extLst>
              <p:ext uri="{D42A27DB-BD31-4B8C-83A1-F6EECF244321}">
                <p14:modId xmlns:p14="http://schemas.microsoft.com/office/powerpoint/2010/main" val="33062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1FB04D-6B96-402C-A395-FC10A0F6221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05D4828-7EAA-4749-955F-8566C47F94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16087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62D62-058E-4827-9FAD-01B847803E70}"/>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AD30F615-CD97-495E-80E8-B688A52680A5}"/>
              </a:ext>
            </a:extLst>
          </p:cNvPr>
          <p:cNvGraphicFramePr>
            <a:graphicFrameLocks noGrp="1"/>
          </p:cNvGraphicFramePr>
          <p:nvPr>
            <p:ph type="chart" sz="quarter" idx="13"/>
            <p:extLst>
              <p:ext uri="{D42A27DB-BD31-4B8C-83A1-F6EECF244321}">
                <p14:modId xmlns:p14="http://schemas.microsoft.com/office/powerpoint/2010/main" val="2245902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21DAD6-2511-465F-B802-AD07AFA69B6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D9C47BF-862C-4714-BAE8-D6C1179646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7927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FF0D1-1A2D-4771-8CF0-F1F8F92028EE}"/>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AD135926-99E7-479A-96F4-17174F66EF7C}"/>
              </a:ext>
            </a:extLst>
          </p:cNvPr>
          <p:cNvGraphicFramePr>
            <a:graphicFrameLocks noGrp="1"/>
          </p:cNvGraphicFramePr>
          <p:nvPr>
            <p:ph type="chart" sz="quarter" idx="13"/>
            <p:extLst>
              <p:ext uri="{D42A27DB-BD31-4B8C-83A1-F6EECF244321}">
                <p14:modId xmlns:p14="http://schemas.microsoft.com/office/powerpoint/2010/main" val="1698413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F0E086-9E11-46BD-BE25-1435CAA572A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4786996-FFD0-48E2-8CA3-B2A84E1FB7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65295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5CB6C-C162-4565-BA4F-57E410142653}"/>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66CB43A9-D6D3-472C-A5CB-4A03952C204E}"/>
              </a:ext>
            </a:extLst>
          </p:cNvPr>
          <p:cNvGraphicFramePr>
            <a:graphicFrameLocks noGrp="1"/>
          </p:cNvGraphicFramePr>
          <p:nvPr>
            <p:ph type="tbl" sz="quarter" idx="13"/>
            <p:extLst>
              <p:ext uri="{D42A27DB-BD31-4B8C-83A1-F6EECF244321}">
                <p14:modId xmlns:p14="http://schemas.microsoft.com/office/powerpoint/2010/main" val="1535853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85072869"/>
                    </a:ext>
                  </a:extLst>
                </a:gridCol>
                <a:gridCol w="740664">
                  <a:extLst>
                    <a:ext uri="{9D8B030D-6E8A-4147-A177-3AD203B41FA5}">
                      <a16:colId xmlns:a16="http://schemas.microsoft.com/office/drawing/2014/main" val="429417162"/>
                    </a:ext>
                  </a:extLst>
                </a:gridCol>
                <a:gridCol w="740664">
                  <a:extLst>
                    <a:ext uri="{9D8B030D-6E8A-4147-A177-3AD203B41FA5}">
                      <a16:colId xmlns:a16="http://schemas.microsoft.com/office/drawing/2014/main" val="744934797"/>
                    </a:ext>
                  </a:extLst>
                </a:gridCol>
                <a:gridCol w="740664">
                  <a:extLst>
                    <a:ext uri="{9D8B030D-6E8A-4147-A177-3AD203B41FA5}">
                      <a16:colId xmlns:a16="http://schemas.microsoft.com/office/drawing/2014/main" val="3707483897"/>
                    </a:ext>
                  </a:extLst>
                </a:gridCol>
                <a:gridCol w="740664">
                  <a:extLst>
                    <a:ext uri="{9D8B030D-6E8A-4147-A177-3AD203B41FA5}">
                      <a16:colId xmlns:a16="http://schemas.microsoft.com/office/drawing/2014/main" val="1315415918"/>
                    </a:ext>
                  </a:extLst>
                </a:gridCol>
                <a:gridCol w="740664">
                  <a:extLst>
                    <a:ext uri="{9D8B030D-6E8A-4147-A177-3AD203B41FA5}">
                      <a16:colId xmlns:a16="http://schemas.microsoft.com/office/drawing/2014/main" val="3012616539"/>
                    </a:ext>
                  </a:extLst>
                </a:gridCol>
                <a:gridCol w="740664">
                  <a:extLst>
                    <a:ext uri="{9D8B030D-6E8A-4147-A177-3AD203B41FA5}">
                      <a16:colId xmlns:a16="http://schemas.microsoft.com/office/drawing/2014/main" val="3585884454"/>
                    </a:ext>
                  </a:extLst>
                </a:gridCol>
                <a:gridCol w="740664">
                  <a:extLst>
                    <a:ext uri="{9D8B030D-6E8A-4147-A177-3AD203B41FA5}">
                      <a16:colId xmlns:a16="http://schemas.microsoft.com/office/drawing/2014/main" val="336629386"/>
                    </a:ext>
                  </a:extLst>
                </a:gridCol>
                <a:gridCol w="740664">
                  <a:extLst>
                    <a:ext uri="{9D8B030D-6E8A-4147-A177-3AD203B41FA5}">
                      <a16:colId xmlns:a16="http://schemas.microsoft.com/office/drawing/2014/main" val="1167333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05683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- 2024-05-01 14:13:44</a:t>
                      </a:r>
                      <a:r>
                        <a:rPr kumimoji="0" lang="en-US" sz="1000" b="0" i="0" u="none" strike="noStrike" kern="1200" cap="none" spc="0" normalizeH="0" baseline="0" noProof="0">
                          <a:ln>
                            <a:noFill/>
                          </a:ln>
                          <a:solidFill>
                            <a:prstClr val="black"/>
                          </a:solidFill>
                          <a:effectLst/>
                          <a:uLnTx/>
                          <a:uFillTx/>
                          <a:latin typeface="Calibri"/>
                          <a:ea typeface="+mn-ea"/>
                          <a:cs typeface="+mn-cs"/>
                        </a:rPr>
                        <a:t>
 Our #Underwriting team in Roseville, CA stepped out of the office and into the heart of our community to partner with Placer Food Bank, a non-profit that collects and distributes food to hunger relief charities in California's Plasser, El Dorado, and Nevada counties. From sorting to packing, #TEAMPHLY’s day was filled with purpose as they helped provide food donations to those who need it most. 💙🍽️ #communityservice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6.7081935793004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6326533"/>
                  </a:ext>
                </a:extLst>
              </a:tr>
            </a:tbl>
          </a:graphicData>
        </a:graphic>
      </p:graphicFrame>
      <p:sp>
        <p:nvSpPr>
          <p:cNvPr id="4" name="Text Placeholder 3">
            <a:extLst>
              <a:ext uri="{FF2B5EF4-FFF2-40B4-BE49-F238E27FC236}">
                <a16:creationId xmlns:a16="http://schemas.microsoft.com/office/drawing/2014/main" id="{AD30A12E-4CBF-4B11-9BD5-2974231DA91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8615843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A4B35-BE7A-4B3D-82C6-47D0D8FB58F4}"/>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7940D335-7D86-4C69-99D7-249384E66375}"/>
              </a:ext>
            </a:extLst>
          </p:cNvPr>
          <p:cNvGraphicFramePr>
            <a:graphicFrameLocks noGrp="1"/>
          </p:cNvGraphicFramePr>
          <p:nvPr>
            <p:ph type="tbl" sz="quarter" idx="13"/>
            <p:extLst>
              <p:ext uri="{D42A27DB-BD31-4B8C-83A1-F6EECF244321}">
                <p14:modId xmlns:p14="http://schemas.microsoft.com/office/powerpoint/2010/main" val="605091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38205375"/>
                    </a:ext>
                  </a:extLst>
                </a:gridCol>
                <a:gridCol w="740664">
                  <a:extLst>
                    <a:ext uri="{9D8B030D-6E8A-4147-A177-3AD203B41FA5}">
                      <a16:colId xmlns:a16="http://schemas.microsoft.com/office/drawing/2014/main" val="2939660886"/>
                    </a:ext>
                  </a:extLst>
                </a:gridCol>
                <a:gridCol w="740664">
                  <a:extLst>
                    <a:ext uri="{9D8B030D-6E8A-4147-A177-3AD203B41FA5}">
                      <a16:colId xmlns:a16="http://schemas.microsoft.com/office/drawing/2014/main" val="1223290751"/>
                    </a:ext>
                  </a:extLst>
                </a:gridCol>
                <a:gridCol w="740664">
                  <a:extLst>
                    <a:ext uri="{9D8B030D-6E8A-4147-A177-3AD203B41FA5}">
                      <a16:colId xmlns:a16="http://schemas.microsoft.com/office/drawing/2014/main" val="4077004754"/>
                    </a:ext>
                  </a:extLst>
                </a:gridCol>
                <a:gridCol w="740664">
                  <a:extLst>
                    <a:ext uri="{9D8B030D-6E8A-4147-A177-3AD203B41FA5}">
                      <a16:colId xmlns:a16="http://schemas.microsoft.com/office/drawing/2014/main" val="1181461036"/>
                    </a:ext>
                  </a:extLst>
                </a:gridCol>
                <a:gridCol w="740664">
                  <a:extLst>
                    <a:ext uri="{9D8B030D-6E8A-4147-A177-3AD203B41FA5}">
                      <a16:colId xmlns:a16="http://schemas.microsoft.com/office/drawing/2014/main" val="229786517"/>
                    </a:ext>
                  </a:extLst>
                </a:gridCol>
                <a:gridCol w="740664">
                  <a:extLst>
                    <a:ext uri="{9D8B030D-6E8A-4147-A177-3AD203B41FA5}">
                      <a16:colId xmlns:a16="http://schemas.microsoft.com/office/drawing/2014/main" val="114216015"/>
                    </a:ext>
                  </a:extLst>
                </a:gridCol>
                <a:gridCol w="740664">
                  <a:extLst>
                    <a:ext uri="{9D8B030D-6E8A-4147-A177-3AD203B41FA5}">
                      <a16:colId xmlns:a16="http://schemas.microsoft.com/office/drawing/2014/main" val="399078306"/>
                    </a:ext>
                  </a:extLst>
                </a:gridCol>
                <a:gridCol w="740664">
                  <a:extLst>
                    <a:ext uri="{9D8B030D-6E8A-4147-A177-3AD203B41FA5}">
                      <a16:colId xmlns:a16="http://schemas.microsoft.com/office/drawing/2014/main" val="181208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94674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- 2024-05-02 14:07:10</a:t>
                      </a:r>
                      <a:r>
                        <a:rPr kumimoji="0" lang="en-US" sz="1000" b="0" i="0" u="none" strike="noStrike" kern="1200" cap="none" spc="0" normalizeH="0" baseline="0" noProof="0">
                          <a:ln>
                            <a:noFill/>
                          </a:ln>
                          <a:solidFill>
                            <a:prstClr val="black"/>
                          </a:solidFill>
                          <a:effectLst/>
                          <a:uLnTx/>
                          <a:uFillTx/>
                          <a:latin typeface="Calibri"/>
                          <a:ea typeface="+mn-ea"/>
                          <a:cs typeface="+mn-cs"/>
                        </a:rPr>
                        <a:t>
 🏌️⛳ #TEAMPHLY teed up for a friendly competition during a #golf outing hosted by our Women’s Network in our Central Region! 15 PHLY women hit the green for a 9-hole tournament to help them gain golfing experience in a professional setting, sharpen their skills, and build confidence on the course.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41.176470588235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7191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- 2024-05-03 13:43:36</a:t>
                      </a:r>
                      <a:r>
                        <a:rPr kumimoji="0" lang="en-US" sz="1000" b="0" i="0" u="none" strike="noStrike" kern="1200" cap="none" spc="0" normalizeH="0" baseline="0" noProof="0">
                          <a:ln>
                            <a:noFill/>
                          </a:ln>
                          <a:solidFill>
                            <a:prstClr val="black"/>
                          </a:solidFill>
                          <a:effectLst/>
                          <a:uLnTx/>
                          <a:uFillTx/>
                          <a:latin typeface="Calibri"/>
                          <a:ea typeface="+mn-ea"/>
                          <a:cs typeface="+mn-cs"/>
                        </a:rPr>
                        <a:t>
 Our Englewood, CO office teamed up with the Backpack Society, a local #nonprofit dedicated to supporting students facing food insecurity. Together, #TEAMPHLY packed student lunch bags and family boxes, helping to ensure no one in our #community goes hungry. 🍎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9.3391589295467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7850357"/>
                  </a:ext>
                </a:extLst>
              </a:tr>
            </a:tbl>
          </a:graphicData>
        </a:graphic>
      </p:graphicFrame>
      <p:sp>
        <p:nvSpPr>
          <p:cNvPr id="4" name="Text Placeholder 3">
            <a:extLst>
              <a:ext uri="{FF2B5EF4-FFF2-40B4-BE49-F238E27FC236}">
                <a16:creationId xmlns:a16="http://schemas.microsoft.com/office/drawing/2014/main" id="{BF24F2CA-AC1A-4BC4-B771-5B47A50AC8F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0641196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F5E99-9A75-4F3E-BF67-D3DAE47E759B}"/>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C2983FD1-3A39-4331-B15C-6D3D89903995}"/>
              </a:ext>
            </a:extLst>
          </p:cNvPr>
          <p:cNvGraphicFramePr>
            <a:graphicFrameLocks noGrp="1"/>
          </p:cNvGraphicFramePr>
          <p:nvPr>
            <p:ph type="tbl" sz="quarter" idx="13"/>
            <p:extLst>
              <p:ext uri="{D42A27DB-BD31-4B8C-83A1-F6EECF244321}">
                <p14:modId xmlns:p14="http://schemas.microsoft.com/office/powerpoint/2010/main" val="4137664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78097821"/>
                    </a:ext>
                  </a:extLst>
                </a:gridCol>
                <a:gridCol w="740664">
                  <a:extLst>
                    <a:ext uri="{9D8B030D-6E8A-4147-A177-3AD203B41FA5}">
                      <a16:colId xmlns:a16="http://schemas.microsoft.com/office/drawing/2014/main" val="1574959531"/>
                    </a:ext>
                  </a:extLst>
                </a:gridCol>
                <a:gridCol w="740664">
                  <a:extLst>
                    <a:ext uri="{9D8B030D-6E8A-4147-A177-3AD203B41FA5}">
                      <a16:colId xmlns:a16="http://schemas.microsoft.com/office/drawing/2014/main" val="3772260332"/>
                    </a:ext>
                  </a:extLst>
                </a:gridCol>
                <a:gridCol w="740664">
                  <a:extLst>
                    <a:ext uri="{9D8B030D-6E8A-4147-A177-3AD203B41FA5}">
                      <a16:colId xmlns:a16="http://schemas.microsoft.com/office/drawing/2014/main" val="286246624"/>
                    </a:ext>
                  </a:extLst>
                </a:gridCol>
                <a:gridCol w="740664">
                  <a:extLst>
                    <a:ext uri="{9D8B030D-6E8A-4147-A177-3AD203B41FA5}">
                      <a16:colId xmlns:a16="http://schemas.microsoft.com/office/drawing/2014/main" val="518264684"/>
                    </a:ext>
                  </a:extLst>
                </a:gridCol>
                <a:gridCol w="740664">
                  <a:extLst>
                    <a:ext uri="{9D8B030D-6E8A-4147-A177-3AD203B41FA5}">
                      <a16:colId xmlns:a16="http://schemas.microsoft.com/office/drawing/2014/main" val="1549489318"/>
                    </a:ext>
                  </a:extLst>
                </a:gridCol>
                <a:gridCol w="740664">
                  <a:extLst>
                    <a:ext uri="{9D8B030D-6E8A-4147-A177-3AD203B41FA5}">
                      <a16:colId xmlns:a16="http://schemas.microsoft.com/office/drawing/2014/main" val="4196846676"/>
                    </a:ext>
                  </a:extLst>
                </a:gridCol>
                <a:gridCol w="740664">
                  <a:extLst>
                    <a:ext uri="{9D8B030D-6E8A-4147-A177-3AD203B41FA5}">
                      <a16:colId xmlns:a16="http://schemas.microsoft.com/office/drawing/2014/main" val="116837308"/>
                    </a:ext>
                  </a:extLst>
                </a:gridCol>
                <a:gridCol w="740664">
                  <a:extLst>
                    <a:ext uri="{9D8B030D-6E8A-4147-A177-3AD203B41FA5}">
                      <a16:colId xmlns:a16="http://schemas.microsoft.com/office/drawing/2014/main" val="460226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23641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- 2024-05-06 13:49:17</a:t>
                      </a:r>
                      <a:r>
                        <a:rPr kumimoji="0" lang="en-US" sz="1000" b="0" i="0" u="none" strike="noStrike" kern="1200" cap="none" spc="0" normalizeH="0" baseline="0" noProof="0">
                          <a:ln>
                            <a:noFill/>
                          </a:ln>
                          <a:solidFill>
                            <a:prstClr val="black"/>
                          </a:solidFill>
                          <a:effectLst/>
                          <a:uLnTx/>
                          <a:uFillTx/>
                          <a:latin typeface="Calibri"/>
                          <a:ea typeface="+mn-ea"/>
                          <a:cs typeface="+mn-cs"/>
                        </a:rPr>
                        <a:t>
 PHLY was proud to sponsor and join the 44th Independence Blue Cross #BroadStreetRun this weekend! 🏃‍♀️🏅 #TEAMPHLY ran shoulder to shoulder with thousands of racers through the #CityofBrotherlyLove, making every mile count. Congratulations to all the runners who conquered the 10-miler! #IBXBSR24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20.720984759672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85273478"/>
                  </a:ext>
                </a:extLst>
              </a:tr>
            </a:tbl>
          </a:graphicData>
        </a:graphic>
      </p:graphicFrame>
      <p:sp>
        <p:nvSpPr>
          <p:cNvPr id="4" name="Text Placeholder 3">
            <a:extLst>
              <a:ext uri="{FF2B5EF4-FFF2-40B4-BE49-F238E27FC236}">
                <a16:creationId xmlns:a16="http://schemas.microsoft.com/office/drawing/2014/main" id="{6620A35A-C76B-4233-9246-5FBFA618355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53378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FCFF1-52AE-4EBB-8EFC-550A0D022E0C}"/>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C10D7B09-3D36-44C4-BF72-4A26589207DF}"/>
              </a:ext>
            </a:extLst>
          </p:cNvPr>
          <p:cNvGraphicFramePr>
            <a:graphicFrameLocks noGrp="1"/>
          </p:cNvGraphicFramePr>
          <p:nvPr>
            <p:ph type="tbl" sz="quarter" idx="13"/>
            <p:extLst>
              <p:ext uri="{D42A27DB-BD31-4B8C-83A1-F6EECF244321}">
                <p14:modId xmlns:p14="http://schemas.microsoft.com/office/powerpoint/2010/main" val="2140686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44200438"/>
                    </a:ext>
                  </a:extLst>
                </a:gridCol>
                <a:gridCol w="740664">
                  <a:extLst>
                    <a:ext uri="{9D8B030D-6E8A-4147-A177-3AD203B41FA5}">
                      <a16:colId xmlns:a16="http://schemas.microsoft.com/office/drawing/2014/main" val="3425550850"/>
                    </a:ext>
                  </a:extLst>
                </a:gridCol>
                <a:gridCol w="740664">
                  <a:extLst>
                    <a:ext uri="{9D8B030D-6E8A-4147-A177-3AD203B41FA5}">
                      <a16:colId xmlns:a16="http://schemas.microsoft.com/office/drawing/2014/main" val="75050148"/>
                    </a:ext>
                  </a:extLst>
                </a:gridCol>
                <a:gridCol w="740664">
                  <a:extLst>
                    <a:ext uri="{9D8B030D-6E8A-4147-A177-3AD203B41FA5}">
                      <a16:colId xmlns:a16="http://schemas.microsoft.com/office/drawing/2014/main" val="1738685916"/>
                    </a:ext>
                  </a:extLst>
                </a:gridCol>
                <a:gridCol w="740664">
                  <a:extLst>
                    <a:ext uri="{9D8B030D-6E8A-4147-A177-3AD203B41FA5}">
                      <a16:colId xmlns:a16="http://schemas.microsoft.com/office/drawing/2014/main" val="3242388747"/>
                    </a:ext>
                  </a:extLst>
                </a:gridCol>
                <a:gridCol w="740664">
                  <a:extLst>
                    <a:ext uri="{9D8B030D-6E8A-4147-A177-3AD203B41FA5}">
                      <a16:colId xmlns:a16="http://schemas.microsoft.com/office/drawing/2014/main" val="2944353715"/>
                    </a:ext>
                  </a:extLst>
                </a:gridCol>
                <a:gridCol w="740664">
                  <a:extLst>
                    <a:ext uri="{9D8B030D-6E8A-4147-A177-3AD203B41FA5}">
                      <a16:colId xmlns:a16="http://schemas.microsoft.com/office/drawing/2014/main" val="1613166378"/>
                    </a:ext>
                  </a:extLst>
                </a:gridCol>
                <a:gridCol w="740664">
                  <a:extLst>
                    <a:ext uri="{9D8B030D-6E8A-4147-A177-3AD203B41FA5}">
                      <a16:colId xmlns:a16="http://schemas.microsoft.com/office/drawing/2014/main" val="81720267"/>
                    </a:ext>
                  </a:extLst>
                </a:gridCol>
                <a:gridCol w="740664">
                  <a:extLst>
                    <a:ext uri="{9D8B030D-6E8A-4147-A177-3AD203B41FA5}">
                      <a16:colId xmlns:a16="http://schemas.microsoft.com/office/drawing/2014/main" val="1711764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16334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- 2024-05-07 14:37:33</a:t>
                      </a:r>
                      <a:r>
                        <a:rPr kumimoji="0" lang="en-US" sz="1000" b="0" i="0" u="none" strike="noStrike" kern="1200" cap="none" spc="0" normalizeH="0" baseline="0" noProof="0">
                          <a:ln>
                            <a:noFill/>
                          </a:ln>
                          <a:solidFill>
                            <a:prstClr val="black"/>
                          </a:solidFill>
                          <a:effectLst/>
                          <a:uLnTx/>
                          <a:uFillTx/>
                          <a:latin typeface="Calibri"/>
                          <a:ea typeface="+mn-ea"/>
                          <a:cs typeface="+mn-cs"/>
                        </a:rPr>
                        <a:t>
 As a proud member of the Tokio Marine Group, we're pleased to share that Tokio Marine was ranked the most favorable large multinational carrier in the Americas. Our group companies in the Americas received top ratings in a Financial Times survey of insurance decision-makers and risk managers. This recognition highlights our group-wide commitment to excellence and the dedication of our team! 👏 
Read more here: https://bit.ly/3y9Zg5g
Tokio Marine America Tokio Marine North America Services First Insurance Company of Hawaii PURE Insurance Tokio Marine HCC Safety National Reliance Matrix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6.3364055299539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3180858"/>
                  </a:ext>
                </a:extLst>
              </a:tr>
            </a:tbl>
          </a:graphicData>
        </a:graphic>
      </p:graphicFrame>
      <p:sp>
        <p:nvSpPr>
          <p:cNvPr id="4" name="Text Placeholder 3">
            <a:extLst>
              <a:ext uri="{FF2B5EF4-FFF2-40B4-BE49-F238E27FC236}">
                <a16:creationId xmlns:a16="http://schemas.microsoft.com/office/drawing/2014/main" id="{7C8A62DD-497A-4BA6-9F78-0645263F5AB8}"/>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876899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87AB9-414C-451D-B039-042E2A2FFBAC}"/>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E8AA81EB-5C5E-4C9E-9A2F-0323DF2CBB08}"/>
              </a:ext>
            </a:extLst>
          </p:cNvPr>
          <p:cNvGraphicFramePr>
            <a:graphicFrameLocks noGrp="1"/>
          </p:cNvGraphicFramePr>
          <p:nvPr>
            <p:ph type="tbl" sz="quarter" idx="13"/>
            <p:extLst>
              <p:ext uri="{D42A27DB-BD31-4B8C-83A1-F6EECF244321}">
                <p14:modId xmlns:p14="http://schemas.microsoft.com/office/powerpoint/2010/main" val="1740395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97435476"/>
                    </a:ext>
                  </a:extLst>
                </a:gridCol>
                <a:gridCol w="576072">
                  <a:extLst>
                    <a:ext uri="{9D8B030D-6E8A-4147-A177-3AD203B41FA5}">
                      <a16:colId xmlns:a16="http://schemas.microsoft.com/office/drawing/2014/main" val="479981201"/>
                    </a:ext>
                  </a:extLst>
                </a:gridCol>
                <a:gridCol w="576072">
                  <a:extLst>
                    <a:ext uri="{9D8B030D-6E8A-4147-A177-3AD203B41FA5}">
                      <a16:colId xmlns:a16="http://schemas.microsoft.com/office/drawing/2014/main" val="4148483006"/>
                    </a:ext>
                  </a:extLst>
                </a:gridCol>
                <a:gridCol w="576072">
                  <a:extLst>
                    <a:ext uri="{9D8B030D-6E8A-4147-A177-3AD203B41FA5}">
                      <a16:colId xmlns:a16="http://schemas.microsoft.com/office/drawing/2014/main" val="3913271476"/>
                    </a:ext>
                  </a:extLst>
                </a:gridCol>
                <a:gridCol w="576072">
                  <a:extLst>
                    <a:ext uri="{9D8B030D-6E8A-4147-A177-3AD203B41FA5}">
                      <a16:colId xmlns:a16="http://schemas.microsoft.com/office/drawing/2014/main" val="2435273433"/>
                    </a:ext>
                  </a:extLst>
                </a:gridCol>
                <a:gridCol w="576072">
                  <a:extLst>
                    <a:ext uri="{9D8B030D-6E8A-4147-A177-3AD203B41FA5}">
                      <a16:colId xmlns:a16="http://schemas.microsoft.com/office/drawing/2014/main" val="3239270895"/>
                    </a:ext>
                  </a:extLst>
                </a:gridCol>
                <a:gridCol w="576072">
                  <a:extLst>
                    <a:ext uri="{9D8B030D-6E8A-4147-A177-3AD203B41FA5}">
                      <a16:colId xmlns:a16="http://schemas.microsoft.com/office/drawing/2014/main" val="1392679391"/>
                    </a:ext>
                  </a:extLst>
                </a:gridCol>
                <a:gridCol w="576072">
                  <a:extLst>
                    <a:ext uri="{9D8B030D-6E8A-4147-A177-3AD203B41FA5}">
                      <a16:colId xmlns:a16="http://schemas.microsoft.com/office/drawing/2014/main" val="2859193658"/>
                    </a:ext>
                  </a:extLst>
                </a:gridCol>
                <a:gridCol w="576072">
                  <a:extLst>
                    <a:ext uri="{9D8B030D-6E8A-4147-A177-3AD203B41FA5}">
                      <a16:colId xmlns:a16="http://schemas.microsoft.com/office/drawing/2014/main" val="382176336"/>
                    </a:ext>
                  </a:extLst>
                </a:gridCol>
                <a:gridCol w="576072">
                  <a:extLst>
                    <a:ext uri="{9D8B030D-6E8A-4147-A177-3AD203B41FA5}">
                      <a16:colId xmlns:a16="http://schemas.microsoft.com/office/drawing/2014/main" val="82985833"/>
                    </a:ext>
                  </a:extLst>
                </a:gridCol>
                <a:gridCol w="576072">
                  <a:extLst>
                    <a:ext uri="{9D8B030D-6E8A-4147-A177-3AD203B41FA5}">
                      <a16:colId xmlns:a16="http://schemas.microsoft.com/office/drawing/2014/main" val="342055821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975344272"/>
                  </a:ext>
                </a:extLst>
              </a:tr>
              <a:tr h="370840">
                <a:tc>
                  <a:txBody>
                    <a:bodyPr/>
                    <a:lstStyle/>
                    <a:p>
                      <a:r>
                        <a:rPr lang="en-US" sz="1000"/>
                        <a:t>phlyinsurance</a:t>
                      </a:r>
                    </a:p>
                  </a:txBody>
                  <a:tcPr/>
                </a:tc>
                <a:tc>
                  <a:txBody>
                    <a:bodyPr/>
                    <a:lstStyle/>
                    <a:p>
                      <a:r>
                        <a:rPr lang="en-US" sz="1000"/>
                        <a:t>3557</a:t>
                      </a:r>
                    </a:p>
                  </a:txBody>
                  <a:tcPr/>
                </a:tc>
                <a:tc>
                  <a:txBody>
                    <a:bodyPr/>
                    <a:lstStyle/>
                    <a:p>
                      <a:r>
                        <a:rPr lang="en-US" sz="1000"/>
                        <a:t>5</a:t>
                      </a:r>
                    </a:p>
                  </a:txBody>
                  <a:tcPr/>
                </a:tc>
                <a:tc>
                  <a:txBody>
                    <a:bodyPr/>
                    <a:lstStyle/>
                    <a:p>
                      <a:r>
                        <a:rPr lang="en-US" sz="1000"/>
                        <a:t>13</a:t>
                      </a:r>
                    </a:p>
                  </a:txBody>
                  <a:tcPr/>
                </a:tc>
                <a:tc>
                  <a:txBody>
                    <a:bodyPr/>
                    <a:lstStyle/>
                    <a:p>
                      <a:r>
                        <a:rPr lang="en-US" sz="1000"/>
                        <a:t>4</a:t>
                      </a:r>
                    </a:p>
                  </a:txBody>
                  <a:tcPr/>
                </a:tc>
                <a:tc>
                  <a:txBody>
                    <a:bodyPr/>
                    <a:lstStyle/>
                    <a:p>
                      <a:r>
                        <a:rPr lang="en-US" sz="1000"/>
                        <a:t>0</a:t>
                      </a:r>
                    </a:p>
                  </a:txBody>
                  <a:tcPr/>
                </a:tc>
                <a:tc>
                  <a:txBody>
                    <a:bodyPr/>
                    <a:lstStyle/>
                    <a:p>
                      <a:r>
                        <a:rPr lang="en-US" sz="1000"/>
                        <a:t>5</a:t>
                      </a:r>
                    </a:p>
                  </a:txBody>
                  <a:tcPr/>
                </a:tc>
                <a:tc>
                  <a:txBody>
                    <a:bodyPr/>
                    <a:lstStyle/>
                    <a:p>
                      <a:r>
                        <a:rPr lang="en-US" sz="1000"/>
                        <a:t>22</a:t>
                      </a:r>
                    </a:p>
                  </a:txBody>
                  <a:tcPr/>
                </a:tc>
                <a:tc>
                  <a:txBody>
                    <a:bodyPr/>
                    <a:lstStyle/>
                    <a:p>
                      <a:r>
                        <a:rPr lang="en-US" sz="1000"/>
                        <a:t>591</a:t>
                      </a:r>
                    </a:p>
                  </a:txBody>
                  <a:tcPr/>
                </a:tc>
                <a:tc>
                  <a:txBody>
                    <a:bodyPr/>
                    <a:lstStyle/>
                    <a:p>
                      <a:r>
                        <a:rPr lang="en-US" sz="1000"/>
                        <a:t>8</a:t>
                      </a:r>
                    </a:p>
                  </a:txBody>
                  <a:tcPr/>
                </a:tc>
                <a:tc>
                  <a:txBody>
                    <a:bodyPr/>
                    <a:lstStyle/>
                    <a:p>
                      <a:r>
                        <a:rPr lang="en-US" sz="1000"/>
                        <a:t>0.7661 %</a:t>
                      </a:r>
                    </a:p>
                  </a:txBody>
                  <a:tcPr/>
                </a:tc>
                <a:extLst>
                  <a:ext uri="{0D108BD9-81ED-4DB2-BD59-A6C34878D82A}">
                    <a16:rowId xmlns:a16="http://schemas.microsoft.com/office/drawing/2014/main" val="1829608269"/>
                  </a:ext>
                </a:extLst>
              </a:tr>
            </a:tbl>
          </a:graphicData>
        </a:graphic>
      </p:graphicFrame>
      <p:sp>
        <p:nvSpPr>
          <p:cNvPr id="4" name="Text Placeholder 3">
            <a:extLst>
              <a:ext uri="{FF2B5EF4-FFF2-40B4-BE49-F238E27FC236}">
                <a16:creationId xmlns:a16="http://schemas.microsoft.com/office/drawing/2014/main" id="{48D6E021-3F65-44FD-8630-A864CB838FE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444201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27812-9559-4C5F-8516-2068E3F4D75E}"/>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00070FA0-80B2-4915-B277-718B403039F3}"/>
              </a:ext>
            </a:extLst>
          </p:cNvPr>
          <p:cNvGraphicFramePr>
            <a:graphicFrameLocks noGrp="1"/>
          </p:cNvGraphicFramePr>
          <p:nvPr>
            <p:ph type="chart" sz="quarter" idx="13"/>
            <p:extLst>
              <p:ext uri="{D42A27DB-BD31-4B8C-83A1-F6EECF244321}">
                <p14:modId xmlns:p14="http://schemas.microsoft.com/office/powerpoint/2010/main" val="368019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39BE49-1D4D-43F6-9E93-63E338219E6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DBF9A82-4502-4390-BC9C-D4387B772D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66815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E2F32-4035-4F30-8F91-ECAA60E28E8B}"/>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34B8CEF2-606C-4598-A94C-06F6C1926BA8}"/>
              </a:ext>
            </a:extLst>
          </p:cNvPr>
          <p:cNvGraphicFramePr>
            <a:graphicFrameLocks noGrp="1"/>
          </p:cNvGraphicFramePr>
          <p:nvPr>
            <p:ph type="chart" sz="quarter" idx="13"/>
            <p:extLst>
              <p:ext uri="{D42A27DB-BD31-4B8C-83A1-F6EECF244321}">
                <p14:modId xmlns:p14="http://schemas.microsoft.com/office/powerpoint/2010/main" val="531804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2742B8-A6C6-4300-9403-4C1639D1A37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6E7B49C-A50A-4C42-8F44-CE59BC3638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52312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ACBD1-7C86-4DBE-A978-51D1220BF1D7}"/>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9C4182E2-FC50-42B4-922C-8FEAB57AF275}"/>
              </a:ext>
            </a:extLst>
          </p:cNvPr>
          <p:cNvGraphicFramePr>
            <a:graphicFrameLocks noGrp="1"/>
          </p:cNvGraphicFramePr>
          <p:nvPr>
            <p:ph type="chart" sz="quarter" idx="13"/>
            <p:extLst>
              <p:ext uri="{D42A27DB-BD31-4B8C-83A1-F6EECF244321}">
                <p14:modId xmlns:p14="http://schemas.microsoft.com/office/powerpoint/2010/main" val="2321448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84E71B-42EB-4F31-9D34-A4579698AC5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A95F5D8-FF24-4F31-A488-859194D7F4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23099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19CD0-5BC4-44FD-B7AB-DB21660D261B}"/>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20CE109E-0EE2-455C-94FA-BE2FD0E7429F}"/>
              </a:ext>
            </a:extLst>
          </p:cNvPr>
          <p:cNvGraphicFramePr>
            <a:graphicFrameLocks noGrp="1"/>
          </p:cNvGraphicFramePr>
          <p:nvPr>
            <p:ph type="chart" sz="quarter" idx="13"/>
            <p:extLst>
              <p:ext uri="{D42A27DB-BD31-4B8C-83A1-F6EECF244321}">
                <p14:modId xmlns:p14="http://schemas.microsoft.com/office/powerpoint/2010/main" val="2733864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68D9C7-29DF-42BB-A2DC-B983CF36773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A33641F-9E34-4018-8C52-110F67C891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92398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2DD06-3290-490D-95D8-AE89BC069FBB}"/>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1AE0935E-28C7-4B28-B576-B27A9354D13A}"/>
              </a:ext>
            </a:extLst>
          </p:cNvPr>
          <p:cNvGraphicFramePr>
            <a:graphicFrameLocks noGrp="1"/>
          </p:cNvGraphicFramePr>
          <p:nvPr>
            <p:ph type="tbl" sz="quarter" idx="13"/>
            <p:extLst>
              <p:ext uri="{D42A27DB-BD31-4B8C-83A1-F6EECF244321}">
                <p14:modId xmlns:p14="http://schemas.microsoft.com/office/powerpoint/2010/main" val="152634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35848474"/>
                    </a:ext>
                  </a:extLst>
                </a:gridCol>
                <a:gridCol w="987552">
                  <a:extLst>
                    <a:ext uri="{9D8B030D-6E8A-4147-A177-3AD203B41FA5}">
                      <a16:colId xmlns:a16="http://schemas.microsoft.com/office/drawing/2014/main" val="3843595541"/>
                    </a:ext>
                  </a:extLst>
                </a:gridCol>
                <a:gridCol w="987552">
                  <a:extLst>
                    <a:ext uri="{9D8B030D-6E8A-4147-A177-3AD203B41FA5}">
                      <a16:colId xmlns:a16="http://schemas.microsoft.com/office/drawing/2014/main" val="1406640540"/>
                    </a:ext>
                  </a:extLst>
                </a:gridCol>
                <a:gridCol w="987552">
                  <a:extLst>
                    <a:ext uri="{9D8B030D-6E8A-4147-A177-3AD203B41FA5}">
                      <a16:colId xmlns:a16="http://schemas.microsoft.com/office/drawing/2014/main" val="1509783402"/>
                    </a:ext>
                  </a:extLst>
                </a:gridCol>
                <a:gridCol w="987552">
                  <a:extLst>
                    <a:ext uri="{9D8B030D-6E8A-4147-A177-3AD203B41FA5}">
                      <a16:colId xmlns:a16="http://schemas.microsoft.com/office/drawing/2014/main" val="685928647"/>
                    </a:ext>
                  </a:extLst>
                </a:gridCol>
                <a:gridCol w="987552">
                  <a:extLst>
                    <a:ext uri="{9D8B030D-6E8A-4147-A177-3AD203B41FA5}">
                      <a16:colId xmlns:a16="http://schemas.microsoft.com/office/drawing/2014/main" val="1773264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65540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- 2024-05-31 14:45:50</a:t>
                      </a:r>
                      <a:r>
                        <a:rPr kumimoji="0" lang="en-US" sz="1000" b="0" i="0" u="none" strike="noStrike" kern="1200" cap="none" spc="0" normalizeH="0" baseline="0" noProof="0">
                          <a:ln>
                            <a:noFill/>
                          </a:ln>
                          <a:solidFill>
                            <a:prstClr val="black"/>
                          </a:solidFill>
                          <a:effectLst/>
                          <a:uLnTx/>
                          <a:uFillTx/>
                          <a:latin typeface="Calibri"/>
                          <a:ea typeface="+mn-ea"/>
                          <a:cs typeface="+mn-cs"/>
                        </a:rPr>
                        <a:t>
 What a night to remember at acadnatsci! 🦕✨ 
From exploring ancient #artifacts to interactive exhibits, Home Office employees, along with their family and friends, had an unforgettable evening learning about the Earth’s #naturalhistory. 🌎
#TEAMPHLY enjoyed catered bites, dessert stations, music, and a museum-wide scavenger hunt. 📸 Check out these snapshots from this year’s #companyouting. 
#museums #naturalhistorymuseum #insurance #insurancecareers #teamevent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06/05/2024 02:50:22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100842319"/>
                  </a:ext>
                </a:extLst>
              </a:tr>
            </a:tbl>
          </a:graphicData>
        </a:graphic>
      </p:graphicFrame>
      <p:sp>
        <p:nvSpPr>
          <p:cNvPr id="4" name="Text Placeholder 3">
            <a:extLst>
              <a:ext uri="{FF2B5EF4-FFF2-40B4-BE49-F238E27FC236}">
                <a16:creationId xmlns:a16="http://schemas.microsoft.com/office/drawing/2014/main" id="{63849766-5267-437E-8899-663BC968348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5169330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B115F-2379-4494-B9BE-72CC506FF7DC}"/>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6AB0BAF3-A7D1-421C-A791-FDDA4C52A11F}"/>
              </a:ext>
            </a:extLst>
          </p:cNvPr>
          <p:cNvGraphicFramePr>
            <a:graphicFrameLocks noGrp="1"/>
          </p:cNvGraphicFramePr>
          <p:nvPr>
            <p:ph type="tbl" sz="quarter" idx="13"/>
            <p:extLst>
              <p:ext uri="{D42A27DB-BD31-4B8C-83A1-F6EECF244321}">
                <p14:modId xmlns:p14="http://schemas.microsoft.com/office/powerpoint/2010/main" val="292335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06978319"/>
                    </a:ext>
                  </a:extLst>
                </a:gridCol>
                <a:gridCol w="987552">
                  <a:extLst>
                    <a:ext uri="{9D8B030D-6E8A-4147-A177-3AD203B41FA5}">
                      <a16:colId xmlns:a16="http://schemas.microsoft.com/office/drawing/2014/main" val="4163553069"/>
                    </a:ext>
                  </a:extLst>
                </a:gridCol>
                <a:gridCol w="987552">
                  <a:extLst>
                    <a:ext uri="{9D8B030D-6E8A-4147-A177-3AD203B41FA5}">
                      <a16:colId xmlns:a16="http://schemas.microsoft.com/office/drawing/2014/main" val="1852517532"/>
                    </a:ext>
                  </a:extLst>
                </a:gridCol>
                <a:gridCol w="987552">
                  <a:extLst>
                    <a:ext uri="{9D8B030D-6E8A-4147-A177-3AD203B41FA5}">
                      <a16:colId xmlns:a16="http://schemas.microsoft.com/office/drawing/2014/main" val="946222882"/>
                    </a:ext>
                  </a:extLst>
                </a:gridCol>
                <a:gridCol w="987552">
                  <a:extLst>
                    <a:ext uri="{9D8B030D-6E8A-4147-A177-3AD203B41FA5}">
                      <a16:colId xmlns:a16="http://schemas.microsoft.com/office/drawing/2014/main" val="3357741912"/>
                    </a:ext>
                  </a:extLst>
                </a:gridCol>
                <a:gridCol w="987552">
                  <a:extLst>
                    <a:ext uri="{9D8B030D-6E8A-4147-A177-3AD203B41FA5}">
                      <a16:colId xmlns:a16="http://schemas.microsoft.com/office/drawing/2014/main" val="4138178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87820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- 2024-05-16 12:20:20</a:t>
                      </a:r>
                      <a:r>
                        <a:rPr kumimoji="0" lang="en-US" sz="1000" b="0" i="0" u="none" strike="noStrike" kern="1200" cap="none" spc="0" normalizeH="0" baseline="0" noProof="0">
                          <a:ln>
                            <a:noFill/>
                          </a:ln>
                          <a:solidFill>
                            <a:prstClr val="black"/>
                          </a:solidFill>
                          <a:effectLst/>
                          <a:uLnTx/>
                          <a:uFillTx/>
                          <a:latin typeface="Calibri"/>
                          <a:ea typeface="+mn-ea"/>
                          <a:cs typeface="+mn-cs"/>
                        </a:rPr>
                        <a:t>
 Our Marketing Associates recently came together in our Home Office for a two-day #conference focused on enhancing their #professionaldevelopment and strengthening their knowledge around PHLY culture, products, and services.
During the conference, #TEAMPHLY participated in a fun networking event at fiveirongolf where they enjoyed dinner and friendly competition on a simulated #golf course! 🏌️‍♂️⛳️
#golfgram #instagolfer #professionaldevelopment #insurancecareers #insurancework #insurance #teamevent #networkingpart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05/20/2024 21:03:30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074568580"/>
                  </a:ext>
                </a:extLst>
              </a:tr>
            </a:tbl>
          </a:graphicData>
        </a:graphic>
      </p:graphicFrame>
      <p:sp>
        <p:nvSpPr>
          <p:cNvPr id="4" name="Text Placeholder 3">
            <a:extLst>
              <a:ext uri="{FF2B5EF4-FFF2-40B4-BE49-F238E27FC236}">
                <a16:creationId xmlns:a16="http://schemas.microsoft.com/office/drawing/2014/main" id="{04A92125-E19C-45C7-BFD8-50054FD8558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769616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268AC-4731-4478-A0A8-672DDFBE581F}"/>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53319EDD-858A-4848-9A32-3B9FF72FC556}"/>
              </a:ext>
            </a:extLst>
          </p:cNvPr>
          <p:cNvGraphicFramePr>
            <a:graphicFrameLocks noGrp="1"/>
          </p:cNvGraphicFramePr>
          <p:nvPr>
            <p:ph type="tbl" sz="quarter" idx="13"/>
            <p:extLst>
              <p:ext uri="{D42A27DB-BD31-4B8C-83A1-F6EECF244321}">
                <p14:modId xmlns:p14="http://schemas.microsoft.com/office/powerpoint/2010/main" val="1379586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30959245"/>
                    </a:ext>
                  </a:extLst>
                </a:gridCol>
                <a:gridCol w="987552">
                  <a:extLst>
                    <a:ext uri="{9D8B030D-6E8A-4147-A177-3AD203B41FA5}">
                      <a16:colId xmlns:a16="http://schemas.microsoft.com/office/drawing/2014/main" val="805594838"/>
                    </a:ext>
                  </a:extLst>
                </a:gridCol>
                <a:gridCol w="987552">
                  <a:extLst>
                    <a:ext uri="{9D8B030D-6E8A-4147-A177-3AD203B41FA5}">
                      <a16:colId xmlns:a16="http://schemas.microsoft.com/office/drawing/2014/main" val="2540041305"/>
                    </a:ext>
                  </a:extLst>
                </a:gridCol>
                <a:gridCol w="987552">
                  <a:extLst>
                    <a:ext uri="{9D8B030D-6E8A-4147-A177-3AD203B41FA5}">
                      <a16:colId xmlns:a16="http://schemas.microsoft.com/office/drawing/2014/main" val="3428059495"/>
                    </a:ext>
                  </a:extLst>
                </a:gridCol>
                <a:gridCol w="987552">
                  <a:extLst>
                    <a:ext uri="{9D8B030D-6E8A-4147-A177-3AD203B41FA5}">
                      <a16:colId xmlns:a16="http://schemas.microsoft.com/office/drawing/2014/main" val="253637928"/>
                    </a:ext>
                  </a:extLst>
                </a:gridCol>
                <a:gridCol w="987552">
                  <a:extLst>
                    <a:ext uri="{9D8B030D-6E8A-4147-A177-3AD203B41FA5}">
                      <a16:colId xmlns:a16="http://schemas.microsoft.com/office/drawing/2014/main" val="3794016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70556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- 2024-05-21 13:59:26</a:t>
                      </a:r>
                      <a:r>
                        <a:rPr kumimoji="0" lang="en-US" sz="1000" b="0" i="0" u="none" strike="noStrike" kern="1200" cap="none" spc="0" normalizeH="0" baseline="0" noProof="0">
                          <a:ln>
                            <a:noFill/>
                          </a:ln>
                          <a:solidFill>
                            <a:prstClr val="black"/>
                          </a:solidFill>
                          <a:effectLst/>
                          <a:uLnTx/>
                          <a:uFillTx/>
                          <a:latin typeface="Calibri"/>
                          <a:ea typeface="+mn-ea"/>
                          <a:cs typeface="+mn-cs"/>
                        </a:rPr>
                        <a:t>
 We had a fantastic time with our Preferred Agent partners at our Preferred Agent Conference in Bluffton, South Carolina! Attendees soaked up the Southern charm with activities like kayaking, low country fishing, and teeing off at the May River Golf Course. 🚣‍♂️🎣⛳️
The event was a celebration of our top agent partners and an opportunity to continue strengthening our long-lasting relationships. 🤝
#TEAMPHLY #insuranceagents #appreciationpost #southcarolina #insurance #insuranceindustry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05/27/2024 21:04:57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39405230"/>
                  </a:ext>
                </a:extLst>
              </a:tr>
            </a:tbl>
          </a:graphicData>
        </a:graphic>
      </p:graphicFrame>
      <p:sp>
        <p:nvSpPr>
          <p:cNvPr id="4" name="Text Placeholder 3">
            <a:extLst>
              <a:ext uri="{FF2B5EF4-FFF2-40B4-BE49-F238E27FC236}">
                <a16:creationId xmlns:a16="http://schemas.microsoft.com/office/drawing/2014/main" id="{B4563DFF-5179-4D8C-B6A8-27724AD697C8}"/>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6678604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18866-294D-4D13-BCF2-6A9C37B0A075}"/>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8C5F06E7-B97C-4B50-87DB-4D0177F5B857}"/>
              </a:ext>
            </a:extLst>
          </p:cNvPr>
          <p:cNvGraphicFramePr>
            <a:graphicFrameLocks noGrp="1"/>
          </p:cNvGraphicFramePr>
          <p:nvPr>
            <p:ph type="tbl" sz="quarter" idx="13"/>
            <p:extLst>
              <p:ext uri="{D42A27DB-BD31-4B8C-83A1-F6EECF244321}">
                <p14:modId xmlns:p14="http://schemas.microsoft.com/office/powerpoint/2010/main" val="1860396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93474567"/>
                    </a:ext>
                  </a:extLst>
                </a:gridCol>
                <a:gridCol w="987552">
                  <a:extLst>
                    <a:ext uri="{9D8B030D-6E8A-4147-A177-3AD203B41FA5}">
                      <a16:colId xmlns:a16="http://schemas.microsoft.com/office/drawing/2014/main" val="3974233824"/>
                    </a:ext>
                  </a:extLst>
                </a:gridCol>
                <a:gridCol w="987552">
                  <a:extLst>
                    <a:ext uri="{9D8B030D-6E8A-4147-A177-3AD203B41FA5}">
                      <a16:colId xmlns:a16="http://schemas.microsoft.com/office/drawing/2014/main" val="2294947405"/>
                    </a:ext>
                  </a:extLst>
                </a:gridCol>
                <a:gridCol w="987552">
                  <a:extLst>
                    <a:ext uri="{9D8B030D-6E8A-4147-A177-3AD203B41FA5}">
                      <a16:colId xmlns:a16="http://schemas.microsoft.com/office/drawing/2014/main" val="1875382941"/>
                    </a:ext>
                  </a:extLst>
                </a:gridCol>
                <a:gridCol w="987552">
                  <a:extLst>
                    <a:ext uri="{9D8B030D-6E8A-4147-A177-3AD203B41FA5}">
                      <a16:colId xmlns:a16="http://schemas.microsoft.com/office/drawing/2014/main" val="1818328944"/>
                    </a:ext>
                  </a:extLst>
                </a:gridCol>
                <a:gridCol w="987552">
                  <a:extLst>
                    <a:ext uri="{9D8B030D-6E8A-4147-A177-3AD203B41FA5}">
                      <a16:colId xmlns:a16="http://schemas.microsoft.com/office/drawing/2014/main" val="1822298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70469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- 2024-05-23 15:20:27</a:t>
                      </a:r>
                      <a:r>
                        <a:rPr kumimoji="0" lang="en-US" sz="1000" b="0" i="0" u="none" strike="noStrike" kern="1200" cap="none" spc="0" normalizeH="0" baseline="0" noProof="0">
                          <a:ln>
                            <a:noFill/>
                          </a:ln>
                          <a:solidFill>
                            <a:prstClr val="black"/>
                          </a:solidFill>
                          <a:effectLst/>
                          <a:uLnTx/>
                          <a:uFillTx/>
                          <a:latin typeface="Calibri"/>
                          <a:ea typeface="+mn-ea"/>
                          <a:cs typeface="+mn-cs"/>
                        </a:rPr>
                        <a:t>
 In partnership with commonimpact, #TEAMPHLY harnessed their skills and talents to help non-profit heightsphilly strengthen their corporate engagement strategy. 🤝 
The employee development program pairs companies with non-profits to create innovative solutions for organizational challenges. 🚀 
Discover more about life at PHLY and how we support the professional growth of our team ➡ bit.ly/PHLYCareers 🔗 link in bio 
#nonprofitsupport #goodcauses #communityservice #volunteerism #supportnonprofits #insuranceindustry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05/29/2024 15:08:07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170492309"/>
                  </a:ext>
                </a:extLst>
              </a:tr>
            </a:tbl>
          </a:graphicData>
        </a:graphic>
      </p:graphicFrame>
      <p:sp>
        <p:nvSpPr>
          <p:cNvPr id="4" name="Text Placeholder 3">
            <a:extLst>
              <a:ext uri="{FF2B5EF4-FFF2-40B4-BE49-F238E27FC236}">
                <a16:creationId xmlns:a16="http://schemas.microsoft.com/office/drawing/2014/main" id="{8EE94FB1-7E52-4F8B-8110-3E12DA0F46B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6438086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0DFBD-1989-4FB3-87EF-4B2B0CECE1DF}"/>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E263AF1D-D001-4BC4-8FEC-AAE90BAFCF63}"/>
              </a:ext>
            </a:extLst>
          </p:cNvPr>
          <p:cNvGraphicFramePr>
            <a:graphicFrameLocks noGrp="1"/>
          </p:cNvGraphicFramePr>
          <p:nvPr>
            <p:ph type="tbl" sz="quarter" idx="13"/>
            <p:extLst>
              <p:ext uri="{D42A27DB-BD31-4B8C-83A1-F6EECF244321}">
                <p14:modId xmlns:p14="http://schemas.microsoft.com/office/powerpoint/2010/main" val="4164341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06320810"/>
                    </a:ext>
                  </a:extLst>
                </a:gridCol>
                <a:gridCol w="987552">
                  <a:extLst>
                    <a:ext uri="{9D8B030D-6E8A-4147-A177-3AD203B41FA5}">
                      <a16:colId xmlns:a16="http://schemas.microsoft.com/office/drawing/2014/main" val="171939719"/>
                    </a:ext>
                  </a:extLst>
                </a:gridCol>
                <a:gridCol w="987552">
                  <a:extLst>
                    <a:ext uri="{9D8B030D-6E8A-4147-A177-3AD203B41FA5}">
                      <a16:colId xmlns:a16="http://schemas.microsoft.com/office/drawing/2014/main" val="2556756562"/>
                    </a:ext>
                  </a:extLst>
                </a:gridCol>
                <a:gridCol w="987552">
                  <a:extLst>
                    <a:ext uri="{9D8B030D-6E8A-4147-A177-3AD203B41FA5}">
                      <a16:colId xmlns:a16="http://schemas.microsoft.com/office/drawing/2014/main" val="1278930660"/>
                    </a:ext>
                  </a:extLst>
                </a:gridCol>
                <a:gridCol w="987552">
                  <a:extLst>
                    <a:ext uri="{9D8B030D-6E8A-4147-A177-3AD203B41FA5}">
                      <a16:colId xmlns:a16="http://schemas.microsoft.com/office/drawing/2014/main" val="456791656"/>
                    </a:ext>
                  </a:extLst>
                </a:gridCol>
                <a:gridCol w="987552">
                  <a:extLst>
                    <a:ext uri="{9D8B030D-6E8A-4147-A177-3AD203B41FA5}">
                      <a16:colId xmlns:a16="http://schemas.microsoft.com/office/drawing/2014/main" val="3298565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3403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- 2024-05-06 13:59:08</a:t>
                      </a:r>
                      <a:r>
                        <a:rPr kumimoji="0" lang="en-US" sz="1000" b="0" i="0" u="none" strike="noStrike" kern="1200" cap="none" spc="0" normalizeH="0" baseline="0" noProof="0">
                          <a:ln>
                            <a:noFill/>
                          </a:ln>
                          <a:solidFill>
                            <a:prstClr val="black"/>
                          </a:solidFill>
                          <a:effectLst/>
                          <a:uLnTx/>
                          <a:uFillTx/>
                          <a:latin typeface="Calibri"/>
                          <a:ea typeface="+mn-ea"/>
                          <a:cs typeface="+mn-cs"/>
                        </a:rPr>
                        <a:t>
 PHLY was proud to sponsor and join the 44th ibxrun10 this weekend! 🏃‍♀️🏅 
#TEAMPHLY ran shoulder to shoulder with thousands of racers through the #CityofBrotherlyLove, making every mile count. 
Congratulations to all the runners who conquered the 10-miler! 🙌
#broadstreetrun #ibxbsr24 #runphilly #runallthemiles #ibxrun10 #10milerun #phillyrunner #phillyevents #discoverphl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05/19/2024 09:02:17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57135666"/>
                  </a:ext>
                </a:extLst>
              </a:tr>
            </a:tbl>
          </a:graphicData>
        </a:graphic>
      </p:graphicFrame>
      <p:sp>
        <p:nvSpPr>
          <p:cNvPr id="4" name="Text Placeholder 3">
            <a:extLst>
              <a:ext uri="{FF2B5EF4-FFF2-40B4-BE49-F238E27FC236}">
                <a16:creationId xmlns:a16="http://schemas.microsoft.com/office/drawing/2014/main" id="{36279008-BFD9-4576-B043-4C92FFD452B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6422657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AED58-C7F7-409C-AA21-28A08E559003}"/>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613D3D74-1E9E-4F56-8F3C-205992E535F3}"/>
              </a:ext>
            </a:extLst>
          </p:cNvPr>
          <p:cNvGraphicFramePr>
            <a:graphicFrameLocks noGrp="1"/>
          </p:cNvGraphicFramePr>
          <p:nvPr>
            <p:ph type="tbl" sz="quarter" idx="13"/>
            <p:extLst>
              <p:ext uri="{D42A27DB-BD31-4B8C-83A1-F6EECF244321}">
                <p14:modId xmlns:p14="http://schemas.microsoft.com/office/powerpoint/2010/main" val="1541368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004743478"/>
                    </a:ext>
                  </a:extLst>
                </a:gridCol>
                <a:gridCol w="905256">
                  <a:extLst>
                    <a:ext uri="{9D8B030D-6E8A-4147-A177-3AD203B41FA5}">
                      <a16:colId xmlns:a16="http://schemas.microsoft.com/office/drawing/2014/main" val="3426881979"/>
                    </a:ext>
                  </a:extLst>
                </a:gridCol>
                <a:gridCol w="411480">
                  <a:extLst>
                    <a:ext uri="{9D8B030D-6E8A-4147-A177-3AD203B41FA5}">
                      <a16:colId xmlns:a16="http://schemas.microsoft.com/office/drawing/2014/main" val="2378055964"/>
                    </a:ext>
                  </a:extLst>
                </a:gridCol>
                <a:gridCol w="905256">
                  <a:extLst>
                    <a:ext uri="{9D8B030D-6E8A-4147-A177-3AD203B41FA5}">
                      <a16:colId xmlns:a16="http://schemas.microsoft.com/office/drawing/2014/main" val="2324640320"/>
                    </a:ext>
                  </a:extLst>
                </a:gridCol>
                <a:gridCol w="905256">
                  <a:extLst>
                    <a:ext uri="{9D8B030D-6E8A-4147-A177-3AD203B41FA5}">
                      <a16:colId xmlns:a16="http://schemas.microsoft.com/office/drawing/2014/main" val="2008218610"/>
                    </a:ext>
                  </a:extLst>
                </a:gridCol>
                <a:gridCol w="905256">
                  <a:extLst>
                    <a:ext uri="{9D8B030D-6E8A-4147-A177-3AD203B41FA5}">
                      <a16:colId xmlns:a16="http://schemas.microsoft.com/office/drawing/2014/main" val="2817600149"/>
                    </a:ext>
                  </a:extLst>
                </a:gridCol>
                <a:gridCol w="905256">
                  <a:extLst>
                    <a:ext uri="{9D8B030D-6E8A-4147-A177-3AD203B41FA5}">
                      <a16:colId xmlns:a16="http://schemas.microsoft.com/office/drawing/2014/main" val="1770792168"/>
                    </a:ext>
                  </a:extLst>
                </a:gridCol>
                <a:gridCol w="905256">
                  <a:extLst>
                    <a:ext uri="{9D8B030D-6E8A-4147-A177-3AD203B41FA5}">
                      <a16:colId xmlns:a16="http://schemas.microsoft.com/office/drawing/2014/main" val="2604745145"/>
                    </a:ext>
                  </a:extLst>
                </a:gridCol>
                <a:gridCol w="905256">
                  <a:extLst>
                    <a:ext uri="{9D8B030D-6E8A-4147-A177-3AD203B41FA5}">
                      <a16:colId xmlns:a16="http://schemas.microsoft.com/office/drawing/2014/main" val="102391337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36580661"/>
                  </a:ext>
                </a:extLst>
              </a:tr>
              <a:tr h="370840">
                <a:tc>
                  <a:txBody>
                    <a:bodyPr/>
                    <a:lstStyle/>
                    <a:p>
                      <a:r>
                        <a:rPr lang="en-US" sz="1000"/>
                        <a:t>17</a:t>
                      </a:r>
                    </a:p>
                  </a:txBody>
                  <a:tcPr/>
                </a:tc>
                <a:tc>
                  <a:txBody>
                    <a:bodyPr/>
                    <a:lstStyle/>
                    <a:p>
                      <a:r>
                        <a:rPr lang="en-US" sz="1000"/>
                        <a:t>0.6899 %</a:t>
                      </a:r>
                    </a:p>
                  </a:txBody>
                  <a:tcPr/>
                </a:tc>
                <a:tc>
                  <a:txBody>
                    <a:bodyPr/>
                    <a:lstStyle/>
                    <a:p>
                      <a:r>
                        <a:rPr lang="en-US" sz="1000"/>
                        <a:t>0.18</a:t>
                      </a:r>
                    </a:p>
                  </a:txBody>
                  <a:tcPr/>
                </a:tc>
                <a:tc>
                  <a:txBody>
                    <a:bodyPr/>
                    <a:lstStyle/>
                    <a:p>
                      <a:r>
                        <a:rPr lang="en-US" sz="1000"/>
                        <a:t>127.71</a:t>
                      </a:r>
                    </a:p>
                  </a:txBody>
                  <a:tcPr/>
                </a:tc>
                <a:tc>
                  <a:txBody>
                    <a:bodyPr/>
                    <a:lstStyle/>
                    <a:p>
                      <a:r>
                        <a:rPr lang="en-US" sz="1000"/>
                        <a:t>126.35</a:t>
                      </a:r>
                    </a:p>
                  </a:txBody>
                  <a:tcPr/>
                </a:tc>
                <a:tc>
                  <a:txBody>
                    <a:bodyPr/>
                    <a:lstStyle/>
                    <a:p>
                      <a:r>
                        <a:rPr lang="en-US" sz="1000"/>
                        <a:t>84.82</a:t>
                      </a:r>
                    </a:p>
                  </a:txBody>
                  <a:tcPr/>
                </a:tc>
                <a:tc>
                  <a:txBody>
                    <a:bodyPr/>
                    <a:lstStyle/>
                    <a:p>
                      <a:r>
                        <a:rPr lang="en-US" sz="1000"/>
                        <a:t>84.65</a:t>
                      </a:r>
                    </a:p>
                  </a:txBody>
                  <a:tcPr/>
                </a:tc>
                <a:tc>
                  <a:txBody>
                    <a:bodyPr/>
                    <a:lstStyle/>
                    <a:p>
                      <a:r>
                        <a:rPr lang="en-US" sz="1000"/>
                        <a:t>2171</a:t>
                      </a:r>
                    </a:p>
                  </a:txBody>
                  <a:tcPr/>
                </a:tc>
                <a:tc>
                  <a:txBody>
                    <a:bodyPr/>
                    <a:lstStyle/>
                    <a:p>
                      <a:r>
                        <a:rPr lang="en-US" sz="1000"/>
                        <a:t>1442</a:t>
                      </a:r>
                    </a:p>
                  </a:txBody>
                  <a:tcPr/>
                </a:tc>
                <a:extLst>
                  <a:ext uri="{0D108BD9-81ED-4DB2-BD59-A6C34878D82A}">
                    <a16:rowId xmlns:a16="http://schemas.microsoft.com/office/drawing/2014/main" val="2301073922"/>
                  </a:ext>
                </a:extLst>
              </a:tr>
            </a:tbl>
          </a:graphicData>
        </a:graphic>
      </p:graphicFrame>
      <p:sp>
        <p:nvSpPr>
          <p:cNvPr id="4" name="Text Placeholder 3">
            <a:extLst>
              <a:ext uri="{FF2B5EF4-FFF2-40B4-BE49-F238E27FC236}">
                <a16:creationId xmlns:a16="http://schemas.microsoft.com/office/drawing/2014/main" id="{25472B1E-F7D1-437B-AF16-31A5FCBC651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9858805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A9A9C-A7B6-4381-8B0E-1F82E2FA55EA}"/>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9A992AC5-2A84-4F68-8A74-E77A8D6061A9}"/>
              </a:ext>
            </a:extLst>
          </p:cNvPr>
          <p:cNvGraphicFramePr>
            <a:graphicFrameLocks noGrp="1"/>
          </p:cNvGraphicFramePr>
          <p:nvPr>
            <p:ph type="tbl" sz="quarter" idx="13"/>
            <p:extLst>
              <p:ext uri="{D42A27DB-BD31-4B8C-83A1-F6EECF244321}">
                <p14:modId xmlns:p14="http://schemas.microsoft.com/office/powerpoint/2010/main" val="1540646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46857962"/>
                    </a:ext>
                  </a:extLst>
                </a:gridCol>
                <a:gridCol w="1399032">
                  <a:extLst>
                    <a:ext uri="{9D8B030D-6E8A-4147-A177-3AD203B41FA5}">
                      <a16:colId xmlns:a16="http://schemas.microsoft.com/office/drawing/2014/main" val="2822696353"/>
                    </a:ext>
                  </a:extLst>
                </a:gridCol>
                <a:gridCol w="658368">
                  <a:extLst>
                    <a:ext uri="{9D8B030D-6E8A-4147-A177-3AD203B41FA5}">
                      <a16:colId xmlns:a16="http://schemas.microsoft.com/office/drawing/2014/main" val="2776588247"/>
                    </a:ext>
                  </a:extLst>
                </a:gridCol>
                <a:gridCol w="658368">
                  <a:extLst>
                    <a:ext uri="{9D8B030D-6E8A-4147-A177-3AD203B41FA5}">
                      <a16:colId xmlns:a16="http://schemas.microsoft.com/office/drawing/2014/main" val="926493260"/>
                    </a:ext>
                  </a:extLst>
                </a:gridCol>
                <a:gridCol w="658368">
                  <a:extLst>
                    <a:ext uri="{9D8B030D-6E8A-4147-A177-3AD203B41FA5}">
                      <a16:colId xmlns:a16="http://schemas.microsoft.com/office/drawing/2014/main" val="1633993021"/>
                    </a:ext>
                  </a:extLst>
                </a:gridCol>
                <a:gridCol w="658368">
                  <a:extLst>
                    <a:ext uri="{9D8B030D-6E8A-4147-A177-3AD203B41FA5}">
                      <a16:colId xmlns:a16="http://schemas.microsoft.com/office/drawing/2014/main" val="1394328208"/>
                    </a:ext>
                  </a:extLst>
                </a:gridCol>
                <a:gridCol w="658368">
                  <a:extLst>
                    <a:ext uri="{9D8B030D-6E8A-4147-A177-3AD203B41FA5}">
                      <a16:colId xmlns:a16="http://schemas.microsoft.com/office/drawing/2014/main" val="644041370"/>
                    </a:ext>
                  </a:extLst>
                </a:gridCol>
                <a:gridCol w="658368">
                  <a:extLst>
                    <a:ext uri="{9D8B030D-6E8A-4147-A177-3AD203B41FA5}">
                      <a16:colId xmlns:a16="http://schemas.microsoft.com/office/drawing/2014/main" val="3758593351"/>
                    </a:ext>
                  </a:extLst>
                </a:gridCol>
                <a:gridCol w="658368">
                  <a:extLst>
                    <a:ext uri="{9D8B030D-6E8A-4147-A177-3AD203B41FA5}">
                      <a16:colId xmlns:a16="http://schemas.microsoft.com/office/drawing/2014/main" val="2347307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388429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- 2024-05-29 15:23:01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https://quintly-eu-image-storage.s3.amazonaws.com/c303562b672a3318c686cfcc37b7e67a/3e8f0950df2f132971e396a8127c02bf.jpg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392900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- 2024-05-29 10:46:55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https://quintly-eu-image-storage.s3.amazonaws.com/c303562b672a3318c686cfcc37b7e67a/6e3d5f9fdd906ac2ec773f34a0d4c1fa.jpg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19293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- 2024-05-22 15:30:45</a:t>
                      </a:r>
                      <a:r>
                        <a:rPr kumimoji="0" lang="en-US" sz="1000" b="0" i="0" u="none" strike="noStrike" kern="1200" cap="none" spc="0" normalizeH="0" baseline="0" noProof="0">
                          <a:ln>
                            <a:noFill/>
                          </a:ln>
                          <a:solidFill>
                            <a:prstClr val="black"/>
                          </a:solidFill>
                          <a:effectLst/>
                          <a:uLnTx/>
                          <a:uFillTx/>
                          <a:latin typeface="Calibri"/>
                          <a:ea typeface="+mn-ea"/>
                          <a:cs typeface="+mn-cs"/>
                        </a:rPr>
                        <a: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https://quintly-eu-image-storage.s3.amazonaws.com/c303562b672a3318c686cfcc37b7e67a/1be3490841fd36d5121c9942d5bee364.jpg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94107588"/>
                  </a:ext>
                </a:extLst>
              </a:tr>
            </a:tbl>
          </a:graphicData>
        </a:graphic>
      </p:graphicFrame>
      <p:sp>
        <p:nvSpPr>
          <p:cNvPr id="4" name="Text Placeholder 3">
            <a:extLst>
              <a:ext uri="{FF2B5EF4-FFF2-40B4-BE49-F238E27FC236}">
                <a16:creationId xmlns:a16="http://schemas.microsoft.com/office/drawing/2014/main" id="{76752E92-A6A1-4832-9FE9-ACE1DD59A4A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3588334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69E07-A7DA-4E83-8C96-1B41809662C5}"/>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7F5BA480-2435-4424-8450-E9F6723CA8F4}"/>
              </a:ext>
            </a:extLst>
          </p:cNvPr>
          <p:cNvGraphicFramePr>
            <a:graphicFrameLocks noGrp="1"/>
          </p:cNvGraphicFramePr>
          <p:nvPr>
            <p:ph type="tbl" sz="quarter" idx="13"/>
            <p:extLst>
              <p:ext uri="{D42A27DB-BD31-4B8C-83A1-F6EECF244321}">
                <p14:modId xmlns:p14="http://schemas.microsoft.com/office/powerpoint/2010/main" val="812431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22191634"/>
                    </a:ext>
                  </a:extLst>
                </a:gridCol>
                <a:gridCol w="1399032">
                  <a:extLst>
                    <a:ext uri="{9D8B030D-6E8A-4147-A177-3AD203B41FA5}">
                      <a16:colId xmlns:a16="http://schemas.microsoft.com/office/drawing/2014/main" val="2149449970"/>
                    </a:ext>
                  </a:extLst>
                </a:gridCol>
                <a:gridCol w="658368">
                  <a:extLst>
                    <a:ext uri="{9D8B030D-6E8A-4147-A177-3AD203B41FA5}">
                      <a16:colId xmlns:a16="http://schemas.microsoft.com/office/drawing/2014/main" val="2438496608"/>
                    </a:ext>
                  </a:extLst>
                </a:gridCol>
                <a:gridCol w="658368">
                  <a:extLst>
                    <a:ext uri="{9D8B030D-6E8A-4147-A177-3AD203B41FA5}">
                      <a16:colId xmlns:a16="http://schemas.microsoft.com/office/drawing/2014/main" val="3146468099"/>
                    </a:ext>
                  </a:extLst>
                </a:gridCol>
                <a:gridCol w="658368">
                  <a:extLst>
                    <a:ext uri="{9D8B030D-6E8A-4147-A177-3AD203B41FA5}">
                      <a16:colId xmlns:a16="http://schemas.microsoft.com/office/drawing/2014/main" val="2998074460"/>
                    </a:ext>
                  </a:extLst>
                </a:gridCol>
                <a:gridCol w="658368">
                  <a:extLst>
                    <a:ext uri="{9D8B030D-6E8A-4147-A177-3AD203B41FA5}">
                      <a16:colId xmlns:a16="http://schemas.microsoft.com/office/drawing/2014/main" val="2239270174"/>
                    </a:ext>
                  </a:extLst>
                </a:gridCol>
                <a:gridCol w="658368">
                  <a:extLst>
                    <a:ext uri="{9D8B030D-6E8A-4147-A177-3AD203B41FA5}">
                      <a16:colId xmlns:a16="http://schemas.microsoft.com/office/drawing/2014/main" val="2325690032"/>
                    </a:ext>
                  </a:extLst>
                </a:gridCol>
                <a:gridCol w="658368">
                  <a:extLst>
                    <a:ext uri="{9D8B030D-6E8A-4147-A177-3AD203B41FA5}">
                      <a16:colId xmlns:a16="http://schemas.microsoft.com/office/drawing/2014/main" val="2152302814"/>
                    </a:ext>
                  </a:extLst>
                </a:gridCol>
                <a:gridCol w="658368">
                  <a:extLst>
                    <a:ext uri="{9D8B030D-6E8A-4147-A177-3AD203B41FA5}">
                      <a16:colId xmlns:a16="http://schemas.microsoft.com/office/drawing/2014/main" val="2842046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211804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- 2024-05-17 11:19:26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https://quintly-eu-image-storage.s3.amazonaws.com/c303562b672a3318c686cfcc37b7e67a/d2bf45a08c76e8ef69e3e38266c08fec.jpg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69310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- 2024-05-16 12:26:12</a:t>
                      </a:r>
                      <a:r>
                        <a:rPr kumimoji="0" lang="en-US" sz="1000" b="0" i="0" u="none" strike="noStrike" kern="1200" cap="none" spc="0" normalizeH="0" baseline="0" noProof="0">
                          <a:ln>
                            <a:noFill/>
                          </a:ln>
                          <a:solidFill>
                            <a:prstClr val="black"/>
                          </a:solidFill>
                          <a:effectLst/>
                          <a:uLnTx/>
                          <a:uFillTx/>
                          <a:latin typeface="Calibri"/>
                          <a:ea typeface="+mn-ea"/>
                          <a:cs typeface="+mn-cs"/>
                        </a:rPr>
                        <a: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https://quintly-eu-image-storage.s3.amazonaws.com/c303562b672a3318c686cfcc37b7e67a/ed916902a06eacbf7c0f95973bfe343a.jpg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928726524"/>
                  </a:ext>
                </a:extLst>
              </a:tr>
            </a:tbl>
          </a:graphicData>
        </a:graphic>
      </p:graphicFrame>
      <p:sp>
        <p:nvSpPr>
          <p:cNvPr id="4" name="Text Placeholder 3">
            <a:extLst>
              <a:ext uri="{FF2B5EF4-FFF2-40B4-BE49-F238E27FC236}">
                <a16:creationId xmlns:a16="http://schemas.microsoft.com/office/drawing/2014/main" id="{C03C81B0-EE08-4C78-8FF4-A98F32EF781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0824622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48661-2BD4-4021-95E6-F735A330B022}"/>
              </a:ext>
            </a:extLst>
          </p:cNvPr>
          <p:cNvSpPr>
            <a:spLocks noGrp="1"/>
          </p:cNvSpPr>
          <p:nvPr>
            <p:ph type="title"/>
          </p:nvPr>
        </p:nvSpPr>
        <p:spPr/>
        <p:txBody>
          <a:bodyPr/>
          <a:lstStyle/>
          <a:p>
            <a:r>
              <a:rPr lang="en-US"/>
              <a:t>LinkedIn Posts Table | All profiles - 1 of 26</a:t>
            </a:r>
          </a:p>
        </p:txBody>
      </p:sp>
      <p:graphicFrame>
        <p:nvGraphicFramePr>
          <p:cNvPr id="5" name="Table Placeholder 4">
            <a:extLst>
              <a:ext uri="{FF2B5EF4-FFF2-40B4-BE49-F238E27FC236}">
                <a16:creationId xmlns:a16="http://schemas.microsoft.com/office/drawing/2014/main" id="{1FFFA541-8BBC-4FB6-8237-AB4317D62FF9}"/>
              </a:ext>
            </a:extLst>
          </p:cNvPr>
          <p:cNvGraphicFramePr>
            <a:graphicFrameLocks noGrp="1"/>
          </p:cNvGraphicFramePr>
          <p:nvPr>
            <p:ph type="tbl" sz="quarter" idx="13"/>
            <p:extLst>
              <p:ext uri="{D42A27DB-BD31-4B8C-83A1-F6EECF244321}">
                <p14:modId xmlns:p14="http://schemas.microsoft.com/office/powerpoint/2010/main" val="1121964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08526520"/>
                    </a:ext>
                  </a:extLst>
                </a:gridCol>
                <a:gridCol w="1563623">
                  <a:extLst>
                    <a:ext uri="{9D8B030D-6E8A-4147-A177-3AD203B41FA5}">
                      <a16:colId xmlns:a16="http://schemas.microsoft.com/office/drawing/2014/main" val="2726196425"/>
                    </a:ext>
                  </a:extLst>
                </a:gridCol>
                <a:gridCol w="493776">
                  <a:extLst>
                    <a:ext uri="{9D8B030D-6E8A-4147-A177-3AD203B41FA5}">
                      <a16:colId xmlns:a16="http://schemas.microsoft.com/office/drawing/2014/main" val="818528967"/>
                    </a:ext>
                  </a:extLst>
                </a:gridCol>
                <a:gridCol w="493776">
                  <a:extLst>
                    <a:ext uri="{9D8B030D-6E8A-4147-A177-3AD203B41FA5}">
                      <a16:colId xmlns:a16="http://schemas.microsoft.com/office/drawing/2014/main" val="167474884"/>
                    </a:ext>
                  </a:extLst>
                </a:gridCol>
                <a:gridCol w="493776">
                  <a:extLst>
                    <a:ext uri="{9D8B030D-6E8A-4147-A177-3AD203B41FA5}">
                      <a16:colId xmlns:a16="http://schemas.microsoft.com/office/drawing/2014/main" val="1226654094"/>
                    </a:ext>
                  </a:extLst>
                </a:gridCol>
                <a:gridCol w="493776">
                  <a:extLst>
                    <a:ext uri="{9D8B030D-6E8A-4147-A177-3AD203B41FA5}">
                      <a16:colId xmlns:a16="http://schemas.microsoft.com/office/drawing/2014/main" val="554358348"/>
                    </a:ext>
                  </a:extLst>
                </a:gridCol>
                <a:gridCol w="493776">
                  <a:extLst>
                    <a:ext uri="{9D8B030D-6E8A-4147-A177-3AD203B41FA5}">
                      <a16:colId xmlns:a16="http://schemas.microsoft.com/office/drawing/2014/main" val="822108271"/>
                    </a:ext>
                  </a:extLst>
                </a:gridCol>
                <a:gridCol w="493776">
                  <a:extLst>
                    <a:ext uri="{9D8B030D-6E8A-4147-A177-3AD203B41FA5}">
                      <a16:colId xmlns:a16="http://schemas.microsoft.com/office/drawing/2014/main" val="1739552214"/>
                    </a:ext>
                  </a:extLst>
                </a:gridCol>
                <a:gridCol w="493776">
                  <a:extLst>
                    <a:ext uri="{9D8B030D-6E8A-4147-A177-3AD203B41FA5}">
                      <a16:colId xmlns:a16="http://schemas.microsoft.com/office/drawing/2014/main" val="2668595824"/>
                    </a:ext>
                  </a:extLst>
                </a:gridCol>
                <a:gridCol w="493776">
                  <a:extLst>
                    <a:ext uri="{9D8B030D-6E8A-4147-A177-3AD203B41FA5}">
                      <a16:colId xmlns:a16="http://schemas.microsoft.com/office/drawing/2014/main" val="3673310193"/>
                    </a:ext>
                  </a:extLst>
                </a:gridCol>
                <a:gridCol w="493776">
                  <a:extLst>
                    <a:ext uri="{9D8B030D-6E8A-4147-A177-3AD203B41FA5}">
                      <a16:colId xmlns:a16="http://schemas.microsoft.com/office/drawing/2014/main" val="1256062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85181547"/>
                  </a:ext>
                </a:extLst>
              </a:tr>
            </a:tbl>
          </a:graphicData>
        </a:graphic>
      </p:graphicFrame>
      <p:sp>
        <p:nvSpPr>
          <p:cNvPr id="4" name="Text Placeholder 3">
            <a:extLst>
              <a:ext uri="{FF2B5EF4-FFF2-40B4-BE49-F238E27FC236}">
                <a16:creationId xmlns:a16="http://schemas.microsoft.com/office/drawing/2014/main" id="{AE598CEA-8350-42F6-9583-B0A29B9C796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7116436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5DAD9-CE70-4111-930B-940310ECB762}"/>
              </a:ext>
            </a:extLst>
          </p:cNvPr>
          <p:cNvSpPr>
            <a:spLocks noGrp="1"/>
          </p:cNvSpPr>
          <p:nvPr>
            <p:ph type="title"/>
          </p:nvPr>
        </p:nvSpPr>
        <p:spPr/>
        <p:txBody>
          <a:bodyPr/>
          <a:lstStyle/>
          <a:p>
            <a:r>
              <a:rPr lang="en-US"/>
              <a:t>LinkedIn Posts Table | All profiles - 2 of 26</a:t>
            </a:r>
          </a:p>
        </p:txBody>
      </p:sp>
      <p:graphicFrame>
        <p:nvGraphicFramePr>
          <p:cNvPr id="5" name="Table Placeholder 4">
            <a:extLst>
              <a:ext uri="{FF2B5EF4-FFF2-40B4-BE49-F238E27FC236}">
                <a16:creationId xmlns:a16="http://schemas.microsoft.com/office/drawing/2014/main" id="{51E1E729-9517-4196-BEF8-82A6BE35677A}"/>
              </a:ext>
            </a:extLst>
          </p:cNvPr>
          <p:cNvGraphicFramePr>
            <a:graphicFrameLocks noGrp="1"/>
          </p:cNvGraphicFramePr>
          <p:nvPr>
            <p:ph type="tbl" sz="quarter" idx="13"/>
            <p:extLst>
              <p:ext uri="{D42A27DB-BD31-4B8C-83A1-F6EECF244321}">
                <p14:modId xmlns:p14="http://schemas.microsoft.com/office/powerpoint/2010/main" val="3809905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74610331"/>
                    </a:ext>
                  </a:extLst>
                </a:gridCol>
                <a:gridCol w="1563623">
                  <a:extLst>
                    <a:ext uri="{9D8B030D-6E8A-4147-A177-3AD203B41FA5}">
                      <a16:colId xmlns:a16="http://schemas.microsoft.com/office/drawing/2014/main" val="4223365566"/>
                    </a:ext>
                  </a:extLst>
                </a:gridCol>
                <a:gridCol w="493776">
                  <a:extLst>
                    <a:ext uri="{9D8B030D-6E8A-4147-A177-3AD203B41FA5}">
                      <a16:colId xmlns:a16="http://schemas.microsoft.com/office/drawing/2014/main" val="837042158"/>
                    </a:ext>
                  </a:extLst>
                </a:gridCol>
                <a:gridCol w="493776">
                  <a:extLst>
                    <a:ext uri="{9D8B030D-6E8A-4147-A177-3AD203B41FA5}">
                      <a16:colId xmlns:a16="http://schemas.microsoft.com/office/drawing/2014/main" val="718427359"/>
                    </a:ext>
                  </a:extLst>
                </a:gridCol>
                <a:gridCol w="493776">
                  <a:extLst>
                    <a:ext uri="{9D8B030D-6E8A-4147-A177-3AD203B41FA5}">
                      <a16:colId xmlns:a16="http://schemas.microsoft.com/office/drawing/2014/main" val="4000681485"/>
                    </a:ext>
                  </a:extLst>
                </a:gridCol>
                <a:gridCol w="493776">
                  <a:extLst>
                    <a:ext uri="{9D8B030D-6E8A-4147-A177-3AD203B41FA5}">
                      <a16:colId xmlns:a16="http://schemas.microsoft.com/office/drawing/2014/main" val="259305052"/>
                    </a:ext>
                  </a:extLst>
                </a:gridCol>
                <a:gridCol w="493776">
                  <a:extLst>
                    <a:ext uri="{9D8B030D-6E8A-4147-A177-3AD203B41FA5}">
                      <a16:colId xmlns:a16="http://schemas.microsoft.com/office/drawing/2014/main" val="3948842699"/>
                    </a:ext>
                  </a:extLst>
                </a:gridCol>
                <a:gridCol w="493776">
                  <a:extLst>
                    <a:ext uri="{9D8B030D-6E8A-4147-A177-3AD203B41FA5}">
                      <a16:colId xmlns:a16="http://schemas.microsoft.com/office/drawing/2014/main" val="1241815072"/>
                    </a:ext>
                  </a:extLst>
                </a:gridCol>
                <a:gridCol w="493776">
                  <a:extLst>
                    <a:ext uri="{9D8B030D-6E8A-4147-A177-3AD203B41FA5}">
                      <a16:colId xmlns:a16="http://schemas.microsoft.com/office/drawing/2014/main" val="4272848340"/>
                    </a:ext>
                  </a:extLst>
                </a:gridCol>
                <a:gridCol w="493776">
                  <a:extLst>
                    <a:ext uri="{9D8B030D-6E8A-4147-A177-3AD203B41FA5}">
                      <a16:colId xmlns:a16="http://schemas.microsoft.com/office/drawing/2014/main" val="3170992555"/>
                    </a:ext>
                  </a:extLst>
                </a:gridCol>
                <a:gridCol w="493776">
                  <a:extLst>
                    <a:ext uri="{9D8B030D-6E8A-4147-A177-3AD203B41FA5}">
                      <a16:colId xmlns:a16="http://schemas.microsoft.com/office/drawing/2014/main" val="1941982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33256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- 2024-06-04 15:38:52</a:t>
                      </a:r>
                      <a:r>
                        <a:rPr kumimoji="0" lang="en-US" sz="1000" b="0" i="0" u="none" strike="noStrike" kern="1200" cap="none" spc="0" normalizeH="0" baseline="0" noProof="0">
                          <a:ln>
                            <a:noFill/>
                          </a:ln>
                          <a:solidFill>
                            <a:prstClr val="black"/>
                          </a:solidFill>
                          <a:effectLst/>
                          <a:uLnTx/>
                          <a:uFillTx/>
                          <a:latin typeface="Calibri"/>
                          <a:ea typeface="+mn-ea"/>
                          <a:cs typeface="+mn-cs"/>
                        </a:rPr>
                        <a:t>
 We teamed up with the Japan America Society of Greater Philadelphia for a cherry tree planting at the Fairmount Park Horticulture Center. 🌸 This special event continues a beautiful tradition of cross-cultural collaboration that started with the 1,600 cherry trees gifted by Japan to the area nearly 100 years ago.
On the eve of the 100th anniversary of those first plantings, #TEAMPHLY came together to plant 30 new cherry trees, helping to preserve the cherry blossom legacy for future generations. 🌸🌳 Shofuso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15.233415233415 %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99272795"/>
                  </a:ext>
                </a:extLst>
              </a:tr>
            </a:tbl>
          </a:graphicData>
        </a:graphic>
      </p:graphicFrame>
      <p:sp>
        <p:nvSpPr>
          <p:cNvPr id="4" name="Text Placeholder 3">
            <a:extLst>
              <a:ext uri="{FF2B5EF4-FFF2-40B4-BE49-F238E27FC236}">
                <a16:creationId xmlns:a16="http://schemas.microsoft.com/office/drawing/2014/main" id="{32EF68EB-4A26-47FA-899A-312C8FC6AAB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0012463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53195-40DE-40EF-A807-0D4B15B0E9B8}"/>
              </a:ext>
            </a:extLst>
          </p:cNvPr>
          <p:cNvSpPr>
            <a:spLocks noGrp="1"/>
          </p:cNvSpPr>
          <p:nvPr>
            <p:ph type="title"/>
          </p:nvPr>
        </p:nvSpPr>
        <p:spPr/>
        <p:txBody>
          <a:bodyPr/>
          <a:lstStyle/>
          <a:p>
            <a:r>
              <a:rPr lang="en-US"/>
              <a:t>LinkedIn Posts Table | All profiles - 3 of 26</a:t>
            </a:r>
          </a:p>
        </p:txBody>
      </p:sp>
      <p:graphicFrame>
        <p:nvGraphicFramePr>
          <p:cNvPr id="5" name="Table Placeholder 4">
            <a:extLst>
              <a:ext uri="{FF2B5EF4-FFF2-40B4-BE49-F238E27FC236}">
                <a16:creationId xmlns:a16="http://schemas.microsoft.com/office/drawing/2014/main" id="{B1A289B5-9745-43A8-A577-D552BBFA7A70}"/>
              </a:ext>
            </a:extLst>
          </p:cNvPr>
          <p:cNvGraphicFramePr>
            <a:graphicFrameLocks noGrp="1"/>
          </p:cNvGraphicFramePr>
          <p:nvPr>
            <p:ph type="tbl" sz="quarter" idx="13"/>
            <p:extLst>
              <p:ext uri="{D42A27DB-BD31-4B8C-83A1-F6EECF244321}">
                <p14:modId xmlns:p14="http://schemas.microsoft.com/office/powerpoint/2010/main" val="3695219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66964270"/>
                    </a:ext>
                  </a:extLst>
                </a:gridCol>
                <a:gridCol w="1563623">
                  <a:extLst>
                    <a:ext uri="{9D8B030D-6E8A-4147-A177-3AD203B41FA5}">
                      <a16:colId xmlns:a16="http://schemas.microsoft.com/office/drawing/2014/main" val="661476839"/>
                    </a:ext>
                  </a:extLst>
                </a:gridCol>
                <a:gridCol w="493776">
                  <a:extLst>
                    <a:ext uri="{9D8B030D-6E8A-4147-A177-3AD203B41FA5}">
                      <a16:colId xmlns:a16="http://schemas.microsoft.com/office/drawing/2014/main" val="511943695"/>
                    </a:ext>
                  </a:extLst>
                </a:gridCol>
                <a:gridCol w="493776">
                  <a:extLst>
                    <a:ext uri="{9D8B030D-6E8A-4147-A177-3AD203B41FA5}">
                      <a16:colId xmlns:a16="http://schemas.microsoft.com/office/drawing/2014/main" val="1958840950"/>
                    </a:ext>
                  </a:extLst>
                </a:gridCol>
                <a:gridCol w="493776">
                  <a:extLst>
                    <a:ext uri="{9D8B030D-6E8A-4147-A177-3AD203B41FA5}">
                      <a16:colId xmlns:a16="http://schemas.microsoft.com/office/drawing/2014/main" val="1199828618"/>
                    </a:ext>
                  </a:extLst>
                </a:gridCol>
                <a:gridCol w="493776">
                  <a:extLst>
                    <a:ext uri="{9D8B030D-6E8A-4147-A177-3AD203B41FA5}">
                      <a16:colId xmlns:a16="http://schemas.microsoft.com/office/drawing/2014/main" val="3287761330"/>
                    </a:ext>
                  </a:extLst>
                </a:gridCol>
                <a:gridCol w="493776">
                  <a:extLst>
                    <a:ext uri="{9D8B030D-6E8A-4147-A177-3AD203B41FA5}">
                      <a16:colId xmlns:a16="http://schemas.microsoft.com/office/drawing/2014/main" val="2993969796"/>
                    </a:ext>
                  </a:extLst>
                </a:gridCol>
                <a:gridCol w="493776">
                  <a:extLst>
                    <a:ext uri="{9D8B030D-6E8A-4147-A177-3AD203B41FA5}">
                      <a16:colId xmlns:a16="http://schemas.microsoft.com/office/drawing/2014/main" val="346823180"/>
                    </a:ext>
                  </a:extLst>
                </a:gridCol>
                <a:gridCol w="493776">
                  <a:extLst>
                    <a:ext uri="{9D8B030D-6E8A-4147-A177-3AD203B41FA5}">
                      <a16:colId xmlns:a16="http://schemas.microsoft.com/office/drawing/2014/main" val="2521730176"/>
                    </a:ext>
                  </a:extLst>
                </a:gridCol>
                <a:gridCol w="493776">
                  <a:extLst>
                    <a:ext uri="{9D8B030D-6E8A-4147-A177-3AD203B41FA5}">
                      <a16:colId xmlns:a16="http://schemas.microsoft.com/office/drawing/2014/main" val="649405442"/>
                    </a:ext>
                  </a:extLst>
                </a:gridCol>
                <a:gridCol w="493776">
                  <a:extLst>
                    <a:ext uri="{9D8B030D-6E8A-4147-A177-3AD203B41FA5}">
                      <a16:colId xmlns:a16="http://schemas.microsoft.com/office/drawing/2014/main" val="2223459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73551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- 2024-06-04 15:32:37</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welcoming our 2024 TMNAS Summer Interns! This year's class consists of 17 interns representing our Accounting &amp; Finance, Actuarial, Corporate Communications, Human Resources, Internal Audit, and IT departments. Collectively, they join us from 9 colleges and universities!
Our Summer Intern Program aims to build skills across various corporate competencies, provide insights into our company and the Tokio Marine Group customers we serve, increase awareness of career opportunities, and elevate understanding of the importance of Diversity, Equity, Inclusion, and Belonging in the workplace. 
We look forward to spending the summer with this talented class!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18.13627254509 %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14782751"/>
                  </a:ext>
                </a:extLst>
              </a:tr>
            </a:tbl>
          </a:graphicData>
        </a:graphic>
      </p:graphicFrame>
      <p:sp>
        <p:nvSpPr>
          <p:cNvPr id="4" name="Text Placeholder 3">
            <a:extLst>
              <a:ext uri="{FF2B5EF4-FFF2-40B4-BE49-F238E27FC236}">
                <a16:creationId xmlns:a16="http://schemas.microsoft.com/office/drawing/2014/main" id="{7115B9CA-419F-45D7-A8F8-9EE18EAD32E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7505653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3A97A-A81E-4D6F-B415-113991D10EDB}"/>
              </a:ext>
            </a:extLst>
          </p:cNvPr>
          <p:cNvSpPr>
            <a:spLocks noGrp="1"/>
          </p:cNvSpPr>
          <p:nvPr>
            <p:ph type="title"/>
          </p:nvPr>
        </p:nvSpPr>
        <p:spPr/>
        <p:txBody>
          <a:bodyPr/>
          <a:lstStyle/>
          <a:p>
            <a:r>
              <a:rPr lang="en-US"/>
              <a:t>LinkedIn Posts Table | All profiles - 4 of 26</a:t>
            </a:r>
          </a:p>
        </p:txBody>
      </p:sp>
      <p:graphicFrame>
        <p:nvGraphicFramePr>
          <p:cNvPr id="5" name="Table Placeholder 4">
            <a:extLst>
              <a:ext uri="{FF2B5EF4-FFF2-40B4-BE49-F238E27FC236}">
                <a16:creationId xmlns:a16="http://schemas.microsoft.com/office/drawing/2014/main" id="{38C21A9F-9B69-4320-BE16-A77912B641C6}"/>
              </a:ext>
            </a:extLst>
          </p:cNvPr>
          <p:cNvGraphicFramePr>
            <a:graphicFrameLocks noGrp="1"/>
          </p:cNvGraphicFramePr>
          <p:nvPr>
            <p:ph type="tbl" sz="quarter" idx="13"/>
            <p:extLst>
              <p:ext uri="{D42A27DB-BD31-4B8C-83A1-F6EECF244321}">
                <p14:modId xmlns:p14="http://schemas.microsoft.com/office/powerpoint/2010/main" val="1876146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22894229"/>
                    </a:ext>
                  </a:extLst>
                </a:gridCol>
                <a:gridCol w="1563623">
                  <a:extLst>
                    <a:ext uri="{9D8B030D-6E8A-4147-A177-3AD203B41FA5}">
                      <a16:colId xmlns:a16="http://schemas.microsoft.com/office/drawing/2014/main" val="2125495993"/>
                    </a:ext>
                  </a:extLst>
                </a:gridCol>
                <a:gridCol w="493776">
                  <a:extLst>
                    <a:ext uri="{9D8B030D-6E8A-4147-A177-3AD203B41FA5}">
                      <a16:colId xmlns:a16="http://schemas.microsoft.com/office/drawing/2014/main" val="2010653056"/>
                    </a:ext>
                  </a:extLst>
                </a:gridCol>
                <a:gridCol w="493776">
                  <a:extLst>
                    <a:ext uri="{9D8B030D-6E8A-4147-A177-3AD203B41FA5}">
                      <a16:colId xmlns:a16="http://schemas.microsoft.com/office/drawing/2014/main" val="2585100653"/>
                    </a:ext>
                  </a:extLst>
                </a:gridCol>
                <a:gridCol w="493776">
                  <a:extLst>
                    <a:ext uri="{9D8B030D-6E8A-4147-A177-3AD203B41FA5}">
                      <a16:colId xmlns:a16="http://schemas.microsoft.com/office/drawing/2014/main" val="3114351313"/>
                    </a:ext>
                  </a:extLst>
                </a:gridCol>
                <a:gridCol w="493776">
                  <a:extLst>
                    <a:ext uri="{9D8B030D-6E8A-4147-A177-3AD203B41FA5}">
                      <a16:colId xmlns:a16="http://schemas.microsoft.com/office/drawing/2014/main" val="2905860834"/>
                    </a:ext>
                  </a:extLst>
                </a:gridCol>
                <a:gridCol w="493776">
                  <a:extLst>
                    <a:ext uri="{9D8B030D-6E8A-4147-A177-3AD203B41FA5}">
                      <a16:colId xmlns:a16="http://schemas.microsoft.com/office/drawing/2014/main" val="3209200298"/>
                    </a:ext>
                  </a:extLst>
                </a:gridCol>
                <a:gridCol w="493776">
                  <a:extLst>
                    <a:ext uri="{9D8B030D-6E8A-4147-A177-3AD203B41FA5}">
                      <a16:colId xmlns:a16="http://schemas.microsoft.com/office/drawing/2014/main" val="853866428"/>
                    </a:ext>
                  </a:extLst>
                </a:gridCol>
                <a:gridCol w="493776">
                  <a:extLst>
                    <a:ext uri="{9D8B030D-6E8A-4147-A177-3AD203B41FA5}">
                      <a16:colId xmlns:a16="http://schemas.microsoft.com/office/drawing/2014/main" val="4100936706"/>
                    </a:ext>
                  </a:extLst>
                </a:gridCol>
                <a:gridCol w="493776">
                  <a:extLst>
                    <a:ext uri="{9D8B030D-6E8A-4147-A177-3AD203B41FA5}">
                      <a16:colId xmlns:a16="http://schemas.microsoft.com/office/drawing/2014/main" val="863840381"/>
                    </a:ext>
                  </a:extLst>
                </a:gridCol>
                <a:gridCol w="493776">
                  <a:extLst>
                    <a:ext uri="{9D8B030D-6E8A-4147-A177-3AD203B41FA5}">
                      <a16:colId xmlns:a16="http://schemas.microsoft.com/office/drawing/2014/main" val="637236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73745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- 2024-06-03 15:50:47</a:t>
                      </a:r>
                      <a:r>
                        <a:rPr kumimoji="0" lang="en-US" sz="1000" b="0" i="0" u="none" strike="noStrike" kern="1200" cap="none" spc="0" normalizeH="0" baseline="0" noProof="0">
                          <a:ln>
                            <a:noFill/>
                          </a:ln>
                          <a:solidFill>
                            <a:prstClr val="black"/>
                          </a:solidFill>
                          <a:effectLst/>
                          <a:uLnTx/>
                          <a:uFillTx/>
                          <a:latin typeface="Calibri"/>
                          <a:ea typeface="+mn-ea"/>
                          <a:cs typeface="+mn-cs"/>
                        </a:rPr>
                        <a:t>
 Our Plano, TX employees rolled up their sleeves to clean up the gardens at Moss Haven Farm! Our team had a rewarding day, gardening, picking weeds, laying mulch, and tasting blackberries. 🌱 
Their efforts support Moss Haven Farms' mission to cultivate responsible environmental practices, healthy lifestyles, and a passion for giving back to the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12.747035573123 %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85741643"/>
                  </a:ext>
                </a:extLst>
              </a:tr>
            </a:tbl>
          </a:graphicData>
        </a:graphic>
      </p:graphicFrame>
      <p:sp>
        <p:nvSpPr>
          <p:cNvPr id="4" name="Text Placeholder 3">
            <a:extLst>
              <a:ext uri="{FF2B5EF4-FFF2-40B4-BE49-F238E27FC236}">
                <a16:creationId xmlns:a16="http://schemas.microsoft.com/office/drawing/2014/main" id="{E9E12C14-D265-45D9-BC79-33B70382BA52}"/>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5835151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36C4-D459-4CBC-BC4F-5CDDF23604C5}"/>
              </a:ext>
            </a:extLst>
          </p:cNvPr>
          <p:cNvSpPr>
            <a:spLocks noGrp="1"/>
          </p:cNvSpPr>
          <p:nvPr>
            <p:ph type="title"/>
          </p:nvPr>
        </p:nvSpPr>
        <p:spPr/>
        <p:txBody>
          <a:bodyPr/>
          <a:lstStyle/>
          <a:p>
            <a:r>
              <a:rPr lang="en-US"/>
              <a:t>LinkedIn Posts Table | All profiles - 5 of 26</a:t>
            </a:r>
          </a:p>
        </p:txBody>
      </p:sp>
      <p:graphicFrame>
        <p:nvGraphicFramePr>
          <p:cNvPr id="5" name="Table Placeholder 4">
            <a:extLst>
              <a:ext uri="{FF2B5EF4-FFF2-40B4-BE49-F238E27FC236}">
                <a16:creationId xmlns:a16="http://schemas.microsoft.com/office/drawing/2014/main" id="{B6AE8B14-498F-4409-BD6B-ECA730BD5BC2}"/>
              </a:ext>
            </a:extLst>
          </p:cNvPr>
          <p:cNvGraphicFramePr>
            <a:graphicFrameLocks noGrp="1"/>
          </p:cNvGraphicFramePr>
          <p:nvPr>
            <p:ph type="tbl" sz="quarter" idx="13"/>
            <p:extLst>
              <p:ext uri="{D42A27DB-BD31-4B8C-83A1-F6EECF244321}">
                <p14:modId xmlns:p14="http://schemas.microsoft.com/office/powerpoint/2010/main" val="1153352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08346797"/>
                    </a:ext>
                  </a:extLst>
                </a:gridCol>
                <a:gridCol w="1563623">
                  <a:extLst>
                    <a:ext uri="{9D8B030D-6E8A-4147-A177-3AD203B41FA5}">
                      <a16:colId xmlns:a16="http://schemas.microsoft.com/office/drawing/2014/main" val="3340046480"/>
                    </a:ext>
                  </a:extLst>
                </a:gridCol>
                <a:gridCol w="493776">
                  <a:extLst>
                    <a:ext uri="{9D8B030D-6E8A-4147-A177-3AD203B41FA5}">
                      <a16:colId xmlns:a16="http://schemas.microsoft.com/office/drawing/2014/main" val="2297744684"/>
                    </a:ext>
                  </a:extLst>
                </a:gridCol>
                <a:gridCol w="493776">
                  <a:extLst>
                    <a:ext uri="{9D8B030D-6E8A-4147-A177-3AD203B41FA5}">
                      <a16:colId xmlns:a16="http://schemas.microsoft.com/office/drawing/2014/main" val="4284628738"/>
                    </a:ext>
                  </a:extLst>
                </a:gridCol>
                <a:gridCol w="493776">
                  <a:extLst>
                    <a:ext uri="{9D8B030D-6E8A-4147-A177-3AD203B41FA5}">
                      <a16:colId xmlns:a16="http://schemas.microsoft.com/office/drawing/2014/main" val="1721671987"/>
                    </a:ext>
                  </a:extLst>
                </a:gridCol>
                <a:gridCol w="493776">
                  <a:extLst>
                    <a:ext uri="{9D8B030D-6E8A-4147-A177-3AD203B41FA5}">
                      <a16:colId xmlns:a16="http://schemas.microsoft.com/office/drawing/2014/main" val="2902368460"/>
                    </a:ext>
                  </a:extLst>
                </a:gridCol>
                <a:gridCol w="493776">
                  <a:extLst>
                    <a:ext uri="{9D8B030D-6E8A-4147-A177-3AD203B41FA5}">
                      <a16:colId xmlns:a16="http://schemas.microsoft.com/office/drawing/2014/main" val="2091625274"/>
                    </a:ext>
                  </a:extLst>
                </a:gridCol>
                <a:gridCol w="493776">
                  <a:extLst>
                    <a:ext uri="{9D8B030D-6E8A-4147-A177-3AD203B41FA5}">
                      <a16:colId xmlns:a16="http://schemas.microsoft.com/office/drawing/2014/main" val="2699142256"/>
                    </a:ext>
                  </a:extLst>
                </a:gridCol>
                <a:gridCol w="493776">
                  <a:extLst>
                    <a:ext uri="{9D8B030D-6E8A-4147-A177-3AD203B41FA5}">
                      <a16:colId xmlns:a16="http://schemas.microsoft.com/office/drawing/2014/main" val="3827165358"/>
                    </a:ext>
                  </a:extLst>
                </a:gridCol>
                <a:gridCol w="493776">
                  <a:extLst>
                    <a:ext uri="{9D8B030D-6E8A-4147-A177-3AD203B41FA5}">
                      <a16:colId xmlns:a16="http://schemas.microsoft.com/office/drawing/2014/main" val="1766561392"/>
                    </a:ext>
                  </a:extLst>
                </a:gridCol>
                <a:gridCol w="493776">
                  <a:extLst>
                    <a:ext uri="{9D8B030D-6E8A-4147-A177-3AD203B41FA5}">
                      <a16:colId xmlns:a16="http://schemas.microsoft.com/office/drawing/2014/main" val="161537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52267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- 2024-06-03 15:44:03</a:t>
                      </a:r>
                      <a:r>
                        <a:rPr kumimoji="0" lang="en-US" sz="1000" b="0" i="0" u="none" strike="noStrike" kern="1200" cap="none" spc="0" normalizeH="0" baseline="0" noProof="0">
                          <a:ln>
                            <a:noFill/>
                          </a:ln>
                          <a:solidFill>
                            <a:prstClr val="black"/>
                          </a:solidFill>
                          <a:effectLst/>
                          <a:uLnTx/>
                          <a:uFillTx/>
                          <a:latin typeface="Calibri"/>
                          <a:ea typeface="+mn-ea"/>
                          <a:cs typeface="+mn-cs"/>
                        </a:rPr>
                        <a:t>
 Our 2024 Dragon Boat Team paddled to success at the Independence Dragon Boat Regatta on Saturday! The weather was perfect and the teamwork was even better. While we didn't take home a medal this year, we improved with every race and had a blast! We are already looking forward to next year!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20.316868592731 %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16660793"/>
                  </a:ext>
                </a:extLst>
              </a:tr>
            </a:tbl>
          </a:graphicData>
        </a:graphic>
      </p:graphicFrame>
      <p:sp>
        <p:nvSpPr>
          <p:cNvPr id="4" name="Text Placeholder 3">
            <a:extLst>
              <a:ext uri="{FF2B5EF4-FFF2-40B4-BE49-F238E27FC236}">
                <a16:creationId xmlns:a16="http://schemas.microsoft.com/office/drawing/2014/main" id="{C5989D4D-2D6D-4E79-8B56-B4EB8D8BA55F}"/>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4802062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252A4-D21D-4531-A989-8BDA06770676}"/>
              </a:ext>
            </a:extLst>
          </p:cNvPr>
          <p:cNvSpPr>
            <a:spLocks noGrp="1"/>
          </p:cNvSpPr>
          <p:nvPr>
            <p:ph type="title"/>
          </p:nvPr>
        </p:nvSpPr>
        <p:spPr/>
        <p:txBody>
          <a:bodyPr/>
          <a:lstStyle/>
          <a:p>
            <a:r>
              <a:rPr lang="en-US"/>
              <a:t>LinkedIn Posts Table | All profiles - 6 of 26</a:t>
            </a:r>
          </a:p>
        </p:txBody>
      </p:sp>
      <p:graphicFrame>
        <p:nvGraphicFramePr>
          <p:cNvPr id="5" name="Table Placeholder 4">
            <a:extLst>
              <a:ext uri="{FF2B5EF4-FFF2-40B4-BE49-F238E27FC236}">
                <a16:creationId xmlns:a16="http://schemas.microsoft.com/office/drawing/2014/main" id="{0C4408C0-F045-4ECC-8492-82B1262F6B1A}"/>
              </a:ext>
            </a:extLst>
          </p:cNvPr>
          <p:cNvGraphicFramePr>
            <a:graphicFrameLocks noGrp="1"/>
          </p:cNvGraphicFramePr>
          <p:nvPr>
            <p:ph type="tbl" sz="quarter" idx="13"/>
            <p:extLst>
              <p:ext uri="{D42A27DB-BD31-4B8C-83A1-F6EECF244321}">
                <p14:modId xmlns:p14="http://schemas.microsoft.com/office/powerpoint/2010/main" val="2658936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092422569"/>
                    </a:ext>
                  </a:extLst>
                </a:gridCol>
                <a:gridCol w="1563623">
                  <a:extLst>
                    <a:ext uri="{9D8B030D-6E8A-4147-A177-3AD203B41FA5}">
                      <a16:colId xmlns:a16="http://schemas.microsoft.com/office/drawing/2014/main" val="2980163664"/>
                    </a:ext>
                  </a:extLst>
                </a:gridCol>
                <a:gridCol w="493776">
                  <a:extLst>
                    <a:ext uri="{9D8B030D-6E8A-4147-A177-3AD203B41FA5}">
                      <a16:colId xmlns:a16="http://schemas.microsoft.com/office/drawing/2014/main" val="1448996012"/>
                    </a:ext>
                  </a:extLst>
                </a:gridCol>
                <a:gridCol w="493776">
                  <a:extLst>
                    <a:ext uri="{9D8B030D-6E8A-4147-A177-3AD203B41FA5}">
                      <a16:colId xmlns:a16="http://schemas.microsoft.com/office/drawing/2014/main" val="1498077958"/>
                    </a:ext>
                  </a:extLst>
                </a:gridCol>
                <a:gridCol w="493776">
                  <a:extLst>
                    <a:ext uri="{9D8B030D-6E8A-4147-A177-3AD203B41FA5}">
                      <a16:colId xmlns:a16="http://schemas.microsoft.com/office/drawing/2014/main" val="2768329951"/>
                    </a:ext>
                  </a:extLst>
                </a:gridCol>
                <a:gridCol w="493776">
                  <a:extLst>
                    <a:ext uri="{9D8B030D-6E8A-4147-A177-3AD203B41FA5}">
                      <a16:colId xmlns:a16="http://schemas.microsoft.com/office/drawing/2014/main" val="3648413462"/>
                    </a:ext>
                  </a:extLst>
                </a:gridCol>
                <a:gridCol w="493776">
                  <a:extLst>
                    <a:ext uri="{9D8B030D-6E8A-4147-A177-3AD203B41FA5}">
                      <a16:colId xmlns:a16="http://schemas.microsoft.com/office/drawing/2014/main" val="80625097"/>
                    </a:ext>
                  </a:extLst>
                </a:gridCol>
                <a:gridCol w="493776">
                  <a:extLst>
                    <a:ext uri="{9D8B030D-6E8A-4147-A177-3AD203B41FA5}">
                      <a16:colId xmlns:a16="http://schemas.microsoft.com/office/drawing/2014/main" val="955815790"/>
                    </a:ext>
                  </a:extLst>
                </a:gridCol>
                <a:gridCol w="493776">
                  <a:extLst>
                    <a:ext uri="{9D8B030D-6E8A-4147-A177-3AD203B41FA5}">
                      <a16:colId xmlns:a16="http://schemas.microsoft.com/office/drawing/2014/main" val="3335112105"/>
                    </a:ext>
                  </a:extLst>
                </a:gridCol>
                <a:gridCol w="493776">
                  <a:extLst>
                    <a:ext uri="{9D8B030D-6E8A-4147-A177-3AD203B41FA5}">
                      <a16:colId xmlns:a16="http://schemas.microsoft.com/office/drawing/2014/main" val="1137268407"/>
                    </a:ext>
                  </a:extLst>
                </a:gridCol>
                <a:gridCol w="493776">
                  <a:extLst>
                    <a:ext uri="{9D8B030D-6E8A-4147-A177-3AD203B41FA5}">
                      <a16:colId xmlns:a16="http://schemas.microsoft.com/office/drawing/2014/main" val="1455932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56505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- 2024-06-03 11:55:31</a:t>
                      </a:r>
                      <a:r>
                        <a:rPr kumimoji="0" lang="en-US" sz="1000" b="0" i="0" u="none" strike="noStrike" kern="1200" cap="none" spc="0" normalizeH="0" baseline="0" noProof="0">
                          <a:ln>
                            <a:noFill/>
                          </a:ln>
                          <a:solidFill>
                            <a:prstClr val="black"/>
                          </a:solidFill>
                          <a:effectLst/>
                          <a:uLnTx/>
                          <a:uFillTx/>
                          <a:latin typeface="Calibri"/>
                          <a:ea typeface="+mn-ea"/>
                          <a:cs typeface="+mn-cs"/>
                        </a:rPr>
                        <a:t>
 🚀 Did you know alien abduction #insurance, also known as UFO insurance, has been in existence for 35 years? 👽🛸
While this type of novelty coverage is not within our space, we specialize in over 120 niche markets and we're always looking for new talent to join our team! 
Learn more about #TEAMPHLY: bit.ly/PHLYCareers #insurancecareers #jobs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6.9296740994854 %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a:t>
                      </a:r>
                    </a:p>
                  </a:txBody>
                  <a:tcPr/>
                </a:tc>
                <a:extLst>
                  <a:ext uri="{0D108BD9-81ED-4DB2-BD59-A6C34878D82A}">
                    <a16:rowId xmlns:a16="http://schemas.microsoft.com/office/drawing/2014/main" val="3459021955"/>
                  </a:ext>
                </a:extLst>
              </a:tr>
            </a:tbl>
          </a:graphicData>
        </a:graphic>
      </p:graphicFrame>
      <p:sp>
        <p:nvSpPr>
          <p:cNvPr id="4" name="Text Placeholder 3">
            <a:extLst>
              <a:ext uri="{FF2B5EF4-FFF2-40B4-BE49-F238E27FC236}">
                <a16:creationId xmlns:a16="http://schemas.microsoft.com/office/drawing/2014/main" id="{C82764E8-70C8-4511-AE77-11DC465CF10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1412542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C0CBE-2E81-4CA7-8E1A-92202B273BBD}"/>
              </a:ext>
            </a:extLst>
          </p:cNvPr>
          <p:cNvSpPr>
            <a:spLocks noGrp="1"/>
          </p:cNvSpPr>
          <p:nvPr>
            <p:ph type="title"/>
          </p:nvPr>
        </p:nvSpPr>
        <p:spPr/>
        <p:txBody>
          <a:bodyPr/>
          <a:lstStyle/>
          <a:p>
            <a:r>
              <a:rPr lang="en-US"/>
              <a:t>LinkedIn Posts Table | All profiles - 7 of 26</a:t>
            </a:r>
          </a:p>
        </p:txBody>
      </p:sp>
      <p:graphicFrame>
        <p:nvGraphicFramePr>
          <p:cNvPr id="5" name="Table Placeholder 4">
            <a:extLst>
              <a:ext uri="{FF2B5EF4-FFF2-40B4-BE49-F238E27FC236}">
                <a16:creationId xmlns:a16="http://schemas.microsoft.com/office/drawing/2014/main" id="{44C94D81-1A4C-4B9E-872A-A52F89F212C8}"/>
              </a:ext>
            </a:extLst>
          </p:cNvPr>
          <p:cNvGraphicFramePr>
            <a:graphicFrameLocks noGrp="1"/>
          </p:cNvGraphicFramePr>
          <p:nvPr>
            <p:ph type="tbl" sz="quarter" idx="13"/>
            <p:extLst>
              <p:ext uri="{D42A27DB-BD31-4B8C-83A1-F6EECF244321}">
                <p14:modId xmlns:p14="http://schemas.microsoft.com/office/powerpoint/2010/main" val="3138115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63290598"/>
                    </a:ext>
                  </a:extLst>
                </a:gridCol>
                <a:gridCol w="1563623">
                  <a:extLst>
                    <a:ext uri="{9D8B030D-6E8A-4147-A177-3AD203B41FA5}">
                      <a16:colId xmlns:a16="http://schemas.microsoft.com/office/drawing/2014/main" val="1521731251"/>
                    </a:ext>
                  </a:extLst>
                </a:gridCol>
                <a:gridCol w="493776">
                  <a:extLst>
                    <a:ext uri="{9D8B030D-6E8A-4147-A177-3AD203B41FA5}">
                      <a16:colId xmlns:a16="http://schemas.microsoft.com/office/drawing/2014/main" val="3508091405"/>
                    </a:ext>
                  </a:extLst>
                </a:gridCol>
                <a:gridCol w="493776">
                  <a:extLst>
                    <a:ext uri="{9D8B030D-6E8A-4147-A177-3AD203B41FA5}">
                      <a16:colId xmlns:a16="http://schemas.microsoft.com/office/drawing/2014/main" val="4153885675"/>
                    </a:ext>
                  </a:extLst>
                </a:gridCol>
                <a:gridCol w="493776">
                  <a:extLst>
                    <a:ext uri="{9D8B030D-6E8A-4147-A177-3AD203B41FA5}">
                      <a16:colId xmlns:a16="http://schemas.microsoft.com/office/drawing/2014/main" val="1601069742"/>
                    </a:ext>
                  </a:extLst>
                </a:gridCol>
                <a:gridCol w="493776">
                  <a:extLst>
                    <a:ext uri="{9D8B030D-6E8A-4147-A177-3AD203B41FA5}">
                      <a16:colId xmlns:a16="http://schemas.microsoft.com/office/drawing/2014/main" val="1977272570"/>
                    </a:ext>
                  </a:extLst>
                </a:gridCol>
                <a:gridCol w="493776">
                  <a:extLst>
                    <a:ext uri="{9D8B030D-6E8A-4147-A177-3AD203B41FA5}">
                      <a16:colId xmlns:a16="http://schemas.microsoft.com/office/drawing/2014/main" val="2806221818"/>
                    </a:ext>
                  </a:extLst>
                </a:gridCol>
                <a:gridCol w="493776">
                  <a:extLst>
                    <a:ext uri="{9D8B030D-6E8A-4147-A177-3AD203B41FA5}">
                      <a16:colId xmlns:a16="http://schemas.microsoft.com/office/drawing/2014/main" val="3666014108"/>
                    </a:ext>
                  </a:extLst>
                </a:gridCol>
                <a:gridCol w="493776">
                  <a:extLst>
                    <a:ext uri="{9D8B030D-6E8A-4147-A177-3AD203B41FA5}">
                      <a16:colId xmlns:a16="http://schemas.microsoft.com/office/drawing/2014/main" val="2901864055"/>
                    </a:ext>
                  </a:extLst>
                </a:gridCol>
                <a:gridCol w="493776">
                  <a:extLst>
                    <a:ext uri="{9D8B030D-6E8A-4147-A177-3AD203B41FA5}">
                      <a16:colId xmlns:a16="http://schemas.microsoft.com/office/drawing/2014/main" val="2333493613"/>
                    </a:ext>
                  </a:extLst>
                </a:gridCol>
                <a:gridCol w="493776">
                  <a:extLst>
                    <a:ext uri="{9D8B030D-6E8A-4147-A177-3AD203B41FA5}">
                      <a16:colId xmlns:a16="http://schemas.microsoft.com/office/drawing/2014/main" val="1914573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44660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- 2024-05-31 16:16:31</a:t>
                      </a:r>
                      <a:r>
                        <a:rPr kumimoji="0" lang="en-US" sz="1000" b="0" i="0" u="none" strike="noStrike" kern="1200" cap="none" spc="0" normalizeH="0" baseline="0" noProof="0">
                          <a:ln>
                            <a:noFill/>
                          </a:ln>
                          <a:solidFill>
                            <a:prstClr val="black"/>
                          </a:solidFill>
                          <a:effectLst/>
                          <a:uLnTx/>
                          <a:uFillTx/>
                          <a:latin typeface="Calibri"/>
                          <a:ea typeface="+mn-ea"/>
                          <a:cs typeface="+mn-cs"/>
                        </a:rPr>
                        <a:t>
 We're cheering for Nelly Korda as she Swings for a Cure to end breast cancer in the biggest U.S. Women's golf tournament this weekend!
Follow her performance as our sister company, Tokio Marine HCC - Specialty Group, donates ,000 for every birdie and ,000 for every eagle she scores. To further support this important cause, TMHCC will donate  million if Nelly scores a career-best round. All funds go to the breast cancer foundation, Susan G. Komen.
Good luck Nelly!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2.7522935779817 %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95927218"/>
                  </a:ext>
                </a:extLst>
              </a:tr>
            </a:tbl>
          </a:graphicData>
        </a:graphic>
      </p:graphicFrame>
      <p:sp>
        <p:nvSpPr>
          <p:cNvPr id="4" name="Text Placeholder 3">
            <a:extLst>
              <a:ext uri="{FF2B5EF4-FFF2-40B4-BE49-F238E27FC236}">
                <a16:creationId xmlns:a16="http://schemas.microsoft.com/office/drawing/2014/main" id="{E6E3E699-C50E-4B03-98DE-32BD8A9823A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3959466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C4B3B-4C70-4C4C-ACF5-D95172341428}"/>
              </a:ext>
            </a:extLst>
          </p:cNvPr>
          <p:cNvSpPr>
            <a:spLocks noGrp="1"/>
          </p:cNvSpPr>
          <p:nvPr>
            <p:ph type="title"/>
          </p:nvPr>
        </p:nvSpPr>
        <p:spPr/>
        <p:txBody>
          <a:bodyPr/>
          <a:lstStyle/>
          <a:p>
            <a:r>
              <a:rPr lang="en-US"/>
              <a:t>LinkedIn Posts Table | All profiles - 8 of 26</a:t>
            </a:r>
          </a:p>
        </p:txBody>
      </p:sp>
      <p:graphicFrame>
        <p:nvGraphicFramePr>
          <p:cNvPr id="5" name="Table Placeholder 4">
            <a:extLst>
              <a:ext uri="{FF2B5EF4-FFF2-40B4-BE49-F238E27FC236}">
                <a16:creationId xmlns:a16="http://schemas.microsoft.com/office/drawing/2014/main" id="{3982507C-063F-4361-A050-AD7041AC4AD1}"/>
              </a:ext>
            </a:extLst>
          </p:cNvPr>
          <p:cNvGraphicFramePr>
            <a:graphicFrameLocks noGrp="1"/>
          </p:cNvGraphicFramePr>
          <p:nvPr>
            <p:ph type="tbl" sz="quarter" idx="13"/>
            <p:extLst>
              <p:ext uri="{D42A27DB-BD31-4B8C-83A1-F6EECF244321}">
                <p14:modId xmlns:p14="http://schemas.microsoft.com/office/powerpoint/2010/main" val="478325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64933330"/>
                    </a:ext>
                  </a:extLst>
                </a:gridCol>
                <a:gridCol w="1563623">
                  <a:extLst>
                    <a:ext uri="{9D8B030D-6E8A-4147-A177-3AD203B41FA5}">
                      <a16:colId xmlns:a16="http://schemas.microsoft.com/office/drawing/2014/main" val="2521821673"/>
                    </a:ext>
                  </a:extLst>
                </a:gridCol>
                <a:gridCol w="493776">
                  <a:extLst>
                    <a:ext uri="{9D8B030D-6E8A-4147-A177-3AD203B41FA5}">
                      <a16:colId xmlns:a16="http://schemas.microsoft.com/office/drawing/2014/main" val="3804007591"/>
                    </a:ext>
                  </a:extLst>
                </a:gridCol>
                <a:gridCol w="493776">
                  <a:extLst>
                    <a:ext uri="{9D8B030D-6E8A-4147-A177-3AD203B41FA5}">
                      <a16:colId xmlns:a16="http://schemas.microsoft.com/office/drawing/2014/main" val="198307302"/>
                    </a:ext>
                  </a:extLst>
                </a:gridCol>
                <a:gridCol w="493776">
                  <a:extLst>
                    <a:ext uri="{9D8B030D-6E8A-4147-A177-3AD203B41FA5}">
                      <a16:colId xmlns:a16="http://schemas.microsoft.com/office/drawing/2014/main" val="3612286575"/>
                    </a:ext>
                  </a:extLst>
                </a:gridCol>
                <a:gridCol w="493776">
                  <a:extLst>
                    <a:ext uri="{9D8B030D-6E8A-4147-A177-3AD203B41FA5}">
                      <a16:colId xmlns:a16="http://schemas.microsoft.com/office/drawing/2014/main" val="3347340167"/>
                    </a:ext>
                  </a:extLst>
                </a:gridCol>
                <a:gridCol w="493776">
                  <a:extLst>
                    <a:ext uri="{9D8B030D-6E8A-4147-A177-3AD203B41FA5}">
                      <a16:colId xmlns:a16="http://schemas.microsoft.com/office/drawing/2014/main" val="625692759"/>
                    </a:ext>
                  </a:extLst>
                </a:gridCol>
                <a:gridCol w="493776">
                  <a:extLst>
                    <a:ext uri="{9D8B030D-6E8A-4147-A177-3AD203B41FA5}">
                      <a16:colId xmlns:a16="http://schemas.microsoft.com/office/drawing/2014/main" val="362781559"/>
                    </a:ext>
                  </a:extLst>
                </a:gridCol>
                <a:gridCol w="493776">
                  <a:extLst>
                    <a:ext uri="{9D8B030D-6E8A-4147-A177-3AD203B41FA5}">
                      <a16:colId xmlns:a16="http://schemas.microsoft.com/office/drawing/2014/main" val="1818949112"/>
                    </a:ext>
                  </a:extLst>
                </a:gridCol>
                <a:gridCol w="493776">
                  <a:extLst>
                    <a:ext uri="{9D8B030D-6E8A-4147-A177-3AD203B41FA5}">
                      <a16:colId xmlns:a16="http://schemas.microsoft.com/office/drawing/2014/main" val="3166751605"/>
                    </a:ext>
                  </a:extLst>
                </a:gridCol>
                <a:gridCol w="493776">
                  <a:extLst>
                    <a:ext uri="{9D8B030D-6E8A-4147-A177-3AD203B41FA5}">
                      <a16:colId xmlns:a16="http://schemas.microsoft.com/office/drawing/2014/main" val="3874371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50728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- 2024-05-31 15:12:27</a:t>
                      </a:r>
                      <a:r>
                        <a:rPr kumimoji="0" lang="en-US" sz="1000" b="0" i="0" u="none" strike="noStrike" kern="1200" cap="none" spc="0" normalizeH="0" baseline="0" noProof="0">
                          <a:ln>
                            <a:noFill/>
                          </a:ln>
                          <a:solidFill>
                            <a:prstClr val="black"/>
                          </a:solidFill>
                          <a:effectLst/>
                          <a:uLnTx/>
                          <a:uFillTx/>
                          <a:latin typeface="Calibri"/>
                          <a:ea typeface="+mn-ea"/>
                          <a:cs typeface="+mn-cs"/>
                        </a:rPr>
                        <a:t>
 As we head into hurricane season, our VP of Marketing &amp; Customer Experience Nina Ota spoke with Mele Apana on Island Life Hawaii about the three policies you need to protect your home from flood and wind damage: Homeowners, Hurricane, and Flood insurance. Hurricane season starts June 1st but major storms and heavy rain can occur any time of year. Waiting until a storm is approaching may be too late to secure coverage. Click the link below to watch the full interview. #TeamFICOH #HurricaneSeason #islandlifelive
https://lnkd.in/gkM-WfjP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8.4592145015106 %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81843107"/>
                  </a:ext>
                </a:extLst>
              </a:tr>
            </a:tbl>
          </a:graphicData>
        </a:graphic>
      </p:graphicFrame>
      <p:sp>
        <p:nvSpPr>
          <p:cNvPr id="4" name="Text Placeholder 3">
            <a:extLst>
              <a:ext uri="{FF2B5EF4-FFF2-40B4-BE49-F238E27FC236}">
                <a16:creationId xmlns:a16="http://schemas.microsoft.com/office/drawing/2014/main" id="{C00B3EAB-4555-4620-87C7-081F81DCD79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7736645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863C-7250-4E37-B5DC-A16ED5872236}"/>
              </a:ext>
            </a:extLst>
          </p:cNvPr>
          <p:cNvSpPr>
            <a:spLocks noGrp="1"/>
          </p:cNvSpPr>
          <p:nvPr>
            <p:ph type="title"/>
          </p:nvPr>
        </p:nvSpPr>
        <p:spPr/>
        <p:txBody>
          <a:bodyPr/>
          <a:lstStyle/>
          <a:p>
            <a:r>
              <a:rPr lang="en-US"/>
              <a:t>LinkedIn Posts Table | All profiles - 9 of 26</a:t>
            </a:r>
          </a:p>
        </p:txBody>
      </p:sp>
      <p:graphicFrame>
        <p:nvGraphicFramePr>
          <p:cNvPr id="5" name="Table Placeholder 4">
            <a:extLst>
              <a:ext uri="{FF2B5EF4-FFF2-40B4-BE49-F238E27FC236}">
                <a16:creationId xmlns:a16="http://schemas.microsoft.com/office/drawing/2014/main" id="{A3988FC2-C963-4A9F-80E0-45F7B6D99582}"/>
              </a:ext>
            </a:extLst>
          </p:cNvPr>
          <p:cNvGraphicFramePr>
            <a:graphicFrameLocks noGrp="1"/>
          </p:cNvGraphicFramePr>
          <p:nvPr>
            <p:ph type="tbl" sz="quarter" idx="13"/>
            <p:extLst>
              <p:ext uri="{D42A27DB-BD31-4B8C-83A1-F6EECF244321}">
                <p14:modId xmlns:p14="http://schemas.microsoft.com/office/powerpoint/2010/main" val="2890425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25737202"/>
                    </a:ext>
                  </a:extLst>
                </a:gridCol>
                <a:gridCol w="1563623">
                  <a:extLst>
                    <a:ext uri="{9D8B030D-6E8A-4147-A177-3AD203B41FA5}">
                      <a16:colId xmlns:a16="http://schemas.microsoft.com/office/drawing/2014/main" val="482711274"/>
                    </a:ext>
                  </a:extLst>
                </a:gridCol>
                <a:gridCol w="493776">
                  <a:extLst>
                    <a:ext uri="{9D8B030D-6E8A-4147-A177-3AD203B41FA5}">
                      <a16:colId xmlns:a16="http://schemas.microsoft.com/office/drawing/2014/main" val="3655298703"/>
                    </a:ext>
                  </a:extLst>
                </a:gridCol>
                <a:gridCol w="493776">
                  <a:extLst>
                    <a:ext uri="{9D8B030D-6E8A-4147-A177-3AD203B41FA5}">
                      <a16:colId xmlns:a16="http://schemas.microsoft.com/office/drawing/2014/main" val="650068550"/>
                    </a:ext>
                  </a:extLst>
                </a:gridCol>
                <a:gridCol w="493776">
                  <a:extLst>
                    <a:ext uri="{9D8B030D-6E8A-4147-A177-3AD203B41FA5}">
                      <a16:colId xmlns:a16="http://schemas.microsoft.com/office/drawing/2014/main" val="3262141100"/>
                    </a:ext>
                  </a:extLst>
                </a:gridCol>
                <a:gridCol w="493776">
                  <a:extLst>
                    <a:ext uri="{9D8B030D-6E8A-4147-A177-3AD203B41FA5}">
                      <a16:colId xmlns:a16="http://schemas.microsoft.com/office/drawing/2014/main" val="1180079831"/>
                    </a:ext>
                  </a:extLst>
                </a:gridCol>
                <a:gridCol w="493776">
                  <a:extLst>
                    <a:ext uri="{9D8B030D-6E8A-4147-A177-3AD203B41FA5}">
                      <a16:colId xmlns:a16="http://schemas.microsoft.com/office/drawing/2014/main" val="2779893585"/>
                    </a:ext>
                  </a:extLst>
                </a:gridCol>
                <a:gridCol w="493776">
                  <a:extLst>
                    <a:ext uri="{9D8B030D-6E8A-4147-A177-3AD203B41FA5}">
                      <a16:colId xmlns:a16="http://schemas.microsoft.com/office/drawing/2014/main" val="2558013073"/>
                    </a:ext>
                  </a:extLst>
                </a:gridCol>
                <a:gridCol w="493776">
                  <a:extLst>
                    <a:ext uri="{9D8B030D-6E8A-4147-A177-3AD203B41FA5}">
                      <a16:colId xmlns:a16="http://schemas.microsoft.com/office/drawing/2014/main" val="30995503"/>
                    </a:ext>
                  </a:extLst>
                </a:gridCol>
                <a:gridCol w="493776">
                  <a:extLst>
                    <a:ext uri="{9D8B030D-6E8A-4147-A177-3AD203B41FA5}">
                      <a16:colId xmlns:a16="http://schemas.microsoft.com/office/drawing/2014/main" val="3106396579"/>
                    </a:ext>
                  </a:extLst>
                </a:gridCol>
                <a:gridCol w="493776">
                  <a:extLst>
                    <a:ext uri="{9D8B030D-6E8A-4147-A177-3AD203B41FA5}">
                      <a16:colId xmlns:a16="http://schemas.microsoft.com/office/drawing/2014/main" val="330951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8796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- 2024-05-31 14:27:35</a:t>
                      </a:r>
                      <a:r>
                        <a:rPr kumimoji="0" lang="en-US" sz="1000" b="0" i="0" u="none" strike="noStrike" kern="1200" cap="none" spc="0" normalizeH="0" baseline="0" noProof="0">
                          <a:ln>
                            <a:noFill/>
                          </a:ln>
                          <a:solidFill>
                            <a:prstClr val="black"/>
                          </a:solidFill>
                          <a:effectLst/>
                          <a:uLnTx/>
                          <a:uFillTx/>
                          <a:latin typeface="Calibri"/>
                          <a:ea typeface="+mn-ea"/>
                          <a:cs typeface="+mn-cs"/>
                        </a:rPr>
                        <a:t>
 Paddle, paddle, paddle your boat, fiercely down the stream! 🎼 Please join us in sending all the luck and cheer to our Dragon Boat Team as they compete at the Independence Dragon Boat Regatta in Philadelphia tomorrow! We know they will unleash their inner dragons and have a blast!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8.702175543886 %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4001744"/>
                  </a:ext>
                </a:extLst>
              </a:tr>
            </a:tbl>
          </a:graphicData>
        </a:graphic>
      </p:graphicFrame>
      <p:sp>
        <p:nvSpPr>
          <p:cNvPr id="4" name="Text Placeholder 3">
            <a:extLst>
              <a:ext uri="{FF2B5EF4-FFF2-40B4-BE49-F238E27FC236}">
                <a16:creationId xmlns:a16="http://schemas.microsoft.com/office/drawing/2014/main" id="{7208EE33-BC59-4058-9DB0-49E994A7313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363620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5053A-CA9D-4DA3-9188-01ABF544424E}"/>
              </a:ext>
            </a:extLst>
          </p:cNvPr>
          <p:cNvSpPr>
            <a:spLocks noGrp="1"/>
          </p:cNvSpPr>
          <p:nvPr>
            <p:ph type="title"/>
          </p:nvPr>
        </p:nvSpPr>
        <p:spPr/>
        <p:txBody>
          <a:bodyPr/>
          <a:lstStyle/>
          <a:p>
            <a:r>
              <a:rPr lang="en-US"/>
              <a:t>LinkedIn Posts Table | All profiles - 10 of 26</a:t>
            </a:r>
          </a:p>
        </p:txBody>
      </p:sp>
      <p:graphicFrame>
        <p:nvGraphicFramePr>
          <p:cNvPr id="5" name="Table Placeholder 4">
            <a:extLst>
              <a:ext uri="{FF2B5EF4-FFF2-40B4-BE49-F238E27FC236}">
                <a16:creationId xmlns:a16="http://schemas.microsoft.com/office/drawing/2014/main" id="{A0863A4E-48BC-4A7C-815F-BCD5592B092F}"/>
              </a:ext>
            </a:extLst>
          </p:cNvPr>
          <p:cNvGraphicFramePr>
            <a:graphicFrameLocks noGrp="1"/>
          </p:cNvGraphicFramePr>
          <p:nvPr>
            <p:ph type="tbl" sz="quarter" idx="13"/>
            <p:extLst>
              <p:ext uri="{D42A27DB-BD31-4B8C-83A1-F6EECF244321}">
                <p14:modId xmlns:p14="http://schemas.microsoft.com/office/powerpoint/2010/main" val="2054771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81081198"/>
                    </a:ext>
                  </a:extLst>
                </a:gridCol>
                <a:gridCol w="1563623">
                  <a:extLst>
                    <a:ext uri="{9D8B030D-6E8A-4147-A177-3AD203B41FA5}">
                      <a16:colId xmlns:a16="http://schemas.microsoft.com/office/drawing/2014/main" val="1315661275"/>
                    </a:ext>
                  </a:extLst>
                </a:gridCol>
                <a:gridCol w="493776">
                  <a:extLst>
                    <a:ext uri="{9D8B030D-6E8A-4147-A177-3AD203B41FA5}">
                      <a16:colId xmlns:a16="http://schemas.microsoft.com/office/drawing/2014/main" val="418128282"/>
                    </a:ext>
                  </a:extLst>
                </a:gridCol>
                <a:gridCol w="493776">
                  <a:extLst>
                    <a:ext uri="{9D8B030D-6E8A-4147-A177-3AD203B41FA5}">
                      <a16:colId xmlns:a16="http://schemas.microsoft.com/office/drawing/2014/main" val="1953964232"/>
                    </a:ext>
                  </a:extLst>
                </a:gridCol>
                <a:gridCol w="493776">
                  <a:extLst>
                    <a:ext uri="{9D8B030D-6E8A-4147-A177-3AD203B41FA5}">
                      <a16:colId xmlns:a16="http://schemas.microsoft.com/office/drawing/2014/main" val="1487520457"/>
                    </a:ext>
                  </a:extLst>
                </a:gridCol>
                <a:gridCol w="493776">
                  <a:extLst>
                    <a:ext uri="{9D8B030D-6E8A-4147-A177-3AD203B41FA5}">
                      <a16:colId xmlns:a16="http://schemas.microsoft.com/office/drawing/2014/main" val="3991188732"/>
                    </a:ext>
                  </a:extLst>
                </a:gridCol>
                <a:gridCol w="493776">
                  <a:extLst>
                    <a:ext uri="{9D8B030D-6E8A-4147-A177-3AD203B41FA5}">
                      <a16:colId xmlns:a16="http://schemas.microsoft.com/office/drawing/2014/main" val="1701178945"/>
                    </a:ext>
                  </a:extLst>
                </a:gridCol>
                <a:gridCol w="493776">
                  <a:extLst>
                    <a:ext uri="{9D8B030D-6E8A-4147-A177-3AD203B41FA5}">
                      <a16:colId xmlns:a16="http://schemas.microsoft.com/office/drawing/2014/main" val="3090645226"/>
                    </a:ext>
                  </a:extLst>
                </a:gridCol>
                <a:gridCol w="493776">
                  <a:extLst>
                    <a:ext uri="{9D8B030D-6E8A-4147-A177-3AD203B41FA5}">
                      <a16:colId xmlns:a16="http://schemas.microsoft.com/office/drawing/2014/main" val="2953913607"/>
                    </a:ext>
                  </a:extLst>
                </a:gridCol>
                <a:gridCol w="493776">
                  <a:extLst>
                    <a:ext uri="{9D8B030D-6E8A-4147-A177-3AD203B41FA5}">
                      <a16:colId xmlns:a16="http://schemas.microsoft.com/office/drawing/2014/main" val="515819238"/>
                    </a:ext>
                  </a:extLst>
                </a:gridCol>
                <a:gridCol w="493776">
                  <a:extLst>
                    <a:ext uri="{9D8B030D-6E8A-4147-A177-3AD203B41FA5}">
                      <a16:colId xmlns:a16="http://schemas.microsoft.com/office/drawing/2014/main" val="3778021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88317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- 2024-05-31 14:20:52</a:t>
                      </a:r>
                      <a:r>
                        <a:rPr kumimoji="0" lang="en-US" sz="1000" b="0" i="0" u="none" strike="noStrike" kern="1200" cap="none" spc="0" normalizeH="0" baseline="0" noProof="0">
                          <a:ln>
                            <a:noFill/>
                          </a:ln>
                          <a:solidFill>
                            <a:prstClr val="black"/>
                          </a:solidFill>
                          <a:effectLst/>
                          <a:uLnTx/>
                          <a:uFillTx/>
                          <a:latin typeface="Calibri"/>
                          <a:ea typeface="+mn-ea"/>
                          <a:cs typeface="+mn-cs"/>
                        </a:rPr>
                        <a:t>
 What a night to remember at the The Academy of Natural Sciences of Drexel University! 🦕✨ 
From exploring ancient artifacts to interactive exhibits, Home Office employees, along with their family and friends, had an unforgettable evening learning about the Earth’s natural history. 
#TEAMPHLY enjoyed catered bites, dessert stations, music, and a museum-wide scavenger hunt. 📸 Check out these snapshots from this year’s #companyouting.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103.27410660811 %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8948574"/>
                  </a:ext>
                </a:extLst>
              </a:tr>
            </a:tbl>
          </a:graphicData>
        </a:graphic>
      </p:graphicFrame>
      <p:sp>
        <p:nvSpPr>
          <p:cNvPr id="4" name="Text Placeholder 3">
            <a:extLst>
              <a:ext uri="{FF2B5EF4-FFF2-40B4-BE49-F238E27FC236}">
                <a16:creationId xmlns:a16="http://schemas.microsoft.com/office/drawing/2014/main" id="{BA412303-1E03-445D-A7D5-FC11C389C82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510348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94705-DC97-430F-A413-834AA903D4A2}"/>
              </a:ext>
            </a:extLst>
          </p:cNvPr>
          <p:cNvSpPr>
            <a:spLocks noGrp="1"/>
          </p:cNvSpPr>
          <p:nvPr>
            <p:ph type="title"/>
          </p:nvPr>
        </p:nvSpPr>
        <p:spPr/>
        <p:txBody>
          <a:bodyPr/>
          <a:lstStyle/>
          <a:p>
            <a:r>
              <a:rPr lang="en-US"/>
              <a:t>LinkedIn Posts Table | All profiles - 11 of 26</a:t>
            </a:r>
          </a:p>
        </p:txBody>
      </p:sp>
      <p:graphicFrame>
        <p:nvGraphicFramePr>
          <p:cNvPr id="5" name="Table Placeholder 4">
            <a:extLst>
              <a:ext uri="{FF2B5EF4-FFF2-40B4-BE49-F238E27FC236}">
                <a16:creationId xmlns:a16="http://schemas.microsoft.com/office/drawing/2014/main" id="{5F89AD64-F162-4270-A3CD-8D25BBC0F389}"/>
              </a:ext>
            </a:extLst>
          </p:cNvPr>
          <p:cNvGraphicFramePr>
            <a:graphicFrameLocks noGrp="1"/>
          </p:cNvGraphicFramePr>
          <p:nvPr>
            <p:ph type="tbl" sz="quarter" idx="13"/>
            <p:extLst>
              <p:ext uri="{D42A27DB-BD31-4B8C-83A1-F6EECF244321}">
                <p14:modId xmlns:p14="http://schemas.microsoft.com/office/powerpoint/2010/main" val="4182850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76323086"/>
                    </a:ext>
                  </a:extLst>
                </a:gridCol>
                <a:gridCol w="1563623">
                  <a:extLst>
                    <a:ext uri="{9D8B030D-6E8A-4147-A177-3AD203B41FA5}">
                      <a16:colId xmlns:a16="http://schemas.microsoft.com/office/drawing/2014/main" val="2290602904"/>
                    </a:ext>
                  </a:extLst>
                </a:gridCol>
                <a:gridCol w="493776">
                  <a:extLst>
                    <a:ext uri="{9D8B030D-6E8A-4147-A177-3AD203B41FA5}">
                      <a16:colId xmlns:a16="http://schemas.microsoft.com/office/drawing/2014/main" val="4204020458"/>
                    </a:ext>
                  </a:extLst>
                </a:gridCol>
                <a:gridCol w="493776">
                  <a:extLst>
                    <a:ext uri="{9D8B030D-6E8A-4147-A177-3AD203B41FA5}">
                      <a16:colId xmlns:a16="http://schemas.microsoft.com/office/drawing/2014/main" val="1207142799"/>
                    </a:ext>
                  </a:extLst>
                </a:gridCol>
                <a:gridCol w="493776">
                  <a:extLst>
                    <a:ext uri="{9D8B030D-6E8A-4147-A177-3AD203B41FA5}">
                      <a16:colId xmlns:a16="http://schemas.microsoft.com/office/drawing/2014/main" val="649713738"/>
                    </a:ext>
                  </a:extLst>
                </a:gridCol>
                <a:gridCol w="493776">
                  <a:extLst>
                    <a:ext uri="{9D8B030D-6E8A-4147-A177-3AD203B41FA5}">
                      <a16:colId xmlns:a16="http://schemas.microsoft.com/office/drawing/2014/main" val="1549762692"/>
                    </a:ext>
                  </a:extLst>
                </a:gridCol>
                <a:gridCol w="493776">
                  <a:extLst>
                    <a:ext uri="{9D8B030D-6E8A-4147-A177-3AD203B41FA5}">
                      <a16:colId xmlns:a16="http://schemas.microsoft.com/office/drawing/2014/main" val="3457937140"/>
                    </a:ext>
                  </a:extLst>
                </a:gridCol>
                <a:gridCol w="493776">
                  <a:extLst>
                    <a:ext uri="{9D8B030D-6E8A-4147-A177-3AD203B41FA5}">
                      <a16:colId xmlns:a16="http://schemas.microsoft.com/office/drawing/2014/main" val="1655326779"/>
                    </a:ext>
                  </a:extLst>
                </a:gridCol>
                <a:gridCol w="493776">
                  <a:extLst>
                    <a:ext uri="{9D8B030D-6E8A-4147-A177-3AD203B41FA5}">
                      <a16:colId xmlns:a16="http://schemas.microsoft.com/office/drawing/2014/main" val="2360946914"/>
                    </a:ext>
                  </a:extLst>
                </a:gridCol>
                <a:gridCol w="493776">
                  <a:extLst>
                    <a:ext uri="{9D8B030D-6E8A-4147-A177-3AD203B41FA5}">
                      <a16:colId xmlns:a16="http://schemas.microsoft.com/office/drawing/2014/main" val="2910585955"/>
                    </a:ext>
                  </a:extLst>
                </a:gridCol>
                <a:gridCol w="493776">
                  <a:extLst>
                    <a:ext uri="{9D8B030D-6E8A-4147-A177-3AD203B41FA5}">
                      <a16:colId xmlns:a16="http://schemas.microsoft.com/office/drawing/2014/main" val="1689731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64919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- 2024-05-31 11:06:45</a:t>
                      </a:r>
                      <a:r>
                        <a:rPr kumimoji="0" lang="en-US" sz="1000" b="0" i="0" u="none" strike="noStrike" kern="1200" cap="none" spc="0" normalizeH="0" baseline="0" noProof="0">
                          <a:ln>
                            <a:noFill/>
                          </a:ln>
                          <a:solidFill>
                            <a:prstClr val="black"/>
                          </a:solidFill>
                          <a:effectLst/>
                          <a:uLnTx/>
                          <a:uFillTx/>
                          <a:latin typeface="Calibri"/>
                          <a:ea typeface="+mn-ea"/>
                          <a:cs typeface="+mn-cs"/>
                        </a:rPr>
                        <a:t>
 Best of luck to Nelly Korda at the premier women’s U.S. golf tournament this weekend! Our sister company, Tokio Marine HCC - Specialty Group, is swinging into action for Susan G. Komen by donating ,000 for every birdie and ,000 for every eagle Nelly scores during the tournament. We love it when competition and charity come together!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2.7383863080685 %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86870039"/>
                  </a:ext>
                </a:extLst>
              </a:tr>
            </a:tbl>
          </a:graphicData>
        </a:graphic>
      </p:graphicFrame>
      <p:sp>
        <p:nvSpPr>
          <p:cNvPr id="4" name="Text Placeholder 3">
            <a:extLst>
              <a:ext uri="{FF2B5EF4-FFF2-40B4-BE49-F238E27FC236}">
                <a16:creationId xmlns:a16="http://schemas.microsoft.com/office/drawing/2014/main" id="{29E2790F-5E04-4B0B-AD25-A47EC434010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8516214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83377-49CC-47B2-9F22-1C6BF3E03E31}"/>
              </a:ext>
            </a:extLst>
          </p:cNvPr>
          <p:cNvSpPr>
            <a:spLocks noGrp="1"/>
          </p:cNvSpPr>
          <p:nvPr>
            <p:ph type="title"/>
          </p:nvPr>
        </p:nvSpPr>
        <p:spPr/>
        <p:txBody>
          <a:bodyPr/>
          <a:lstStyle/>
          <a:p>
            <a:r>
              <a:rPr lang="en-US"/>
              <a:t>LinkedIn Posts Table | All profiles - 12 of 26</a:t>
            </a:r>
          </a:p>
        </p:txBody>
      </p:sp>
      <p:graphicFrame>
        <p:nvGraphicFramePr>
          <p:cNvPr id="5" name="Table Placeholder 4">
            <a:extLst>
              <a:ext uri="{FF2B5EF4-FFF2-40B4-BE49-F238E27FC236}">
                <a16:creationId xmlns:a16="http://schemas.microsoft.com/office/drawing/2014/main" id="{C834EB93-4950-434A-BF36-6BD889669361}"/>
              </a:ext>
            </a:extLst>
          </p:cNvPr>
          <p:cNvGraphicFramePr>
            <a:graphicFrameLocks noGrp="1"/>
          </p:cNvGraphicFramePr>
          <p:nvPr>
            <p:ph type="tbl" sz="quarter" idx="13"/>
            <p:extLst>
              <p:ext uri="{D42A27DB-BD31-4B8C-83A1-F6EECF244321}">
                <p14:modId xmlns:p14="http://schemas.microsoft.com/office/powerpoint/2010/main" val="571457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20426174"/>
                    </a:ext>
                  </a:extLst>
                </a:gridCol>
                <a:gridCol w="1563623">
                  <a:extLst>
                    <a:ext uri="{9D8B030D-6E8A-4147-A177-3AD203B41FA5}">
                      <a16:colId xmlns:a16="http://schemas.microsoft.com/office/drawing/2014/main" val="107014526"/>
                    </a:ext>
                  </a:extLst>
                </a:gridCol>
                <a:gridCol w="493776">
                  <a:extLst>
                    <a:ext uri="{9D8B030D-6E8A-4147-A177-3AD203B41FA5}">
                      <a16:colId xmlns:a16="http://schemas.microsoft.com/office/drawing/2014/main" val="3837478106"/>
                    </a:ext>
                  </a:extLst>
                </a:gridCol>
                <a:gridCol w="493776">
                  <a:extLst>
                    <a:ext uri="{9D8B030D-6E8A-4147-A177-3AD203B41FA5}">
                      <a16:colId xmlns:a16="http://schemas.microsoft.com/office/drawing/2014/main" val="1347273077"/>
                    </a:ext>
                  </a:extLst>
                </a:gridCol>
                <a:gridCol w="493776">
                  <a:extLst>
                    <a:ext uri="{9D8B030D-6E8A-4147-A177-3AD203B41FA5}">
                      <a16:colId xmlns:a16="http://schemas.microsoft.com/office/drawing/2014/main" val="1279138745"/>
                    </a:ext>
                  </a:extLst>
                </a:gridCol>
                <a:gridCol w="493776">
                  <a:extLst>
                    <a:ext uri="{9D8B030D-6E8A-4147-A177-3AD203B41FA5}">
                      <a16:colId xmlns:a16="http://schemas.microsoft.com/office/drawing/2014/main" val="3853407419"/>
                    </a:ext>
                  </a:extLst>
                </a:gridCol>
                <a:gridCol w="493776">
                  <a:extLst>
                    <a:ext uri="{9D8B030D-6E8A-4147-A177-3AD203B41FA5}">
                      <a16:colId xmlns:a16="http://schemas.microsoft.com/office/drawing/2014/main" val="2391680352"/>
                    </a:ext>
                  </a:extLst>
                </a:gridCol>
                <a:gridCol w="493776">
                  <a:extLst>
                    <a:ext uri="{9D8B030D-6E8A-4147-A177-3AD203B41FA5}">
                      <a16:colId xmlns:a16="http://schemas.microsoft.com/office/drawing/2014/main" val="2691385732"/>
                    </a:ext>
                  </a:extLst>
                </a:gridCol>
                <a:gridCol w="493776">
                  <a:extLst>
                    <a:ext uri="{9D8B030D-6E8A-4147-A177-3AD203B41FA5}">
                      <a16:colId xmlns:a16="http://schemas.microsoft.com/office/drawing/2014/main" val="154842163"/>
                    </a:ext>
                  </a:extLst>
                </a:gridCol>
                <a:gridCol w="493776">
                  <a:extLst>
                    <a:ext uri="{9D8B030D-6E8A-4147-A177-3AD203B41FA5}">
                      <a16:colId xmlns:a16="http://schemas.microsoft.com/office/drawing/2014/main" val="789305567"/>
                    </a:ext>
                  </a:extLst>
                </a:gridCol>
                <a:gridCol w="493776">
                  <a:extLst>
                    <a:ext uri="{9D8B030D-6E8A-4147-A177-3AD203B41FA5}">
                      <a16:colId xmlns:a16="http://schemas.microsoft.com/office/drawing/2014/main" val="3989129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18898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- 2024-05-30 13:51:09</a:t>
                      </a:r>
                      <a:r>
                        <a:rPr kumimoji="0" lang="en-US" sz="1000" b="0" i="0" u="none" strike="noStrike" kern="1200" cap="none" spc="0" normalizeH="0" baseline="0" noProof="0">
                          <a:ln>
                            <a:noFill/>
                          </a:ln>
                          <a:solidFill>
                            <a:prstClr val="black"/>
                          </a:solidFill>
                          <a:effectLst/>
                          <a:uLnTx/>
                          <a:uFillTx/>
                          <a:latin typeface="Calibri"/>
                          <a:ea typeface="+mn-ea"/>
                          <a:cs typeface="+mn-cs"/>
                        </a:rPr>
                        <a:t>
 Curious about #insurancecareers? Join an industry where each day brings new opportunities to make a difference and find fulfillment in your work! 💼 For those who are curious about what it’s like to work at PHLY, we asked Ryan Mulvihill why he loves being part of our team. 💙 
Learn more about #TEAMPHLY at bit.ly/PHLYCareers #employeespotlight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4.7977422389464 %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50574427"/>
                  </a:ext>
                </a:extLst>
              </a:tr>
            </a:tbl>
          </a:graphicData>
        </a:graphic>
      </p:graphicFrame>
      <p:sp>
        <p:nvSpPr>
          <p:cNvPr id="4" name="Text Placeholder 3">
            <a:extLst>
              <a:ext uri="{FF2B5EF4-FFF2-40B4-BE49-F238E27FC236}">
                <a16:creationId xmlns:a16="http://schemas.microsoft.com/office/drawing/2014/main" id="{710640D1-6D26-4D78-8894-DAB0D12DF9D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5008152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25D7B-6671-4AC8-8D8B-1E5D04C81006}"/>
              </a:ext>
            </a:extLst>
          </p:cNvPr>
          <p:cNvSpPr>
            <a:spLocks noGrp="1"/>
          </p:cNvSpPr>
          <p:nvPr>
            <p:ph type="title"/>
          </p:nvPr>
        </p:nvSpPr>
        <p:spPr/>
        <p:txBody>
          <a:bodyPr/>
          <a:lstStyle/>
          <a:p>
            <a:r>
              <a:rPr lang="en-US"/>
              <a:t>LinkedIn Posts Table | All profiles - 13 of 26</a:t>
            </a:r>
          </a:p>
        </p:txBody>
      </p:sp>
      <p:graphicFrame>
        <p:nvGraphicFramePr>
          <p:cNvPr id="5" name="Table Placeholder 4">
            <a:extLst>
              <a:ext uri="{FF2B5EF4-FFF2-40B4-BE49-F238E27FC236}">
                <a16:creationId xmlns:a16="http://schemas.microsoft.com/office/drawing/2014/main" id="{9DF8896C-1FFF-4EF0-BBAB-348BD96AE8A5}"/>
              </a:ext>
            </a:extLst>
          </p:cNvPr>
          <p:cNvGraphicFramePr>
            <a:graphicFrameLocks noGrp="1"/>
          </p:cNvGraphicFramePr>
          <p:nvPr>
            <p:ph type="tbl" sz="quarter" idx="13"/>
            <p:extLst>
              <p:ext uri="{D42A27DB-BD31-4B8C-83A1-F6EECF244321}">
                <p14:modId xmlns:p14="http://schemas.microsoft.com/office/powerpoint/2010/main" val="185614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33178181"/>
                    </a:ext>
                  </a:extLst>
                </a:gridCol>
                <a:gridCol w="1563623">
                  <a:extLst>
                    <a:ext uri="{9D8B030D-6E8A-4147-A177-3AD203B41FA5}">
                      <a16:colId xmlns:a16="http://schemas.microsoft.com/office/drawing/2014/main" val="840398152"/>
                    </a:ext>
                  </a:extLst>
                </a:gridCol>
                <a:gridCol w="493776">
                  <a:extLst>
                    <a:ext uri="{9D8B030D-6E8A-4147-A177-3AD203B41FA5}">
                      <a16:colId xmlns:a16="http://schemas.microsoft.com/office/drawing/2014/main" val="1987624306"/>
                    </a:ext>
                  </a:extLst>
                </a:gridCol>
                <a:gridCol w="493776">
                  <a:extLst>
                    <a:ext uri="{9D8B030D-6E8A-4147-A177-3AD203B41FA5}">
                      <a16:colId xmlns:a16="http://schemas.microsoft.com/office/drawing/2014/main" val="128034450"/>
                    </a:ext>
                  </a:extLst>
                </a:gridCol>
                <a:gridCol w="493776">
                  <a:extLst>
                    <a:ext uri="{9D8B030D-6E8A-4147-A177-3AD203B41FA5}">
                      <a16:colId xmlns:a16="http://schemas.microsoft.com/office/drawing/2014/main" val="1308102390"/>
                    </a:ext>
                  </a:extLst>
                </a:gridCol>
                <a:gridCol w="493776">
                  <a:extLst>
                    <a:ext uri="{9D8B030D-6E8A-4147-A177-3AD203B41FA5}">
                      <a16:colId xmlns:a16="http://schemas.microsoft.com/office/drawing/2014/main" val="3989037341"/>
                    </a:ext>
                  </a:extLst>
                </a:gridCol>
                <a:gridCol w="493776">
                  <a:extLst>
                    <a:ext uri="{9D8B030D-6E8A-4147-A177-3AD203B41FA5}">
                      <a16:colId xmlns:a16="http://schemas.microsoft.com/office/drawing/2014/main" val="369482462"/>
                    </a:ext>
                  </a:extLst>
                </a:gridCol>
                <a:gridCol w="493776">
                  <a:extLst>
                    <a:ext uri="{9D8B030D-6E8A-4147-A177-3AD203B41FA5}">
                      <a16:colId xmlns:a16="http://schemas.microsoft.com/office/drawing/2014/main" val="1594221476"/>
                    </a:ext>
                  </a:extLst>
                </a:gridCol>
                <a:gridCol w="493776">
                  <a:extLst>
                    <a:ext uri="{9D8B030D-6E8A-4147-A177-3AD203B41FA5}">
                      <a16:colId xmlns:a16="http://schemas.microsoft.com/office/drawing/2014/main" val="2443993723"/>
                    </a:ext>
                  </a:extLst>
                </a:gridCol>
                <a:gridCol w="493776">
                  <a:extLst>
                    <a:ext uri="{9D8B030D-6E8A-4147-A177-3AD203B41FA5}">
                      <a16:colId xmlns:a16="http://schemas.microsoft.com/office/drawing/2014/main" val="836343586"/>
                    </a:ext>
                  </a:extLst>
                </a:gridCol>
                <a:gridCol w="493776">
                  <a:extLst>
                    <a:ext uri="{9D8B030D-6E8A-4147-A177-3AD203B41FA5}">
                      <a16:colId xmlns:a16="http://schemas.microsoft.com/office/drawing/2014/main" val="1433610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96433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- 2024-05-29 16:36:56</a:t>
                      </a:r>
                      <a:r>
                        <a:rPr kumimoji="0" lang="en-US" sz="1000" b="0" i="0" u="none" strike="noStrike" kern="1200" cap="none" spc="0" normalizeH="0" baseline="0" noProof="0">
                          <a:ln>
                            <a:noFill/>
                          </a:ln>
                          <a:solidFill>
                            <a:prstClr val="black"/>
                          </a:solidFill>
                          <a:effectLst/>
                          <a:uLnTx/>
                          <a:uFillTx/>
                          <a:latin typeface="Calibri"/>
                          <a:ea typeface="+mn-ea"/>
                          <a:cs typeface="+mn-cs"/>
                        </a:rPr>
                        <a:t>
 Unlock your full potential at Tokio Marine America! We're on the lookout for a passionate individual to join our team in Plano, TX as Claims Trainee Auto.
A little about us:
✔  Encouraging and innovative work environment
✔ Supports non-profits and local communities
✔ Career growth and development opportunities
See where your insurance career will take you at TMA. Explore our job opening and apply today: https://bit.ly/3Vk2UT2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7.0152217074785 %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extLst>
                  <a:ext uri="{0D108BD9-81ED-4DB2-BD59-A6C34878D82A}">
                    <a16:rowId xmlns:a16="http://schemas.microsoft.com/office/drawing/2014/main" val="3708978751"/>
                  </a:ext>
                </a:extLst>
              </a:tr>
            </a:tbl>
          </a:graphicData>
        </a:graphic>
      </p:graphicFrame>
      <p:sp>
        <p:nvSpPr>
          <p:cNvPr id="4" name="Text Placeholder 3">
            <a:extLst>
              <a:ext uri="{FF2B5EF4-FFF2-40B4-BE49-F238E27FC236}">
                <a16:creationId xmlns:a16="http://schemas.microsoft.com/office/drawing/2014/main" id="{ACE83E09-4166-4D0D-BD79-FDB66546F766}"/>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5318244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535B4-13B2-46E2-92D0-16CDCD33D818}"/>
              </a:ext>
            </a:extLst>
          </p:cNvPr>
          <p:cNvSpPr>
            <a:spLocks noGrp="1"/>
          </p:cNvSpPr>
          <p:nvPr>
            <p:ph type="title"/>
          </p:nvPr>
        </p:nvSpPr>
        <p:spPr/>
        <p:txBody>
          <a:bodyPr/>
          <a:lstStyle/>
          <a:p>
            <a:r>
              <a:rPr lang="en-US"/>
              <a:t>LinkedIn Posts Table | All profiles - 14 of 26</a:t>
            </a:r>
          </a:p>
        </p:txBody>
      </p:sp>
      <p:graphicFrame>
        <p:nvGraphicFramePr>
          <p:cNvPr id="5" name="Table Placeholder 4">
            <a:extLst>
              <a:ext uri="{FF2B5EF4-FFF2-40B4-BE49-F238E27FC236}">
                <a16:creationId xmlns:a16="http://schemas.microsoft.com/office/drawing/2014/main" id="{D03AE56D-7D9D-4CE1-8494-1B9A16479478}"/>
              </a:ext>
            </a:extLst>
          </p:cNvPr>
          <p:cNvGraphicFramePr>
            <a:graphicFrameLocks noGrp="1"/>
          </p:cNvGraphicFramePr>
          <p:nvPr>
            <p:ph type="tbl" sz="quarter" idx="13"/>
            <p:extLst>
              <p:ext uri="{D42A27DB-BD31-4B8C-83A1-F6EECF244321}">
                <p14:modId xmlns:p14="http://schemas.microsoft.com/office/powerpoint/2010/main" val="1718188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35482607"/>
                    </a:ext>
                  </a:extLst>
                </a:gridCol>
                <a:gridCol w="1563623">
                  <a:extLst>
                    <a:ext uri="{9D8B030D-6E8A-4147-A177-3AD203B41FA5}">
                      <a16:colId xmlns:a16="http://schemas.microsoft.com/office/drawing/2014/main" val="4204573939"/>
                    </a:ext>
                  </a:extLst>
                </a:gridCol>
                <a:gridCol w="493776">
                  <a:extLst>
                    <a:ext uri="{9D8B030D-6E8A-4147-A177-3AD203B41FA5}">
                      <a16:colId xmlns:a16="http://schemas.microsoft.com/office/drawing/2014/main" val="4203022046"/>
                    </a:ext>
                  </a:extLst>
                </a:gridCol>
                <a:gridCol w="493776">
                  <a:extLst>
                    <a:ext uri="{9D8B030D-6E8A-4147-A177-3AD203B41FA5}">
                      <a16:colId xmlns:a16="http://schemas.microsoft.com/office/drawing/2014/main" val="2223572151"/>
                    </a:ext>
                  </a:extLst>
                </a:gridCol>
                <a:gridCol w="493776">
                  <a:extLst>
                    <a:ext uri="{9D8B030D-6E8A-4147-A177-3AD203B41FA5}">
                      <a16:colId xmlns:a16="http://schemas.microsoft.com/office/drawing/2014/main" val="2309246144"/>
                    </a:ext>
                  </a:extLst>
                </a:gridCol>
                <a:gridCol w="493776">
                  <a:extLst>
                    <a:ext uri="{9D8B030D-6E8A-4147-A177-3AD203B41FA5}">
                      <a16:colId xmlns:a16="http://schemas.microsoft.com/office/drawing/2014/main" val="2365828227"/>
                    </a:ext>
                  </a:extLst>
                </a:gridCol>
                <a:gridCol w="493776">
                  <a:extLst>
                    <a:ext uri="{9D8B030D-6E8A-4147-A177-3AD203B41FA5}">
                      <a16:colId xmlns:a16="http://schemas.microsoft.com/office/drawing/2014/main" val="1519858586"/>
                    </a:ext>
                  </a:extLst>
                </a:gridCol>
                <a:gridCol w="493776">
                  <a:extLst>
                    <a:ext uri="{9D8B030D-6E8A-4147-A177-3AD203B41FA5}">
                      <a16:colId xmlns:a16="http://schemas.microsoft.com/office/drawing/2014/main" val="868252123"/>
                    </a:ext>
                  </a:extLst>
                </a:gridCol>
                <a:gridCol w="493776">
                  <a:extLst>
                    <a:ext uri="{9D8B030D-6E8A-4147-A177-3AD203B41FA5}">
                      <a16:colId xmlns:a16="http://schemas.microsoft.com/office/drawing/2014/main" val="3971942565"/>
                    </a:ext>
                  </a:extLst>
                </a:gridCol>
                <a:gridCol w="493776">
                  <a:extLst>
                    <a:ext uri="{9D8B030D-6E8A-4147-A177-3AD203B41FA5}">
                      <a16:colId xmlns:a16="http://schemas.microsoft.com/office/drawing/2014/main" val="43081040"/>
                    </a:ext>
                  </a:extLst>
                </a:gridCol>
                <a:gridCol w="493776">
                  <a:extLst>
                    <a:ext uri="{9D8B030D-6E8A-4147-A177-3AD203B41FA5}">
                      <a16:colId xmlns:a16="http://schemas.microsoft.com/office/drawing/2014/main" val="50120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16559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- 2024-05-29 14:20:17</a:t>
                      </a:r>
                      <a:r>
                        <a:rPr kumimoji="0" lang="en-US" sz="1000" b="0" i="0" u="none" strike="noStrike" kern="1200" cap="none" spc="0" normalizeH="0" baseline="0" noProof="0">
                          <a:ln>
                            <a:noFill/>
                          </a:ln>
                          <a:solidFill>
                            <a:prstClr val="black"/>
                          </a:solidFill>
                          <a:effectLst/>
                          <a:uLnTx/>
                          <a:uFillTx/>
                          <a:latin typeface="Calibri"/>
                          <a:ea typeface="+mn-ea"/>
                          <a:cs typeface="+mn-cs"/>
                        </a:rPr>
                        <a:t>
 We recently sponsored and participated in the Spencer &amp; CNA 2024 #RISKWORLD Pickleball Social, raising over k to support future leaders in risk management and #insurance! The event united pickleball fans from across the country for a day of fun, friendly competition, and networking. 
From beginner clinics to open play, #TEAMPHLY enjoyed every moment on the courts while contributing to the Spencer Educational Foundation's vital programs and resources for students pursuing careers in the industry. 🌟🏓🙌 #RIMS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9.0148345378471 %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9369252"/>
                  </a:ext>
                </a:extLst>
              </a:tr>
            </a:tbl>
          </a:graphicData>
        </a:graphic>
      </p:graphicFrame>
      <p:sp>
        <p:nvSpPr>
          <p:cNvPr id="4" name="Text Placeholder 3">
            <a:extLst>
              <a:ext uri="{FF2B5EF4-FFF2-40B4-BE49-F238E27FC236}">
                <a16:creationId xmlns:a16="http://schemas.microsoft.com/office/drawing/2014/main" id="{2B141E0E-CCFE-4D7F-8846-3229965CECE6}"/>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1512535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8342F-1211-4A9C-A848-3C6B0E8655EC}"/>
              </a:ext>
            </a:extLst>
          </p:cNvPr>
          <p:cNvSpPr>
            <a:spLocks noGrp="1"/>
          </p:cNvSpPr>
          <p:nvPr>
            <p:ph type="title"/>
          </p:nvPr>
        </p:nvSpPr>
        <p:spPr/>
        <p:txBody>
          <a:bodyPr/>
          <a:lstStyle/>
          <a:p>
            <a:r>
              <a:rPr lang="en-US"/>
              <a:t>LinkedIn Posts Table | All profiles - 15 of 26</a:t>
            </a:r>
          </a:p>
        </p:txBody>
      </p:sp>
      <p:graphicFrame>
        <p:nvGraphicFramePr>
          <p:cNvPr id="5" name="Table Placeholder 4">
            <a:extLst>
              <a:ext uri="{FF2B5EF4-FFF2-40B4-BE49-F238E27FC236}">
                <a16:creationId xmlns:a16="http://schemas.microsoft.com/office/drawing/2014/main" id="{89875E20-122D-49D2-AD88-2B3189862663}"/>
              </a:ext>
            </a:extLst>
          </p:cNvPr>
          <p:cNvGraphicFramePr>
            <a:graphicFrameLocks noGrp="1"/>
          </p:cNvGraphicFramePr>
          <p:nvPr>
            <p:ph type="tbl" sz="quarter" idx="13"/>
            <p:extLst>
              <p:ext uri="{D42A27DB-BD31-4B8C-83A1-F6EECF244321}">
                <p14:modId xmlns:p14="http://schemas.microsoft.com/office/powerpoint/2010/main" val="2158713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85092479"/>
                    </a:ext>
                  </a:extLst>
                </a:gridCol>
                <a:gridCol w="1563623">
                  <a:extLst>
                    <a:ext uri="{9D8B030D-6E8A-4147-A177-3AD203B41FA5}">
                      <a16:colId xmlns:a16="http://schemas.microsoft.com/office/drawing/2014/main" val="558302139"/>
                    </a:ext>
                  </a:extLst>
                </a:gridCol>
                <a:gridCol w="493776">
                  <a:extLst>
                    <a:ext uri="{9D8B030D-6E8A-4147-A177-3AD203B41FA5}">
                      <a16:colId xmlns:a16="http://schemas.microsoft.com/office/drawing/2014/main" val="3657608390"/>
                    </a:ext>
                  </a:extLst>
                </a:gridCol>
                <a:gridCol w="493776">
                  <a:extLst>
                    <a:ext uri="{9D8B030D-6E8A-4147-A177-3AD203B41FA5}">
                      <a16:colId xmlns:a16="http://schemas.microsoft.com/office/drawing/2014/main" val="1701506828"/>
                    </a:ext>
                  </a:extLst>
                </a:gridCol>
                <a:gridCol w="493776">
                  <a:extLst>
                    <a:ext uri="{9D8B030D-6E8A-4147-A177-3AD203B41FA5}">
                      <a16:colId xmlns:a16="http://schemas.microsoft.com/office/drawing/2014/main" val="868452367"/>
                    </a:ext>
                  </a:extLst>
                </a:gridCol>
                <a:gridCol w="493776">
                  <a:extLst>
                    <a:ext uri="{9D8B030D-6E8A-4147-A177-3AD203B41FA5}">
                      <a16:colId xmlns:a16="http://schemas.microsoft.com/office/drawing/2014/main" val="50893523"/>
                    </a:ext>
                  </a:extLst>
                </a:gridCol>
                <a:gridCol w="493776">
                  <a:extLst>
                    <a:ext uri="{9D8B030D-6E8A-4147-A177-3AD203B41FA5}">
                      <a16:colId xmlns:a16="http://schemas.microsoft.com/office/drawing/2014/main" val="4220789981"/>
                    </a:ext>
                  </a:extLst>
                </a:gridCol>
                <a:gridCol w="493776">
                  <a:extLst>
                    <a:ext uri="{9D8B030D-6E8A-4147-A177-3AD203B41FA5}">
                      <a16:colId xmlns:a16="http://schemas.microsoft.com/office/drawing/2014/main" val="2323168926"/>
                    </a:ext>
                  </a:extLst>
                </a:gridCol>
                <a:gridCol w="493776">
                  <a:extLst>
                    <a:ext uri="{9D8B030D-6E8A-4147-A177-3AD203B41FA5}">
                      <a16:colId xmlns:a16="http://schemas.microsoft.com/office/drawing/2014/main" val="4069447054"/>
                    </a:ext>
                  </a:extLst>
                </a:gridCol>
                <a:gridCol w="493776">
                  <a:extLst>
                    <a:ext uri="{9D8B030D-6E8A-4147-A177-3AD203B41FA5}">
                      <a16:colId xmlns:a16="http://schemas.microsoft.com/office/drawing/2014/main" val="682935127"/>
                    </a:ext>
                  </a:extLst>
                </a:gridCol>
                <a:gridCol w="493776">
                  <a:extLst>
                    <a:ext uri="{9D8B030D-6E8A-4147-A177-3AD203B41FA5}">
                      <a16:colId xmlns:a16="http://schemas.microsoft.com/office/drawing/2014/main" val="3109329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60017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- 2024-05-28 14:54:31</a:t>
                      </a:r>
                      <a:r>
                        <a:rPr kumimoji="0" lang="en-US" sz="1000" b="0" i="0" u="none" strike="noStrike" kern="1200" cap="none" spc="0" normalizeH="0" baseline="0" noProof="0">
                          <a:ln>
                            <a:noFill/>
                          </a:ln>
                          <a:solidFill>
                            <a:prstClr val="black"/>
                          </a:solidFill>
                          <a:effectLst/>
                          <a:uLnTx/>
                          <a:uFillTx/>
                          <a:latin typeface="Calibri"/>
                          <a:ea typeface="+mn-ea"/>
                          <a:cs typeface="+mn-cs"/>
                        </a:rPr>
                        <a:t>
 Weather experts predict the 2024 Atlantic hurricane season to be one of the most active seasons on record. As the hurricane season approaches, TMA has tips to help you protect your organization from severe storms.
What you need to know:
- 2024 Atlantic hurricane season outlook
- Actions to take before, during, and after a storm
- Important safety resources
Stay prepared this year by reviewing our blog here: https://lnkd.in/eGv-eCf4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3.4313725490196 %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92168395"/>
                  </a:ext>
                </a:extLst>
              </a:tr>
            </a:tbl>
          </a:graphicData>
        </a:graphic>
      </p:graphicFrame>
      <p:sp>
        <p:nvSpPr>
          <p:cNvPr id="4" name="Text Placeholder 3">
            <a:extLst>
              <a:ext uri="{FF2B5EF4-FFF2-40B4-BE49-F238E27FC236}">
                <a16:creationId xmlns:a16="http://schemas.microsoft.com/office/drawing/2014/main" id="{8E7CF8ED-0576-4425-ACE3-05D713C93EA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0380898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97D98-66D0-4C1A-886F-9E7966918722}"/>
              </a:ext>
            </a:extLst>
          </p:cNvPr>
          <p:cNvSpPr>
            <a:spLocks noGrp="1"/>
          </p:cNvSpPr>
          <p:nvPr>
            <p:ph type="title"/>
          </p:nvPr>
        </p:nvSpPr>
        <p:spPr/>
        <p:txBody>
          <a:bodyPr/>
          <a:lstStyle/>
          <a:p>
            <a:r>
              <a:rPr lang="en-US"/>
              <a:t>LinkedIn Posts Table | All profiles - 16 of 26</a:t>
            </a:r>
          </a:p>
        </p:txBody>
      </p:sp>
      <p:graphicFrame>
        <p:nvGraphicFramePr>
          <p:cNvPr id="5" name="Table Placeholder 4">
            <a:extLst>
              <a:ext uri="{FF2B5EF4-FFF2-40B4-BE49-F238E27FC236}">
                <a16:creationId xmlns:a16="http://schemas.microsoft.com/office/drawing/2014/main" id="{1433EC0D-24C0-40F8-AF1E-20F2098C572E}"/>
              </a:ext>
            </a:extLst>
          </p:cNvPr>
          <p:cNvGraphicFramePr>
            <a:graphicFrameLocks noGrp="1"/>
          </p:cNvGraphicFramePr>
          <p:nvPr>
            <p:ph type="tbl" sz="quarter" idx="13"/>
            <p:extLst>
              <p:ext uri="{D42A27DB-BD31-4B8C-83A1-F6EECF244321}">
                <p14:modId xmlns:p14="http://schemas.microsoft.com/office/powerpoint/2010/main" val="1674647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45250154"/>
                    </a:ext>
                  </a:extLst>
                </a:gridCol>
                <a:gridCol w="1563623">
                  <a:extLst>
                    <a:ext uri="{9D8B030D-6E8A-4147-A177-3AD203B41FA5}">
                      <a16:colId xmlns:a16="http://schemas.microsoft.com/office/drawing/2014/main" val="3626809377"/>
                    </a:ext>
                  </a:extLst>
                </a:gridCol>
                <a:gridCol w="493776">
                  <a:extLst>
                    <a:ext uri="{9D8B030D-6E8A-4147-A177-3AD203B41FA5}">
                      <a16:colId xmlns:a16="http://schemas.microsoft.com/office/drawing/2014/main" val="941866249"/>
                    </a:ext>
                  </a:extLst>
                </a:gridCol>
                <a:gridCol w="493776">
                  <a:extLst>
                    <a:ext uri="{9D8B030D-6E8A-4147-A177-3AD203B41FA5}">
                      <a16:colId xmlns:a16="http://schemas.microsoft.com/office/drawing/2014/main" val="2892598261"/>
                    </a:ext>
                  </a:extLst>
                </a:gridCol>
                <a:gridCol w="493776">
                  <a:extLst>
                    <a:ext uri="{9D8B030D-6E8A-4147-A177-3AD203B41FA5}">
                      <a16:colId xmlns:a16="http://schemas.microsoft.com/office/drawing/2014/main" val="2232509837"/>
                    </a:ext>
                  </a:extLst>
                </a:gridCol>
                <a:gridCol w="493776">
                  <a:extLst>
                    <a:ext uri="{9D8B030D-6E8A-4147-A177-3AD203B41FA5}">
                      <a16:colId xmlns:a16="http://schemas.microsoft.com/office/drawing/2014/main" val="1725004681"/>
                    </a:ext>
                  </a:extLst>
                </a:gridCol>
                <a:gridCol w="493776">
                  <a:extLst>
                    <a:ext uri="{9D8B030D-6E8A-4147-A177-3AD203B41FA5}">
                      <a16:colId xmlns:a16="http://schemas.microsoft.com/office/drawing/2014/main" val="3817379003"/>
                    </a:ext>
                  </a:extLst>
                </a:gridCol>
                <a:gridCol w="493776">
                  <a:extLst>
                    <a:ext uri="{9D8B030D-6E8A-4147-A177-3AD203B41FA5}">
                      <a16:colId xmlns:a16="http://schemas.microsoft.com/office/drawing/2014/main" val="3291283672"/>
                    </a:ext>
                  </a:extLst>
                </a:gridCol>
                <a:gridCol w="493776">
                  <a:extLst>
                    <a:ext uri="{9D8B030D-6E8A-4147-A177-3AD203B41FA5}">
                      <a16:colId xmlns:a16="http://schemas.microsoft.com/office/drawing/2014/main" val="2939765662"/>
                    </a:ext>
                  </a:extLst>
                </a:gridCol>
                <a:gridCol w="493776">
                  <a:extLst>
                    <a:ext uri="{9D8B030D-6E8A-4147-A177-3AD203B41FA5}">
                      <a16:colId xmlns:a16="http://schemas.microsoft.com/office/drawing/2014/main" val="3548715619"/>
                    </a:ext>
                  </a:extLst>
                </a:gridCol>
                <a:gridCol w="493776">
                  <a:extLst>
                    <a:ext uri="{9D8B030D-6E8A-4147-A177-3AD203B41FA5}">
                      <a16:colId xmlns:a16="http://schemas.microsoft.com/office/drawing/2014/main" val="3944101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66697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- 2024-05-28 14:17:46</a:t>
                      </a:r>
                      <a:r>
                        <a:rPr kumimoji="0" lang="en-US" sz="1000" b="0" i="0" u="none" strike="noStrike" kern="1200" cap="none" spc="0" normalizeH="0" baseline="0" noProof="0">
                          <a:ln>
                            <a:noFill/>
                          </a:ln>
                          <a:solidFill>
                            <a:prstClr val="black"/>
                          </a:solidFill>
                          <a:effectLst/>
                          <a:uLnTx/>
                          <a:uFillTx/>
                          <a:latin typeface="Calibri"/>
                          <a:ea typeface="+mn-ea"/>
                          <a:cs typeface="+mn-cs"/>
                        </a:rPr>
                        <a:t>
 🎓 Hats off to the #Classof2024! Earning your degree is a huge achievement and we applaud your hard-earned success! 👏 As you step into the professional world, don't underestimate how impactful an #insurance career can be. 
Explore exciting opportunities with #TEAMPHLY! 🚀 Visit bit.ly/PHLYNewGraduates to learn more.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3.9430449069003 %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83740267"/>
                  </a:ext>
                </a:extLst>
              </a:tr>
            </a:tbl>
          </a:graphicData>
        </a:graphic>
      </p:graphicFrame>
      <p:sp>
        <p:nvSpPr>
          <p:cNvPr id="4" name="Text Placeholder 3">
            <a:extLst>
              <a:ext uri="{FF2B5EF4-FFF2-40B4-BE49-F238E27FC236}">
                <a16:creationId xmlns:a16="http://schemas.microsoft.com/office/drawing/2014/main" id="{ABA24651-BF2A-439B-8F82-EC1FB2A75FB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0389434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9E6AA-F713-479C-860A-D3DF5633D7C6}"/>
              </a:ext>
            </a:extLst>
          </p:cNvPr>
          <p:cNvSpPr>
            <a:spLocks noGrp="1"/>
          </p:cNvSpPr>
          <p:nvPr>
            <p:ph type="title"/>
          </p:nvPr>
        </p:nvSpPr>
        <p:spPr/>
        <p:txBody>
          <a:bodyPr/>
          <a:lstStyle/>
          <a:p>
            <a:r>
              <a:rPr lang="en-US"/>
              <a:t>LinkedIn Posts Table | All profiles - 17 of 26</a:t>
            </a:r>
          </a:p>
        </p:txBody>
      </p:sp>
      <p:graphicFrame>
        <p:nvGraphicFramePr>
          <p:cNvPr id="5" name="Table Placeholder 4">
            <a:extLst>
              <a:ext uri="{FF2B5EF4-FFF2-40B4-BE49-F238E27FC236}">
                <a16:creationId xmlns:a16="http://schemas.microsoft.com/office/drawing/2014/main" id="{3A0AF3D6-EC65-4707-B4B0-377424631C42}"/>
              </a:ext>
            </a:extLst>
          </p:cNvPr>
          <p:cNvGraphicFramePr>
            <a:graphicFrameLocks noGrp="1"/>
          </p:cNvGraphicFramePr>
          <p:nvPr>
            <p:ph type="tbl" sz="quarter" idx="13"/>
            <p:extLst>
              <p:ext uri="{D42A27DB-BD31-4B8C-83A1-F6EECF244321}">
                <p14:modId xmlns:p14="http://schemas.microsoft.com/office/powerpoint/2010/main" val="2961402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21707500"/>
                    </a:ext>
                  </a:extLst>
                </a:gridCol>
                <a:gridCol w="1563623">
                  <a:extLst>
                    <a:ext uri="{9D8B030D-6E8A-4147-A177-3AD203B41FA5}">
                      <a16:colId xmlns:a16="http://schemas.microsoft.com/office/drawing/2014/main" val="3538665527"/>
                    </a:ext>
                  </a:extLst>
                </a:gridCol>
                <a:gridCol w="493776">
                  <a:extLst>
                    <a:ext uri="{9D8B030D-6E8A-4147-A177-3AD203B41FA5}">
                      <a16:colId xmlns:a16="http://schemas.microsoft.com/office/drawing/2014/main" val="2159042269"/>
                    </a:ext>
                  </a:extLst>
                </a:gridCol>
                <a:gridCol w="493776">
                  <a:extLst>
                    <a:ext uri="{9D8B030D-6E8A-4147-A177-3AD203B41FA5}">
                      <a16:colId xmlns:a16="http://schemas.microsoft.com/office/drawing/2014/main" val="2776068482"/>
                    </a:ext>
                  </a:extLst>
                </a:gridCol>
                <a:gridCol w="493776">
                  <a:extLst>
                    <a:ext uri="{9D8B030D-6E8A-4147-A177-3AD203B41FA5}">
                      <a16:colId xmlns:a16="http://schemas.microsoft.com/office/drawing/2014/main" val="40470877"/>
                    </a:ext>
                  </a:extLst>
                </a:gridCol>
                <a:gridCol w="493776">
                  <a:extLst>
                    <a:ext uri="{9D8B030D-6E8A-4147-A177-3AD203B41FA5}">
                      <a16:colId xmlns:a16="http://schemas.microsoft.com/office/drawing/2014/main" val="1933890213"/>
                    </a:ext>
                  </a:extLst>
                </a:gridCol>
                <a:gridCol w="493776">
                  <a:extLst>
                    <a:ext uri="{9D8B030D-6E8A-4147-A177-3AD203B41FA5}">
                      <a16:colId xmlns:a16="http://schemas.microsoft.com/office/drawing/2014/main" val="1449129298"/>
                    </a:ext>
                  </a:extLst>
                </a:gridCol>
                <a:gridCol w="493776">
                  <a:extLst>
                    <a:ext uri="{9D8B030D-6E8A-4147-A177-3AD203B41FA5}">
                      <a16:colId xmlns:a16="http://schemas.microsoft.com/office/drawing/2014/main" val="2299426099"/>
                    </a:ext>
                  </a:extLst>
                </a:gridCol>
                <a:gridCol w="493776">
                  <a:extLst>
                    <a:ext uri="{9D8B030D-6E8A-4147-A177-3AD203B41FA5}">
                      <a16:colId xmlns:a16="http://schemas.microsoft.com/office/drawing/2014/main" val="3838716187"/>
                    </a:ext>
                  </a:extLst>
                </a:gridCol>
                <a:gridCol w="493776">
                  <a:extLst>
                    <a:ext uri="{9D8B030D-6E8A-4147-A177-3AD203B41FA5}">
                      <a16:colId xmlns:a16="http://schemas.microsoft.com/office/drawing/2014/main" val="3019750587"/>
                    </a:ext>
                  </a:extLst>
                </a:gridCol>
                <a:gridCol w="493776">
                  <a:extLst>
                    <a:ext uri="{9D8B030D-6E8A-4147-A177-3AD203B41FA5}">
                      <a16:colId xmlns:a16="http://schemas.microsoft.com/office/drawing/2014/main" val="3523158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51899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- 2024-05-24 11:04:16</a:t>
                      </a:r>
                      <a:r>
                        <a:rPr kumimoji="0" lang="en-US" sz="1000" b="0" i="0" u="none" strike="noStrike" kern="1200" cap="none" spc="0" normalizeH="0" baseline="0" noProof="0">
                          <a:ln>
                            <a:noFill/>
                          </a:ln>
                          <a:solidFill>
                            <a:prstClr val="black"/>
                          </a:solidFill>
                          <a:effectLst/>
                          <a:uLnTx/>
                          <a:uFillTx/>
                          <a:latin typeface="Calibri"/>
                          <a:ea typeface="+mn-ea"/>
                          <a:cs typeface="+mn-cs"/>
                        </a:rPr>
                        <a:t>
 Tokio Marine America will close early today at 3 p.m. local time and will be closed Monday, May 27th for the Memorial Day holiday. We will resume normal business hours on Tuesday, May 28th. Wishing everyone a safe and enjoyable Memorial Day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4.249547920434 %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3652050"/>
                  </a:ext>
                </a:extLst>
              </a:tr>
            </a:tbl>
          </a:graphicData>
        </a:graphic>
      </p:graphicFrame>
      <p:sp>
        <p:nvSpPr>
          <p:cNvPr id="4" name="Text Placeholder 3">
            <a:extLst>
              <a:ext uri="{FF2B5EF4-FFF2-40B4-BE49-F238E27FC236}">
                <a16:creationId xmlns:a16="http://schemas.microsoft.com/office/drawing/2014/main" id="{8DAE8DBB-A709-434E-BA05-C4DBA82CF11F}"/>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5660850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CDFC8-853D-406F-915C-62238BD5DA82}"/>
              </a:ext>
            </a:extLst>
          </p:cNvPr>
          <p:cNvSpPr>
            <a:spLocks noGrp="1"/>
          </p:cNvSpPr>
          <p:nvPr>
            <p:ph type="title"/>
          </p:nvPr>
        </p:nvSpPr>
        <p:spPr/>
        <p:txBody>
          <a:bodyPr/>
          <a:lstStyle/>
          <a:p>
            <a:r>
              <a:rPr lang="en-US"/>
              <a:t>LinkedIn Posts Table | All profiles - 18 of 26</a:t>
            </a:r>
          </a:p>
        </p:txBody>
      </p:sp>
      <p:graphicFrame>
        <p:nvGraphicFramePr>
          <p:cNvPr id="5" name="Table Placeholder 4">
            <a:extLst>
              <a:ext uri="{FF2B5EF4-FFF2-40B4-BE49-F238E27FC236}">
                <a16:creationId xmlns:a16="http://schemas.microsoft.com/office/drawing/2014/main" id="{0066A653-A307-400A-BD24-F91923136B6F}"/>
              </a:ext>
            </a:extLst>
          </p:cNvPr>
          <p:cNvGraphicFramePr>
            <a:graphicFrameLocks noGrp="1"/>
          </p:cNvGraphicFramePr>
          <p:nvPr>
            <p:ph type="tbl" sz="quarter" idx="13"/>
            <p:extLst>
              <p:ext uri="{D42A27DB-BD31-4B8C-83A1-F6EECF244321}">
                <p14:modId xmlns:p14="http://schemas.microsoft.com/office/powerpoint/2010/main" val="386755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03038093"/>
                    </a:ext>
                  </a:extLst>
                </a:gridCol>
                <a:gridCol w="1563623">
                  <a:extLst>
                    <a:ext uri="{9D8B030D-6E8A-4147-A177-3AD203B41FA5}">
                      <a16:colId xmlns:a16="http://schemas.microsoft.com/office/drawing/2014/main" val="2521614088"/>
                    </a:ext>
                  </a:extLst>
                </a:gridCol>
                <a:gridCol w="493776">
                  <a:extLst>
                    <a:ext uri="{9D8B030D-6E8A-4147-A177-3AD203B41FA5}">
                      <a16:colId xmlns:a16="http://schemas.microsoft.com/office/drawing/2014/main" val="1189940120"/>
                    </a:ext>
                  </a:extLst>
                </a:gridCol>
                <a:gridCol w="493776">
                  <a:extLst>
                    <a:ext uri="{9D8B030D-6E8A-4147-A177-3AD203B41FA5}">
                      <a16:colId xmlns:a16="http://schemas.microsoft.com/office/drawing/2014/main" val="1976744818"/>
                    </a:ext>
                  </a:extLst>
                </a:gridCol>
                <a:gridCol w="493776">
                  <a:extLst>
                    <a:ext uri="{9D8B030D-6E8A-4147-A177-3AD203B41FA5}">
                      <a16:colId xmlns:a16="http://schemas.microsoft.com/office/drawing/2014/main" val="418880540"/>
                    </a:ext>
                  </a:extLst>
                </a:gridCol>
                <a:gridCol w="493776">
                  <a:extLst>
                    <a:ext uri="{9D8B030D-6E8A-4147-A177-3AD203B41FA5}">
                      <a16:colId xmlns:a16="http://schemas.microsoft.com/office/drawing/2014/main" val="315043662"/>
                    </a:ext>
                  </a:extLst>
                </a:gridCol>
                <a:gridCol w="493776">
                  <a:extLst>
                    <a:ext uri="{9D8B030D-6E8A-4147-A177-3AD203B41FA5}">
                      <a16:colId xmlns:a16="http://schemas.microsoft.com/office/drawing/2014/main" val="2445943135"/>
                    </a:ext>
                  </a:extLst>
                </a:gridCol>
                <a:gridCol w="493776">
                  <a:extLst>
                    <a:ext uri="{9D8B030D-6E8A-4147-A177-3AD203B41FA5}">
                      <a16:colId xmlns:a16="http://schemas.microsoft.com/office/drawing/2014/main" val="2560732146"/>
                    </a:ext>
                  </a:extLst>
                </a:gridCol>
                <a:gridCol w="493776">
                  <a:extLst>
                    <a:ext uri="{9D8B030D-6E8A-4147-A177-3AD203B41FA5}">
                      <a16:colId xmlns:a16="http://schemas.microsoft.com/office/drawing/2014/main" val="1686348149"/>
                    </a:ext>
                  </a:extLst>
                </a:gridCol>
                <a:gridCol w="493776">
                  <a:extLst>
                    <a:ext uri="{9D8B030D-6E8A-4147-A177-3AD203B41FA5}">
                      <a16:colId xmlns:a16="http://schemas.microsoft.com/office/drawing/2014/main" val="4117013966"/>
                    </a:ext>
                  </a:extLst>
                </a:gridCol>
                <a:gridCol w="493776">
                  <a:extLst>
                    <a:ext uri="{9D8B030D-6E8A-4147-A177-3AD203B41FA5}">
                      <a16:colId xmlns:a16="http://schemas.microsoft.com/office/drawing/2014/main" val="3274360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74083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- 2024-05-24 09:34:35</a:t>
                      </a:r>
                      <a:r>
                        <a:rPr kumimoji="0" lang="en-US" sz="1000" b="0" i="0" u="none" strike="noStrike" kern="1200" cap="none" spc="0" normalizeH="0" baseline="0" noProof="0">
                          <a:ln>
                            <a:noFill/>
                          </a:ln>
                          <a:solidFill>
                            <a:prstClr val="black"/>
                          </a:solidFill>
                          <a:effectLst/>
                          <a:uLnTx/>
                          <a:uFillTx/>
                          <a:latin typeface="Calibri"/>
                          <a:ea typeface="+mn-ea"/>
                          <a:cs typeface="+mn-cs"/>
                        </a:rPr>
                        <a:t>
 PHLY offices are closing at 3 p.m. today and will be closed on Monday, May 27th for #MemorialDay. We hope you have a safe and wonderful weekend! #TEAMPHLY #memorialdayweekend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9.2556317335945 %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a:t>
                      </a:r>
                    </a:p>
                  </a:txBody>
                  <a:tcPr/>
                </a:tc>
                <a:extLst>
                  <a:ext uri="{0D108BD9-81ED-4DB2-BD59-A6C34878D82A}">
                    <a16:rowId xmlns:a16="http://schemas.microsoft.com/office/drawing/2014/main" val="1101818903"/>
                  </a:ext>
                </a:extLst>
              </a:tr>
            </a:tbl>
          </a:graphicData>
        </a:graphic>
      </p:graphicFrame>
      <p:sp>
        <p:nvSpPr>
          <p:cNvPr id="4" name="Text Placeholder 3">
            <a:extLst>
              <a:ext uri="{FF2B5EF4-FFF2-40B4-BE49-F238E27FC236}">
                <a16:creationId xmlns:a16="http://schemas.microsoft.com/office/drawing/2014/main" id="{4508A580-99EC-4F05-845A-5718DFF42D2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2706106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2D8D-1DBB-432D-832F-4332115CCA53}"/>
              </a:ext>
            </a:extLst>
          </p:cNvPr>
          <p:cNvSpPr>
            <a:spLocks noGrp="1"/>
          </p:cNvSpPr>
          <p:nvPr>
            <p:ph type="title"/>
          </p:nvPr>
        </p:nvSpPr>
        <p:spPr/>
        <p:txBody>
          <a:bodyPr/>
          <a:lstStyle/>
          <a:p>
            <a:r>
              <a:rPr lang="en-US"/>
              <a:t>LinkedIn Posts Table | All profiles - 19 of 26</a:t>
            </a:r>
          </a:p>
        </p:txBody>
      </p:sp>
      <p:graphicFrame>
        <p:nvGraphicFramePr>
          <p:cNvPr id="5" name="Table Placeholder 4">
            <a:extLst>
              <a:ext uri="{FF2B5EF4-FFF2-40B4-BE49-F238E27FC236}">
                <a16:creationId xmlns:a16="http://schemas.microsoft.com/office/drawing/2014/main" id="{8372063C-108E-4FF3-807F-5F18B9BF3E73}"/>
              </a:ext>
            </a:extLst>
          </p:cNvPr>
          <p:cNvGraphicFramePr>
            <a:graphicFrameLocks noGrp="1"/>
          </p:cNvGraphicFramePr>
          <p:nvPr>
            <p:ph type="tbl" sz="quarter" idx="13"/>
            <p:extLst>
              <p:ext uri="{D42A27DB-BD31-4B8C-83A1-F6EECF244321}">
                <p14:modId xmlns:p14="http://schemas.microsoft.com/office/powerpoint/2010/main" val="164762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68322809"/>
                    </a:ext>
                  </a:extLst>
                </a:gridCol>
                <a:gridCol w="1563623">
                  <a:extLst>
                    <a:ext uri="{9D8B030D-6E8A-4147-A177-3AD203B41FA5}">
                      <a16:colId xmlns:a16="http://schemas.microsoft.com/office/drawing/2014/main" val="3224155796"/>
                    </a:ext>
                  </a:extLst>
                </a:gridCol>
                <a:gridCol w="493776">
                  <a:extLst>
                    <a:ext uri="{9D8B030D-6E8A-4147-A177-3AD203B41FA5}">
                      <a16:colId xmlns:a16="http://schemas.microsoft.com/office/drawing/2014/main" val="186548958"/>
                    </a:ext>
                  </a:extLst>
                </a:gridCol>
                <a:gridCol w="493776">
                  <a:extLst>
                    <a:ext uri="{9D8B030D-6E8A-4147-A177-3AD203B41FA5}">
                      <a16:colId xmlns:a16="http://schemas.microsoft.com/office/drawing/2014/main" val="3095161567"/>
                    </a:ext>
                  </a:extLst>
                </a:gridCol>
                <a:gridCol w="493776">
                  <a:extLst>
                    <a:ext uri="{9D8B030D-6E8A-4147-A177-3AD203B41FA5}">
                      <a16:colId xmlns:a16="http://schemas.microsoft.com/office/drawing/2014/main" val="3893135415"/>
                    </a:ext>
                  </a:extLst>
                </a:gridCol>
                <a:gridCol w="493776">
                  <a:extLst>
                    <a:ext uri="{9D8B030D-6E8A-4147-A177-3AD203B41FA5}">
                      <a16:colId xmlns:a16="http://schemas.microsoft.com/office/drawing/2014/main" val="373026148"/>
                    </a:ext>
                  </a:extLst>
                </a:gridCol>
                <a:gridCol w="493776">
                  <a:extLst>
                    <a:ext uri="{9D8B030D-6E8A-4147-A177-3AD203B41FA5}">
                      <a16:colId xmlns:a16="http://schemas.microsoft.com/office/drawing/2014/main" val="3299524708"/>
                    </a:ext>
                  </a:extLst>
                </a:gridCol>
                <a:gridCol w="493776">
                  <a:extLst>
                    <a:ext uri="{9D8B030D-6E8A-4147-A177-3AD203B41FA5}">
                      <a16:colId xmlns:a16="http://schemas.microsoft.com/office/drawing/2014/main" val="4048779837"/>
                    </a:ext>
                  </a:extLst>
                </a:gridCol>
                <a:gridCol w="493776">
                  <a:extLst>
                    <a:ext uri="{9D8B030D-6E8A-4147-A177-3AD203B41FA5}">
                      <a16:colId xmlns:a16="http://schemas.microsoft.com/office/drawing/2014/main" val="2687834750"/>
                    </a:ext>
                  </a:extLst>
                </a:gridCol>
                <a:gridCol w="493776">
                  <a:extLst>
                    <a:ext uri="{9D8B030D-6E8A-4147-A177-3AD203B41FA5}">
                      <a16:colId xmlns:a16="http://schemas.microsoft.com/office/drawing/2014/main" val="312595968"/>
                    </a:ext>
                  </a:extLst>
                </a:gridCol>
                <a:gridCol w="493776">
                  <a:extLst>
                    <a:ext uri="{9D8B030D-6E8A-4147-A177-3AD203B41FA5}">
                      <a16:colId xmlns:a16="http://schemas.microsoft.com/office/drawing/2014/main" val="2550907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53272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- 2024-05-24 08:30:16</a:t>
                      </a:r>
                      <a:r>
                        <a:rPr kumimoji="0" lang="en-US" sz="1000" b="0" i="0" u="none" strike="noStrike" kern="1200" cap="none" spc="0" normalizeH="0" baseline="0" noProof="0">
                          <a:ln>
                            <a:noFill/>
                          </a:ln>
                          <a:solidFill>
                            <a:prstClr val="black"/>
                          </a:solidFill>
                          <a:effectLst/>
                          <a:uLnTx/>
                          <a:uFillTx/>
                          <a:latin typeface="Calibri"/>
                          <a:ea typeface="+mn-ea"/>
                          <a:cs typeface="+mn-cs"/>
                        </a:rPr>
                        <a:t>
 Tokio Marine North America Services will close early today at 3 p.m. local time and will be closed Monday for the Memorial Day holiday. We will resume regular business hours on Tuesday, May 28th. Enjoy the long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4.663840096911 %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8068713"/>
                  </a:ext>
                </a:extLst>
              </a:tr>
            </a:tbl>
          </a:graphicData>
        </a:graphic>
      </p:graphicFrame>
      <p:sp>
        <p:nvSpPr>
          <p:cNvPr id="4" name="Text Placeholder 3">
            <a:extLst>
              <a:ext uri="{FF2B5EF4-FFF2-40B4-BE49-F238E27FC236}">
                <a16:creationId xmlns:a16="http://schemas.microsoft.com/office/drawing/2014/main" id="{7080ED0E-6585-4C1E-9019-6479A460DAF6}"/>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5081739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A3DCD-0421-42D3-AA8D-55B6BDEB0F10}"/>
              </a:ext>
            </a:extLst>
          </p:cNvPr>
          <p:cNvSpPr>
            <a:spLocks noGrp="1"/>
          </p:cNvSpPr>
          <p:nvPr>
            <p:ph type="title"/>
          </p:nvPr>
        </p:nvSpPr>
        <p:spPr/>
        <p:txBody>
          <a:bodyPr/>
          <a:lstStyle/>
          <a:p>
            <a:r>
              <a:rPr lang="en-US"/>
              <a:t>LinkedIn Posts Table | All profiles - 20 of 26</a:t>
            </a:r>
          </a:p>
        </p:txBody>
      </p:sp>
      <p:graphicFrame>
        <p:nvGraphicFramePr>
          <p:cNvPr id="5" name="Table Placeholder 4">
            <a:extLst>
              <a:ext uri="{FF2B5EF4-FFF2-40B4-BE49-F238E27FC236}">
                <a16:creationId xmlns:a16="http://schemas.microsoft.com/office/drawing/2014/main" id="{AB8CEF13-A3CF-4BD7-8818-C108881C7D7F}"/>
              </a:ext>
            </a:extLst>
          </p:cNvPr>
          <p:cNvGraphicFramePr>
            <a:graphicFrameLocks noGrp="1"/>
          </p:cNvGraphicFramePr>
          <p:nvPr>
            <p:ph type="tbl" sz="quarter" idx="13"/>
            <p:extLst>
              <p:ext uri="{D42A27DB-BD31-4B8C-83A1-F6EECF244321}">
                <p14:modId xmlns:p14="http://schemas.microsoft.com/office/powerpoint/2010/main" val="4103236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51033763"/>
                    </a:ext>
                  </a:extLst>
                </a:gridCol>
                <a:gridCol w="1563623">
                  <a:extLst>
                    <a:ext uri="{9D8B030D-6E8A-4147-A177-3AD203B41FA5}">
                      <a16:colId xmlns:a16="http://schemas.microsoft.com/office/drawing/2014/main" val="3552399569"/>
                    </a:ext>
                  </a:extLst>
                </a:gridCol>
                <a:gridCol w="493776">
                  <a:extLst>
                    <a:ext uri="{9D8B030D-6E8A-4147-A177-3AD203B41FA5}">
                      <a16:colId xmlns:a16="http://schemas.microsoft.com/office/drawing/2014/main" val="722199298"/>
                    </a:ext>
                  </a:extLst>
                </a:gridCol>
                <a:gridCol w="493776">
                  <a:extLst>
                    <a:ext uri="{9D8B030D-6E8A-4147-A177-3AD203B41FA5}">
                      <a16:colId xmlns:a16="http://schemas.microsoft.com/office/drawing/2014/main" val="2342930482"/>
                    </a:ext>
                  </a:extLst>
                </a:gridCol>
                <a:gridCol w="493776">
                  <a:extLst>
                    <a:ext uri="{9D8B030D-6E8A-4147-A177-3AD203B41FA5}">
                      <a16:colId xmlns:a16="http://schemas.microsoft.com/office/drawing/2014/main" val="2159800499"/>
                    </a:ext>
                  </a:extLst>
                </a:gridCol>
                <a:gridCol w="493776">
                  <a:extLst>
                    <a:ext uri="{9D8B030D-6E8A-4147-A177-3AD203B41FA5}">
                      <a16:colId xmlns:a16="http://schemas.microsoft.com/office/drawing/2014/main" val="461863199"/>
                    </a:ext>
                  </a:extLst>
                </a:gridCol>
                <a:gridCol w="493776">
                  <a:extLst>
                    <a:ext uri="{9D8B030D-6E8A-4147-A177-3AD203B41FA5}">
                      <a16:colId xmlns:a16="http://schemas.microsoft.com/office/drawing/2014/main" val="2139297234"/>
                    </a:ext>
                  </a:extLst>
                </a:gridCol>
                <a:gridCol w="493776">
                  <a:extLst>
                    <a:ext uri="{9D8B030D-6E8A-4147-A177-3AD203B41FA5}">
                      <a16:colId xmlns:a16="http://schemas.microsoft.com/office/drawing/2014/main" val="2106807026"/>
                    </a:ext>
                  </a:extLst>
                </a:gridCol>
                <a:gridCol w="493776">
                  <a:extLst>
                    <a:ext uri="{9D8B030D-6E8A-4147-A177-3AD203B41FA5}">
                      <a16:colId xmlns:a16="http://schemas.microsoft.com/office/drawing/2014/main" val="667041010"/>
                    </a:ext>
                  </a:extLst>
                </a:gridCol>
                <a:gridCol w="493776">
                  <a:extLst>
                    <a:ext uri="{9D8B030D-6E8A-4147-A177-3AD203B41FA5}">
                      <a16:colId xmlns:a16="http://schemas.microsoft.com/office/drawing/2014/main" val="2082450427"/>
                    </a:ext>
                  </a:extLst>
                </a:gridCol>
                <a:gridCol w="493776">
                  <a:extLst>
                    <a:ext uri="{9D8B030D-6E8A-4147-A177-3AD203B41FA5}">
                      <a16:colId xmlns:a16="http://schemas.microsoft.com/office/drawing/2014/main" val="1855934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65802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- 2024-05-23 15:14:46</a:t>
                      </a:r>
                      <a:r>
                        <a:rPr kumimoji="0" lang="en-US" sz="1000" b="0" i="0" u="none" strike="noStrike" kern="1200" cap="none" spc="0" normalizeH="0" baseline="0" noProof="0">
                          <a:ln>
                            <a:noFill/>
                          </a:ln>
                          <a:solidFill>
                            <a:prstClr val="black"/>
                          </a:solidFill>
                          <a:effectLst/>
                          <a:uLnTx/>
                          <a:uFillTx/>
                          <a:latin typeface="Calibri"/>
                          <a:ea typeface="+mn-ea"/>
                          <a:cs typeface="+mn-cs"/>
                        </a:rPr>
                        <a:t>
 In partnership with Common Impact, #TEAMPHLY harnessed their skills and talents to help #nonprofit Heights Philadelphia strengthen their corporate engagement strategy. 🚀 The employee development program pairs companies with non-profits to create innovative solutions for organizational challenges.
Discover more about life at PHLY and how we support the professional growth of our team: bit.ly/PHLYCareers #insuranacecareers #professionaldevelopment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13.472101763515 %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74661827"/>
                  </a:ext>
                </a:extLst>
              </a:tr>
            </a:tbl>
          </a:graphicData>
        </a:graphic>
      </p:graphicFrame>
      <p:sp>
        <p:nvSpPr>
          <p:cNvPr id="4" name="Text Placeholder 3">
            <a:extLst>
              <a:ext uri="{FF2B5EF4-FFF2-40B4-BE49-F238E27FC236}">
                <a16:creationId xmlns:a16="http://schemas.microsoft.com/office/drawing/2014/main" id="{A744DE25-E27E-4BEE-B2B3-076CE3CD43D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6880780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D2218-F73C-46AC-B284-7564DC3C427B}"/>
              </a:ext>
            </a:extLst>
          </p:cNvPr>
          <p:cNvSpPr>
            <a:spLocks noGrp="1"/>
          </p:cNvSpPr>
          <p:nvPr>
            <p:ph type="title"/>
          </p:nvPr>
        </p:nvSpPr>
        <p:spPr/>
        <p:txBody>
          <a:bodyPr/>
          <a:lstStyle/>
          <a:p>
            <a:r>
              <a:rPr lang="en-US"/>
              <a:t>LinkedIn Posts Table | All profiles - 21 of 26</a:t>
            </a:r>
          </a:p>
        </p:txBody>
      </p:sp>
      <p:graphicFrame>
        <p:nvGraphicFramePr>
          <p:cNvPr id="5" name="Table Placeholder 4">
            <a:extLst>
              <a:ext uri="{FF2B5EF4-FFF2-40B4-BE49-F238E27FC236}">
                <a16:creationId xmlns:a16="http://schemas.microsoft.com/office/drawing/2014/main" id="{B058FA70-56A6-4819-8085-964D461EB53D}"/>
              </a:ext>
            </a:extLst>
          </p:cNvPr>
          <p:cNvGraphicFramePr>
            <a:graphicFrameLocks noGrp="1"/>
          </p:cNvGraphicFramePr>
          <p:nvPr>
            <p:ph type="tbl" sz="quarter" idx="13"/>
            <p:extLst>
              <p:ext uri="{D42A27DB-BD31-4B8C-83A1-F6EECF244321}">
                <p14:modId xmlns:p14="http://schemas.microsoft.com/office/powerpoint/2010/main" val="3121673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41065822"/>
                    </a:ext>
                  </a:extLst>
                </a:gridCol>
                <a:gridCol w="1563623">
                  <a:extLst>
                    <a:ext uri="{9D8B030D-6E8A-4147-A177-3AD203B41FA5}">
                      <a16:colId xmlns:a16="http://schemas.microsoft.com/office/drawing/2014/main" val="110109078"/>
                    </a:ext>
                  </a:extLst>
                </a:gridCol>
                <a:gridCol w="493776">
                  <a:extLst>
                    <a:ext uri="{9D8B030D-6E8A-4147-A177-3AD203B41FA5}">
                      <a16:colId xmlns:a16="http://schemas.microsoft.com/office/drawing/2014/main" val="1967853341"/>
                    </a:ext>
                  </a:extLst>
                </a:gridCol>
                <a:gridCol w="493776">
                  <a:extLst>
                    <a:ext uri="{9D8B030D-6E8A-4147-A177-3AD203B41FA5}">
                      <a16:colId xmlns:a16="http://schemas.microsoft.com/office/drawing/2014/main" val="2519677539"/>
                    </a:ext>
                  </a:extLst>
                </a:gridCol>
                <a:gridCol w="493776">
                  <a:extLst>
                    <a:ext uri="{9D8B030D-6E8A-4147-A177-3AD203B41FA5}">
                      <a16:colId xmlns:a16="http://schemas.microsoft.com/office/drawing/2014/main" val="2622915636"/>
                    </a:ext>
                  </a:extLst>
                </a:gridCol>
                <a:gridCol w="493776">
                  <a:extLst>
                    <a:ext uri="{9D8B030D-6E8A-4147-A177-3AD203B41FA5}">
                      <a16:colId xmlns:a16="http://schemas.microsoft.com/office/drawing/2014/main" val="3794505865"/>
                    </a:ext>
                  </a:extLst>
                </a:gridCol>
                <a:gridCol w="493776">
                  <a:extLst>
                    <a:ext uri="{9D8B030D-6E8A-4147-A177-3AD203B41FA5}">
                      <a16:colId xmlns:a16="http://schemas.microsoft.com/office/drawing/2014/main" val="77692336"/>
                    </a:ext>
                  </a:extLst>
                </a:gridCol>
                <a:gridCol w="493776">
                  <a:extLst>
                    <a:ext uri="{9D8B030D-6E8A-4147-A177-3AD203B41FA5}">
                      <a16:colId xmlns:a16="http://schemas.microsoft.com/office/drawing/2014/main" val="1343542842"/>
                    </a:ext>
                  </a:extLst>
                </a:gridCol>
                <a:gridCol w="493776">
                  <a:extLst>
                    <a:ext uri="{9D8B030D-6E8A-4147-A177-3AD203B41FA5}">
                      <a16:colId xmlns:a16="http://schemas.microsoft.com/office/drawing/2014/main" val="1675273"/>
                    </a:ext>
                  </a:extLst>
                </a:gridCol>
                <a:gridCol w="493776">
                  <a:extLst>
                    <a:ext uri="{9D8B030D-6E8A-4147-A177-3AD203B41FA5}">
                      <a16:colId xmlns:a16="http://schemas.microsoft.com/office/drawing/2014/main" val="676466516"/>
                    </a:ext>
                  </a:extLst>
                </a:gridCol>
                <a:gridCol w="493776">
                  <a:extLst>
                    <a:ext uri="{9D8B030D-6E8A-4147-A177-3AD203B41FA5}">
                      <a16:colId xmlns:a16="http://schemas.microsoft.com/office/drawing/2014/main" val="803847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11382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- 2024-05-22 16:43:58</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"Tomodachi" translates to "friend" in Japanese? At TMA, we’re committed to fostering camaraderie in the workplace, and one way we do this is through our Tomodachi Program!
The program pairs newly hired employees with their "Tomodachi," an experienced colleague from a different department. The Tomodachi helps the new hire acclimate and gain a deeper understanding of our business while cultivating a valuable, supportive relationship. 🤝
Find your Tomodachi at TMA! Explore our job openings and apply today: https://bit.ly/3FPM9Xl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4.5454545454545 %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14718320"/>
                  </a:ext>
                </a:extLst>
              </a:tr>
            </a:tbl>
          </a:graphicData>
        </a:graphic>
      </p:graphicFrame>
      <p:sp>
        <p:nvSpPr>
          <p:cNvPr id="4" name="Text Placeholder 3">
            <a:extLst>
              <a:ext uri="{FF2B5EF4-FFF2-40B4-BE49-F238E27FC236}">
                <a16:creationId xmlns:a16="http://schemas.microsoft.com/office/drawing/2014/main" id="{0D6AE695-4805-4081-B5C0-CC0913C45C6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6759489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0A204-C2BD-4FB4-B94F-0AAA7005E82B}"/>
              </a:ext>
            </a:extLst>
          </p:cNvPr>
          <p:cNvSpPr>
            <a:spLocks noGrp="1"/>
          </p:cNvSpPr>
          <p:nvPr>
            <p:ph type="title"/>
          </p:nvPr>
        </p:nvSpPr>
        <p:spPr/>
        <p:txBody>
          <a:bodyPr/>
          <a:lstStyle/>
          <a:p>
            <a:r>
              <a:rPr lang="en-US"/>
              <a:t>LinkedIn Posts Table | All profiles - 22 of 26</a:t>
            </a:r>
          </a:p>
        </p:txBody>
      </p:sp>
      <p:graphicFrame>
        <p:nvGraphicFramePr>
          <p:cNvPr id="5" name="Table Placeholder 4">
            <a:extLst>
              <a:ext uri="{FF2B5EF4-FFF2-40B4-BE49-F238E27FC236}">
                <a16:creationId xmlns:a16="http://schemas.microsoft.com/office/drawing/2014/main" id="{D4076F23-F61D-4BEE-BFEF-16766028977C}"/>
              </a:ext>
            </a:extLst>
          </p:cNvPr>
          <p:cNvGraphicFramePr>
            <a:graphicFrameLocks noGrp="1"/>
          </p:cNvGraphicFramePr>
          <p:nvPr>
            <p:ph type="tbl" sz="quarter" idx="13"/>
            <p:extLst>
              <p:ext uri="{D42A27DB-BD31-4B8C-83A1-F6EECF244321}">
                <p14:modId xmlns:p14="http://schemas.microsoft.com/office/powerpoint/2010/main" val="635369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1089172"/>
                    </a:ext>
                  </a:extLst>
                </a:gridCol>
                <a:gridCol w="1563623">
                  <a:extLst>
                    <a:ext uri="{9D8B030D-6E8A-4147-A177-3AD203B41FA5}">
                      <a16:colId xmlns:a16="http://schemas.microsoft.com/office/drawing/2014/main" val="2541992470"/>
                    </a:ext>
                  </a:extLst>
                </a:gridCol>
                <a:gridCol w="493776">
                  <a:extLst>
                    <a:ext uri="{9D8B030D-6E8A-4147-A177-3AD203B41FA5}">
                      <a16:colId xmlns:a16="http://schemas.microsoft.com/office/drawing/2014/main" val="1381027250"/>
                    </a:ext>
                  </a:extLst>
                </a:gridCol>
                <a:gridCol w="493776">
                  <a:extLst>
                    <a:ext uri="{9D8B030D-6E8A-4147-A177-3AD203B41FA5}">
                      <a16:colId xmlns:a16="http://schemas.microsoft.com/office/drawing/2014/main" val="3629071904"/>
                    </a:ext>
                  </a:extLst>
                </a:gridCol>
                <a:gridCol w="493776">
                  <a:extLst>
                    <a:ext uri="{9D8B030D-6E8A-4147-A177-3AD203B41FA5}">
                      <a16:colId xmlns:a16="http://schemas.microsoft.com/office/drawing/2014/main" val="926188539"/>
                    </a:ext>
                  </a:extLst>
                </a:gridCol>
                <a:gridCol w="493776">
                  <a:extLst>
                    <a:ext uri="{9D8B030D-6E8A-4147-A177-3AD203B41FA5}">
                      <a16:colId xmlns:a16="http://schemas.microsoft.com/office/drawing/2014/main" val="4289032437"/>
                    </a:ext>
                  </a:extLst>
                </a:gridCol>
                <a:gridCol w="493776">
                  <a:extLst>
                    <a:ext uri="{9D8B030D-6E8A-4147-A177-3AD203B41FA5}">
                      <a16:colId xmlns:a16="http://schemas.microsoft.com/office/drawing/2014/main" val="2589051665"/>
                    </a:ext>
                  </a:extLst>
                </a:gridCol>
                <a:gridCol w="493776">
                  <a:extLst>
                    <a:ext uri="{9D8B030D-6E8A-4147-A177-3AD203B41FA5}">
                      <a16:colId xmlns:a16="http://schemas.microsoft.com/office/drawing/2014/main" val="3737808497"/>
                    </a:ext>
                  </a:extLst>
                </a:gridCol>
                <a:gridCol w="493776">
                  <a:extLst>
                    <a:ext uri="{9D8B030D-6E8A-4147-A177-3AD203B41FA5}">
                      <a16:colId xmlns:a16="http://schemas.microsoft.com/office/drawing/2014/main" val="4049454761"/>
                    </a:ext>
                  </a:extLst>
                </a:gridCol>
                <a:gridCol w="493776">
                  <a:extLst>
                    <a:ext uri="{9D8B030D-6E8A-4147-A177-3AD203B41FA5}">
                      <a16:colId xmlns:a16="http://schemas.microsoft.com/office/drawing/2014/main" val="77493856"/>
                    </a:ext>
                  </a:extLst>
                </a:gridCol>
                <a:gridCol w="493776">
                  <a:extLst>
                    <a:ext uri="{9D8B030D-6E8A-4147-A177-3AD203B41FA5}">
                      <a16:colId xmlns:a16="http://schemas.microsoft.com/office/drawing/2014/main" val="3088732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39835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- 2024-05-22 15:36:35</a:t>
                      </a:r>
                      <a:r>
                        <a:rPr kumimoji="0" lang="en-US" sz="1000" b="0" i="0" u="none" strike="noStrike" kern="1200" cap="none" spc="0" normalizeH="0" baseline="0" noProof="0">
                          <a:ln>
                            <a:noFill/>
                          </a:ln>
                          <a:solidFill>
                            <a:prstClr val="black"/>
                          </a:solidFill>
                          <a:effectLst/>
                          <a:uLnTx/>
                          <a:uFillTx/>
                          <a:latin typeface="Calibri"/>
                          <a:ea typeface="+mn-ea"/>
                          <a:cs typeface="+mn-cs"/>
                        </a:rPr>
                        <a:t>
 #TEAMPHLY stepped up to tackle cancer, raising over .6K for The Leukemia &amp; Lymphoma Society's Big Climb! 🚶‍♂️💪 PHLY ranked as a top Corporate Fundraising Team, supporting the non-profit's mission to cure blood cancer. Every dollar raised goes towards life-saving research and patient 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8.1745543945913 %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6919961"/>
                  </a:ext>
                </a:extLst>
              </a:tr>
            </a:tbl>
          </a:graphicData>
        </a:graphic>
      </p:graphicFrame>
      <p:sp>
        <p:nvSpPr>
          <p:cNvPr id="4" name="Text Placeholder 3">
            <a:extLst>
              <a:ext uri="{FF2B5EF4-FFF2-40B4-BE49-F238E27FC236}">
                <a16:creationId xmlns:a16="http://schemas.microsoft.com/office/drawing/2014/main" id="{AFAE9142-06BE-4A11-BE91-E5D4BB75D4A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1982929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71ABF-59D1-4342-AE3C-9C4BA1DF6950}"/>
              </a:ext>
            </a:extLst>
          </p:cNvPr>
          <p:cNvSpPr>
            <a:spLocks noGrp="1"/>
          </p:cNvSpPr>
          <p:nvPr>
            <p:ph type="title"/>
          </p:nvPr>
        </p:nvSpPr>
        <p:spPr/>
        <p:txBody>
          <a:bodyPr/>
          <a:lstStyle/>
          <a:p>
            <a:r>
              <a:rPr lang="en-US"/>
              <a:t>LinkedIn Posts Table | All profiles - 23 of 26</a:t>
            </a:r>
          </a:p>
        </p:txBody>
      </p:sp>
      <p:graphicFrame>
        <p:nvGraphicFramePr>
          <p:cNvPr id="5" name="Table Placeholder 4">
            <a:extLst>
              <a:ext uri="{FF2B5EF4-FFF2-40B4-BE49-F238E27FC236}">
                <a16:creationId xmlns:a16="http://schemas.microsoft.com/office/drawing/2014/main" id="{2181CCC7-D9C9-4C31-9C34-A82E54C0FB33}"/>
              </a:ext>
            </a:extLst>
          </p:cNvPr>
          <p:cNvGraphicFramePr>
            <a:graphicFrameLocks noGrp="1"/>
          </p:cNvGraphicFramePr>
          <p:nvPr>
            <p:ph type="tbl" sz="quarter" idx="13"/>
            <p:extLst>
              <p:ext uri="{D42A27DB-BD31-4B8C-83A1-F6EECF244321}">
                <p14:modId xmlns:p14="http://schemas.microsoft.com/office/powerpoint/2010/main" val="2535979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65508264"/>
                    </a:ext>
                  </a:extLst>
                </a:gridCol>
                <a:gridCol w="1563623">
                  <a:extLst>
                    <a:ext uri="{9D8B030D-6E8A-4147-A177-3AD203B41FA5}">
                      <a16:colId xmlns:a16="http://schemas.microsoft.com/office/drawing/2014/main" val="3320440898"/>
                    </a:ext>
                  </a:extLst>
                </a:gridCol>
                <a:gridCol w="493776">
                  <a:extLst>
                    <a:ext uri="{9D8B030D-6E8A-4147-A177-3AD203B41FA5}">
                      <a16:colId xmlns:a16="http://schemas.microsoft.com/office/drawing/2014/main" val="1247259996"/>
                    </a:ext>
                  </a:extLst>
                </a:gridCol>
                <a:gridCol w="493776">
                  <a:extLst>
                    <a:ext uri="{9D8B030D-6E8A-4147-A177-3AD203B41FA5}">
                      <a16:colId xmlns:a16="http://schemas.microsoft.com/office/drawing/2014/main" val="653016906"/>
                    </a:ext>
                  </a:extLst>
                </a:gridCol>
                <a:gridCol w="493776">
                  <a:extLst>
                    <a:ext uri="{9D8B030D-6E8A-4147-A177-3AD203B41FA5}">
                      <a16:colId xmlns:a16="http://schemas.microsoft.com/office/drawing/2014/main" val="1082743489"/>
                    </a:ext>
                  </a:extLst>
                </a:gridCol>
                <a:gridCol w="493776">
                  <a:extLst>
                    <a:ext uri="{9D8B030D-6E8A-4147-A177-3AD203B41FA5}">
                      <a16:colId xmlns:a16="http://schemas.microsoft.com/office/drawing/2014/main" val="2236883054"/>
                    </a:ext>
                  </a:extLst>
                </a:gridCol>
                <a:gridCol w="493776">
                  <a:extLst>
                    <a:ext uri="{9D8B030D-6E8A-4147-A177-3AD203B41FA5}">
                      <a16:colId xmlns:a16="http://schemas.microsoft.com/office/drawing/2014/main" val="3768292491"/>
                    </a:ext>
                  </a:extLst>
                </a:gridCol>
                <a:gridCol w="493776">
                  <a:extLst>
                    <a:ext uri="{9D8B030D-6E8A-4147-A177-3AD203B41FA5}">
                      <a16:colId xmlns:a16="http://schemas.microsoft.com/office/drawing/2014/main" val="1553156765"/>
                    </a:ext>
                  </a:extLst>
                </a:gridCol>
                <a:gridCol w="493776">
                  <a:extLst>
                    <a:ext uri="{9D8B030D-6E8A-4147-A177-3AD203B41FA5}">
                      <a16:colId xmlns:a16="http://schemas.microsoft.com/office/drawing/2014/main" val="2521746928"/>
                    </a:ext>
                  </a:extLst>
                </a:gridCol>
                <a:gridCol w="493776">
                  <a:extLst>
                    <a:ext uri="{9D8B030D-6E8A-4147-A177-3AD203B41FA5}">
                      <a16:colId xmlns:a16="http://schemas.microsoft.com/office/drawing/2014/main" val="3727892578"/>
                    </a:ext>
                  </a:extLst>
                </a:gridCol>
                <a:gridCol w="493776">
                  <a:extLst>
                    <a:ext uri="{9D8B030D-6E8A-4147-A177-3AD203B41FA5}">
                      <a16:colId xmlns:a16="http://schemas.microsoft.com/office/drawing/2014/main" val="865118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18718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- 2024-05-22 15:00:08</a:t>
                      </a:r>
                      <a:r>
                        <a:rPr kumimoji="0" lang="en-US" sz="1000" b="0" i="0" u="none" strike="noStrike" kern="1200" cap="none" spc="0" normalizeH="0" baseline="0" noProof="0">
                          <a:ln>
                            <a:noFill/>
                          </a:ln>
                          <a:solidFill>
                            <a:prstClr val="black"/>
                          </a:solidFill>
                          <a:effectLst/>
                          <a:uLnTx/>
                          <a:uFillTx/>
                          <a:latin typeface="Calibri"/>
                          <a:ea typeface="+mn-ea"/>
                          <a:cs typeface="+mn-cs"/>
                        </a:rPr>
                        <a:t>
 FICOH's inclusion team honored World Meditation Day by hosting a midday sound healing session with talented sound healer Ayumi Ueda. Ayumi guided us through a calming sound bath using Tibetan singing bowls, bells, and gongs. We basked in the soothing vibrations and returned to our desks feeling peaceful and rejuvenated. Mahalo Ayumi for sharing your gift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14.781297134238 %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12541887"/>
                  </a:ext>
                </a:extLst>
              </a:tr>
            </a:tbl>
          </a:graphicData>
        </a:graphic>
      </p:graphicFrame>
      <p:sp>
        <p:nvSpPr>
          <p:cNvPr id="4" name="Text Placeholder 3">
            <a:extLst>
              <a:ext uri="{FF2B5EF4-FFF2-40B4-BE49-F238E27FC236}">
                <a16:creationId xmlns:a16="http://schemas.microsoft.com/office/drawing/2014/main" id="{BCC79A47-7726-40B3-B6D5-5F07A8C4A97F}"/>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9084806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B8E1E-5950-4CBD-96D4-A22ECE727508}"/>
              </a:ext>
            </a:extLst>
          </p:cNvPr>
          <p:cNvSpPr>
            <a:spLocks noGrp="1"/>
          </p:cNvSpPr>
          <p:nvPr>
            <p:ph type="title"/>
          </p:nvPr>
        </p:nvSpPr>
        <p:spPr/>
        <p:txBody>
          <a:bodyPr/>
          <a:lstStyle/>
          <a:p>
            <a:r>
              <a:rPr lang="en-US"/>
              <a:t>LinkedIn Posts Table | All profiles - 24 of 26</a:t>
            </a:r>
          </a:p>
        </p:txBody>
      </p:sp>
      <p:graphicFrame>
        <p:nvGraphicFramePr>
          <p:cNvPr id="5" name="Table Placeholder 4">
            <a:extLst>
              <a:ext uri="{FF2B5EF4-FFF2-40B4-BE49-F238E27FC236}">
                <a16:creationId xmlns:a16="http://schemas.microsoft.com/office/drawing/2014/main" id="{AAD77694-9639-4EA7-B47B-EA43A73B2113}"/>
              </a:ext>
            </a:extLst>
          </p:cNvPr>
          <p:cNvGraphicFramePr>
            <a:graphicFrameLocks noGrp="1"/>
          </p:cNvGraphicFramePr>
          <p:nvPr>
            <p:ph type="tbl" sz="quarter" idx="13"/>
            <p:extLst>
              <p:ext uri="{D42A27DB-BD31-4B8C-83A1-F6EECF244321}">
                <p14:modId xmlns:p14="http://schemas.microsoft.com/office/powerpoint/2010/main" val="3862357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95879132"/>
                    </a:ext>
                  </a:extLst>
                </a:gridCol>
                <a:gridCol w="1563623">
                  <a:extLst>
                    <a:ext uri="{9D8B030D-6E8A-4147-A177-3AD203B41FA5}">
                      <a16:colId xmlns:a16="http://schemas.microsoft.com/office/drawing/2014/main" val="2676974050"/>
                    </a:ext>
                  </a:extLst>
                </a:gridCol>
                <a:gridCol w="493776">
                  <a:extLst>
                    <a:ext uri="{9D8B030D-6E8A-4147-A177-3AD203B41FA5}">
                      <a16:colId xmlns:a16="http://schemas.microsoft.com/office/drawing/2014/main" val="1088827765"/>
                    </a:ext>
                  </a:extLst>
                </a:gridCol>
                <a:gridCol w="493776">
                  <a:extLst>
                    <a:ext uri="{9D8B030D-6E8A-4147-A177-3AD203B41FA5}">
                      <a16:colId xmlns:a16="http://schemas.microsoft.com/office/drawing/2014/main" val="3830711475"/>
                    </a:ext>
                  </a:extLst>
                </a:gridCol>
                <a:gridCol w="493776">
                  <a:extLst>
                    <a:ext uri="{9D8B030D-6E8A-4147-A177-3AD203B41FA5}">
                      <a16:colId xmlns:a16="http://schemas.microsoft.com/office/drawing/2014/main" val="1469549279"/>
                    </a:ext>
                  </a:extLst>
                </a:gridCol>
                <a:gridCol w="493776">
                  <a:extLst>
                    <a:ext uri="{9D8B030D-6E8A-4147-A177-3AD203B41FA5}">
                      <a16:colId xmlns:a16="http://schemas.microsoft.com/office/drawing/2014/main" val="1976072796"/>
                    </a:ext>
                  </a:extLst>
                </a:gridCol>
                <a:gridCol w="493776">
                  <a:extLst>
                    <a:ext uri="{9D8B030D-6E8A-4147-A177-3AD203B41FA5}">
                      <a16:colId xmlns:a16="http://schemas.microsoft.com/office/drawing/2014/main" val="56426174"/>
                    </a:ext>
                  </a:extLst>
                </a:gridCol>
                <a:gridCol w="493776">
                  <a:extLst>
                    <a:ext uri="{9D8B030D-6E8A-4147-A177-3AD203B41FA5}">
                      <a16:colId xmlns:a16="http://schemas.microsoft.com/office/drawing/2014/main" val="3740541626"/>
                    </a:ext>
                  </a:extLst>
                </a:gridCol>
                <a:gridCol w="493776">
                  <a:extLst>
                    <a:ext uri="{9D8B030D-6E8A-4147-A177-3AD203B41FA5}">
                      <a16:colId xmlns:a16="http://schemas.microsoft.com/office/drawing/2014/main" val="2034906100"/>
                    </a:ext>
                  </a:extLst>
                </a:gridCol>
                <a:gridCol w="493776">
                  <a:extLst>
                    <a:ext uri="{9D8B030D-6E8A-4147-A177-3AD203B41FA5}">
                      <a16:colId xmlns:a16="http://schemas.microsoft.com/office/drawing/2014/main" val="1521159913"/>
                    </a:ext>
                  </a:extLst>
                </a:gridCol>
                <a:gridCol w="493776">
                  <a:extLst>
                    <a:ext uri="{9D8B030D-6E8A-4147-A177-3AD203B41FA5}">
                      <a16:colId xmlns:a16="http://schemas.microsoft.com/office/drawing/2014/main" val="1920369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5893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- 2024-05-21 16:01:14</a:t>
                      </a:r>
                      <a:r>
                        <a:rPr kumimoji="0" lang="en-US" sz="1000" b="0" i="0" u="none" strike="noStrike" kern="1200" cap="none" spc="0" normalizeH="0" baseline="0" noProof="0">
                          <a:ln>
                            <a:noFill/>
                          </a:ln>
                          <a:solidFill>
                            <a:prstClr val="black"/>
                          </a:solidFill>
                          <a:effectLst/>
                          <a:uLnTx/>
                          <a:uFillTx/>
                          <a:latin typeface="Calibri"/>
                          <a:ea typeface="+mn-ea"/>
                          <a:cs typeface="+mn-cs"/>
                        </a:rPr>
                        <a:t>
 For over 100 years, Tokio Marine America has served some of the largest Japanese businesses that also operated in the U.S. We are proud to celebrate our connection to Japanese culture during Asian American Pacific Islander Heritage Month.
Bowing is a unique aspect of Japanese etiquette that people use to greet each other and express emotions such as appreciation and respect. A bow can range from a small head nod to a deep, 45 to 90-degree bow at the waist, depending on the situation. Bowing is also used to thank, apologize, or ask a favor. This graphic explains a few types of customary bows.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5.614406779661 %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30616714"/>
                  </a:ext>
                </a:extLst>
              </a:tr>
            </a:tbl>
          </a:graphicData>
        </a:graphic>
      </p:graphicFrame>
      <p:sp>
        <p:nvSpPr>
          <p:cNvPr id="4" name="Text Placeholder 3">
            <a:extLst>
              <a:ext uri="{FF2B5EF4-FFF2-40B4-BE49-F238E27FC236}">
                <a16:creationId xmlns:a16="http://schemas.microsoft.com/office/drawing/2014/main" id="{3E314962-FAA8-42D3-8F3D-BF709CE600A7}"/>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9577421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DD1C4-4AD8-4CE7-B8F3-A661A11A9EE0}"/>
              </a:ext>
            </a:extLst>
          </p:cNvPr>
          <p:cNvSpPr>
            <a:spLocks noGrp="1"/>
          </p:cNvSpPr>
          <p:nvPr>
            <p:ph type="title"/>
          </p:nvPr>
        </p:nvSpPr>
        <p:spPr/>
        <p:txBody>
          <a:bodyPr/>
          <a:lstStyle/>
          <a:p>
            <a:r>
              <a:rPr lang="en-US"/>
              <a:t>LinkedIn Posts Table | All profiles - 25 of 26</a:t>
            </a:r>
          </a:p>
        </p:txBody>
      </p:sp>
      <p:graphicFrame>
        <p:nvGraphicFramePr>
          <p:cNvPr id="5" name="Table Placeholder 4">
            <a:extLst>
              <a:ext uri="{FF2B5EF4-FFF2-40B4-BE49-F238E27FC236}">
                <a16:creationId xmlns:a16="http://schemas.microsoft.com/office/drawing/2014/main" id="{C9FB679C-9D25-4979-B2C7-DA7C3DCA412E}"/>
              </a:ext>
            </a:extLst>
          </p:cNvPr>
          <p:cNvGraphicFramePr>
            <a:graphicFrameLocks noGrp="1"/>
          </p:cNvGraphicFramePr>
          <p:nvPr>
            <p:ph type="tbl" sz="quarter" idx="13"/>
            <p:extLst>
              <p:ext uri="{D42A27DB-BD31-4B8C-83A1-F6EECF244321}">
                <p14:modId xmlns:p14="http://schemas.microsoft.com/office/powerpoint/2010/main" val="697591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65874320"/>
                    </a:ext>
                  </a:extLst>
                </a:gridCol>
                <a:gridCol w="1563623">
                  <a:extLst>
                    <a:ext uri="{9D8B030D-6E8A-4147-A177-3AD203B41FA5}">
                      <a16:colId xmlns:a16="http://schemas.microsoft.com/office/drawing/2014/main" val="224134520"/>
                    </a:ext>
                  </a:extLst>
                </a:gridCol>
                <a:gridCol w="493776">
                  <a:extLst>
                    <a:ext uri="{9D8B030D-6E8A-4147-A177-3AD203B41FA5}">
                      <a16:colId xmlns:a16="http://schemas.microsoft.com/office/drawing/2014/main" val="639680278"/>
                    </a:ext>
                  </a:extLst>
                </a:gridCol>
                <a:gridCol w="493776">
                  <a:extLst>
                    <a:ext uri="{9D8B030D-6E8A-4147-A177-3AD203B41FA5}">
                      <a16:colId xmlns:a16="http://schemas.microsoft.com/office/drawing/2014/main" val="190436278"/>
                    </a:ext>
                  </a:extLst>
                </a:gridCol>
                <a:gridCol w="493776">
                  <a:extLst>
                    <a:ext uri="{9D8B030D-6E8A-4147-A177-3AD203B41FA5}">
                      <a16:colId xmlns:a16="http://schemas.microsoft.com/office/drawing/2014/main" val="2577153838"/>
                    </a:ext>
                  </a:extLst>
                </a:gridCol>
                <a:gridCol w="493776">
                  <a:extLst>
                    <a:ext uri="{9D8B030D-6E8A-4147-A177-3AD203B41FA5}">
                      <a16:colId xmlns:a16="http://schemas.microsoft.com/office/drawing/2014/main" val="3525133349"/>
                    </a:ext>
                  </a:extLst>
                </a:gridCol>
                <a:gridCol w="493776">
                  <a:extLst>
                    <a:ext uri="{9D8B030D-6E8A-4147-A177-3AD203B41FA5}">
                      <a16:colId xmlns:a16="http://schemas.microsoft.com/office/drawing/2014/main" val="490067652"/>
                    </a:ext>
                  </a:extLst>
                </a:gridCol>
                <a:gridCol w="493776">
                  <a:extLst>
                    <a:ext uri="{9D8B030D-6E8A-4147-A177-3AD203B41FA5}">
                      <a16:colId xmlns:a16="http://schemas.microsoft.com/office/drawing/2014/main" val="1554289757"/>
                    </a:ext>
                  </a:extLst>
                </a:gridCol>
                <a:gridCol w="493776">
                  <a:extLst>
                    <a:ext uri="{9D8B030D-6E8A-4147-A177-3AD203B41FA5}">
                      <a16:colId xmlns:a16="http://schemas.microsoft.com/office/drawing/2014/main" val="2728588714"/>
                    </a:ext>
                  </a:extLst>
                </a:gridCol>
                <a:gridCol w="493776">
                  <a:extLst>
                    <a:ext uri="{9D8B030D-6E8A-4147-A177-3AD203B41FA5}">
                      <a16:colId xmlns:a16="http://schemas.microsoft.com/office/drawing/2014/main" val="2823953491"/>
                    </a:ext>
                  </a:extLst>
                </a:gridCol>
                <a:gridCol w="493776">
                  <a:extLst>
                    <a:ext uri="{9D8B030D-6E8A-4147-A177-3AD203B41FA5}">
                      <a16:colId xmlns:a16="http://schemas.microsoft.com/office/drawing/2014/main" val="1994202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5813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- 2024-05-21 15:38:05</a:t>
                      </a:r>
                      <a:r>
                        <a:rPr kumimoji="0" lang="en-US" sz="1000" b="0" i="0" u="none" strike="noStrike" kern="1200" cap="none" spc="0" normalizeH="0" baseline="0" noProof="0">
                          <a:ln>
                            <a:noFill/>
                          </a:ln>
                          <a:solidFill>
                            <a:prstClr val="black"/>
                          </a:solidFill>
                          <a:effectLst/>
                          <a:uLnTx/>
                          <a:uFillTx/>
                          <a:latin typeface="Calibri"/>
                          <a:ea typeface="+mn-ea"/>
                          <a:cs typeface="+mn-cs"/>
                        </a:rPr>
                        <a:t>
 TMNAS lives and breathes Tokio Marine Group's Good Company values, and we were excited to roll out a new Volunteer Time Off policy this year! Our employees can now dedicate one workday each year to volunteering with an organization of their choice.
VTO is meant to go beyond our company-sponsored charitable initiatives, empowering our team to support the causes they care about most. We’re proud to support our employees in creating real change in their communities.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5.4568527918782 %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58796998"/>
                  </a:ext>
                </a:extLst>
              </a:tr>
            </a:tbl>
          </a:graphicData>
        </a:graphic>
      </p:graphicFrame>
      <p:sp>
        <p:nvSpPr>
          <p:cNvPr id="4" name="Text Placeholder 3">
            <a:extLst>
              <a:ext uri="{FF2B5EF4-FFF2-40B4-BE49-F238E27FC236}">
                <a16:creationId xmlns:a16="http://schemas.microsoft.com/office/drawing/2014/main" id="{0CECC0F0-6E2C-4EDD-BA72-33EBD63250C7}"/>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0878952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A2311-2AF1-4BBA-A1BB-F270BE75C3F1}"/>
              </a:ext>
            </a:extLst>
          </p:cNvPr>
          <p:cNvSpPr>
            <a:spLocks noGrp="1"/>
          </p:cNvSpPr>
          <p:nvPr>
            <p:ph type="title"/>
          </p:nvPr>
        </p:nvSpPr>
        <p:spPr/>
        <p:txBody>
          <a:bodyPr/>
          <a:lstStyle/>
          <a:p>
            <a:r>
              <a:rPr lang="en-US"/>
              <a:t>LinkedIn Posts Table | All profiles - 26 of 26</a:t>
            </a:r>
          </a:p>
        </p:txBody>
      </p:sp>
      <p:graphicFrame>
        <p:nvGraphicFramePr>
          <p:cNvPr id="5" name="Table Placeholder 4">
            <a:extLst>
              <a:ext uri="{FF2B5EF4-FFF2-40B4-BE49-F238E27FC236}">
                <a16:creationId xmlns:a16="http://schemas.microsoft.com/office/drawing/2014/main" id="{FB23B987-8F91-46F8-8C7A-C5A6FF193820}"/>
              </a:ext>
            </a:extLst>
          </p:cNvPr>
          <p:cNvGraphicFramePr>
            <a:graphicFrameLocks noGrp="1"/>
          </p:cNvGraphicFramePr>
          <p:nvPr>
            <p:ph type="tbl" sz="quarter" idx="13"/>
            <p:extLst>
              <p:ext uri="{D42A27DB-BD31-4B8C-83A1-F6EECF244321}">
                <p14:modId xmlns:p14="http://schemas.microsoft.com/office/powerpoint/2010/main" val="2387459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45805348"/>
                    </a:ext>
                  </a:extLst>
                </a:gridCol>
                <a:gridCol w="1563623">
                  <a:extLst>
                    <a:ext uri="{9D8B030D-6E8A-4147-A177-3AD203B41FA5}">
                      <a16:colId xmlns:a16="http://schemas.microsoft.com/office/drawing/2014/main" val="3918402093"/>
                    </a:ext>
                  </a:extLst>
                </a:gridCol>
                <a:gridCol w="493776">
                  <a:extLst>
                    <a:ext uri="{9D8B030D-6E8A-4147-A177-3AD203B41FA5}">
                      <a16:colId xmlns:a16="http://schemas.microsoft.com/office/drawing/2014/main" val="385911730"/>
                    </a:ext>
                  </a:extLst>
                </a:gridCol>
                <a:gridCol w="493776">
                  <a:extLst>
                    <a:ext uri="{9D8B030D-6E8A-4147-A177-3AD203B41FA5}">
                      <a16:colId xmlns:a16="http://schemas.microsoft.com/office/drawing/2014/main" val="1246750467"/>
                    </a:ext>
                  </a:extLst>
                </a:gridCol>
                <a:gridCol w="493776">
                  <a:extLst>
                    <a:ext uri="{9D8B030D-6E8A-4147-A177-3AD203B41FA5}">
                      <a16:colId xmlns:a16="http://schemas.microsoft.com/office/drawing/2014/main" val="305600556"/>
                    </a:ext>
                  </a:extLst>
                </a:gridCol>
                <a:gridCol w="493776">
                  <a:extLst>
                    <a:ext uri="{9D8B030D-6E8A-4147-A177-3AD203B41FA5}">
                      <a16:colId xmlns:a16="http://schemas.microsoft.com/office/drawing/2014/main" val="3557467164"/>
                    </a:ext>
                  </a:extLst>
                </a:gridCol>
                <a:gridCol w="493776">
                  <a:extLst>
                    <a:ext uri="{9D8B030D-6E8A-4147-A177-3AD203B41FA5}">
                      <a16:colId xmlns:a16="http://schemas.microsoft.com/office/drawing/2014/main" val="2100410204"/>
                    </a:ext>
                  </a:extLst>
                </a:gridCol>
                <a:gridCol w="493776">
                  <a:extLst>
                    <a:ext uri="{9D8B030D-6E8A-4147-A177-3AD203B41FA5}">
                      <a16:colId xmlns:a16="http://schemas.microsoft.com/office/drawing/2014/main" val="2878393210"/>
                    </a:ext>
                  </a:extLst>
                </a:gridCol>
                <a:gridCol w="493776">
                  <a:extLst>
                    <a:ext uri="{9D8B030D-6E8A-4147-A177-3AD203B41FA5}">
                      <a16:colId xmlns:a16="http://schemas.microsoft.com/office/drawing/2014/main" val="752532782"/>
                    </a:ext>
                  </a:extLst>
                </a:gridCol>
                <a:gridCol w="493776">
                  <a:extLst>
                    <a:ext uri="{9D8B030D-6E8A-4147-A177-3AD203B41FA5}">
                      <a16:colId xmlns:a16="http://schemas.microsoft.com/office/drawing/2014/main" val="3749358556"/>
                    </a:ext>
                  </a:extLst>
                </a:gridCol>
                <a:gridCol w="493776">
                  <a:extLst>
                    <a:ext uri="{9D8B030D-6E8A-4147-A177-3AD203B41FA5}">
                      <a16:colId xmlns:a16="http://schemas.microsoft.com/office/drawing/2014/main" val="2572663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50061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- 2024-05-21 13:28:42</a:t>
                      </a:r>
                      <a:r>
                        <a:rPr kumimoji="0" lang="en-US" sz="1000" b="0" i="0" u="none" strike="noStrike" kern="1200" cap="none" spc="0" normalizeH="0" baseline="0" noProof="0">
                          <a:ln>
                            <a:noFill/>
                          </a:ln>
                          <a:solidFill>
                            <a:prstClr val="black"/>
                          </a:solidFill>
                          <a:effectLst/>
                          <a:uLnTx/>
                          <a:uFillTx/>
                          <a:latin typeface="Calibri"/>
                          <a:ea typeface="+mn-ea"/>
                          <a:cs typeface="+mn-cs"/>
                        </a:rPr>
                        <a:t>
 Join us in welcoming Kenjiro “Ken” Kamoda, FICOH’s new Assistant Vice President of Strategic Planning. Ken has more than 20 years of experience in claims, risk management, and reinsurance at our parent company, Tokio Marine. We’re excited to have him on #TeamFICOH! Click our link below to learn more.
https://lnkd.in/gfttbytN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7.4332524271845 %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57411124"/>
                  </a:ext>
                </a:extLst>
              </a:tr>
            </a:tbl>
          </a:graphicData>
        </a:graphic>
      </p:graphicFrame>
      <p:sp>
        <p:nvSpPr>
          <p:cNvPr id="4" name="Text Placeholder 3">
            <a:extLst>
              <a:ext uri="{FF2B5EF4-FFF2-40B4-BE49-F238E27FC236}">
                <a16:creationId xmlns:a16="http://schemas.microsoft.com/office/drawing/2014/main" id="{BE185157-3ACC-4603-8DBB-9CA5799AF4A7}"/>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5292205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6348</Words>
  <Application>Microsoft Office PowerPoint</Application>
  <PresentationFormat>On-screen Show (4:3)</PresentationFormat>
  <Paragraphs>1264</Paragraphs>
  <Slides>70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70</vt:i4>
      </vt:variant>
    </vt:vector>
  </HeadingPairs>
  <TitlesOfParts>
    <vt:vector size="73"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lpstr>LinkedIn Posts Table | All profiles - 1 of 26</vt:lpstr>
      <vt:lpstr>LinkedIn Posts Table | All profiles - 2 of 26</vt:lpstr>
      <vt:lpstr>LinkedIn Posts Table | All profiles - 3 of 26</vt:lpstr>
      <vt:lpstr>LinkedIn Posts Table | All profiles - 4 of 26</vt:lpstr>
      <vt:lpstr>LinkedIn Posts Table | All profiles - 5 of 26</vt:lpstr>
      <vt:lpstr>LinkedIn Posts Table | All profiles - 6 of 26</vt:lpstr>
      <vt:lpstr>LinkedIn Posts Table | All profiles - 7 of 26</vt:lpstr>
      <vt:lpstr>LinkedIn Posts Table | All profiles - 8 of 26</vt:lpstr>
      <vt:lpstr>LinkedIn Posts Table | All profiles - 9 of 26</vt:lpstr>
      <vt:lpstr>LinkedIn Posts Table | All profiles - 10 of 26</vt:lpstr>
      <vt:lpstr>LinkedIn Posts Table | All profiles - 11 of 26</vt:lpstr>
      <vt:lpstr>LinkedIn Posts Table | All profiles - 12 of 26</vt:lpstr>
      <vt:lpstr>LinkedIn Posts Table | All profiles - 13 of 26</vt:lpstr>
      <vt:lpstr>LinkedIn Posts Table | All profiles - 14 of 26</vt:lpstr>
      <vt:lpstr>LinkedIn Posts Table | All profiles - 15 of 26</vt:lpstr>
      <vt:lpstr>LinkedIn Posts Table | All profiles - 16 of 26</vt:lpstr>
      <vt:lpstr>LinkedIn Posts Table | All profiles - 17 of 26</vt:lpstr>
      <vt:lpstr>LinkedIn Posts Table | All profiles - 18 of 26</vt:lpstr>
      <vt:lpstr>LinkedIn Posts Table | All profiles - 19 of 26</vt:lpstr>
      <vt:lpstr>LinkedIn Posts Table | All profiles - 20 of 26</vt:lpstr>
      <vt:lpstr>LinkedIn Posts Table | All profiles - 21 of 26</vt:lpstr>
      <vt:lpstr>LinkedIn Posts Table | All profiles - 22 of 26</vt:lpstr>
      <vt:lpstr>LinkedIn Posts Table | All profiles - 23 of 26</vt:lpstr>
      <vt:lpstr>LinkedIn Posts Table | All profiles - 24 of 26</vt:lpstr>
      <vt:lpstr>LinkedIn Posts Table | All profiles - 25 of 26</vt:lpstr>
      <vt:lpstr>LinkedIn Posts Table | All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2024-06-05T13:02:42Z</dcterms:created>
  <dcterms:modified xsi:type="dcterms:W3CDTF">2024-06-05T13:04:32Z</dcterms:modified>
</cp:coreProperties>
</file>