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45413</c:v>
                </c:pt>
              </c:numCache>
            </c:numRef>
          </c:cat>
          <c:val>
            <c:numRef>
              <c:f>Sheet1!$B$2</c:f>
              <c:numCache>
                <c:formatCode>General</c:formatCode>
                <c:ptCount val="1"/>
                <c:pt idx="0">
                  <c:v>1905</c:v>
                </c:pt>
              </c:numCache>
            </c:numRef>
          </c:val>
          <c:extLst>
            <c:ext xmlns:c16="http://schemas.microsoft.com/office/drawing/2014/chart" uri="{C3380CC4-5D6E-409C-BE32-E72D297353CC}">
              <c16:uniqueId val="{00000000-1C1E-4483-B02F-C1F1FA7EAE4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45413</c:v>
                </c:pt>
              </c:numCache>
            </c:numRef>
          </c:cat>
          <c:val>
            <c:numRef>
              <c:f>Sheet1!$C$2</c:f>
              <c:numCache>
                <c:formatCode>General</c:formatCode>
                <c:ptCount val="1"/>
                <c:pt idx="0">
                  <c:v>2936</c:v>
                </c:pt>
              </c:numCache>
            </c:numRef>
          </c:val>
          <c:extLst>
            <c:ext xmlns:c16="http://schemas.microsoft.com/office/drawing/2014/chart" uri="{C3380CC4-5D6E-409C-BE32-E72D297353CC}">
              <c16:uniqueId val="{00000001-1C1E-4483-B02F-C1F1FA7EAE4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45413</c:v>
                </c:pt>
              </c:numCache>
            </c:numRef>
          </c:cat>
          <c:val>
            <c:numRef>
              <c:f>Sheet1!$D$2</c:f>
              <c:numCache>
                <c:formatCode>General</c:formatCode>
                <c:ptCount val="1"/>
                <c:pt idx="0">
                  <c:v>4460</c:v>
                </c:pt>
              </c:numCache>
            </c:numRef>
          </c:val>
          <c:extLst>
            <c:ext xmlns:c16="http://schemas.microsoft.com/office/drawing/2014/chart" uri="{C3380CC4-5D6E-409C-BE32-E72D297353CC}">
              <c16:uniqueId val="{00000002-1C1E-4483-B02F-C1F1FA7EAE4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45413</c:v>
                </c:pt>
              </c:numCache>
            </c:numRef>
          </c:cat>
          <c:val>
            <c:numRef>
              <c:f>Sheet1!$E$2</c:f>
              <c:numCache>
                <c:formatCode>General</c:formatCode>
                <c:ptCount val="1"/>
                <c:pt idx="0">
                  <c:v>1185</c:v>
                </c:pt>
              </c:numCache>
            </c:numRef>
          </c:val>
          <c:extLst>
            <c:ext xmlns:c16="http://schemas.microsoft.com/office/drawing/2014/chart" uri="{C3380CC4-5D6E-409C-BE32-E72D297353CC}">
              <c16:uniqueId val="{00000003-1C1E-4483-B02F-C1F1FA7EAE4B}"/>
            </c:ext>
          </c:extLst>
        </c:ser>
        <c:dLbls>
          <c:showLegendKey val="0"/>
          <c:showVal val="0"/>
          <c:showCatName val="0"/>
          <c:showSerName val="0"/>
          <c:showPercent val="0"/>
          <c:showBubbleSize val="0"/>
        </c:dLbls>
        <c:gapWidth val="219"/>
        <c:overlap val="-27"/>
        <c:axId val="312833344"/>
        <c:axId val="380886824"/>
      </c:barChart>
      <c:dateAx>
        <c:axId val="31283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86824"/>
        <c:crosses val="autoZero"/>
        <c:auto val="1"/>
        <c:lblOffset val="100"/>
        <c:baseTimeUnit val="days"/>
      </c:dateAx>
      <c:valAx>
        <c:axId val="38088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3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0</c:v>
                </c:pt>
                <c:pt idx="5">
                  <c:v>0</c:v>
                </c:pt>
              </c:numCache>
            </c:numRef>
          </c:val>
          <c:extLst>
            <c:ext xmlns:c16="http://schemas.microsoft.com/office/drawing/2014/chart" uri="{C3380CC4-5D6E-409C-BE32-E72D297353CC}">
              <c16:uniqueId val="{00000000-B716-43D5-A35C-AACC9FF932B5}"/>
            </c:ext>
          </c:extLst>
        </c:ser>
        <c:dLbls>
          <c:showLegendKey val="0"/>
          <c:showVal val="0"/>
          <c:showCatName val="0"/>
          <c:showSerName val="0"/>
          <c:showPercent val="0"/>
          <c:showBubbleSize val="0"/>
        </c:dLbls>
        <c:gapWidth val="219"/>
        <c:overlap val="-27"/>
        <c:axId val="384134824"/>
        <c:axId val="384131544"/>
      </c:barChart>
      <c:dateAx>
        <c:axId val="38413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31544"/>
        <c:crosses val="autoZero"/>
        <c:auto val="1"/>
        <c:lblOffset val="100"/>
        <c:baseTimeUnit val="months"/>
      </c:dateAx>
      <c:valAx>
        <c:axId val="38413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3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9</c:v>
                </c:pt>
                <c:pt idx="3">
                  <c:v>9</c:v>
                </c:pt>
                <c:pt idx="4">
                  <c:v>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68-429C-88B9-B7DEC33370B4}"/>
            </c:ext>
          </c:extLst>
        </c:ser>
        <c:dLbls>
          <c:showLegendKey val="0"/>
          <c:showVal val="0"/>
          <c:showCatName val="0"/>
          <c:showSerName val="0"/>
          <c:showPercent val="0"/>
          <c:showBubbleSize val="0"/>
        </c:dLbls>
        <c:gapWidth val="219"/>
        <c:overlap val="-27"/>
        <c:axId val="391735432"/>
        <c:axId val="391729528"/>
      </c:barChart>
      <c:dateAx>
        <c:axId val="39173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29528"/>
        <c:crosses val="autoZero"/>
        <c:auto val="1"/>
        <c:lblOffset val="100"/>
        <c:baseTimeUnit val="months"/>
      </c:dateAx>
      <c:valAx>
        <c:axId val="39172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3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91</c:v>
                </c:pt>
                <c:pt idx="1">
                  <c:v>84</c:v>
                </c:pt>
                <c:pt idx="2">
                  <c:v>128</c:v>
                </c:pt>
                <c:pt idx="3">
                  <c:v>123</c:v>
                </c:pt>
                <c:pt idx="4">
                  <c:v>58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6D6-4E40-9CEF-E3CB9EA47148}"/>
            </c:ext>
          </c:extLst>
        </c:ser>
        <c:dLbls>
          <c:showLegendKey val="0"/>
          <c:showVal val="0"/>
          <c:showCatName val="0"/>
          <c:showSerName val="0"/>
          <c:showPercent val="0"/>
          <c:showBubbleSize val="0"/>
        </c:dLbls>
        <c:gapWidth val="219"/>
        <c:overlap val="-27"/>
        <c:axId val="386824960"/>
        <c:axId val="386817416"/>
      </c:barChart>
      <c:catAx>
        <c:axId val="38682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17416"/>
        <c:crosses val="autoZero"/>
        <c:auto val="1"/>
        <c:lblAlgn val="ctr"/>
        <c:lblOffset val="100"/>
        <c:noMultiLvlLbl val="0"/>
      </c:catAx>
      <c:valAx>
        <c:axId val="38681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2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2034</c:v>
                </c:pt>
                <c:pt idx="5">
                  <c:v>284</c:v>
                </c:pt>
                <c:pt idx="6">
                  <c:v>0</c:v>
                </c:pt>
              </c:numCache>
            </c:numRef>
          </c:val>
          <c:extLst>
            <c:ext xmlns:c16="http://schemas.microsoft.com/office/drawing/2014/chart" uri="{C3380CC4-5D6E-409C-BE32-E72D297353CC}">
              <c16:uniqueId val="{00000000-A396-42AB-AFFD-CD4F45D09FD0}"/>
            </c:ext>
          </c:extLst>
        </c:ser>
        <c:dLbls>
          <c:showLegendKey val="0"/>
          <c:showVal val="0"/>
          <c:showCatName val="0"/>
          <c:showSerName val="0"/>
          <c:showPercent val="0"/>
          <c:showBubbleSize val="0"/>
        </c:dLbls>
        <c:gapWidth val="219"/>
        <c:overlap val="-27"/>
        <c:axId val="392993400"/>
        <c:axId val="392984872"/>
      </c:barChart>
      <c:dateAx>
        <c:axId val="39299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84872"/>
        <c:crosses val="autoZero"/>
        <c:auto val="1"/>
        <c:lblOffset val="100"/>
        <c:baseTimeUnit val="months"/>
      </c:dateAx>
      <c:valAx>
        <c:axId val="39298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-1</c:v>
                </c:pt>
                <c:pt idx="5">
                  <c:v>-2</c:v>
                </c:pt>
              </c:numCache>
            </c:numRef>
          </c:val>
          <c:extLst>
            <c:ext xmlns:c16="http://schemas.microsoft.com/office/drawing/2014/chart" uri="{C3380CC4-5D6E-409C-BE32-E72D297353CC}">
              <c16:uniqueId val="{00000000-1FA3-41E6-8B51-2AAAFCA3218C}"/>
            </c:ext>
          </c:extLst>
        </c:ser>
        <c:dLbls>
          <c:showLegendKey val="0"/>
          <c:showVal val="0"/>
          <c:showCatName val="0"/>
          <c:showSerName val="0"/>
          <c:showPercent val="0"/>
          <c:showBubbleSize val="0"/>
        </c:dLbls>
        <c:gapWidth val="219"/>
        <c:overlap val="-27"/>
        <c:axId val="493010056"/>
        <c:axId val="493014320"/>
      </c:barChart>
      <c:dateAx>
        <c:axId val="49301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14320"/>
        <c:crosses val="autoZero"/>
        <c:auto val="1"/>
        <c:lblOffset val="100"/>
        <c:baseTimeUnit val="months"/>
      </c:dateAx>
      <c:valAx>
        <c:axId val="49301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1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184-464A-AA2D-98DF3DC89038}"/>
            </c:ext>
          </c:extLst>
        </c:ser>
        <c:dLbls>
          <c:showLegendKey val="0"/>
          <c:showVal val="0"/>
          <c:showCatName val="0"/>
          <c:showSerName val="0"/>
          <c:showPercent val="0"/>
          <c:showBubbleSize val="0"/>
        </c:dLbls>
        <c:gapWidth val="219"/>
        <c:overlap val="-27"/>
        <c:axId val="493018256"/>
        <c:axId val="493016288"/>
      </c:barChart>
      <c:dateAx>
        <c:axId val="49301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16288"/>
        <c:crosses val="autoZero"/>
        <c:auto val="1"/>
        <c:lblOffset val="100"/>
        <c:baseTimeUnit val="months"/>
      </c:dateAx>
      <c:valAx>
        <c:axId val="49301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1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7C-42DA-90CC-7F7F3010E24C}"/>
            </c:ext>
          </c:extLst>
        </c:ser>
        <c:dLbls>
          <c:showLegendKey val="0"/>
          <c:showVal val="0"/>
          <c:showCatName val="0"/>
          <c:showSerName val="0"/>
          <c:showPercent val="0"/>
          <c:showBubbleSize val="0"/>
        </c:dLbls>
        <c:gapWidth val="219"/>
        <c:overlap val="-27"/>
        <c:axId val="493012024"/>
        <c:axId val="493012352"/>
      </c:barChart>
      <c:catAx>
        <c:axId val="49301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12352"/>
        <c:crosses val="autoZero"/>
        <c:auto val="1"/>
        <c:lblAlgn val="ctr"/>
        <c:lblOffset val="100"/>
        <c:noMultiLvlLbl val="0"/>
      </c:catAx>
      <c:valAx>
        <c:axId val="49301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0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59</c:v>
                </c:pt>
                <c:pt idx="5">
                  <c:v>14</c:v>
                </c:pt>
              </c:numCache>
            </c:numRef>
          </c:val>
          <c:extLst>
            <c:ext xmlns:c16="http://schemas.microsoft.com/office/drawing/2014/chart" uri="{C3380CC4-5D6E-409C-BE32-E72D297353CC}">
              <c16:uniqueId val="{00000000-63F2-40A2-A96A-D840D8696DD9}"/>
            </c:ext>
          </c:extLst>
        </c:ser>
        <c:dLbls>
          <c:showLegendKey val="0"/>
          <c:showVal val="0"/>
          <c:showCatName val="0"/>
          <c:showSerName val="0"/>
          <c:showPercent val="0"/>
          <c:showBubbleSize val="0"/>
        </c:dLbls>
        <c:gapWidth val="219"/>
        <c:overlap val="-27"/>
        <c:axId val="312831704"/>
        <c:axId val="388052640"/>
      </c:barChart>
      <c:dateAx>
        <c:axId val="31283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2640"/>
        <c:crosses val="autoZero"/>
        <c:auto val="1"/>
        <c:lblOffset val="100"/>
        <c:baseTimeUnit val="months"/>
      </c:dateAx>
      <c:valAx>
        <c:axId val="38805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3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29B-4E82-8B64-42AB119E3C6B}"/>
            </c:ext>
          </c:extLst>
        </c:ser>
        <c:dLbls>
          <c:showLegendKey val="0"/>
          <c:showVal val="0"/>
          <c:showCatName val="0"/>
          <c:showSerName val="0"/>
          <c:showPercent val="0"/>
          <c:showBubbleSize val="0"/>
        </c:dLbls>
        <c:gapWidth val="219"/>
        <c:overlap val="-27"/>
        <c:axId val="507355872"/>
        <c:axId val="507354888"/>
      </c:barChart>
      <c:catAx>
        <c:axId val="50735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54888"/>
        <c:crosses val="autoZero"/>
        <c:auto val="1"/>
        <c:lblAlgn val="ctr"/>
        <c:lblOffset val="100"/>
        <c:noMultiLvlLbl val="0"/>
      </c:catAx>
      <c:valAx>
        <c:axId val="50735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5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6</c:v>
                </c:pt>
                <c:pt idx="1">
                  <c:v>4</c:v>
                </c:pt>
                <c:pt idx="2">
                  <c:v>1</c:v>
                </c:pt>
                <c:pt idx="3">
                  <c:v>4</c:v>
                </c:pt>
                <c:pt idx="4">
                  <c:v>4</c:v>
                </c:pt>
              </c:numCache>
            </c:numRef>
          </c:val>
          <c:extLst>
            <c:ext xmlns:c16="http://schemas.microsoft.com/office/drawing/2014/chart" uri="{C3380CC4-5D6E-409C-BE32-E72D297353CC}">
              <c16:uniqueId val="{00000000-42FA-44E4-A980-52BDD4998F5A}"/>
            </c:ext>
          </c:extLst>
        </c:ser>
        <c:dLbls>
          <c:showLegendKey val="0"/>
          <c:showVal val="0"/>
          <c:showCatName val="0"/>
          <c:showSerName val="0"/>
          <c:showPercent val="0"/>
          <c:showBubbleSize val="0"/>
        </c:dLbls>
        <c:gapWidth val="219"/>
        <c:overlap val="-27"/>
        <c:axId val="507353248"/>
        <c:axId val="507350952"/>
      </c:barChart>
      <c:catAx>
        <c:axId val="50735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50952"/>
        <c:crosses val="autoZero"/>
        <c:auto val="1"/>
        <c:lblAlgn val="ctr"/>
        <c:lblOffset val="100"/>
        <c:noMultiLvlLbl val="0"/>
      </c:catAx>
      <c:valAx>
        <c:axId val="50735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5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13280</c:v>
                </c:pt>
                <c:pt idx="5">
                  <c:v>12630</c:v>
                </c:pt>
                <c:pt idx="6">
                  <c:v>820</c:v>
                </c:pt>
              </c:numCache>
            </c:numRef>
          </c:val>
          <c:extLst>
            <c:ext xmlns:c16="http://schemas.microsoft.com/office/drawing/2014/chart" uri="{C3380CC4-5D6E-409C-BE32-E72D297353CC}">
              <c16:uniqueId val="{00000000-B9C4-400E-9168-A91FD8050884}"/>
            </c:ext>
          </c:extLst>
        </c:ser>
        <c:dLbls>
          <c:showLegendKey val="0"/>
          <c:showVal val="0"/>
          <c:showCatName val="0"/>
          <c:showSerName val="0"/>
          <c:showPercent val="0"/>
          <c:showBubbleSize val="0"/>
        </c:dLbls>
        <c:gapWidth val="219"/>
        <c:overlap val="-27"/>
        <c:axId val="507358496"/>
        <c:axId val="507359152"/>
      </c:barChart>
      <c:catAx>
        <c:axId val="50735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59152"/>
        <c:crosses val="autoZero"/>
        <c:auto val="1"/>
        <c:lblAlgn val="ctr"/>
        <c:lblOffset val="100"/>
        <c:noMultiLvlLbl val="0"/>
      </c:catAx>
      <c:valAx>
        <c:axId val="50735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35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84</c:v>
                </c:pt>
                <c:pt idx="5">
                  <c:v>7</c:v>
                </c:pt>
              </c:numCache>
            </c:numRef>
          </c:val>
          <c:extLst>
            <c:ext xmlns:c16="http://schemas.microsoft.com/office/drawing/2014/chart" uri="{C3380CC4-5D6E-409C-BE32-E72D297353CC}">
              <c16:uniqueId val="{00000000-686B-4CDC-8352-BA89FCA86532}"/>
            </c:ext>
          </c:extLst>
        </c:ser>
        <c:dLbls>
          <c:showLegendKey val="0"/>
          <c:showVal val="0"/>
          <c:showCatName val="0"/>
          <c:showSerName val="0"/>
          <c:showPercent val="0"/>
          <c:showBubbleSize val="0"/>
        </c:dLbls>
        <c:gapWidth val="219"/>
        <c:overlap val="-27"/>
        <c:axId val="509042768"/>
        <c:axId val="509047032"/>
      </c:barChart>
      <c:dateAx>
        <c:axId val="50904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47032"/>
        <c:crosses val="autoZero"/>
        <c:auto val="1"/>
        <c:lblOffset val="100"/>
        <c:baseTimeUnit val="months"/>
      </c:dateAx>
      <c:valAx>
        <c:axId val="50904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4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57</c:v>
                </c:pt>
                <c:pt idx="5">
                  <c:v>423</c:v>
                </c:pt>
                <c:pt idx="6">
                  <c:v>0</c:v>
                </c:pt>
                <c:pt idx="7">
                  <c:v>0</c:v>
                </c:pt>
                <c:pt idx="8">
                  <c:v>0</c:v>
                </c:pt>
                <c:pt idx="9">
                  <c:v>0</c:v>
                </c:pt>
                <c:pt idx="10">
                  <c:v>0</c:v>
                </c:pt>
                <c:pt idx="11">
                  <c:v>0</c:v>
                </c:pt>
              </c:numCache>
            </c:numRef>
          </c:val>
          <c:extLst>
            <c:ext xmlns:c16="http://schemas.microsoft.com/office/drawing/2014/chart" uri="{C3380CC4-5D6E-409C-BE32-E72D297353CC}">
              <c16:uniqueId val="{00000000-8173-4627-BA67-7F46AFD7D36E}"/>
            </c:ext>
          </c:extLst>
        </c:ser>
        <c:dLbls>
          <c:showLegendKey val="0"/>
          <c:showVal val="0"/>
          <c:showCatName val="0"/>
          <c:showSerName val="0"/>
          <c:showPercent val="0"/>
          <c:showBubbleSize val="0"/>
        </c:dLbls>
        <c:gapWidth val="219"/>
        <c:overlap val="-27"/>
        <c:axId val="509037520"/>
        <c:axId val="509038504"/>
      </c:barChart>
      <c:dateAx>
        <c:axId val="50903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38504"/>
        <c:crosses val="autoZero"/>
        <c:auto val="1"/>
        <c:lblOffset val="100"/>
        <c:baseTimeUnit val="months"/>
      </c:dateAx>
      <c:valAx>
        <c:axId val="50903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3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313</c:v>
                </c:pt>
                <c:pt idx="4">
                  <c:v>289</c:v>
                </c:pt>
                <c:pt idx="5">
                  <c:v>423</c:v>
                </c:pt>
                <c:pt idx="6">
                  <c:v>0</c:v>
                </c:pt>
                <c:pt idx="7">
                  <c:v>0</c:v>
                </c:pt>
                <c:pt idx="8">
                  <c:v>0</c:v>
                </c:pt>
                <c:pt idx="9">
                  <c:v>0</c:v>
                </c:pt>
                <c:pt idx="10">
                  <c:v>0</c:v>
                </c:pt>
                <c:pt idx="11">
                  <c:v>0</c:v>
                </c:pt>
              </c:numCache>
            </c:numRef>
          </c:val>
          <c:extLst>
            <c:ext xmlns:c16="http://schemas.microsoft.com/office/drawing/2014/chart" uri="{C3380CC4-5D6E-409C-BE32-E72D297353CC}">
              <c16:uniqueId val="{00000000-A8F3-46E5-AECB-24F60B11AF50}"/>
            </c:ext>
          </c:extLst>
        </c:ser>
        <c:dLbls>
          <c:showLegendKey val="0"/>
          <c:showVal val="0"/>
          <c:showCatName val="0"/>
          <c:showSerName val="0"/>
          <c:showPercent val="0"/>
          <c:showBubbleSize val="0"/>
        </c:dLbls>
        <c:gapWidth val="219"/>
        <c:overlap val="-27"/>
        <c:axId val="509041456"/>
        <c:axId val="509039816"/>
      </c:barChart>
      <c:catAx>
        <c:axId val="50904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39816"/>
        <c:crosses val="autoZero"/>
        <c:auto val="1"/>
        <c:lblAlgn val="ctr"/>
        <c:lblOffset val="100"/>
        <c:noMultiLvlLbl val="0"/>
      </c:catAx>
      <c:valAx>
        <c:axId val="50903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4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pt idx="4">
                  <c:v>10855</c:v>
                </c:pt>
              </c:numCache>
            </c:numRef>
          </c:val>
          <c:extLst>
            <c:ext xmlns:c16="http://schemas.microsoft.com/office/drawing/2014/chart" uri="{C3380CC4-5D6E-409C-BE32-E72D297353CC}">
              <c16:uniqueId val="{00000000-5D0F-47C3-A3A9-14AC10C4B930}"/>
            </c:ext>
          </c:extLst>
        </c:ser>
        <c:dLbls>
          <c:showLegendKey val="0"/>
          <c:showVal val="0"/>
          <c:showCatName val="0"/>
          <c:showSerName val="0"/>
          <c:showPercent val="0"/>
          <c:showBubbleSize val="0"/>
        </c:dLbls>
        <c:gapWidth val="219"/>
        <c:overlap val="-27"/>
        <c:axId val="509049328"/>
        <c:axId val="509048344"/>
      </c:barChart>
      <c:dateAx>
        <c:axId val="509049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48344"/>
        <c:crosses val="autoZero"/>
        <c:auto val="1"/>
        <c:lblOffset val="100"/>
        <c:baseTimeUnit val="months"/>
      </c:dateAx>
      <c:valAx>
        <c:axId val="50904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04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C3AAD-59AB-4AE7-B94D-9093075ADBF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92E1F27-FDE7-4DF8-90F3-3BE64EDEB8C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55843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ED2F-39DC-43C7-BB4C-6C8BCF397EB6}"/>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E61C776-E981-486F-A424-FAA3BDBED109}"/>
              </a:ext>
            </a:extLst>
          </p:cNvPr>
          <p:cNvGraphicFramePr>
            <a:graphicFrameLocks noGrp="1"/>
          </p:cNvGraphicFramePr>
          <p:nvPr>
            <p:ph type="chart" sz="quarter" idx="13"/>
            <p:extLst>
              <p:ext uri="{D42A27DB-BD31-4B8C-83A1-F6EECF244321}">
                <p14:modId xmlns:p14="http://schemas.microsoft.com/office/powerpoint/2010/main" val="2085038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3A685-1905-4487-B14D-29A5D6C287F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0BDD9D8-F513-4E98-966C-25D75F86A0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233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B98A5-B7F0-4223-89A7-3D178AF058A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FC4FF6A-24E0-46CC-A91E-15C20DB7C8C6}"/>
              </a:ext>
            </a:extLst>
          </p:cNvPr>
          <p:cNvGraphicFramePr>
            <a:graphicFrameLocks noGrp="1"/>
          </p:cNvGraphicFramePr>
          <p:nvPr>
            <p:ph type="tbl" sz="quarter" idx="13"/>
            <p:extLst>
              <p:ext uri="{D42A27DB-BD31-4B8C-83A1-F6EECF244321}">
                <p14:modId xmlns:p14="http://schemas.microsoft.com/office/powerpoint/2010/main" val="7886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7407023"/>
                    </a:ext>
                  </a:extLst>
                </a:gridCol>
                <a:gridCol w="905256">
                  <a:extLst>
                    <a:ext uri="{9D8B030D-6E8A-4147-A177-3AD203B41FA5}">
                      <a16:colId xmlns:a16="http://schemas.microsoft.com/office/drawing/2014/main" val="620065477"/>
                    </a:ext>
                  </a:extLst>
                </a:gridCol>
                <a:gridCol w="905256">
                  <a:extLst>
                    <a:ext uri="{9D8B030D-6E8A-4147-A177-3AD203B41FA5}">
                      <a16:colId xmlns:a16="http://schemas.microsoft.com/office/drawing/2014/main" val="521048892"/>
                    </a:ext>
                  </a:extLst>
                </a:gridCol>
                <a:gridCol w="905256">
                  <a:extLst>
                    <a:ext uri="{9D8B030D-6E8A-4147-A177-3AD203B41FA5}">
                      <a16:colId xmlns:a16="http://schemas.microsoft.com/office/drawing/2014/main" val="2467977309"/>
                    </a:ext>
                  </a:extLst>
                </a:gridCol>
                <a:gridCol w="905256">
                  <a:extLst>
                    <a:ext uri="{9D8B030D-6E8A-4147-A177-3AD203B41FA5}">
                      <a16:colId xmlns:a16="http://schemas.microsoft.com/office/drawing/2014/main" val="1499183532"/>
                    </a:ext>
                  </a:extLst>
                </a:gridCol>
                <a:gridCol w="905256">
                  <a:extLst>
                    <a:ext uri="{9D8B030D-6E8A-4147-A177-3AD203B41FA5}">
                      <a16:colId xmlns:a16="http://schemas.microsoft.com/office/drawing/2014/main" val="4134648916"/>
                    </a:ext>
                  </a:extLst>
                </a:gridCol>
                <a:gridCol w="905256">
                  <a:extLst>
                    <a:ext uri="{9D8B030D-6E8A-4147-A177-3AD203B41FA5}">
                      <a16:colId xmlns:a16="http://schemas.microsoft.com/office/drawing/2014/main" val="1285773678"/>
                    </a:ext>
                  </a:extLst>
                </a:gridCol>
                <a:gridCol w="905256">
                  <a:extLst>
                    <a:ext uri="{9D8B030D-6E8A-4147-A177-3AD203B41FA5}">
                      <a16:colId xmlns:a16="http://schemas.microsoft.com/office/drawing/2014/main" val="4221574481"/>
                    </a:ext>
                  </a:extLst>
                </a:gridCol>
                <a:gridCol w="905256">
                  <a:extLst>
                    <a:ext uri="{9D8B030D-6E8A-4147-A177-3AD203B41FA5}">
                      <a16:colId xmlns:a16="http://schemas.microsoft.com/office/drawing/2014/main" val="205634559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2858207"/>
                  </a:ext>
                </a:extLst>
              </a:tr>
              <a:tr h="370840">
                <a:tc>
                  <a:txBody>
                    <a:bodyPr/>
                    <a:lstStyle/>
                    <a:p>
                      <a:r>
                        <a:rPr lang="en-US" sz="1000"/>
                        <a:t>1905</a:t>
                      </a:r>
                    </a:p>
                  </a:txBody>
                  <a:tcPr/>
                </a:tc>
                <a:tc>
                  <a:txBody>
                    <a:bodyPr/>
                    <a:lstStyle/>
                    <a:p>
                      <a:r>
                        <a:rPr lang="en-US" sz="1000"/>
                        <a:t>0</a:t>
                      </a:r>
                    </a:p>
                  </a:txBody>
                  <a:tcPr/>
                </a:tc>
                <a:tc>
                  <a:txBody>
                    <a:bodyPr/>
                    <a:lstStyle/>
                    <a:p>
                      <a:r>
                        <a:rPr lang="en-US" sz="1000"/>
                        <a:t>7</a:t>
                      </a:r>
                    </a:p>
                  </a:txBody>
                  <a:tcPr/>
                </a:tc>
                <a:tc>
                  <a:txBody>
                    <a:bodyPr/>
                    <a:lstStyle/>
                    <a:p>
                      <a:r>
                        <a:rPr lang="en-US" sz="1000"/>
                        <a:t>57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0.4349 %</a:t>
                      </a:r>
                    </a:p>
                  </a:txBody>
                  <a:tcPr/>
                </a:tc>
                <a:tc>
                  <a:txBody>
                    <a:bodyPr/>
                    <a:lstStyle/>
                    <a:p>
                      <a:r>
                        <a:rPr lang="en-US" sz="1000"/>
                        <a:t>0.0 %</a:t>
                      </a:r>
                    </a:p>
                  </a:txBody>
                  <a:tcPr/>
                </a:tc>
                <a:extLst>
                  <a:ext uri="{0D108BD9-81ED-4DB2-BD59-A6C34878D82A}">
                    <a16:rowId xmlns:a16="http://schemas.microsoft.com/office/drawing/2014/main" val="921660496"/>
                  </a:ext>
                </a:extLst>
              </a:tr>
            </a:tbl>
          </a:graphicData>
        </a:graphic>
      </p:graphicFrame>
      <p:sp>
        <p:nvSpPr>
          <p:cNvPr id="4" name="Text Placeholder 3">
            <a:extLst>
              <a:ext uri="{FF2B5EF4-FFF2-40B4-BE49-F238E27FC236}">
                <a16:creationId xmlns:a16="http://schemas.microsoft.com/office/drawing/2014/main" id="{A5F3B55B-8F6C-4BB1-A872-07A5FD5E33A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03593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40730-6E5D-4084-9A77-15664FBFD25F}"/>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A1E5C4F-9EF4-45B3-8A0E-B505D95FAF24}"/>
              </a:ext>
            </a:extLst>
          </p:cNvPr>
          <p:cNvGraphicFramePr>
            <a:graphicFrameLocks noGrp="1"/>
          </p:cNvGraphicFramePr>
          <p:nvPr>
            <p:ph type="chart" sz="quarter" idx="13"/>
            <p:extLst>
              <p:ext uri="{D42A27DB-BD31-4B8C-83A1-F6EECF244321}">
                <p14:modId xmlns:p14="http://schemas.microsoft.com/office/powerpoint/2010/main" val="519965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012C61-D536-400A-875D-797AD848EBD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2F7F71D-4A13-4F25-B3C0-70E90E85F8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241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B0B15-5F5B-4C3F-AE5F-A758FC2B9B8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0AB45F4-2432-4B41-91E2-03C1CCABFF66}"/>
              </a:ext>
            </a:extLst>
          </p:cNvPr>
          <p:cNvGraphicFramePr>
            <a:graphicFrameLocks noGrp="1"/>
          </p:cNvGraphicFramePr>
          <p:nvPr>
            <p:ph type="chart" sz="quarter" idx="13"/>
            <p:extLst>
              <p:ext uri="{D42A27DB-BD31-4B8C-83A1-F6EECF244321}">
                <p14:modId xmlns:p14="http://schemas.microsoft.com/office/powerpoint/2010/main" val="3117885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AA087D-8079-4C1F-A467-F5D69B94C7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631B750-0484-4021-AD44-6496EEEA6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8999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36630-D4E7-4BDA-A47E-51361D90AC63}"/>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3384AD9A-D760-4BF1-88EC-4D86C02B866C}"/>
              </a:ext>
            </a:extLst>
          </p:cNvPr>
          <p:cNvGraphicFramePr>
            <a:graphicFrameLocks noGrp="1"/>
          </p:cNvGraphicFramePr>
          <p:nvPr>
            <p:ph type="chart" sz="quarter" idx="13"/>
            <p:extLst>
              <p:ext uri="{D42A27DB-BD31-4B8C-83A1-F6EECF244321}">
                <p14:modId xmlns:p14="http://schemas.microsoft.com/office/powerpoint/2010/main" val="1962663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B7B23-9763-462A-912C-56F04F7D085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A307D70-90BE-47D5-B6F4-0C5AAFE121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837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BA5C-E891-4FBC-8845-0DB13546536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0C45AEC-270A-496B-86F1-5C89518BBA0F}"/>
              </a:ext>
            </a:extLst>
          </p:cNvPr>
          <p:cNvGraphicFramePr>
            <a:graphicFrameLocks noGrp="1"/>
          </p:cNvGraphicFramePr>
          <p:nvPr>
            <p:ph type="chart" sz="quarter" idx="13"/>
            <p:extLst>
              <p:ext uri="{D42A27DB-BD31-4B8C-83A1-F6EECF244321}">
                <p14:modId xmlns:p14="http://schemas.microsoft.com/office/powerpoint/2010/main" val="502962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45299E-2214-4422-A300-C5D1E527D12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752530F-B70B-4D92-A2F0-C051E1CF0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6132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3BDB-8E97-447B-9C90-5322EC78BB88}"/>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E91735CB-DDA5-4863-97B7-EA47565110EE}"/>
              </a:ext>
            </a:extLst>
          </p:cNvPr>
          <p:cNvGraphicFramePr>
            <a:graphicFrameLocks noGrp="1"/>
          </p:cNvGraphicFramePr>
          <p:nvPr>
            <p:ph type="tbl" sz="quarter" idx="13"/>
            <p:extLst>
              <p:ext uri="{D42A27DB-BD31-4B8C-83A1-F6EECF244321}">
                <p14:modId xmlns:p14="http://schemas.microsoft.com/office/powerpoint/2010/main" val="58151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30686607"/>
                    </a:ext>
                  </a:extLst>
                </a:gridCol>
                <a:gridCol w="1316737">
                  <a:extLst>
                    <a:ext uri="{9D8B030D-6E8A-4147-A177-3AD203B41FA5}">
                      <a16:colId xmlns:a16="http://schemas.microsoft.com/office/drawing/2014/main" val="1043150740"/>
                    </a:ext>
                  </a:extLst>
                </a:gridCol>
                <a:gridCol w="329184">
                  <a:extLst>
                    <a:ext uri="{9D8B030D-6E8A-4147-A177-3AD203B41FA5}">
                      <a16:colId xmlns:a16="http://schemas.microsoft.com/office/drawing/2014/main" val="436235112"/>
                    </a:ext>
                  </a:extLst>
                </a:gridCol>
                <a:gridCol w="329184">
                  <a:extLst>
                    <a:ext uri="{9D8B030D-6E8A-4147-A177-3AD203B41FA5}">
                      <a16:colId xmlns:a16="http://schemas.microsoft.com/office/drawing/2014/main" val="1600192198"/>
                    </a:ext>
                  </a:extLst>
                </a:gridCol>
                <a:gridCol w="329184">
                  <a:extLst>
                    <a:ext uri="{9D8B030D-6E8A-4147-A177-3AD203B41FA5}">
                      <a16:colId xmlns:a16="http://schemas.microsoft.com/office/drawing/2014/main" val="4043631975"/>
                    </a:ext>
                  </a:extLst>
                </a:gridCol>
                <a:gridCol w="329184">
                  <a:extLst>
                    <a:ext uri="{9D8B030D-6E8A-4147-A177-3AD203B41FA5}">
                      <a16:colId xmlns:a16="http://schemas.microsoft.com/office/drawing/2014/main" val="2074471451"/>
                    </a:ext>
                  </a:extLst>
                </a:gridCol>
                <a:gridCol w="329184">
                  <a:extLst>
                    <a:ext uri="{9D8B030D-6E8A-4147-A177-3AD203B41FA5}">
                      <a16:colId xmlns:a16="http://schemas.microsoft.com/office/drawing/2014/main" val="621855085"/>
                    </a:ext>
                  </a:extLst>
                </a:gridCol>
                <a:gridCol w="329184">
                  <a:extLst>
                    <a:ext uri="{9D8B030D-6E8A-4147-A177-3AD203B41FA5}">
                      <a16:colId xmlns:a16="http://schemas.microsoft.com/office/drawing/2014/main" val="682156791"/>
                    </a:ext>
                  </a:extLst>
                </a:gridCol>
                <a:gridCol w="329184">
                  <a:extLst>
                    <a:ext uri="{9D8B030D-6E8A-4147-A177-3AD203B41FA5}">
                      <a16:colId xmlns:a16="http://schemas.microsoft.com/office/drawing/2014/main" val="3638413501"/>
                    </a:ext>
                  </a:extLst>
                </a:gridCol>
                <a:gridCol w="329184">
                  <a:extLst>
                    <a:ext uri="{9D8B030D-6E8A-4147-A177-3AD203B41FA5}">
                      <a16:colId xmlns:a16="http://schemas.microsoft.com/office/drawing/2014/main" val="334604855"/>
                    </a:ext>
                  </a:extLst>
                </a:gridCol>
                <a:gridCol w="329184">
                  <a:extLst>
                    <a:ext uri="{9D8B030D-6E8A-4147-A177-3AD203B41FA5}">
                      <a16:colId xmlns:a16="http://schemas.microsoft.com/office/drawing/2014/main" val="2114985090"/>
                    </a:ext>
                  </a:extLst>
                </a:gridCol>
                <a:gridCol w="329184">
                  <a:extLst>
                    <a:ext uri="{9D8B030D-6E8A-4147-A177-3AD203B41FA5}">
                      <a16:colId xmlns:a16="http://schemas.microsoft.com/office/drawing/2014/main" val="2355890310"/>
                    </a:ext>
                  </a:extLst>
                </a:gridCol>
                <a:gridCol w="329184">
                  <a:extLst>
                    <a:ext uri="{9D8B030D-6E8A-4147-A177-3AD203B41FA5}">
                      <a16:colId xmlns:a16="http://schemas.microsoft.com/office/drawing/2014/main" val="2759008452"/>
                    </a:ext>
                  </a:extLst>
                </a:gridCol>
                <a:gridCol w="329184">
                  <a:extLst>
                    <a:ext uri="{9D8B030D-6E8A-4147-A177-3AD203B41FA5}">
                      <a16:colId xmlns:a16="http://schemas.microsoft.com/office/drawing/2014/main" val="1908621702"/>
                    </a:ext>
                  </a:extLst>
                </a:gridCol>
                <a:gridCol w="329184">
                  <a:extLst>
                    <a:ext uri="{9D8B030D-6E8A-4147-A177-3AD203B41FA5}">
                      <a16:colId xmlns:a16="http://schemas.microsoft.com/office/drawing/2014/main" val="3853217765"/>
                    </a:ext>
                  </a:extLst>
                </a:gridCol>
                <a:gridCol w="329184">
                  <a:extLst>
                    <a:ext uri="{9D8B030D-6E8A-4147-A177-3AD203B41FA5}">
                      <a16:colId xmlns:a16="http://schemas.microsoft.com/office/drawing/2014/main" val="1225674684"/>
                    </a:ext>
                  </a:extLst>
                </a:gridCol>
                <a:gridCol w="329184">
                  <a:extLst>
                    <a:ext uri="{9D8B030D-6E8A-4147-A177-3AD203B41FA5}">
                      <a16:colId xmlns:a16="http://schemas.microsoft.com/office/drawing/2014/main" val="2431249626"/>
                    </a:ext>
                  </a:extLst>
                </a:gridCol>
                <a:gridCol w="329184">
                  <a:extLst>
                    <a:ext uri="{9D8B030D-6E8A-4147-A177-3AD203B41FA5}">
                      <a16:colId xmlns:a16="http://schemas.microsoft.com/office/drawing/2014/main" val="723626140"/>
                    </a:ext>
                  </a:extLst>
                </a:gridCol>
                <a:gridCol w="329184">
                  <a:extLst>
                    <a:ext uri="{9D8B030D-6E8A-4147-A177-3AD203B41FA5}">
                      <a16:colId xmlns:a16="http://schemas.microsoft.com/office/drawing/2014/main" val="525987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65142452"/>
                  </a:ext>
                </a:extLst>
              </a:tr>
            </a:tbl>
          </a:graphicData>
        </a:graphic>
      </p:graphicFrame>
      <p:sp>
        <p:nvSpPr>
          <p:cNvPr id="4" name="Text Placeholder 3">
            <a:extLst>
              <a:ext uri="{FF2B5EF4-FFF2-40B4-BE49-F238E27FC236}">
                <a16:creationId xmlns:a16="http://schemas.microsoft.com/office/drawing/2014/main" id="{2DE12DA3-F116-4C9E-894F-7EC9AF47339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70696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E9DB-6EB9-41EB-BA3C-8A8313CD978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29F14F27-57B9-4550-8336-A74FD9C11FD1}"/>
              </a:ext>
            </a:extLst>
          </p:cNvPr>
          <p:cNvGraphicFramePr>
            <a:graphicFrameLocks noGrp="1"/>
          </p:cNvGraphicFramePr>
          <p:nvPr>
            <p:ph type="tbl" sz="quarter" idx="13"/>
            <p:extLst>
              <p:ext uri="{D42A27DB-BD31-4B8C-83A1-F6EECF244321}">
                <p14:modId xmlns:p14="http://schemas.microsoft.com/office/powerpoint/2010/main" val="341092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81034761"/>
                    </a:ext>
                  </a:extLst>
                </a:gridCol>
                <a:gridCol w="1316737">
                  <a:extLst>
                    <a:ext uri="{9D8B030D-6E8A-4147-A177-3AD203B41FA5}">
                      <a16:colId xmlns:a16="http://schemas.microsoft.com/office/drawing/2014/main" val="228585500"/>
                    </a:ext>
                  </a:extLst>
                </a:gridCol>
                <a:gridCol w="329184">
                  <a:extLst>
                    <a:ext uri="{9D8B030D-6E8A-4147-A177-3AD203B41FA5}">
                      <a16:colId xmlns:a16="http://schemas.microsoft.com/office/drawing/2014/main" val="2619716767"/>
                    </a:ext>
                  </a:extLst>
                </a:gridCol>
                <a:gridCol w="329184">
                  <a:extLst>
                    <a:ext uri="{9D8B030D-6E8A-4147-A177-3AD203B41FA5}">
                      <a16:colId xmlns:a16="http://schemas.microsoft.com/office/drawing/2014/main" val="1730907748"/>
                    </a:ext>
                  </a:extLst>
                </a:gridCol>
                <a:gridCol w="329184">
                  <a:extLst>
                    <a:ext uri="{9D8B030D-6E8A-4147-A177-3AD203B41FA5}">
                      <a16:colId xmlns:a16="http://schemas.microsoft.com/office/drawing/2014/main" val="2992877820"/>
                    </a:ext>
                  </a:extLst>
                </a:gridCol>
                <a:gridCol w="329184">
                  <a:extLst>
                    <a:ext uri="{9D8B030D-6E8A-4147-A177-3AD203B41FA5}">
                      <a16:colId xmlns:a16="http://schemas.microsoft.com/office/drawing/2014/main" val="2452581341"/>
                    </a:ext>
                  </a:extLst>
                </a:gridCol>
                <a:gridCol w="329184">
                  <a:extLst>
                    <a:ext uri="{9D8B030D-6E8A-4147-A177-3AD203B41FA5}">
                      <a16:colId xmlns:a16="http://schemas.microsoft.com/office/drawing/2014/main" val="206661127"/>
                    </a:ext>
                  </a:extLst>
                </a:gridCol>
                <a:gridCol w="329184">
                  <a:extLst>
                    <a:ext uri="{9D8B030D-6E8A-4147-A177-3AD203B41FA5}">
                      <a16:colId xmlns:a16="http://schemas.microsoft.com/office/drawing/2014/main" val="3243317065"/>
                    </a:ext>
                  </a:extLst>
                </a:gridCol>
                <a:gridCol w="329184">
                  <a:extLst>
                    <a:ext uri="{9D8B030D-6E8A-4147-A177-3AD203B41FA5}">
                      <a16:colId xmlns:a16="http://schemas.microsoft.com/office/drawing/2014/main" val="721298027"/>
                    </a:ext>
                  </a:extLst>
                </a:gridCol>
                <a:gridCol w="329184">
                  <a:extLst>
                    <a:ext uri="{9D8B030D-6E8A-4147-A177-3AD203B41FA5}">
                      <a16:colId xmlns:a16="http://schemas.microsoft.com/office/drawing/2014/main" val="3588423142"/>
                    </a:ext>
                  </a:extLst>
                </a:gridCol>
                <a:gridCol w="329184">
                  <a:extLst>
                    <a:ext uri="{9D8B030D-6E8A-4147-A177-3AD203B41FA5}">
                      <a16:colId xmlns:a16="http://schemas.microsoft.com/office/drawing/2014/main" val="1049717970"/>
                    </a:ext>
                  </a:extLst>
                </a:gridCol>
                <a:gridCol w="329184">
                  <a:extLst>
                    <a:ext uri="{9D8B030D-6E8A-4147-A177-3AD203B41FA5}">
                      <a16:colId xmlns:a16="http://schemas.microsoft.com/office/drawing/2014/main" val="1966947483"/>
                    </a:ext>
                  </a:extLst>
                </a:gridCol>
                <a:gridCol w="329184">
                  <a:extLst>
                    <a:ext uri="{9D8B030D-6E8A-4147-A177-3AD203B41FA5}">
                      <a16:colId xmlns:a16="http://schemas.microsoft.com/office/drawing/2014/main" val="1526728897"/>
                    </a:ext>
                  </a:extLst>
                </a:gridCol>
                <a:gridCol w="329184">
                  <a:extLst>
                    <a:ext uri="{9D8B030D-6E8A-4147-A177-3AD203B41FA5}">
                      <a16:colId xmlns:a16="http://schemas.microsoft.com/office/drawing/2014/main" val="144382587"/>
                    </a:ext>
                  </a:extLst>
                </a:gridCol>
                <a:gridCol w="329184">
                  <a:extLst>
                    <a:ext uri="{9D8B030D-6E8A-4147-A177-3AD203B41FA5}">
                      <a16:colId xmlns:a16="http://schemas.microsoft.com/office/drawing/2014/main" val="3496428644"/>
                    </a:ext>
                  </a:extLst>
                </a:gridCol>
                <a:gridCol w="329184">
                  <a:extLst>
                    <a:ext uri="{9D8B030D-6E8A-4147-A177-3AD203B41FA5}">
                      <a16:colId xmlns:a16="http://schemas.microsoft.com/office/drawing/2014/main" val="1288054096"/>
                    </a:ext>
                  </a:extLst>
                </a:gridCol>
                <a:gridCol w="329184">
                  <a:extLst>
                    <a:ext uri="{9D8B030D-6E8A-4147-A177-3AD203B41FA5}">
                      <a16:colId xmlns:a16="http://schemas.microsoft.com/office/drawing/2014/main" val="3890906699"/>
                    </a:ext>
                  </a:extLst>
                </a:gridCol>
                <a:gridCol w="329184">
                  <a:extLst>
                    <a:ext uri="{9D8B030D-6E8A-4147-A177-3AD203B41FA5}">
                      <a16:colId xmlns:a16="http://schemas.microsoft.com/office/drawing/2014/main" val="1267582059"/>
                    </a:ext>
                  </a:extLst>
                </a:gridCol>
                <a:gridCol w="329184">
                  <a:extLst>
                    <a:ext uri="{9D8B030D-6E8A-4147-A177-3AD203B41FA5}">
                      <a16:colId xmlns:a16="http://schemas.microsoft.com/office/drawing/2014/main" val="409140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93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- 2024-05-31 17:00:22</a:t>
                      </a:r>
                      <a:r>
                        <a:rPr kumimoji="0" lang="en-US" sz="1000" b="0" i="0" u="none" strike="noStrike" kern="1200" cap="none" spc="0" normalizeH="0" baseline="0" noProof="0">
                          <a:ln>
                            <a:noFill/>
                          </a:ln>
                          <a:solidFill>
                            <a:prstClr val="black"/>
                          </a:solidFill>
                          <a:effectLst/>
                          <a:uLnTx/>
                          <a:uFillTx/>
                          <a:latin typeface="Calibri"/>
                          <a:ea typeface="+mn-ea"/>
                          <a:cs typeface="+mn-cs"/>
                        </a:rPr>
                        <a:t>
 As we head into hurricane season, our VP of Marketing &amp; Customer Experience Nina Ota spoke with Mele Apana  on Island Life HI  about the three policies you need to protect your home from flood and wind damage: Homeowners, Hurricane, and Flood insurance. Hurricane season starts June 1st but major storms and heavy rain can occur any time of year. Waiting until a storm is approaching may be too late to secure coverage. Click the link below to watch the full interview. #TeamFICOH #HurricaneSeason #islandlifelive 
https://www.kitv.com/island-life/island-life-live/hurricane-preparedness-week-first-insurance-company-of-hawaii/video_176b2b16-b694-5a37-89e1-4ae4cc52073f.html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https://quintly-eu-image-storage.s3.amazonaws.com/17ae3836335657ff0a83f20c7d11e5e8/506b97586930b9690ddaa9a4d871b219.jpg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46049418"/>
                  </a:ext>
                </a:extLst>
              </a:tr>
            </a:tbl>
          </a:graphicData>
        </a:graphic>
      </p:graphicFrame>
      <p:sp>
        <p:nvSpPr>
          <p:cNvPr id="4" name="Text Placeholder 3">
            <a:extLst>
              <a:ext uri="{FF2B5EF4-FFF2-40B4-BE49-F238E27FC236}">
                <a16:creationId xmlns:a16="http://schemas.microsoft.com/office/drawing/2014/main" id="{A7703B79-D814-4B96-87D0-BB7ECD62F47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2404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6EA3-9A06-4F4F-92CB-F335299DD10D}"/>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1BC22277-8253-4C2B-9BC0-76744EFF187B}"/>
              </a:ext>
            </a:extLst>
          </p:cNvPr>
          <p:cNvGraphicFramePr>
            <a:graphicFrameLocks noGrp="1"/>
          </p:cNvGraphicFramePr>
          <p:nvPr>
            <p:ph type="tbl" sz="quarter" idx="13"/>
            <p:extLst>
              <p:ext uri="{D42A27DB-BD31-4B8C-83A1-F6EECF244321}">
                <p14:modId xmlns:p14="http://schemas.microsoft.com/office/powerpoint/2010/main" val="343074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8042799"/>
                    </a:ext>
                  </a:extLst>
                </a:gridCol>
                <a:gridCol w="1316737">
                  <a:extLst>
                    <a:ext uri="{9D8B030D-6E8A-4147-A177-3AD203B41FA5}">
                      <a16:colId xmlns:a16="http://schemas.microsoft.com/office/drawing/2014/main" val="1054216142"/>
                    </a:ext>
                  </a:extLst>
                </a:gridCol>
                <a:gridCol w="329184">
                  <a:extLst>
                    <a:ext uri="{9D8B030D-6E8A-4147-A177-3AD203B41FA5}">
                      <a16:colId xmlns:a16="http://schemas.microsoft.com/office/drawing/2014/main" val="992872906"/>
                    </a:ext>
                  </a:extLst>
                </a:gridCol>
                <a:gridCol w="329184">
                  <a:extLst>
                    <a:ext uri="{9D8B030D-6E8A-4147-A177-3AD203B41FA5}">
                      <a16:colId xmlns:a16="http://schemas.microsoft.com/office/drawing/2014/main" val="1232028022"/>
                    </a:ext>
                  </a:extLst>
                </a:gridCol>
                <a:gridCol w="329184">
                  <a:extLst>
                    <a:ext uri="{9D8B030D-6E8A-4147-A177-3AD203B41FA5}">
                      <a16:colId xmlns:a16="http://schemas.microsoft.com/office/drawing/2014/main" val="973798892"/>
                    </a:ext>
                  </a:extLst>
                </a:gridCol>
                <a:gridCol w="329184">
                  <a:extLst>
                    <a:ext uri="{9D8B030D-6E8A-4147-A177-3AD203B41FA5}">
                      <a16:colId xmlns:a16="http://schemas.microsoft.com/office/drawing/2014/main" val="3477795414"/>
                    </a:ext>
                  </a:extLst>
                </a:gridCol>
                <a:gridCol w="329184">
                  <a:extLst>
                    <a:ext uri="{9D8B030D-6E8A-4147-A177-3AD203B41FA5}">
                      <a16:colId xmlns:a16="http://schemas.microsoft.com/office/drawing/2014/main" val="2611699297"/>
                    </a:ext>
                  </a:extLst>
                </a:gridCol>
                <a:gridCol w="329184">
                  <a:extLst>
                    <a:ext uri="{9D8B030D-6E8A-4147-A177-3AD203B41FA5}">
                      <a16:colId xmlns:a16="http://schemas.microsoft.com/office/drawing/2014/main" val="2795956769"/>
                    </a:ext>
                  </a:extLst>
                </a:gridCol>
                <a:gridCol w="329184">
                  <a:extLst>
                    <a:ext uri="{9D8B030D-6E8A-4147-A177-3AD203B41FA5}">
                      <a16:colId xmlns:a16="http://schemas.microsoft.com/office/drawing/2014/main" val="88371191"/>
                    </a:ext>
                  </a:extLst>
                </a:gridCol>
                <a:gridCol w="329184">
                  <a:extLst>
                    <a:ext uri="{9D8B030D-6E8A-4147-A177-3AD203B41FA5}">
                      <a16:colId xmlns:a16="http://schemas.microsoft.com/office/drawing/2014/main" val="1103508658"/>
                    </a:ext>
                  </a:extLst>
                </a:gridCol>
                <a:gridCol w="329184">
                  <a:extLst>
                    <a:ext uri="{9D8B030D-6E8A-4147-A177-3AD203B41FA5}">
                      <a16:colId xmlns:a16="http://schemas.microsoft.com/office/drawing/2014/main" val="451350370"/>
                    </a:ext>
                  </a:extLst>
                </a:gridCol>
                <a:gridCol w="329184">
                  <a:extLst>
                    <a:ext uri="{9D8B030D-6E8A-4147-A177-3AD203B41FA5}">
                      <a16:colId xmlns:a16="http://schemas.microsoft.com/office/drawing/2014/main" val="2376125386"/>
                    </a:ext>
                  </a:extLst>
                </a:gridCol>
                <a:gridCol w="329184">
                  <a:extLst>
                    <a:ext uri="{9D8B030D-6E8A-4147-A177-3AD203B41FA5}">
                      <a16:colId xmlns:a16="http://schemas.microsoft.com/office/drawing/2014/main" val="1645794358"/>
                    </a:ext>
                  </a:extLst>
                </a:gridCol>
                <a:gridCol w="329184">
                  <a:extLst>
                    <a:ext uri="{9D8B030D-6E8A-4147-A177-3AD203B41FA5}">
                      <a16:colId xmlns:a16="http://schemas.microsoft.com/office/drawing/2014/main" val="3471064751"/>
                    </a:ext>
                  </a:extLst>
                </a:gridCol>
                <a:gridCol w="329184">
                  <a:extLst>
                    <a:ext uri="{9D8B030D-6E8A-4147-A177-3AD203B41FA5}">
                      <a16:colId xmlns:a16="http://schemas.microsoft.com/office/drawing/2014/main" val="2921820057"/>
                    </a:ext>
                  </a:extLst>
                </a:gridCol>
                <a:gridCol w="329184">
                  <a:extLst>
                    <a:ext uri="{9D8B030D-6E8A-4147-A177-3AD203B41FA5}">
                      <a16:colId xmlns:a16="http://schemas.microsoft.com/office/drawing/2014/main" val="858837570"/>
                    </a:ext>
                  </a:extLst>
                </a:gridCol>
                <a:gridCol w="329184">
                  <a:extLst>
                    <a:ext uri="{9D8B030D-6E8A-4147-A177-3AD203B41FA5}">
                      <a16:colId xmlns:a16="http://schemas.microsoft.com/office/drawing/2014/main" val="3494681339"/>
                    </a:ext>
                  </a:extLst>
                </a:gridCol>
                <a:gridCol w="329184">
                  <a:extLst>
                    <a:ext uri="{9D8B030D-6E8A-4147-A177-3AD203B41FA5}">
                      <a16:colId xmlns:a16="http://schemas.microsoft.com/office/drawing/2014/main" val="398553811"/>
                    </a:ext>
                  </a:extLst>
                </a:gridCol>
                <a:gridCol w="329184">
                  <a:extLst>
                    <a:ext uri="{9D8B030D-6E8A-4147-A177-3AD203B41FA5}">
                      <a16:colId xmlns:a16="http://schemas.microsoft.com/office/drawing/2014/main" val="219217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52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- 2024-05-08 18:00:13</a:t>
                      </a:r>
                      <a:r>
                        <a:rPr kumimoji="0" lang="en-US" sz="1000" b="0" i="0" u="none" strike="noStrike" kern="1200" cap="none" spc="0" normalizeH="0" baseline="0" noProof="0">
                          <a:ln>
                            <a:noFill/>
                          </a:ln>
                          <a:solidFill>
                            <a:prstClr val="black"/>
                          </a:solidFill>
                          <a:effectLst/>
                          <a:uLnTx/>
                          <a:uFillTx/>
                          <a:latin typeface="Calibri"/>
                          <a:ea typeface="+mn-ea"/>
                          <a:cs typeface="+mn-cs"/>
                        </a:rPr>
                        <a:t>
 Last week, FICOH joined Walk Wise Hawaii at the Senior Health &amp; Fitness Fair at the Hawaii United Okinawa Association to talk about pedestrian safety. It’s a serious issue requiring vigilance and the removal of distractions by drivers and pedestrians, but Lance Rae of Walk Wise Hawaii has a special talent for making these important conversations interactive and fun. We thoroughly enjoyed talking with the kupuna who visited our booth, leading them in taking the Walk Wise pledge, and passing out light-up bracelets to aid visibility during the dusk to dawn hours, which is the most dangerous time to be a pedestrian. Mahalo Walk Wise Hawaii for 15 years of awareness building around the topic of pedestrian safety, an issue that is very close to our heart. We’re excited to mark the 15th anniversary of Pedestrian Safety Month with Walk Wise Hawaii later this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https://quintly-eu-image-storage.s3.amazonaws.com/17ae3836335657ff0a83f20c7d11e5e8/ae3bfdf1cd561932050771aee8cde250.jpg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12908230"/>
                  </a:ext>
                </a:extLst>
              </a:tr>
            </a:tbl>
          </a:graphicData>
        </a:graphic>
      </p:graphicFrame>
      <p:sp>
        <p:nvSpPr>
          <p:cNvPr id="4" name="Text Placeholder 3">
            <a:extLst>
              <a:ext uri="{FF2B5EF4-FFF2-40B4-BE49-F238E27FC236}">
                <a16:creationId xmlns:a16="http://schemas.microsoft.com/office/drawing/2014/main" id="{3F023CEF-C561-4E3A-B29B-80AA8104BC5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13661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2972-2B4D-4DB7-AA1A-1E4C47EB1B66}"/>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79E6BD3D-009D-4674-A536-9BB3B2C88FB7}"/>
              </a:ext>
            </a:extLst>
          </p:cNvPr>
          <p:cNvGraphicFramePr>
            <a:graphicFrameLocks noGrp="1"/>
          </p:cNvGraphicFramePr>
          <p:nvPr>
            <p:ph type="tbl" sz="quarter" idx="13"/>
            <p:extLst>
              <p:ext uri="{D42A27DB-BD31-4B8C-83A1-F6EECF244321}">
                <p14:modId xmlns:p14="http://schemas.microsoft.com/office/powerpoint/2010/main" val="252648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95417701"/>
                    </a:ext>
                  </a:extLst>
                </a:gridCol>
                <a:gridCol w="1316737">
                  <a:extLst>
                    <a:ext uri="{9D8B030D-6E8A-4147-A177-3AD203B41FA5}">
                      <a16:colId xmlns:a16="http://schemas.microsoft.com/office/drawing/2014/main" val="2914680594"/>
                    </a:ext>
                  </a:extLst>
                </a:gridCol>
                <a:gridCol w="329184">
                  <a:extLst>
                    <a:ext uri="{9D8B030D-6E8A-4147-A177-3AD203B41FA5}">
                      <a16:colId xmlns:a16="http://schemas.microsoft.com/office/drawing/2014/main" val="2819885852"/>
                    </a:ext>
                  </a:extLst>
                </a:gridCol>
                <a:gridCol w="329184">
                  <a:extLst>
                    <a:ext uri="{9D8B030D-6E8A-4147-A177-3AD203B41FA5}">
                      <a16:colId xmlns:a16="http://schemas.microsoft.com/office/drawing/2014/main" val="733081082"/>
                    </a:ext>
                  </a:extLst>
                </a:gridCol>
                <a:gridCol w="329184">
                  <a:extLst>
                    <a:ext uri="{9D8B030D-6E8A-4147-A177-3AD203B41FA5}">
                      <a16:colId xmlns:a16="http://schemas.microsoft.com/office/drawing/2014/main" val="2370871736"/>
                    </a:ext>
                  </a:extLst>
                </a:gridCol>
                <a:gridCol w="329184">
                  <a:extLst>
                    <a:ext uri="{9D8B030D-6E8A-4147-A177-3AD203B41FA5}">
                      <a16:colId xmlns:a16="http://schemas.microsoft.com/office/drawing/2014/main" val="4185735290"/>
                    </a:ext>
                  </a:extLst>
                </a:gridCol>
                <a:gridCol w="329184">
                  <a:extLst>
                    <a:ext uri="{9D8B030D-6E8A-4147-A177-3AD203B41FA5}">
                      <a16:colId xmlns:a16="http://schemas.microsoft.com/office/drawing/2014/main" val="2060363781"/>
                    </a:ext>
                  </a:extLst>
                </a:gridCol>
                <a:gridCol w="329184">
                  <a:extLst>
                    <a:ext uri="{9D8B030D-6E8A-4147-A177-3AD203B41FA5}">
                      <a16:colId xmlns:a16="http://schemas.microsoft.com/office/drawing/2014/main" val="2489950899"/>
                    </a:ext>
                  </a:extLst>
                </a:gridCol>
                <a:gridCol w="329184">
                  <a:extLst>
                    <a:ext uri="{9D8B030D-6E8A-4147-A177-3AD203B41FA5}">
                      <a16:colId xmlns:a16="http://schemas.microsoft.com/office/drawing/2014/main" val="3414529775"/>
                    </a:ext>
                  </a:extLst>
                </a:gridCol>
                <a:gridCol w="329184">
                  <a:extLst>
                    <a:ext uri="{9D8B030D-6E8A-4147-A177-3AD203B41FA5}">
                      <a16:colId xmlns:a16="http://schemas.microsoft.com/office/drawing/2014/main" val="2529107089"/>
                    </a:ext>
                  </a:extLst>
                </a:gridCol>
                <a:gridCol w="329184">
                  <a:extLst>
                    <a:ext uri="{9D8B030D-6E8A-4147-A177-3AD203B41FA5}">
                      <a16:colId xmlns:a16="http://schemas.microsoft.com/office/drawing/2014/main" val="1490933385"/>
                    </a:ext>
                  </a:extLst>
                </a:gridCol>
                <a:gridCol w="329184">
                  <a:extLst>
                    <a:ext uri="{9D8B030D-6E8A-4147-A177-3AD203B41FA5}">
                      <a16:colId xmlns:a16="http://schemas.microsoft.com/office/drawing/2014/main" val="1901180162"/>
                    </a:ext>
                  </a:extLst>
                </a:gridCol>
                <a:gridCol w="329184">
                  <a:extLst>
                    <a:ext uri="{9D8B030D-6E8A-4147-A177-3AD203B41FA5}">
                      <a16:colId xmlns:a16="http://schemas.microsoft.com/office/drawing/2014/main" val="3451940233"/>
                    </a:ext>
                  </a:extLst>
                </a:gridCol>
                <a:gridCol w="329184">
                  <a:extLst>
                    <a:ext uri="{9D8B030D-6E8A-4147-A177-3AD203B41FA5}">
                      <a16:colId xmlns:a16="http://schemas.microsoft.com/office/drawing/2014/main" val="902638173"/>
                    </a:ext>
                  </a:extLst>
                </a:gridCol>
                <a:gridCol w="329184">
                  <a:extLst>
                    <a:ext uri="{9D8B030D-6E8A-4147-A177-3AD203B41FA5}">
                      <a16:colId xmlns:a16="http://schemas.microsoft.com/office/drawing/2014/main" val="859850244"/>
                    </a:ext>
                  </a:extLst>
                </a:gridCol>
                <a:gridCol w="329184">
                  <a:extLst>
                    <a:ext uri="{9D8B030D-6E8A-4147-A177-3AD203B41FA5}">
                      <a16:colId xmlns:a16="http://schemas.microsoft.com/office/drawing/2014/main" val="4110741570"/>
                    </a:ext>
                  </a:extLst>
                </a:gridCol>
                <a:gridCol w="329184">
                  <a:extLst>
                    <a:ext uri="{9D8B030D-6E8A-4147-A177-3AD203B41FA5}">
                      <a16:colId xmlns:a16="http://schemas.microsoft.com/office/drawing/2014/main" val="565811120"/>
                    </a:ext>
                  </a:extLst>
                </a:gridCol>
                <a:gridCol w="329184">
                  <a:extLst>
                    <a:ext uri="{9D8B030D-6E8A-4147-A177-3AD203B41FA5}">
                      <a16:colId xmlns:a16="http://schemas.microsoft.com/office/drawing/2014/main" val="2688012889"/>
                    </a:ext>
                  </a:extLst>
                </a:gridCol>
                <a:gridCol w="329184">
                  <a:extLst>
                    <a:ext uri="{9D8B030D-6E8A-4147-A177-3AD203B41FA5}">
                      <a16:colId xmlns:a16="http://schemas.microsoft.com/office/drawing/2014/main" val="1332289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0388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- 2024-05-07 17:00:58</a:t>
                      </a:r>
                      <a:r>
                        <a:rPr kumimoji="0" lang="en-US" sz="1000" b="0" i="0" u="none" strike="noStrike" kern="1200" cap="none" spc="0" normalizeH="0" baseline="0" noProof="0">
                          <a:ln>
                            <a:noFill/>
                          </a:ln>
                          <a:solidFill>
                            <a:prstClr val="black"/>
                          </a:solidFill>
                          <a:effectLst/>
                          <a:uLnTx/>
                          <a:uFillTx/>
                          <a:latin typeface="Calibri"/>
                          <a:ea typeface="+mn-ea"/>
                          <a:cs typeface="+mn-cs"/>
                        </a:rPr>
                        <a:t>
 Our associates had an amazing time connecting with students at @shidlercollegebusinessnight! Congratulations to the student honorees, who collectively received awards totaling more than ,000, and thank you to all the businesses who joined First Insurance in recognize Shidler College’s best and brightest. Now in its 19th year, FICOH’s title sponsorship of Business Night has become part of our core support of @shidlercollege. We especially appreciate the event’s networking component. As professionals, we learn as much from the students as they do from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https://quintly-eu-image-storage.s3.amazonaws.com/17ae3836335657ff0a83f20c7d11e5e8/47f09602e4a0cbb6e4015610d8840192.jpg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441625741"/>
                  </a:ext>
                </a:extLst>
              </a:tr>
            </a:tbl>
          </a:graphicData>
        </a:graphic>
      </p:graphicFrame>
      <p:sp>
        <p:nvSpPr>
          <p:cNvPr id="4" name="Text Placeholder 3">
            <a:extLst>
              <a:ext uri="{FF2B5EF4-FFF2-40B4-BE49-F238E27FC236}">
                <a16:creationId xmlns:a16="http://schemas.microsoft.com/office/drawing/2014/main" id="{CFF5994D-C9C1-493D-9DCC-A74DE2DC62C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3235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54E7B-5B7A-44F9-BFE5-240EA1B70DF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340870D-8A9E-4482-A45C-63AD6D0E64A7}"/>
              </a:ext>
            </a:extLst>
          </p:cNvPr>
          <p:cNvGraphicFramePr>
            <a:graphicFrameLocks noGrp="1"/>
          </p:cNvGraphicFramePr>
          <p:nvPr>
            <p:ph type="tbl" sz="quarter" idx="13"/>
            <p:extLst>
              <p:ext uri="{D42A27DB-BD31-4B8C-83A1-F6EECF244321}">
                <p14:modId xmlns:p14="http://schemas.microsoft.com/office/powerpoint/2010/main" val="4219954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31683091"/>
                    </a:ext>
                  </a:extLst>
                </a:gridCol>
                <a:gridCol w="576072">
                  <a:extLst>
                    <a:ext uri="{9D8B030D-6E8A-4147-A177-3AD203B41FA5}">
                      <a16:colId xmlns:a16="http://schemas.microsoft.com/office/drawing/2014/main" val="3013474634"/>
                    </a:ext>
                  </a:extLst>
                </a:gridCol>
                <a:gridCol w="576072">
                  <a:extLst>
                    <a:ext uri="{9D8B030D-6E8A-4147-A177-3AD203B41FA5}">
                      <a16:colId xmlns:a16="http://schemas.microsoft.com/office/drawing/2014/main" val="1244071920"/>
                    </a:ext>
                  </a:extLst>
                </a:gridCol>
                <a:gridCol w="576072">
                  <a:extLst>
                    <a:ext uri="{9D8B030D-6E8A-4147-A177-3AD203B41FA5}">
                      <a16:colId xmlns:a16="http://schemas.microsoft.com/office/drawing/2014/main" val="3973389108"/>
                    </a:ext>
                  </a:extLst>
                </a:gridCol>
                <a:gridCol w="576072">
                  <a:extLst>
                    <a:ext uri="{9D8B030D-6E8A-4147-A177-3AD203B41FA5}">
                      <a16:colId xmlns:a16="http://schemas.microsoft.com/office/drawing/2014/main" val="2957325299"/>
                    </a:ext>
                  </a:extLst>
                </a:gridCol>
                <a:gridCol w="576072">
                  <a:extLst>
                    <a:ext uri="{9D8B030D-6E8A-4147-A177-3AD203B41FA5}">
                      <a16:colId xmlns:a16="http://schemas.microsoft.com/office/drawing/2014/main" val="2524947405"/>
                    </a:ext>
                  </a:extLst>
                </a:gridCol>
                <a:gridCol w="576072">
                  <a:extLst>
                    <a:ext uri="{9D8B030D-6E8A-4147-A177-3AD203B41FA5}">
                      <a16:colId xmlns:a16="http://schemas.microsoft.com/office/drawing/2014/main" val="1583302951"/>
                    </a:ext>
                  </a:extLst>
                </a:gridCol>
                <a:gridCol w="576072">
                  <a:extLst>
                    <a:ext uri="{9D8B030D-6E8A-4147-A177-3AD203B41FA5}">
                      <a16:colId xmlns:a16="http://schemas.microsoft.com/office/drawing/2014/main" val="594318775"/>
                    </a:ext>
                  </a:extLst>
                </a:gridCol>
                <a:gridCol w="576072">
                  <a:extLst>
                    <a:ext uri="{9D8B030D-6E8A-4147-A177-3AD203B41FA5}">
                      <a16:colId xmlns:a16="http://schemas.microsoft.com/office/drawing/2014/main" val="4018675623"/>
                    </a:ext>
                  </a:extLst>
                </a:gridCol>
                <a:gridCol w="576072">
                  <a:extLst>
                    <a:ext uri="{9D8B030D-6E8A-4147-A177-3AD203B41FA5}">
                      <a16:colId xmlns:a16="http://schemas.microsoft.com/office/drawing/2014/main" val="1604576019"/>
                    </a:ext>
                  </a:extLst>
                </a:gridCol>
                <a:gridCol w="576072">
                  <a:extLst>
                    <a:ext uri="{9D8B030D-6E8A-4147-A177-3AD203B41FA5}">
                      <a16:colId xmlns:a16="http://schemas.microsoft.com/office/drawing/2014/main" val="669501002"/>
                    </a:ext>
                  </a:extLst>
                </a:gridCol>
                <a:gridCol w="576072">
                  <a:extLst>
                    <a:ext uri="{9D8B030D-6E8A-4147-A177-3AD203B41FA5}">
                      <a16:colId xmlns:a16="http://schemas.microsoft.com/office/drawing/2014/main" val="1733833855"/>
                    </a:ext>
                  </a:extLst>
                </a:gridCol>
                <a:gridCol w="576072">
                  <a:extLst>
                    <a:ext uri="{9D8B030D-6E8A-4147-A177-3AD203B41FA5}">
                      <a16:colId xmlns:a16="http://schemas.microsoft.com/office/drawing/2014/main" val="12994488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35210884"/>
                  </a:ext>
                </a:extLst>
              </a:tr>
              <a:tr h="370840">
                <a:tc>
                  <a:txBody>
                    <a:bodyPr/>
                    <a:lstStyle/>
                    <a:p>
                      <a:r>
                        <a:rPr lang="en-US" sz="1000"/>
                        <a:t>1185</a:t>
                      </a:r>
                    </a:p>
                  </a:txBody>
                  <a:tcPr/>
                </a:tc>
                <a:tc>
                  <a:txBody>
                    <a:bodyPr/>
                    <a:lstStyle/>
                    <a:p>
                      <a:r>
                        <a:rPr lang="en-US" sz="1000"/>
                        <a:t>-1</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0.0121 %</a:t>
                      </a:r>
                    </a:p>
                  </a:txBody>
                  <a:tcPr/>
                </a:tc>
                <a:tc>
                  <a:txBody>
                    <a:bodyPr/>
                    <a:lstStyle/>
                    <a:p>
                      <a:r>
                        <a:rPr lang="en-US" sz="1000"/>
                        <a:t>0.0 %</a:t>
                      </a:r>
                    </a:p>
                  </a:txBody>
                  <a:tcPr/>
                </a:tc>
                <a:extLst>
                  <a:ext uri="{0D108BD9-81ED-4DB2-BD59-A6C34878D82A}">
                    <a16:rowId xmlns:a16="http://schemas.microsoft.com/office/drawing/2014/main" val="2003060755"/>
                  </a:ext>
                </a:extLst>
              </a:tr>
            </a:tbl>
          </a:graphicData>
        </a:graphic>
      </p:graphicFrame>
      <p:sp>
        <p:nvSpPr>
          <p:cNvPr id="4" name="Text Placeholder 3">
            <a:extLst>
              <a:ext uri="{FF2B5EF4-FFF2-40B4-BE49-F238E27FC236}">
                <a16:creationId xmlns:a16="http://schemas.microsoft.com/office/drawing/2014/main" id="{AE23DD11-2004-47CC-8CB6-F4B3DA06D6F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78135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39CF5-4C23-44C0-A5ED-3D0E28AD787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CBC1D20-1520-4C18-AC06-5C910CF8C81C}"/>
              </a:ext>
            </a:extLst>
          </p:cNvPr>
          <p:cNvGraphicFramePr>
            <a:graphicFrameLocks noGrp="1"/>
          </p:cNvGraphicFramePr>
          <p:nvPr>
            <p:ph type="chart" sz="quarter" idx="13"/>
            <p:extLst>
              <p:ext uri="{D42A27DB-BD31-4B8C-83A1-F6EECF244321}">
                <p14:modId xmlns:p14="http://schemas.microsoft.com/office/powerpoint/2010/main" val="1381776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A9AE5-1BFA-4925-95BA-5A8B2C627C5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EC5EEBB-B03A-49DE-8A4B-851736467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450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E449A-65DD-46A7-A091-9F7D1CE24D7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F6C16E1-1ABD-4B9F-B6E0-638182BFD85F}"/>
              </a:ext>
            </a:extLst>
          </p:cNvPr>
          <p:cNvGraphicFramePr>
            <a:graphicFrameLocks noGrp="1"/>
          </p:cNvGraphicFramePr>
          <p:nvPr>
            <p:ph type="chart" sz="quarter" idx="13"/>
            <p:extLst>
              <p:ext uri="{D42A27DB-BD31-4B8C-83A1-F6EECF244321}">
                <p14:modId xmlns:p14="http://schemas.microsoft.com/office/powerpoint/2010/main" val="397810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CFEB3F-D85A-4246-AC5F-850DB6CD6DC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0E88850-08D2-48D7-B222-CDFDF69E9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3074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09553-D29C-47C7-A9E7-0F98AF3B3CC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1DF61893-6D3A-4F9F-BBDE-36CB4C049610}"/>
              </a:ext>
            </a:extLst>
          </p:cNvPr>
          <p:cNvGraphicFramePr>
            <a:graphicFrameLocks noGrp="1"/>
          </p:cNvGraphicFramePr>
          <p:nvPr>
            <p:ph type="chart" sz="quarter" idx="13"/>
            <p:extLst>
              <p:ext uri="{D42A27DB-BD31-4B8C-83A1-F6EECF244321}">
                <p14:modId xmlns:p14="http://schemas.microsoft.com/office/powerpoint/2010/main" val="9183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2E3EE-FBBE-4D5D-B3DF-31A43806706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CF70BA-1C2E-4DC8-BDEF-97C33E6A3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8934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69B17-4001-4BB1-949C-EE103D28D8EC}"/>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440C9BD-562C-44C8-8BFB-070CF0AFA75C}"/>
              </a:ext>
            </a:extLst>
          </p:cNvPr>
          <p:cNvGraphicFramePr>
            <a:graphicFrameLocks noGrp="1"/>
          </p:cNvGraphicFramePr>
          <p:nvPr>
            <p:ph type="tbl" sz="quarter" idx="13"/>
            <p:extLst>
              <p:ext uri="{D42A27DB-BD31-4B8C-83A1-F6EECF244321}">
                <p14:modId xmlns:p14="http://schemas.microsoft.com/office/powerpoint/2010/main" val="42158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43957533"/>
                    </a:ext>
                  </a:extLst>
                </a:gridCol>
                <a:gridCol w="1152144">
                  <a:extLst>
                    <a:ext uri="{9D8B030D-6E8A-4147-A177-3AD203B41FA5}">
                      <a16:colId xmlns:a16="http://schemas.microsoft.com/office/drawing/2014/main" val="435703301"/>
                    </a:ext>
                  </a:extLst>
                </a:gridCol>
                <a:gridCol w="1152144">
                  <a:extLst>
                    <a:ext uri="{9D8B030D-6E8A-4147-A177-3AD203B41FA5}">
                      <a16:colId xmlns:a16="http://schemas.microsoft.com/office/drawing/2014/main" val="3613621431"/>
                    </a:ext>
                  </a:extLst>
                </a:gridCol>
                <a:gridCol w="1152144">
                  <a:extLst>
                    <a:ext uri="{9D8B030D-6E8A-4147-A177-3AD203B41FA5}">
                      <a16:colId xmlns:a16="http://schemas.microsoft.com/office/drawing/2014/main" val="1576028091"/>
                    </a:ext>
                  </a:extLst>
                </a:gridCol>
                <a:gridCol w="1152144">
                  <a:extLst>
                    <a:ext uri="{9D8B030D-6E8A-4147-A177-3AD203B41FA5}">
                      <a16:colId xmlns:a16="http://schemas.microsoft.com/office/drawing/2014/main" val="488185410"/>
                    </a:ext>
                  </a:extLst>
                </a:gridCol>
                <a:gridCol w="1152144">
                  <a:extLst>
                    <a:ext uri="{9D8B030D-6E8A-4147-A177-3AD203B41FA5}">
                      <a16:colId xmlns:a16="http://schemas.microsoft.com/office/drawing/2014/main" val="296763826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428696228"/>
                  </a:ext>
                </a:extLst>
              </a:tr>
              <a:tr h="370840">
                <a:tc>
                  <a:txBody>
                    <a:bodyPr/>
                    <a:lstStyle/>
                    <a:p>
                      <a:r>
                        <a:rPr lang="en-US" sz="1000" b="1"/>
                        <a:t>@FirstInsHI - 2024-05-22 15:02:45</a:t>
                      </a:r>
                      <a:r>
                        <a:rPr lang="en-US" sz="1000"/>
                        <a:t>
 FICOH's inclusion team honored World Meditation Day by hosting a midday sound healing session with talented sound healer Ayumi Ueda. Ayumi guided us through a calming sound bath using Tibetan singing bowls, bells, and gongs. Mahalo Ayumi for sharing your gift with us! https://t.co/bJXHAWxEJt</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0.0842 %</a:t>
                      </a:r>
                    </a:p>
                  </a:txBody>
                  <a:tcPr/>
                </a:tc>
                <a:extLst>
                  <a:ext uri="{0D108BD9-81ED-4DB2-BD59-A6C34878D82A}">
                    <a16:rowId xmlns:a16="http://schemas.microsoft.com/office/drawing/2014/main" val="306329743"/>
                  </a:ext>
                </a:extLst>
              </a:tr>
              <a:tr h="370840">
                <a:tc>
                  <a:txBody>
                    <a:bodyPr/>
                    <a:lstStyle/>
                    <a:p>
                      <a:r>
                        <a:rPr lang="en-US" sz="1000" b="1"/>
                        <a:t>@FirstInsHI - 2024-05-02 21:32:39</a:t>
                      </a:r>
                      <a:r>
                        <a:rPr lang="en-US" sz="1000"/>
                        <a:t>
 #TokioMarine has scored the highest favorability rating in the Americas among big commercial insureds! Ratings based on research by the
@FinancialTimes. Learn more: https://t.co/HyR11YckCl #insurancenews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4263826418"/>
                  </a:ext>
                </a:extLst>
              </a:tr>
              <a:tr h="370840">
                <a:tc>
                  <a:txBody>
                    <a:bodyPr/>
                    <a:lstStyle/>
                    <a:p>
                      <a:r>
                        <a:rPr lang="en-US" sz="1000" b="1"/>
                        <a:t>@FirstInsHI - 2024-05-03 00:02:49</a:t>
                      </a:r>
                      <a:r>
                        <a:rPr lang="en-US" sz="1000"/>
                        <a:t>
 Excited to be connecting with @ShidlerCollege students at #BusinessNight! Record number of students this year. https://t.co/Gq2gHNuShq</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791751548"/>
                  </a:ext>
                </a:extLst>
              </a:tr>
            </a:tbl>
          </a:graphicData>
        </a:graphic>
      </p:graphicFrame>
      <p:sp>
        <p:nvSpPr>
          <p:cNvPr id="4" name="Text Placeholder 3">
            <a:extLst>
              <a:ext uri="{FF2B5EF4-FFF2-40B4-BE49-F238E27FC236}">
                <a16:creationId xmlns:a16="http://schemas.microsoft.com/office/drawing/2014/main" id="{184E62DA-82E4-41B2-B112-211981135C4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1247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32C13-9295-4D3F-B0AF-569EC6BB84D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F0B0309-1E5E-4228-9260-8EE55D24BBBD}"/>
              </a:ext>
            </a:extLst>
          </p:cNvPr>
          <p:cNvGraphicFramePr>
            <a:graphicFrameLocks noGrp="1"/>
          </p:cNvGraphicFramePr>
          <p:nvPr>
            <p:ph type="tbl" sz="quarter" idx="13"/>
            <p:extLst>
              <p:ext uri="{D42A27DB-BD31-4B8C-83A1-F6EECF244321}">
                <p14:modId xmlns:p14="http://schemas.microsoft.com/office/powerpoint/2010/main" val="1020129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54632441"/>
                    </a:ext>
                  </a:extLst>
                </a:gridCol>
                <a:gridCol w="576072">
                  <a:extLst>
                    <a:ext uri="{9D8B030D-6E8A-4147-A177-3AD203B41FA5}">
                      <a16:colId xmlns:a16="http://schemas.microsoft.com/office/drawing/2014/main" val="1499278280"/>
                    </a:ext>
                  </a:extLst>
                </a:gridCol>
                <a:gridCol w="576072">
                  <a:extLst>
                    <a:ext uri="{9D8B030D-6E8A-4147-A177-3AD203B41FA5}">
                      <a16:colId xmlns:a16="http://schemas.microsoft.com/office/drawing/2014/main" val="1569420250"/>
                    </a:ext>
                  </a:extLst>
                </a:gridCol>
                <a:gridCol w="576072">
                  <a:extLst>
                    <a:ext uri="{9D8B030D-6E8A-4147-A177-3AD203B41FA5}">
                      <a16:colId xmlns:a16="http://schemas.microsoft.com/office/drawing/2014/main" val="1439405887"/>
                    </a:ext>
                  </a:extLst>
                </a:gridCol>
                <a:gridCol w="576072">
                  <a:extLst>
                    <a:ext uri="{9D8B030D-6E8A-4147-A177-3AD203B41FA5}">
                      <a16:colId xmlns:a16="http://schemas.microsoft.com/office/drawing/2014/main" val="787448440"/>
                    </a:ext>
                  </a:extLst>
                </a:gridCol>
                <a:gridCol w="576072">
                  <a:extLst>
                    <a:ext uri="{9D8B030D-6E8A-4147-A177-3AD203B41FA5}">
                      <a16:colId xmlns:a16="http://schemas.microsoft.com/office/drawing/2014/main" val="3663660958"/>
                    </a:ext>
                  </a:extLst>
                </a:gridCol>
                <a:gridCol w="576072">
                  <a:extLst>
                    <a:ext uri="{9D8B030D-6E8A-4147-A177-3AD203B41FA5}">
                      <a16:colId xmlns:a16="http://schemas.microsoft.com/office/drawing/2014/main" val="427111369"/>
                    </a:ext>
                  </a:extLst>
                </a:gridCol>
                <a:gridCol w="576072">
                  <a:extLst>
                    <a:ext uri="{9D8B030D-6E8A-4147-A177-3AD203B41FA5}">
                      <a16:colId xmlns:a16="http://schemas.microsoft.com/office/drawing/2014/main" val="1648673587"/>
                    </a:ext>
                  </a:extLst>
                </a:gridCol>
                <a:gridCol w="576072">
                  <a:extLst>
                    <a:ext uri="{9D8B030D-6E8A-4147-A177-3AD203B41FA5}">
                      <a16:colId xmlns:a16="http://schemas.microsoft.com/office/drawing/2014/main" val="2949740722"/>
                    </a:ext>
                  </a:extLst>
                </a:gridCol>
                <a:gridCol w="576072">
                  <a:extLst>
                    <a:ext uri="{9D8B030D-6E8A-4147-A177-3AD203B41FA5}">
                      <a16:colId xmlns:a16="http://schemas.microsoft.com/office/drawing/2014/main" val="3203699547"/>
                    </a:ext>
                  </a:extLst>
                </a:gridCol>
                <a:gridCol w="576072">
                  <a:extLst>
                    <a:ext uri="{9D8B030D-6E8A-4147-A177-3AD203B41FA5}">
                      <a16:colId xmlns:a16="http://schemas.microsoft.com/office/drawing/2014/main" val="808651859"/>
                    </a:ext>
                  </a:extLst>
                </a:gridCol>
                <a:gridCol w="576072">
                  <a:extLst>
                    <a:ext uri="{9D8B030D-6E8A-4147-A177-3AD203B41FA5}">
                      <a16:colId xmlns:a16="http://schemas.microsoft.com/office/drawing/2014/main" val="3984538318"/>
                    </a:ext>
                  </a:extLst>
                </a:gridCol>
                <a:gridCol w="576072">
                  <a:extLst>
                    <a:ext uri="{9D8B030D-6E8A-4147-A177-3AD203B41FA5}">
                      <a16:colId xmlns:a16="http://schemas.microsoft.com/office/drawing/2014/main" val="4220947302"/>
                    </a:ext>
                  </a:extLst>
                </a:gridCol>
                <a:gridCol w="576072">
                  <a:extLst>
                    <a:ext uri="{9D8B030D-6E8A-4147-A177-3AD203B41FA5}">
                      <a16:colId xmlns:a16="http://schemas.microsoft.com/office/drawing/2014/main" val="306020276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756831459"/>
                  </a:ext>
                </a:extLst>
              </a:tr>
              <a:tr h="370840">
                <a:tc>
                  <a:txBody>
                    <a:bodyPr/>
                    <a:lstStyle/>
                    <a:p>
                      <a:r>
                        <a:rPr lang="en-US" sz="1000"/>
                        <a:t>4460</a:t>
                      </a:r>
                    </a:p>
                  </a:txBody>
                  <a:tcPr/>
                </a:tc>
                <a:tc>
                  <a:txBody>
                    <a:bodyPr/>
                    <a:lstStyle/>
                    <a:p>
                      <a:r>
                        <a:rPr lang="en-US" sz="1000"/>
                        <a:t>59</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0.57142857142857</a:t>
                      </a:r>
                    </a:p>
                  </a:txBody>
                  <a:tcPr/>
                </a:tc>
                <a:tc>
                  <a:txBody>
                    <a:bodyPr/>
                    <a:lstStyle/>
                    <a:p>
                      <a:r>
                        <a:rPr lang="en-US" sz="1000"/>
                        <a:t>665</a:t>
                      </a:r>
                    </a:p>
                  </a:txBody>
                  <a:tcPr/>
                </a:tc>
                <a:tc>
                  <a:txBody>
                    <a:bodyPr/>
                    <a:lstStyle/>
                    <a:p>
                      <a:r>
                        <a:rPr lang="en-US" sz="1000"/>
                        <a:t>95</a:t>
                      </a:r>
                    </a:p>
                  </a:txBody>
                  <a:tcPr/>
                </a:tc>
                <a:tc>
                  <a:txBody>
                    <a:bodyPr/>
                    <a:lstStyle/>
                    <a:p>
                      <a:r>
                        <a:rPr lang="en-US" sz="1000"/>
                        <a:t>9585</a:t>
                      </a:r>
                    </a:p>
                  </a:txBody>
                  <a:tcPr/>
                </a:tc>
                <a:tc>
                  <a:txBody>
                    <a:bodyPr/>
                    <a:lstStyle/>
                    <a:p>
                      <a:r>
                        <a:rPr lang="en-US" sz="1000"/>
                        <a:t>1369.2857142857</a:t>
                      </a:r>
                    </a:p>
                  </a:txBody>
                  <a:tcPr/>
                </a:tc>
                <a:tc>
                  <a:txBody>
                    <a:bodyPr/>
                    <a:lstStyle/>
                    <a:p>
                      <a:r>
                        <a:rPr lang="en-US" sz="1000"/>
                        <a:t>10.947617461346 %</a:t>
                      </a:r>
                    </a:p>
                  </a:txBody>
                  <a:tcPr/>
                </a:tc>
                <a:tc>
                  <a:txBody>
                    <a:bodyPr/>
                    <a:lstStyle/>
                    <a:p>
                      <a:r>
                        <a:rPr lang="en-US" sz="1000"/>
                        <a:t>697</a:t>
                      </a:r>
                    </a:p>
                  </a:txBody>
                  <a:tcPr/>
                </a:tc>
                <a:extLst>
                  <a:ext uri="{0D108BD9-81ED-4DB2-BD59-A6C34878D82A}">
                    <a16:rowId xmlns:a16="http://schemas.microsoft.com/office/drawing/2014/main" val="2361789028"/>
                  </a:ext>
                </a:extLst>
              </a:tr>
            </a:tbl>
          </a:graphicData>
        </a:graphic>
      </p:graphicFrame>
      <p:sp>
        <p:nvSpPr>
          <p:cNvPr id="4" name="Text Placeholder 3">
            <a:extLst>
              <a:ext uri="{FF2B5EF4-FFF2-40B4-BE49-F238E27FC236}">
                <a16:creationId xmlns:a16="http://schemas.microsoft.com/office/drawing/2014/main" id="{3CBC56BE-A13A-4033-8368-52935270BD3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170073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CFE24-2EF9-461E-82C1-B77C8973F16D}"/>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B3DF846-13F5-4CFA-892D-C70D32852849}"/>
              </a:ext>
            </a:extLst>
          </p:cNvPr>
          <p:cNvGraphicFramePr>
            <a:graphicFrameLocks noGrp="1"/>
          </p:cNvGraphicFramePr>
          <p:nvPr>
            <p:ph type="chart" sz="quarter" idx="13"/>
            <p:extLst>
              <p:ext uri="{D42A27DB-BD31-4B8C-83A1-F6EECF244321}">
                <p14:modId xmlns:p14="http://schemas.microsoft.com/office/powerpoint/2010/main" val="2751378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D9CEF0-18DC-4FC6-96A3-61154BBEB94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8220C05-7863-4CEE-94EE-EAFF65CC2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4492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6C1DC-8B1C-4A53-A4EB-5A0EEBE75722}"/>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C869DA2-9197-4589-BB71-241D2C6853B0}"/>
              </a:ext>
            </a:extLst>
          </p:cNvPr>
          <p:cNvGraphicFramePr>
            <a:graphicFrameLocks noGrp="1"/>
          </p:cNvGraphicFramePr>
          <p:nvPr>
            <p:ph type="chart" sz="quarter" idx="13"/>
            <p:extLst>
              <p:ext uri="{D42A27DB-BD31-4B8C-83A1-F6EECF244321}">
                <p14:modId xmlns:p14="http://schemas.microsoft.com/office/powerpoint/2010/main" val="2239529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B16D40-96E9-4169-B702-D553365C6B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ECDEFF1-5567-44E0-8291-C2C026B85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825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48024-F7C9-4E3B-96CF-4AADB999D50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9596364F-0E86-492F-B505-49A25BA0771F}"/>
              </a:ext>
            </a:extLst>
          </p:cNvPr>
          <p:cNvGraphicFramePr>
            <a:graphicFrameLocks noGrp="1"/>
          </p:cNvGraphicFramePr>
          <p:nvPr>
            <p:ph type="chart" sz="quarter" idx="13"/>
            <p:extLst>
              <p:ext uri="{D42A27DB-BD31-4B8C-83A1-F6EECF244321}">
                <p14:modId xmlns:p14="http://schemas.microsoft.com/office/powerpoint/2010/main" val="1337107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DAA77-A132-4F21-9E1E-4D72E13BE20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325969F-9223-4051-A407-630BD04A4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642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BBAF1-0AB2-4745-A576-6E73F204AC59}"/>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97F39EC-6323-4D93-B19A-4269401421A4}"/>
              </a:ext>
            </a:extLst>
          </p:cNvPr>
          <p:cNvGraphicFramePr>
            <a:graphicFrameLocks noGrp="1"/>
          </p:cNvGraphicFramePr>
          <p:nvPr>
            <p:ph type="chart" sz="quarter" idx="13"/>
            <p:extLst>
              <p:ext uri="{D42A27DB-BD31-4B8C-83A1-F6EECF244321}">
                <p14:modId xmlns:p14="http://schemas.microsoft.com/office/powerpoint/2010/main" val="1932923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576EE8-ECD0-413B-87F2-E1EC2487AD8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CDCDC25-2782-4FAF-87D6-8348DC5CC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953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3D245-7EE7-4C50-893B-CBC884D33BDC}"/>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0D2DC07E-63DA-41BF-8D09-1853B75711EB}"/>
              </a:ext>
            </a:extLst>
          </p:cNvPr>
          <p:cNvGraphicFramePr>
            <a:graphicFrameLocks noGrp="1"/>
          </p:cNvGraphicFramePr>
          <p:nvPr>
            <p:ph type="tbl" sz="quarter" idx="13"/>
            <p:extLst>
              <p:ext uri="{D42A27DB-BD31-4B8C-83A1-F6EECF244321}">
                <p14:modId xmlns:p14="http://schemas.microsoft.com/office/powerpoint/2010/main" val="146137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44501636"/>
                    </a:ext>
                  </a:extLst>
                </a:gridCol>
                <a:gridCol w="658368">
                  <a:extLst>
                    <a:ext uri="{9D8B030D-6E8A-4147-A177-3AD203B41FA5}">
                      <a16:colId xmlns:a16="http://schemas.microsoft.com/office/drawing/2014/main" val="1390471197"/>
                    </a:ext>
                  </a:extLst>
                </a:gridCol>
                <a:gridCol w="658368">
                  <a:extLst>
                    <a:ext uri="{9D8B030D-6E8A-4147-A177-3AD203B41FA5}">
                      <a16:colId xmlns:a16="http://schemas.microsoft.com/office/drawing/2014/main" val="1483750332"/>
                    </a:ext>
                  </a:extLst>
                </a:gridCol>
                <a:gridCol w="658368">
                  <a:extLst>
                    <a:ext uri="{9D8B030D-6E8A-4147-A177-3AD203B41FA5}">
                      <a16:colId xmlns:a16="http://schemas.microsoft.com/office/drawing/2014/main" val="2642044555"/>
                    </a:ext>
                  </a:extLst>
                </a:gridCol>
                <a:gridCol w="658368">
                  <a:extLst>
                    <a:ext uri="{9D8B030D-6E8A-4147-A177-3AD203B41FA5}">
                      <a16:colId xmlns:a16="http://schemas.microsoft.com/office/drawing/2014/main" val="4000417759"/>
                    </a:ext>
                  </a:extLst>
                </a:gridCol>
                <a:gridCol w="658368">
                  <a:extLst>
                    <a:ext uri="{9D8B030D-6E8A-4147-A177-3AD203B41FA5}">
                      <a16:colId xmlns:a16="http://schemas.microsoft.com/office/drawing/2014/main" val="3535490101"/>
                    </a:ext>
                  </a:extLst>
                </a:gridCol>
                <a:gridCol w="658368">
                  <a:extLst>
                    <a:ext uri="{9D8B030D-6E8A-4147-A177-3AD203B41FA5}">
                      <a16:colId xmlns:a16="http://schemas.microsoft.com/office/drawing/2014/main" val="3726251914"/>
                    </a:ext>
                  </a:extLst>
                </a:gridCol>
                <a:gridCol w="658368">
                  <a:extLst>
                    <a:ext uri="{9D8B030D-6E8A-4147-A177-3AD203B41FA5}">
                      <a16:colId xmlns:a16="http://schemas.microsoft.com/office/drawing/2014/main" val="2976081970"/>
                    </a:ext>
                  </a:extLst>
                </a:gridCol>
                <a:gridCol w="658368">
                  <a:extLst>
                    <a:ext uri="{9D8B030D-6E8A-4147-A177-3AD203B41FA5}">
                      <a16:colId xmlns:a16="http://schemas.microsoft.com/office/drawing/2014/main" val="2827814407"/>
                    </a:ext>
                  </a:extLst>
                </a:gridCol>
                <a:gridCol w="658368">
                  <a:extLst>
                    <a:ext uri="{9D8B030D-6E8A-4147-A177-3AD203B41FA5}">
                      <a16:colId xmlns:a16="http://schemas.microsoft.com/office/drawing/2014/main" val="186229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5310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- 2024-05-31 15:12:27</a:t>
                      </a:r>
                      <a:r>
                        <a:rPr kumimoji="0" lang="en-US" sz="1000" b="0" i="0" u="none" strike="noStrike" kern="1200" cap="none" spc="0" normalizeH="0" baseline="0" noProof="0">
                          <a:ln>
                            <a:noFill/>
                          </a:ln>
                          <a:solidFill>
                            <a:prstClr val="black"/>
                          </a:solidFill>
                          <a:effectLst/>
                          <a:uLnTx/>
                          <a:uFillTx/>
                          <a:latin typeface="Calibri"/>
                          <a:ea typeface="+mn-ea"/>
                          <a:cs typeface="+mn-cs"/>
                        </a:rPr>
                        <a:t>
 As we head into hurricane season, our VP of Marketing &amp; Customer Experience Nina Ota spoke with Mele Apana on Island Life Hawaii about the three policies you need to protect your home from flood and wind damage: Homeowners, Hurricane, and Flood insurance. Hurricane season starts June 1st but major storms and heavy rain can occur any time of year. Waiting until a storm is approaching may be too late to secure coverage. Click the link below to watch the full interview. #TeamFICOH #HurricaneSeason #islandlifelive
https://lnkd.in/gkM-WfjP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8.4592145015106 %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0545948"/>
                  </a:ext>
                </a:extLst>
              </a:tr>
            </a:tbl>
          </a:graphicData>
        </a:graphic>
      </p:graphicFrame>
      <p:sp>
        <p:nvSpPr>
          <p:cNvPr id="4" name="Text Placeholder 3">
            <a:extLst>
              <a:ext uri="{FF2B5EF4-FFF2-40B4-BE49-F238E27FC236}">
                <a16:creationId xmlns:a16="http://schemas.microsoft.com/office/drawing/2014/main" id="{BDF141F1-03BC-4F07-BC5D-21B80CA0358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13634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13DF0-2A8F-4B08-9AF6-134403B8C85C}"/>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1FEF045E-422B-4A70-BE8C-AA67EB83F7A5}"/>
              </a:ext>
            </a:extLst>
          </p:cNvPr>
          <p:cNvGraphicFramePr>
            <a:graphicFrameLocks noGrp="1"/>
          </p:cNvGraphicFramePr>
          <p:nvPr>
            <p:ph type="tbl" sz="quarter" idx="13"/>
            <p:extLst>
              <p:ext uri="{D42A27DB-BD31-4B8C-83A1-F6EECF244321}">
                <p14:modId xmlns:p14="http://schemas.microsoft.com/office/powerpoint/2010/main" val="237209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9088162"/>
                    </a:ext>
                  </a:extLst>
                </a:gridCol>
                <a:gridCol w="658368">
                  <a:extLst>
                    <a:ext uri="{9D8B030D-6E8A-4147-A177-3AD203B41FA5}">
                      <a16:colId xmlns:a16="http://schemas.microsoft.com/office/drawing/2014/main" val="1051650001"/>
                    </a:ext>
                  </a:extLst>
                </a:gridCol>
                <a:gridCol w="658368">
                  <a:extLst>
                    <a:ext uri="{9D8B030D-6E8A-4147-A177-3AD203B41FA5}">
                      <a16:colId xmlns:a16="http://schemas.microsoft.com/office/drawing/2014/main" val="994080638"/>
                    </a:ext>
                  </a:extLst>
                </a:gridCol>
                <a:gridCol w="658368">
                  <a:extLst>
                    <a:ext uri="{9D8B030D-6E8A-4147-A177-3AD203B41FA5}">
                      <a16:colId xmlns:a16="http://schemas.microsoft.com/office/drawing/2014/main" val="59649044"/>
                    </a:ext>
                  </a:extLst>
                </a:gridCol>
                <a:gridCol w="658368">
                  <a:extLst>
                    <a:ext uri="{9D8B030D-6E8A-4147-A177-3AD203B41FA5}">
                      <a16:colId xmlns:a16="http://schemas.microsoft.com/office/drawing/2014/main" val="4172562424"/>
                    </a:ext>
                  </a:extLst>
                </a:gridCol>
                <a:gridCol w="658368">
                  <a:extLst>
                    <a:ext uri="{9D8B030D-6E8A-4147-A177-3AD203B41FA5}">
                      <a16:colId xmlns:a16="http://schemas.microsoft.com/office/drawing/2014/main" val="138855755"/>
                    </a:ext>
                  </a:extLst>
                </a:gridCol>
                <a:gridCol w="658368">
                  <a:extLst>
                    <a:ext uri="{9D8B030D-6E8A-4147-A177-3AD203B41FA5}">
                      <a16:colId xmlns:a16="http://schemas.microsoft.com/office/drawing/2014/main" val="3893575328"/>
                    </a:ext>
                  </a:extLst>
                </a:gridCol>
                <a:gridCol w="658368">
                  <a:extLst>
                    <a:ext uri="{9D8B030D-6E8A-4147-A177-3AD203B41FA5}">
                      <a16:colId xmlns:a16="http://schemas.microsoft.com/office/drawing/2014/main" val="3312357139"/>
                    </a:ext>
                  </a:extLst>
                </a:gridCol>
                <a:gridCol w="658368">
                  <a:extLst>
                    <a:ext uri="{9D8B030D-6E8A-4147-A177-3AD203B41FA5}">
                      <a16:colId xmlns:a16="http://schemas.microsoft.com/office/drawing/2014/main" val="3458145373"/>
                    </a:ext>
                  </a:extLst>
                </a:gridCol>
                <a:gridCol w="658368">
                  <a:extLst>
                    <a:ext uri="{9D8B030D-6E8A-4147-A177-3AD203B41FA5}">
                      <a16:colId xmlns:a16="http://schemas.microsoft.com/office/drawing/2014/main" val="368310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6348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- 2024-05-22 15:00:08</a:t>
                      </a:r>
                      <a:r>
                        <a:rPr kumimoji="0" lang="en-US" sz="1000" b="0" i="0" u="none" strike="noStrike" kern="1200" cap="none" spc="0" normalizeH="0" baseline="0" noProof="0">
                          <a:ln>
                            <a:noFill/>
                          </a:ln>
                          <a:solidFill>
                            <a:prstClr val="black"/>
                          </a:solidFill>
                          <a:effectLst/>
                          <a:uLnTx/>
                          <a:uFillTx/>
                          <a:latin typeface="Calibri"/>
                          <a:ea typeface="+mn-ea"/>
                          <a:cs typeface="+mn-cs"/>
                        </a:rPr>
                        <a:t>
 FICOH's inclusion team honored World Meditation Day by hosting a midday sound healing session with talented sound healer Ayumi Ueda. Ayumi guided us through a calming sound bath using Tibetan singing bowls, bells, and gongs. We basked in the soothing vibrations and returned to our desks feeling peaceful and rejuvenated. Mahalo Ayumi for sharing your gift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14.781297134238 %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48262824"/>
                  </a:ext>
                </a:extLst>
              </a:tr>
            </a:tbl>
          </a:graphicData>
        </a:graphic>
      </p:graphicFrame>
      <p:sp>
        <p:nvSpPr>
          <p:cNvPr id="4" name="Text Placeholder 3">
            <a:extLst>
              <a:ext uri="{FF2B5EF4-FFF2-40B4-BE49-F238E27FC236}">
                <a16:creationId xmlns:a16="http://schemas.microsoft.com/office/drawing/2014/main" id="{821F2734-5CA7-41B4-B6A7-15D3476BAE2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64825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13C29-0B7C-49E9-8EBC-62A060534A1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A7B6FAE2-BA91-4D3B-BA0C-FD5A0ED51300}"/>
              </a:ext>
            </a:extLst>
          </p:cNvPr>
          <p:cNvGraphicFramePr>
            <a:graphicFrameLocks noGrp="1"/>
          </p:cNvGraphicFramePr>
          <p:nvPr>
            <p:ph type="tbl" sz="quarter" idx="13"/>
            <p:extLst>
              <p:ext uri="{D42A27DB-BD31-4B8C-83A1-F6EECF244321}">
                <p14:modId xmlns:p14="http://schemas.microsoft.com/office/powerpoint/2010/main" val="2245825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71919385"/>
                    </a:ext>
                  </a:extLst>
                </a:gridCol>
                <a:gridCol w="658368">
                  <a:extLst>
                    <a:ext uri="{9D8B030D-6E8A-4147-A177-3AD203B41FA5}">
                      <a16:colId xmlns:a16="http://schemas.microsoft.com/office/drawing/2014/main" val="1006346182"/>
                    </a:ext>
                  </a:extLst>
                </a:gridCol>
                <a:gridCol w="658368">
                  <a:extLst>
                    <a:ext uri="{9D8B030D-6E8A-4147-A177-3AD203B41FA5}">
                      <a16:colId xmlns:a16="http://schemas.microsoft.com/office/drawing/2014/main" val="1677847060"/>
                    </a:ext>
                  </a:extLst>
                </a:gridCol>
                <a:gridCol w="658368">
                  <a:extLst>
                    <a:ext uri="{9D8B030D-6E8A-4147-A177-3AD203B41FA5}">
                      <a16:colId xmlns:a16="http://schemas.microsoft.com/office/drawing/2014/main" val="4116824147"/>
                    </a:ext>
                  </a:extLst>
                </a:gridCol>
                <a:gridCol w="658368">
                  <a:extLst>
                    <a:ext uri="{9D8B030D-6E8A-4147-A177-3AD203B41FA5}">
                      <a16:colId xmlns:a16="http://schemas.microsoft.com/office/drawing/2014/main" val="3180331395"/>
                    </a:ext>
                  </a:extLst>
                </a:gridCol>
                <a:gridCol w="658368">
                  <a:extLst>
                    <a:ext uri="{9D8B030D-6E8A-4147-A177-3AD203B41FA5}">
                      <a16:colId xmlns:a16="http://schemas.microsoft.com/office/drawing/2014/main" val="670983820"/>
                    </a:ext>
                  </a:extLst>
                </a:gridCol>
                <a:gridCol w="658368">
                  <a:extLst>
                    <a:ext uri="{9D8B030D-6E8A-4147-A177-3AD203B41FA5}">
                      <a16:colId xmlns:a16="http://schemas.microsoft.com/office/drawing/2014/main" val="1703059542"/>
                    </a:ext>
                  </a:extLst>
                </a:gridCol>
                <a:gridCol w="658368">
                  <a:extLst>
                    <a:ext uri="{9D8B030D-6E8A-4147-A177-3AD203B41FA5}">
                      <a16:colId xmlns:a16="http://schemas.microsoft.com/office/drawing/2014/main" val="3391451637"/>
                    </a:ext>
                  </a:extLst>
                </a:gridCol>
                <a:gridCol w="658368">
                  <a:extLst>
                    <a:ext uri="{9D8B030D-6E8A-4147-A177-3AD203B41FA5}">
                      <a16:colId xmlns:a16="http://schemas.microsoft.com/office/drawing/2014/main" val="942957762"/>
                    </a:ext>
                  </a:extLst>
                </a:gridCol>
                <a:gridCol w="658368">
                  <a:extLst>
                    <a:ext uri="{9D8B030D-6E8A-4147-A177-3AD203B41FA5}">
                      <a16:colId xmlns:a16="http://schemas.microsoft.com/office/drawing/2014/main" val="2379254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9924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- 2024-05-21 13:28:42</a:t>
                      </a:r>
                      <a:r>
                        <a:rPr kumimoji="0" lang="en-US" sz="1000" b="0" i="0" u="none" strike="noStrike" kern="1200" cap="none" spc="0" normalizeH="0" baseline="0" noProof="0">
                          <a:ln>
                            <a:noFill/>
                          </a:ln>
                          <a:solidFill>
                            <a:prstClr val="black"/>
                          </a:solidFill>
                          <a:effectLst/>
                          <a:uLnTx/>
                          <a:uFillTx/>
                          <a:latin typeface="Calibri"/>
                          <a:ea typeface="+mn-ea"/>
                          <a:cs typeface="+mn-cs"/>
                        </a:rPr>
                        <a:t>
 Join us in welcoming Kenjiro “Ken” Kamoda, FICOH’s new Assistant Vice President of Strategic Planning. Ken has more than 20 years of experience in claims, risk management, and reinsurance at our parent company, Tokio Marine. We’re excited to have him on #TeamFICOH! Click our link below to learn more.
https://lnkd.in/gfttbytN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7.4332524271845 %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3258334"/>
                  </a:ext>
                </a:extLst>
              </a:tr>
            </a:tbl>
          </a:graphicData>
        </a:graphic>
      </p:graphicFrame>
      <p:sp>
        <p:nvSpPr>
          <p:cNvPr id="4" name="Text Placeholder 3">
            <a:extLst>
              <a:ext uri="{FF2B5EF4-FFF2-40B4-BE49-F238E27FC236}">
                <a16:creationId xmlns:a16="http://schemas.microsoft.com/office/drawing/2014/main" id="{7BB2CB88-4C5D-45E0-9ED7-9D5A35E788D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70507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F6547-0111-437F-9C32-352A0E771B3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02085C3B-85E4-4146-ACE2-0A6D279B58AE}"/>
              </a:ext>
            </a:extLst>
          </p:cNvPr>
          <p:cNvGraphicFramePr>
            <a:graphicFrameLocks noGrp="1"/>
          </p:cNvGraphicFramePr>
          <p:nvPr>
            <p:ph type="tbl" sz="quarter" idx="13"/>
            <p:extLst>
              <p:ext uri="{D42A27DB-BD31-4B8C-83A1-F6EECF244321}">
                <p14:modId xmlns:p14="http://schemas.microsoft.com/office/powerpoint/2010/main" val="115344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0775940"/>
                    </a:ext>
                  </a:extLst>
                </a:gridCol>
                <a:gridCol w="658368">
                  <a:extLst>
                    <a:ext uri="{9D8B030D-6E8A-4147-A177-3AD203B41FA5}">
                      <a16:colId xmlns:a16="http://schemas.microsoft.com/office/drawing/2014/main" val="747159020"/>
                    </a:ext>
                  </a:extLst>
                </a:gridCol>
                <a:gridCol w="658368">
                  <a:extLst>
                    <a:ext uri="{9D8B030D-6E8A-4147-A177-3AD203B41FA5}">
                      <a16:colId xmlns:a16="http://schemas.microsoft.com/office/drawing/2014/main" val="3601564547"/>
                    </a:ext>
                  </a:extLst>
                </a:gridCol>
                <a:gridCol w="658368">
                  <a:extLst>
                    <a:ext uri="{9D8B030D-6E8A-4147-A177-3AD203B41FA5}">
                      <a16:colId xmlns:a16="http://schemas.microsoft.com/office/drawing/2014/main" val="4058129229"/>
                    </a:ext>
                  </a:extLst>
                </a:gridCol>
                <a:gridCol w="658368">
                  <a:extLst>
                    <a:ext uri="{9D8B030D-6E8A-4147-A177-3AD203B41FA5}">
                      <a16:colId xmlns:a16="http://schemas.microsoft.com/office/drawing/2014/main" val="3990723330"/>
                    </a:ext>
                  </a:extLst>
                </a:gridCol>
                <a:gridCol w="658368">
                  <a:extLst>
                    <a:ext uri="{9D8B030D-6E8A-4147-A177-3AD203B41FA5}">
                      <a16:colId xmlns:a16="http://schemas.microsoft.com/office/drawing/2014/main" val="1655876584"/>
                    </a:ext>
                  </a:extLst>
                </a:gridCol>
                <a:gridCol w="658368">
                  <a:extLst>
                    <a:ext uri="{9D8B030D-6E8A-4147-A177-3AD203B41FA5}">
                      <a16:colId xmlns:a16="http://schemas.microsoft.com/office/drawing/2014/main" val="2816842061"/>
                    </a:ext>
                  </a:extLst>
                </a:gridCol>
                <a:gridCol w="658368">
                  <a:extLst>
                    <a:ext uri="{9D8B030D-6E8A-4147-A177-3AD203B41FA5}">
                      <a16:colId xmlns:a16="http://schemas.microsoft.com/office/drawing/2014/main" val="652011407"/>
                    </a:ext>
                  </a:extLst>
                </a:gridCol>
                <a:gridCol w="658368">
                  <a:extLst>
                    <a:ext uri="{9D8B030D-6E8A-4147-A177-3AD203B41FA5}">
                      <a16:colId xmlns:a16="http://schemas.microsoft.com/office/drawing/2014/main" val="449864436"/>
                    </a:ext>
                  </a:extLst>
                </a:gridCol>
                <a:gridCol w="658368">
                  <a:extLst>
                    <a:ext uri="{9D8B030D-6E8A-4147-A177-3AD203B41FA5}">
                      <a16:colId xmlns:a16="http://schemas.microsoft.com/office/drawing/2014/main" val="42433069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011191755"/>
                  </a:ext>
                </a:extLst>
              </a:tr>
              <a:tr h="370840">
                <a:tc>
                  <a:txBody>
                    <a:bodyPr/>
                    <a:lstStyle/>
                    <a:p>
                      <a:r>
                        <a:rPr lang="en-US" sz="1000"/>
                        <a:t>firstinshi</a:t>
                      </a:r>
                    </a:p>
                  </a:txBody>
                  <a:tcPr/>
                </a:tc>
                <a:tc>
                  <a:txBody>
                    <a:bodyPr/>
                    <a:lstStyle/>
                    <a:p>
                      <a:r>
                        <a:rPr lang="en-US" sz="1000"/>
                        <a:t>2936</a:t>
                      </a:r>
                    </a:p>
                  </a:txBody>
                  <a:tcPr/>
                </a:tc>
                <a:tc>
                  <a:txBody>
                    <a:bodyPr/>
                    <a:lstStyle/>
                    <a:p>
                      <a:r>
                        <a:rPr lang="en-US" sz="1000"/>
                        <a:t>84</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8</a:t>
                      </a:r>
                    </a:p>
                  </a:txBody>
                  <a:tcPr/>
                </a:tc>
                <a:tc>
                  <a:txBody>
                    <a:bodyPr/>
                    <a:lstStyle/>
                    <a:p>
                      <a:r>
                        <a:rPr lang="en-US" sz="1000"/>
                        <a:t>243</a:t>
                      </a:r>
                    </a:p>
                  </a:txBody>
                  <a:tcPr/>
                </a:tc>
                <a:tc>
                  <a:txBody>
                    <a:bodyPr/>
                    <a:lstStyle/>
                    <a:p>
                      <a:r>
                        <a:rPr lang="en-US" sz="1000"/>
                        <a:t>90</a:t>
                      </a:r>
                    </a:p>
                  </a:txBody>
                  <a:tcPr/>
                </a:tc>
                <a:extLst>
                  <a:ext uri="{0D108BD9-81ED-4DB2-BD59-A6C34878D82A}">
                    <a16:rowId xmlns:a16="http://schemas.microsoft.com/office/drawing/2014/main" val="3793135209"/>
                  </a:ext>
                </a:extLst>
              </a:tr>
            </a:tbl>
          </a:graphicData>
        </a:graphic>
      </p:graphicFrame>
      <p:sp>
        <p:nvSpPr>
          <p:cNvPr id="4" name="Text Placeholder 3">
            <a:extLst>
              <a:ext uri="{FF2B5EF4-FFF2-40B4-BE49-F238E27FC236}">
                <a16:creationId xmlns:a16="http://schemas.microsoft.com/office/drawing/2014/main" id="{20BF7FF7-40E0-472A-98FA-8616D164831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38784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6CED0-DAC8-4D36-88B2-16A8A928621A}"/>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03E4FA3D-C170-423A-9059-D00E0D8753A7}"/>
              </a:ext>
            </a:extLst>
          </p:cNvPr>
          <p:cNvGraphicFramePr>
            <a:graphicFrameLocks noGrp="1"/>
          </p:cNvGraphicFramePr>
          <p:nvPr>
            <p:ph type="chart" sz="quarter" idx="13"/>
            <p:extLst>
              <p:ext uri="{D42A27DB-BD31-4B8C-83A1-F6EECF244321}">
                <p14:modId xmlns:p14="http://schemas.microsoft.com/office/powerpoint/2010/main" val="1007607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E5D54B-8B4A-421F-85AB-F1AFB14E2A8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2B75232-F4A3-4E28-8A5A-FBDB9159E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485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FB893-60E1-4B88-ACBD-05D66BC58795}"/>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E3B9F1D-22A4-4B63-B8E4-71589557CB12}"/>
              </a:ext>
            </a:extLst>
          </p:cNvPr>
          <p:cNvGraphicFramePr>
            <a:graphicFrameLocks noGrp="1"/>
          </p:cNvGraphicFramePr>
          <p:nvPr>
            <p:ph type="chart" sz="quarter" idx="13"/>
            <p:extLst>
              <p:ext uri="{D42A27DB-BD31-4B8C-83A1-F6EECF244321}">
                <p14:modId xmlns:p14="http://schemas.microsoft.com/office/powerpoint/2010/main" val="263979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E3CD80-235E-46C3-A14E-97963E22697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C1D14AE-243E-48DD-9ED4-B2E30AFAF9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312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6A050-EDAD-4834-9BB9-1CBB14BCF16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A28AE829-B911-4B79-A725-066F07D6C9E2}"/>
              </a:ext>
            </a:extLst>
          </p:cNvPr>
          <p:cNvGraphicFramePr>
            <a:graphicFrameLocks noGrp="1"/>
          </p:cNvGraphicFramePr>
          <p:nvPr>
            <p:ph type="chart" sz="quarter" idx="13"/>
            <p:extLst>
              <p:ext uri="{D42A27DB-BD31-4B8C-83A1-F6EECF244321}">
                <p14:modId xmlns:p14="http://schemas.microsoft.com/office/powerpoint/2010/main" val="1669509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AB1205-AF39-4B62-8641-172418B9E28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FB89844-6BB2-4862-B8B8-69E181293C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839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4ED07-22CB-4D6D-9C9B-A0C36F01824B}"/>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4555BA6-98A9-4D64-9254-E2B67BBCA895}"/>
              </a:ext>
            </a:extLst>
          </p:cNvPr>
          <p:cNvGraphicFramePr>
            <a:graphicFrameLocks noGrp="1"/>
          </p:cNvGraphicFramePr>
          <p:nvPr>
            <p:ph type="chart" sz="quarter" idx="13"/>
            <p:extLst>
              <p:ext uri="{D42A27DB-BD31-4B8C-83A1-F6EECF244321}">
                <p14:modId xmlns:p14="http://schemas.microsoft.com/office/powerpoint/2010/main" val="1233222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076A7E-501E-4E15-B08F-35592DEEBA5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EB85A56-5848-45EB-87C2-EFF3BFC96D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02445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8E24A-761B-4F7D-A3C1-0857967ECBA7}"/>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6A6017A-E485-449F-8662-D6FBB719DBE3}"/>
              </a:ext>
            </a:extLst>
          </p:cNvPr>
          <p:cNvGraphicFramePr>
            <a:graphicFrameLocks noGrp="1"/>
          </p:cNvGraphicFramePr>
          <p:nvPr>
            <p:ph type="tbl" sz="quarter" idx="13"/>
            <p:extLst>
              <p:ext uri="{D42A27DB-BD31-4B8C-83A1-F6EECF244321}">
                <p14:modId xmlns:p14="http://schemas.microsoft.com/office/powerpoint/2010/main" val="347729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04622913"/>
                    </a:ext>
                  </a:extLst>
                </a:gridCol>
                <a:gridCol w="987552">
                  <a:extLst>
                    <a:ext uri="{9D8B030D-6E8A-4147-A177-3AD203B41FA5}">
                      <a16:colId xmlns:a16="http://schemas.microsoft.com/office/drawing/2014/main" val="3809819100"/>
                    </a:ext>
                  </a:extLst>
                </a:gridCol>
                <a:gridCol w="987552">
                  <a:extLst>
                    <a:ext uri="{9D8B030D-6E8A-4147-A177-3AD203B41FA5}">
                      <a16:colId xmlns:a16="http://schemas.microsoft.com/office/drawing/2014/main" val="3881507903"/>
                    </a:ext>
                  </a:extLst>
                </a:gridCol>
                <a:gridCol w="987552">
                  <a:extLst>
                    <a:ext uri="{9D8B030D-6E8A-4147-A177-3AD203B41FA5}">
                      <a16:colId xmlns:a16="http://schemas.microsoft.com/office/drawing/2014/main" val="766700569"/>
                    </a:ext>
                  </a:extLst>
                </a:gridCol>
                <a:gridCol w="987552">
                  <a:extLst>
                    <a:ext uri="{9D8B030D-6E8A-4147-A177-3AD203B41FA5}">
                      <a16:colId xmlns:a16="http://schemas.microsoft.com/office/drawing/2014/main" val="155776184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489548995"/>
                  </a:ext>
                </a:extLst>
              </a:tr>
              <a:tr h="370840">
                <a:tc>
                  <a:txBody>
                    <a:bodyPr/>
                    <a:lstStyle/>
                    <a:p>
                      <a:r>
                        <a:rPr lang="en-US" sz="1000" b="1"/>
                        <a:t>firstinshi - 2024-05-01 18:00:20</a:t>
                      </a:r>
                      <a:r>
                        <a:rPr lang="en-US" sz="1000"/>
                        <a:t>
 Congratulations to the Class of 2024! Graduation season is here and we want to be part of the celebration. Enter our graduation giveaway for a chance to win a 0 gift card to Merriman’s restaurant, which may be used at their locations in Honolulu and on the Big Island, Kauai and Maui: merrimanshonolulu merrimanskauai merrimanswaimea merrimansmaui 
Treat your graduate to a memorable dinner on us!
HERE’S HOW TO ENTER:
1) Like the post
2) Follow firstinshi
3) Tag a soon-to-be graduate in the comments
We will randomly select a winner on Monday, June 3, 2024. The winner will be contacted via Direct Message and have 48 hours to claim their prize. Multiple entries are welcome, limit one tag per comment. For complete contest rules, tap our link in bio.</a:t>
                      </a:r>
                    </a:p>
                  </a:txBody>
                  <a:tcPr/>
                </a:tc>
                <a:tc>
                  <a:txBody>
                    <a:bodyPr/>
                    <a:lstStyle/>
                    <a:p>
                      <a:r>
                        <a:rPr lang="en-US" sz="1000"/>
                        <a:t>78</a:t>
                      </a:r>
                    </a:p>
                  </a:txBody>
                  <a:tcPr/>
                </a:tc>
                <a:tc>
                  <a:txBody>
                    <a:bodyPr/>
                    <a:lstStyle/>
                    <a:p>
                      <a:r>
                        <a:rPr lang="en-US" sz="1000"/>
                        <a:t>89</a:t>
                      </a:r>
                    </a:p>
                  </a:txBody>
                  <a:tcPr/>
                </a:tc>
                <a:tc>
                  <a:txBody>
                    <a:bodyPr/>
                    <a:lstStyle/>
                    <a:p>
                      <a:r>
                        <a:rPr lang="en-US" sz="1000"/>
                        <a:t>5.8535 %</a:t>
                      </a:r>
                    </a:p>
                  </a:txBody>
                  <a:tcPr/>
                </a:tc>
                <a:tc>
                  <a:txBody>
                    <a:bodyPr/>
                    <a:lstStyle/>
                    <a:p>
                      <a:r>
                        <a:rPr lang="en-US" sz="1000"/>
                        <a:t>Image</a:t>
                      </a:r>
                    </a:p>
                  </a:txBody>
                  <a:tcPr/>
                </a:tc>
                <a:extLst>
                  <a:ext uri="{0D108BD9-81ED-4DB2-BD59-A6C34878D82A}">
                    <a16:rowId xmlns:a16="http://schemas.microsoft.com/office/drawing/2014/main" val="4014663675"/>
                  </a:ext>
                </a:extLst>
              </a:tr>
              <a:tr h="370840">
                <a:tc>
                  <a:txBody>
                    <a:bodyPr/>
                    <a:lstStyle/>
                    <a:p>
                      <a:r>
                        <a:rPr lang="en-US" sz="1000" b="1"/>
                        <a:t>firstinshi - 2024-05-21 17:00:18</a:t>
                      </a:r>
                      <a:r>
                        <a:rPr lang="en-US" sz="1000"/>
                        <a:t>
 Join us in welcoming Kenjiro “Ken” Kamoda, FICOH’s new Assistant Vice President of Strategic Planning. Ken has more than 20 years of experience in claims, risk management, and reinsurance at our parent company, Tokio Marine. We’re excited to have him on #TeamFICOH! Click our link in bio to learn more.</a:t>
                      </a:r>
                    </a:p>
                  </a:txBody>
                  <a:tcPr/>
                </a:tc>
                <a:tc>
                  <a:txBody>
                    <a:bodyPr/>
                    <a:lstStyle/>
                    <a:p>
                      <a:r>
                        <a:rPr lang="en-US" sz="1000"/>
                        <a:t>36</a:t>
                      </a:r>
                    </a:p>
                  </a:txBody>
                  <a:tcPr/>
                </a:tc>
                <a:tc>
                  <a:txBody>
                    <a:bodyPr/>
                    <a:lstStyle/>
                    <a:p>
                      <a:r>
                        <a:rPr lang="en-US" sz="1000"/>
                        <a:t>0</a:t>
                      </a:r>
                    </a:p>
                  </a:txBody>
                  <a:tcPr/>
                </a:tc>
                <a:tc>
                  <a:txBody>
                    <a:bodyPr/>
                    <a:lstStyle/>
                    <a:p>
                      <a:r>
                        <a:rPr lang="en-US" sz="1000"/>
                        <a:t>1.2228 %</a:t>
                      </a:r>
                    </a:p>
                  </a:txBody>
                  <a:tcPr/>
                </a:tc>
                <a:tc>
                  <a:txBody>
                    <a:bodyPr/>
                    <a:lstStyle/>
                    <a:p>
                      <a:r>
                        <a:rPr lang="en-US" sz="1000"/>
                        <a:t>Image</a:t>
                      </a:r>
                    </a:p>
                  </a:txBody>
                  <a:tcPr/>
                </a:tc>
                <a:extLst>
                  <a:ext uri="{0D108BD9-81ED-4DB2-BD59-A6C34878D82A}">
                    <a16:rowId xmlns:a16="http://schemas.microsoft.com/office/drawing/2014/main" val="3669412912"/>
                  </a:ext>
                </a:extLst>
              </a:tr>
              <a:tr h="370840">
                <a:tc>
                  <a:txBody>
                    <a:bodyPr/>
                    <a:lstStyle/>
                    <a:p>
                      <a:r>
                        <a:rPr lang="en-US" sz="1000" b="1"/>
                        <a:t>firstinshi - 2024-05-31 16:47:08</a:t>
                      </a:r>
                      <a:r>
                        <a:rPr lang="en-US" sz="1000"/>
                        <a:t>
 As we head into hurricane season, our VP of Marketing &amp; Customer Experience Nina Ota spoke with meleapana on islandlifehi about the three policies you need to protect your home from flood and wind damage: Homeowners, Hurricane, and Flood insurance. Hurricane season starts June 1st but major storms and heavy rain can occur any time of year. Waiting until a storm is approaching may be too late to secure coverage. Tap our link in bio to watch the full interview. #TeamFICOH #HurricaneSeason #islandlifelive</a:t>
                      </a:r>
                    </a:p>
                  </a:txBody>
                  <a:tcPr/>
                </a:tc>
                <a:tc>
                  <a:txBody>
                    <a:bodyPr/>
                    <a:lstStyle/>
                    <a:p>
                      <a:r>
                        <a:rPr lang="en-US" sz="1000"/>
                        <a:t>34</a:t>
                      </a:r>
                    </a:p>
                  </a:txBody>
                  <a:tcPr/>
                </a:tc>
                <a:tc>
                  <a:txBody>
                    <a:bodyPr/>
                    <a:lstStyle/>
                    <a:p>
                      <a:r>
                        <a:rPr lang="en-US" sz="1000"/>
                        <a:t>0</a:t>
                      </a:r>
                    </a:p>
                  </a:txBody>
                  <a:tcPr/>
                </a:tc>
                <a:tc>
                  <a:txBody>
                    <a:bodyPr/>
                    <a:lstStyle/>
                    <a:p>
                      <a:r>
                        <a:rPr lang="en-US" sz="1000"/>
                        <a:t>1.1580 %</a:t>
                      </a:r>
                    </a:p>
                  </a:txBody>
                  <a:tcPr/>
                </a:tc>
                <a:tc>
                  <a:txBody>
                    <a:bodyPr/>
                    <a:lstStyle/>
                    <a:p>
                      <a:r>
                        <a:rPr lang="en-US" sz="1000"/>
                        <a:t>Image</a:t>
                      </a:r>
                    </a:p>
                  </a:txBody>
                  <a:tcPr/>
                </a:tc>
                <a:extLst>
                  <a:ext uri="{0D108BD9-81ED-4DB2-BD59-A6C34878D82A}">
                    <a16:rowId xmlns:a16="http://schemas.microsoft.com/office/drawing/2014/main" val="2986730086"/>
                  </a:ext>
                </a:extLst>
              </a:tr>
            </a:tbl>
          </a:graphicData>
        </a:graphic>
      </p:graphicFrame>
      <p:sp>
        <p:nvSpPr>
          <p:cNvPr id="4" name="Text Placeholder 3">
            <a:extLst>
              <a:ext uri="{FF2B5EF4-FFF2-40B4-BE49-F238E27FC236}">
                <a16:creationId xmlns:a16="http://schemas.microsoft.com/office/drawing/2014/main" id="{6FA2540D-0B0C-42E9-AE5B-F57BC9C0A5B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769967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BED8C-F80E-473F-9276-0FED77A26B12}"/>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A222F834-672C-45F9-A637-4553064C1F3A}"/>
              </a:ext>
            </a:extLst>
          </p:cNvPr>
          <p:cNvGraphicFramePr>
            <a:graphicFrameLocks noGrp="1"/>
          </p:cNvGraphicFramePr>
          <p:nvPr>
            <p:ph type="tbl" sz="quarter" idx="13"/>
            <p:extLst>
              <p:ext uri="{D42A27DB-BD31-4B8C-83A1-F6EECF244321}">
                <p14:modId xmlns:p14="http://schemas.microsoft.com/office/powerpoint/2010/main" val="529467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094886025"/>
                    </a:ext>
                  </a:extLst>
                </a:gridCol>
                <a:gridCol w="1234439">
                  <a:extLst>
                    <a:ext uri="{9D8B030D-6E8A-4147-A177-3AD203B41FA5}">
                      <a16:colId xmlns:a16="http://schemas.microsoft.com/office/drawing/2014/main" val="1672201031"/>
                    </a:ext>
                  </a:extLst>
                </a:gridCol>
                <a:gridCol w="493776">
                  <a:extLst>
                    <a:ext uri="{9D8B030D-6E8A-4147-A177-3AD203B41FA5}">
                      <a16:colId xmlns:a16="http://schemas.microsoft.com/office/drawing/2014/main" val="2442551253"/>
                    </a:ext>
                  </a:extLst>
                </a:gridCol>
                <a:gridCol w="493776">
                  <a:extLst>
                    <a:ext uri="{9D8B030D-6E8A-4147-A177-3AD203B41FA5}">
                      <a16:colId xmlns:a16="http://schemas.microsoft.com/office/drawing/2014/main" val="16225340"/>
                    </a:ext>
                  </a:extLst>
                </a:gridCol>
                <a:gridCol w="493776">
                  <a:extLst>
                    <a:ext uri="{9D8B030D-6E8A-4147-A177-3AD203B41FA5}">
                      <a16:colId xmlns:a16="http://schemas.microsoft.com/office/drawing/2014/main" val="2507095415"/>
                    </a:ext>
                  </a:extLst>
                </a:gridCol>
                <a:gridCol w="493776">
                  <a:extLst>
                    <a:ext uri="{9D8B030D-6E8A-4147-A177-3AD203B41FA5}">
                      <a16:colId xmlns:a16="http://schemas.microsoft.com/office/drawing/2014/main" val="3199171935"/>
                    </a:ext>
                  </a:extLst>
                </a:gridCol>
                <a:gridCol w="493776">
                  <a:extLst>
                    <a:ext uri="{9D8B030D-6E8A-4147-A177-3AD203B41FA5}">
                      <a16:colId xmlns:a16="http://schemas.microsoft.com/office/drawing/2014/main" val="1445004687"/>
                    </a:ext>
                  </a:extLst>
                </a:gridCol>
                <a:gridCol w="493776">
                  <a:extLst>
                    <a:ext uri="{9D8B030D-6E8A-4147-A177-3AD203B41FA5}">
                      <a16:colId xmlns:a16="http://schemas.microsoft.com/office/drawing/2014/main" val="222101333"/>
                    </a:ext>
                  </a:extLst>
                </a:gridCol>
                <a:gridCol w="493776">
                  <a:extLst>
                    <a:ext uri="{9D8B030D-6E8A-4147-A177-3AD203B41FA5}">
                      <a16:colId xmlns:a16="http://schemas.microsoft.com/office/drawing/2014/main" val="1490248520"/>
                    </a:ext>
                  </a:extLst>
                </a:gridCol>
                <a:gridCol w="493776">
                  <a:extLst>
                    <a:ext uri="{9D8B030D-6E8A-4147-A177-3AD203B41FA5}">
                      <a16:colId xmlns:a16="http://schemas.microsoft.com/office/drawing/2014/main" val="1259430461"/>
                    </a:ext>
                  </a:extLst>
                </a:gridCol>
                <a:gridCol w="493776">
                  <a:extLst>
                    <a:ext uri="{9D8B030D-6E8A-4147-A177-3AD203B41FA5}">
                      <a16:colId xmlns:a16="http://schemas.microsoft.com/office/drawing/2014/main" val="300894239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2885859106"/>
                  </a:ext>
                </a:extLst>
              </a:tr>
              <a:tr h="370840">
                <a:tc>
                  <a:txBody>
                    <a:bodyPr/>
                    <a:lstStyle/>
                    <a:p>
                      <a:r>
                        <a:rPr lang="en-US" sz="1000" b="1"/>
                        <a:t>firstinshi - 2024-05-13 17:01:39</a:t>
                      </a:r>
                      <a:r>
                        <a:rPr lang="en-US" sz="1000"/>
                        <a:t>
 In the latest #PoincyandNīele episode, Poincy shares some driving hacks that can help you save on gas. Tap our link in bio to learn more.</a:t>
                      </a:r>
                    </a:p>
                  </a:txBody>
                  <a:tcPr/>
                </a:tc>
                <a:tc>
                  <a:txBody>
                    <a:bodyPr/>
                    <a:lstStyle/>
                    <a:p>
                      <a:r>
                        <a:rPr lang="en-US" sz="1000"/>
                        <a:t>https://quintly-eu-image-storage.s3.amazonaws.com/42a5b893a9726451877e4ab7634db126/66e90986412435a31dd81395e9c5ff18.jpg</a:t>
                      </a:r>
                    </a:p>
                  </a:txBody>
                  <a:tcPr/>
                </a:tc>
                <a:tc>
                  <a:txBody>
                    <a:bodyPr/>
                    <a:lstStyle/>
                    <a:p>
                      <a:r>
                        <a:rPr lang="en-US" sz="1000"/>
                        <a:t>302</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11</a:t>
                      </a:r>
                    </a:p>
                  </a:txBody>
                  <a:tcPr/>
                </a:tc>
                <a:tc>
                  <a:txBody>
                    <a:bodyPr/>
                    <a:lstStyle/>
                    <a:p>
                      <a:r>
                        <a:rPr lang="en-US" sz="1000"/>
                        <a:t>n/a</a:t>
                      </a:r>
                    </a:p>
                  </a:txBody>
                  <a:tcPr/>
                </a:tc>
                <a:tc>
                  <a:txBody>
                    <a:bodyPr/>
                    <a:lstStyle/>
                    <a:p>
                      <a:r>
                        <a:rPr lang="en-US" sz="1000"/>
                        <a:t>257</a:t>
                      </a:r>
                    </a:p>
                  </a:txBody>
                  <a:tcPr/>
                </a:tc>
                <a:tc>
                  <a:txBody>
                    <a:bodyPr/>
                    <a:lstStyle/>
                    <a:p>
                      <a:r>
                        <a:rPr lang="en-US" sz="1000"/>
                        <a:t>3.64 %</a:t>
                      </a:r>
                    </a:p>
                  </a:txBody>
                  <a:tcPr/>
                </a:tc>
                <a:tc>
                  <a:txBody>
                    <a:bodyPr/>
                    <a:lstStyle/>
                    <a:p>
                      <a:r>
                        <a:rPr lang="en-US" sz="1000"/>
                        <a:t>n/a</a:t>
                      </a:r>
                    </a:p>
                  </a:txBody>
                  <a:tcPr/>
                </a:tc>
                <a:extLst>
                  <a:ext uri="{0D108BD9-81ED-4DB2-BD59-A6C34878D82A}">
                    <a16:rowId xmlns:a16="http://schemas.microsoft.com/office/drawing/2014/main" val="653236213"/>
                  </a:ext>
                </a:extLst>
              </a:tr>
              <a:tr h="370840">
                <a:tc>
                  <a:txBody>
                    <a:bodyPr/>
                    <a:lstStyle/>
                    <a:p>
                      <a:r>
                        <a:rPr lang="en-US" sz="1000" b="1"/>
                        <a:t>firstinshi - 2024-05-12 16:01:35</a:t>
                      </a:r>
                      <a:r>
                        <a:rPr lang="en-US" sz="1000"/>
                        <a:t>
 A beautiful lei for mom from Poincy &amp; Nīele! To all the mothers and mother figures in our lives, #HappyMothersDay!</a:t>
                      </a:r>
                    </a:p>
                  </a:txBody>
                  <a:tcPr/>
                </a:tc>
                <a:tc>
                  <a:txBody>
                    <a:bodyPr/>
                    <a:lstStyle/>
                    <a:p>
                      <a:r>
                        <a:rPr lang="en-US" sz="1000"/>
                        <a:t>https://quintly-eu-image-storage.s3.amazonaws.com/42a5b893a9726451877e4ab7634db126/91c6cecaa58f043f57378f9c0189d2ce.jpg</a:t>
                      </a:r>
                    </a:p>
                  </a:txBody>
                  <a:tcPr/>
                </a:tc>
                <a:tc>
                  <a:txBody>
                    <a:bodyPr/>
                    <a:lstStyle/>
                    <a:p>
                      <a:r>
                        <a:rPr lang="en-US" sz="1000"/>
                        <a:t>181</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n/a</a:t>
                      </a:r>
                    </a:p>
                  </a:txBody>
                  <a:tcPr/>
                </a:tc>
                <a:tc>
                  <a:txBody>
                    <a:bodyPr/>
                    <a:lstStyle/>
                    <a:p>
                      <a:r>
                        <a:rPr lang="en-US" sz="1000"/>
                        <a:t>151</a:t>
                      </a:r>
                    </a:p>
                  </a:txBody>
                  <a:tcPr/>
                </a:tc>
                <a:tc>
                  <a:txBody>
                    <a:bodyPr/>
                    <a:lstStyle/>
                    <a:p>
                      <a:r>
                        <a:rPr lang="en-US" sz="1000"/>
                        <a:t>8.84 %</a:t>
                      </a:r>
                    </a:p>
                  </a:txBody>
                  <a:tcPr/>
                </a:tc>
                <a:tc>
                  <a:txBody>
                    <a:bodyPr/>
                    <a:lstStyle/>
                    <a:p>
                      <a:r>
                        <a:rPr lang="en-US" sz="1000"/>
                        <a:t>n/a</a:t>
                      </a:r>
                    </a:p>
                  </a:txBody>
                  <a:tcPr/>
                </a:tc>
                <a:extLst>
                  <a:ext uri="{0D108BD9-81ED-4DB2-BD59-A6C34878D82A}">
                    <a16:rowId xmlns:a16="http://schemas.microsoft.com/office/drawing/2014/main" val="880488604"/>
                  </a:ext>
                </a:extLst>
              </a:tr>
              <a:tr h="370840">
                <a:tc>
                  <a:txBody>
                    <a:bodyPr/>
                    <a:lstStyle/>
                    <a:p>
                      <a:r>
                        <a:rPr lang="en-US" sz="1000" b="1"/>
                        <a:t>firstinshi - 2024-05-07 17:01:13</a:t>
                      </a:r>
                      <a:r>
                        <a:rPr lang="en-US" sz="1000"/>
                        <a:t>
 Our associates had an amazing time connecting with students at @shidlercollegebusinessnight! Congratulations to the student honorees, who collectively received awards totaling more than ,000, and thank you to all the businesses who joined First Insurance in recognizing Shidler College’s best and brightest. Now in its 19th year, FICOH’s title sponsorship of Business Night has become part of our core support of @shidlercollege. We especially appreciate the event’s networking component. As professionals, we learn as much from the students as they do from us!</a:t>
                      </a:r>
                    </a:p>
                  </a:txBody>
                  <a:tcPr/>
                </a:tc>
                <a:tc>
                  <a:txBody>
                    <a:bodyPr/>
                    <a:lstStyle/>
                    <a:p>
                      <a:r>
                        <a:rPr lang="en-US" sz="1000"/>
                        <a:t>https://quintly-eu-image-storage.s3.amazonaws.com/42a5b893a9726451877e4ab7634db126/a13c7d2eda80aaf3fbd3cdd61e4e0560.jpg</a:t>
                      </a:r>
                    </a:p>
                  </a:txBody>
                  <a:tcPr/>
                </a:tc>
                <a:tc>
                  <a:txBody>
                    <a:bodyPr/>
                    <a:lstStyle/>
                    <a:p>
                      <a:r>
                        <a:rPr lang="en-US" sz="1000"/>
                        <a:t>325</a:t>
                      </a:r>
                    </a:p>
                  </a:txBody>
                  <a:tcPr/>
                </a:tc>
                <a:tc>
                  <a:txBody>
                    <a:bodyPr/>
                    <a:lstStyle/>
                    <a:p>
                      <a:r>
                        <a:rPr lang="en-US" sz="1000"/>
                        <a:t>17</a:t>
                      </a:r>
                    </a:p>
                  </a:txBody>
                  <a:tcPr/>
                </a:tc>
                <a:tc>
                  <a:txBody>
                    <a:bodyPr/>
                    <a:lstStyle/>
                    <a:p>
                      <a:r>
                        <a:rPr lang="en-US" sz="1000"/>
                        <a:t>1</a:t>
                      </a:r>
                    </a:p>
                  </a:txBody>
                  <a:tcPr/>
                </a:tc>
                <a:tc>
                  <a:txBody>
                    <a:bodyPr/>
                    <a:lstStyle/>
                    <a:p>
                      <a:r>
                        <a:rPr lang="en-US" sz="1000"/>
                        <a:t>0</a:t>
                      </a:r>
                    </a:p>
                  </a:txBody>
                  <a:tcPr/>
                </a:tc>
                <a:tc>
                  <a:txBody>
                    <a:bodyPr/>
                    <a:lstStyle/>
                    <a:p>
                      <a:r>
                        <a:rPr lang="en-US" sz="1000"/>
                        <a:t>18</a:t>
                      </a:r>
                    </a:p>
                  </a:txBody>
                  <a:tcPr/>
                </a:tc>
                <a:tc>
                  <a:txBody>
                    <a:bodyPr/>
                    <a:lstStyle/>
                    <a:p>
                      <a:r>
                        <a:rPr lang="en-US" sz="1000"/>
                        <a:t>n/a</a:t>
                      </a:r>
                    </a:p>
                  </a:txBody>
                  <a:tcPr/>
                </a:tc>
                <a:tc>
                  <a:txBody>
                    <a:bodyPr/>
                    <a:lstStyle/>
                    <a:p>
                      <a:r>
                        <a:rPr lang="en-US" sz="1000"/>
                        <a:t>254</a:t>
                      </a:r>
                    </a:p>
                  </a:txBody>
                  <a:tcPr/>
                </a:tc>
                <a:tc>
                  <a:txBody>
                    <a:bodyPr/>
                    <a:lstStyle/>
                    <a:p>
                      <a:r>
                        <a:rPr lang="en-US" sz="1000"/>
                        <a:t>5.54 %</a:t>
                      </a:r>
                    </a:p>
                  </a:txBody>
                  <a:tcPr/>
                </a:tc>
                <a:tc>
                  <a:txBody>
                    <a:bodyPr/>
                    <a:lstStyle/>
                    <a:p>
                      <a:r>
                        <a:rPr lang="en-US" sz="1000"/>
                        <a:t>n/a</a:t>
                      </a:r>
                    </a:p>
                  </a:txBody>
                  <a:tcPr/>
                </a:tc>
                <a:extLst>
                  <a:ext uri="{0D108BD9-81ED-4DB2-BD59-A6C34878D82A}">
                    <a16:rowId xmlns:a16="http://schemas.microsoft.com/office/drawing/2014/main" val="3606377162"/>
                  </a:ext>
                </a:extLst>
              </a:tr>
            </a:tbl>
          </a:graphicData>
        </a:graphic>
      </p:graphicFrame>
      <p:sp>
        <p:nvSpPr>
          <p:cNvPr id="4" name="Text Placeholder 3">
            <a:extLst>
              <a:ext uri="{FF2B5EF4-FFF2-40B4-BE49-F238E27FC236}">
                <a16:creationId xmlns:a16="http://schemas.microsoft.com/office/drawing/2014/main" id="{41CB762A-C688-40F3-810E-182422DFE1F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72962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39346-5071-4818-A5CD-5B56A9416AF9}"/>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DE1037B3-BDAA-455B-916E-2707B367F0BA}"/>
              </a:ext>
            </a:extLst>
          </p:cNvPr>
          <p:cNvGraphicFramePr>
            <a:graphicFrameLocks noGrp="1"/>
          </p:cNvGraphicFramePr>
          <p:nvPr>
            <p:ph type="tbl" sz="quarter" idx="13"/>
            <p:extLst>
              <p:ext uri="{D42A27DB-BD31-4B8C-83A1-F6EECF244321}">
                <p14:modId xmlns:p14="http://schemas.microsoft.com/office/powerpoint/2010/main" val="287373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88993980"/>
                    </a:ext>
                  </a:extLst>
                </a:gridCol>
                <a:gridCol w="1069848">
                  <a:extLst>
                    <a:ext uri="{9D8B030D-6E8A-4147-A177-3AD203B41FA5}">
                      <a16:colId xmlns:a16="http://schemas.microsoft.com/office/drawing/2014/main" val="1116325042"/>
                    </a:ext>
                  </a:extLst>
                </a:gridCol>
                <a:gridCol w="493776">
                  <a:extLst>
                    <a:ext uri="{9D8B030D-6E8A-4147-A177-3AD203B41FA5}">
                      <a16:colId xmlns:a16="http://schemas.microsoft.com/office/drawing/2014/main" val="3812413747"/>
                    </a:ext>
                  </a:extLst>
                </a:gridCol>
                <a:gridCol w="1069848">
                  <a:extLst>
                    <a:ext uri="{9D8B030D-6E8A-4147-A177-3AD203B41FA5}">
                      <a16:colId xmlns:a16="http://schemas.microsoft.com/office/drawing/2014/main" val="4267696744"/>
                    </a:ext>
                  </a:extLst>
                </a:gridCol>
                <a:gridCol w="1069848">
                  <a:extLst>
                    <a:ext uri="{9D8B030D-6E8A-4147-A177-3AD203B41FA5}">
                      <a16:colId xmlns:a16="http://schemas.microsoft.com/office/drawing/2014/main" val="1568471256"/>
                    </a:ext>
                  </a:extLst>
                </a:gridCol>
                <a:gridCol w="1069848">
                  <a:extLst>
                    <a:ext uri="{9D8B030D-6E8A-4147-A177-3AD203B41FA5}">
                      <a16:colId xmlns:a16="http://schemas.microsoft.com/office/drawing/2014/main" val="898485925"/>
                    </a:ext>
                  </a:extLst>
                </a:gridCol>
                <a:gridCol w="1069848">
                  <a:extLst>
                    <a:ext uri="{9D8B030D-6E8A-4147-A177-3AD203B41FA5}">
                      <a16:colId xmlns:a16="http://schemas.microsoft.com/office/drawing/2014/main" val="3607558740"/>
                    </a:ext>
                  </a:extLst>
                </a:gridCol>
                <a:gridCol w="1069848">
                  <a:extLst>
                    <a:ext uri="{9D8B030D-6E8A-4147-A177-3AD203B41FA5}">
                      <a16:colId xmlns:a16="http://schemas.microsoft.com/office/drawing/2014/main" val="44791039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802086573"/>
                  </a:ext>
                </a:extLst>
              </a:tr>
              <a:tr h="370840">
                <a:tc>
                  <a:txBody>
                    <a:bodyPr/>
                    <a:lstStyle/>
                    <a:p>
                      <a:r>
                        <a:rPr lang="en-US" sz="1000"/>
                        <a:t>69</a:t>
                      </a:r>
                    </a:p>
                  </a:txBody>
                  <a:tcPr/>
                </a:tc>
                <a:tc>
                  <a:txBody>
                    <a:bodyPr/>
                    <a:lstStyle/>
                    <a:p>
                      <a:r>
                        <a:rPr lang="en-US" sz="1000"/>
                        <a:t>0.6998 %</a:t>
                      </a:r>
                    </a:p>
                  </a:txBody>
                  <a:tcPr/>
                </a:tc>
                <a:tc>
                  <a:txBody>
                    <a:bodyPr/>
                    <a:lstStyle/>
                    <a:p>
                      <a:r>
                        <a:rPr lang="en-US" sz="1000"/>
                        <a:t>0.43</a:t>
                      </a:r>
                    </a:p>
                  </a:txBody>
                  <a:tcPr/>
                </a:tc>
                <a:tc>
                  <a:txBody>
                    <a:bodyPr/>
                    <a:lstStyle/>
                    <a:p>
                      <a:r>
                        <a:rPr lang="en-US" sz="1000"/>
                        <a:t>75.68</a:t>
                      </a:r>
                    </a:p>
                  </a:txBody>
                  <a:tcPr/>
                </a:tc>
                <a:tc>
                  <a:txBody>
                    <a:bodyPr/>
                    <a:lstStyle/>
                    <a:p>
                      <a:r>
                        <a:rPr lang="en-US" sz="1000"/>
                        <a:t>74.70</a:t>
                      </a:r>
                    </a:p>
                  </a:txBody>
                  <a:tcPr/>
                </a:tc>
                <a:tc>
                  <a:txBody>
                    <a:bodyPr/>
                    <a:lstStyle/>
                    <a:p>
                      <a:r>
                        <a:rPr lang="en-US" sz="1000"/>
                        <a:t>52.74</a:t>
                      </a:r>
                    </a:p>
                  </a:txBody>
                  <a:tcPr/>
                </a:tc>
                <a:tc>
                  <a:txBody>
                    <a:bodyPr/>
                    <a:lstStyle/>
                    <a:p>
                      <a:r>
                        <a:rPr lang="en-US" sz="1000"/>
                        <a:t>5222</a:t>
                      </a:r>
                    </a:p>
                  </a:txBody>
                  <a:tcPr/>
                </a:tc>
                <a:tc>
                  <a:txBody>
                    <a:bodyPr/>
                    <a:lstStyle/>
                    <a:p>
                      <a:r>
                        <a:rPr lang="en-US" sz="1000"/>
                        <a:t>3639</a:t>
                      </a:r>
                    </a:p>
                  </a:txBody>
                  <a:tcPr/>
                </a:tc>
                <a:extLst>
                  <a:ext uri="{0D108BD9-81ED-4DB2-BD59-A6C34878D82A}">
                    <a16:rowId xmlns:a16="http://schemas.microsoft.com/office/drawing/2014/main" val="396478534"/>
                  </a:ext>
                </a:extLst>
              </a:tr>
            </a:tbl>
          </a:graphicData>
        </a:graphic>
      </p:graphicFrame>
      <p:sp>
        <p:nvSpPr>
          <p:cNvPr id="4" name="Text Placeholder 3">
            <a:extLst>
              <a:ext uri="{FF2B5EF4-FFF2-40B4-BE49-F238E27FC236}">
                <a16:creationId xmlns:a16="http://schemas.microsoft.com/office/drawing/2014/main" id="{352C1647-681D-4F7B-B03D-7BD97D175DF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50238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138E0-4D5F-453D-8ECD-0C059AB4CA52}"/>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79EF1D3B-7F26-4558-8535-1935378F60BE}"/>
              </a:ext>
            </a:extLst>
          </p:cNvPr>
          <p:cNvGraphicFramePr>
            <a:graphicFrameLocks noGrp="1"/>
          </p:cNvGraphicFramePr>
          <p:nvPr>
            <p:ph type="tbl" sz="quarter" idx="13"/>
            <p:extLst>
              <p:ext uri="{D42A27DB-BD31-4B8C-83A1-F6EECF244321}">
                <p14:modId xmlns:p14="http://schemas.microsoft.com/office/powerpoint/2010/main" val="1797066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27508134"/>
                    </a:ext>
                  </a:extLst>
                </a:gridCol>
                <a:gridCol w="905256">
                  <a:extLst>
                    <a:ext uri="{9D8B030D-6E8A-4147-A177-3AD203B41FA5}">
                      <a16:colId xmlns:a16="http://schemas.microsoft.com/office/drawing/2014/main" val="1497769033"/>
                    </a:ext>
                  </a:extLst>
                </a:gridCol>
                <a:gridCol w="411480">
                  <a:extLst>
                    <a:ext uri="{9D8B030D-6E8A-4147-A177-3AD203B41FA5}">
                      <a16:colId xmlns:a16="http://schemas.microsoft.com/office/drawing/2014/main" val="1217927041"/>
                    </a:ext>
                  </a:extLst>
                </a:gridCol>
                <a:gridCol w="905256">
                  <a:extLst>
                    <a:ext uri="{9D8B030D-6E8A-4147-A177-3AD203B41FA5}">
                      <a16:colId xmlns:a16="http://schemas.microsoft.com/office/drawing/2014/main" val="2816973344"/>
                    </a:ext>
                  </a:extLst>
                </a:gridCol>
                <a:gridCol w="905256">
                  <a:extLst>
                    <a:ext uri="{9D8B030D-6E8A-4147-A177-3AD203B41FA5}">
                      <a16:colId xmlns:a16="http://schemas.microsoft.com/office/drawing/2014/main" val="2688588189"/>
                    </a:ext>
                  </a:extLst>
                </a:gridCol>
                <a:gridCol w="905256">
                  <a:extLst>
                    <a:ext uri="{9D8B030D-6E8A-4147-A177-3AD203B41FA5}">
                      <a16:colId xmlns:a16="http://schemas.microsoft.com/office/drawing/2014/main" val="3657198380"/>
                    </a:ext>
                  </a:extLst>
                </a:gridCol>
                <a:gridCol w="905256">
                  <a:extLst>
                    <a:ext uri="{9D8B030D-6E8A-4147-A177-3AD203B41FA5}">
                      <a16:colId xmlns:a16="http://schemas.microsoft.com/office/drawing/2014/main" val="2501881708"/>
                    </a:ext>
                  </a:extLst>
                </a:gridCol>
                <a:gridCol w="905256">
                  <a:extLst>
                    <a:ext uri="{9D8B030D-6E8A-4147-A177-3AD203B41FA5}">
                      <a16:colId xmlns:a16="http://schemas.microsoft.com/office/drawing/2014/main" val="454115731"/>
                    </a:ext>
                  </a:extLst>
                </a:gridCol>
                <a:gridCol w="905256">
                  <a:extLst>
                    <a:ext uri="{9D8B030D-6E8A-4147-A177-3AD203B41FA5}">
                      <a16:colId xmlns:a16="http://schemas.microsoft.com/office/drawing/2014/main" val="369140816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77506197"/>
                  </a:ext>
                </a:extLst>
              </a:tr>
              <a:tr h="370840">
                <a:tc>
                  <a:txBody>
                    <a:bodyPr/>
                    <a:lstStyle/>
                    <a:p>
                      <a:r>
                        <a:rPr lang="en-US" sz="1000"/>
                        <a:t>16</a:t>
                      </a:r>
                    </a:p>
                  </a:txBody>
                  <a:tcPr/>
                </a:tc>
                <a:tc>
                  <a:txBody>
                    <a:bodyPr/>
                    <a:lstStyle/>
                    <a:p>
                      <a:r>
                        <a:rPr lang="en-US" sz="1000"/>
                        <a:t>0.8491 %</a:t>
                      </a:r>
                    </a:p>
                  </a:txBody>
                  <a:tcPr/>
                </a:tc>
                <a:tc>
                  <a:txBody>
                    <a:bodyPr/>
                    <a:lstStyle/>
                    <a:p>
                      <a:r>
                        <a:rPr lang="en-US" sz="1000"/>
                        <a:t>0.25</a:t>
                      </a:r>
                    </a:p>
                  </a:txBody>
                  <a:tcPr/>
                </a:tc>
                <a:tc>
                  <a:txBody>
                    <a:bodyPr/>
                    <a:lstStyle/>
                    <a:p>
                      <a:r>
                        <a:rPr lang="en-US" sz="1000"/>
                        <a:t>75.81</a:t>
                      </a:r>
                    </a:p>
                  </a:txBody>
                  <a:tcPr/>
                </a:tc>
                <a:tc>
                  <a:txBody>
                    <a:bodyPr/>
                    <a:lstStyle/>
                    <a:p>
                      <a:r>
                        <a:rPr lang="en-US" sz="1000"/>
                        <a:t>73.56</a:t>
                      </a:r>
                    </a:p>
                  </a:txBody>
                  <a:tcPr/>
                </a:tc>
                <a:tc>
                  <a:txBody>
                    <a:bodyPr/>
                    <a:lstStyle/>
                    <a:p>
                      <a:r>
                        <a:rPr lang="en-US" sz="1000"/>
                        <a:t>64.25</a:t>
                      </a:r>
                    </a:p>
                  </a:txBody>
                  <a:tcPr/>
                </a:tc>
                <a:tc>
                  <a:txBody>
                    <a:bodyPr/>
                    <a:lstStyle/>
                    <a:p>
                      <a:r>
                        <a:rPr lang="en-US" sz="1000"/>
                        <a:t>64.00</a:t>
                      </a:r>
                    </a:p>
                  </a:txBody>
                  <a:tcPr/>
                </a:tc>
                <a:tc>
                  <a:txBody>
                    <a:bodyPr/>
                    <a:lstStyle/>
                    <a:p>
                      <a:r>
                        <a:rPr lang="en-US" sz="1000"/>
                        <a:t>1213</a:t>
                      </a:r>
                    </a:p>
                  </a:txBody>
                  <a:tcPr/>
                </a:tc>
                <a:tc>
                  <a:txBody>
                    <a:bodyPr/>
                    <a:lstStyle/>
                    <a:p>
                      <a:r>
                        <a:rPr lang="en-US" sz="1000"/>
                        <a:t>1028</a:t>
                      </a:r>
                    </a:p>
                  </a:txBody>
                  <a:tcPr/>
                </a:tc>
                <a:extLst>
                  <a:ext uri="{0D108BD9-81ED-4DB2-BD59-A6C34878D82A}">
                    <a16:rowId xmlns:a16="http://schemas.microsoft.com/office/drawing/2014/main" val="301724130"/>
                  </a:ext>
                </a:extLst>
              </a:tr>
            </a:tbl>
          </a:graphicData>
        </a:graphic>
      </p:graphicFrame>
      <p:sp>
        <p:nvSpPr>
          <p:cNvPr id="4" name="Text Placeholder 3">
            <a:extLst>
              <a:ext uri="{FF2B5EF4-FFF2-40B4-BE49-F238E27FC236}">
                <a16:creationId xmlns:a16="http://schemas.microsoft.com/office/drawing/2014/main" id="{35B2114E-11E0-47E6-8AFE-9D805635A76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7209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FBA88-3692-4593-88A3-A446DF459DD6}"/>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D7D3B2A8-9DE7-40EF-A3EA-ED4D2E47EA0D}"/>
              </a:ext>
            </a:extLst>
          </p:cNvPr>
          <p:cNvGraphicFramePr>
            <a:graphicFrameLocks noGrp="1"/>
          </p:cNvGraphicFramePr>
          <p:nvPr>
            <p:ph type="tbl" sz="quarter" idx="13"/>
            <p:extLst>
              <p:ext uri="{D42A27DB-BD31-4B8C-83A1-F6EECF244321}">
                <p14:modId xmlns:p14="http://schemas.microsoft.com/office/powerpoint/2010/main" val="53500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7556453"/>
                    </a:ext>
                  </a:extLst>
                </a:gridCol>
                <a:gridCol w="1316736">
                  <a:extLst>
                    <a:ext uri="{9D8B030D-6E8A-4147-A177-3AD203B41FA5}">
                      <a16:colId xmlns:a16="http://schemas.microsoft.com/office/drawing/2014/main" val="2476289496"/>
                    </a:ext>
                  </a:extLst>
                </a:gridCol>
                <a:gridCol w="658368">
                  <a:extLst>
                    <a:ext uri="{9D8B030D-6E8A-4147-A177-3AD203B41FA5}">
                      <a16:colId xmlns:a16="http://schemas.microsoft.com/office/drawing/2014/main" val="370064289"/>
                    </a:ext>
                  </a:extLst>
                </a:gridCol>
                <a:gridCol w="658368">
                  <a:extLst>
                    <a:ext uri="{9D8B030D-6E8A-4147-A177-3AD203B41FA5}">
                      <a16:colId xmlns:a16="http://schemas.microsoft.com/office/drawing/2014/main" val="1773987178"/>
                    </a:ext>
                  </a:extLst>
                </a:gridCol>
                <a:gridCol w="658368">
                  <a:extLst>
                    <a:ext uri="{9D8B030D-6E8A-4147-A177-3AD203B41FA5}">
                      <a16:colId xmlns:a16="http://schemas.microsoft.com/office/drawing/2014/main" val="2140088921"/>
                    </a:ext>
                  </a:extLst>
                </a:gridCol>
                <a:gridCol w="658368">
                  <a:extLst>
                    <a:ext uri="{9D8B030D-6E8A-4147-A177-3AD203B41FA5}">
                      <a16:colId xmlns:a16="http://schemas.microsoft.com/office/drawing/2014/main" val="3646781785"/>
                    </a:ext>
                  </a:extLst>
                </a:gridCol>
                <a:gridCol w="658368">
                  <a:extLst>
                    <a:ext uri="{9D8B030D-6E8A-4147-A177-3AD203B41FA5}">
                      <a16:colId xmlns:a16="http://schemas.microsoft.com/office/drawing/2014/main" val="2658613022"/>
                    </a:ext>
                  </a:extLst>
                </a:gridCol>
                <a:gridCol w="658368">
                  <a:extLst>
                    <a:ext uri="{9D8B030D-6E8A-4147-A177-3AD203B41FA5}">
                      <a16:colId xmlns:a16="http://schemas.microsoft.com/office/drawing/2014/main" val="2831791064"/>
                    </a:ext>
                  </a:extLst>
                </a:gridCol>
                <a:gridCol w="658368">
                  <a:extLst>
                    <a:ext uri="{9D8B030D-6E8A-4147-A177-3AD203B41FA5}">
                      <a16:colId xmlns:a16="http://schemas.microsoft.com/office/drawing/2014/main" val="1136257718"/>
                    </a:ext>
                  </a:extLst>
                </a:gridCol>
                <a:gridCol w="658368">
                  <a:extLst>
                    <a:ext uri="{9D8B030D-6E8A-4147-A177-3AD203B41FA5}">
                      <a16:colId xmlns:a16="http://schemas.microsoft.com/office/drawing/2014/main" val="4201372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28396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- 2024-05-31 16:49:37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https://quintly-eu-image-storage.s3.amazonaws.com/42a5b893a9726451877e4ab7634db126/6812bc3d48c0cd9b4f60cbdea511385d.jpg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06/01/2024 16:37:57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6213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- 2024-05-22 17:45:38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https://quintly-eu-image-storage.s3.amazonaws.com/42a5b893a9726451877e4ab7634db126/04fd14d139abff6335b4774c7c942e00.jpg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17:37:52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8034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- 2024-05-21 17:44:22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https://quintly-eu-image-storage.s3.amazonaws.com/42a5b893a9726451877e4ab7634db126/4432f975df4a93e56abbab50a57f97a3.jpg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05/22/2024 17:38:59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91668519"/>
                  </a:ext>
                </a:extLst>
              </a:tr>
            </a:tbl>
          </a:graphicData>
        </a:graphic>
      </p:graphicFrame>
      <p:sp>
        <p:nvSpPr>
          <p:cNvPr id="4" name="Text Placeholder 3">
            <a:extLst>
              <a:ext uri="{FF2B5EF4-FFF2-40B4-BE49-F238E27FC236}">
                <a16:creationId xmlns:a16="http://schemas.microsoft.com/office/drawing/2014/main" id="{12689BFE-0F43-43E6-A610-B7A1246549B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54810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41A9-8F25-4837-8ADF-5543FD677F45}"/>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CF5C507-14CB-4E8A-9746-660A86B73C0C}"/>
              </a:ext>
            </a:extLst>
          </p:cNvPr>
          <p:cNvGraphicFramePr>
            <a:graphicFrameLocks noGrp="1"/>
          </p:cNvGraphicFramePr>
          <p:nvPr>
            <p:ph type="tbl" sz="quarter" idx="13"/>
            <p:extLst>
              <p:ext uri="{D42A27DB-BD31-4B8C-83A1-F6EECF244321}">
                <p14:modId xmlns:p14="http://schemas.microsoft.com/office/powerpoint/2010/main" val="197106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0011848"/>
                    </a:ext>
                  </a:extLst>
                </a:gridCol>
                <a:gridCol w="1316736">
                  <a:extLst>
                    <a:ext uri="{9D8B030D-6E8A-4147-A177-3AD203B41FA5}">
                      <a16:colId xmlns:a16="http://schemas.microsoft.com/office/drawing/2014/main" val="1637690678"/>
                    </a:ext>
                  </a:extLst>
                </a:gridCol>
                <a:gridCol w="658368">
                  <a:extLst>
                    <a:ext uri="{9D8B030D-6E8A-4147-A177-3AD203B41FA5}">
                      <a16:colId xmlns:a16="http://schemas.microsoft.com/office/drawing/2014/main" val="572562152"/>
                    </a:ext>
                  </a:extLst>
                </a:gridCol>
                <a:gridCol w="658368">
                  <a:extLst>
                    <a:ext uri="{9D8B030D-6E8A-4147-A177-3AD203B41FA5}">
                      <a16:colId xmlns:a16="http://schemas.microsoft.com/office/drawing/2014/main" val="3836759953"/>
                    </a:ext>
                  </a:extLst>
                </a:gridCol>
                <a:gridCol w="658368">
                  <a:extLst>
                    <a:ext uri="{9D8B030D-6E8A-4147-A177-3AD203B41FA5}">
                      <a16:colId xmlns:a16="http://schemas.microsoft.com/office/drawing/2014/main" val="1011126664"/>
                    </a:ext>
                  </a:extLst>
                </a:gridCol>
                <a:gridCol w="658368">
                  <a:extLst>
                    <a:ext uri="{9D8B030D-6E8A-4147-A177-3AD203B41FA5}">
                      <a16:colId xmlns:a16="http://schemas.microsoft.com/office/drawing/2014/main" val="947211808"/>
                    </a:ext>
                  </a:extLst>
                </a:gridCol>
                <a:gridCol w="658368">
                  <a:extLst>
                    <a:ext uri="{9D8B030D-6E8A-4147-A177-3AD203B41FA5}">
                      <a16:colId xmlns:a16="http://schemas.microsoft.com/office/drawing/2014/main" val="2964469927"/>
                    </a:ext>
                  </a:extLst>
                </a:gridCol>
                <a:gridCol w="658368">
                  <a:extLst>
                    <a:ext uri="{9D8B030D-6E8A-4147-A177-3AD203B41FA5}">
                      <a16:colId xmlns:a16="http://schemas.microsoft.com/office/drawing/2014/main" val="1912400288"/>
                    </a:ext>
                  </a:extLst>
                </a:gridCol>
                <a:gridCol w="658368">
                  <a:extLst>
                    <a:ext uri="{9D8B030D-6E8A-4147-A177-3AD203B41FA5}">
                      <a16:colId xmlns:a16="http://schemas.microsoft.com/office/drawing/2014/main" val="4113826685"/>
                    </a:ext>
                  </a:extLst>
                </a:gridCol>
                <a:gridCol w="658368">
                  <a:extLst>
                    <a:ext uri="{9D8B030D-6E8A-4147-A177-3AD203B41FA5}">
                      <a16:colId xmlns:a16="http://schemas.microsoft.com/office/drawing/2014/main" val="109341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1488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- 2024-05-13 18:02:15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https://quintly-eu-image-storage.s3.amazonaws.com/42a5b893a9726451877e4ab7634db126/90229bbdb2324096c52e2834a748985e.jpg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05/14/2024 17:37:26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0418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- 2024-05-12 16:03:47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https://quintly-eu-image-storage.s3.amazonaws.com/42a5b893a9726451877e4ab7634db126/8145959107d32964070343e962ae2a91.jpg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05/13/2024 15:37:25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47223180"/>
                  </a:ext>
                </a:extLst>
              </a:tr>
            </a:tbl>
          </a:graphicData>
        </a:graphic>
      </p:graphicFrame>
      <p:sp>
        <p:nvSpPr>
          <p:cNvPr id="4" name="Text Placeholder 3">
            <a:extLst>
              <a:ext uri="{FF2B5EF4-FFF2-40B4-BE49-F238E27FC236}">
                <a16:creationId xmlns:a16="http://schemas.microsoft.com/office/drawing/2014/main" id="{377DBB6F-2738-4E05-886D-DFA4841639C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430124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2585</Words>
  <Application>Microsoft Office PowerPoint</Application>
  <PresentationFormat>On-screen Show (4:3)</PresentationFormat>
  <Paragraphs>563</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2024-06-05T12:58:18Z</dcterms:created>
  <dcterms:modified xsi:type="dcterms:W3CDTF">2024-06-05T12:59:11Z</dcterms:modified>
</cp:coreProperties>
</file>