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Lst>
  <p:sldSz cx="9144000" cy="6858000" type="screen4x3"/>
  <p:notesSz cx="6858000" cy="9144000"/>
  <p:embeddedFontLst>
    <p:embeddedFont>
      <p:font typeface="Calibri" panose="020F0502020204030204"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Sheet1!$B$2:$B$41</c:f>
              <c:numCache>
                <c:formatCode>General</c:formatCode>
                <c:ptCount val="40"/>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pt idx="37">
                  <c:v>7508</c:v>
                </c:pt>
                <c:pt idx="38">
                  <c:v>7506</c:v>
                </c:pt>
                <c:pt idx="39">
                  <c:v>7538</c:v>
                </c:pt>
              </c:numCache>
            </c:numRef>
          </c:val>
          <c:smooth val="0"/>
          <c:extLst>
            <c:ext xmlns:c16="http://schemas.microsoft.com/office/drawing/2014/chart" uri="{C3380CC4-5D6E-409C-BE32-E72D297353CC}">
              <c16:uniqueId val="{00000000-66FF-4757-A7A8-5161B7C3A3E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Sheet1!$C$2:$C$41</c:f>
              <c:numCache>
                <c:formatCode>General</c:formatCode>
                <c:ptCount val="40"/>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pt idx="37">
                  <c:v>3963</c:v>
                </c:pt>
                <c:pt idx="38">
                  <c:v>3955</c:v>
                </c:pt>
                <c:pt idx="39">
                  <c:v>3963</c:v>
                </c:pt>
              </c:numCache>
            </c:numRef>
          </c:val>
          <c:smooth val="0"/>
          <c:extLst>
            <c:ext xmlns:c16="http://schemas.microsoft.com/office/drawing/2014/chart" uri="{C3380CC4-5D6E-409C-BE32-E72D297353CC}">
              <c16:uniqueId val="{00000001-66FF-4757-A7A8-5161B7C3A3E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Sheet1!$D$2:$D$41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numCache>
            </c:numRef>
          </c:val>
          <c:smooth val="0"/>
          <c:extLst>
            <c:ext xmlns:c16="http://schemas.microsoft.com/office/drawing/2014/chart" uri="{C3380CC4-5D6E-409C-BE32-E72D297353CC}">
              <c16:uniqueId val="{00000002-66FF-4757-A7A8-5161B7C3A3E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Sheet1!$E$2:$E$41</c:f>
              <c:numCache>
                <c:formatCode>General</c:formatCode>
                <c:ptCount val="40"/>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pt idx="37">
                  <c:v>40948</c:v>
                </c:pt>
                <c:pt idx="38">
                  <c:v>41591</c:v>
                </c:pt>
                <c:pt idx="39">
                  <c:v>42157</c:v>
                </c:pt>
              </c:numCache>
            </c:numRef>
          </c:val>
          <c:smooth val="0"/>
          <c:extLst>
            <c:ext xmlns:c16="http://schemas.microsoft.com/office/drawing/2014/chart" uri="{C3380CC4-5D6E-409C-BE32-E72D297353CC}">
              <c16:uniqueId val="{00000003-66FF-4757-A7A8-5161B7C3A3E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Sheet1!$F$2:$F$41</c:f>
              <c:numCache>
                <c:formatCode>General</c:formatCode>
                <c:ptCount val="40"/>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pt idx="37">
                  <c:v>3373</c:v>
                </c:pt>
                <c:pt idx="38">
                  <c:v>3487</c:v>
                </c:pt>
                <c:pt idx="39">
                  <c:v>3552</c:v>
                </c:pt>
              </c:numCache>
            </c:numRef>
          </c:val>
          <c:smooth val="0"/>
          <c:extLst>
            <c:ext xmlns:c16="http://schemas.microsoft.com/office/drawing/2014/chart" uri="{C3380CC4-5D6E-409C-BE32-E72D297353CC}">
              <c16:uniqueId val="{00000004-66FF-4757-A7A8-5161B7C3A3E7}"/>
            </c:ext>
          </c:extLst>
        </c:ser>
        <c:dLbls>
          <c:showLegendKey val="0"/>
          <c:showVal val="0"/>
          <c:showCatName val="0"/>
          <c:showSerName val="0"/>
          <c:showPercent val="0"/>
          <c:showBubbleSize val="0"/>
        </c:dLbls>
        <c:smooth val="0"/>
        <c:axId val="52990008"/>
        <c:axId val="52990992"/>
      </c:lineChart>
      <c:dateAx>
        <c:axId val="5299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0992"/>
        <c:crosses val="autoZero"/>
        <c:auto val="1"/>
        <c:lblOffset val="100"/>
        <c:baseTimeUnit val="months"/>
      </c:dateAx>
      <c:valAx>
        <c:axId val="5299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3</c:v>
                </c:pt>
                <c:pt idx="5">
                  <c:v>0</c:v>
                </c:pt>
              </c:numCache>
            </c:numRef>
          </c:val>
          <c:extLst>
            <c:ext xmlns:c16="http://schemas.microsoft.com/office/drawing/2014/chart" uri="{C3380CC4-5D6E-409C-BE32-E72D297353CC}">
              <c16:uniqueId val="{00000000-F926-41E3-B457-D3AADA8394F5}"/>
            </c:ext>
          </c:extLst>
        </c:ser>
        <c:dLbls>
          <c:showLegendKey val="0"/>
          <c:showVal val="0"/>
          <c:showCatName val="0"/>
          <c:showSerName val="0"/>
          <c:showPercent val="0"/>
          <c:showBubbleSize val="0"/>
        </c:dLbls>
        <c:gapWidth val="219"/>
        <c:overlap val="-27"/>
        <c:axId val="367112984"/>
        <c:axId val="367116264"/>
      </c:barChart>
      <c:dateAx>
        <c:axId val="36711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6264"/>
        <c:crosses val="autoZero"/>
        <c:auto val="1"/>
        <c:lblOffset val="100"/>
        <c:baseTimeUnit val="months"/>
      </c:dateAx>
      <c:valAx>
        <c:axId val="36711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42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764-464C-920E-D221CCD533D2}"/>
            </c:ext>
          </c:extLst>
        </c:ser>
        <c:dLbls>
          <c:showLegendKey val="0"/>
          <c:showVal val="0"/>
          <c:showCatName val="0"/>
          <c:showSerName val="0"/>
          <c:showPercent val="0"/>
          <c:showBubbleSize val="0"/>
        </c:dLbls>
        <c:gapWidth val="219"/>
        <c:overlap val="-27"/>
        <c:axId val="367115280"/>
        <c:axId val="367111344"/>
      </c:barChart>
      <c:dateAx>
        <c:axId val="36711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1344"/>
        <c:crosses val="autoZero"/>
        <c:auto val="1"/>
        <c:lblOffset val="100"/>
        <c:baseTimeUnit val="months"/>
      </c:dateAx>
      <c:valAx>
        <c:axId val="36711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1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549</c:v>
                </c:pt>
                <c:pt idx="1">
                  <c:v>846</c:v>
                </c:pt>
                <c:pt idx="2">
                  <c:v>876</c:v>
                </c:pt>
                <c:pt idx="3">
                  <c:v>753</c:v>
                </c:pt>
                <c:pt idx="4">
                  <c:v>327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978-42D4-8D9C-FC2E79D4696E}"/>
            </c:ext>
          </c:extLst>
        </c:ser>
        <c:dLbls>
          <c:showLegendKey val="0"/>
          <c:showVal val="0"/>
          <c:showCatName val="0"/>
          <c:showSerName val="0"/>
          <c:showPercent val="0"/>
          <c:showBubbleSize val="0"/>
        </c:dLbls>
        <c:gapWidth val="219"/>
        <c:overlap val="-27"/>
        <c:axId val="53180336"/>
        <c:axId val="53176400"/>
      </c:barChart>
      <c:catAx>
        <c:axId val="5318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76400"/>
        <c:crosses val="autoZero"/>
        <c:auto val="1"/>
        <c:lblAlgn val="ctr"/>
        <c:lblOffset val="100"/>
        <c:noMultiLvlLbl val="0"/>
      </c:catAx>
      <c:valAx>
        <c:axId val="5317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5047</c:v>
                </c:pt>
                <c:pt idx="5">
                  <c:v>0</c:v>
                </c:pt>
              </c:numCache>
            </c:numRef>
          </c:val>
          <c:extLst>
            <c:ext xmlns:c16="http://schemas.microsoft.com/office/drawing/2014/chart" uri="{C3380CC4-5D6E-409C-BE32-E72D297353CC}">
              <c16:uniqueId val="{00000000-8423-410F-BE06-D6F0140CDDBC}"/>
            </c:ext>
          </c:extLst>
        </c:ser>
        <c:dLbls>
          <c:showLegendKey val="0"/>
          <c:showVal val="0"/>
          <c:showCatName val="0"/>
          <c:showSerName val="0"/>
          <c:showPercent val="0"/>
          <c:showBubbleSize val="0"/>
        </c:dLbls>
        <c:gapWidth val="219"/>
        <c:overlap val="-27"/>
        <c:axId val="53184928"/>
        <c:axId val="53179352"/>
      </c:barChart>
      <c:dateAx>
        <c:axId val="5318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79352"/>
        <c:crosses val="autoZero"/>
        <c:auto val="1"/>
        <c:lblOffset val="100"/>
        <c:baseTimeUnit val="months"/>
      </c:dateAx>
      <c:valAx>
        <c:axId val="5317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13</c:v>
                </c:pt>
              </c:numCache>
            </c:numRef>
          </c:val>
          <c:extLst>
            <c:ext xmlns:c16="http://schemas.microsoft.com/office/drawing/2014/chart" uri="{C3380CC4-5D6E-409C-BE32-E72D297353CC}">
              <c16:uniqueId val="{00000000-0E2E-4AD8-81CB-B74F0ECBDFE8}"/>
            </c:ext>
          </c:extLst>
        </c:ser>
        <c:dLbls>
          <c:showLegendKey val="0"/>
          <c:showVal val="0"/>
          <c:showCatName val="0"/>
          <c:showSerName val="0"/>
          <c:showPercent val="0"/>
          <c:showBubbleSize val="0"/>
        </c:dLbls>
        <c:gapWidth val="219"/>
        <c:overlap val="-27"/>
        <c:axId val="486115224"/>
        <c:axId val="486112272"/>
      </c:barChart>
      <c:dateAx>
        <c:axId val="48611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12272"/>
        <c:crosses val="autoZero"/>
        <c:auto val="1"/>
        <c:lblOffset val="100"/>
        <c:baseTimeUnit val="months"/>
      </c:dateAx>
      <c:valAx>
        <c:axId val="48611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1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03-41AD-BE3E-B925C195E9E9}"/>
            </c:ext>
          </c:extLst>
        </c:ser>
        <c:dLbls>
          <c:showLegendKey val="0"/>
          <c:showVal val="0"/>
          <c:showCatName val="0"/>
          <c:showSerName val="0"/>
          <c:showPercent val="0"/>
          <c:showBubbleSize val="0"/>
        </c:dLbls>
        <c:gapWidth val="219"/>
        <c:overlap val="-27"/>
        <c:axId val="486119160"/>
        <c:axId val="486118504"/>
      </c:barChart>
      <c:dateAx>
        <c:axId val="48611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18504"/>
        <c:crosses val="autoZero"/>
        <c:auto val="1"/>
        <c:lblOffset val="100"/>
        <c:baseTimeUnit val="months"/>
      </c:dateAx>
      <c:valAx>
        <c:axId val="48611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1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14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1E2-4988-8220-5924303B8575}"/>
            </c:ext>
          </c:extLst>
        </c:ser>
        <c:dLbls>
          <c:showLegendKey val="0"/>
          <c:showVal val="0"/>
          <c:showCatName val="0"/>
          <c:showSerName val="0"/>
          <c:showPercent val="0"/>
          <c:showBubbleSize val="0"/>
        </c:dLbls>
        <c:gapWidth val="219"/>
        <c:overlap val="-27"/>
        <c:axId val="486125392"/>
        <c:axId val="486120144"/>
      </c:barChart>
      <c:catAx>
        <c:axId val="48612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20144"/>
        <c:crosses val="autoZero"/>
        <c:auto val="1"/>
        <c:lblAlgn val="ctr"/>
        <c:lblOffset val="100"/>
        <c:noMultiLvlLbl val="0"/>
      </c:catAx>
      <c:valAx>
        <c:axId val="48612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2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9C6-4136-AF76-B842C572A4CC}"/>
            </c:ext>
          </c:extLst>
        </c:ser>
        <c:dLbls>
          <c:showLegendKey val="0"/>
          <c:showVal val="0"/>
          <c:showCatName val="0"/>
          <c:showSerName val="0"/>
          <c:showPercent val="0"/>
          <c:showBubbleSize val="0"/>
        </c:dLbls>
        <c:gapWidth val="219"/>
        <c:overlap val="-27"/>
        <c:axId val="486125720"/>
        <c:axId val="486125064"/>
      </c:barChart>
      <c:dateAx>
        <c:axId val="48612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25064"/>
        <c:crosses val="autoZero"/>
        <c:auto val="1"/>
        <c:lblOffset val="100"/>
        <c:baseTimeUnit val="months"/>
      </c:dateAx>
      <c:valAx>
        <c:axId val="48612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12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225</c:v>
                </c:pt>
              </c:numCache>
            </c:numRef>
          </c:val>
          <c:extLst>
            <c:ext xmlns:c16="http://schemas.microsoft.com/office/drawing/2014/chart" uri="{C3380CC4-5D6E-409C-BE32-E72D297353CC}">
              <c16:uniqueId val="{00000000-B5E5-42E2-B32F-F28318A8F942}"/>
            </c:ext>
          </c:extLst>
        </c:ser>
        <c:dLbls>
          <c:showLegendKey val="0"/>
          <c:showVal val="0"/>
          <c:showCatName val="0"/>
          <c:showSerName val="0"/>
          <c:showPercent val="0"/>
          <c:showBubbleSize val="0"/>
        </c:dLbls>
        <c:gapWidth val="219"/>
        <c:overlap val="-27"/>
        <c:axId val="516713176"/>
        <c:axId val="516713504"/>
      </c:barChart>
      <c:dateAx>
        <c:axId val="51671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713504"/>
        <c:crosses val="autoZero"/>
        <c:auto val="1"/>
        <c:lblOffset val="100"/>
        <c:baseTimeUnit val="months"/>
      </c:dateAx>
      <c:valAx>
        <c:axId val="51671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71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69</c:v>
                </c:pt>
                <c:pt idx="1">
                  <c:v>4</c:v>
                </c:pt>
                <c:pt idx="2">
                  <c:v>6</c:v>
                </c:pt>
                <c:pt idx="3">
                  <c:v>6</c:v>
                </c:pt>
                <c:pt idx="4">
                  <c:v>5</c:v>
                </c:pt>
              </c:numCache>
            </c:numRef>
          </c:val>
          <c:extLst>
            <c:ext xmlns:c16="http://schemas.microsoft.com/office/drawing/2014/chart" uri="{C3380CC4-5D6E-409C-BE32-E72D297353CC}">
              <c16:uniqueId val="{00000000-0D4E-400E-A8D9-BDC51599C00D}"/>
            </c:ext>
          </c:extLst>
        </c:ser>
        <c:dLbls>
          <c:showLegendKey val="0"/>
          <c:showVal val="0"/>
          <c:showCatName val="0"/>
          <c:showSerName val="0"/>
          <c:showPercent val="0"/>
          <c:showBubbleSize val="0"/>
        </c:dLbls>
        <c:gapWidth val="219"/>
        <c:overlap val="-27"/>
        <c:axId val="516688248"/>
        <c:axId val="516689560"/>
      </c:barChart>
      <c:catAx>
        <c:axId val="51668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89560"/>
        <c:crosses val="autoZero"/>
        <c:auto val="1"/>
        <c:lblAlgn val="ctr"/>
        <c:lblOffset val="100"/>
        <c:noMultiLvlLbl val="0"/>
      </c:catAx>
      <c:valAx>
        <c:axId val="51668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8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1395</c:v>
                </c:pt>
                <c:pt idx="1">
                  <c:v>92</c:v>
                </c:pt>
                <c:pt idx="2">
                  <c:v>127</c:v>
                </c:pt>
                <c:pt idx="3">
                  <c:v>153</c:v>
                </c:pt>
                <c:pt idx="4">
                  <c:v>37</c:v>
                </c:pt>
              </c:numCache>
            </c:numRef>
          </c:val>
          <c:extLst>
            <c:ext xmlns:c16="http://schemas.microsoft.com/office/drawing/2014/chart" uri="{C3380CC4-5D6E-409C-BE32-E72D297353CC}">
              <c16:uniqueId val="{00000000-D436-4F93-829C-3EDE959C1E20}"/>
            </c:ext>
          </c:extLst>
        </c:ser>
        <c:dLbls>
          <c:showLegendKey val="0"/>
          <c:showVal val="0"/>
          <c:showCatName val="0"/>
          <c:showSerName val="0"/>
          <c:showPercent val="0"/>
          <c:showBubbleSize val="0"/>
        </c:dLbls>
        <c:gapWidth val="219"/>
        <c:overlap val="-27"/>
        <c:axId val="516691200"/>
        <c:axId val="516682672"/>
      </c:barChart>
      <c:catAx>
        <c:axId val="51669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82672"/>
        <c:crosses val="autoZero"/>
        <c:auto val="1"/>
        <c:lblAlgn val="ctr"/>
        <c:lblOffset val="100"/>
        <c:noMultiLvlLbl val="0"/>
      </c:catAx>
      <c:valAx>
        <c:axId val="51668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9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93475</c:v>
                </c:pt>
                <c:pt idx="5">
                  <c:v>22749</c:v>
                </c:pt>
              </c:numCache>
            </c:numRef>
          </c:val>
          <c:extLst>
            <c:ext xmlns:c16="http://schemas.microsoft.com/office/drawing/2014/chart" uri="{C3380CC4-5D6E-409C-BE32-E72D297353CC}">
              <c16:uniqueId val="{00000000-EBF0-402F-A08A-B5381EA07E8E}"/>
            </c:ext>
          </c:extLst>
        </c:ser>
        <c:dLbls>
          <c:showLegendKey val="0"/>
          <c:showVal val="0"/>
          <c:showCatName val="0"/>
          <c:showSerName val="0"/>
          <c:showPercent val="0"/>
          <c:showBubbleSize val="0"/>
        </c:dLbls>
        <c:gapWidth val="219"/>
        <c:overlap val="-27"/>
        <c:axId val="516699400"/>
        <c:axId val="516700712"/>
      </c:barChart>
      <c:catAx>
        <c:axId val="51669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700712"/>
        <c:crosses val="autoZero"/>
        <c:auto val="1"/>
        <c:lblAlgn val="ctr"/>
        <c:lblOffset val="100"/>
        <c:noMultiLvlLbl val="0"/>
      </c:catAx>
      <c:valAx>
        <c:axId val="51670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9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numCache>
            </c:numRef>
          </c:val>
          <c:extLst>
            <c:ext xmlns:c16="http://schemas.microsoft.com/office/drawing/2014/chart" uri="{C3380CC4-5D6E-409C-BE32-E72D297353CC}">
              <c16:uniqueId val="{00000000-6B3A-4CC7-B773-24C46B81B84C}"/>
            </c:ext>
          </c:extLst>
        </c:ser>
        <c:dLbls>
          <c:showLegendKey val="0"/>
          <c:showVal val="0"/>
          <c:showCatName val="0"/>
          <c:showSerName val="0"/>
          <c:showPercent val="0"/>
          <c:showBubbleSize val="0"/>
        </c:dLbls>
        <c:gapWidth val="219"/>
        <c:overlap val="-27"/>
        <c:axId val="462706040"/>
        <c:axId val="462698824"/>
      </c:barChart>
      <c:dateAx>
        <c:axId val="46270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698824"/>
        <c:crosses val="autoZero"/>
        <c:auto val="1"/>
        <c:lblOffset val="100"/>
        <c:baseTimeUnit val="months"/>
      </c:dateAx>
      <c:valAx>
        <c:axId val="46269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0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31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E6C-4F5C-9CE9-C819E5D39CF9}"/>
            </c:ext>
          </c:extLst>
        </c:ser>
        <c:dLbls>
          <c:showLegendKey val="0"/>
          <c:showVal val="0"/>
          <c:showCatName val="0"/>
          <c:showSerName val="0"/>
          <c:showPercent val="0"/>
          <c:showBubbleSize val="0"/>
        </c:dLbls>
        <c:gapWidth val="219"/>
        <c:overlap val="-27"/>
        <c:axId val="462715552"/>
        <c:axId val="462717520"/>
      </c:barChart>
      <c:dateAx>
        <c:axId val="46271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7520"/>
        <c:crosses val="autoZero"/>
        <c:auto val="1"/>
        <c:lblOffset val="100"/>
        <c:baseTimeUnit val="months"/>
      </c:dateAx>
      <c:valAx>
        <c:axId val="46271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379</c:v>
                </c:pt>
                <c:pt idx="4">
                  <c:v>186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F4E-40FD-AF8D-79F543D37BFE}"/>
            </c:ext>
          </c:extLst>
        </c:ser>
        <c:dLbls>
          <c:showLegendKey val="0"/>
          <c:showVal val="0"/>
          <c:showCatName val="0"/>
          <c:showSerName val="0"/>
          <c:showPercent val="0"/>
          <c:showBubbleSize val="0"/>
        </c:dLbls>
        <c:gapWidth val="219"/>
        <c:overlap val="-27"/>
        <c:axId val="462718176"/>
        <c:axId val="462713584"/>
      </c:barChart>
      <c:catAx>
        <c:axId val="46271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3584"/>
        <c:crosses val="autoZero"/>
        <c:auto val="1"/>
        <c:lblAlgn val="ctr"/>
        <c:lblOffset val="100"/>
        <c:noMultiLvlLbl val="0"/>
      </c:catAx>
      <c:valAx>
        <c:axId val="46271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numCache>
            </c:numRef>
          </c:val>
          <c:extLst>
            <c:ext xmlns:c16="http://schemas.microsoft.com/office/drawing/2014/chart" uri="{C3380CC4-5D6E-409C-BE32-E72D297353CC}">
              <c16:uniqueId val="{00000000-F669-42FC-B490-15FFAF785350}"/>
            </c:ext>
          </c:extLst>
        </c:ser>
        <c:dLbls>
          <c:showLegendKey val="0"/>
          <c:showVal val="0"/>
          <c:showCatName val="0"/>
          <c:showSerName val="0"/>
          <c:showPercent val="0"/>
          <c:showBubbleSize val="0"/>
        </c:dLbls>
        <c:gapWidth val="219"/>
        <c:overlap val="-27"/>
        <c:axId val="462712600"/>
        <c:axId val="462718504"/>
      </c:barChart>
      <c:dateAx>
        <c:axId val="46271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8504"/>
        <c:crosses val="autoZero"/>
        <c:auto val="1"/>
        <c:lblOffset val="100"/>
        <c:baseTimeUnit val="months"/>
      </c:dateAx>
      <c:valAx>
        <c:axId val="46271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1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4ED6-45A5-43F7-803E-2884C0D1AC59}"/>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72C0932-8C6E-484A-B29D-70F1E20144B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98705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1CF6-8CF4-4728-94EF-3554278DE916}"/>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5C982F51-ECF1-4A55-94EC-5E879B0D8A75}"/>
              </a:ext>
            </a:extLst>
          </p:cNvPr>
          <p:cNvGraphicFramePr>
            <a:graphicFrameLocks noGrp="1"/>
          </p:cNvGraphicFramePr>
          <p:nvPr>
            <p:ph type="chart" sz="quarter" idx="13"/>
            <p:extLst>
              <p:ext uri="{D42A27DB-BD31-4B8C-83A1-F6EECF244321}">
                <p14:modId xmlns:p14="http://schemas.microsoft.com/office/powerpoint/2010/main" val="3111118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C4FCE-DCAD-4C6A-A57B-8FAE38C89329}"/>
              </a:ext>
            </a:extLst>
          </p:cNvPr>
          <p:cNvSpPr>
            <a:spLocks noGrp="1"/>
          </p:cNvSpPr>
          <p:nvPr>
            <p:ph type="body" sz="quarter" idx="14"/>
          </p:nvPr>
        </p:nvSpPr>
        <p:spPr/>
        <p:txBody>
          <a:bodyPr/>
          <a:lstStyle/>
          <a:p>
            <a:r>
              <a:rPr lang="en-US"/>
              <a:t>01/01/2021 - 04/30/2024</a:t>
            </a:r>
          </a:p>
        </p:txBody>
      </p:sp>
      <p:sp>
        <p:nvSpPr>
          <p:cNvPr id="5" name="Footer Placeholder 4">
            <a:extLst>
              <a:ext uri="{FF2B5EF4-FFF2-40B4-BE49-F238E27FC236}">
                <a16:creationId xmlns:a16="http://schemas.microsoft.com/office/drawing/2014/main" id="{2C51064D-0945-42A6-A3F8-9B27B9B09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05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6A07-FA1E-44FD-8B59-B186DC2DDA3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695D329E-DE35-4108-A1E1-168A27BC6488}"/>
              </a:ext>
            </a:extLst>
          </p:cNvPr>
          <p:cNvGraphicFramePr>
            <a:graphicFrameLocks noGrp="1"/>
          </p:cNvGraphicFramePr>
          <p:nvPr>
            <p:ph type="tbl" sz="quarter" idx="13"/>
            <p:extLst>
              <p:ext uri="{D42A27DB-BD31-4B8C-83A1-F6EECF244321}">
                <p14:modId xmlns:p14="http://schemas.microsoft.com/office/powerpoint/2010/main" val="289812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62899573"/>
                    </a:ext>
                  </a:extLst>
                </a:gridCol>
                <a:gridCol w="905256">
                  <a:extLst>
                    <a:ext uri="{9D8B030D-6E8A-4147-A177-3AD203B41FA5}">
                      <a16:colId xmlns:a16="http://schemas.microsoft.com/office/drawing/2014/main" val="2153478682"/>
                    </a:ext>
                  </a:extLst>
                </a:gridCol>
                <a:gridCol w="905256">
                  <a:extLst>
                    <a:ext uri="{9D8B030D-6E8A-4147-A177-3AD203B41FA5}">
                      <a16:colId xmlns:a16="http://schemas.microsoft.com/office/drawing/2014/main" val="258282896"/>
                    </a:ext>
                  </a:extLst>
                </a:gridCol>
                <a:gridCol w="905256">
                  <a:extLst>
                    <a:ext uri="{9D8B030D-6E8A-4147-A177-3AD203B41FA5}">
                      <a16:colId xmlns:a16="http://schemas.microsoft.com/office/drawing/2014/main" val="993005690"/>
                    </a:ext>
                  </a:extLst>
                </a:gridCol>
                <a:gridCol w="905256">
                  <a:extLst>
                    <a:ext uri="{9D8B030D-6E8A-4147-A177-3AD203B41FA5}">
                      <a16:colId xmlns:a16="http://schemas.microsoft.com/office/drawing/2014/main" val="2014996459"/>
                    </a:ext>
                  </a:extLst>
                </a:gridCol>
                <a:gridCol w="905256">
                  <a:extLst>
                    <a:ext uri="{9D8B030D-6E8A-4147-A177-3AD203B41FA5}">
                      <a16:colId xmlns:a16="http://schemas.microsoft.com/office/drawing/2014/main" val="2450658001"/>
                    </a:ext>
                  </a:extLst>
                </a:gridCol>
                <a:gridCol w="905256">
                  <a:extLst>
                    <a:ext uri="{9D8B030D-6E8A-4147-A177-3AD203B41FA5}">
                      <a16:colId xmlns:a16="http://schemas.microsoft.com/office/drawing/2014/main" val="3131657172"/>
                    </a:ext>
                  </a:extLst>
                </a:gridCol>
                <a:gridCol w="905256">
                  <a:extLst>
                    <a:ext uri="{9D8B030D-6E8A-4147-A177-3AD203B41FA5}">
                      <a16:colId xmlns:a16="http://schemas.microsoft.com/office/drawing/2014/main" val="666705554"/>
                    </a:ext>
                  </a:extLst>
                </a:gridCol>
                <a:gridCol w="905256">
                  <a:extLst>
                    <a:ext uri="{9D8B030D-6E8A-4147-A177-3AD203B41FA5}">
                      <a16:colId xmlns:a16="http://schemas.microsoft.com/office/drawing/2014/main" val="128911825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60633081"/>
                  </a:ext>
                </a:extLst>
              </a:tr>
              <a:tr h="370840">
                <a:tc>
                  <a:txBody>
                    <a:bodyPr/>
                    <a:lstStyle/>
                    <a:p>
                      <a:r>
                        <a:rPr lang="en-US" sz="1000"/>
                        <a:t>7538</a:t>
                      </a:r>
                    </a:p>
                  </a:txBody>
                  <a:tcPr/>
                </a:tc>
                <a:tc>
                  <a:txBody>
                    <a:bodyPr/>
                    <a:lstStyle/>
                    <a:p>
                      <a:r>
                        <a:rPr lang="en-US" sz="1000"/>
                        <a:t>32</a:t>
                      </a:r>
                    </a:p>
                  </a:txBody>
                  <a:tcPr/>
                </a:tc>
                <a:tc>
                  <a:txBody>
                    <a:bodyPr/>
                    <a:lstStyle/>
                    <a:p>
                      <a:r>
                        <a:rPr lang="en-US" sz="1000"/>
                        <a:t>22</a:t>
                      </a:r>
                    </a:p>
                  </a:txBody>
                  <a:tcPr/>
                </a:tc>
                <a:tc>
                  <a:txBody>
                    <a:bodyPr/>
                    <a:lstStyle/>
                    <a:p>
                      <a:r>
                        <a:rPr lang="en-US" sz="1000"/>
                        <a:t>666</a:t>
                      </a:r>
                    </a:p>
                  </a:txBody>
                  <a:tcPr/>
                </a:tc>
                <a:tc>
                  <a:txBody>
                    <a:bodyPr/>
                    <a:lstStyle/>
                    <a:p>
                      <a:r>
                        <a:rPr lang="en-US" sz="1000"/>
                        <a:t>34</a:t>
                      </a:r>
                    </a:p>
                  </a:txBody>
                  <a:tcPr/>
                </a:tc>
                <a:tc>
                  <a:txBody>
                    <a:bodyPr/>
                    <a:lstStyle/>
                    <a:p>
                      <a:r>
                        <a:rPr lang="en-US" sz="1000"/>
                        <a:t>53</a:t>
                      </a:r>
                    </a:p>
                  </a:txBody>
                  <a:tcPr/>
                </a:tc>
                <a:tc>
                  <a:txBody>
                    <a:bodyPr/>
                    <a:lstStyle/>
                    <a:p>
                      <a:r>
                        <a:rPr lang="en-US" sz="1000"/>
                        <a:t>0</a:t>
                      </a:r>
                    </a:p>
                  </a:txBody>
                  <a:tcPr/>
                </a:tc>
                <a:tc>
                  <a:txBody>
                    <a:bodyPr/>
                    <a:lstStyle/>
                    <a:p>
                      <a:r>
                        <a:rPr lang="en-US" sz="1000"/>
                        <a:t>0.4550 %</a:t>
                      </a:r>
                    </a:p>
                  </a:txBody>
                  <a:tcPr/>
                </a:tc>
                <a:tc>
                  <a:txBody>
                    <a:bodyPr/>
                    <a:lstStyle/>
                    <a:p>
                      <a:r>
                        <a:rPr lang="en-US" sz="1000"/>
                        <a:t>0.0 %</a:t>
                      </a:r>
                    </a:p>
                  </a:txBody>
                  <a:tcPr/>
                </a:tc>
                <a:extLst>
                  <a:ext uri="{0D108BD9-81ED-4DB2-BD59-A6C34878D82A}">
                    <a16:rowId xmlns:a16="http://schemas.microsoft.com/office/drawing/2014/main" val="157004819"/>
                  </a:ext>
                </a:extLst>
              </a:tr>
            </a:tbl>
          </a:graphicData>
        </a:graphic>
      </p:graphicFrame>
      <p:sp>
        <p:nvSpPr>
          <p:cNvPr id="4" name="Text Placeholder 3">
            <a:extLst>
              <a:ext uri="{FF2B5EF4-FFF2-40B4-BE49-F238E27FC236}">
                <a16:creationId xmlns:a16="http://schemas.microsoft.com/office/drawing/2014/main" id="{6485D544-88A7-4A6A-9AE9-54CC87F707B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31606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C86EF-8807-483B-BB94-CB2A397C0402}"/>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10C59F5C-E3D1-4DB1-A8AA-ADA25A3538A1}"/>
              </a:ext>
            </a:extLst>
          </p:cNvPr>
          <p:cNvGraphicFramePr>
            <a:graphicFrameLocks noGrp="1"/>
          </p:cNvGraphicFramePr>
          <p:nvPr>
            <p:ph type="chart" sz="quarter" idx="13"/>
            <p:extLst>
              <p:ext uri="{D42A27DB-BD31-4B8C-83A1-F6EECF244321}">
                <p14:modId xmlns:p14="http://schemas.microsoft.com/office/powerpoint/2010/main" val="1268290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83CFCE-DE52-42AF-ACDF-D05F904914A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E612D13-40B1-463B-AC9D-2E3DF0AFE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26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BEDF-38FB-42EE-9DA7-A31A4969833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CC30D9F-F659-4712-8C98-00B6878B7391}"/>
              </a:ext>
            </a:extLst>
          </p:cNvPr>
          <p:cNvGraphicFramePr>
            <a:graphicFrameLocks noGrp="1"/>
          </p:cNvGraphicFramePr>
          <p:nvPr>
            <p:ph type="chart" sz="quarter" idx="13"/>
            <p:extLst>
              <p:ext uri="{D42A27DB-BD31-4B8C-83A1-F6EECF244321}">
                <p14:modId xmlns:p14="http://schemas.microsoft.com/office/powerpoint/2010/main" val="2896222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B42AF-5928-48C3-9A1E-BC3A364F53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0AAC2C1-7C2A-49EA-90D0-30401A5EC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174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A0C2-7DC1-44B9-9E65-A0FAECD2447A}"/>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065D387D-1E51-43C3-A873-E60B8B27A988}"/>
              </a:ext>
            </a:extLst>
          </p:cNvPr>
          <p:cNvGraphicFramePr>
            <a:graphicFrameLocks noGrp="1"/>
          </p:cNvGraphicFramePr>
          <p:nvPr>
            <p:ph type="chart" sz="quarter" idx="13"/>
            <p:extLst>
              <p:ext uri="{D42A27DB-BD31-4B8C-83A1-F6EECF244321}">
                <p14:modId xmlns:p14="http://schemas.microsoft.com/office/powerpoint/2010/main" val="3145266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05910-6F11-4764-A5BE-8152C985348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715EDBE-FB27-4557-A758-ACD77829D6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6060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425C5-4110-445F-AF01-4ECEB4DB94A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89C5C40-3518-489A-A5D8-2F6BAE4DE009}"/>
              </a:ext>
            </a:extLst>
          </p:cNvPr>
          <p:cNvGraphicFramePr>
            <a:graphicFrameLocks noGrp="1"/>
          </p:cNvGraphicFramePr>
          <p:nvPr>
            <p:ph type="chart" sz="quarter" idx="13"/>
            <p:extLst>
              <p:ext uri="{D42A27DB-BD31-4B8C-83A1-F6EECF244321}">
                <p14:modId xmlns:p14="http://schemas.microsoft.com/office/powerpoint/2010/main" val="2294746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4C3CA4-F7BB-43C7-BD83-6B0076D1C0A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BC591A9-A9BE-4923-A693-BFFE6688AE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760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AFB7E-777B-4543-9982-8A8D6968EA3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76793B92-731D-40D8-9CC9-4C8664D421BF}"/>
              </a:ext>
            </a:extLst>
          </p:cNvPr>
          <p:cNvGraphicFramePr>
            <a:graphicFrameLocks noGrp="1"/>
          </p:cNvGraphicFramePr>
          <p:nvPr>
            <p:ph type="tbl" sz="quarter" idx="13"/>
            <p:extLst>
              <p:ext uri="{D42A27DB-BD31-4B8C-83A1-F6EECF244321}">
                <p14:modId xmlns:p14="http://schemas.microsoft.com/office/powerpoint/2010/main" val="2538356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74669585"/>
                    </a:ext>
                  </a:extLst>
                </a:gridCol>
                <a:gridCol w="1481328">
                  <a:extLst>
                    <a:ext uri="{9D8B030D-6E8A-4147-A177-3AD203B41FA5}">
                      <a16:colId xmlns:a16="http://schemas.microsoft.com/office/drawing/2014/main" val="483582849"/>
                    </a:ext>
                  </a:extLst>
                </a:gridCol>
                <a:gridCol w="329184">
                  <a:extLst>
                    <a:ext uri="{9D8B030D-6E8A-4147-A177-3AD203B41FA5}">
                      <a16:colId xmlns:a16="http://schemas.microsoft.com/office/drawing/2014/main" val="2032036049"/>
                    </a:ext>
                  </a:extLst>
                </a:gridCol>
                <a:gridCol w="329184">
                  <a:extLst>
                    <a:ext uri="{9D8B030D-6E8A-4147-A177-3AD203B41FA5}">
                      <a16:colId xmlns:a16="http://schemas.microsoft.com/office/drawing/2014/main" val="1791499327"/>
                    </a:ext>
                  </a:extLst>
                </a:gridCol>
                <a:gridCol w="329184">
                  <a:extLst>
                    <a:ext uri="{9D8B030D-6E8A-4147-A177-3AD203B41FA5}">
                      <a16:colId xmlns:a16="http://schemas.microsoft.com/office/drawing/2014/main" val="2047775911"/>
                    </a:ext>
                  </a:extLst>
                </a:gridCol>
                <a:gridCol w="329184">
                  <a:extLst>
                    <a:ext uri="{9D8B030D-6E8A-4147-A177-3AD203B41FA5}">
                      <a16:colId xmlns:a16="http://schemas.microsoft.com/office/drawing/2014/main" val="252663422"/>
                    </a:ext>
                  </a:extLst>
                </a:gridCol>
                <a:gridCol w="329184">
                  <a:extLst>
                    <a:ext uri="{9D8B030D-6E8A-4147-A177-3AD203B41FA5}">
                      <a16:colId xmlns:a16="http://schemas.microsoft.com/office/drawing/2014/main" val="929913786"/>
                    </a:ext>
                  </a:extLst>
                </a:gridCol>
                <a:gridCol w="329184">
                  <a:extLst>
                    <a:ext uri="{9D8B030D-6E8A-4147-A177-3AD203B41FA5}">
                      <a16:colId xmlns:a16="http://schemas.microsoft.com/office/drawing/2014/main" val="9559240"/>
                    </a:ext>
                  </a:extLst>
                </a:gridCol>
                <a:gridCol w="329184">
                  <a:extLst>
                    <a:ext uri="{9D8B030D-6E8A-4147-A177-3AD203B41FA5}">
                      <a16:colId xmlns:a16="http://schemas.microsoft.com/office/drawing/2014/main" val="2409500859"/>
                    </a:ext>
                  </a:extLst>
                </a:gridCol>
                <a:gridCol w="329184">
                  <a:extLst>
                    <a:ext uri="{9D8B030D-6E8A-4147-A177-3AD203B41FA5}">
                      <a16:colId xmlns:a16="http://schemas.microsoft.com/office/drawing/2014/main" val="3272934027"/>
                    </a:ext>
                  </a:extLst>
                </a:gridCol>
                <a:gridCol w="329184">
                  <a:extLst>
                    <a:ext uri="{9D8B030D-6E8A-4147-A177-3AD203B41FA5}">
                      <a16:colId xmlns:a16="http://schemas.microsoft.com/office/drawing/2014/main" val="1860845147"/>
                    </a:ext>
                  </a:extLst>
                </a:gridCol>
                <a:gridCol w="329184">
                  <a:extLst>
                    <a:ext uri="{9D8B030D-6E8A-4147-A177-3AD203B41FA5}">
                      <a16:colId xmlns:a16="http://schemas.microsoft.com/office/drawing/2014/main" val="1617398822"/>
                    </a:ext>
                  </a:extLst>
                </a:gridCol>
                <a:gridCol w="329184">
                  <a:extLst>
                    <a:ext uri="{9D8B030D-6E8A-4147-A177-3AD203B41FA5}">
                      <a16:colId xmlns:a16="http://schemas.microsoft.com/office/drawing/2014/main" val="2164053613"/>
                    </a:ext>
                  </a:extLst>
                </a:gridCol>
                <a:gridCol w="329184">
                  <a:extLst>
                    <a:ext uri="{9D8B030D-6E8A-4147-A177-3AD203B41FA5}">
                      <a16:colId xmlns:a16="http://schemas.microsoft.com/office/drawing/2014/main" val="1689941271"/>
                    </a:ext>
                  </a:extLst>
                </a:gridCol>
                <a:gridCol w="329184">
                  <a:extLst>
                    <a:ext uri="{9D8B030D-6E8A-4147-A177-3AD203B41FA5}">
                      <a16:colId xmlns:a16="http://schemas.microsoft.com/office/drawing/2014/main" val="3856820208"/>
                    </a:ext>
                  </a:extLst>
                </a:gridCol>
                <a:gridCol w="329184">
                  <a:extLst>
                    <a:ext uri="{9D8B030D-6E8A-4147-A177-3AD203B41FA5}">
                      <a16:colId xmlns:a16="http://schemas.microsoft.com/office/drawing/2014/main" val="146396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000790"/>
                  </a:ext>
                </a:extLst>
              </a:tr>
            </a:tbl>
          </a:graphicData>
        </a:graphic>
      </p:graphicFrame>
      <p:sp>
        <p:nvSpPr>
          <p:cNvPr id="4" name="Text Placeholder 3">
            <a:extLst>
              <a:ext uri="{FF2B5EF4-FFF2-40B4-BE49-F238E27FC236}">
                <a16:creationId xmlns:a16="http://schemas.microsoft.com/office/drawing/2014/main" id="{7B214E8B-4A9C-4117-92E3-5D35CF6878C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26855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663C-5BB7-4621-B333-9456ECFA1FAE}"/>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A6990A87-3C83-4D93-99AF-413545885084}"/>
              </a:ext>
            </a:extLst>
          </p:cNvPr>
          <p:cNvGraphicFramePr>
            <a:graphicFrameLocks noGrp="1"/>
          </p:cNvGraphicFramePr>
          <p:nvPr>
            <p:ph type="tbl" sz="quarter" idx="13"/>
            <p:extLst>
              <p:ext uri="{D42A27DB-BD31-4B8C-83A1-F6EECF244321}">
                <p14:modId xmlns:p14="http://schemas.microsoft.com/office/powerpoint/2010/main" val="112271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94569492"/>
                    </a:ext>
                  </a:extLst>
                </a:gridCol>
                <a:gridCol w="1481328">
                  <a:extLst>
                    <a:ext uri="{9D8B030D-6E8A-4147-A177-3AD203B41FA5}">
                      <a16:colId xmlns:a16="http://schemas.microsoft.com/office/drawing/2014/main" val="1098129566"/>
                    </a:ext>
                  </a:extLst>
                </a:gridCol>
                <a:gridCol w="329184">
                  <a:extLst>
                    <a:ext uri="{9D8B030D-6E8A-4147-A177-3AD203B41FA5}">
                      <a16:colId xmlns:a16="http://schemas.microsoft.com/office/drawing/2014/main" val="3605657173"/>
                    </a:ext>
                  </a:extLst>
                </a:gridCol>
                <a:gridCol w="329184">
                  <a:extLst>
                    <a:ext uri="{9D8B030D-6E8A-4147-A177-3AD203B41FA5}">
                      <a16:colId xmlns:a16="http://schemas.microsoft.com/office/drawing/2014/main" val="74469370"/>
                    </a:ext>
                  </a:extLst>
                </a:gridCol>
                <a:gridCol w="329184">
                  <a:extLst>
                    <a:ext uri="{9D8B030D-6E8A-4147-A177-3AD203B41FA5}">
                      <a16:colId xmlns:a16="http://schemas.microsoft.com/office/drawing/2014/main" val="3799836076"/>
                    </a:ext>
                  </a:extLst>
                </a:gridCol>
                <a:gridCol w="329184">
                  <a:extLst>
                    <a:ext uri="{9D8B030D-6E8A-4147-A177-3AD203B41FA5}">
                      <a16:colId xmlns:a16="http://schemas.microsoft.com/office/drawing/2014/main" val="2695114496"/>
                    </a:ext>
                  </a:extLst>
                </a:gridCol>
                <a:gridCol w="329184">
                  <a:extLst>
                    <a:ext uri="{9D8B030D-6E8A-4147-A177-3AD203B41FA5}">
                      <a16:colId xmlns:a16="http://schemas.microsoft.com/office/drawing/2014/main" val="2995161805"/>
                    </a:ext>
                  </a:extLst>
                </a:gridCol>
                <a:gridCol w="329184">
                  <a:extLst>
                    <a:ext uri="{9D8B030D-6E8A-4147-A177-3AD203B41FA5}">
                      <a16:colId xmlns:a16="http://schemas.microsoft.com/office/drawing/2014/main" val="58738371"/>
                    </a:ext>
                  </a:extLst>
                </a:gridCol>
                <a:gridCol w="329184">
                  <a:extLst>
                    <a:ext uri="{9D8B030D-6E8A-4147-A177-3AD203B41FA5}">
                      <a16:colId xmlns:a16="http://schemas.microsoft.com/office/drawing/2014/main" val="926861694"/>
                    </a:ext>
                  </a:extLst>
                </a:gridCol>
                <a:gridCol w="329184">
                  <a:extLst>
                    <a:ext uri="{9D8B030D-6E8A-4147-A177-3AD203B41FA5}">
                      <a16:colId xmlns:a16="http://schemas.microsoft.com/office/drawing/2014/main" val="1420087931"/>
                    </a:ext>
                  </a:extLst>
                </a:gridCol>
                <a:gridCol w="329184">
                  <a:extLst>
                    <a:ext uri="{9D8B030D-6E8A-4147-A177-3AD203B41FA5}">
                      <a16:colId xmlns:a16="http://schemas.microsoft.com/office/drawing/2014/main" val="3758232516"/>
                    </a:ext>
                  </a:extLst>
                </a:gridCol>
                <a:gridCol w="329184">
                  <a:extLst>
                    <a:ext uri="{9D8B030D-6E8A-4147-A177-3AD203B41FA5}">
                      <a16:colId xmlns:a16="http://schemas.microsoft.com/office/drawing/2014/main" val="3901204894"/>
                    </a:ext>
                  </a:extLst>
                </a:gridCol>
                <a:gridCol w="329184">
                  <a:extLst>
                    <a:ext uri="{9D8B030D-6E8A-4147-A177-3AD203B41FA5}">
                      <a16:colId xmlns:a16="http://schemas.microsoft.com/office/drawing/2014/main" val="550839270"/>
                    </a:ext>
                  </a:extLst>
                </a:gridCol>
                <a:gridCol w="329184">
                  <a:extLst>
                    <a:ext uri="{9D8B030D-6E8A-4147-A177-3AD203B41FA5}">
                      <a16:colId xmlns:a16="http://schemas.microsoft.com/office/drawing/2014/main" val="2493395665"/>
                    </a:ext>
                  </a:extLst>
                </a:gridCol>
                <a:gridCol w="329184">
                  <a:extLst>
                    <a:ext uri="{9D8B030D-6E8A-4147-A177-3AD203B41FA5}">
                      <a16:colId xmlns:a16="http://schemas.microsoft.com/office/drawing/2014/main" val="4001576140"/>
                    </a:ext>
                  </a:extLst>
                </a:gridCol>
                <a:gridCol w="329184">
                  <a:extLst>
                    <a:ext uri="{9D8B030D-6E8A-4147-A177-3AD203B41FA5}">
                      <a16:colId xmlns:a16="http://schemas.microsoft.com/office/drawing/2014/main" val="267788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908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- 2024-04-25 15:43:40</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visitors had a blast learning about insurance, getting creative with arts and crafts, playing games, and participating in a variety of exciting activities 🌟🎨🎲 It was a day filled with fun and learning for our future leaders!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https://quintly-eu-image-storage.s3.amazonaws.com/d123f9c23f3abec6e562a564c92f236a/3c45db6c1d0ce9f03629fdb3c2a86180.jpg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64661059"/>
                  </a:ext>
                </a:extLst>
              </a:tr>
            </a:tbl>
          </a:graphicData>
        </a:graphic>
      </p:graphicFrame>
      <p:sp>
        <p:nvSpPr>
          <p:cNvPr id="4" name="Text Placeholder 3">
            <a:extLst>
              <a:ext uri="{FF2B5EF4-FFF2-40B4-BE49-F238E27FC236}">
                <a16:creationId xmlns:a16="http://schemas.microsoft.com/office/drawing/2014/main" id="{6A024EF4-E68E-48E9-B4AA-9F2B52A64E4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28608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95955-D116-4520-B34F-9E9CCD688338}"/>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E645BFAD-D23A-45A3-86EA-13E2A8734866}"/>
              </a:ext>
            </a:extLst>
          </p:cNvPr>
          <p:cNvGraphicFramePr>
            <a:graphicFrameLocks noGrp="1"/>
          </p:cNvGraphicFramePr>
          <p:nvPr>
            <p:ph type="tbl" sz="quarter" idx="13"/>
            <p:extLst>
              <p:ext uri="{D42A27DB-BD31-4B8C-83A1-F6EECF244321}">
                <p14:modId xmlns:p14="http://schemas.microsoft.com/office/powerpoint/2010/main" val="206429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37298418"/>
                    </a:ext>
                  </a:extLst>
                </a:gridCol>
                <a:gridCol w="1481328">
                  <a:extLst>
                    <a:ext uri="{9D8B030D-6E8A-4147-A177-3AD203B41FA5}">
                      <a16:colId xmlns:a16="http://schemas.microsoft.com/office/drawing/2014/main" val="2345576378"/>
                    </a:ext>
                  </a:extLst>
                </a:gridCol>
                <a:gridCol w="329184">
                  <a:extLst>
                    <a:ext uri="{9D8B030D-6E8A-4147-A177-3AD203B41FA5}">
                      <a16:colId xmlns:a16="http://schemas.microsoft.com/office/drawing/2014/main" val="190186700"/>
                    </a:ext>
                  </a:extLst>
                </a:gridCol>
                <a:gridCol w="329184">
                  <a:extLst>
                    <a:ext uri="{9D8B030D-6E8A-4147-A177-3AD203B41FA5}">
                      <a16:colId xmlns:a16="http://schemas.microsoft.com/office/drawing/2014/main" val="643461781"/>
                    </a:ext>
                  </a:extLst>
                </a:gridCol>
                <a:gridCol w="329184">
                  <a:extLst>
                    <a:ext uri="{9D8B030D-6E8A-4147-A177-3AD203B41FA5}">
                      <a16:colId xmlns:a16="http://schemas.microsoft.com/office/drawing/2014/main" val="1603999131"/>
                    </a:ext>
                  </a:extLst>
                </a:gridCol>
                <a:gridCol w="329184">
                  <a:extLst>
                    <a:ext uri="{9D8B030D-6E8A-4147-A177-3AD203B41FA5}">
                      <a16:colId xmlns:a16="http://schemas.microsoft.com/office/drawing/2014/main" val="3095963053"/>
                    </a:ext>
                  </a:extLst>
                </a:gridCol>
                <a:gridCol w="329184">
                  <a:extLst>
                    <a:ext uri="{9D8B030D-6E8A-4147-A177-3AD203B41FA5}">
                      <a16:colId xmlns:a16="http://schemas.microsoft.com/office/drawing/2014/main" val="3555136732"/>
                    </a:ext>
                  </a:extLst>
                </a:gridCol>
                <a:gridCol w="329184">
                  <a:extLst>
                    <a:ext uri="{9D8B030D-6E8A-4147-A177-3AD203B41FA5}">
                      <a16:colId xmlns:a16="http://schemas.microsoft.com/office/drawing/2014/main" val="775787323"/>
                    </a:ext>
                  </a:extLst>
                </a:gridCol>
                <a:gridCol w="329184">
                  <a:extLst>
                    <a:ext uri="{9D8B030D-6E8A-4147-A177-3AD203B41FA5}">
                      <a16:colId xmlns:a16="http://schemas.microsoft.com/office/drawing/2014/main" val="1038357517"/>
                    </a:ext>
                  </a:extLst>
                </a:gridCol>
                <a:gridCol w="329184">
                  <a:extLst>
                    <a:ext uri="{9D8B030D-6E8A-4147-A177-3AD203B41FA5}">
                      <a16:colId xmlns:a16="http://schemas.microsoft.com/office/drawing/2014/main" val="272951230"/>
                    </a:ext>
                  </a:extLst>
                </a:gridCol>
                <a:gridCol w="329184">
                  <a:extLst>
                    <a:ext uri="{9D8B030D-6E8A-4147-A177-3AD203B41FA5}">
                      <a16:colId xmlns:a16="http://schemas.microsoft.com/office/drawing/2014/main" val="2339139771"/>
                    </a:ext>
                  </a:extLst>
                </a:gridCol>
                <a:gridCol w="329184">
                  <a:extLst>
                    <a:ext uri="{9D8B030D-6E8A-4147-A177-3AD203B41FA5}">
                      <a16:colId xmlns:a16="http://schemas.microsoft.com/office/drawing/2014/main" val="47463892"/>
                    </a:ext>
                  </a:extLst>
                </a:gridCol>
                <a:gridCol w="329184">
                  <a:extLst>
                    <a:ext uri="{9D8B030D-6E8A-4147-A177-3AD203B41FA5}">
                      <a16:colId xmlns:a16="http://schemas.microsoft.com/office/drawing/2014/main" val="4191452434"/>
                    </a:ext>
                  </a:extLst>
                </a:gridCol>
                <a:gridCol w="329184">
                  <a:extLst>
                    <a:ext uri="{9D8B030D-6E8A-4147-A177-3AD203B41FA5}">
                      <a16:colId xmlns:a16="http://schemas.microsoft.com/office/drawing/2014/main" val="1260183649"/>
                    </a:ext>
                  </a:extLst>
                </a:gridCol>
                <a:gridCol w="329184">
                  <a:extLst>
                    <a:ext uri="{9D8B030D-6E8A-4147-A177-3AD203B41FA5}">
                      <a16:colId xmlns:a16="http://schemas.microsoft.com/office/drawing/2014/main" val="3766287863"/>
                    </a:ext>
                  </a:extLst>
                </a:gridCol>
                <a:gridCol w="329184">
                  <a:extLst>
                    <a:ext uri="{9D8B030D-6E8A-4147-A177-3AD203B41FA5}">
                      <a16:colId xmlns:a16="http://schemas.microsoft.com/office/drawing/2014/main" val="601922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268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- 2024-04-17 15:49:11</a:t>
                      </a:r>
                      <a:r>
                        <a:rPr kumimoji="0" lang="en-US" sz="1000" b="0" i="0" u="none" strike="noStrike" kern="1200" cap="none" spc="0" normalizeH="0" baseline="0" noProof="0">
                          <a:ln>
                            <a:noFill/>
                          </a:ln>
                          <a:solidFill>
                            <a:prstClr val="black"/>
                          </a:solidFill>
                          <a:effectLst/>
                          <a:uLnTx/>
                          <a:uFillTx/>
                          <a:latin typeface="Calibri"/>
                          <a:ea typeface="+mn-ea"/>
                          <a:cs typeface="+mn-cs"/>
                        </a:rPr>
                        <a:t>
 Every year, the PHLY Leadership Academy focuses on the development of our team with a range of activities designed to uncover their unique leadership styles. It's just one of the many ways we support the continuous growth of our employees. Here's a look at #TEAMPHLY during a team-building event where they collaborated on preparing dinner at La Cucina at the Market.
Learn more about what it's like to work at PHLY: bit.ly/PHLYCareers #insurance #insurancecareers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https://quintly-eu-image-storage.s3.amazonaws.com/d123f9c23f3abec6e562a564c92f236a/2e41afc00c789e9aaa4950b54d810044.jpg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0967763"/>
                  </a:ext>
                </a:extLst>
              </a:tr>
            </a:tbl>
          </a:graphicData>
        </a:graphic>
      </p:graphicFrame>
      <p:sp>
        <p:nvSpPr>
          <p:cNvPr id="4" name="Text Placeholder 3">
            <a:extLst>
              <a:ext uri="{FF2B5EF4-FFF2-40B4-BE49-F238E27FC236}">
                <a16:creationId xmlns:a16="http://schemas.microsoft.com/office/drawing/2014/main" id="{5AF9FA1C-35CD-4996-A8E4-1C65C6E8A90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129845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2C318-D337-4922-8B24-024D3FA10B60}"/>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3DBF5D2E-8635-4412-BE63-B1511100CACA}"/>
              </a:ext>
            </a:extLst>
          </p:cNvPr>
          <p:cNvGraphicFramePr>
            <a:graphicFrameLocks noGrp="1"/>
          </p:cNvGraphicFramePr>
          <p:nvPr>
            <p:ph type="tbl" sz="quarter" idx="13"/>
            <p:extLst>
              <p:ext uri="{D42A27DB-BD31-4B8C-83A1-F6EECF244321}">
                <p14:modId xmlns:p14="http://schemas.microsoft.com/office/powerpoint/2010/main" val="216690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962602"/>
                    </a:ext>
                  </a:extLst>
                </a:gridCol>
                <a:gridCol w="1481328">
                  <a:extLst>
                    <a:ext uri="{9D8B030D-6E8A-4147-A177-3AD203B41FA5}">
                      <a16:colId xmlns:a16="http://schemas.microsoft.com/office/drawing/2014/main" val="2593091727"/>
                    </a:ext>
                  </a:extLst>
                </a:gridCol>
                <a:gridCol w="329184">
                  <a:extLst>
                    <a:ext uri="{9D8B030D-6E8A-4147-A177-3AD203B41FA5}">
                      <a16:colId xmlns:a16="http://schemas.microsoft.com/office/drawing/2014/main" val="1299318335"/>
                    </a:ext>
                  </a:extLst>
                </a:gridCol>
                <a:gridCol w="329184">
                  <a:extLst>
                    <a:ext uri="{9D8B030D-6E8A-4147-A177-3AD203B41FA5}">
                      <a16:colId xmlns:a16="http://schemas.microsoft.com/office/drawing/2014/main" val="1609625456"/>
                    </a:ext>
                  </a:extLst>
                </a:gridCol>
                <a:gridCol w="329184">
                  <a:extLst>
                    <a:ext uri="{9D8B030D-6E8A-4147-A177-3AD203B41FA5}">
                      <a16:colId xmlns:a16="http://schemas.microsoft.com/office/drawing/2014/main" val="4159800735"/>
                    </a:ext>
                  </a:extLst>
                </a:gridCol>
                <a:gridCol w="329184">
                  <a:extLst>
                    <a:ext uri="{9D8B030D-6E8A-4147-A177-3AD203B41FA5}">
                      <a16:colId xmlns:a16="http://schemas.microsoft.com/office/drawing/2014/main" val="4218466776"/>
                    </a:ext>
                  </a:extLst>
                </a:gridCol>
                <a:gridCol w="329184">
                  <a:extLst>
                    <a:ext uri="{9D8B030D-6E8A-4147-A177-3AD203B41FA5}">
                      <a16:colId xmlns:a16="http://schemas.microsoft.com/office/drawing/2014/main" val="1104916134"/>
                    </a:ext>
                  </a:extLst>
                </a:gridCol>
                <a:gridCol w="329184">
                  <a:extLst>
                    <a:ext uri="{9D8B030D-6E8A-4147-A177-3AD203B41FA5}">
                      <a16:colId xmlns:a16="http://schemas.microsoft.com/office/drawing/2014/main" val="4033577210"/>
                    </a:ext>
                  </a:extLst>
                </a:gridCol>
                <a:gridCol w="329184">
                  <a:extLst>
                    <a:ext uri="{9D8B030D-6E8A-4147-A177-3AD203B41FA5}">
                      <a16:colId xmlns:a16="http://schemas.microsoft.com/office/drawing/2014/main" val="754559306"/>
                    </a:ext>
                  </a:extLst>
                </a:gridCol>
                <a:gridCol w="329184">
                  <a:extLst>
                    <a:ext uri="{9D8B030D-6E8A-4147-A177-3AD203B41FA5}">
                      <a16:colId xmlns:a16="http://schemas.microsoft.com/office/drawing/2014/main" val="1272065231"/>
                    </a:ext>
                  </a:extLst>
                </a:gridCol>
                <a:gridCol w="329184">
                  <a:extLst>
                    <a:ext uri="{9D8B030D-6E8A-4147-A177-3AD203B41FA5}">
                      <a16:colId xmlns:a16="http://schemas.microsoft.com/office/drawing/2014/main" val="1003623945"/>
                    </a:ext>
                  </a:extLst>
                </a:gridCol>
                <a:gridCol w="329184">
                  <a:extLst>
                    <a:ext uri="{9D8B030D-6E8A-4147-A177-3AD203B41FA5}">
                      <a16:colId xmlns:a16="http://schemas.microsoft.com/office/drawing/2014/main" val="2650605541"/>
                    </a:ext>
                  </a:extLst>
                </a:gridCol>
                <a:gridCol w="329184">
                  <a:extLst>
                    <a:ext uri="{9D8B030D-6E8A-4147-A177-3AD203B41FA5}">
                      <a16:colId xmlns:a16="http://schemas.microsoft.com/office/drawing/2014/main" val="3283651268"/>
                    </a:ext>
                  </a:extLst>
                </a:gridCol>
                <a:gridCol w="329184">
                  <a:extLst>
                    <a:ext uri="{9D8B030D-6E8A-4147-A177-3AD203B41FA5}">
                      <a16:colId xmlns:a16="http://schemas.microsoft.com/office/drawing/2014/main" val="2950870540"/>
                    </a:ext>
                  </a:extLst>
                </a:gridCol>
                <a:gridCol w="329184">
                  <a:extLst>
                    <a:ext uri="{9D8B030D-6E8A-4147-A177-3AD203B41FA5}">
                      <a16:colId xmlns:a16="http://schemas.microsoft.com/office/drawing/2014/main" val="590251895"/>
                    </a:ext>
                  </a:extLst>
                </a:gridCol>
                <a:gridCol w="329184">
                  <a:extLst>
                    <a:ext uri="{9D8B030D-6E8A-4147-A177-3AD203B41FA5}">
                      <a16:colId xmlns:a16="http://schemas.microsoft.com/office/drawing/2014/main" val="202327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12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- 2024-04-02 15:08:54</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 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Thanks to all who attended and for the incredible work you do in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https://quintly-eu-image-storage.s3.amazonaws.com/d123f9c23f3abec6e562a564c92f236a/fcecb2592cff4bec69545e9c4a9a7f8d.jpg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60368827"/>
                  </a:ext>
                </a:extLst>
              </a:tr>
            </a:tbl>
          </a:graphicData>
        </a:graphic>
      </p:graphicFrame>
      <p:sp>
        <p:nvSpPr>
          <p:cNvPr id="4" name="Text Placeholder 3">
            <a:extLst>
              <a:ext uri="{FF2B5EF4-FFF2-40B4-BE49-F238E27FC236}">
                <a16:creationId xmlns:a16="http://schemas.microsoft.com/office/drawing/2014/main" id="{96F686FF-D889-4708-900C-14B971B6595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19926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07EE-4E44-4971-A125-703934748CE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6C215EC5-6649-4A72-A1F3-BDD0016286F4}"/>
              </a:ext>
            </a:extLst>
          </p:cNvPr>
          <p:cNvGraphicFramePr>
            <a:graphicFrameLocks noGrp="1"/>
          </p:cNvGraphicFramePr>
          <p:nvPr>
            <p:ph type="tbl" sz="quarter" idx="13"/>
            <p:extLst>
              <p:ext uri="{D42A27DB-BD31-4B8C-83A1-F6EECF244321}">
                <p14:modId xmlns:p14="http://schemas.microsoft.com/office/powerpoint/2010/main" val="412634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75236677"/>
                    </a:ext>
                  </a:extLst>
                </a:gridCol>
                <a:gridCol w="1481328">
                  <a:extLst>
                    <a:ext uri="{9D8B030D-6E8A-4147-A177-3AD203B41FA5}">
                      <a16:colId xmlns:a16="http://schemas.microsoft.com/office/drawing/2014/main" val="1530547821"/>
                    </a:ext>
                  </a:extLst>
                </a:gridCol>
                <a:gridCol w="329184">
                  <a:extLst>
                    <a:ext uri="{9D8B030D-6E8A-4147-A177-3AD203B41FA5}">
                      <a16:colId xmlns:a16="http://schemas.microsoft.com/office/drawing/2014/main" val="2431618326"/>
                    </a:ext>
                  </a:extLst>
                </a:gridCol>
                <a:gridCol w="329184">
                  <a:extLst>
                    <a:ext uri="{9D8B030D-6E8A-4147-A177-3AD203B41FA5}">
                      <a16:colId xmlns:a16="http://schemas.microsoft.com/office/drawing/2014/main" val="1001385770"/>
                    </a:ext>
                  </a:extLst>
                </a:gridCol>
                <a:gridCol w="329184">
                  <a:extLst>
                    <a:ext uri="{9D8B030D-6E8A-4147-A177-3AD203B41FA5}">
                      <a16:colId xmlns:a16="http://schemas.microsoft.com/office/drawing/2014/main" val="2127696798"/>
                    </a:ext>
                  </a:extLst>
                </a:gridCol>
                <a:gridCol w="329184">
                  <a:extLst>
                    <a:ext uri="{9D8B030D-6E8A-4147-A177-3AD203B41FA5}">
                      <a16:colId xmlns:a16="http://schemas.microsoft.com/office/drawing/2014/main" val="1909165108"/>
                    </a:ext>
                  </a:extLst>
                </a:gridCol>
                <a:gridCol w="329184">
                  <a:extLst>
                    <a:ext uri="{9D8B030D-6E8A-4147-A177-3AD203B41FA5}">
                      <a16:colId xmlns:a16="http://schemas.microsoft.com/office/drawing/2014/main" val="3602973584"/>
                    </a:ext>
                  </a:extLst>
                </a:gridCol>
                <a:gridCol w="329184">
                  <a:extLst>
                    <a:ext uri="{9D8B030D-6E8A-4147-A177-3AD203B41FA5}">
                      <a16:colId xmlns:a16="http://schemas.microsoft.com/office/drawing/2014/main" val="971818986"/>
                    </a:ext>
                  </a:extLst>
                </a:gridCol>
                <a:gridCol w="329184">
                  <a:extLst>
                    <a:ext uri="{9D8B030D-6E8A-4147-A177-3AD203B41FA5}">
                      <a16:colId xmlns:a16="http://schemas.microsoft.com/office/drawing/2014/main" val="987063315"/>
                    </a:ext>
                  </a:extLst>
                </a:gridCol>
                <a:gridCol w="329184">
                  <a:extLst>
                    <a:ext uri="{9D8B030D-6E8A-4147-A177-3AD203B41FA5}">
                      <a16:colId xmlns:a16="http://schemas.microsoft.com/office/drawing/2014/main" val="484491720"/>
                    </a:ext>
                  </a:extLst>
                </a:gridCol>
                <a:gridCol w="329184">
                  <a:extLst>
                    <a:ext uri="{9D8B030D-6E8A-4147-A177-3AD203B41FA5}">
                      <a16:colId xmlns:a16="http://schemas.microsoft.com/office/drawing/2014/main" val="1811855407"/>
                    </a:ext>
                  </a:extLst>
                </a:gridCol>
                <a:gridCol w="329184">
                  <a:extLst>
                    <a:ext uri="{9D8B030D-6E8A-4147-A177-3AD203B41FA5}">
                      <a16:colId xmlns:a16="http://schemas.microsoft.com/office/drawing/2014/main" val="4258006179"/>
                    </a:ext>
                  </a:extLst>
                </a:gridCol>
                <a:gridCol w="329184">
                  <a:extLst>
                    <a:ext uri="{9D8B030D-6E8A-4147-A177-3AD203B41FA5}">
                      <a16:colId xmlns:a16="http://schemas.microsoft.com/office/drawing/2014/main" val="2188657572"/>
                    </a:ext>
                  </a:extLst>
                </a:gridCol>
                <a:gridCol w="329184">
                  <a:extLst>
                    <a:ext uri="{9D8B030D-6E8A-4147-A177-3AD203B41FA5}">
                      <a16:colId xmlns:a16="http://schemas.microsoft.com/office/drawing/2014/main" val="2063805132"/>
                    </a:ext>
                  </a:extLst>
                </a:gridCol>
                <a:gridCol w="329184">
                  <a:extLst>
                    <a:ext uri="{9D8B030D-6E8A-4147-A177-3AD203B41FA5}">
                      <a16:colId xmlns:a16="http://schemas.microsoft.com/office/drawing/2014/main" val="775781961"/>
                    </a:ext>
                  </a:extLst>
                </a:gridCol>
                <a:gridCol w="329184">
                  <a:extLst>
                    <a:ext uri="{9D8B030D-6E8A-4147-A177-3AD203B41FA5}">
                      <a16:colId xmlns:a16="http://schemas.microsoft.com/office/drawing/2014/main" val="189420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0766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- 2024-04-12 11:17:44</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#DEI Council recently wrapped up a two-day meeting focused on furthering PHLY's commitment to diversity, equity, and inclusion. 🤝 Since its inception in 2021, our DEI Council has been driving meaningful change to shape a more inclusive work environment for all employees and crafting initiatives to celebrate our individuality. Here's a snapshot of #TEAMPHLY! 📸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https://quintly-eu-image-storage.s3.amazonaws.com/d123f9c23f3abec6e562a564c92f236a/0cb81831230088abd591789fefaf9fa1.jpg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66694445"/>
                  </a:ext>
                </a:extLst>
              </a:tr>
            </a:tbl>
          </a:graphicData>
        </a:graphic>
      </p:graphicFrame>
      <p:sp>
        <p:nvSpPr>
          <p:cNvPr id="4" name="Text Placeholder 3">
            <a:extLst>
              <a:ext uri="{FF2B5EF4-FFF2-40B4-BE49-F238E27FC236}">
                <a16:creationId xmlns:a16="http://schemas.microsoft.com/office/drawing/2014/main" id="{39758540-F2D8-4A66-9DED-B42FCB87BAC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9817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5448-8C9B-4494-BE59-9BEE73A04728}"/>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50A8ADF7-78BF-4A12-A116-75E0CD4699F4}"/>
              </a:ext>
            </a:extLst>
          </p:cNvPr>
          <p:cNvGraphicFramePr>
            <a:graphicFrameLocks noGrp="1"/>
          </p:cNvGraphicFramePr>
          <p:nvPr>
            <p:ph type="tbl" sz="quarter" idx="13"/>
            <p:extLst>
              <p:ext uri="{D42A27DB-BD31-4B8C-83A1-F6EECF244321}">
                <p14:modId xmlns:p14="http://schemas.microsoft.com/office/powerpoint/2010/main" val="1418644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1320225"/>
                    </a:ext>
                  </a:extLst>
                </a:gridCol>
                <a:gridCol w="1481328">
                  <a:extLst>
                    <a:ext uri="{9D8B030D-6E8A-4147-A177-3AD203B41FA5}">
                      <a16:colId xmlns:a16="http://schemas.microsoft.com/office/drawing/2014/main" val="392717048"/>
                    </a:ext>
                  </a:extLst>
                </a:gridCol>
                <a:gridCol w="329184">
                  <a:extLst>
                    <a:ext uri="{9D8B030D-6E8A-4147-A177-3AD203B41FA5}">
                      <a16:colId xmlns:a16="http://schemas.microsoft.com/office/drawing/2014/main" val="1063577290"/>
                    </a:ext>
                  </a:extLst>
                </a:gridCol>
                <a:gridCol w="329184">
                  <a:extLst>
                    <a:ext uri="{9D8B030D-6E8A-4147-A177-3AD203B41FA5}">
                      <a16:colId xmlns:a16="http://schemas.microsoft.com/office/drawing/2014/main" val="1094811952"/>
                    </a:ext>
                  </a:extLst>
                </a:gridCol>
                <a:gridCol w="329184">
                  <a:extLst>
                    <a:ext uri="{9D8B030D-6E8A-4147-A177-3AD203B41FA5}">
                      <a16:colId xmlns:a16="http://schemas.microsoft.com/office/drawing/2014/main" val="2391162694"/>
                    </a:ext>
                  </a:extLst>
                </a:gridCol>
                <a:gridCol w="329184">
                  <a:extLst>
                    <a:ext uri="{9D8B030D-6E8A-4147-A177-3AD203B41FA5}">
                      <a16:colId xmlns:a16="http://schemas.microsoft.com/office/drawing/2014/main" val="4138512074"/>
                    </a:ext>
                  </a:extLst>
                </a:gridCol>
                <a:gridCol w="329184">
                  <a:extLst>
                    <a:ext uri="{9D8B030D-6E8A-4147-A177-3AD203B41FA5}">
                      <a16:colId xmlns:a16="http://schemas.microsoft.com/office/drawing/2014/main" val="2364566856"/>
                    </a:ext>
                  </a:extLst>
                </a:gridCol>
                <a:gridCol w="329184">
                  <a:extLst>
                    <a:ext uri="{9D8B030D-6E8A-4147-A177-3AD203B41FA5}">
                      <a16:colId xmlns:a16="http://schemas.microsoft.com/office/drawing/2014/main" val="45747074"/>
                    </a:ext>
                  </a:extLst>
                </a:gridCol>
                <a:gridCol w="329184">
                  <a:extLst>
                    <a:ext uri="{9D8B030D-6E8A-4147-A177-3AD203B41FA5}">
                      <a16:colId xmlns:a16="http://schemas.microsoft.com/office/drawing/2014/main" val="1495370178"/>
                    </a:ext>
                  </a:extLst>
                </a:gridCol>
                <a:gridCol w="329184">
                  <a:extLst>
                    <a:ext uri="{9D8B030D-6E8A-4147-A177-3AD203B41FA5}">
                      <a16:colId xmlns:a16="http://schemas.microsoft.com/office/drawing/2014/main" val="1158744549"/>
                    </a:ext>
                  </a:extLst>
                </a:gridCol>
                <a:gridCol w="329184">
                  <a:extLst>
                    <a:ext uri="{9D8B030D-6E8A-4147-A177-3AD203B41FA5}">
                      <a16:colId xmlns:a16="http://schemas.microsoft.com/office/drawing/2014/main" val="2373800558"/>
                    </a:ext>
                  </a:extLst>
                </a:gridCol>
                <a:gridCol w="329184">
                  <a:extLst>
                    <a:ext uri="{9D8B030D-6E8A-4147-A177-3AD203B41FA5}">
                      <a16:colId xmlns:a16="http://schemas.microsoft.com/office/drawing/2014/main" val="1299123880"/>
                    </a:ext>
                  </a:extLst>
                </a:gridCol>
                <a:gridCol w="329184">
                  <a:extLst>
                    <a:ext uri="{9D8B030D-6E8A-4147-A177-3AD203B41FA5}">
                      <a16:colId xmlns:a16="http://schemas.microsoft.com/office/drawing/2014/main" val="1244275433"/>
                    </a:ext>
                  </a:extLst>
                </a:gridCol>
                <a:gridCol w="329184">
                  <a:extLst>
                    <a:ext uri="{9D8B030D-6E8A-4147-A177-3AD203B41FA5}">
                      <a16:colId xmlns:a16="http://schemas.microsoft.com/office/drawing/2014/main" val="3500764173"/>
                    </a:ext>
                  </a:extLst>
                </a:gridCol>
                <a:gridCol w="329184">
                  <a:extLst>
                    <a:ext uri="{9D8B030D-6E8A-4147-A177-3AD203B41FA5}">
                      <a16:colId xmlns:a16="http://schemas.microsoft.com/office/drawing/2014/main" val="3415015505"/>
                    </a:ext>
                  </a:extLst>
                </a:gridCol>
                <a:gridCol w="329184">
                  <a:extLst>
                    <a:ext uri="{9D8B030D-6E8A-4147-A177-3AD203B41FA5}">
                      <a16:colId xmlns:a16="http://schemas.microsoft.com/office/drawing/2014/main" val="68857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316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- 2024-04-22 15:16:54</a:t>
                      </a:r>
                      <a:r>
                        <a:rPr kumimoji="0" lang="en-US" sz="1000" b="0" i="0" u="none" strike="noStrike" kern="1200" cap="none" spc="0" normalizeH="0" baseline="0" noProof="0">
                          <a:ln>
                            <a:noFill/>
                          </a:ln>
                          <a:solidFill>
                            <a:prstClr val="black"/>
                          </a:solidFill>
                          <a:effectLst/>
                          <a:uLnTx/>
                          <a:uFillTx/>
                          <a:latin typeface="Calibri"/>
                          <a:ea typeface="+mn-ea"/>
                          <a:cs typeface="+mn-cs"/>
                        </a:rPr>
                        <a:t>
 🌍 Happy #EarthDay! 🌿 At PHLY, we're dedicated to making a positive impact on our planet and communities! Throughout April, we've been actively participating in volunteer events focused on environmental causes. 
Some of our team members volunteered with Integrate for Good, loom-knitting plastic bags to create sleeping mats for the homeless. Meanwhile, another group of volunteers pitched in at Riverbend Environmental Center, rolling up their sleeves to help maintain their 30-acre property. Check out #TEAMPHLY in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https://quintly-eu-image-storage.s3.amazonaws.com/d123f9c23f3abec6e562a564c92f236a/18b8ec7824537f36d9654f3fcc0b9386.jpg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34126439"/>
                  </a:ext>
                </a:extLst>
              </a:tr>
            </a:tbl>
          </a:graphicData>
        </a:graphic>
      </p:graphicFrame>
      <p:sp>
        <p:nvSpPr>
          <p:cNvPr id="4" name="Text Placeholder 3">
            <a:extLst>
              <a:ext uri="{FF2B5EF4-FFF2-40B4-BE49-F238E27FC236}">
                <a16:creationId xmlns:a16="http://schemas.microsoft.com/office/drawing/2014/main" id="{F6F1C01D-5483-44AF-B087-A12BE01DAB6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709595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70B87-E059-4FDC-A7AB-A2D6DBC0800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3393582-F0D8-47BB-A235-CCD500BEAA34}"/>
              </a:ext>
            </a:extLst>
          </p:cNvPr>
          <p:cNvGraphicFramePr>
            <a:graphicFrameLocks noGrp="1"/>
          </p:cNvGraphicFramePr>
          <p:nvPr>
            <p:ph type="tbl" sz="quarter" idx="13"/>
            <p:extLst>
              <p:ext uri="{D42A27DB-BD31-4B8C-83A1-F6EECF244321}">
                <p14:modId xmlns:p14="http://schemas.microsoft.com/office/powerpoint/2010/main" val="3208160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41836110"/>
                    </a:ext>
                  </a:extLst>
                </a:gridCol>
                <a:gridCol w="576072">
                  <a:extLst>
                    <a:ext uri="{9D8B030D-6E8A-4147-A177-3AD203B41FA5}">
                      <a16:colId xmlns:a16="http://schemas.microsoft.com/office/drawing/2014/main" val="2735615499"/>
                    </a:ext>
                  </a:extLst>
                </a:gridCol>
                <a:gridCol w="576072">
                  <a:extLst>
                    <a:ext uri="{9D8B030D-6E8A-4147-A177-3AD203B41FA5}">
                      <a16:colId xmlns:a16="http://schemas.microsoft.com/office/drawing/2014/main" val="3198392607"/>
                    </a:ext>
                  </a:extLst>
                </a:gridCol>
                <a:gridCol w="576072">
                  <a:extLst>
                    <a:ext uri="{9D8B030D-6E8A-4147-A177-3AD203B41FA5}">
                      <a16:colId xmlns:a16="http://schemas.microsoft.com/office/drawing/2014/main" val="1663306253"/>
                    </a:ext>
                  </a:extLst>
                </a:gridCol>
                <a:gridCol w="576072">
                  <a:extLst>
                    <a:ext uri="{9D8B030D-6E8A-4147-A177-3AD203B41FA5}">
                      <a16:colId xmlns:a16="http://schemas.microsoft.com/office/drawing/2014/main" val="3886115445"/>
                    </a:ext>
                  </a:extLst>
                </a:gridCol>
                <a:gridCol w="576072">
                  <a:extLst>
                    <a:ext uri="{9D8B030D-6E8A-4147-A177-3AD203B41FA5}">
                      <a16:colId xmlns:a16="http://schemas.microsoft.com/office/drawing/2014/main" val="763177343"/>
                    </a:ext>
                  </a:extLst>
                </a:gridCol>
                <a:gridCol w="576072">
                  <a:extLst>
                    <a:ext uri="{9D8B030D-6E8A-4147-A177-3AD203B41FA5}">
                      <a16:colId xmlns:a16="http://schemas.microsoft.com/office/drawing/2014/main" val="1886249504"/>
                    </a:ext>
                  </a:extLst>
                </a:gridCol>
                <a:gridCol w="576072">
                  <a:extLst>
                    <a:ext uri="{9D8B030D-6E8A-4147-A177-3AD203B41FA5}">
                      <a16:colId xmlns:a16="http://schemas.microsoft.com/office/drawing/2014/main" val="2738358268"/>
                    </a:ext>
                  </a:extLst>
                </a:gridCol>
                <a:gridCol w="576072">
                  <a:extLst>
                    <a:ext uri="{9D8B030D-6E8A-4147-A177-3AD203B41FA5}">
                      <a16:colId xmlns:a16="http://schemas.microsoft.com/office/drawing/2014/main" val="1515860164"/>
                    </a:ext>
                  </a:extLst>
                </a:gridCol>
                <a:gridCol w="576072">
                  <a:extLst>
                    <a:ext uri="{9D8B030D-6E8A-4147-A177-3AD203B41FA5}">
                      <a16:colId xmlns:a16="http://schemas.microsoft.com/office/drawing/2014/main" val="3096590401"/>
                    </a:ext>
                  </a:extLst>
                </a:gridCol>
                <a:gridCol w="576072">
                  <a:extLst>
                    <a:ext uri="{9D8B030D-6E8A-4147-A177-3AD203B41FA5}">
                      <a16:colId xmlns:a16="http://schemas.microsoft.com/office/drawing/2014/main" val="2707887344"/>
                    </a:ext>
                  </a:extLst>
                </a:gridCol>
                <a:gridCol w="576072">
                  <a:extLst>
                    <a:ext uri="{9D8B030D-6E8A-4147-A177-3AD203B41FA5}">
                      <a16:colId xmlns:a16="http://schemas.microsoft.com/office/drawing/2014/main" val="2797688304"/>
                    </a:ext>
                  </a:extLst>
                </a:gridCol>
                <a:gridCol w="576072">
                  <a:extLst>
                    <a:ext uri="{9D8B030D-6E8A-4147-A177-3AD203B41FA5}">
                      <a16:colId xmlns:a16="http://schemas.microsoft.com/office/drawing/2014/main" val="12395955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02854105"/>
                  </a:ext>
                </a:extLst>
              </a:tr>
              <a:tr h="370840">
                <a:tc>
                  <a:txBody>
                    <a:bodyPr/>
                    <a:lstStyle/>
                    <a:p>
                      <a:r>
                        <a:rPr lang="en-US" sz="1000"/>
                        <a:t>3963</a:t>
                      </a:r>
                    </a:p>
                  </a:txBody>
                  <a:tcPr/>
                </a:tc>
                <a:tc>
                  <a:txBody>
                    <a:bodyPr/>
                    <a:lstStyle/>
                    <a:p>
                      <a:r>
                        <a:rPr lang="en-US" sz="1000"/>
                        <a:t>8</a:t>
                      </a:r>
                    </a:p>
                  </a:txBody>
                  <a:tcPr/>
                </a:tc>
                <a:tc>
                  <a:txBody>
                    <a:bodyPr/>
                    <a:lstStyle/>
                    <a:p>
                      <a:r>
                        <a:rPr lang="en-US" sz="1000"/>
                        <a:t>27</a:t>
                      </a:r>
                    </a:p>
                  </a:txBody>
                  <a:tcPr/>
                </a:tc>
                <a:tc>
                  <a:txBody>
                    <a:bodyPr/>
                    <a:lstStyle/>
                    <a:p>
                      <a:r>
                        <a:rPr lang="en-US" sz="1000"/>
                        <a:t>22</a:t>
                      </a:r>
                    </a:p>
                  </a:txBody>
                  <a:tcPr/>
                </a:tc>
                <a:tc>
                  <a:txBody>
                    <a:bodyPr/>
                    <a:lstStyle/>
                    <a:p>
                      <a:r>
                        <a:rPr lang="en-US" sz="1000"/>
                        <a:t>1</a:t>
                      </a:r>
                    </a:p>
                  </a:txBody>
                  <a:tcPr/>
                </a:tc>
                <a:tc>
                  <a:txBody>
                    <a:bodyPr/>
                    <a:lstStyle/>
                    <a:p>
                      <a:r>
                        <a:rPr lang="en-US" sz="1000"/>
                        <a:t>4</a:t>
                      </a:r>
                    </a:p>
                  </a:txBody>
                  <a:tcPr/>
                </a:tc>
                <a:tc>
                  <a:txBody>
                    <a:bodyPr/>
                    <a:lstStyle/>
                    <a:p>
                      <a:r>
                        <a:rPr lang="en-US" sz="1000"/>
                        <a:t>3</a:t>
                      </a:r>
                    </a:p>
                  </a:txBody>
                  <a:tcPr/>
                </a:tc>
                <a:tc>
                  <a:txBody>
                    <a:bodyPr/>
                    <a:lstStyle/>
                    <a:p>
                      <a:r>
                        <a:rPr lang="en-US" sz="1000"/>
                        <a:t>3</a:t>
                      </a:r>
                    </a:p>
                  </a:txBody>
                  <a:tcPr/>
                </a:tc>
                <a:tc>
                  <a:txBody>
                    <a:bodyPr/>
                    <a:lstStyle/>
                    <a:p>
                      <a:r>
                        <a:rPr lang="en-US" sz="1000"/>
                        <a:t>60</a:t>
                      </a:r>
                    </a:p>
                  </a:txBody>
                  <a:tcPr/>
                </a:tc>
                <a:tc>
                  <a:txBody>
                    <a:bodyPr/>
                    <a:lstStyle/>
                    <a:p>
                      <a:r>
                        <a:rPr lang="en-US" sz="1000"/>
                        <a:t>3</a:t>
                      </a:r>
                    </a:p>
                  </a:txBody>
                  <a:tcPr/>
                </a:tc>
                <a:tc>
                  <a:txBody>
                    <a:bodyPr/>
                    <a:lstStyle/>
                    <a:p>
                      <a:r>
                        <a:rPr lang="en-US" sz="1000"/>
                        <a:t>12</a:t>
                      </a:r>
                    </a:p>
                  </a:txBody>
                  <a:tcPr/>
                </a:tc>
                <a:tc>
                  <a:txBody>
                    <a:bodyPr/>
                    <a:lstStyle/>
                    <a:p>
                      <a:r>
                        <a:rPr lang="en-US" sz="1000"/>
                        <a:t>0.0758 %</a:t>
                      </a:r>
                    </a:p>
                  </a:txBody>
                  <a:tcPr/>
                </a:tc>
                <a:tc>
                  <a:txBody>
                    <a:bodyPr/>
                    <a:lstStyle/>
                    <a:p>
                      <a:r>
                        <a:rPr lang="en-US" sz="1000"/>
                        <a:t>0.0 %</a:t>
                      </a:r>
                    </a:p>
                  </a:txBody>
                  <a:tcPr/>
                </a:tc>
                <a:extLst>
                  <a:ext uri="{0D108BD9-81ED-4DB2-BD59-A6C34878D82A}">
                    <a16:rowId xmlns:a16="http://schemas.microsoft.com/office/drawing/2014/main" val="3139012803"/>
                  </a:ext>
                </a:extLst>
              </a:tr>
            </a:tbl>
          </a:graphicData>
        </a:graphic>
      </p:graphicFrame>
      <p:sp>
        <p:nvSpPr>
          <p:cNvPr id="4" name="Text Placeholder 3">
            <a:extLst>
              <a:ext uri="{FF2B5EF4-FFF2-40B4-BE49-F238E27FC236}">
                <a16:creationId xmlns:a16="http://schemas.microsoft.com/office/drawing/2014/main" id="{E323CA74-3037-44C6-B479-74EF2A7915F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35758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0866E-3397-4BC7-9A7E-B6CC480E112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949A7BE-F178-4CF6-BE1B-900883D86725}"/>
              </a:ext>
            </a:extLst>
          </p:cNvPr>
          <p:cNvGraphicFramePr>
            <a:graphicFrameLocks noGrp="1"/>
          </p:cNvGraphicFramePr>
          <p:nvPr>
            <p:ph type="chart" sz="quarter" idx="13"/>
            <p:extLst>
              <p:ext uri="{D42A27DB-BD31-4B8C-83A1-F6EECF244321}">
                <p14:modId xmlns:p14="http://schemas.microsoft.com/office/powerpoint/2010/main" val="1383523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31BC78-B367-4123-A24D-CA3D56550B4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228144D-FD85-4354-A316-B39BDBB83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4485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6B6B-9D56-4145-A4B0-0A92D540C2DB}"/>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B2198E4-ECEB-481B-88A6-A778DE0B707D}"/>
              </a:ext>
            </a:extLst>
          </p:cNvPr>
          <p:cNvGraphicFramePr>
            <a:graphicFrameLocks noGrp="1"/>
          </p:cNvGraphicFramePr>
          <p:nvPr>
            <p:ph type="chart" sz="quarter" idx="13"/>
            <p:extLst>
              <p:ext uri="{D42A27DB-BD31-4B8C-83A1-F6EECF244321}">
                <p14:modId xmlns:p14="http://schemas.microsoft.com/office/powerpoint/2010/main" val="2152125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613CC4-C7CF-4AB4-A963-0454B261F4F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B497BB2-7DA4-4000-92D8-877A6896E9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735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875A-00A5-43C2-BDD8-37E344B91974}"/>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EE1ECAA-75BF-4494-8DD4-F8D8447D0133}"/>
              </a:ext>
            </a:extLst>
          </p:cNvPr>
          <p:cNvGraphicFramePr>
            <a:graphicFrameLocks noGrp="1"/>
          </p:cNvGraphicFramePr>
          <p:nvPr>
            <p:ph type="chart" sz="quarter" idx="13"/>
            <p:extLst>
              <p:ext uri="{D42A27DB-BD31-4B8C-83A1-F6EECF244321}">
                <p14:modId xmlns:p14="http://schemas.microsoft.com/office/powerpoint/2010/main" val="342278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0EDB8-6323-42EA-AE0F-28747DEDFC6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890BFBE-64A8-4F83-878C-2406D8906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082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C4FB9-17F9-4BAB-8942-85CE81DAEFA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B0733F13-018D-46EF-936A-FA40D2CF22EA}"/>
              </a:ext>
            </a:extLst>
          </p:cNvPr>
          <p:cNvGraphicFramePr>
            <a:graphicFrameLocks noGrp="1"/>
          </p:cNvGraphicFramePr>
          <p:nvPr>
            <p:ph type="chart" sz="quarter" idx="13"/>
            <p:extLst>
              <p:ext uri="{D42A27DB-BD31-4B8C-83A1-F6EECF244321}">
                <p14:modId xmlns:p14="http://schemas.microsoft.com/office/powerpoint/2010/main" val="3403201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EBB316-00CC-4586-AF53-5ECB3D01892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C26654B-1973-42F7-8175-7645B555D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893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A2205-CE7F-4519-89F9-69037E19BFA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86D472F-E51C-4974-B2C0-837F66F3B774}"/>
              </a:ext>
            </a:extLst>
          </p:cNvPr>
          <p:cNvGraphicFramePr>
            <a:graphicFrameLocks noGrp="1"/>
          </p:cNvGraphicFramePr>
          <p:nvPr>
            <p:ph type="tbl" sz="quarter" idx="13"/>
            <p:extLst>
              <p:ext uri="{D42A27DB-BD31-4B8C-83A1-F6EECF244321}">
                <p14:modId xmlns:p14="http://schemas.microsoft.com/office/powerpoint/2010/main" val="1359787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53295120"/>
                    </a:ext>
                  </a:extLst>
                </a:gridCol>
                <a:gridCol w="2468880">
                  <a:extLst>
                    <a:ext uri="{9D8B030D-6E8A-4147-A177-3AD203B41FA5}">
                      <a16:colId xmlns:a16="http://schemas.microsoft.com/office/drawing/2014/main" val="3194061485"/>
                    </a:ext>
                  </a:extLst>
                </a:gridCol>
                <a:gridCol w="2468880">
                  <a:extLst>
                    <a:ext uri="{9D8B030D-6E8A-4147-A177-3AD203B41FA5}">
                      <a16:colId xmlns:a16="http://schemas.microsoft.com/office/drawing/2014/main" val="398087655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873859059"/>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3454088377"/>
                  </a:ext>
                </a:extLst>
              </a:tr>
              <a:tr h="370840">
                <a:tc>
                  <a:txBody>
                    <a:bodyPr/>
                    <a:lstStyle/>
                    <a:p>
                      <a:r>
                        <a:rPr lang="en-US" sz="1000" b="1"/>
                        <a:t>@TMNA_Services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703249213"/>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479961963"/>
                  </a:ext>
                </a:extLst>
              </a:tr>
              <a:tr h="370840">
                <a:tc>
                  <a:txBody>
                    <a:bodyPr/>
                    <a:lstStyle/>
                    <a:p>
                      <a:r>
                        <a:rPr lang="en-US" sz="1000" b="1"/>
                        <a:t>@PhillyPhantoms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265061300"/>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107597178"/>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616040324"/>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703827255"/>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377404392"/>
                  </a:ext>
                </a:extLst>
              </a:tr>
              <a:tr h="370840">
                <a:tc>
                  <a:txBody>
                    <a:bodyPr/>
                    <a:lstStyle/>
                    <a:p>
                      <a:r>
                        <a:rPr lang="en-US" sz="1000" b="1"/>
                        <a:t>@DOITFORDOMB</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052167255"/>
                  </a:ext>
                </a:extLst>
              </a:tr>
              <a:tr h="370840">
                <a:tc>
                  <a:txBody>
                    <a:bodyPr/>
                    <a:lstStyle/>
                    <a:p>
                      <a:r>
                        <a:rPr lang="en-US" sz="1000" b="1"/>
                        <a:t>@Becca091091</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912185450"/>
                  </a:ext>
                </a:extLst>
              </a:tr>
            </a:tbl>
          </a:graphicData>
        </a:graphic>
      </p:graphicFrame>
      <p:sp>
        <p:nvSpPr>
          <p:cNvPr id="4" name="Text Placeholder 3">
            <a:extLst>
              <a:ext uri="{FF2B5EF4-FFF2-40B4-BE49-F238E27FC236}">
                <a16:creationId xmlns:a16="http://schemas.microsoft.com/office/drawing/2014/main" id="{4828FB1F-270D-4880-8C31-FDC04CCCD578}"/>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2180552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75B7-C217-4A4C-BF38-BE941FC15B34}"/>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F8E95886-640F-45EE-84C5-639CEFAE0BBE}"/>
              </a:ext>
            </a:extLst>
          </p:cNvPr>
          <p:cNvGraphicFramePr>
            <a:graphicFrameLocks noGrp="1"/>
          </p:cNvGraphicFramePr>
          <p:nvPr>
            <p:ph type="tbl" sz="quarter" idx="13"/>
            <p:extLst>
              <p:ext uri="{D42A27DB-BD31-4B8C-83A1-F6EECF244321}">
                <p14:modId xmlns:p14="http://schemas.microsoft.com/office/powerpoint/2010/main" val="8302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5071229"/>
                    </a:ext>
                  </a:extLst>
                </a:gridCol>
                <a:gridCol w="1152144">
                  <a:extLst>
                    <a:ext uri="{9D8B030D-6E8A-4147-A177-3AD203B41FA5}">
                      <a16:colId xmlns:a16="http://schemas.microsoft.com/office/drawing/2014/main" val="1910017494"/>
                    </a:ext>
                  </a:extLst>
                </a:gridCol>
                <a:gridCol w="1152144">
                  <a:extLst>
                    <a:ext uri="{9D8B030D-6E8A-4147-A177-3AD203B41FA5}">
                      <a16:colId xmlns:a16="http://schemas.microsoft.com/office/drawing/2014/main" val="1354478550"/>
                    </a:ext>
                  </a:extLst>
                </a:gridCol>
                <a:gridCol w="1152144">
                  <a:extLst>
                    <a:ext uri="{9D8B030D-6E8A-4147-A177-3AD203B41FA5}">
                      <a16:colId xmlns:a16="http://schemas.microsoft.com/office/drawing/2014/main" val="3522310840"/>
                    </a:ext>
                  </a:extLst>
                </a:gridCol>
                <a:gridCol w="1152144">
                  <a:extLst>
                    <a:ext uri="{9D8B030D-6E8A-4147-A177-3AD203B41FA5}">
                      <a16:colId xmlns:a16="http://schemas.microsoft.com/office/drawing/2014/main" val="4267487038"/>
                    </a:ext>
                  </a:extLst>
                </a:gridCol>
                <a:gridCol w="1152144">
                  <a:extLst>
                    <a:ext uri="{9D8B030D-6E8A-4147-A177-3AD203B41FA5}">
                      <a16:colId xmlns:a16="http://schemas.microsoft.com/office/drawing/2014/main" val="174911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7002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- 2024-04-26 11:54:09</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#NationalArborDay! 🌳 Since 2015, we’ve been teaming up with @arborday to plant 80K trees each year. We’ve now funded the planting of 650K trees, with our employees planting 27K! Check out #TEAMPHLY in action last month &amp;amp; learn more at https://t.co/jJyAFw0pyv. #PHLY80KTREES https://t.co/hX06Q5xids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0.1512 %</a:t>
                      </a:r>
                    </a:p>
                  </a:txBody>
                  <a:tcPr/>
                </a:tc>
                <a:extLst>
                  <a:ext uri="{0D108BD9-81ED-4DB2-BD59-A6C34878D82A}">
                    <a16:rowId xmlns:a16="http://schemas.microsoft.com/office/drawing/2014/main" val="167261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- 2024-04-02 15:24:22</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@Eagles Care Summit at Lincoln Financial Field! 🦅🏈 This PHLY-sponsored event brings together more than 100 non-profit organizations from the #Philadelphia region, offering valuable insights &amp;amp; connections. 
🧵 https://t.co/m5QKywBvUM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0.1265 %</a:t>
                      </a:r>
                    </a:p>
                  </a:txBody>
                  <a:tcPr/>
                </a:tc>
                <a:extLst>
                  <a:ext uri="{0D108BD9-81ED-4DB2-BD59-A6C34878D82A}">
                    <a16:rowId xmlns:a16="http://schemas.microsoft.com/office/drawing/2014/main" val="3785207902"/>
                  </a:ext>
                </a:extLst>
              </a:tr>
            </a:tbl>
          </a:graphicData>
        </a:graphic>
      </p:graphicFrame>
      <p:sp>
        <p:nvSpPr>
          <p:cNvPr id="4" name="Text Placeholder 3">
            <a:extLst>
              <a:ext uri="{FF2B5EF4-FFF2-40B4-BE49-F238E27FC236}">
                <a16:creationId xmlns:a16="http://schemas.microsoft.com/office/drawing/2014/main" id="{4CD061CC-4E77-4398-8D3F-F9182358D85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9780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34F5E-5480-415E-AB08-45D0C49AC81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0946BAA0-B1D4-43B3-A255-DEFDA70A9473}"/>
              </a:ext>
            </a:extLst>
          </p:cNvPr>
          <p:cNvGraphicFramePr>
            <a:graphicFrameLocks noGrp="1"/>
          </p:cNvGraphicFramePr>
          <p:nvPr>
            <p:ph type="tbl" sz="quarter" idx="13"/>
            <p:extLst>
              <p:ext uri="{D42A27DB-BD31-4B8C-83A1-F6EECF244321}">
                <p14:modId xmlns:p14="http://schemas.microsoft.com/office/powerpoint/2010/main" val="177337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959252"/>
                    </a:ext>
                  </a:extLst>
                </a:gridCol>
                <a:gridCol w="1152144">
                  <a:extLst>
                    <a:ext uri="{9D8B030D-6E8A-4147-A177-3AD203B41FA5}">
                      <a16:colId xmlns:a16="http://schemas.microsoft.com/office/drawing/2014/main" val="2834377928"/>
                    </a:ext>
                  </a:extLst>
                </a:gridCol>
                <a:gridCol w="1152144">
                  <a:extLst>
                    <a:ext uri="{9D8B030D-6E8A-4147-A177-3AD203B41FA5}">
                      <a16:colId xmlns:a16="http://schemas.microsoft.com/office/drawing/2014/main" val="3612829387"/>
                    </a:ext>
                  </a:extLst>
                </a:gridCol>
                <a:gridCol w="1152144">
                  <a:extLst>
                    <a:ext uri="{9D8B030D-6E8A-4147-A177-3AD203B41FA5}">
                      <a16:colId xmlns:a16="http://schemas.microsoft.com/office/drawing/2014/main" val="694075614"/>
                    </a:ext>
                  </a:extLst>
                </a:gridCol>
                <a:gridCol w="1152144">
                  <a:extLst>
                    <a:ext uri="{9D8B030D-6E8A-4147-A177-3AD203B41FA5}">
                      <a16:colId xmlns:a16="http://schemas.microsoft.com/office/drawing/2014/main" val="2256832917"/>
                    </a:ext>
                  </a:extLst>
                </a:gridCol>
                <a:gridCol w="1152144">
                  <a:extLst>
                    <a:ext uri="{9D8B030D-6E8A-4147-A177-3AD203B41FA5}">
                      <a16:colId xmlns:a16="http://schemas.microsoft.com/office/drawing/2014/main" val="173100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0438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- 2024-04-04 12:24:22</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what it's like to work at PHLY? 🤔 While each day &amp;amp; role is unique, we asked Nicole on our HR team to give us a glimpse into her workday. Watch the video to see what it's like to be part of #TEAMPHLY. Visit https://t.co/TAsZrjsbnK to discover exciting opportunities! https://t.co/mqSAoavP61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extLst>
                  <a:ext uri="{0D108BD9-81ED-4DB2-BD59-A6C34878D82A}">
                    <a16:rowId xmlns:a16="http://schemas.microsoft.com/office/drawing/2014/main" val="186111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- 2024-04-24 13:16:31</a:t>
                      </a:r>
                      <a:r>
                        <a:rPr kumimoji="0" lang="en-US" sz="1000" b="0" i="0" u="none" strike="noStrike" kern="1200" cap="none" spc="0" normalizeH="0" baseline="0" noProof="0">
                          <a:ln>
                            <a:noFill/>
                          </a:ln>
                          <a:solidFill>
                            <a:prstClr val="black"/>
                          </a:solidFill>
                          <a:effectLst/>
                          <a:uLnTx/>
                          <a:uFillTx/>
                          <a:latin typeface="Calibri"/>
                          <a:ea typeface="+mn-ea"/>
                          <a:cs typeface="+mn-cs"/>
                        </a:rPr>
                        <a:t>
 On #AdministrativeProfessionalsDay, we want to express our gratitude to all of PHLY's administrative staff for their essential contributions. #TEAMPHLY's outstanding work &amp;amp; dedication to keeping us organized &amp;amp; efficient have been invaluable to our success. Thank you!🌟 https://t.co/oJ9F4lrjWG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0.1258 %</a:t>
                      </a:r>
                    </a:p>
                  </a:txBody>
                  <a:tcPr/>
                </a:tc>
                <a:extLst>
                  <a:ext uri="{0D108BD9-81ED-4DB2-BD59-A6C34878D82A}">
                    <a16:rowId xmlns:a16="http://schemas.microsoft.com/office/drawing/2014/main" val="3773322528"/>
                  </a:ext>
                </a:extLst>
              </a:tr>
            </a:tbl>
          </a:graphicData>
        </a:graphic>
      </p:graphicFrame>
      <p:sp>
        <p:nvSpPr>
          <p:cNvPr id="4" name="Text Placeholder 3">
            <a:extLst>
              <a:ext uri="{FF2B5EF4-FFF2-40B4-BE49-F238E27FC236}">
                <a16:creationId xmlns:a16="http://schemas.microsoft.com/office/drawing/2014/main" id="{B75BA260-B3AA-48CC-BFA7-0127A81062A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99803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0CA3-C16F-48E6-97C2-67617793D5F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692C6F46-7B6C-4366-A3E8-46623855C60C}"/>
              </a:ext>
            </a:extLst>
          </p:cNvPr>
          <p:cNvGraphicFramePr>
            <a:graphicFrameLocks noGrp="1"/>
          </p:cNvGraphicFramePr>
          <p:nvPr>
            <p:ph type="tbl" sz="quarter" idx="13"/>
            <p:extLst>
              <p:ext uri="{D42A27DB-BD31-4B8C-83A1-F6EECF244321}">
                <p14:modId xmlns:p14="http://schemas.microsoft.com/office/powerpoint/2010/main" val="1452022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10759"/>
                    </a:ext>
                  </a:extLst>
                </a:gridCol>
                <a:gridCol w="1152144">
                  <a:extLst>
                    <a:ext uri="{9D8B030D-6E8A-4147-A177-3AD203B41FA5}">
                      <a16:colId xmlns:a16="http://schemas.microsoft.com/office/drawing/2014/main" val="3191683542"/>
                    </a:ext>
                  </a:extLst>
                </a:gridCol>
                <a:gridCol w="1152144">
                  <a:extLst>
                    <a:ext uri="{9D8B030D-6E8A-4147-A177-3AD203B41FA5}">
                      <a16:colId xmlns:a16="http://schemas.microsoft.com/office/drawing/2014/main" val="608606953"/>
                    </a:ext>
                  </a:extLst>
                </a:gridCol>
                <a:gridCol w="1152144">
                  <a:extLst>
                    <a:ext uri="{9D8B030D-6E8A-4147-A177-3AD203B41FA5}">
                      <a16:colId xmlns:a16="http://schemas.microsoft.com/office/drawing/2014/main" val="2222681776"/>
                    </a:ext>
                  </a:extLst>
                </a:gridCol>
                <a:gridCol w="1152144">
                  <a:extLst>
                    <a:ext uri="{9D8B030D-6E8A-4147-A177-3AD203B41FA5}">
                      <a16:colId xmlns:a16="http://schemas.microsoft.com/office/drawing/2014/main" val="2026367584"/>
                    </a:ext>
                  </a:extLst>
                </a:gridCol>
                <a:gridCol w="1152144">
                  <a:extLst>
                    <a:ext uri="{9D8B030D-6E8A-4147-A177-3AD203B41FA5}">
                      <a16:colId xmlns:a16="http://schemas.microsoft.com/office/drawing/2014/main" val="2961813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4743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- 2024-04-08 13:48:57</a:t>
                      </a:r>
                      <a:r>
                        <a:rPr kumimoji="0" lang="en-US" sz="1000" b="0" i="0" u="none" strike="noStrike" kern="1200" cap="none" spc="0" normalizeH="0" baseline="0" noProof="0">
                          <a:ln>
                            <a:noFill/>
                          </a:ln>
                          <a:solidFill>
                            <a:prstClr val="black"/>
                          </a:solidFill>
                          <a:effectLst/>
                          <a:uLnTx/>
                          <a:uFillTx/>
                          <a:latin typeface="Calibri"/>
                          <a:ea typeface="+mn-ea"/>
                          <a:cs typeface="+mn-cs"/>
                        </a:rPr>
                        <a:t>
 If you're interested in #insurance &amp;amp; enjoy working on a team, then a career at PHLY may be worth considering. With positions available nationwide, we offer a variety of career paths that could be your perfect fit! Visit https://t.co/TAsZrjsbnK to explore our open roles. #TEAMPHLY https://t.co/eOtUHIcEIy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extLst>
                  <a:ext uri="{0D108BD9-81ED-4DB2-BD59-A6C34878D82A}">
                    <a16:rowId xmlns:a16="http://schemas.microsoft.com/office/drawing/2014/main" val="3722616847"/>
                  </a:ext>
                </a:extLst>
              </a:tr>
            </a:tbl>
          </a:graphicData>
        </a:graphic>
      </p:graphicFrame>
      <p:sp>
        <p:nvSpPr>
          <p:cNvPr id="4" name="Text Placeholder 3">
            <a:extLst>
              <a:ext uri="{FF2B5EF4-FFF2-40B4-BE49-F238E27FC236}">
                <a16:creationId xmlns:a16="http://schemas.microsoft.com/office/drawing/2014/main" id="{39738C2C-E513-4084-9CA9-373E86FE485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80195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0BFB-D083-48F6-9BA8-5B91D2207CC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C282884-F054-41C6-92EC-298715AAC2E4}"/>
              </a:ext>
            </a:extLst>
          </p:cNvPr>
          <p:cNvGraphicFramePr>
            <a:graphicFrameLocks noGrp="1"/>
          </p:cNvGraphicFramePr>
          <p:nvPr>
            <p:ph type="tbl" sz="quarter" idx="13"/>
            <p:extLst>
              <p:ext uri="{D42A27DB-BD31-4B8C-83A1-F6EECF244321}">
                <p14:modId xmlns:p14="http://schemas.microsoft.com/office/powerpoint/2010/main" val="597209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43437719"/>
                    </a:ext>
                  </a:extLst>
                </a:gridCol>
                <a:gridCol w="576072">
                  <a:extLst>
                    <a:ext uri="{9D8B030D-6E8A-4147-A177-3AD203B41FA5}">
                      <a16:colId xmlns:a16="http://schemas.microsoft.com/office/drawing/2014/main" val="152324089"/>
                    </a:ext>
                  </a:extLst>
                </a:gridCol>
                <a:gridCol w="576072">
                  <a:extLst>
                    <a:ext uri="{9D8B030D-6E8A-4147-A177-3AD203B41FA5}">
                      <a16:colId xmlns:a16="http://schemas.microsoft.com/office/drawing/2014/main" val="633993131"/>
                    </a:ext>
                  </a:extLst>
                </a:gridCol>
                <a:gridCol w="576072">
                  <a:extLst>
                    <a:ext uri="{9D8B030D-6E8A-4147-A177-3AD203B41FA5}">
                      <a16:colId xmlns:a16="http://schemas.microsoft.com/office/drawing/2014/main" val="2241519720"/>
                    </a:ext>
                  </a:extLst>
                </a:gridCol>
                <a:gridCol w="576072">
                  <a:extLst>
                    <a:ext uri="{9D8B030D-6E8A-4147-A177-3AD203B41FA5}">
                      <a16:colId xmlns:a16="http://schemas.microsoft.com/office/drawing/2014/main" val="1205030753"/>
                    </a:ext>
                  </a:extLst>
                </a:gridCol>
                <a:gridCol w="576072">
                  <a:extLst>
                    <a:ext uri="{9D8B030D-6E8A-4147-A177-3AD203B41FA5}">
                      <a16:colId xmlns:a16="http://schemas.microsoft.com/office/drawing/2014/main" val="3917377182"/>
                    </a:ext>
                  </a:extLst>
                </a:gridCol>
                <a:gridCol w="576072">
                  <a:extLst>
                    <a:ext uri="{9D8B030D-6E8A-4147-A177-3AD203B41FA5}">
                      <a16:colId xmlns:a16="http://schemas.microsoft.com/office/drawing/2014/main" val="1488609714"/>
                    </a:ext>
                  </a:extLst>
                </a:gridCol>
                <a:gridCol w="576072">
                  <a:extLst>
                    <a:ext uri="{9D8B030D-6E8A-4147-A177-3AD203B41FA5}">
                      <a16:colId xmlns:a16="http://schemas.microsoft.com/office/drawing/2014/main" val="1678152451"/>
                    </a:ext>
                  </a:extLst>
                </a:gridCol>
                <a:gridCol w="576072">
                  <a:extLst>
                    <a:ext uri="{9D8B030D-6E8A-4147-A177-3AD203B41FA5}">
                      <a16:colId xmlns:a16="http://schemas.microsoft.com/office/drawing/2014/main" val="3267789889"/>
                    </a:ext>
                  </a:extLst>
                </a:gridCol>
                <a:gridCol w="576072">
                  <a:extLst>
                    <a:ext uri="{9D8B030D-6E8A-4147-A177-3AD203B41FA5}">
                      <a16:colId xmlns:a16="http://schemas.microsoft.com/office/drawing/2014/main" val="2027278011"/>
                    </a:ext>
                  </a:extLst>
                </a:gridCol>
                <a:gridCol w="576072">
                  <a:extLst>
                    <a:ext uri="{9D8B030D-6E8A-4147-A177-3AD203B41FA5}">
                      <a16:colId xmlns:a16="http://schemas.microsoft.com/office/drawing/2014/main" val="2658185105"/>
                    </a:ext>
                  </a:extLst>
                </a:gridCol>
                <a:gridCol w="576072">
                  <a:extLst>
                    <a:ext uri="{9D8B030D-6E8A-4147-A177-3AD203B41FA5}">
                      <a16:colId xmlns:a16="http://schemas.microsoft.com/office/drawing/2014/main" val="3106058213"/>
                    </a:ext>
                  </a:extLst>
                </a:gridCol>
                <a:gridCol w="576072">
                  <a:extLst>
                    <a:ext uri="{9D8B030D-6E8A-4147-A177-3AD203B41FA5}">
                      <a16:colId xmlns:a16="http://schemas.microsoft.com/office/drawing/2014/main" val="8929756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550741625"/>
                  </a:ext>
                </a:extLst>
              </a:tr>
              <a:tr h="370840">
                <a:tc>
                  <a:txBody>
                    <a:bodyPr/>
                    <a:lstStyle/>
                    <a:p>
                      <a:r>
                        <a:rPr lang="en-US" sz="1000"/>
                        <a:t>42157</a:t>
                      </a:r>
                    </a:p>
                  </a:txBody>
                  <a:tcPr/>
                </a:tc>
                <a:tc>
                  <a:txBody>
                    <a:bodyPr/>
                    <a:lstStyle/>
                    <a:p>
                      <a:r>
                        <a:rPr lang="en-US" sz="1000"/>
                        <a:t>566</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153</a:t>
                      </a:r>
                    </a:p>
                  </a:txBody>
                  <a:tcPr/>
                </a:tc>
                <a:tc>
                  <a:txBody>
                    <a:bodyPr/>
                    <a:lstStyle/>
                    <a:p>
                      <a:r>
                        <a:rPr lang="en-US" sz="1000"/>
                        <a:t>6.9545454545455</a:t>
                      </a:r>
                    </a:p>
                  </a:txBody>
                  <a:tcPr/>
                </a:tc>
                <a:tc>
                  <a:txBody>
                    <a:bodyPr/>
                    <a:lstStyle/>
                    <a:p>
                      <a:r>
                        <a:rPr lang="en-US" sz="1000"/>
                        <a:t>11972</a:t>
                      </a:r>
                    </a:p>
                  </a:txBody>
                  <a:tcPr/>
                </a:tc>
                <a:tc>
                  <a:txBody>
                    <a:bodyPr/>
                    <a:lstStyle/>
                    <a:p>
                      <a:r>
                        <a:rPr lang="en-US" sz="1000"/>
                        <a:t>544.18181818182</a:t>
                      </a:r>
                    </a:p>
                  </a:txBody>
                  <a:tcPr/>
                </a:tc>
                <a:tc>
                  <a:txBody>
                    <a:bodyPr/>
                    <a:lstStyle/>
                    <a:p>
                      <a:r>
                        <a:rPr lang="en-US" sz="1000"/>
                        <a:t>87091</a:t>
                      </a:r>
                    </a:p>
                  </a:txBody>
                  <a:tcPr/>
                </a:tc>
                <a:tc>
                  <a:txBody>
                    <a:bodyPr/>
                    <a:lstStyle/>
                    <a:p>
                      <a:r>
                        <a:rPr lang="en-US" sz="1000"/>
                        <a:t>3958.6818181818</a:t>
                      </a:r>
                    </a:p>
                  </a:txBody>
                  <a:tcPr/>
                </a:tc>
                <a:tc>
                  <a:txBody>
                    <a:bodyPr/>
                    <a:lstStyle/>
                    <a:p>
                      <a:r>
                        <a:rPr lang="en-US" sz="1000"/>
                        <a:t>12.404188128851 %</a:t>
                      </a:r>
                    </a:p>
                  </a:txBody>
                  <a:tcPr/>
                </a:tc>
                <a:extLst>
                  <a:ext uri="{0D108BD9-81ED-4DB2-BD59-A6C34878D82A}">
                    <a16:rowId xmlns:a16="http://schemas.microsoft.com/office/drawing/2014/main" val="4212485455"/>
                  </a:ext>
                </a:extLst>
              </a:tr>
            </a:tbl>
          </a:graphicData>
        </a:graphic>
      </p:graphicFrame>
      <p:sp>
        <p:nvSpPr>
          <p:cNvPr id="4" name="Text Placeholder 3">
            <a:extLst>
              <a:ext uri="{FF2B5EF4-FFF2-40B4-BE49-F238E27FC236}">
                <a16:creationId xmlns:a16="http://schemas.microsoft.com/office/drawing/2014/main" id="{6B634D51-BB3E-4F49-A9A9-58E8D80FC9B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554478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3CB45-97FC-4B37-ABFE-AA25D8906724}"/>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99D692F-64B6-4873-A963-8A788A45F018}"/>
              </a:ext>
            </a:extLst>
          </p:cNvPr>
          <p:cNvGraphicFramePr>
            <a:graphicFrameLocks noGrp="1"/>
          </p:cNvGraphicFramePr>
          <p:nvPr>
            <p:ph type="chart" sz="quarter" idx="13"/>
            <p:extLst>
              <p:ext uri="{D42A27DB-BD31-4B8C-83A1-F6EECF244321}">
                <p14:modId xmlns:p14="http://schemas.microsoft.com/office/powerpoint/2010/main" val="3837143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05669-9BFF-44DF-8320-05F92BF33A0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AC0258E-77AE-460D-B8E0-DD0E07A25C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5309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192-5508-4D35-8407-2D5FD36CAFB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E46ED6B-D0CF-4A60-A66A-416C2A5F651B}"/>
              </a:ext>
            </a:extLst>
          </p:cNvPr>
          <p:cNvGraphicFramePr>
            <a:graphicFrameLocks noGrp="1"/>
          </p:cNvGraphicFramePr>
          <p:nvPr>
            <p:ph type="chart" sz="quarter" idx="13"/>
            <p:extLst>
              <p:ext uri="{D42A27DB-BD31-4B8C-83A1-F6EECF244321}">
                <p14:modId xmlns:p14="http://schemas.microsoft.com/office/powerpoint/2010/main" val="3417823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1A8E0B-AC24-4F44-BBF8-AD3CBCD7E00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04E295F-58C2-4B68-A1A2-F38679EE6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602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0055A-DC35-4ECC-AB48-94EA6F639749}"/>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2AF51AA-100B-4E79-BBE0-83BFE82B04AE}"/>
              </a:ext>
            </a:extLst>
          </p:cNvPr>
          <p:cNvGraphicFramePr>
            <a:graphicFrameLocks noGrp="1"/>
          </p:cNvGraphicFramePr>
          <p:nvPr>
            <p:ph type="chart" sz="quarter" idx="13"/>
            <p:extLst>
              <p:ext uri="{D42A27DB-BD31-4B8C-83A1-F6EECF244321}">
                <p14:modId xmlns:p14="http://schemas.microsoft.com/office/powerpoint/2010/main" val="230644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BDC89B-46F1-4487-BC15-8A1E059FBC4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7624C54-D76D-4729-A34C-7A2A855FB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983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469B6-6B4F-42C3-B746-2DD0AE65B25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DB5B337B-BD5E-4DB8-BC31-122A07FECEFC}"/>
              </a:ext>
            </a:extLst>
          </p:cNvPr>
          <p:cNvGraphicFramePr>
            <a:graphicFrameLocks noGrp="1"/>
          </p:cNvGraphicFramePr>
          <p:nvPr>
            <p:ph type="chart" sz="quarter" idx="13"/>
            <p:extLst>
              <p:ext uri="{D42A27DB-BD31-4B8C-83A1-F6EECF244321}">
                <p14:modId xmlns:p14="http://schemas.microsoft.com/office/powerpoint/2010/main" val="3291278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9AB336-A173-47ED-92CD-21CF4AD693C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349BFCA-9DC3-45E6-BCA2-EAFD3A975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022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08071-86FD-4DDF-8A61-8663C9DF1E4A}"/>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6ED41E39-B065-4E96-85DA-E1613E47D83F}"/>
              </a:ext>
            </a:extLst>
          </p:cNvPr>
          <p:cNvGraphicFramePr>
            <a:graphicFrameLocks noGrp="1"/>
          </p:cNvGraphicFramePr>
          <p:nvPr>
            <p:ph type="tbl" sz="quarter" idx="13"/>
            <p:extLst>
              <p:ext uri="{D42A27DB-BD31-4B8C-83A1-F6EECF244321}">
                <p14:modId xmlns:p14="http://schemas.microsoft.com/office/powerpoint/2010/main" val="399745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02269167"/>
                    </a:ext>
                  </a:extLst>
                </a:gridCol>
                <a:gridCol w="740664">
                  <a:extLst>
                    <a:ext uri="{9D8B030D-6E8A-4147-A177-3AD203B41FA5}">
                      <a16:colId xmlns:a16="http://schemas.microsoft.com/office/drawing/2014/main" val="1433288888"/>
                    </a:ext>
                  </a:extLst>
                </a:gridCol>
                <a:gridCol w="740664">
                  <a:extLst>
                    <a:ext uri="{9D8B030D-6E8A-4147-A177-3AD203B41FA5}">
                      <a16:colId xmlns:a16="http://schemas.microsoft.com/office/drawing/2014/main" val="3874817564"/>
                    </a:ext>
                  </a:extLst>
                </a:gridCol>
                <a:gridCol w="740664">
                  <a:extLst>
                    <a:ext uri="{9D8B030D-6E8A-4147-A177-3AD203B41FA5}">
                      <a16:colId xmlns:a16="http://schemas.microsoft.com/office/drawing/2014/main" val="2574797840"/>
                    </a:ext>
                  </a:extLst>
                </a:gridCol>
                <a:gridCol w="740664">
                  <a:extLst>
                    <a:ext uri="{9D8B030D-6E8A-4147-A177-3AD203B41FA5}">
                      <a16:colId xmlns:a16="http://schemas.microsoft.com/office/drawing/2014/main" val="2782236683"/>
                    </a:ext>
                  </a:extLst>
                </a:gridCol>
                <a:gridCol w="740664">
                  <a:extLst>
                    <a:ext uri="{9D8B030D-6E8A-4147-A177-3AD203B41FA5}">
                      <a16:colId xmlns:a16="http://schemas.microsoft.com/office/drawing/2014/main" val="4247871622"/>
                    </a:ext>
                  </a:extLst>
                </a:gridCol>
                <a:gridCol w="740664">
                  <a:extLst>
                    <a:ext uri="{9D8B030D-6E8A-4147-A177-3AD203B41FA5}">
                      <a16:colId xmlns:a16="http://schemas.microsoft.com/office/drawing/2014/main" val="1978097882"/>
                    </a:ext>
                  </a:extLst>
                </a:gridCol>
                <a:gridCol w="740664">
                  <a:extLst>
                    <a:ext uri="{9D8B030D-6E8A-4147-A177-3AD203B41FA5}">
                      <a16:colId xmlns:a16="http://schemas.microsoft.com/office/drawing/2014/main" val="2544397396"/>
                    </a:ext>
                  </a:extLst>
                </a:gridCol>
                <a:gridCol w="740664">
                  <a:extLst>
                    <a:ext uri="{9D8B030D-6E8A-4147-A177-3AD203B41FA5}">
                      <a16:colId xmlns:a16="http://schemas.microsoft.com/office/drawing/2014/main" val="246695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3682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- 2024-04-01 13:48:46</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 A fulfilling and rewarding career
✅ Paths for professional development
✅ A healthy work-life balance
If you answered yes to any, explore our #jobopenings at bit.ly/PHLYCareers 🚀 #TEAMPHLY #hiring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4.2094455852156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5592460"/>
                  </a:ext>
                </a:extLst>
              </a:tr>
            </a:tbl>
          </a:graphicData>
        </a:graphic>
      </p:graphicFrame>
      <p:sp>
        <p:nvSpPr>
          <p:cNvPr id="4" name="Text Placeholder 3">
            <a:extLst>
              <a:ext uri="{FF2B5EF4-FFF2-40B4-BE49-F238E27FC236}">
                <a16:creationId xmlns:a16="http://schemas.microsoft.com/office/drawing/2014/main" id="{A415D4A4-CC5F-4DB6-915B-52FF94E7EEF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763017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F691C-BF38-4005-83E6-96A5D3DD8BFD}"/>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FBE602F3-32E1-42C7-8EA6-E67F81901057}"/>
              </a:ext>
            </a:extLst>
          </p:cNvPr>
          <p:cNvGraphicFramePr>
            <a:graphicFrameLocks noGrp="1"/>
          </p:cNvGraphicFramePr>
          <p:nvPr>
            <p:ph type="tbl" sz="quarter" idx="13"/>
            <p:extLst>
              <p:ext uri="{D42A27DB-BD31-4B8C-83A1-F6EECF244321}">
                <p14:modId xmlns:p14="http://schemas.microsoft.com/office/powerpoint/2010/main" val="29329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06823925"/>
                    </a:ext>
                  </a:extLst>
                </a:gridCol>
                <a:gridCol w="740664">
                  <a:extLst>
                    <a:ext uri="{9D8B030D-6E8A-4147-A177-3AD203B41FA5}">
                      <a16:colId xmlns:a16="http://schemas.microsoft.com/office/drawing/2014/main" val="4001431649"/>
                    </a:ext>
                  </a:extLst>
                </a:gridCol>
                <a:gridCol w="740664">
                  <a:extLst>
                    <a:ext uri="{9D8B030D-6E8A-4147-A177-3AD203B41FA5}">
                      <a16:colId xmlns:a16="http://schemas.microsoft.com/office/drawing/2014/main" val="3053507496"/>
                    </a:ext>
                  </a:extLst>
                </a:gridCol>
                <a:gridCol w="740664">
                  <a:extLst>
                    <a:ext uri="{9D8B030D-6E8A-4147-A177-3AD203B41FA5}">
                      <a16:colId xmlns:a16="http://schemas.microsoft.com/office/drawing/2014/main" val="3657461764"/>
                    </a:ext>
                  </a:extLst>
                </a:gridCol>
                <a:gridCol w="740664">
                  <a:extLst>
                    <a:ext uri="{9D8B030D-6E8A-4147-A177-3AD203B41FA5}">
                      <a16:colId xmlns:a16="http://schemas.microsoft.com/office/drawing/2014/main" val="1516825477"/>
                    </a:ext>
                  </a:extLst>
                </a:gridCol>
                <a:gridCol w="740664">
                  <a:extLst>
                    <a:ext uri="{9D8B030D-6E8A-4147-A177-3AD203B41FA5}">
                      <a16:colId xmlns:a16="http://schemas.microsoft.com/office/drawing/2014/main" val="460041206"/>
                    </a:ext>
                  </a:extLst>
                </a:gridCol>
                <a:gridCol w="740664">
                  <a:extLst>
                    <a:ext uri="{9D8B030D-6E8A-4147-A177-3AD203B41FA5}">
                      <a16:colId xmlns:a16="http://schemas.microsoft.com/office/drawing/2014/main" val="1035495619"/>
                    </a:ext>
                  </a:extLst>
                </a:gridCol>
                <a:gridCol w="740664">
                  <a:extLst>
                    <a:ext uri="{9D8B030D-6E8A-4147-A177-3AD203B41FA5}">
                      <a16:colId xmlns:a16="http://schemas.microsoft.com/office/drawing/2014/main" val="4003471771"/>
                    </a:ext>
                  </a:extLst>
                </a:gridCol>
                <a:gridCol w="740664">
                  <a:extLst>
                    <a:ext uri="{9D8B030D-6E8A-4147-A177-3AD203B41FA5}">
                      <a16:colId xmlns:a16="http://schemas.microsoft.com/office/drawing/2014/main" val="3853817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3692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- 2024-04-02 15:06:49</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 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Thanks to all who attended and for the incredible work you do in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30.344478216819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5092836"/>
                  </a:ext>
                </a:extLst>
              </a:tr>
            </a:tbl>
          </a:graphicData>
        </a:graphic>
      </p:graphicFrame>
      <p:sp>
        <p:nvSpPr>
          <p:cNvPr id="4" name="Text Placeholder 3">
            <a:extLst>
              <a:ext uri="{FF2B5EF4-FFF2-40B4-BE49-F238E27FC236}">
                <a16:creationId xmlns:a16="http://schemas.microsoft.com/office/drawing/2014/main" id="{AA417A05-5437-48B1-8716-9871CE14DF8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58442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762B9-8A34-43BA-B97A-CB7E1D1E5D8A}"/>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C5D6BFB1-6C7D-4BAA-86F7-F62AAE91F880}"/>
              </a:ext>
            </a:extLst>
          </p:cNvPr>
          <p:cNvGraphicFramePr>
            <a:graphicFrameLocks noGrp="1"/>
          </p:cNvGraphicFramePr>
          <p:nvPr>
            <p:ph type="tbl" sz="quarter" idx="13"/>
            <p:extLst>
              <p:ext uri="{D42A27DB-BD31-4B8C-83A1-F6EECF244321}">
                <p14:modId xmlns:p14="http://schemas.microsoft.com/office/powerpoint/2010/main" val="140923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32960426"/>
                    </a:ext>
                  </a:extLst>
                </a:gridCol>
                <a:gridCol w="740664">
                  <a:extLst>
                    <a:ext uri="{9D8B030D-6E8A-4147-A177-3AD203B41FA5}">
                      <a16:colId xmlns:a16="http://schemas.microsoft.com/office/drawing/2014/main" val="853714763"/>
                    </a:ext>
                  </a:extLst>
                </a:gridCol>
                <a:gridCol w="740664">
                  <a:extLst>
                    <a:ext uri="{9D8B030D-6E8A-4147-A177-3AD203B41FA5}">
                      <a16:colId xmlns:a16="http://schemas.microsoft.com/office/drawing/2014/main" val="2901369544"/>
                    </a:ext>
                  </a:extLst>
                </a:gridCol>
                <a:gridCol w="740664">
                  <a:extLst>
                    <a:ext uri="{9D8B030D-6E8A-4147-A177-3AD203B41FA5}">
                      <a16:colId xmlns:a16="http://schemas.microsoft.com/office/drawing/2014/main" val="2677379054"/>
                    </a:ext>
                  </a:extLst>
                </a:gridCol>
                <a:gridCol w="740664">
                  <a:extLst>
                    <a:ext uri="{9D8B030D-6E8A-4147-A177-3AD203B41FA5}">
                      <a16:colId xmlns:a16="http://schemas.microsoft.com/office/drawing/2014/main" val="1397273080"/>
                    </a:ext>
                  </a:extLst>
                </a:gridCol>
                <a:gridCol w="740664">
                  <a:extLst>
                    <a:ext uri="{9D8B030D-6E8A-4147-A177-3AD203B41FA5}">
                      <a16:colId xmlns:a16="http://schemas.microsoft.com/office/drawing/2014/main" val="3594062564"/>
                    </a:ext>
                  </a:extLst>
                </a:gridCol>
                <a:gridCol w="740664">
                  <a:extLst>
                    <a:ext uri="{9D8B030D-6E8A-4147-A177-3AD203B41FA5}">
                      <a16:colId xmlns:a16="http://schemas.microsoft.com/office/drawing/2014/main" val="1973060718"/>
                    </a:ext>
                  </a:extLst>
                </a:gridCol>
                <a:gridCol w="740664">
                  <a:extLst>
                    <a:ext uri="{9D8B030D-6E8A-4147-A177-3AD203B41FA5}">
                      <a16:colId xmlns:a16="http://schemas.microsoft.com/office/drawing/2014/main" val="2446508642"/>
                    </a:ext>
                  </a:extLst>
                </a:gridCol>
                <a:gridCol w="740664">
                  <a:extLst>
                    <a:ext uri="{9D8B030D-6E8A-4147-A177-3AD203B41FA5}">
                      <a16:colId xmlns:a16="http://schemas.microsoft.com/office/drawing/2014/main" val="79626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4305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- 2024-04-03 12:03:45</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ways to add more movement to your routine? To celebrate #NationalWalkingDay, we're sharing 6 simple tips to get you stepping! Watch to see how you can fit a 30-minute walk into your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3.3613445378151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extLst>
                  <a:ext uri="{0D108BD9-81ED-4DB2-BD59-A6C34878D82A}">
                    <a16:rowId xmlns:a16="http://schemas.microsoft.com/office/drawing/2014/main" val="12167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- 2024-04-04 12:28:02</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what it's like to work at PHLY? 🤔 While each day and role is unique, we asked Nicole McGovern on our Talent Acquisition team to give us a glimpse into her workday. Watch the video for an exclusive look at what it's like to be part of our team. Visit bit.ly/PHLYCareers to discover exciting opportunities! 🌟 #TEAMPHLY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5.8845861807137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a:t>
                      </a:r>
                    </a:p>
                  </a:txBody>
                  <a:tcPr/>
                </a:tc>
                <a:extLst>
                  <a:ext uri="{0D108BD9-81ED-4DB2-BD59-A6C34878D82A}">
                    <a16:rowId xmlns:a16="http://schemas.microsoft.com/office/drawing/2014/main" val="378903843"/>
                  </a:ext>
                </a:extLst>
              </a:tr>
            </a:tbl>
          </a:graphicData>
        </a:graphic>
      </p:graphicFrame>
      <p:sp>
        <p:nvSpPr>
          <p:cNvPr id="4" name="Text Placeholder 3">
            <a:extLst>
              <a:ext uri="{FF2B5EF4-FFF2-40B4-BE49-F238E27FC236}">
                <a16:creationId xmlns:a16="http://schemas.microsoft.com/office/drawing/2014/main" id="{31DECDC8-8287-433C-BC49-4FD047842E7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333326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F7F65-CA52-4A76-AF26-6578FDF16907}"/>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A4C6C689-ECA0-4128-B5A6-9B3756745368}"/>
              </a:ext>
            </a:extLst>
          </p:cNvPr>
          <p:cNvGraphicFramePr>
            <a:graphicFrameLocks noGrp="1"/>
          </p:cNvGraphicFramePr>
          <p:nvPr>
            <p:ph type="tbl" sz="quarter" idx="13"/>
            <p:extLst>
              <p:ext uri="{D42A27DB-BD31-4B8C-83A1-F6EECF244321}">
                <p14:modId xmlns:p14="http://schemas.microsoft.com/office/powerpoint/2010/main" val="494230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44776563"/>
                    </a:ext>
                  </a:extLst>
                </a:gridCol>
                <a:gridCol w="740664">
                  <a:extLst>
                    <a:ext uri="{9D8B030D-6E8A-4147-A177-3AD203B41FA5}">
                      <a16:colId xmlns:a16="http://schemas.microsoft.com/office/drawing/2014/main" val="1998917876"/>
                    </a:ext>
                  </a:extLst>
                </a:gridCol>
                <a:gridCol w="740664">
                  <a:extLst>
                    <a:ext uri="{9D8B030D-6E8A-4147-A177-3AD203B41FA5}">
                      <a16:colId xmlns:a16="http://schemas.microsoft.com/office/drawing/2014/main" val="562428658"/>
                    </a:ext>
                  </a:extLst>
                </a:gridCol>
                <a:gridCol w="740664">
                  <a:extLst>
                    <a:ext uri="{9D8B030D-6E8A-4147-A177-3AD203B41FA5}">
                      <a16:colId xmlns:a16="http://schemas.microsoft.com/office/drawing/2014/main" val="1401741264"/>
                    </a:ext>
                  </a:extLst>
                </a:gridCol>
                <a:gridCol w="740664">
                  <a:extLst>
                    <a:ext uri="{9D8B030D-6E8A-4147-A177-3AD203B41FA5}">
                      <a16:colId xmlns:a16="http://schemas.microsoft.com/office/drawing/2014/main" val="3343673558"/>
                    </a:ext>
                  </a:extLst>
                </a:gridCol>
                <a:gridCol w="740664">
                  <a:extLst>
                    <a:ext uri="{9D8B030D-6E8A-4147-A177-3AD203B41FA5}">
                      <a16:colId xmlns:a16="http://schemas.microsoft.com/office/drawing/2014/main" val="575919741"/>
                    </a:ext>
                  </a:extLst>
                </a:gridCol>
                <a:gridCol w="740664">
                  <a:extLst>
                    <a:ext uri="{9D8B030D-6E8A-4147-A177-3AD203B41FA5}">
                      <a16:colId xmlns:a16="http://schemas.microsoft.com/office/drawing/2014/main" val="2440427810"/>
                    </a:ext>
                  </a:extLst>
                </a:gridCol>
                <a:gridCol w="740664">
                  <a:extLst>
                    <a:ext uri="{9D8B030D-6E8A-4147-A177-3AD203B41FA5}">
                      <a16:colId xmlns:a16="http://schemas.microsoft.com/office/drawing/2014/main" val="2264128644"/>
                    </a:ext>
                  </a:extLst>
                </a:gridCol>
                <a:gridCol w="740664">
                  <a:extLst>
                    <a:ext uri="{9D8B030D-6E8A-4147-A177-3AD203B41FA5}">
                      <a16:colId xmlns:a16="http://schemas.microsoft.com/office/drawing/2014/main" val="358889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8102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- 2024-04-05 13:51:56</a:t>
                      </a:r>
                      <a:r>
                        <a:rPr kumimoji="0" lang="en-US" sz="1000" b="0" i="0" u="none" strike="noStrike" kern="1200" cap="none" spc="0" normalizeH="0" baseline="0" noProof="0">
                          <a:ln>
                            <a:noFill/>
                          </a:ln>
                          <a:solidFill>
                            <a:prstClr val="black"/>
                          </a:solidFill>
                          <a:effectLst/>
                          <a:uLnTx/>
                          <a:uFillTx/>
                          <a:latin typeface="Calibri"/>
                          <a:ea typeface="+mn-ea"/>
                          <a:cs typeface="+mn-cs"/>
                        </a:rPr>
                        <a:t>
 The highly anticipated solar eclipse is happening on Monday, April 8th. 🌞🌑 If you’re planning to witness the rare celestial spectacle, make sure you’re prepared to view it safely.
✅ Follow these tips to ensure a safe viewing experience for yourself and any children in your care. Read more here: https://bit.ly/4ae6ao9
#SolarEclipse #EclipseSafety #EclipseViewing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4.9215792320173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6393187"/>
                  </a:ext>
                </a:extLst>
              </a:tr>
            </a:tbl>
          </a:graphicData>
        </a:graphic>
      </p:graphicFrame>
      <p:sp>
        <p:nvSpPr>
          <p:cNvPr id="4" name="Text Placeholder 3">
            <a:extLst>
              <a:ext uri="{FF2B5EF4-FFF2-40B4-BE49-F238E27FC236}">
                <a16:creationId xmlns:a16="http://schemas.microsoft.com/office/drawing/2014/main" id="{F9EF16D4-C6B2-4213-8748-A2C76FA031C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489609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3353-AF24-404F-A769-693326D4515D}"/>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D3449D3-82E4-480D-AD7C-67BB74D52B59}"/>
              </a:ext>
            </a:extLst>
          </p:cNvPr>
          <p:cNvGraphicFramePr>
            <a:graphicFrameLocks noGrp="1"/>
          </p:cNvGraphicFramePr>
          <p:nvPr>
            <p:ph type="tbl" sz="quarter" idx="13"/>
            <p:extLst>
              <p:ext uri="{D42A27DB-BD31-4B8C-83A1-F6EECF244321}">
                <p14:modId xmlns:p14="http://schemas.microsoft.com/office/powerpoint/2010/main" val="917900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94491323"/>
                    </a:ext>
                  </a:extLst>
                </a:gridCol>
                <a:gridCol w="576072">
                  <a:extLst>
                    <a:ext uri="{9D8B030D-6E8A-4147-A177-3AD203B41FA5}">
                      <a16:colId xmlns:a16="http://schemas.microsoft.com/office/drawing/2014/main" val="806279692"/>
                    </a:ext>
                  </a:extLst>
                </a:gridCol>
                <a:gridCol w="576072">
                  <a:extLst>
                    <a:ext uri="{9D8B030D-6E8A-4147-A177-3AD203B41FA5}">
                      <a16:colId xmlns:a16="http://schemas.microsoft.com/office/drawing/2014/main" val="2998905609"/>
                    </a:ext>
                  </a:extLst>
                </a:gridCol>
                <a:gridCol w="576072">
                  <a:extLst>
                    <a:ext uri="{9D8B030D-6E8A-4147-A177-3AD203B41FA5}">
                      <a16:colId xmlns:a16="http://schemas.microsoft.com/office/drawing/2014/main" val="2735871634"/>
                    </a:ext>
                  </a:extLst>
                </a:gridCol>
                <a:gridCol w="576072">
                  <a:extLst>
                    <a:ext uri="{9D8B030D-6E8A-4147-A177-3AD203B41FA5}">
                      <a16:colId xmlns:a16="http://schemas.microsoft.com/office/drawing/2014/main" val="690351963"/>
                    </a:ext>
                  </a:extLst>
                </a:gridCol>
                <a:gridCol w="576072">
                  <a:extLst>
                    <a:ext uri="{9D8B030D-6E8A-4147-A177-3AD203B41FA5}">
                      <a16:colId xmlns:a16="http://schemas.microsoft.com/office/drawing/2014/main" val="4255589736"/>
                    </a:ext>
                  </a:extLst>
                </a:gridCol>
                <a:gridCol w="576072">
                  <a:extLst>
                    <a:ext uri="{9D8B030D-6E8A-4147-A177-3AD203B41FA5}">
                      <a16:colId xmlns:a16="http://schemas.microsoft.com/office/drawing/2014/main" val="3981219649"/>
                    </a:ext>
                  </a:extLst>
                </a:gridCol>
                <a:gridCol w="576072">
                  <a:extLst>
                    <a:ext uri="{9D8B030D-6E8A-4147-A177-3AD203B41FA5}">
                      <a16:colId xmlns:a16="http://schemas.microsoft.com/office/drawing/2014/main" val="3114985289"/>
                    </a:ext>
                  </a:extLst>
                </a:gridCol>
                <a:gridCol w="576072">
                  <a:extLst>
                    <a:ext uri="{9D8B030D-6E8A-4147-A177-3AD203B41FA5}">
                      <a16:colId xmlns:a16="http://schemas.microsoft.com/office/drawing/2014/main" val="1478411287"/>
                    </a:ext>
                  </a:extLst>
                </a:gridCol>
                <a:gridCol w="576072">
                  <a:extLst>
                    <a:ext uri="{9D8B030D-6E8A-4147-A177-3AD203B41FA5}">
                      <a16:colId xmlns:a16="http://schemas.microsoft.com/office/drawing/2014/main" val="344508831"/>
                    </a:ext>
                  </a:extLst>
                </a:gridCol>
                <a:gridCol w="576072">
                  <a:extLst>
                    <a:ext uri="{9D8B030D-6E8A-4147-A177-3AD203B41FA5}">
                      <a16:colId xmlns:a16="http://schemas.microsoft.com/office/drawing/2014/main" val="14675227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587356875"/>
                  </a:ext>
                </a:extLst>
              </a:tr>
              <a:tr h="370840">
                <a:tc>
                  <a:txBody>
                    <a:bodyPr/>
                    <a:lstStyle/>
                    <a:p>
                      <a:r>
                        <a:rPr lang="en-US" sz="1000"/>
                        <a:t>phlyinsurance</a:t>
                      </a:r>
                    </a:p>
                  </a:txBody>
                  <a:tcPr/>
                </a:tc>
                <a:tc>
                  <a:txBody>
                    <a:bodyPr/>
                    <a:lstStyle/>
                    <a:p>
                      <a:r>
                        <a:rPr lang="en-US" sz="1000"/>
                        <a:t>3552</a:t>
                      </a:r>
                    </a:p>
                  </a:txBody>
                  <a:tcPr/>
                </a:tc>
                <a:tc>
                  <a:txBody>
                    <a:bodyPr/>
                    <a:lstStyle/>
                    <a:p>
                      <a:r>
                        <a:rPr lang="en-US" sz="1000"/>
                        <a:t>65</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6</a:t>
                      </a:r>
                    </a:p>
                  </a:txBody>
                  <a:tcPr/>
                </a:tc>
                <a:tc>
                  <a:txBody>
                    <a:bodyPr/>
                    <a:lstStyle/>
                    <a:p>
                      <a:r>
                        <a:rPr lang="en-US" sz="1000"/>
                        <a:t>22</a:t>
                      </a:r>
                    </a:p>
                  </a:txBody>
                  <a:tcPr/>
                </a:tc>
                <a:tc>
                  <a:txBody>
                    <a:bodyPr/>
                    <a:lstStyle/>
                    <a:p>
                      <a:r>
                        <a:rPr lang="en-US" sz="1000"/>
                        <a:t>633</a:t>
                      </a:r>
                    </a:p>
                  </a:txBody>
                  <a:tcPr/>
                </a:tc>
                <a:tc>
                  <a:txBody>
                    <a:bodyPr/>
                    <a:lstStyle/>
                    <a:p>
                      <a:r>
                        <a:rPr lang="en-US" sz="1000"/>
                        <a:t>6</a:t>
                      </a:r>
                    </a:p>
                  </a:txBody>
                  <a:tcPr/>
                </a:tc>
                <a:tc>
                  <a:txBody>
                    <a:bodyPr/>
                    <a:lstStyle/>
                    <a:p>
                      <a:r>
                        <a:rPr lang="en-US" sz="1000"/>
                        <a:t>0.8254 %</a:t>
                      </a:r>
                    </a:p>
                  </a:txBody>
                  <a:tcPr/>
                </a:tc>
                <a:extLst>
                  <a:ext uri="{0D108BD9-81ED-4DB2-BD59-A6C34878D82A}">
                    <a16:rowId xmlns:a16="http://schemas.microsoft.com/office/drawing/2014/main" val="2478601393"/>
                  </a:ext>
                </a:extLst>
              </a:tr>
            </a:tbl>
          </a:graphicData>
        </a:graphic>
      </p:graphicFrame>
      <p:sp>
        <p:nvSpPr>
          <p:cNvPr id="4" name="Text Placeholder 3">
            <a:extLst>
              <a:ext uri="{FF2B5EF4-FFF2-40B4-BE49-F238E27FC236}">
                <a16:creationId xmlns:a16="http://schemas.microsoft.com/office/drawing/2014/main" id="{D75FCE38-EF6F-4902-A209-B82711A1822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40929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1DC2-C763-4747-B2F6-BFD176DA3A8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2E6E4186-451A-4560-9B68-4E7E66AF9F76}"/>
              </a:ext>
            </a:extLst>
          </p:cNvPr>
          <p:cNvGraphicFramePr>
            <a:graphicFrameLocks noGrp="1"/>
          </p:cNvGraphicFramePr>
          <p:nvPr>
            <p:ph type="chart" sz="quarter" idx="13"/>
            <p:extLst>
              <p:ext uri="{D42A27DB-BD31-4B8C-83A1-F6EECF244321}">
                <p14:modId xmlns:p14="http://schemas.microsoft.com/office/powerpoint/2010/main" val="3736026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C4493-6A47-46E6-81A2-C9ABB368239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DE7E3CB-9A6B-44B9-A710-6340C90C8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0453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E614-D542-4144-A453-5B0BBBA4C9B4}"/>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FDFC0E1-E59F-4E97-A0FB-7E911772571F}"/>
              </a:ext>
            </a:extLst>
          </p:cNvPr>
          <p:cNvGraphicFramePr>
            <a:graphicFrameLocks noGrp="1"/>
          </p:cNvGraphicFramePr>
          <p:nvPr>
            <p:ph type="chart" sz="quarter" idx="13"/>
            <p:extLst>
              <p:ext uri="{D42A27DB-BD31-4B8C-83A1-F6EECF244321}">
                <p14:modId xmlns:p14="http://schemas.microsoft.com/office/powerpoint/2010/main" val="3317720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38F42-559D-4C1B-903D-C82086F3C07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4CADAEF-0BB2-45C8-BD27-974307013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257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4BFC-2205-4F44-8241-527748A0670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27A9DDFF-4DCB-4187-9CC9-5B57314D266D}"/>
              </a:ext>
            </a:extLst>
          </p:cNvPr>
          <p:cNvGraphicFramePr>
            <a:graphicFrameLocks noGrp="1"/>
          </p:cNvGraphicFramePr>
          <p:nvPr>
            <p:ph type="chart" sz="quarter" idx="13"/>
            <p:extLst>
              <p:ext uri="{D42A27DB-BD31-4B8C-83A1-F6EECF244321}">
                <p14:modId xmlns:p14="http://schemas.microsoft.com/office/powerpoint/2010/main" val="1726021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256933-430D-4E2E-A903-B2E1A1330D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03F92F7-FB0F-49A2-A5D7-C753C3B13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416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E08F-1216-457D-B665-A7AA1414EEDC}"/>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356AA7BD-A44D-48C8-8FE0-0C3ACD94F4D6}"/>
              </a:ext>
            </a:extLst>
          </p:cNvPr>
          <p:cNvGraphicFramePr>
            <a:graphicFrameLocks noGrp="1"/>
          </p:cNvGraphicFramePr>
          <p:nvPr>
            <p:ph type="chart" sz="quarter" idx="13"/>
            <p:extLst>
              <p:ext uri="{D42A27DB-BD31-4B8C-83A1-F6EECF244321}">
                <p14:modId xmlns:p14="http://schemas.microsoft.com/office/powerpoint/2010/main" val="2731026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1C615-9012-4EC5-B242-7BDE2505334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231AAE2-DB3C-43F4-9941-3755AA3FBB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531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E8CE0-636D-4587-8BC3-869B367FE209}"/>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1FFBB3A4-23F8-4928-8631-81DEA39AFFBA}"/>
              </a:ext>
            </a:extLst>
          </p:cNvPr>
          <p:cNvGraphicFramePr>
            <a:graphicFrameLocks noGrp="1"/>
          </p:cNvGraphicFramePr>
          <p:nvPr>
            <p:ph type="tbl" sz="quarter" idx="13"/>
            <p:extLst>
              <p:ext uri="{D42A27DB-BD31-4B8C-83A1-F6EECF244321}">
                <p14:modId xmlns:p14="http://schemas.microsoft.com/office/powerpoint/2010/main" val="232765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0002800"/>
                    </a:ext>
                  </a:extLst>
                </a:gridCol>
                <a:gridCol w="987552">
                  <a:extLst>
                    <a:ext uri="{9D8B030D-6E8A-4147-A177-3AD203B41FA5}">
                      <a16:colId xmlns:a16="http://schemas.microsoft.com/office/drawing/2014/main" val="3412835651"/>
                    </a:ext>
                  </a:extLst>
                </a:gridCol>
                <a:gridCol w="987552">
                  <a:extLst>
                    <a:ext uri="{9D8B030D-6E8A-4147-A177-3AD203B41FA5}">
                      <a16:colId xmlns:a16="http://schemas.microsoft.com/office/drawing/2014/main" val="628607098"/>
                    </a:ext>
                  </a:extLst>
                </a:gridCol>
                <a:gridCol w="987552">
                  <a:extLst>
                    <a:ext uri="{9D8B030D-6E8A-4147-A177-3AD203B41FA5}">
                      <a16:colId xmlns:a16="http://schemas.microsoft.com/office/drawing/2014/main" val="1358653966"/>
                    </a:ext>
                  </a:extLst>
                </a:gridCol>
                <a:gridCol w="987552">
                  <a:extLst>
                    <a:ext uri="{9D8B030D-6E8A-4147-A177-3AD203B41FA5}">
                      <a16:colId xmlns:a16="http://schemas.microsoft.com/office/drawing/2014/main" val="2140693129"/>
                    </a:ext>
                  </a:extLst>
                </a:gridCol>
                <a:gridCol w="987552">
                  <a:extLst>
                    <a:ext uri="{9D8B030D-6E8A-4147-A177-3AD203B41FA5}">
                      <a16:colId xmlns:a16="http://schemas.microsoft.com/office/drawing/2014/main" val="285703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898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- 2024-04-02 15:16:26</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
Thanks to all who attended and for the incredible work you do in our community! 🙌
#TEAMPHLY #philadelphiaeagles #flyeaglesfly #nflfootball #phillyfootball #501c3 #communitywork #charitywork #supportnonprofits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05/10/2024 14:37:14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80554113"/>
                  </a:ext>
                </a:extLst>
              </a:tr>
            </a:tbl>
          </a:graphicData>
        </a:graphic>
      </p:graphicFrame>
      <p:sp>
        <p:nvSpPr>
          <p:cNvPr id="4" name="Text Placeholder 3">
            <a:extLst>
              <a:ext uri="{FF2B5EF4-FFF2-40B4-BE49-F238E27FC236}">
                <a16:creationId xmlns:a16="http://schemas.microsoft.com/office/drawing/2014/main" id="{AD80D215-D5E7-4913-954B-B21984A403A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857160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3E845-41A4-48F5-940E-B94FCECB3080}"/>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BAD3562-5822-4DD7-A994-9F9A77AA0399}"/>
              </a:ext>
            </a:extLst>
          </p:cNvPr>
          <p:cNvGraphicFramePr>
            <a:graphicFrameLocks noGrp="1"/>
          </p:cNvGraphicFramePr>
          <p:nvPr>
            <p:ph type="tbl" sz="quarter" idx="13"/>
            <p:extLst>
              <p:ext uri="{D42A27DB-BD31-4B8C-83A1-F6EECF244321}">
                <p14:modId xmlns:p14="http://schemas.microsoft.com/office/powerpoint/2010/main" val="172419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39822815"/>
                    </a:ext>
                  </a:extLst>
                </a:gridCol>
                <a:gridCol w="987552">
                  <a:extLst>
                    <a:ext uri="{9D8B030D-6E8A-4147-A177-3AD203B41FA5}">
                      <a16:colId xmlns:a16="http://schemas.microsoft.com/office/drawing/2014/main" val="3335127601"/>
                    </a:ext>
                  </a:extLst>
                </a:gridCol>
                <a:gridCol w="987552">
                  <a:extLst>
                    <a:ext uri="{9D8B030D-6E8A-4147-A177-3AD203B41FA5}">
                      <a16:colId xmlns:a16="http://schemas.microsoft.com/office/drawing/2014/main" val="2386055718"/>
                    </a:ext>
                  </a:extLst>
                </a:gridCol>
                <a:gridCol w="987552">
                  <a:extLst>
                    <a:ext uri="{9D8B030D-6E8A-4147-A177-3AD203B41FA5}">
                      <a16:colId xmlns:a16="http://schemas.microsoft.com/office/drawing/2014/main" val="3809918339"/>
                    </a:ext>
                  </a:extLst>
                </a:gridCol>
                <a:gridCol w="987552">
                  <a:extLst>
                    <a:ext uri="{9D8B030D-6E8A-4147-A177-3AD203B41FA5}">
                      <a16:colId xmlns:a16="http://schemas.microsoft.com/office/drawing/2014/main" val="2586423421"/>
                    </a:ext>
                  </a:extLst>
                </a:gridCol>
                <a:gridCol w="987552">
                  <a:extLst>
                    <a:ext uri="{9D8B030D-6E8A-4147-A177-3AD203B41FA5}">
                      <a16:colId xmlns:a16="http://schemas.microsoft.com/office/drawing/2014/main" val="14111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492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- 2024-04-25 16:29:56</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
Our young visitors had a blast learning about insurance, getting creative with arts and crafts, playing games, and participating in a variety of exciting activities 🌟🎨🎲
It was a day filled with fun and learning for our future leaders! 🚀
#kidsatwork #futureleaders #insurancelife #funatwork #kidsareawesome #takeyourkidstoworkday #workculture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04/29/2024 14:46:49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23779786"/>
                  </a:ext>
                </a:extLst>
              </a:tr>
            </a:tbl>
          </a:graphicData>
        </a:graphic>
      </p:graphicFrame>
      <p:sp>
        <p:nvSpPr>
          <p:cNvPr id="4" name="Text Placeholder 3">
            <a:extLst>
              <a:ext uri="{FF2B5EF4-FFF2-40B4-BE49-F238E27FC236}">
                <a16:creationId xmlns:a16="http://schemas.microsoft.com/office/drawing/2014/main" id="{A49C1349-0BD4-4F99-AF0C-C722F5DF6C3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420225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D1F7-AA02-478D-82F3-F76366F76B7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DAFD2550-BA6D-4520-89CD-F4DFB47C7CCF}"/>
              </a:ext>
            </a:extLst>
          </p:cNvPr>
          <p:cNvGraphicFramePr>
            <a:graphicFrameLocks noGrp="1"/>
          </p:cNvGraphicFramePr>
          <p:nvPr>
            <p:ph type="tbl" sz="quarter" idx="13"/>
            <p:extLst>
              <p:ext uri="{D42A27DB-BD31-4B8C-83A1-F6EECF244321}">
                <p14:modId xmlns:p14="http://schemas.microsoft.com/office/powerpoint/2010/main" val="325037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3582744"/>
                    </a:ext>
                  </a:extLst>
                </a:gridCol>
                <a:gridCol w="987552">
                  <a:extLst>
                    <a:ext uri="{9D8B030D-6E8A-4147-A177-3AD203B41FA5}">
                      <a16:colId xmlns:a16="http://schemas.microsoft.com/office/drawing/2014/main" val="2368415093"/>
                    </a:ext>
                  </a:extLst>
                </a:gridCol>
                <a:gridCol w="987552">
                  <a:extLst>
                    <a:ext uri="{9D8B030D-6E8A-4147-A177-3AD203B41FA5}">
                      <a16:colId xmlns:a16="http://schemas.microsoft.com/office/drawing/2014/main" val="2284375437"/>
                    </a:ext>
                  </a:extLst>
                </a:gridCol>
                <a:gridCol w="987552">
                  <a:extLst>
                    <a:ext uri="{9D8B030D-6E8A-4147-A177-3AD203B41FA5}">
                      <a16:colId xmlns:a16="http://schemas.microsoft.com/office/drawing/2014/main" val="1414193897"/>
                    </a:ext>
                  </a:extLst>
                </a:gridCol>
                <a:gridCol w="987552">
                  <a:extLst>
                    <a:ext uri="{9D8B030D-6E8A-4147-A177-3AD203B41FA5}">
                      <a16:colId xmlns:a16="http://schemas.microsoft.com/office/drawing/2014/main" val="2174058263"/>
                    </a:ext>
                  </a:extLst>
                </a:gridCol>
                <a:gridCol w="987552">
                  <a:extLst>
                    <a:ext uri="{9D8B030D-6E8A-4147-A177-3AD203B41FA5}">
                      <a16:colId xmlns:a16="http://schemas.microsoft.com/office/drawing/2014/main" val="127625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287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- 2024-04-12 11:19:19</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#DEI Council recently wrapped up a two-day meeting focused on furthering PHLY's commitment to diversity, equity, and inclusion. 🤝
Since its inception in 2021, our DEI Council has been driving meaningful change to shape a more inclusive work environment for all employees and crafting initiatives to celebrate our individuality. 👥 Here's a snapshot of #TEAMPHLY! 📸
#diversityinclusion #diversityequityinclusion #diversityisstrength #drivechange #insurance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05/10/2024 14:37:13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78012029"/>
                  </a:ext>
                </a:extLst>
              </a:tr>
            </a:tbl>
          </a:graphicData>
        </a:graphic>
      </p:graphicFrame>
      <p:sp>
        <p:nvSpPr>
          <p:cNvPr id="4" name="Text Placeholder 3">
            <a:extLst>
              <a:ext uri="{FF2B5EF4-FFF2-40B4-BE49-F238E27FC236}">
                <a16:creationId xmlns:a16="http://schemas.microsoft.com/office/drawing/2014/main" id="{E892DA10-2AB9-4994-B212-45CF078C4DE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38938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B5423-4603-4F40-A5FE-AC088C02E560}"/>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E5742B2-70E8-4EA9-B1D4-6F2045AD30E0}"/>
              </a:ext>
            </a:extLst>
          </p:cNvPr>
          <p:cNvGraphicFramePr>
            <a:graphicFrameLocks noGrp="1"/>
          </p:cNvGraphicFramePr>
          <p:nvPr>
            <p:ph type="tbl" sz="quarter" idx="13"/>
            <p:extLst>
              <p:ext uri="{D42A27DB-BD31-4B8C-83A1-F6EECF244321}">
                <p14:modId xmlns:p14="http://schemas.microsoft.com/office/powerpoint/2010/main" val="1989532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34372117"/>
                    </a:ext>
                  </a:extLst>
                </a:gridCol>
                <a:gridCol w="987552">
                  <a:extLst>
                    <a:ext uri="{9D8B030D-6E8A-4147-A177-3AD203B41FA5}">
                      <a16:colId xmlns:a16="http://schemas.microsoft.com/office/drawing/2014/main" val="379380385"/>
                    </a:ext>
                  </a:extLst>
                </a:gridCol>
                <a:gridCol w="987552">
                  <a:extLst>
                    <a:ext uri="{9D8B030D-6E8A-4147-A177-3AD203B41FA5}">
                      <a16:colId xmlns:a16="http://schemas.microsoft.com/office/drawing/2014/main" val="2994753525"/>
                    </a:ext>
                  </a:extLst>
                </a:gridCol>
                <a:gridCol w="987552">
                  <a:extLst>
                    <a:ext uri="{9D8B030D-6E8A-4147-A177-3AD203B41FA5}">
                      <a16:colId xmlns:a16="http://schemas.microsoft.com/office/drawing/2014/main" val="1600170912"/>
                    </a:ext>
                  </a:extLst>
                </a:gridCol>
                <a:gridCol w="987552">
                  <a:extLst>
                    <a:ext uri="{9D8B030D-6E8A-4147-A177-3AD203B41FA5}">
                      <a16:colId xmlns:a16="http://schemas.microsoft.com/office/drawing/2014/main" val="2887420837"/>
                    </a:ext>
                  </a:extLst>
                </a:gridCol>
                <a:gridCol w="987552">
                  <a:extLst>
                    <a:ext uri="{9D8B030D-6E8A-4147-A177-3AD203B41FA5}">
                      <a16:colId xmlns:a16="http://schemas.microsoft.com/office/drawing/2014/main" val="138646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67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- 2024-04-19 15:03:22</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celebrated our 2023 Eagles Community RedZone honorees with a fun happy hour event at Lincoln Financial Field. 🏈
👀 Check out these photos for a recap of the memorable evening celebrating the amazing non-profits we recognized in partnership with the philadelphiaeagles! 👏
Do you know of a non-profit organization that deserves recognition next season? Nominate them here ➡ bit.ly/Community-RedZone 🔗 link in bio 
#philadelphiaeagles #eaglesnation #flyeaglesfly #phillyfootball #501c3 #communitywork #charitywork #supportnonprofits #insuranceindustry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05/10/2024 14:37:13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55872776"/>
                  </a:ext>
                </a:extLst>
              </a:tr>
            </a:tbl>
          </a:graphicData>
        </a:graphic>
      </p:graphicFrame>
      <p:sp>
        <p:nvSpPr>
          <p:cNvPr id="4" name="Text Placeholder 3">
            <a:extLst>
              <a:ext uri="{FF2B5EF4-FFF2-40B4-BE49-F238E27FC236}">
                <a16:creationId xmlns:a16="http://schemas.microsoft.com/office/drawing/2014/main" id="{7036357F-070D-49AB-9C80-46CA19577C3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26447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96821-2E6D-4312-93A6-1BFF188F58A1}"/>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B16FB73B-C6C6-4BD2-BE78-E33BFF638EF9}"/>
              </a:ext>
            </a:extLst>
          </p:cNvPr>
          <p:cNvGraphicFramePr>
            <a:graphicFrameLocks noGrp="1"/>
          </p:cNvGraphicFramePr>
          <p:nvPr>
            <p:ph type="tbl" sz="quarter" idx="13"/>
            <p:extLst>
              <p:ext uri="{D42A27DB-BD31-4B8C-83A1-F6EECF244321}">
                <p14:modId xmlns:p14="http://schemas.microsoft.com/office/powerpoint/2010/main" val="3747369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11902976"/>
                    </a:ext>
                  </a:extLst>
                </a:gridCol>
                <a:gridCol w="987552">
                  <a:extLst>
                    <a:ext uri="{9D8B030D-6E8A-4147-A177-3AD203B41FA5}">
                      <a16:colId xmlns:a16="http://schemas.microsoft.com/office/drawing/2014/main" val="3638204562"/>
                    </a:ext>
                  </a:extLst>
                </a:gridCol>
                <a:gridCol w="987552">
                  <a:extLst>
                    <a:ext uri="{9D8B030D-6E8A-4147-A177-3AD203B41FA5}">
                      <a16:colId xmlns:a16="http://schemas.microsoft.com/office/drawing/2014/main" val="1940889311"/>
                    </a:ext>
                  </a:extLst>
                </a:gridCol>
                <a:gridCol w="987552">
                  <a:extLst>
                    <a:ext uri="{9D8B030D-6E8A-4147-A177-3AD203B41FA5}">
                      <a16:colId xmlns:a16="http://schemas.microsoft.com/office/drawing/2014/main" val="3791832039"/>
                    </a:ext>
                  </a:extLst>
                </a:gridCol>
                <a:gridCol w="987552">
                  <a:extLst>
                    <a:ext uri="{9D8B030D-6E8A-4147-A177-3AD203B41FA5}">
                      <a16:colId xmlns:a16="http://schemas.microsoft.com/office/drawing/2014/main" val="101501879"/>
                    </a:ext>
                  </a:extLst>
                </a:gridCol>
                <a:gridCol w="987552">
                  <a:extLst>
                    <a:ext uri="{9D8B030D-6E8A-4147-A177-3AD203B41FA5}">
                      <a16:colId xmlns:a16="http://schemas.microsoft.com/office/drawing/2014/main" val="89862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17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- 2024-04-04 12:31:09</a:t>
                      </a:r>
                      <a:r>
                        <a:rPr kumimoji="0" lang="en-US" sz="1000" b="0" i="0" u="none" strike="noStrike" kern="1200" cap="none" spc="0" normalizeH="0" baseline="0" noProof="0">
                          <a:ln>
                            <a:noFill/>
                          </a:ln>
                          <a:solidFill>
                            <a:prstClr val="black"/>
                          </a:solidFill>
                          <a:effectLst/>
                          <a:uLnTx/>
                          <a:uFillTx/>
                          <a:latin typeface="Calibri"/>
                          <a:ea typeface="+mn-ea"/>
                          <a:cs typeface="+mn-cs"/>
                        </a:rPr>
                        <a:t>
 Ever wondered what it's like to work at PHLY? 🤔
While each day and role is unique, we asked Nicole on our Talent Acquisition team to give us a glimpse into her workday. Watch the video for an exclusive look at what it's like to be part of our team. 👀
Visit ➡ bit.ly/PHLYCareers to discover exciting opportunities! 🌟 #TEAMPHLY 
🔗 link in bio 👆
#applynow #insurancecareers #instajobs #workopportunity #jobseekers #jobopening #hiringtalent #insurance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05/10/2024 14:37:14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80379777"/>
                  </a:ext>
                </a:extLst>
              </a:tr>
            </a:tbl>
          </a:graphicData>
        </a:graphic>
      </p:graphicFrame>
      <p:sp>
        <p:nvSpPr>
          <p:cNvPr id="4" name="Text Placeholder 3">
            <a:extLst>
              <a:ext uri="{FF2B5EF4-FFF2-40B4-BE49-F238E27FC236}">
                <a16:creationId xmlns:a16="http://schemas.microsoft.com/office/drawing/2014/main" id="{9F1D6964-B897-4469-B13C-D32D91CC7E6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1794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B2854-8982-4A7C-84DB-E8CBE6B4FADE}"/>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D208665-1342-4C62-927F-FC80CBE60403}"/>
              </a:ext>
            </a:extLst>
          </p:cNvPr>
          <p:cNvGraphicFramePr>
            <a:graphicFrameLocks noGrp="1"/>
          </p:cNvGraphicFramePr>
          <p:nvPr>
            <p:ph type="tbl" sz="quarter" idx="13"/>
            <p:extLst>
              <p:ext uri="{D42A27DB-BD31-4B8C-83A1-F6EECF244321}">
                <p14:modId xmlns:p14="http://schemas.microsoft.com/office/powerpoint/2010/main" val="314951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3175793"/>
                    </a:ext>
                  </a:extLst>
                </a:gridCol>
                <a:gridCol w="905256">
                  <a:extLst>
                    <a:ext uri="{9D8B030D-6E8A-4147-A177-3AD203B41FA5}">
                      <a16:colId xmlns:a16="http://schemas.microsoft.com/office/drawing/2014/main" val="1404607400"/>
                    </a:ext>
                  </a:extLst>
                </a:gridCol>
                <a:gridCol w="411480">
                  <a:extLst>
                    <a:ext uri="{9D8B030D-6E8A-4147-A177-3AD203B41FA5}">
                      <a16:colId xmlns:a16="http://schemas.microsoft.com/office/drawing/2014/main" val="3769905408"/>
                    </a:ext>
                  </a:extLst>
                </a:gridCol>
                <a:gridCol w="905256">
                  <a:extLst>
                    <a:ext uri="{9D8B030D-6E8A-4147-A177-3AD203B41FA5}">
                      <a16:colId xmlns:a16="http://schemas.microsoft.com/office/drawing/2014/main" val="2717338831"/>
                    </a:ext>
                  </a:extLst>
                </a:gridCol>
                <a:gridCol w="905256">
                  <a:extLst>
                    <a:ext uri="{9D8B030D-6E8A-4147-A177-3AD203B41FA5}">
                      <a16:colId xmlns:a16="http://schemas.microsoft.com/office/drawing/2014/main" val="3208564825"/>
                    </a:ext>
                  </a:extLst>
                </a:gridCol>
                <a:gridCol w="905256">
                  <a:extLst>
                    <a:ext uri="{9D8B030D-6E8A-4147-A177-3AD203B41FA5}">
                      <a16:colId xmlns:a16="http://schemas.microsoft.com/office/drawing/2014/main" val="3509390141"/>
                    </a:ext>
                  </a:extLst>
                </a:gridCol>
                <a:gridCol w="905256">
                  <a:extLst>
                    <a:ext uri="{9D8B030D-6E8A-4147-A177-3AD203B41FA5}">
                      <a16:colId xmlns:a16="http://schemas.microsoft.com/office/drawing/2014/main" val="3714663948"/>
                    </a:ext>
                  </a:extLst>
                </a:gridCol>
                <a:gridCol w="905256">
                  <a:extLst>
                    <a:ext uri="{9D8B030D-6E8A-4147-A177-3AD203B41FA5}">
                      <a16:colId xmlns:a16="http://schemas.microsoft.com/office/drawing/2014/main" val="594849184"/>
                    </a:ext>
                  </a:extLst>
                </a:gridCol>
                <a:gridCol w="905256">
                  <a:extLst>
                    <a:ext uri="{9D8B030D-6E8A-4147-A177-3AD203B41FA5}">
                      <a16:colId xmlns:a16="http://schemas.microsoft.com/office/drawing/2014/main" val="403761078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678477087"/>
                  </a:ext>
                </a:extLst>
              </a:tr>
              <a:tr h="370840">
                <a:tc>
                  <a:txBody>
                    <a:bodyPr/>
                    <a:lstStyle/>
                    <a:p>
                      <a:r>
                        <a:rPr lang="en-US" sz="1000"/>
                        <a:t>19</a:t>
                      </a:r>
                    </a:p>
                  </a:txBody>
                  <a:tcPr/>
                </a:tc>
                <a:tc>
                  <a:txBody>
                    <a:bodyPr/>
                    <a:lstStyle/>
                    <a:p>
                      <a:r>
                        <a:rPr lang="en-US" sz="1000"/>
                        <a:t>0.6708 %</a:t>
                      </a:r>
                    </a:p>
                  </a:txBody>
                  <a:tcPr/>
                </a:tc>
                <a:tc>
                  <a:txBody>
                    <a:bodyPr/>
                    <a:lstStyle/>
                    <a:p>
                      <a:r>
                        <a:rPr lang="en-US" sz="1000"/>
                        <a:t>0.37</a:t>
                      </a:r>
                    </a:p>
                  </a:txBody>
                  <a:tcPr/>
                </a:tc>
                <a:tc>
                  <a:txBody>
                    <a:bodyPr/>
                    <a:lstStyle/>
                    <a:p>
                      <a:r>
                        <a:rPr lang="en-US" sz="1000"/>
                        <a:t>146.47</a:t>
                      </a:r>
                    </a:p>
                  </a:txBody>
                  <a:tcPr/>
                </a:tc>
                <a:tc>
                  <a:txBody>
                    <a:bodyPr/>
                    <a:lstStyle/>
                    <a:p>
                      <a:r>
                        <a:rPr lang="en-US" sz="1000"/>
                        <a:t>145.32</a:t>
                      </a:r>
                    </a:p>
                  </a:txBody>
                  <a:tcPr/>
                </a:tc>
                <a:tc>
                  <a:txBody>
                    <a:bodyPr/>
                    <a:lstStyle/>
                    <a:p>
                      <a:r>
                        <a:rPr lang="en-US" sz="1000"/>
                        <a:t>95.26</a:t>
                      </a:r>
                    </a:p>
                  </a:txBody>
                  <a:tcPr/>
                </a:tc>
                <a:tc>
                  <a:txBody>
                    <a:bodyPr/>
                    <a:lstStyle/>
                    <a:p>
                      <a:r>
                        <a:rPr lang="en-US" sz="1000"/>
                        <a:t>94.89</a:t>
                      </a:r>
                    </a:p>
                  </a:txBody>
                  <a:tcPr/>
                </a:tc>
                <a:tc>
                  <a:txBody>
                    <a:bodyPr/>
                    <a:lstStyle/>
                    <a:p>
                      <a:r>
                        <a:rPr lang="en-US" sz="1000"/>
                        <a:t>2783</a:t>
                      </a:r>
                    </a:p>
                  </a:txBody>
                  <a:tcPr/>
                </a:tc>
                <a:tc>
                  <a:txBody>
                    <a:bodyPr/>
                    <a:lstStyle/>
                    <a:p>
                      <a:r>
                        <a:rPr lang="en-US" sz="1000"/>
                        <a:t>1810</a:t>
                      </a:r>
                    </a:p>
                  </a:txBody>
                  <a:tcPr/>
                </a:tc>
                <a:extLst>
                  <a:ext uri="{0D108BD9-81ED-4DB2-BD59-A6C34878D82A}">
                    <a16:rowId xmlns:a16="http://schemas.microsoft.com/office/drawing/2014/main" val="3551711126"/>
                  </a:ext>
                </a:extLst>
              </a:tr>
            </a:tbl>
          </a:graphicData>
        </a:graphic>
      </p:graphicFrame>
      <p:sp>
        <p:nvSpPr>
          <p:cNvPr id="4" name="Text Placeholder 3">
            <a:extLst>
              <a:ext uri="{FF2B5EF4-FFF2-40B4-BE49-F238E27FC236}">
                <a16:creationId xmlns:a16="http://schemas.microsoft.com/office/drawing/2014/main" id="{F480DCA1-364D-46FE-A34E-53CA3094579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16513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31E0-CD3E-4D16-84D1-D8338847A42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20E7B087-7BC0-4224-B060-02402BC0FB5E}"/>
              </a:ext>
            </a:extLst>
          </p:cNvPr>
          <p:cNvGraphicFramePr>
            <a:graphicFrameLocks noGrp="1"/>
          </p:cNvGraphicFramePr>
          <p:nvPr>
            <p:ph type="tbl" sz="quarter" idx="13"/>
            <p:extLst>
              <p:ext uri="{D42A27DB-BD31-4B8C-83A1-F6EECF244321}">
                <p14:modId xmlns:p14="http://schemas.microsoft.com/office/powerpoint/2010/main" val="65378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29600096"/>
                    </a:ext>
                  </a:extLst>
                </a:gridCol>
                <a:gridCol w="1399032">
                  <a:extLst>
                    <a:ext uri="{9D8B030D-6E8A-4147-A177-3AD203B41FA5}">
                      <a16:colId xmlns:a16="http://schemas.microsoft.com/office/drawing/2014/main" val="3301309366"/>
                    </a:ext>
                  </a:extLst>
                </a:gridCol>
                <a:gridCol w="658368">
                  <a:extLst>
                    <a:ext uri="{9D8B030D-6E8A-4147-A177-3AD203B41FA5}">
                      <a16:colId xmlns:a16="http://schemas.microsoft.com/office/drawing/2014/main" val="1867602070"/>
                    </a:ext>
                  </a:extLst>
                </a:gridCol>
                <a:gridCol w="658368">
                  <a:extLst>
                    <a:ext uri="{9D8B030D-6E8A-4147-A177-3AD203B41FA5}">
                      <a16:colId xmlns:a16="http://schemas.microsoft.com/office/drawing/2014/main" val="3943991997"/>
                    </a:ext>
                  </a:extLst>
                </a:gridCol>
                <a:gridCol w="658368">
                  <a:extLst>
                    <a:ext uri="{9D8B030D-6E8A-4147-A177-3AD203B41FA5}">
                      <a16:colId xmlns:a16="http://schemas.microsoft.com/office/drawing/2014/main" val="3707733213"/>
                    </a:ext>
                  </a:extLst>
                </a:gridCol>
                <a:gridCol w="658368">
                  <a:extLst>
                    <a:ext uri="{9D8B030D-6E8A-4147-A177-3AD203B41FA5}">
                      <a16:colId xmlns:a16="http://schemas.microsoft.com/office/drawing/2014/main" val="426411631"/>
                    </a:ext>
                  </a:extLst>
                </a:gridCol>
                <a:gridCol w="658368">
                  <a:extLst>
                    <a:ext uri="{9D8B030D-6E8A-4147-A177-3AD203B41FA5}">
                      <a16:colId xmlns:a16="http://schemas.microsoft.com/office/drawing/2014/main" val="1504412964"/>
                    </a:ext>
                  </a:extLst>
                </a:gridCol>
                <a:gridCol w="658368">
                  <a:extLst>
                    <a:ext uri="{9D8B030D-6E8A-4147-A177-3AD203B41FA5}">
                      <a16:colId xmlns:a16="http://schemas.microsoft.com/office/drawing/2014/main" val="4068491786"/>
                    </a:ext>
                  </a:extLst>
                </a:gridCol>
                <a:gridCol w="658368">
                  <a:extLst>
                    <a:ext uri="{9D8B030D-6E8A-4147-A177-3AD203B41FA5}">
                      <a16:colId xmlns:a16="http://schemas.microsoft.com/office/drawing/2014/main" val="2993190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73293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- 2024-04-29 12:40:00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https://quintly-eu-image-storage.s3.amazonaws.com/c303562b672a3318c686cfcc37b7e67a/bf405fd77a41e0092633f8de9ddb1443.jpg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60633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- 2024-04-26 16:57:29</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https://quintly-eu-image-storage.s3.amazonaws.com/c303562b672a3318c686cfcc37b7e67a/cee287bb70e1045cb94934d70d06b791.jpg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37452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- 2024-04-25 16:33:23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https://quintly-eu-image-storage.s3.amazonaws.com/c303562b672a3318c686cfcc37b7e67a/411b515e05ab9a7d319d0f28f1294c7c.jpg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514486138"/>
                  </a:ext>
                </a:extLst>
              </a:tr>
            </a:tbl>
          </a:graphicData>
        </a:graphic>
      </p:graphicFrame>
      <p:sp>
        <p:nvSpPr>
          <p:cNvPr id="4" name="Text Placeholder 3">
            <a:extLst>
              <a:ext uri="{FF2B5EF4-FFF2-40B4-BE49-F238E27FC236}">
                <a16:creationId xmlns:a16="http://schemas.microsoft.com/office/drawing/2014/main" id="{C249B595-423D-4F57-A912-725727582E6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17534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2938-9B42-4894-AF1F-456268607777}"/>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0BFC87A0-D925-4D54-83C5-8B68AC662761}"/>
              </a:ext>
            </a:extLst>
          </p:cNvPr>
          <p:cNvGraphicFramePr>
            <a:graphicFrameLocks noGrp="1"/>
          </p:cNvGraphicFramePr>
          <p:nvPr>
            <p:ph type="tbl" sz="quarter" idx="13"/>
            <p:extLst>
              <p:ext uri="{D42A27DB-BD31-4B8C-83A1-F6EECF244321}">
                <p14:modId xmlns:p14="http://schemas.microsoft.com/office/powerpoint/2010/main" val="2114402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54711687"/>
                    </a:ext>
                  </a:extLst>
                </a:gridCol>
                <a:gridCol w="1399032">
                  <a:extLst>
                    <a:ext uri="{9D8B030D-6E8A-4147-A177-3AD203B41FA5}">
                      <a16:colId xmlns:a16="http://schemas.microsoft.com/office/drawing/2014/main" val="1791393091"/>
                    </a:ext>
                  </a:extLst>
                </a:gridCol>
                <a:gridCol w="658368">
                  <a:extLst>
                    <a:ext uri="{9D8B030D-6E8A-4147-A177-3AD203B41FA5}">
                      <a16:colId xmlns:a16="http://schemas.microsoft.com/office/drawing/2014/main" val="2195963164"/>
                    </a:ext>
                  </a:extLst>
                </a:gridCol>
                <a:gridCol w="658368">
                  <a:extLst>
                    <a:ext uri="{9D8B030D-6E8A-4147-A177-3AD203B41FA5}">
                      <a16:colId xmlns:a16="http://schemas.microsoft.com/office/drawing/2014/main" val="294666679"/>
                    </a:ext>
                  </a:extLst>
                </a:gridCol>
                <a:gridCol w="658368">
                  <a:extLst>
                    <a:ext uri="{9D8B030D-6E8A-4147-A177-3AD203B41FA5}">
                      <a16:colId xmlns:a16="http://schemas.microsoft.com/office/drawing/2014/main" val="2610591814"/>
                    </a:ext>
                  </a:extLst>
                </a:gridCol>
                <a:gridCol w="658368">
                  <a:extLst>
                    <a:ext uri="{9D8B030D-6E8A-4147-A177-3AD203B41FA5}">
                      <a16:colId xmlns:a16="http://schemas.microsoft.com/office/drawing/2014/main" val="2844832359"/>
                    </a:ext>
                  </a:extLst>
                </a:gridCol>
                <a:gridCol w="658368">
                  <a:extLst>
                    <a:ext uri="{9D8B030D-6E8A-4147-A177-3AD203B41FA5}">
                      <a16:colId xmlns:a16="http://schemas.microsoft.com/office/drawing/2014/main" val="2229598834"/>
                    </a:ext>
                  </a:extLst>
                </a:gridCol>
                <a:gridCol w="658368">
                  <a:extLst>
                    <a:ext uri="{9D8B030D-6E8A-4147-A177-3AD203B41FA5}">
                      <a16:colId xmlns:a16="http://schemas.microsoft.com/office/drawing/2014/main" val="3138768353"/>
                    </a:ext>
                  </a:extLst>
                </a:gridCol>
                <a:gridCol w="658368">
                  <a:extLst>
                    <a:ext uri="{9D8B030D-6E8A-4147-A177-3AD203B41FA5}">
                      <a16:colId xmlns:a16="http://schemas.microsoft.com/office/drawing/2014/main" val="278299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7684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- 2024-04-24 09:41:27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https://quintly-eu-image-storage.s3.amazonaws.com/c303562b672a3318c686cfcc37b7e67a/6a6ddbc66a362f59e2a2af93e6091329.jpg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54689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- 2024-04-23 10:26:04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https://quintly-eu-image-storage.s3.amazonaws.com/c303562b672a3318c686cfcc37b7e67a/091b27d861e7c1dac3d7a78d44f70e5f.jpg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46892931"/>
                  </a:ext>
                </a:extLst>
              </a:tr>
            </a:tbl>
          </a:graphicData>
        </a:graphic>
      </p:graphicFrame>
      <p:sp>
        <p:nvSpPr>
          <p:cNvPr id="4" name="Text Placeholder 3">
            <a:extLst>
              <a:ext uri="{FF2B5EF4-FFF2-40B4-BE49-F238E27FC236}">
                <a16:creationId xmlns:a16="http://schemas.microsoft.com/office/drawing/2014/main" id="{57053445-E778-45B1-A897-75EC18189DE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917658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1390-E47C-4B16-B519-FAE90FEDE4BF}"/>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C6F1E156-1413-4C59-9748-88678356672B}"/>
              </a:ext>
            </a:extLst>
          </p:cNvPr>
          <p:cNvGraphicFramePr>
            <a:graphicFrameLocks noGrp="1"/>
          </p:cNvGraphicFramePr>
          <p:nvPr>
            <p:ph type="tbl" sz="quarter" idx="13"/>
            <p:extLst>
              <p:ext uri="{D42A27DB-BD31-4B8C-83A1-F6EECF244321}">
                <p14:modId xmlns:p14="http://schemas.microsoft.com/office/powerpoint/2010/main" val="342371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30973368"/>
                    </a:ext>
                  </a:extLst>
                </a:gridCol>
                <a:gridCol w="1563623">
                  <a:extLst>
                    <a:ext uri="{9D8B030D-6E8A-4147-A177-3AD203B41FA5}">
                      <a16:colId xmlns:a16="http://schemas.microsoft.com/office/drawing/2014/main" val="91336398"/>
                    </a:ext>
                  </a:extLst>
                </a:gridCol>
                <a:gridCol w="493776">
                  <a:extLst>
                    <a:ext uri="{9D8B030D-6E8A-4147-A177-3AD203B41FA5}">
                      <a16:colId xmlns:a16="http://schemas.microsoft.com/office/drawing/2014/main" val="1102716620"/>
                    </a:ext>
                  </a:extLst>
                </a:gridCol>
                <a:gridCol w="493776">
                  <a:extLst>
                    <a:ext uri="{9D8B030D-6E8A-4147-A177-3AD203B41FA5}">
                      <a16:colId xmlns:a16="http://schemas.microsoft.com/office/drawing/2014/main" val="1146630645"/>
                    </a:ext>
                  </a:extLst>
                </a:gridCol>
                <a:gridCol w="493776">
                  <a:extLst>
                    <a:ext uri="{9D8B030D-6E8A-4147-A177-3AD203B41FA5}">
                      <a16:colId xmlns:a16="http://schemas.microsoft.com/office/drawing/2014/main" val="1684573082"/>
                    </a:ext>
                  </a:extLst>
                </a:gridCol>
                <a:gridCol w="493776">
                  <a:extLst>
                    <a:ext uri="{9D8B030D-6E8A-4147-A177-3AD203B41FA5}">
                      <a16:colId xmlns:a16="http://schemas.microsoft.com/office/drawing/2014/main" val="704808776"/>
                    </a:ext>
                  </a:extLst>
                </a:gridCol>
                <a:gridCol w="493776">
                  <a:extLst>
                    <a:ext uri="{9D8B030D-6E8A-4147-A177-3AD203B41FA5}">
                      <a16:colId xmlns:a16="http://schemas.microsoft.com/office/drawing/2014/main" val="1247042076"/>
                    </a:ext>
                  </a:extLst>
                </a:gridCol>
                <a:gridCol w="493776">
                  <a:extLst>
                    <a:ext uri="{9D8B030D-6E8A-4147-A177-3AD203B41FA5}">
                      <a16:colId xmlns:a16="http://schemas.microsoft.com/office/drawing/2014/main" val="381385506"/>
                    </a:ext>
                  </a:extLst>
                </a:gridCol>
                <a:gridCol w="493776">
                  <a:extLst>
                    <a:ext uri="{9D8B030D-6E8A-4147-A177-3AD203B41FA5}">
                      <a16:colId xmlns:a16="http://schemas.microsoft.com/office/drawing/2014/main" val="1109760664"/>
                    </a:ext>
                  </a:extLst>
                </a:gridCol>
                <a:gridCol w="493776">
                  <a:extLst>
                    <a:ext uri="{9D8B030D-6E8A-4147-A177-3AD203B41FA5}">
                      <a16:colId xmlns:a16="http://schemas.microsoft.com/office/drawing/2014/main" val="466207324"/>
                    </a:ext>
                  </a:extLst>
                </a:gridCol>
                <a:gridCol w="493776">
                  <a:extLst>
                    <a:ext uri="{9D8B030D-6E8A-4147-A177-3AD203B41FA5}">
                      <a16:colId xmlns:a16="http://schemas.microsoft.com/office/drawing/2014/main" val="1522333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53599903"/>
                  </a:ext>
                </a:extLst>
              </a:tr>
            </a:tbl>
          </a:graphicData>
        </a:graphic>
      </p:graphicFrame>
      <p:sp>
        <p:nvSpPr>
          <p:cNvPr id="4" name="Text Placeholder 3">
            <a:extLst>
              <a:ext uri="{FF2B5EF4-FFF2-40B4-BE49-F238E27FC236}">
                <a16:creationId xmlns:a16="http://schemas.microsoft.com/office/drawing/2014/main" id="{F5D7E2E0-605C-4A85-9883-9451B7B3D750}"/>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915283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4AC45-459F-40C5-A999-1DE8902BD83E}"/>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06E13087-0142-435E-B487-B5BFA2BD88E1}"/>
              </a:ext>
            </a:extLst>
          </p:cNvPr>
          <p:cNvGraphicFramePr>
            <a:graphicFrameLocks noGrp="1"/>
          </p:cNvGraphicFramePr>
          <p:nvPr>
            <p:ph type="tbl" sz="quarter" idx="13"/>
            <p:extLst>
              <p:ext uri="{D42A27DB-BD31-4B8C-83A1-F6EECF244321}">
                <p14:modId xmlns:p14="http://schemas.microsoft.com/office/powerpoint/2010/main" val="9866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7229970"/>
                    </a:ext>
                  </a:extLst>
                </a:gridCol>
                <a:gridCol w="1563623">
                  <a:extLst>
                    <a:ext uri="{9D8B030D-6E8A-4147-A177-3AD203B41FA5}">
                      <a16:colId xmlns:a16="http://schemas.microsoft.com/office/drawing/2014/main" val="2597702001"/>
                    </a:ext>
                  </a:extLst>
                </a:gridCol>
                <a:gridCol w="493776">
                  <a:extLst>
                    <a:ext uri="{9D8B030D-6E8A-4147-A177-3AD203B41FA5}">
                      <a16:colId xmlns:a16="http://schemas.microsoft.com/office/drawing/2014/main" val="3138240363"/>
                    </a:ext>
                  </a:extLst>
                </a:gridCol>
                <a:gridCol w="493776">
                  <a:extLst>
                    <a:ext uri="{9D8B030D-6E8A-4147-A177-3AD203B41FA5}">
                      <a16:colId xmlns:a16="http://schemas.microsoft.com/office/drawing/2014/main" val="3434069851"/>
                    </a:ext>
                  </a:extLst>
                </a:gridCol>
                <a:gridCol w="493776">
                  <a:extLst>
                    <a:ext uri="{9D8B030D-6E8A-4147-A177-3AD203B41FA5}">
                      <a16:colId xmlns:a16="http://schemas.microsoft.com/office/drawing/2014/main" val="2184958814"/>
                    </a:ext>
                  </a:extLst>
                </a:gridCol>
                <a:gridCol w="493776">
                  <a:extLst>
                    <a:ext uri="{9D8B030D-6E8A-4147-A177-3AD203B41FA5}">
                      <a16:colId xmlns:a16="http://schemas.microsoft.com/office/drawing/2014/main" val="2001961405"/>
                    </a:ext>
                  </a:extLst>
                </a:gridCol>
                <a:gridCol w="493776">
                  <a:extLst>
                    <a:ext uri="{9D8B030D-6E8A-4147-A177-3AD203B41FA5}">
                      <a16:colId xmlns:a16="http://schemas.microsoft.com/office/drawing/2014/main" val="3201989755"/>
                    </a:ext>
                  </a:extLst>
                </a:gridCol>
                <a:gridCol w="493776">
                  <a:extLst>
                    <a:ext uri="{9D8B030D-6E8A-4147-A177-3AD203B41FA5}">
                      <a16:colId xmlns:a16="http://schemas.microsoft.com/office/drawing/2014/main" val="2825190386"/>
                    </a:ext>
                  </a:extLst>
                </a:gridCol>
                <a:gridCol w="493776">
                  <a:extLst>
                    <a:ext uri="{9D8B030D-6E8A-4147-A177-3AD203B41FA5}">
                      <a16:colId xmlns:a16="http://schemas.microsoft.com/office/drawing/2014/main" val="1569587396"/>
                    </a:ext>
                  </a:extLst>
                </a:gridCol>
                <a:gridCol w="493776">
                  <a:extLst>
                    <a:ext uri="{9D8B030D-6E8A-4147-A177-3AD203B41FA5}">
                      <a16:colId xmlns:a16="http://schemas.microsoft.com/office/drawing/2014/main" val="1786728656"/>
                    </a:ext>
                  </a:extLst>
                </a:gridCol>
                <a:gridCol w="493776">
                  <a:extLst>
                    <a:ext uri="{9D8B030D-6E8A-4147-A177-3AD203B41FA5}">
                      <a16:colId xmlns:a16="http://schemas.microsoft.com/office/drawing/2014/main" val="387444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320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- 2023-12-06 15:28:53</a:t>
                      </a:r>
                      <a:r>
                        <a:rPr kumimoji="0" lang="en-US" sz="1000" b="0" i="0" u="none" strike="noStrike" kern="1200" cap="none" spc="0" normalizeH="0" baseline="0" noProof="0">
                          <a:ln>
                            <a:noFill/>
                          </a:ln>
                          <a:solidFill>
                            <a:prstClr val="black"/>
                          </a:solidFill>
                          <a:effectLst/>
                          <a:uLnTx/>
                          <a:uFillTx/>
                          <a:latin typeface="Calibri"/>
                          <a:ea typeface="+mn-ea"/>
                          <a:cs typeface="+mn-cs"/>
                        </a:rPr>
                        <a:t>
 It’s an exciting time at TMA as many of our offices are gearing up for holiday celebrations! Our Pasadena Employee Engagement Committee got an exclusive sneak peek at the Langham Hotel, the venue for our upcoming Pasadena Holiday Luncheon.
Joining our team means more than just a job; it's an invitation to a workplace filled with engagement opportunities! From team-building activities to exciting projects, it’s our goal to create a positive work experience. 
Learn more and check out our open positions: https://bit.ly/3FPM9Xl
#InsuranceCareers #InsuranceJobs #Pasadena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22.415889744629 %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1505697"/>
                  </a:ext>
                </a:extLst>
              </a:tr>
            </a:tbl>
          </a:graphicData>
        </a:graphic>
      </p:graphicFrame>
      <p:sp>
        <p:nvSpPr>
          <p:cNvPr id="4" name="Text Placeholder 3">
            <a:extLst>
              <a:ext uri="{FF2B5EF4-FFF2-40B4-BE49-F238E27FC236}">
                <a16:creationId xmlns:a16="http://schemas.microsoft.com/office/drawing/2014/main" id="{C0FF9952-2EAA-40CD-A4D4-6D78E0381F6C}"/>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234422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AC1F4-582A-489C-80B6-C7645D56E1C0}"/>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E107570B-9D11-41C9-BEFA-54C5056FDF6F}"/>
              </a:ext>
            </a:extLst>
          </p:cNvPr>
          <p:cNvGraphicFramePr>
            <a:graphicFrameLocks noGrp="1"/>
          </p:cNvGraphicFramePr>
          <p:nvPr>
            <p:ph type="tbl" sz="quarter" idx="13"/>
            <p:extLst>
              <p:ext uri="{D42A27DB-BD31-4B8C-83A1-F6EECF244321}">
                <p14:modId xmlns:p14="http://schemas.microsoft.com/office/powerpoint/2010/main" val="585837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28906099"/>
                    </a:ext>
                  </a:extLst>
                </a:gridCol>
                <a:gridCol w="1563623">
                  <a:extLst>
                    <a:ext uri="{9D8B030D-6E8A-4147-A177-3AD203B41FA5}">
                      <a16:colId xmlns:a16="http://schemas.microsoft.com/office/drawing/2014/main" val="3539272185"/>
                    </a:ext>
                  </a:extLst>
                </a:gridCol>
                <a:gridCol w="493776">
                  <a:extLst>
                    <a:ext uri="{9D8B030D-6E8A-4147-A177-3AD203B41FA5}">
                      <a16:colId xmlns:a16="http://schemas.microsoft.com/office/drawing/2014/main" val="771027081"/>
                    </a:ext>
                  </a:extLst>
                </a:gridCol>
                <a:gridCol w="493776">
                  <a:extLst>
                    <a:ext uri="{9D8B030D-6E8A-4147-A177-3AD203B41FA5}">
                      <a16:colId xmlns:a16="http://schemas.microsoft.com/office/drawing/2014/main" val="368557192"/>
                    </a:ext>
                  </a:extLst>
                </a:gridCol>
                <a:gridCol w="493776">
                  <a:extLst>
                    <a:ext uri="{9D8B030D-6E8A-4147-A177-3AD203B41FA5}">
                      <a16:colId xmlns:a16="http://schemas.microsoft.com/office/drawing/2014/main" val="1783307849"/>
                    </a:ext>
                  </a:extLst>
                </a:gridCol>
                <a:gridCol w="493776">
                  <a:extLst>
                    <a:ext uri="{9D8B030D-6E8A-4147-A177-3AD203B41FA5}">
                      <a16:colId xmlns:a16="http://schemas.microsoft.com/office/drawing/2014/main" val="1874075095"/>
                    </a:ext>
                  </a:extLst>
                </a:gridCol>
                <a:gridCol w="493776">
                  <a:extLst>
                    <a:ext uri="{9D8B030D-6E8A-4147-A177-3AD203B41FA5}">
                      <a16:colId xmlns:a16="http://schemas.microsoft.com/office/drawing/2014/main" val="49724211"/>
                    </a:ext>
                  </a:extLst>
                </a:gridCol>
                <a:gridCol w="493776">
                  <a:extLst>
                    <a:ext uri="{9D8B030D-6E8A-4147-A177-3AD203B41FA5}">
                      <a16:colId xmlns:a16="http://schemas.microsoft.com/office/drawing/2014/main" val="838976423"/>
                    </a:ext>
                  </a:extLst>
                </a:gridCol>
                <a:gridCol w="493776">
                  <a:extLst>
                    <a:ext uri="{9D8B030D-6E8A-4147-A177-3AD203B41FA5}">
                      <a16:colId xmlns:a16="http://schemas.microsoft.com/office/drawing/2014/main" val="3636977134"/>
                    </a:ext>
                  </a:extLst>
                </a:gridCol>
                <a:gridCol w="493776">
                  <a:extLst>
                    <a:ext uri="{9D8B030D-6E8A-4147-A177-3AD203B41FA5}">
                      <a16:colId xmlns:a16="http://schemas.microsoft.com/office/drawing/2014/main" val="126178201"/>
                    </a:ext>
                  </a:extLst>
                </a:gridCol>
                <a:gridCol w="493776">
                  <a:extLst>
                    <a:ext uri="{9D8B030D-6E8A-4147-A177-3AD203B41FA5}">
                      <a16:colId xmlns:a16="http://schemas.microsoft.com/office/drawing/2014/main" val="149360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0709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- 2023-12-06 13:22:54</a:t>
                      </a:r>
                      <a:r>
                        <a:rPr kumimoji="0" lang="en-US" sz="1000" b="0" i="0" u="none" strike="noStrike" kern="1200" cap="none" spc="0" normalizeH="0" baseline="0" noProof="0">
                          <a:ln>
                            <a:noFill/>
                          </a:ln>
                          <a:solidFill>
                            <a:prstClr val="black"/>
                          </a:solidFill>
                          <a:effectLst/>
                          <a:uLnTx/>
                          <a:uFillTx/>
                          <a:latin typeface="Calibri"/>
                          <a:ea typeface="+mn-ea"/>
                          <a:cs typeface="+mn-cs"/>
                        </a:rPr>
                        <a:t>
 Last Friday, FICOH hosted its holiday party for associates at Honolulu Country Club, where we were treated to a delicious breakfast, games and prizes, plus music by DJ Rhombus and our very own DJ Nocturna (a.k.a. Ann L. of our Claims-Work Comp department). It was wonderful to reconnect with everyone and to spread some holiday cheer. Mahalo to FICOH’s holiday committee for organizing a celebration to remember, and to our associates for their generous donations to the Kapiolani Medical Center for Women and Children Toy Drive.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67.291311754685 %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15388747"/>
                  </a:ext>
                </a:extLst>
              </a:tr>
            </a:tbl>
          </a:graphicData>
        </a:graphic>
      </p:graphicFrame>
      <p:sp>
        <p:nvSpPr>
          <p:cNvPr id="4" name="Text Placeholder 3">
            <a:extLst>
              <a:ext uri="{FF2B5EF4-FFF2-40B4-BE49-F238E27FC236}">
                <a16:creationId xmlns:a16="http://schemas.microsoft.com/office/drawing/2014/main" id="{A351C64F-3501-4A73-84D5-99F71E0DCA38}"/>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3184232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EE488-55F4-4B38-9F6F-5EE87FC3030B}"/>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E1EEEA38-9174-4B3B-A30E-E7D735B3FB33}"/>
              </a:ext>
            </a:extLst>
          </p:cNvPr>
          <p:cNvGraphicFramePr>
            <a:graphicFrameLocks noGrp="1"/>
          </p:cNvGraphicFramePr>
          <p:nvPr>
            <p:ph type="tbl" sz="quarter" idx="13"/>
            <p:extLst>
              <p:ext uri="{D42A27DB-BD31-4B8C-83A1-F6EECF244321}">
                <p14:modId xmlns:p14="http://schemas.microsoft.com/office/powerpoint/2010/main" val="1158469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80818633"/>
                    </a:ext>
                  </a:extLst>
                </a:gridCol>
                <a:gridCol w="1563623">
                  <a:extLst>
                    <a:ext uri="{9D8B030D-6E8A-4147-A177-3AD203B41FA5}">
                      <a16:colId xmlns:a16="http://schemas.microsoft.com/office/drawing/2014/main" val="1342333810"/>
                    </a:ext>
                  </a:extLst>
                </a:gridCol>
                <a:gridCol w="493776">
                  <a:extLst>
                    <a:ext uri="{9D8B030D-6E8A-4147-A177-3AD203B41FA5}">
                      <a16:colId xmlns:a16="http://schemas.microsoft.com/office/drawing/2014/main" val="3337610581"/>
                    </a:ext>
                  </a:extLst>
                </a:gridCol>
                <a:gridCol w="493776">
                  <a:extLst>
                    <a:ext uri="{9D8B030D-6E8A-4147-A177-3AD203B41FA5}">
                      <a16:colId xmlns:a16="http://schemas.microsoft.com/office/drawing/2014/main" val="3945364251"/>
                    </a:ext>
                  </a:extLst>
                </a:gridCol>
                <a:gridCol w="493776">
                  <a:extLst>
                    <a:ext uri="{9D8B030D-6E8A-4147-A177-3AD203B41FA5}">
                      <a16:colId xmlns:a16="http://schemas.microsoft.com/office/drawing/2014/main" val="3214872845"/>
                    </a:ext>
                  </a:extLst>
                </a:gridCol>
                <a:gridCol w="493776">
                  <a:extLst>
                    <a:ext uri="{9D8B030D-6E8A-4147-A177-3AD203B41FA5}">
                      <a16:colId xmlns:a16="http://schemas.microsoft.com/office/drawing/2014/main" val="3317230578"/>
                    </a:ext>
                  </a:extLst>
                </a:gridCol>
                <a:gridCol w="493776">
                  <a:extLst>
                    <a:ext uri="{9D8B030D-6E8A-4147-A177-3AD203B41FA5}">
                      <a16:colId xmlns:a16="http://schemas.microsoft.com/office/drawing/2014/main" val="4225659765"/>
                    </a:ext>
                  </a:extLst>
                </a:gridCol>
                <a:gridCol w="493776">
                  <a:extLst>
                    <a:ext uri="{9D8B030D-6E8A-4147-A177-3AD203B41FA5}">
                      <a16:colId xmlns:a16="http://schemas.microsoft.com/office/drawing/2014/main" val="3045286910"/>
                    </a:ext>
                  </a:extLst>
                </a:gridCol>
                <a:gridCol w="493776">
                  <a:extLst>
                    <a:ext uri="{9D8B030D-6E8A-4147-A177-3AD203B41FA5}">
                      <a16:colId xmlns:a16="http://schemas.microsoft.com/office/drawing/2014/main" val="2700761718"/>
                    </a:ext>
                  </a:extLst>
                </a:gridCol>
                <a:gridCol w="493776">
                  <a:extLst>
                    <a:ext uri="{9D8B030D-6E8A-4147-A177-3AD203B41FA5}">
                      <a16:colId xmlns:a16="http://schemas.microsoft.com/office/drawing/2014/main" val="107752791"/>
                    </a:ext>
                  </a:extLst>
                </a:gridCol>
                <a:gridCol w="493776">
                  <a:extLst>
                    <a:ext uri="{9D8B030D-6E8A-4147-A177-3AD203B41FA5}">
                      <a16:colId xmlns:a16="http://schemas.microsoft.com/office/drawing/2014/main" val="52575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7303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- 2023-12-06 12:31:30</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participated in a virtual food drive with Philabundance this holiday season. The food drive allowed them to virtually "shop" for non-perishable items or make monetary donations. This year, we exceeded our goal and raised ,600! Learn more about Philabundance: https://lnkd.in/dS2HBGS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2.2776572668113 %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5366813"/>
                  </a:ext>
                </a:extLst>
              </a:tr>
            </a:tbl>
          </a:graphicData>
        </a:graphic>
      </p:graphicFrame>
      <p:sp>
        <p:nvSpPr>
          <p:cNvPr id="4" name="Text Placeholder 3">
            <a:extLst>
              <a:ext uri="{FF2B5EF4-FFF2-40B4-BE49-F238E27FC236}">
                <a16:creationId xmlns:a16="http://schemas.microsoft.com/office/drawing/2014/main" id="{49C39CA7-4A1E-4560-A7BC-2F381C348BB7}"/>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6075014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1F7DB-85F6-4246-A318-57FF73CF6DC6}"/>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4CD729A4-459C-4E18-B665-E8DDE1E7450E}"/>
              </a:ext>
            </a:extLst>
          </p:cNvPr>
          <p:cNvGraphicFramePr>
            <a:graphicFrameLocks noGrp="1"/>
          </p:cNvGraphicFramePr>
          <p:nvPr>
            <p:ph type="tbl" sz="quarter" idx="13"/>
            <p:extLst>
              <p:ext uri="{D42A27DB-BD31-4B8C-83A1-F6EECF244321}">
                <p14:modId xmlns:p14="http://schemas.microsoft.com/office/powerpoint/2010/main" val="361183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11286597"/>
                    </a:ext>
                  </a:extLst>
                </a:gridCol>
                <a:gridCol w="1563623">
                  <a:extLst>
                    <a:ext uri="{9D8B030D-6E8A-4147-A177-3AD203B41FA5}">
                      <a16:colId xmlns:a16="http://schemas.microsoft.com/office/drawing/2014/main" val="406660227"/>
                    </a:ext>
                  </a:extLst>
                </a:gridCol>
                <a:gridCol w="493776">
                  <a:extLst>
                    <a:ext uri="{9D8B030D-6E8A-4147-A177-3AD203B41FA5}">
                      <a16:colId xmlns:a16="http://schemas.microsoft.com/office/drawing/2014/main" val="506029547"/>
                    </a:ext>
                  </a:extLst>
                </a:gridCol>
                <a:gridCol w="493776">
                  <a:extLst>
                    <a:ext uri="{9D8B030D-6E8A-4147-A177-3AD203B41FA5}">
                      <a16:colId xmlns:a16="http://schemas.microsoft.com/office/drawing/2014/main" val="2652541629"/>
                    </a:ext>
                  </a:extLst>
                </a:gridCol>
                <a:gridCol w="493776">
                  <a:extLst>
                    <a:ext uri="{9D8B030D-6E8A-4147-A177-3AD203B41FA5}">
                      <a16:colId xmlns:a16="http://schemas.microsoft.com/office/drawing/2014/main" val="1335826113"/>
                    </a:ext>
                  </a:extLst>
                </a:gridCol>
                <a:gridCol w="493776">
                  <a:extLst>
                    <a:ext uri="{9D8B030D-6E8A-4147-A177-3AD203B41FA5}">
                      <a16:colId xmlns:a16="http://schemas.microsoft.com/office/drawing/2014/main" val="4164757822"/>
                    </a:ext>
                  </a:extLst>
                </a:gridCol>
                <a:gridCol w="493776">
                  <a:extLst>
                    <a:ext uri="{9D8B030D-6E8A-4147-A177-3AD203B41FA5}">
                      <a16:colId xmlns:a16="http://schemas.microsoft.com/office/drawing/2014/main" val="1569973324"/>
                    </a:ext>
                  </a:extLst>
                </a:gridCol>
                <a:gridCol w="493776">
                  <a:extLst>
                    <a:ext uri="{9D8B030D-6E8A-4147-A177-3AD203B41FA5}">
                      <a16:colId xmlns:a16="http://schemas.microsoft.com/office/drawing/2014/main" val="884881537"/>
                    </a:ext>
                  </a:extLst>
                </a:gridCol>
                <a:gridCol w="493776">
                  <a:extLst>
                    <a:ext uri="{9D8B030D-6E8A-4147-A177-3AD203B41FA5}">
                      <a16:colId xmlns:a16="http://schemas.microsoft.com/office/drawing/2014/main" val="3444954346"/>
                    </a:ext>
                  </a:extLst>
                </a:gridCol>
                <a:gridCol w="493776">
                  <a:extLst>
                    <a:ext uri="{9D8B030D-6E8A-4147-A177-3AD203B41FA5}">
                      <a16:colId xmlns:a16="http://schemas.microsoft.com/office/drawing/2014/main" val="2675284201"/>
                    </a:ext>
                  </a:extLst>
                </a:gridCol>
                <a:gridCol w="493776">
                  <a:extLst>
                    <a:ext uri="{9D8B030D-6E8A-4147-A177-3AD203B41FA5}">
                      <a16:colId xmlns:a16="http://schemas.microsoft.com/office/drawing/2014/main" val="4056663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6257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- 2023-12-06 12:19:18</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 Eagles Community RedZone program for the 2023 – 2024 season! Throughout the season, we're partnering with the Eagles to highlight #nonprofits doing great work in the community before each home game. 
Congratulations to Everybody Eats Phillly, Rescue Mission of Trenton, and Girls on the Run Philadelphia for being highlighted at this week's game! #FlyEaglesFly 🦅 #communitywork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15.182926829268 %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7772673"/>
                  </a:ext>
                </a:extLst>
              </a:tr>
            </a:tbl>
          </a:graphicData>
        </a:graphic>
      </p:graphicFrame>
      <p:sp>
        <p:nvSpPr>
          <p:cNvPr id="4" name="Text Placeholder 3">
            <a:extLst>
              <a:ext uri="{FF2B5EF4-FFF2-40B4-BE49-F238E27FC236}">
                <a16:creationId xmlns:a16="http://schemas.microsoft.com/office/drawing/2014/main" id="{B25019FF-A8B6-414C-B463-E2B39C2312B9}"/>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26420093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1F62E-3756-4F91-85D5-7EF0793D538F}"/>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D000B32F-81E7-4D74-96B6-48B5417DAFE7}"/>
              </a:ext>
            </a:extLst>
          </p:cNvPr>
          <p:cNvGraphicFramePr>
            <a:graphicFrameLocks noGrp="1"/>
          </p:cNvGraphicFramePr>
          <p:nvPr>
            <p:ph type="tbl" sz="quarter" idx="13"/>
            <p:extLst>
              <p:ext uri="{D42A27DB-BD31-4B8C-83A1-F6EECF244321}">
                <p14:modId xmlns:p14="http://schemas.microsoft.com/office/powerpoint/2010/main" val="377196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34317490"/>
                    </a:ext>
                  </a:extLst>
                </a:gridCol>
                <a:gridCol w="1563623">
                  <a:extLst>
                    <a:ext uri="{9D8B030D-6E8A-4147-A177-3AD203B41FA5}">
                      <a16:colId xmlns:a16="http://schemas.microsoft.com/office/drawing/2014/main" val="1597120468"/>
                    </a:ext>
                  </a:extLst>
                </a:gridCol>
                <a:gridCol w="493776">
                  <a:extLst>
                    <a:ext uri="{9D8B030D-6E8A-4147-A177-3AD203B41FA5}">
                      <a16:colId xmlns:a16="http://schemas.microsoft.com/office/drawing/2014/main" val="3710406852"/>
                    </a:ext>
                  </a:extLst>
                </a:gridCol>
                <a:gridCol w="493776">
                  <a:extLst>
                    <a:ext uri="{9D8B030D-6E8A-4147-A177-3AD203B41FA5}">
                      <a16:colId xmlns:a16="http://schemas.microsoft.com/office/drawing/2014/main" val="229277377"/>
                    </a:ext>
                  </a:extLst>
                </a:gridCol>
                <a:gridCol w="493776">
                  <a:extLst>
                    <a:ext uri="{9D8B030D-6E8A-4147-A177-3AD203B41FA5}">
                      <a16:colId xmlns:a16="http://schemas.microsoft.com/office/drawing/2014/main" val="2115266017"/>
                    </a:ext>
                  </a:extLst>
                </a:gridCol>
                <a:gridCol w="493776">
                  <a:extLst>
                    <a:ext uri="{9D8B030D-6E8A-4147-A177-3AD203B41FA5}">
                      <a16:colId xmlns:a16="http://schemas.microsoft.com/office/drawing/2014/main" val="29059231"/>
                    </a:ext>
                  </a:extLst>
                </a:gridCol>
                <a:gridCol w="493776">
                  <a:extLst>
                    <a:ext uri="{9D8B030D-6E8A-4147-A177-3AD203B41FA5}">
                      <a16:colId xmlns:a16="http://schemas.microsoft.com/office/drawing/2014/main" val="3608457189"/>
                    </a:ext>
                  </a:extLst>
                </a:gridCol>
                <a:gridCol w="493776">
                  <a:extLst>
                    <a:ext uri="{9D8B030D-6E8A-4147-A177-3AD203B41FA5}">
                      <a16:colId xmlns:a16="http://schemas.microsoft.com/office/drawing/2014/main" val="1733312149"/>
                    </a:ext>
                  </a:extLst>
                </a:gridCol>
                <a:gridCol w="493776">
                  <a:extLst>
                    <a:ext uri="{9D8B030D-6E8A-4147-A177-3AD203B41FA5}">
                      <a16:colId xmlns:a16="http://schemas.microsoft.com/office/drawing/2014/main" val="2610691599"/>
                    </a:ext>
                  </a:extLst>
                </a:gridCol>
                <a:gridCol w="493776">
                  <a:extLst>
                    <a:ext uri="{9D8B030D-6E8A-4147-A177-3AD203B41FA5}">
                      <a16:colId xmlns:a16="http://schemas.microsoft.com/office/drawing/2014/main" val="1659896577"/>
                    </a:ext>
                  </a:extLst>
                </a:gridCol>
                <a:gridCol w="493776">
                  <a:extLst>
                    <a:ext uri="{9D8B030D-6E8A-4147-A177-3AD203B41FA5}">
                      <a16:colId xmlns:a16="http://schemas.microsoft.com/office/drawing/2014/main" val="554530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3179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- 2023-12-05 15:29:17</a:t>
                      </a:r>
                      <a:r>
                        <a:rPr kumimoji="0" lang="en-US" sz="1000" b="0" i="0" u="none" strike="noStrike" kern="1200" cap="none" spc="0" normalizeH="0" baseline="0" noProof="0">
                          <a:ln>
                            <a:noFill/>
                          </a:ln>
                          <a:solidFill>
                            <a:prstClr val="black"/>
                          </a:solidFill>
                          <a:effectLst/>
                          <a:uLnTx/>
                          <a:uFillTx/>
                          <a:latin typeface="Calibri"/>
                          <a:ea typeface="+mn-ea"/>
                          <a:cs typeface="+mn-cs"/>
                        </a:rPr>
                        <a:t>
 In this Financial Times article, Tokio Marine Group CEO Satoru Komiya says insurance companies have a responsibility to act as a shock absorber for society when it comes to climate risks. Read the full article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4.7128927410618 %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17556726"/>
                  </a:ext>
                </a:extLst>
              </a:tr>
            </a:tbl>
          </a:graphicData>
        </a:graphic>
      </p:graphicFrame>
      <p:sp>
        <p:nvSpPr>
          <p:cNvPr id="4" name="Text Placeholder 3">
            <a:extLst>
              <a:ext uri="{FF2B5EF4-FFF2-40B4-BE49-F238E27FC236}">
                <a16:creationId xmlns:a16="http://schemas.microsoft.com/office/drawing/2014/main" id="{267C1FC7-3138-4923-849E-2A549575F0A5}"/>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5289048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AA1E5-90E1-414E-913E-AA13087F5A4C}"/>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BDAE2BAB-CA94-41EE-816B-CB2D6AEE5382}"/>
              </a:ext>
            </a:extLst>
          </p:cNvPr>
          <p:cNvGraphicFramePr>
            <a:graphicFrameLocks noGrp="1"/>
          </p:cNvGraphicFramePr>
          <p:nvPr>
            <p:ph type="tbl" sz="quarter" idx="13"/>
            <p:extLst>
              <p:ext uri="{D42A27DB-BD31-4B8C-83A1-F6EECF244321}">
                <p14:modId xmlns:p14="http://schemas.microsoft.com/office/powerpoint/2010/main" val="197946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4768025"/>
                    </a:ext>
                  </a:extLst>
                </a:gridCol>
                <a:gridCol w="1563623">
                  <a:extLst>
                    <a:ext uri="{9D8B030D-6E8A-4147-A177-3AD203B41FA5}">
                      <a16:colId xmlns:a16="http://schemas.microsoft.com/office/drawing/2014/main" val="3649059246"/>
                    </a:ext>
                  </a:extLst>
                </a:gridCol>
                <a:gridCol w="493776">
                  <a:extLst>
                    <a:ext uri="{9D8B030D-6E8A-4147-A177-3AD203B41FA5}">
                      <a16:colId xmlns:a16="http://schemas.microsoft.com/office/drawing/2014/main" val="1431969897"/>
                    </a:ext>
                  </a:extLst>
                </a:gridCol>
                <a:gridCol w="493776">
                  <a:extLst>
                    <a:ext uri="{9D8B030D-6E8A-4147-A177-3AD203B41FA5}">
                      <a16:colId xmlns:a16="http://schemas.microsoft.com/office/drawing/2014/main" val="1224023865"/>
                    </a:ext>
                  </a:extLst>
                </a:gridCol>
                <a:gridCol w="493776">
                  <a:extLst>
                    <a:ext uri="{9D8B030D-6E8A-4147-A177-3AD203B41FA5}">
                      <a16:colId xmlns:a16="http://schemas.microsoft.com/office/drawing/2014/main" val="238159160"/>
                    </a:ext>
                  </a:extLst>
                </a:gridCol>
                <a:gridCol w="493776">
                  <a:extLst>
                    <a:ext uri="{9D8B030D-6E8A-4147-A177-3AD203B41FA5}">
                      <a16:colId xmlns:a16="http://schemas.microsoft.com/office/drawing/2014/main" val="1180085433"/>
                    </a:ext>
                  </a:extLst>
                </a:gridCol>
                <a:gridCol w="493776">
                  <a:extLst>
                    <a:ext uri="{9D8B030D-6E8A-4147-A177-3AD203B41FA5}">
                      <a16:colId xmlns:a16="http://schemas.microsoft.com/office/drawing/2014/main" val="2956614521"/>
                    </a:ext>
                  </a:extLst>
                </a:gridCol>
                <a:gridCol w="493776">
                  <a:extLst>
                    <a:ext uri="{9D8B030D-6E8A-4147-A177-3AD203B41FA5}">
                      <a16:colId xmlns:a16="http://schemas.microsoft.com/office/drawing/2014/main" val="2297805477"/>
                    </a:ext>
                  </a:extLst>
                </a:gridCol>
                <a:gridCol w="493776">
                  <a:extLst>
                    <a:ext uri="{9D8B030D-6E8A-4147-A177-3AD203B41FA5}">
                      <a16:colId xmlns:a16="http://schemas.microsoft.com/office/drawing/2014/main" val="3879179451"/>
                    </a:ext>
                  </a:extLst>
                </a:gridCol>
                <a:gridCol w="493776">
                  <a:extLst>
                    <a:ext uri="{9D8B030D-6E8A-4147-A177-3AD203B41FA5}">
                      <a16:colId xmlns:a16="http://schemas.microsoft.com/office/drawing/2014/main" val="1731902552"/>
                    </a:ext>
                  </a:extLst>
                </a:gridCol>
                <a:gridCol w="493776">
                  <a:extLst>
                    <a:ext uri="{9D8B030D-6E8A-4147-A177-3AD203B41FA5}">
                      <a16:colId xmlns:a16="http://schemas.microsoft.com/office/drawing/2014/main" val="276188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680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- 2023-12-05 13:27:23</a:t>
                      </a:r>
                      <a:r>
                        <a:rPr kumimoji="0" lang="en-US" sz="1000" b="0" i="0" u="none" strike="noStrike" kern="1200" cap="none" spc="0" normalizeH="0" baseline="0" noProof="0">
                          <a:ln>
                            <a:noFill/>
                          </a:ln>
                          <a:solidFill>
                            <a:prstClr val="black"/>
                          </a:solidFill>
                          <a:effectLst/>
                          <a:uLnTx/>
                          <a:uFillTx/>
                          <a:latin typeface="Calibri"/>
                          <a:ea typeface="+mn-ea"/>
                          <a:cs typeface="+mn-cs"/>
                        </a:rPr>
                        <a:t>
 Employees in our Walnut Creek, CA office volunteered with Monument Crisis Center, a #nonprofit that serves low-income families and individuals by providing food assistance among other services in Contra Costa County. #TEAMPHLY helped with its food distribution program by packaging and distributing food to those in need in the #community. #volunteering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12.518910741301 %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0909612"/>
                  </a:ext>
                </a:extLst>
              </a:tr>
            </a:tbl>
          </a:graphicData>
        </a:graphic>
      </p:graphicFrame>
      <p:sp>
        <p:nvSpPr>
          <p:cNvPr id="4" name="Text Placeholder 3">
            <a:extLst>
              <a:ext uri="{FF2B5EF4-FFF2-40B4-BE49-F238E27FC236}">
                <a16:creationId xmlns:a16="http://schemas.microsoft.com/office/drawing/2014/main" id="{DD400860-9760-4C96-BA7C-DFF8DC4FF524}"/>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13742014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6ACC-680D-49F8-8D11-12766AEF0DAC}"/>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6C7327E3-CE18-47CF-B8D1-26CC39CB1DBF}"/>
              </a:ext>
            </a:extLst>
          </p:cNvPr>
          <p:cNvGraphicFramePr>
            <a:graphicFrameLocks noGrp="1"/>
          </p:cNvGraphicFramePr>
          <p:nvPr>
            <p:ph type="tbl" sz="quarter" idx="13"/>
            <p:extLst>
              <p:ext uri="{D42A27DB-BD31-4B8C-83A1-F6EECF244321}">
                <p14:modId xmlns:p14="http://schemas.microsoft.com/office/powerpoint/2010/main" val="118853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37201028"/>
                    </a:ext>
                  </a:extLst>
                </a:gridCol>
                <a:gridCol w="1563623">
                  <a:extLst>
                    <a:ext uri="{9D8B030D-6E8A-4147-A177-3AD203B41FA5}">
                      <a16:colId xmlns:a16="http://schemas.microsoft.com/office/drawing/2014/main" val="2635381707"/>
                    </a:ext>
                  </a:extLst>
                </a:gridCol>
                <a:gridCol w="493776">
                  <a:extLst>
                    <a:ext uri="{9D8B030D-6E8A-4147-A177-3AD203B41FA5}">
                      <a16:colId xmlns:a16="http://schemas.microsoft.com/office/drawing/2014/main" val="4253050144"/>
                    </a:ext>
                  </a:extLst>
                </a:gridCol>
                <a:gridCol w="493776">
                  <a:extLst>
                    <a:ext uri="{9D8B030D-6E8A-4147-A177-3AD203B41FA5}">
                      <a16:colId xmlns:a16="http://schemas.microsoft.com/office/drawing/2014/main" val="4172411108"/>
                    </a:ext>
                  </a:extLst>
                </a:gridCol>
                <a:gridCol w="493776">
                  <a:extLst>
                    <a:ext uri="{9D8B030D-6E8A-4147-A177-3AD203B41FA5}">
                      <a16:colId xmlns:a16="http://schemas.microsoft.com/office/drawing/2014/main" val="3774310783"/>
                    </a:ext>
                  </a:extLst>
                </a:gridCol>
                <a:gridCol w="493776">
                  <a:extLst>
                    <a:ext uri="{9D8B030D-6E8A-4147-A177-3AD203B41FA5}">
                      <a16:colId xmlns:a16="http://schemas.microsoft.com/office/drawing/2014/main" val="1209674512"/>
                    </a:ext>
                  </a:extLst>
                </a:gridCol>
                <a:gridCol w="493776">
                  <a:extLst>
                    <a:ext uri="{9D8B030D-6E8A-4147-A177-3AD203B41FA5}">
                      <a16:colId xmlns:a16="http://schemas.microsoft.com/office/drawing/2014/main" val="678856352"/>
                    </a:ext>
                  </a:extLst>
                </a:gridCol>
                <a:gridCol w="493776">
                  <a:extLst>
                    <a:ext uri="{9D8B030D-6E8A-4147-A177-3AD203B41FA5}">
                      <a16:colId xmlns:a16="http://schemas.microsoft.com/office/drawing/2014/main" val="1577094635"/>
                    </a:ext>
                  </a:extLst>
                </a:gridCol>
                <a:gridCol w="493776">
                  <a:extLst>
                    <a:ext uri="{9D8B030D-6E8A-4147-A177-3AD203B41FA5}">
                      <a16:colId xmlns:a16="http://schemas.microsoft.com/office/drawing/2014/main" val="829843545"/>
                    </a:ext>
                  </a:extLst>
                </a:gridCol>
                <a:gridCol w="493776">
                  <a:extLst>
                    <a:ext uri="{9D8B030D-6E8A-4147-A177-3AD203B41FA5}">
                      <a16:colId xmlns:a16="http://schemas.microsoft.com/office/drawing/2014/main" val="1434413601"/>
                    </a:ext>
                  </a:extLst>
                </a:gridCol>
                <a:gridCol w="493776">
                  <a:extLst>
                    <a:ext uri="{9D8B030D-6E8A-4147-A177-3AD203B41FA5}">
                      <a16:colId xmlns:a16="http://schemas.microsoft.com/office/drawing/2014/main" val="3264603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7056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- 2023-12-04 12:30:02</a:t>
                      </a:r>
                      <a:r>
                        <a:rPr kumimoji="0" lang="en-US" sz="1000" b="0" i="0" u="none" strike="noStrike" kern="1200" cap="none" spc="0" normalizeH="0" baseline="0" noProof="0">
                          <a:ln>
                            <a:noFill/>
                          </a:ln>
                          <a:solidFill>
                            <a:prstClr val="black"/>
                          </a:solidFill>
                          <a:effectLst/>
                          <a:uLnTx/>
                          <a:uFillTx/>
                          <a:latin typeface="Calibri"/>
                          <a:ea typeface="+mn-ea"/>
                          <a:cs typeface="+mn-cs"/>
                        </a:rPr>
                        <a:t>
 Stable + Rewarding + Limitless = Insurance Careers. Whatever your passion is, you can pursue it in the #insuranceindustry! 🚀 If you’re looking for a #career that can offer opportunities to solve complex challenges, use cutting-edge technology, help people, and much more – visit bit.ly/PHLYCareers to find your next great opportunity on #TEAMPHLY. #hiringalert 🚨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5.0670016750419 %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4861550"/>
                  </a:ext>
                </a:extLst>
              </a:tr>
            </a:tbl>
          </a:graphicData>
        </a:graphic>
      </p:graphicFrame>
      <p:sp>
        <p:nvSpPr>
          <p:cNvPr id="4" name="Text Placeholder 3">
            <a:extLst>
              <a:ext uri="{FF2B5EF4-FFF2-40B4-BE49-F238E27FC236}">
                <a16:creationId xmlns:a16="http://schemas.microsoft.com/office/drawing/2014/main" id="{244ED43E-640B-49E7-B8B7-9431EF6EF9EA}"/>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927129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5F87-08D6-4300-A7BE-270576C1C6DE}"/>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34AEDF0A-1931-431A-91AC-B7468544DB6C}"/>
              </a:ext>
            </a:extLst>
          </p:cNvPr>
          <p:cNvGraphicFramePr>
            <a:graphicFrameLocks noGrp="1"/>
          </p:cNvGraphicFramePr>
          <p:nvPr>
            <p:ph type="tbl" sz="quarter" idx="13"/>
            <p:extLst>
              <p:ext uri="{D42A27DB-BD31-4B8C-83A1-F6EECF244321}">
                <p14:modId xmlns:p14="http://schemas.microsoft.com/office/powerpoint/2010/main" val="172861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41891137"/>
                    </a:ext>
                  </a:extLst>
                </a:gridCol>
                <a:gridCol w="1563623">
                  <a:extLst>
                    <a:ext uri="{9D8B030D-6E8A-4147-A177-3AD203B41FA5}">
                      <a16:colId xmlns:a16="http://schemas.microsoft.com/office/drawing/2014/main" val="2516800767"/>
                    </a:ext>
                  </a:extLst>
                </a:gridCol>
                <a:gridCol w="493776">
                  <a:extLst>
                    <a:ext uri="{9D8B030D-6E8A-4147-A177-3AD203B41FA5}">
                      <a16:colId xmlns:a16="http://schemas.microsoft.com/office/drawing/2014/main" val="2788216811"/>
                    </a:ext>
                  </a:extLst>
                </a:gridCol>
                <a:gridCol w="493776">
                  <a:extLst>
                    <a:ext uri="{9D8B030D-6E8A-4147-A177-3AD203B41FA5}">
                      <a16:colId xmlns:a16="http://schemas.microsoft.com/office/drawing/2014/main" val="3780544382"/>
                    </a:ext>
                  </a:extLst>
                </a:gridCol>
                <a:gridCol w="493776">
                  <a:extLst>
                    <a:ext uri="{9D8B030D-6E8A-4147-A177-3AD203B41FA5}">
                      <a16:colId xmlns:a16="http://schemas.microsoft.com/office/drawing/2014/main" val="2416737352"/>
                    </a:ext>
                  </a:extLst>
                </a:gridCol>
                <a:gridCol w="493776">
                  <a:extLst>
                    <a:ext uri="{9D8B030D-6E8A-4147-A177-3AD203B41FA5}">
                      <a16:colId xmlns:a16="http://schemas.microsoft.com/office/drawing/2014/main" val="3712647717"/>
                    </a:ext>
                  </a:extLst>
                </a:gridCol>
                <a:gridCol w="493776">
                  <a:extLst>
                    <a:ext uri="{9D8B030D-6E8A-4147-A177-3AD203B41FA5}">
                      <a16:colId xmlns:a16="http://schemas.microsoft.com/office/drawing/2014/main" val="1141630242"/>
                    </a:ext>
                  </a:extLst>
                </a:gridCol>
                <a:gridCol w="493776">
                  <a:extLst>
                    <a:ext uri="{9D8B030D-6E8A-4147-A177-3AD203B41FA5}">
                      <a16:colId xmlns:a16="http://schemas.microsoft.com/office/drawing/2014/main" val="2037965874"/>
                    </a:ext>
                  </a:extLst>
                </a:gridCol>
                <a:gridCol w="493776">
                  <a:extLst>
                    <a:ext uri="{9D8B030D-6E8A-4147-A177-3AD203B41FA5}">
                      <a16:colId xmlns:a16="http://schemas.microsoft.com/office/drawing/2014/main" val="1512681692"/>
                    </a:ext>
                  </a:extLst>
                </a:gridCol>
                <a:gridCol w="493776">
                  <a:extLst>
                    <a:ext uri="{9D8B030D-6E8A-4147-A177-3AD203B41FA5}">
                      <a16:colId xmlns:a16="http://schemas.microsoft.com/office/drawing/2014/main" val="522452048"/>
                    </a:ext>
                  </a:extLst>
                </a:gridCol>
                <a:gridCol w="493776">
                  <a:extLst>
                    <a:ext uri="{9D8B030D-6E8A-4147-A177-3AD203B41FA5}">
                      <a16:colId xmlns:a16="http://schemas.microsoft.com/office/drawing/2014/main" val="285753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9232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- 2023-12-04 09:25:59</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the Resilient Cities Index 2023, a new study sponsored by Tokio Marine Group and developed by Economist Impact. Assessing 25 cities globally, it examines critical infrastructure, environment, socio-institutional, and economic pillars to provide insights into resilience. 🌍🏙️
Tokio Marine supports this research to empower policymakers, city planners, and communities in formulating targeted strategies for thriving amid challenges. 
Explore the rankings: https://lnkd.in/gJKGK8dF
#TokioMarineGroup #ResilientCitiesIndex #ResilientCities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5.3921568627451 %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01280992"/>
                  </a:ext>
                </a:extLst>
              </a:tr>
            </a:tbl>
          </a:graphicData>
        </a:graphic>
      </p:graphicFrame>
      <p:sp>
        <p:nvSpPr>
          <p:cNvPr id="4" name="Text Placeholder 3">
            <a:extLst>
              <a:ext uri="{FF2B5EF4-FFF2-40B4-BE49-F238E27FC236}">
                <a16:creationId xmlns:a16="http://schemas.microsoft.com/office/drawing/2014/main" id="{4DD45339-0CED-479C-84E7-CBA9F8DD6A73}"/>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21417840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4326-0393-4C58-BF07-E445AE244339}"/>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E07A8DB8-5E56-47DB-9935-A03D4044E622}"/>
              </a:ext>
            </a:extLst>
          </p:cNvPr>
          <p:cNvGraphicFramePr>
            <a:graphicFrameLocks noGrp="1"/>
          </p:cNvGraphicFramePr>
          <p:nvPr>
            <p:ph type="tbl" sz="quarter" idx="13"/>
            <p:extLst>
              <p:ext uri="{D42A27DB-BD31-4B8C-83A1-F6EECF244321}">
                <p14:modId xmlns:p14="http://schemas.microsoft.com/office/powerpoint/2010/main" val="135402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12327966"/>
                    </a:ext>
                  </a:extLst>
                </a:gridCol>
                <a:gridCol w="1563623">
                  <a:extLst>
                    <a:ext uri="{9D8B030D-6E8A-4147-A177-3AD203B41FA5}">
                      <a16:colId xmlns:a16="http://schemas.microsoft.com/office/drawing/2014/main" val="1337228696"/>
                    </a:ext>
                  </a:extLst>
                </a:gridCol>
                <a:gridCol w="493776">
                  <a:extLst>
                    <a:ext uri="{9D8B030D-6E8A-4147-A177-3AD203B41FA5}">
                      <a16:colId xmlns:a16="http://schemas.microsoft.com/office/drawing/2014/main" val="3184102055"/>
                    </a:ext>
                  </a:extLst>
                </a:gridCol>
                <a:gridCol w="493776">
                  <a:extLst>
                    <a:ext uri="{9D8B030D-6E8A-4147-A177-3AD203B41FA5}">
                      <a16:colId xmlns:a16="http://schemas.microsoft.com/office/drawing/2014/main" val="1280997264"/>
                    </a:ext>
                  </a:extLst>
                </a:gridCol>
                <a:gridCol w="493776">
                  <a:extLst>
                    <a:ext uri="{9D8B030D-6E8A-4147-A177-3AD203B41FA5}">
                      <a16:colId xmlns:a16="http://schemas.microsoft.com/office/drawing/2014/main" val="496491456"/>
                    </a:ext>
                  </a:extLst>
                </a:gridCol>
                <a:gridCol w="493776">
                  <a:extLst>
                    <a:ext uri="{9D8B030D-6E8A-4147-A177-3AD203B41FA5}">
                      <a16:colId xmlns:a16="http://schemas.microsoft.com/office/drawing/2014/main" val="499849666"/>
                    </a:ext>
                  </a:extLst>
                </a:gridCol>
                <a:gridCol w="493776">
                  <a:extLst>
                    <a:ext uri="{9D8B030D-6E8A-4147-A177-3AD203B41FA5}">
                      <a16:colId xmlns:a16="http://schemas.microsoft.com/office/drawing/2014/main" val="3108217328"/>
                    </a:ext>
                  </a:extLst>
                </a:gridCol>
                <a:gridCol w="493776">
                  <a:extLst>
                    <a:ext uri="{9D8B030D-6E8A-4147-A177-3AD203B41FA5}">
                      <a16:colId xmlns:a16="http://schemas.microsoft.com/office/drawing/2014/main" val="4083052509"/>
                    </a:ext>
                  </a:extLst>
                </a:gridCol>
                <a:gridCol w="493776">
                  <a:extLst>
                    <a:ext uri="{9D8B030D-6E8A-4147-A177-3AD203B41FA5}">
                      <a16:colId xmlns:a16="http://schemas.microsoft.com/office/drawing/2014/main" val="626311150"/>
                    </a:ext>
                  </a:extLst>
                </a:gridCol>
                <a:gridCol w="493776">
                  <a:extLst>
                    <a:ext uri="{9D8B030D-6E8A-4147-A177-3AD203B41FA5}">
                      <a16:colId xmlns:a16="http://schemas.microsoft.com/office/drawing/2014/main" val="3034842255"/>
                    </a:ext>
                  </a:extLst>
                </a:gridCol>
                <a:gridCol w="493776">
                  <a:extLst>
                    <a:ext uri="{9D8B030D-6E8A-4147-A177-3AD203B41FA5}">
                      <a16:colId xmlns:a16="http://schemas.microsoft.com/office/drawing/2014/main" val="405461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2717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- 2023-12-01 15:53:31</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Philadelphia and were joined by members from 10+ Tokio Marine Group Companies including Tokio Marine Canada Ltd. and Tokio Marine Mexico. The conference addressed crucial topics such as high-performance workplaces, mental health, IT trends, and artificial intelligence.
In addition to discussing important topics, attendees also had the chance to participate in a CSR event for Rise Against Hunger. The group worked together to package 10,000 healthy meals that will be distributed to people impacted by hunger around the world.
The conference was a great opportunity to collaborate with other Tokio Marine Group companies and highlighted our key accomplishments in 2023 as well as the vision and key goals for 2024! 
Delphi Capital Management Safety National Tokio Marine America Philadelphia Insurance Companies Tokio Marine HCC Reliance Matrix PURE Insurance Tokio Marine Highland TM Claims Service, Inc. 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37.043010752688 %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87313926"/>
                  </a:ext>
                </a:extLst>
              </a:tr>
            </a:tbl>
          </a:graphicData>
        </a:graphic>
      </p:graphicFrame>
      <p:sp>
        <p:nvSpPr>
          <p:cNvPr id="4" name="Text Placeholder 3">
            <a:extLst>
              <a:ext uri="{FF2B5EF4-FFF2-40B4-BE49-F238E27FC236}">
                <a16:creationId xmlns:a16="http://schemas.microsoft.com/office/drawing/2014/main" id="{AB873A19-C2FC-48E7-9CAD-6954EA07C387}"/>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15619394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049A-DFCA-44D3-8595-86057D5B378E}"/>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0FAD1127-8E91-4686-A714-62B7BB7A8D56}"/>
              </a:ext>
            </a:extLst>
          </p:cNvPr>
          <p:cNvGraphicFramePr>
            <a:graphicFrameLocks noGrp="1"/>
          </p:cNvGraphicFramePr>
          <p:nvPr>
            <p:ph type="tbl" sz="quarter" idx="13"/>
            <p:extLst>
              <p:ext uri="{D42A27DB-BD31-4B8C-83A1-F6EECF244321}">
                <p14:modId xmlns:p14="http://schemas.microsoft.com/office/powerpoint/2010/main" val="250859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2750217"/>
                    </a:ext>
                  </a:extLst>
                </a:gridCol>
                <a:gridCol w="1563623">
                  <a:extLst>
                    <a:ext uri="{9D8B030D-6E8A-4147-A177-3AD203B41FA5}">
                      <a16:colId xmlns:a16="http://schemas.microsoft.com/office/drawing/2014/main" val="4233614827"/>
                    </a:ext>
                  </a:extLst>
                </a:gridCol>
                <a:gridCol w="493776">
                  <a:extLst>
                    <a:ext uri="{9D8B030D-6E8A-4147-A177-3AD203B41FA5}">
                      <a16:colId xmlns:a16="http://schemas.microsoft.com/office/drawing/2014/main" val="1323205167"/>
                    </a:ext>
                  </a:extLst>
                </a:gridCol>
                <a:gridCol w="493776">
                  <a:extLst>
                    <a:ext uri="{9D8B030D-6E8A-4147-A177-3AD203B41FA5}">
                      <a16:colId xmlns:a16="http://schemas.microsoft.com/office/drawing/2014/main" val="1299525787"/>
                    </a:ext>
                  </a:extLst>
                </a:gridCol>
                <a:gridCol w="493776">
                  <a:extLst>
                    <a:ext uri="{9D8B030D-6E8A-4147-A177-3AD203B41FA5}">
                      <a16:colId xmlns:a16="http://schemas.microsoft.com/office/drawing/2014/main" val="1656750736"/>
                    </a:ext>
                  </a:extLst>
                </a:gridCol>
                <a:gridCol w="493776">
                  <a:extLst>
                    <a:ext uri="{9D8B030D-6E8A-4147-A177-3AD203B41FA5}">
                      <a16:colId xmlns:a16="http://schemas.microsoft.com/office/drawing/2014/main" val="233494196"/>
                    </a:ext>
                  </a:extLst>
                </a:gridCol>
                <a:gridCol w="493776">
                  <a:extLst>
                    <a:ext uri="{9D8B030D-6E8A-4147-A177-3AD203B41FA5}">
                      <a16:colId xmlns:a16="http://schemas.microsoft.com/office/drawing/2014/main" val="3082328398"/>
                    </a:ext>
                  </a:extLst>
                </a:gridCol>
                <a:gridCol w="493776">
                  <a:extLst>
                    <a:ext uri="{9D8B030D-6E8A-4147-A177-3AD203B41FA5}">
                      <a16:colId xmlns:a16="http://schemas.microsoft.com/office/drawing/2014/main" val="4167295414"/>
                    </a:ext>
                  </a:extLst>
                </a:gridCol>
                <a:gridCol w="493776">
                  <a:extLst>
                    <a:ext uri="{9D8B030D-6E8A-4147-A177-3AD203B41FA5}">
                      <a16:colId xmlns:a16="http://schemas.microsoft.com/office/drawing/2014/main" val="2658048866"/>
                    </a:ext>
                  </a:extLst>
                </a:gridCol>
                <a:gridCol w="493776">
                  <a:extLst>
                    <a:ext uri="{9D8B030D-6E8A-4147-A177-3AD203B41FA5}">
                      <a16:colId xmlns:a16="http://schemas.microsoft.com/office/drawing/2014/main" val="3422277536"/>
                    </a:ext>
                  </a:extLst>
                </a:gridCol>
                <a:gridCol w="493776">
                  <a:extLst>
                    <a:ext uri="{9D8B030D-6E8A-4147-A177-3AD203B41FA5}">
                      <a16:colId xmlns:a16="http://schemas.microsoft.com/office/drawing/2014/main" val="4212458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672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- 2023-12-01 14:30:00</a:t>
                      </a:r>
                      <a:r>
                        <a:rPr kumimoji="0" lang="en-US" sz="1000" b="0" i="0" u="none" strike="noStrike" kern="1200" cap="none" spc="0" normalizeH="0" baseline="0" noProof="0">
                          <a:ln>
                            <a:noFill/>
                          </a:ln>
                          <a:solidFill>
                            <a:prstClr val="black"/>
                          </a:solidFill>
                          <a:effectLst/>
                          <a:uLnTx/>
                          <a:uFillTx/>
                          <a:latin typeface="Calibri"/>
                          <a:ea typeface="+mn-ea"/>
                          <a:cs typeface="+mn-cs"/>
                        </a:rPr>
                        <a:t>
 It was another exciting day at PHLY as we hosted the next generation of talent from Temple University's Gamma Iota Sigma Chapter at our Home Office! 🎓🏢
Students met with PHLY Temple Alumni, who shared valuable industry knowledge about #insurance careers, and joined us for a volunteer event with Caring for Friends 
Together, students and #TEAMPHLY packaged Caring Bags filled with snacks for those in need in our community. 🛍️💙 #nextgen #insurancecareers 
Learn more about our #internship opportunities: bit.ly/PHLYInternships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9.2737430167598 %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07667789"/>
                  </a:ext>
                </a:extLst>
              </a:tr>
            </a:tbl>
          </a:graphicData>
        </a:graphic>
      </p:graphicFrame>
      <p:sp>
        <p:nvSpPr>
          <p:cNvPr id="4" name="Text Placeholder 3">
            <a:extLst>
              <a:ext uri="{FF2B5EF4-FFF2-40B4-BE49-F238E27FC236}">
                <a16:creationId xmlns:a16="http://schemas.microsoft.com/office/drawing/2014/main" id="{4985F372-7C23-403F-82AD-040F9C6DBC80}"/>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741308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FD4EC-007D-4794-8E96-0986C5D48F0D}"/>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6142DA08-317C-4B2E-9BCC-C40469B56E6F}"/>
              </a:ext>
            </a:extLst>
          </p:cNvPr>
          <p:cNvGraphicFramePr>
            <a:graphicFrameLocks noGrp="1"/>
          </p:cNvGraphicFramePr>
          <p:nvPr>
            <p:ph type="tbl" sz="quarter" idx="13"/>
            <p:extLst>
              <p:ext uri="{D42A27DB-BD31-4B8C-83A1-F6EECF244321}">
                <p14:modId xmlns:p14="http://schemas.microsoft.com/office/powerpoint/2010/main" val="278262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38312356"/>
                    </a:ext>
                  </a:extLst>
                </a:gridCol>
                <a:gridCol w="1563623">
                  <a:extLst>
                    <a:ext uri="{9D8B030D-6E8A-4147-A177-3AD203B41FA5}">
                      <a16:colId xmlns:a16="http://schemas.microsoft.com/office/drawing/2014/main" val="2191243208"/>
                    </a:ext>
                  </a:extLst>
                </a:gridCol>
                <a:gridCol w="493776">
                  <a:extLst>
                    <a:ext uri="{9D8B030D-6E8A-4147-A177-3AD203B41FA5}">
                      <a16:colId xmlns:a16="http://schemas.microsoft.com/office/drawing/2014/main" val="2562697808"/>
                    </a:ext>
                  </a:extLst>
                </a:gridCol>
                <a:gridCol w="493776">
                  <a:extLst>
                    <a:ext uri="{9D8B030D-6E8A-4147-A177-3AD203B41FA5}">
                      <a16:colId xmlns:a16="http://schemas.microsoft.com/office/drawing/2014/main" val="1427585316"/>
                    </a:ext>
                  </a:extLst>
                </a:gridCol>
                <a:gridCol w="493776">
                  <a:extLst>
                    <a:ext uri="{9D8B030D-6E8A-4147-A177-3AD203B41FA5}">
                      <a16:colId xmlns:a16="http://schemas.microsoft.com/office/drawing/2014/main" val="1443165011"/>
                    </a:ext>
                  </a:extLst>
                </a:gridCol>
                <a:gridCol w="493776">
                  <a:extLst>
                    <a:ext uri="{9D8B030D-6E8A-4147-A177-3AD203B41FA5}">
                      <a16:colId xmlns:a16="http://schemas.microsoft.com/office/drawing/2014/main" val="2930055997"/>
                    </a:ext>
                  </a:extLst>
                </a:gridCol>
                <a:gridCol w="493776">
                  <a:extLst>
                    <a:ext uri="{9D8B030D-6E8A-4147-A177-3AD203B41FA5}">
                      <a16:colId xmlns:a16="http://schemas.microsoft.com/office/drawing/2014/main" val="2010184903"/>
                    </a:ext>
                  </a:extLst>
                </a:gridCol>
                <a:gridCol w="493776">
                  <a:extLst>
                    <a:ext uri="{9D8B030D-6E8A-4147-A177-3AD203B41FA5}">
                      <a16:colId xmlns:a16="http://schemas.microsoft.com/office/drawing/2014/main" val="2584124995"/>
                    </a:ext>
                  </a:extLst>
                </a:gridCol>
                <a:gridCol w="493776">
                  <a:extLst>
                    <a:ext uri="{9D8B030D-6E8A-4147-A177-3AD203B41FA5}">
                      <a16:colId xmlns:a16="http://schemas.microsoft.com/office/drawing/2014/main" val="2817062707"/>
                    </a:ext>
                  </a:extLst>
                </a:gridCol>
                <a:gridCol w="493776">
                  <a:extLst>
                    <a:ext uri="{9D8B030D-6E8A-4147-A177-3AD203B41FA5}">
                      <a16:colId xmlns:a16="http://schemas.microsoft.com/office/drawing/2014/main" val="2874900336"/>
                    </a:ext>
                  </a:extLst>
                </a:gridCol>
                <a:gridCol w="493776">
                  <a:extLst>
                    <a:ext uri="{9D8B030D-6E8A-4147-A177-3AD203B41FA5}">
                      <a16:colId xmlns:a16="http://schemas.microsoft.com/office/drawing/2014/main" val="220244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3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- 2023-12-01 10:47:46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Group CEO Satoru Komiya recently spoke with the Financial Times about the vital role insurance plays in managing climate risks and emphasized the importance of investing in resilience. Read the article to learn more about our Group’s commitment to supporting our customers through challenging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18.461538461538 %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468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- 2023-12-01 10:38:07</a:t>
                      </a:r>
                      <a:r>
                        <a:rPr kumimoji="0" lang="en-US" sz="1000" b="0" i="0" u="none" strike="noStrike" kern="1200" cap="none" spc="0" normalizeH="0" baseline="0" noProof="0">
                          <a:ln>
                            <a:noFill/>
                          </a:ln>
                          <a:solidFill>
                            <a:prstClr val="black"/>
                          </a:solidFill>
                          <a:effectLst/>
                          <a:uLnTx/>
                          <a:uFillTx/>
                          <a:latin typeface="Calibri"/>
                          <a:ea typeface="+mn-ea"/>
                          <a:cs typeface="+mn-cs"/>
                        </a:rPr>
                        <a:t>
 Check out this article co-authored by our CIO, Robert Pick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4.1025641025641 %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0844881"/>
                  </a:ext>
                </a:extLst>
              </a:tr>
            </a:tbl>
          </a:graphicData>
        </a:graphic>
      </p:graphicFrame>
      <p:sp>
        <p:nvSpPr>
          <p:cNvPr id="4" name="Text Placeholder 3">
            <a:extLst>
              <a:ext uri="{FF2B5EF4-FFF2-40B4-BE49-F238E27FC236}">
                <a16:creationId xmlns:a16="http://schemas.microsoft.com/office/drawing/2014/main" id="{0D69ED01-97E4-465C-B04B-FEB7D679CB08}"/>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1013352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6C37-EA9B-4B0D-B3A3-E36D0EA4E292}"/>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4E839123-EF50-44AD-97F1-DAF90A7F8F83}"/>
              </a:ext>
            </a:extLst>
          </p:cNvPr>
          <p:cNvGraphicFramePr>
            <a:graphicFrameLocks noGrp="1"/>
          </p:cNvGraphicFramePr>
          <p:nvPr>
            <p:ph type="tbl" sz="quarter" idx="13"/>
            <p:extLst>
              <p:ext uri="{D42A27DB-BD31-4B8C-83A1-F6EECF244321}">
                <p14:modId xmlns:p14="http://schemas.microsoft.com/office/powerpoint/2010/main" val="375960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83010357"/>
                    </a:ext>
                  </a:extLst>
                </a:gridCol>
                <a:gridCol w="1563623">
                  <a:extLst>
                    <a:ext uri="{9D8B030D-6E8A-4147-A177-3AD203B41FA5}">
                      <a16:colId xmlns:a16="http://schemas.microsoft.com/office/drawing/2014/main" val="3310782321"/>
                    </a:ext>
                  </a:extLst>
                </a:gridCol>
                <a:gridCol w="493776">
                  <a:extLst>
                    <a:ext uri="{9D8B030D-6E8A-4147-A177-3AD203B41FA5}">
                      <a16:colId xmlns:a16="http://schemas.microsoft.com/office/drawing/2014/main" val="1325189642"/>
                    </a:ext>
                  </a:extLst>
                </a:gridCol>
                <a:gridCol w="493776">
                  <a:extLst>
                    <a:ext uri="{9D8B030D-6E8A-4147-A177-3AD203B41FA5}">
                      <a16:colId xmlns:a16="http://schemas.microsoft.com/office/drawing/2014/main" val="639672208"/>
                    </a:ext>
                  </a:extLst>
                </a:gridCol>
                <a:gridCol w="493776">
                  <a:extLst>
                    <a:ext uri="{9D8B030D-6E8A-4147-A177-3AD203B41FA5}">
                      <a16:colId xmlns:a16="http://schemas.microsoft.com/office/drawing/2014/main" val="1140822498"/>
                    </a:ext>
                  </a:extLst>
                </a:gridCol>
                <a:gridCol w="493776">
                  <a:extLst>
                    <a:ext uri="{9D8B030D-6E8A-4147-A177-3AD203B41FA5}">
                      <a16:colId xmlns:a16="http://schemas.microsoft.com/office/drawing/2014/main" val="839792333"/>
                    </a:ext>
                  </a:extLst>
                </a:gridCol>
                <a:gridCol w="493776">
                  <a:extLst>
                    <a:ext uri="{9D8B030D-6E8A-4147-A177-3AD203B41FA5}">
                      <a16:colId xmlns:a16="http://schemas.microsoft.com/office/drawing/2014/main" val="947549046"/>
                    </a:ext>
                  </a:extLst>
                </a:gridCol>
                <a:gridCol w="493776">
                  <a:extLst>
                    <a:ext uri="{9D8B030D-6E8A-4147-A177-3AD203B41FA5}">
                      <a16:colId xmlns:a16="http://schemas.microsoft.com/office/drawing/2014/main" val="2403972402"/>
                    </a:ext>
                  </a:extLst>
                </a:gridCol>
                <a:gridCol w="493776">
                  <a:extLst>
                    <a:ext uri="{9D8B030D-6E8A-4147-A177-3AD203B41FA5}">
                      <a16:colId xmlns:a16="http://schemas.microsoft.com/office/drawing/2014/main" val="1505768832"/>
                    </a:ext>
                  </a:extLst>
                </a:gridCol>
                <a:gridCol w="493776">
                  <a:extLst>
                    <a:ext uri="{9D8B030D-6E8A-4147-A177-3AD203B41FA5}">
                      <a16:colId xmlns:a16="http://schemas.microsoft.com/office/drawing/2014/main" val="983627372"/>
                    </a:ext>
                  </a:extLst>
                </a:gridCol>
                <a:gridCol w="493776">
                  <a:extLst>
                    <a:ext uri="{9D8B030D-6E8A-4147-A177-3AD203B41FA5}">
                      <a16:colId xmlns:a16="http://schemas.microsoft.com/office/drawing/2014/main" val="1953522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3038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- 2023-12-01 09:28:44</a:t>
                      </a:r>
                      <a:r>
                        <a:rPr kumimoji="0" lang="en-US" sz="1000" b="0" i="0" u="none" strike="noStrike" kern="1200" cap="none" spc="0" normalizeH="0" baseline="0" noProof="0">
                          <a:ln>
                            <a:noFill/>
                          </a:ln>
                          <a:solidFill>
                            <a:prstClr val="black"/>
                          </a:solidFill>
                          <a:effectLst/>
                          <a:uLnTx/>
                          <a:uFillTx/>
                          <a:latin typeface="Calibri"/>
                          <a:ea typeface="+mn-ea"/>
                          <a:cs typeface="+mn-cs"/>
                        </a:rPr>
                        <a:t>
 Last week, several TMA employees and their family members volunteered at Park East High School in New York City to help serve a delicious Thanksgiving feast to their students. We have supported Park East for many years and always enjoy being a part of this annual celebration! 🍽️
#CommunitySupport #InsuranceGivesBack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14.657104437472 %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5962475"/>
                  </a:ext>
                </a:extLst>
              </a:tr>
            </a:tbl>
          </a:graphicData>
        </a:graphic>
      </p:graphicFrame>
      <p:sp>
        <p:nvSpPr>
          <p:cNvPr id="4" name="Text Placeholder 3">
            <a:extLst>
              <a:ext uri="{FF2B5EF4-FFF2-40B4-BE49-F238E27FC236}">
                <a16:creationId xmlns:a16="http://schemas.microsoft.com/office/drawing/2014/main" id="{D360EE77-7CFD-4E02-8D5A-5434AC885123}"/>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2961626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5E0C-D07D-4988-8342-814F28489FB4}"/>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9FE2B889-F6FF-4439-BD89-58D7B767F78B}"/>
              </a:ext>
            </a:extLst>
          </p:cNvPr>
          <p:cNvGraphicFramePr>
            <a:graphicFrameLocks noGrp="1"/>
          </p:cNvGraphicFramePr>
          <p:nvPr>
            <p:ph type="tbl" sz="quarter" idx="13"/>
            <p:extLst>
              <p:ext uri="{D42A27DB-BD31-4B8C-83A1-F6EECF244321}">
                <p14:modId xmlns:p14="http://schemas.microsoft.com/office/powerpoint/2010/main" val="115823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69194016"/>
                    </a:ext>
                  </a:extLst>
                </a:gridCol>
                <a:gridCol w="1563623">
                  <a:extLst>
                    <a:ext uri="{9D8B030D-6E8A-4147-A177-3AD203B41FA5}">
                      <a16:colId xmlns:a16="http://schemas.microsoft.com/office/drawing/2014/main" val="2291415954"/>
                    </a:ext>
                  </a:extLst>
                </a:gridCol>
                <a:gridCol w="493776">
                  <a:extLst>
                    <a:ext uri="{9D8B030D-6E8A-4147-A177-3AD203B41FA5}">
                      <a16:colId xmlns:a16="http://schemas.microsoft.com/office/drawing/2014/main" val="1162071750"/>
                    </a:ext>
                  </a:extLst>
                </a:gridCol>
                <a:gridCol w="493776">
                  <a:extLst>
                    <a:ext uri="{9D8B030D-6E8A-4147-A177-3AD203B41FA5}">
                      <a16:colId xmlns:a16="http://schemas.microsoft.com/office/drawing/2014/main" val="3609757574"/>
                    </a:ext>
                  </a:extLst>
                </a:gridCol>
                <a:gridCol w="493776">
                  <a:extLst>
                    <a:ext uri="{9D8B030D-6E8A-4147-A177-3AD203B41FA5}">
                      <a16:colId xmlns:a16="http://schemas.microsoft.com/office/drawing/2014/main" val="2034110300"/>
                    </a:ext>
                  </a:extLst>
                </a:gridCol>
                <a:gridCol w="493776">
                  <a:extLst>
                    <a:ext uri="{9D8B030D-6E8A-4147-A177-3AD203B41FA5}">
                      <a16:colId xmlns:a16="http://schemas.microsoft.com/office/drawing/2014/main" val="1962901044"/>
                    </a:ext>
                  </a:extLst>
                </a:gridCol>
                <a:gridCol w="493776">
                  <a:extLst>
                    <a:ext uri="{9D8B030D-6E8A-4147-A177-3AD203B41FA5}">
                      <a16:colId xmlns:a16="http://schemas.microsoft.com/office/drawing/2014/main" val="420606980"/>
                    </a:ext>
                  </a:extLst>
                </a:gridCol>
                <a:gridCol w="493776">
                  <a:extLst>
                    <a:ext uri="{9D8B030D-6E8A-4147-A177-3AD203B41FA5}">
                      <a16:colId xmlns:a16="http://schemas.microsoft.com/office/drawing/2014/main" val="316228742"/>
                    </a:ext>
                  </a:extLst>
                </a:gridCol>
                <a:gridCol w="493776">
                  <a:extLst>
                    <a:ext uri="{9D8B030D-6E8A-4147-A177-3AD203B41FA5}">
                      <a16:colId xmlns:a16="http://schemas.microsoft.com/office/drawing/2014/main" val="4047219955"/>
                    </a:ext>
                  </a:extLst>
                </a:gridCol>
                <a:gridCol w="493776">
                  <a:extLst>
                    <a:ext uri="{9D8B030D-6E8A-4147-A177-3AD203B41FA5}">
                      <a16:colId xmlns:a16="http://schemas.microsoft.com/office/drawing/2014/main" val="788564564"/>
                    </a:ext>
                  </a:extLst>
                </a:gridCol>
                <a:gridCol w="493776">
                  <a:extLst>
                    <a:ext uri="{9D8B030D-6E8A-4147-A177-3AD203B41FA5}">
                      <a16:colId xmlns:a16="http://schemas.microsoft.com/office/drawing/2014/main" val="204425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5263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- 2023-11-30 12:20:03</a:t>
                      </a:r>
                      <a:r>
                        <a:rPr kumimoji="0" lang="en-US" sz="1000" b="0" i="0" u="none" strike="noStrike" kern="1200" cap="none" spc="0" normalizeH="0" baseline="0" noProof="0">
                          <a:ln>
                            <a:noFill/>
                          </a:ln>
                          <a:solidFill>
                            <a:prstClr val="black"/>
                          </a:solidFill>
                          <a:effectLst/>
                          <a:uLnTx/>
                          <a:uFillTx/>
                          <a:latin typeface="Calibri"/>
                          <a:ea typeface="+mn-ea"/>
                          <a:cs typeface="+mn-cs"/>
                        </a:rPr>
                        <a:t>
 As part of our Thanksgiving celebration, FICOH associates wrote what they were thankful for on paper leaves and traded them in for herb plants to add to their Thanksgiving feasts. This week, we displayed everyone's gratitude leaf on a festive Christmas tree at our Ward office. Check out what a few of our associates are grateful for this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08433205"/>
                  </a:ext>
                </a:extLst>
              </a:tr>
            </a:tbl>
          </a:graphicData>
        </a:graphic>
      </p:graphicFrame>
      <p:sp>
        <p:nvSpPr>
          <p:cNvPr id="4" name="Text Placeholder 3">
            <a:extLst>
              <a:ext uri="{FF2B5EF4-FFF2-40B4-BE49-F238E27FC236}">
                <a16:creationId xmlns:a16="http://schemas.microsoft.com/office/drawing/2014/main" id="{9AE5B9A0-31A1-491B-899B-A0D4162DCC0C}"/>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1783033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A2E3-5A20-41EB-8ECA-53C14A1365BE}"/>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9BDDB93B-2C9F-4FD8-BB8E-B444A576F5FD}"/>
              </a:ext>
            </a:extLst>
          </p:cNvPr>
          <p:cNvGraphicFramePr>
            <a:graphicFrameLocks noGrp="1"/>
          </p:cNvGraphicFramePr>
          <p:nvPr>
            <p:ph type="tbl" sz="quarter" idx="13"/>
            <p:extLst>
              <p:ext uri="{D42A27DB-BD31-4B8C-83A1-F6EECF244321}">
                <p14:modId xmlns:p14="http://schemas.microsoft.com/office/powerpoint/2010/main" val="378749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99223647"/>
                    </a:ext>
                  </a:extLst>
                </a:gridCol>
                <a:gridCol w="1563623">
                  <a:extLst>
                    <a:ext uri="{9D8B030D-6E8A-4147-A177-3AD203B41FA5}">
                      <a16:colId xmlns:a16="http://schemas.microsoft.com/office/drawing/2014/main" val="1365748623"/>
                    </a:ext>
                  </a:extLst>
                </a:gridCol>
                <a:gridCol w="493776">
                  <a:extLst>
                    <a:ext uri="{9D8B030D-6E8A-4147-A177-3AD203B41FA5}">
                      <a16:colId xmlns:a16="http://schemas.microsoft.com/office/drawing/2014/main" val="1674390926"/>
                    </a:ext>
                  </a:extLst>
                </a:gridCol>
                <a:gridCol w="493776">
                  <a:extLst>
                    <a:ext uri="{9D8B030D-6E8A-4147-A177-3AD203B41FA5}">
                      <a16:colId xmlns:a16="http://schemas.microsoft.com/office/drawing/2014/main" val="763199920"/>
                    </a:ext>
                  </a:extLst>
                </a:gridCol>
                <a:gridCol w="493776">
                  <a:extLst>
                    <a:ext uri="{9D8B030D-6E8A-4147-A177-3AD203B41FA5}">
                      <a16:colId xmlns:a16="http://schemas.microsoft.com/office/drawing/2014/main" val="1619025905"/>
                    </a:ext>
                  </a:extLst>
                </a:gridCol>
                <a:gridCol w="493776">
                  <a:extLst>
                    <a:ext uri="{9D8B030D-6E8A-4147-A177-3AD203B41FA5}">
                      <a16:colId xmlns:a16="http://schemas.microsoft.com/office/drawing/2014/main" val="357647088"/>
                    </a:ext>
                  </a:extLst>
                </a:gridCol>
                <a:gridCol w="493776">
                  <a:extLst>
                    <a:ext uri="{9D8B030D-6E8A-4147-A177-3AD203B41FA5}">
                      <a16:colId xmlns:a16="http://schemas.microsoft.com/office/drawing/2014/main" val="1182266985"/>
                    </a:ext>
                  </a:extLst>
                </a:gridCol>
                <a:gridCol w="493776">
                  <a:extLst>
                    <a:ext uri="{9D8B030D-6E8A-4147-A177-3AD203B41FA5}">
                      <a16:colId xmlns:a16="http://schemas.microsoft.com/office/drawing/2014/main" val="628611592"/>
                    </a:ext>
                  </a:extLst>
                </a:gridCol>
                <a:gridCol w="493776">
                  <a:extLst>
                    <a:ext uri="{9D8B030D-6E8A-4147-A177-3AD203B41FA5}">
                      <a16:colId xmlns:a16="http://schemas.microsoft.com/office/drawing/2014/main" val="2404796535"/>
                    </a:ext>
                  </a:extLst>
                </a:gridCol>
                <a:gridCol w="493776">
                  <a:extLst>
                    <a:ext uri="{9D8B030D-6E8A-4147-A177-3AD203B41FA5}">
                      <a16:colId xmlns:a16="http://schemas.microsoft.com/office/drawing/2014/main" val="1224673113"/>
                    </a:ext>
                  </a:extLst>
                </a:gridCol>
                <a:gridCol w="493776">
                  <a:extLst>
                    <a:ext uri="{9D8B030D-6E8A-4147-A177-3AD203B41FA5}">
                      <a16:colId xmlns:a16="http://schemas.microsoft.com/office/drawing/2014/main" val="150509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8311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- 2023-11-30 10:56:59</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in the Metro Region joined our Melville Women’s Leadership Series (WLS) for their first-ever event at The Paramount. #TEAMPHLY and local agents gathered for an unforgettable evening brimming with fun and entertainment. This happy hour was a special moment to recognize and support the incredible women in #insurance and women leaders in the industry. 💪✨ #womensleadership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60.44526280549 %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86941010"/>
                  </a:ext>
                </a:extLst>
              </a:tr>
            </a:tbl>
          </a:graphicData>
        </a:graphic>
      </p:graphicFrame>
      <p:sp>
        <p:nvSpPr>
          <p:cNvPr id="4" name="Text Placeholder 3">
            <a:extLst>
              <a:ext uri="{FF2B5EF4-FFF2-40B4-BE49-F238E27FC236}">
                <a16:creationId xmlns:a16="http://schemas.microsoft.com/office/drawing/2014/main" id="{D1B8869E-6295-4864-9B55-D907F5FFF11A}"/>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8840393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66B3-CC3A-41B1-84B3-81F7FFF91A9B}"/>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7FFD581A-B468-4182-91B1-E139938AAA56}"/>
              </a:ext>
            </a:extLst>
          </p:cNvPr>
          <p:cNvGraphicFramePr>
            <a:graphicFrameLocks noGrp="1"/>
          </p:cNvGraphicFramePr>
          <p:nvPr>
            <p:ph type="tbl" sz="quarter" idx="13"/>
            <p:extLst>
              <p:ext uri="{D42A27DB-BD31-4B8C-83A1-F6EECF244321}">
                <p14:modId xmlns:p14="http://schemas.microsoft.com/office/powerpoint/2010/main" val="35679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6727653"/>
                    </a:ext>
                  </a:extLst>
                </a:gridCol>
                <a:gridCol w="1563623">
                  <a:extLst>
                    <a:ext uri="{9D8B030D-6E8A-4147-A177-3AD203B41FA5}">
                      <a16:colId xmlns:a16="http://schemas.microsoft.com/office/drawing/2014/main" val="2301029939"/>
                    </a:ext>
                  </a:extLst>
                </a:gridCol>
                <a:gridCol w="493776">
                  <a:extLst>
                    <a:ext uri="{9D8B030D-6E8A-4147-A177-3AD203B41FA5}">
                      <a16:colId xmlns:a16="http://schemas.microsoft.com/office/drawing/2014/main" val="333666022"/>
                    </a:ext>
                  </a:extLst>
                </a:gridCol>
                <a:gridCol w="493776">
                  <a:extLst>
                    <a:ext uri="{9D8B030D-6E8A-4147-A177-3AD203B41FA5}">
                      <a16:colId xmlns:a16="http://schemas.microsoft.com/office/drawing/2014/main" val="3626176408"/>
                    </a:ext>
                  </a:extLst>
                </a:gridCol>
                <a:gridCol w="493776">
                  <a:extLst>
                    <a:ext uri="{9D8B030D-6E8A-4147-A177-3AD203B41FA5}">
                      <a16:colId xmlns:a16="http://schemas.microsoft.com/office/drawing/2014/main" val="432069139"/>
                    </a:ext>
                  </a:extLst>
                </a:gridCol>
                <a:gridCol w="493776">
                  <a:extLst>
                    <a:ext uri="{9D8B030D-6E8A-4147-A177-3AD203B41FA5}">
                      <a16:colId xmlns:a16="http://schemas.microsoft.com/office/drawing/2014/main" val="1166309309"/>
                    </a:ext>
                  </a:extLst>
                </a:gridCol>
                <a:gridCol w="493776">
                  <a:extLst>
                    <a:ext uri="{9D8B030D-6E8A-4147-A177-3AD203B41FA5}">
                      <a16:colId xmlns:a16="http://schemas.microsoft.com/office/drawing/2014/main" val="1718920395"/>
                    </a:ext>
                  </a:extLst>
                </a:gridCol>
                <a:gridCol w="493776">
                  <a:extLst>
                    <a:ext uri="{9D8B030D-6E8A-4147-A177-3AD203B41FA5}">
                      <a16:colId xmlns:a16="http://schemas.microsoft.com/office/drawing/2014/main" val="3209184982"/>
                    </a:ext>
                  </a:extLst>
                </a:gridCol>
                <a:gridCol w="493776">
                  <a:extLst>
                    <a:ext uri="{9D8B030D-6E8A-4147-A177-3AD203B41FA5}">
                      <a16:colId xmlns:a16="http://schemas.microsoft.com/office/drawing/2014/main" val="55284700"/>
                    </a:ext>
                  </a:extLst>
                </a:gridCol>
                <a:gridCol w="493776">
                  <a:extLst>
                    <a:ext uri="{9D8B030D-6E8A-4147-A177-3AD203B41FA5}">
                      <a16:colId xmlns:a16="http://schemas.microsoft.com/office/drawing/2014/main" val="952856762"/>
                    </a:ext>
                  </a:extLst>
                </a:gridCol>
                <a:gridCol w="493776">
                  <a:extLst>
                    <a:ext uri="{9D8B030D-6E8A-4147-A177-3AD203B41FA5}">
                      <a16:colId xmlns:a16="http://schemas.microsoft.com/office/drawing/2014/main" val="3870921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512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- 2023-11-29 17:10:09</a:t>
                      </a:r>
                      <a:r>
                        <a:rPr kumimoji="0" lang="en-US" sz="1000" b="0" i="0" u="none" strike="noStrike" kern="1200" cap="none" spc="0" normalizeH="0" baseline="0" noProof="0">
                          <a:ln>
                            <a:noFill/>
                          </a:ln>
                          <a:solidFill>
                            <a:prstClr val="black"/>
                          </a:solidFill>
                          <a:effectLst/>
                          <a:uLnTx/>
                          <a:uFillTx/>
                          <a:latin typeface="Calibri"/>
                          <a:ea typeface="+mn-ea"/>
                          <a:cs typeface="+mn-cs"/>
                        </a:rPr>
                        <a:t>
 Looking for the next step in your #insurance career? We have several open positions in our #JerseyCity office, including a Senior Inland Marine Underwriter role. 
Apply today to join one of the 2023 NJBIZ #BestPlacestoWork! Check out all of our open positions: https://bit.ly/3FPM9Xl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4.1984732824427 %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4810444"/>
                  </a:ext>
                </a:extLst>
              </a:tr>
            </a:tbl>
          </a:graphicData>
        </a:graphic>
      </p:graphicFrame>
      <p:sp>
        <p:nvSpPr>
          <p:cNvPr id="4" name="Text Placeholder 3">
            <a:extLst>
              <a:ext uri="{FF2B5EF4-FFF2-40B4-BE49-F238E27FC236}">
                <a16:creationId xmlns:a16="http://schemas.microsoft.com/office/drawing/2014/main" id="{6877BB22-39A8-42A2-B370-FCCB9D6A0349}"/>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28295559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C8D1C-10DF-4E08-AF5E-045DA54DDCA5}"/>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D13A11E5-D7FE-45C2-997B-8F1AAD8CFCEA}"/>
              </a:ext>
            </a:extLst>
          </p:cNvPr>
          <p:cNvGraphicFramePr>
            <a:graphicFrameLocks noGrp="1"/>
          </p:cNvGraphicFramePr>
          <p:nvPr>
            <p:ph type="tbl" sz="quarter" idx="13"/>
            <p:extLst>
              <p:ext uri="{D42A27DB-BD31-4B8C-83A1-F6EECF244321}">
                <p14:modId xmlns:p14="http://schemas.microsoft.com/office/powerpoint/2010/main" val="937582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5286225"/>
                    </a:ext>
                  </a:extLst>
                </a:gridCol>
                <a:gridCol w="1563623">
                  <a:extLst>
                    <a:ext uri="{9D8B030D-6E8A-4147-A177-3AD203B41FA5}">
                      <a16:colId xmlns:a16="http://schemas.microsoft.com/office/drawing/2014/main" val="916398336"/>
                    </a:ext>
                  </a:extLst>
                </a:gridCol>
                <a:gridCol w="493776">
                  <a:extLst>
                    <a:ext uri="{9D8B030D-6E8A-4147-A177-3AD203B41FA5}">
                      <a16:colId xmlns:a16="http://schemas.microsoft.com/office/drawing/2014/main" val="2188915130"/>
                    </a:ext>
                  </a:extLst>
                </a:gridCol>
                <a:gridCol w="493776">
                  <a:extLst>
                    <a:ext uri="{9D8B030D-6E8A-4147-A177-3AD203B41FA5}">
                      <a16:colId xmlns:a16="http://schemas.microsoft.com/office/drawing/2014/main" val="1398740894"/>
                    </a:ext>
                  </a:extLst>
                </a:gridCol>
                <a:gridCol w="493776">
                  <a:extLst>
                    <a:ext uri="{9D8B030D-6E8A-4147-A177-3AD203B41FA5}">
                      <a16:colId xmlns:a16="http://schemas.microsoft.com/office/drawing/2014/main" val="683234910"/>
                    </a:ext>
                  </a:extLst>
                </a:gridCol>
                <a:gridCol w="493776">
                  <a:extLst>
                    <a:ext uri="{9D8B030D-6E8A-4147-A177-3AD203B41FA5}">
                      <a16:colId xmlns:a16="http://schemas.microsoft.com/office/drawing/2014/main" val="2337852169"/>
                    </a:ext>
                  </a:extLst>
                </a:gridCol>
                <a:gridCol w="493776">
                  <a:extLst>
                    <a:ext uri="{9D8B030D-6E8A-4147-A177-3AD203B41FA5}">
                      <a16:colId xmlns:a16="http://schemas.microsoft.com/office/drawing/2014/main" val="1895848975"/>
                    </a:ext>
                  </a:extLst>
                </a:gridCol>
                <a:gridCol w="493776">
                  <a:extLst>
                    <a:ext uri="{9D8B030D-6E8A-4147-A177-3AD203B41FA5}">
                      <a16:colId xmlns:a16="http://schemas.microsoft.com/office/drawing/2014/main" val="1463621022"/>
                    </a:ext>
                  </a:extLst>
                </a:gridCol>
                <a:gridCol w="493776">
                  <a:extLst>
                    <a:ext uri="{9D8B030D-6E8A-4147-A177-3AD203B41FA5}">
                      <a16:colId xmlns:a16="http://schemas.microsoft.com/office/drawing/2014/main" val="2117376745"/>
                    </a:ext>
                  </a:extLst>
                </a:gridCol>
                <a:gridCol w="493776">
                  <a:extLst>
                    <a:ext uri="{9D8B030D-6E8A-4147-A177-3AD203B41FA5}">
                      <a16:colId xmlns:a16="http://schemas.microsoft.com/office/drawing/2014/main" val="1950158781"/>
                    </a:ext>
                  </a:extLst>
                </a:gridCol>
                <a:gridCol w="493776">
                  <a:extLst>
                    <a:ext uri="{9D8B030D-6E8A-4147-A177-3AD203B41FA5}">
                      <a16:colId xmlns:a16="http://schemas.microsoft.com/office/drawing/2014/main" val="186011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0885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- 2023-11-29 15:27:42</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 Eagles Community RedZone program for the 2023 – 2024 season! Throughout the season, we're partnering with the Eagles to highlight #nonprofits doing great work in the community before each home game. 
Congratulations to Simon's Heart, Easterseals, and CATCH, Inc. for being highlighted at this week's game! #FlyEaglesFly 🦅 #communitywork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14.560361888606 %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5186427"/>
                  </a:ext>
                </a:extLst>
              </a:tr>
            </a:tbl>
          </a:graphicData>
        </a:graphic>
      </p:graphicFrame>
      <p:sp>
        <p:nvSpPr>
          <p:cNvPr id="4" name="Text Placeholder 3">
            <a:extLst>
              <a:ext uri="{FF2B5EF4-FFF2-40B4-BE49-F238E27FC236}">
                <a16:creationId xmlns:a16="http://schemas.microsoft.com/office/drawing/2014/main" id="{32EFA6F6-A8A2-487C-A42C-44EC9E82161B}"/>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1833711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48E3-A35A-4C63-A0EE-6EC9B26BA6D7}"/>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CA7B2C73-D7A3-470B-A7A8-BAF8A34B9A7B}"/>
              </a:ext>
            </a:extLst>
          </p:cNvPr>
          <p:cNvGraphicFramePr>
            <a:graphicFrameLocks noGrp="1"/>
          </p:cNvGraphicFramePr>
          <p:nvPr>
            <p:ph type="tbl" sz="quarter" idx="13"/>
            <p:extLst>
              <p:ext uri="{D42A27DB-BD31-4B8C-83A1-F6EECF244321}">
                <p14:modId xmlns:p14="http://schemas.microsoft.com/office/powerpoint/2010/main" val="4227359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31688894"/>
                    </a:ext>
                  </a:extLst>
                </a:gridCol>
                <a:gridCol w="1563623">
                  <a:extLst>
                    <a:ext uri="{9D8B030D-6E8A-4147-A177-3AD203B41FA5}">
                      <a16:colId xmlns:a16="http://schemas.microsoft.com/office/drawing/2014/main" val="3800221965"/>
                    </a:ext>
                  </a:extLst>
                </a:gridCol>
                <a:gridCol w="493776">
                  <a:extLst>
                    <a:ext uri="{9D8B030D-6E8A-4147-A177-3AD203B41FA5}">
                      <a16:colId xmlns:a16="http://schemas.microsoft.com/office/drawing/2014/main" val="3471483575"/>
                    </a:ext>
                  </a:extLst>
                </a:gridCol>
                <a:gridCol w="493776">
                  <a:extLst>
                    <a:ext uri="{9D8B030D-6E8A-4147-A177-3AD203B41FA5}">
                      <a16:colId xmlns:a16="http://schemas.microsoft.com/office/drawing/2014/main" val="1207622471"/>
                    </a:ext>
                  </a:extLst>
                </a:gridCol>
                <a:gridCol w="493776">
                  <a:extLst>
                    <a:ext uri="{9D8B030D-6E8A-4147-A177-3AD203B41FA5}">
                      <a16:colId xmlns:a16="http://schemas.microsoft.com/office/drawing/2014/main" val="2371496348"/>
                    </a:ext>
                  </a:extLst>
                </a:gridCol>
                <a:gridCol w="493776">
                  <a:extLst>
                    <a:ext uri="{9D8B030D-6E8A-4147-A177-3AD203B41FA5}">
                      <a16:colId xmlns:a16="http://schemas.microsoft.com/office/drawing/2014/main" val="1178988582"/>
                    </a:ext>
                  </a:extLst>
                </a:gridCol>
                <a:gridCol w="493776">
                  <a:extLst>
                    <a:ext uri="{9D8B030D-6E8A-4147-A177-3AD203B41FA5}">
                      <a16:colId xmlns:a16="http://schemas.microsoft.com/office/drawing/2014/main" val="1806278585"/>
                    </a:ext>
                  </a:extLst>
                </a:gridCol>
                <a:gridCol w="493776">
                  <a:extLst>
                    <a:ext uri="{9D8B030D-6E8A-4147-A177-3AD203B41FA5}">
                      <a16:colId xmlns:a16="http://schemas.microsoft.com/office/drawing/2014/main" val="2496114500"/>
                    </a:ext>
                  </a:extLst>
                </a:gridCol>
                <a:gridCol w="493776">
                  <a:extLst>
                    <a:ext uri="{9D8B030D-6E8A-4147-A177-3AD203B41FA5}">
                      <a16:colId xmlns:a16="http://schemas.microsoft.com/office/drawing/2014/main" val="371442180"/>
                    </a:ext>
                  </a:extLst>
                </a:gridCol>
                <a:gridCol w="493776">
                  <a:extLst>
                    <a:ext uri="{9D8B030D-6E8A-4147-A177-3AD203B41FA5}">
                      <a16:colId xmlns:a16="http://schemas.microsoft.com/office/drawing/2014/main" val="452106469"/>
                    </a:ext>
                  </a:extLst>
                </a:gridCol>
                <a:gridCol w="493776">
                  <a:extLst>
                    <a:ext uri="{9D8B030D-6E8A-4147-A177-3AD203B41FA5}">
                      <a16:colId xmlns:a16="http://schemas.microsoft.com/office/drawing/2014/main" val="374038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3565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- 2023-11-29 12:28:00</a:t>
                      </a:r>
                      <a:r>
                        <a:rPr kumimoji="0" lang="en-US" sz="1000" b="0" i="0" u="none" strike="noStrike" kern="1200" cap="none" spc="0" normalizeH="0" baseline="0" noProof="0">
                          <a:ln>
                            <a:noFill/>
                          </a:ln>
                          <a:solidFill>
                            <a:prstClr val="black"/>
                          </a:solidFill>
                          <a:effectLst/>
                          <a:uLnTx/>
                          <a:uFillTx/>
                          <a:latin typeface="Calibri"/>
                          <a:ea typeface="+mn-ea"/>
                          <a:cs typeface="+mn-cs"/>
                        </a:rPr>
                        <a:t>
 In an interview with the Financial Times, our parent company Group CEO Satoru Komiya talked about the responsibility insurers have to "be there" for their customers and to face climate risks "from the front." Read the full article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6.7901234567901 %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9852371"/>
                  </a:ext>
                </a:extLst>
              </a:tr>
            </a:tbl>
          </a:graphicData>
        </a:graphic>
      </p:graphicFrame>
      <p:sp>
        <p:nvSpPr>
          <p:cNvPr id="4" name="Text Placeholder 3">
            <a:extLst>
              <a:ext uri="{FF2B5EF4-FFF2-40B4-BE49-F238E27FC236}">
                <a16:creationId xmlns:a16="http://schemas.microsoft.com/office/drawing/2014/main" id="{1FB9F668-9947-4475-B0DA-396D974FA2C7}"/>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1147044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D5249-BCC4-40A8-9CDE-0D0D3E90C03F}"/>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2599A177-5A79-4BC6-900C-0BE31E3E55E6}"/>
              </a:ext>
            </a:extLst>
          </p:cNvPr>
          <p:cNvGraphicFramePr>
            <a:graphicFrameLocks noGrp="1"/>
          </p:cNvGraphicFramePr>
          <p:nvPr>
            <p:ph type="tbl" sz="quarter" idx="13"/>
            <p:extLst>
              <p:ext uri="{D42A27DB-BD31-4B8C-83A1-F6EECF244321}">
                <p14:modId xmlns:p14="http://schemas.microsoft.com/office/powerpoint/2010/main" val="349162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75022087"/>
                    </a:ext>
                  </a:extLst>
                </a:gridCol>
                <a:gridCol w="1563623">
                  <a:extLst>
                    <a:ext uri="{9D8B030D-6E8A-4147-A177-3AD203B41FA5}">
                      <a16:colId xmlns:a16="http://schemas.microsoft.com/office/drawing/2014/main" val="2542132904"/>
                    </a:ext>
                  </a:extLst>
                </a:gridCol>
                <a:gridCol w="493776">
                  <a:extLst>
                    <a:ext uri="{9D8B030D-6E8A-4147-A177-3AD203B41FA5}">
                      <a16:colId xmlns:a16="http://schemas.microsoft.com/office/drawing/2014/main" val="1304533852"/>
                    </a:ext>
                  </a:extLst>
                </a:gridCol>
                <a:gridCol w="493776">
                  <a:extLst>
                    <a:ext uri="{9D8B030D-6E8A-4147-A177-3AD203B41FA5}">
                      <a16:colId xmlns:a16="http://schemas.microsoft.com/office/drawing/2014/main" val="482889204"/>
                    </a:ext>
                  </a:extLst>
                </a:gridCol>
                <a:gridCol w="493776">
                  <a:extLst>
                    <a:ext uri="{9D8B030D-6E8A-4147-A177-3AD203B41FA5}">
                      <a16:colId xmlns:a16="http://schemas.microsoft.com/office/drawing/2014/main" val="2492821473"/>
                    </a:ext>
                  </a:extLst>
                </a:gridCol>
                <a:gridCol w="493776">
                  <a:extLst>
                    <a:ext uri="{9D8B030D-6E8A-4147-A177-3AD203B41FA5}">
                      <a16:colId xmlns:a16="http://schemas.microsoft.com/office/drawing/2014/main" val="2085012320"/>
                    </a:ext>
                  </a:extLst>
                </a:gridCol>
                <a:gridCol w="493776">
                  <a:extLst>
                    <a:ext uri="{9D8B030D-6E8A-4147-A177-3AD203B41FA5}">
                      <a16:colId xmlns:a16="http://schemas.microsoft.com/office/drawing/2014/main" val="2546375934"/>
                    </a:ext>
                  </a:extLst>
                </a:gridCol>
                <a:gridCol w="493776">
                  <a:extLst>
                    <a:ext uri="{9D8B030D-6E8A-4147-A177-3AD203B41FA5}">
                      <a16:colId xmlns:a16="http://schemas.microsoft.com/office/drawing/2014/main" val="3025431628"/>
                    </a:ext>
                  </a:extLst>
                </a:gridCol>
                <a:gridCol w="493776">
                  <a:extLst>
                    <a:ext uri="{9D8B030D-6E8A-4147-A177-3AD203B41FA5}">
                      <a16:colId xmlns:a16="http://schemas.microsoft.com/office/drawing/2014/main" val="1646781488"/>
                    </a:ext>
                  </a:extLst>
                </a:gridCol>
                <a:gridCol w="493776">
                  <a:extLst>
                    <a:ext uri="{9D8B030D-6E8A-4147-A177-3AD203B41FA5}">
                      <a16:colId xmlns:a16="http://schemas.microsoft.com/office/drawing/2014/main" val="3517359088"/>
                    </a:ext>
                  </a:extLst>
                </a:gridCol>
                <a:gridCol w="493776">
                  <a:extLst>
                    <a:ext uri="{9D8B030D-6E8A-4147-A177-3AD203B41FA5}">
                      <a16:colId xmlns:a16="http://schemas.microsoft.com/office/drawing/2014/main" val="2644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8214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- 2023-11-29 09:39:38</a:t>
                      </a:r>
                      <a:r>
                        <a:rPr kumimoji="0" lang="en-US" sz="1000" b="0" i="0" u="none" strike="noStrike" kern="1200" cap="none" spc="0" normalizeH="0" baseline="0" noProof="0">
                          <a:ln>
                            <a:noFill/>
                          </a:ln>
                          <a:solidFill>
                            <a:prstClr val="black"/>
                          </a:solidFill>
                          <a:effectLst/>
                          <a:uLnTx/>
                          <a:uFillTx/>
                          <a:latin typeface="Calibri"/>
                          <a:ea typeface="+mn-ea"/>
                          <a:cs typeface="+mn-cs"/>
                        </a:rPr>
                        <a:t>
 We know the holidays are busy, so this week we treated employees in our Bala Cynwyd and Honolulu offices to a delicious "Build Your Own Sandwich Bar!" 🥪 We also played some rounds of everyone's favorite classic game, Bingo! Winners received points to redeem and share on our employee recognition site. 🌟 Thanks to all who joined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36.830102622577 %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39985539"/>
                  </a:ext>
                </a:extLst>
              </a:tr>
            </a:tbl>
          </a:graphicData>
        </a:graphic>
      </p:graphicFrame>
      <p:sp>
        <p:nvSpPr>
          <p:cNvPr id="4" name="Text Placeholder 3">
            <a:extLst>
              <a:ext uri="{FF2B5EF4-FFF2-40B4-BE49-F238E27FC236}">
                <a16:creationId xmlns:a16="http://schemas.microsoft.com/office/drawing/2014/main" id="{B5789DBB-EF59-4AC7-AFD7-BFC2CA7D0DBD}"/>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5431220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410B5-CA85-4D2F-AB8F-72926D28A2EC}"/>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B0387EB0-256A-4548-8853-915D81F51779}"/>
              </a:ext>
            </a:extLst>
          </p:cNvPr>
          <p:cNvGraphicFramePr>
            <a:graphicFrameLocks noGrp="1"/>
          </p:cNvGraphicFramePr>
          <p:nvPr>
            <p:ph type="tbl" sz="quarter" idx="13"/>
            <p:extLst>
              <p:ext uri="{D42A27DB-BD31-4B8C-83A1-F6EECF244321}">
                <p14:modId xmlns:p14="http://schemas.microsoft.com/office/powerpoint/2010/main" val="53750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29223404"/>
                    </a:ext>
                  </a:extLst>
                </a:gridCol>
                <a:gridCol w="1563623">
                  <a:extLst>
                    <a:ext uri="{9D8B030D-6E8A-4147-A177-3AD203B41FA5}">
                      <a16:colId xmlns:a16="http://schemas.microsoft.com/office/drawing/2014/main" val="1684254208"/>
                    </a:ext>
                  </a:extLst>
                </a:gridCol>
                <a:gridCol w="493776">
                  <a:extLst>
                    <a:ext uri="{9D8B030D-6E8A-4147-A177-3AD203B41FA5}">
                      <a16:colId xmlns:a16="http://schemas.microsoft.com/office/drawing/2014/main" val="974466880"/>
                    </a:ext>
                  </a:extLst>
                </a:gridCol>
                <a:gridCol w="493776">
                  <a:extLst>
                    <a:ext uri="{9D8B030D-6E8A-4147-A177-3AD203B41FA5}">
                      <a16:colId xmlns:a16="http://schemas.microsoft.com/office/drawing/2014/main" val="1576760182"/>
                    </a:ext>
                  </a:extLst>
                </a:gridCol>
                <a:gridCol w="493776">
                  <a:extLst>
                    <a:ext uri="{9D8B030D-6E8A-4147-A177-3AD203B41FA5}">
                      <a16:colId xmlns:a16="http://schemas.microsoft.com/office/drawing/2014/main" val="1690165044"/>
                    </a:ext>
                  </a:extLst>
                </a:gridCol>
                <a:gridCol w="493776">
                  <a:extLst>
                    <a:ext uri="{9D8B030D-6E8A-4147-A177-3AD203B41FA5}">
                      <a16:colId xmlns:a16="http://schemas.microsoft.com/office/drawing/2014/main" val="2828636369"/>
                    </a:ext>
                  </a:extLst>
                </a:gridCol>
                <a:gridCol w="493776">
                  <a:extLst>
                    <a:ext uri="{9D8B030D-6E8A-4147-A177-3AD203B41FA5}">
                      <a16:colId xmlns:a16="http://schemas.microsoft.com/office/drawing/2014/main" val="2685414526"/>
                    </a:ext>
                  </a:extLst>
                </a:gridCol>
                <a:gridCol w="493776">
                  <a:extLst>
                    <a:ext uri="{9D8B030D-6E8A-4147-A177-3AD203B41FA5}">
                      <a16:colId xmlns:a16="http://schemas.microsoft.com/office/drawing/2014/main" val="2264268562"/>
                    </a:ext>
                  </a:extLst>
                </a:gridCol>
                <a:gridCol w="493776">
                  <a:extLst>
                    <a:ext uri="{9D8B030D-6E8A-4147-A177-3AD203B41FA5}">
                      <a16:colId xmlns:a16="http://schemas.microsoft.com/office/drawing/2014/main" val="632880217"/>
                    </a:ext>
                  </a:extLst>
                </a:gridCol>
                <a:gridCol w="493776">
                  <a:extLst>
                    <a:ext uri="{9D8B030D-6E8A-4147-A177-3AD203B41FA5}">
                      <a16:colId xmlns:a16="http://schemas.microsoft.com/office/drawing/2014/main" val="3694313033"/>
                    </a:ext>
                  </a:extLst>
                </a:gridCol>
                <a:gridCol w="493776">
                  <a:extLst>
                    <a:ext uri="{9D8B030D-6E8A-4147-A177-3AD203B41FA5}">
                      <a16:colId xmlns:a16="http://schemas.microsoft.com/office/drawing/2014/main" val="3829992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2189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- 2023-11-28 15:32:32</a:t>
                      </a:r>
                      <a:r>
                        <a:rPr kumimoji="0" lang="en-US" sz="1000" b="0" i="0" u="none" strike="noStrike" kern="1200" cap="none" spc="0" normalizeH="0" baseline="0" noProof="0">
                          <a:ln>
                            <a:noFill/>
                          </a:ln>
                          <a:solidFill>
                            <a:prstClr val="black"/>
                          </a:solidFill>
                          <a:effectLst/>
                          <a:uLnTx/>
                          <a:uFillTx/>
                          <a:latin typeface="Calibri"/>
                          <a:ea typeface="+mn-ea"/>
                          <a:cs typeface="+mn-cs"/>
                        </a:rPr>
                        <a:t>
 Today is #GivingTuesday - a global opportunity for generosity! Giving back to the communities and causes our team cares about is important to our company, and we hope you may be inspired to support your favorite charities today. Whether offering financial support, volunteering, or just showing kindness, we all have a chance to make a change. 
Learn how you can get involved at www.givingtuesday.org.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3.9944903581267 %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2670894"/>
                  </a:ext>
                </a:extLst>
              </a:tr>
            </a:tbl>
          </a:graphicData>
        </a:graphic>
      </p:graphicFrame>
      <p:sp>
        <p:nvSpPr>
          <p:cNvPr id="4" name="Text Placeholder 3">
            <a:extLst>
              <a:ext uri="{FF2B5EF4-FFF2-40B4-BE49-F238E27FC236}">
                <a16:creationId xmlns:a16="http://schemas.microsoft.com/office/drawing/2014/main" id="{34DD02A2-46DE-46CB-A63C-350E27A652E7}"/>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6347265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BF425-8002-4E45-95F1-2756554DD50C}"/>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3828F8C7-7E94-473C-95C4-858FD3BDFAFB}"/>
              </a:ext>
            </a:extLst>
          </p:cNvPr>
          <p:cNvGraphicFramePr>
            <a:graphicFrameLocks noGrp="1"/>
          </p:cNvGraphicFramePr>
          <p:nvPr>
            <p:ph type="tbl" sz="quarter" idx="13"/>
            <p:extLst>
              <p:ext uri="{D42A27DB-BD31-4B8C-83A1-F6EECF244321}">
                <p14:modId xmlns:p14="http://schemas.microsoft.com/office/powerpoint/2010/main" val="292390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60475039"/>
                    </a:ext>
                  </a:extLst>
                </a:gridCol>
                <a:gridCol w="1563623">
                  <a:extLst>
                    <a:ext uri="{9D8B030D-6E8A-4147-A177-3AD203B41FA5}">
                      <a16:colId xmlns:a16="http://schemas.microsoft.com/office/drawing/2014/main" val="1904019068"/>
                    </a:ext>
                  </a:extLst>
                </a:gridCol>
                <a:gridCol w="493776">
                  <a:extLst>
                    <a:ext uri="{9D8B030D-6E8A-4147-A177-3AD203B41FA5}">
                      <a16:colId xmlns:a16="http://schemas.microsoft.com/office/drawing/2014/main" val="4176864973"/>
                    </a:ext>
                  </a:extLst>
                </a:gridCol>
                <a:gridCol w="493776">
                  <a:extLst>
                    <a:ext uri="{9D8B030D-6E8A-4147-A177-3AD203B41FA5}">
                      <a16:colId xmlns:a16="http://schemas.microsoft.com/office/drawing/2014/main" val="3361914283"/>
                    </a:ext>
                  </a:extLst>
                </a:gridCol>
                <a:gridCol w="493776">
                  <a:extLst>
                    <a:ext uri="{9D8B030D-6E8A-4147-A177-3AD203B41FA5}">
                      <a16:colId xmlns:a16="http://schemas.microsoft.com/office/drawing/2014/main" val="3172841881"/>
                    </a:ext>
                  </a:extLst>
                </a:gridCol>
                <a:gridCol w="493776">
                  <a:extLst>
                    <a:ext uri="{9D8B030D-6E8A-4147-A177-3AD203B41FA5}">
                      <a16:colId xmlns:a16="http://schemas.microsoft.com/office/drawing/2014/main" val="190245454"/>
                    </a:ext>
                  </a:extLst>
                </a:gridCol>
                <a:gridCol w="493776">
                  <a:extLst>
                    <a:ext uri="{9D8B030D-6E8A-4147-A177-3AD203B41FA5}">
                      <a16:colId xmlns:a16="http://schemas.microsoft.com/office/drawing/2014/main" val="1081929518"/>
                    </a:ext>
                  </a:extLst>
                </a:gridCol>
                <a:gridCol w="493776">
                  <a:extLst>
                    <a:ext uri="{9D8B030D-6E8A-4147-A177-3AD203B41FA5}">
                      <a16:colId xmlns:a16="http://schemas.microsoft.com/office/drawing/2014/main" val="1483234143"/>
                    </a:ext>
                  </a:extLst>
                </a:gridCol>
                <a:gridCol w="493776">
                  <a:extLst>
                    <a:ext uri="{9D8B030D-6E8A-4147-A177-3AD203B41FA5}">
                      <a16:colId xmlns:a16="http://schemas.microsoft.com/office/drawing/2014/main" val="1328488424"/>
                    </a:ext>
                  </a:extLst>
                </a:gridCol>
                <a:gridCol w="493776">
                  <a:extLst>
                    <a:ext uri="{9D8B030D-6E8A-4147-A177-3AD203B41FA5}">
                      <a16:colId xmlns:a16="http://schemas.microsoft.com/office/drawing/2014/main" val="3643829944"/>
                    </a:ext>
                  </a:extLst>
                </a:gridCol>
                <a:gridCol w="493776">
                  <a:extLst>
                    <a:ext uri="{9D8B030D-6E8A-4147-A177-3AD203B41FA5}">
                      <a16:colId xmlns:a16="http://schemas.microsoft.com/office/drawing/2014/main" val="2926817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8612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- 2023-11-28 13:22:04</a:t>
                      </a:r>
                      <a:r>
                        <a:rPr kumimoji="0" lang="en-US" sz="1000" b="0" i="0" u="none" strike="noStrike" kern="1200" cap="none" spc="0" normalizeH="0" baseline="0" noProof="0">
                          <a:ln>
                            <a:noFill/>
                          </a:ln>
                          <a:solidFill>
                            <a:prstClr val="black"/>
                          </a:solidFill>
                          <a:effectLst/>
                          <a:uLnTx/>
                          <a:uFillTx/>
                          <a:latin typeface="Calibri"/>
                          <a:ea typeface="+mn-ea"/>
                          <a:cs typeface="+mn-cs"/>
                        </a:rPr>
                        <a:t>
 At PHLY, #givingback to the #community is part of who we are. #GivingTuesday embraces giving of ALL types, whether it's supporting a favorite cause, assisting neighbors in need, donating goods and supplies, or simply expressing gratitude - there's a way for everyone to give back. Today, let's celebrate the spirit of generosity and remember the #nonprofits close to our hearts. 💙
Explore givingtuesday.org for inspiration and discover meaningful ways to make a difference.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7.4835526315789 %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5612739"/>
                  </a:ext>
                </a:extLst>
              </a:tr>
            </a:tbl>
          </a:graphicData>
        </a:graphic>
      </p:graphicFrame>
      <p:sp>
        <p:nvSpPr>
          <p:cNvPr id="4" name="Text Placeholder 3">
            <a:extLst>
              <a:ext uri="{FF2B5EF4-FFF2-40B4-BE49-F238E27FC236}">
                <a16:creationId xmlns:a16="http://schemas.microsoft.com/office/drawing/2014/main" id="{1BF6054B-F480-43C9-BE0F-50BC98C7A151}"/>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8096805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43C5-9CC6-4AF9-B2C5-55C11EE10D4A}"/>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64BC5433-0B8D-460E-AFB1-A892BFC4A6B5}"/>
              </a:ext>
            </a:extLst>
          </p:cNvPr>
          <p:cNvGraphicFramePr>
            <a:graphicFrameLocks noGrp="1"/>
          </p:cNvGraphicFramePr>
          <p:nvPr>
            <p:ph type="tbl" sz="quarter" idx="13"/>
            <p:extLst>
              <p:ext uri="{D42A27DB-BD31-4B8C-83A1-F6EECF244321}">
                <p14:modId xmlns:p14="http://schemas.microsoft.com/office/powerpoint/2010/main" val="66363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92147776"/>
                    </a:ext>
                  </a:extLst>
                </a:gridCol>
                <a:gridCol w="1563623">
                  <a:extLst>
                    <a:ext uri="{9D8B030D-6E8A-4147-A177-3AD203B41FA5}">
                      <a16:colId xmlns:a16="http://schemas.microsoft.com/office/drawing/2014/main" val="3804003518"/>
                    </a:ext>
                  </a:extLst>
                </a:gridCol>
                <a:gridCol w="493776">
                  <a:extLst>
                    <a:ext uri="{9D8B030D-6E8A-4147-A177-3AD203B41FA5}">
                      <a16:colId xmlns:a16="http://schemas.microsoft.com/office/drawing/2014/main" val="900001443"/>
                    </a:ext>
                  </a:extLst>
                </a:gridCol>
                <a:gridCol w="493776">
                  <a:extLst>
                    <a:ext uri="{9D8B030D-6E8A-4147-A177-3AD203B41FA5}">
                      <a16:colId xmlns:a16="http://schemas.microsoft.com/office/drawing/2014/main" val="2949908641"/>
                    </a:ext>
                  </a:extLst>
                </a:gridCol>
                <a:gridCol w="493776">
                  <a:extLst>
                    <a:ext uri="{9D8B030D-6E8A-4147-A177-3AD203B41FA5}">
                      <a16:colId xmlns:a16="http://schemas.microsoft.com/office/drawing/2014/main" val="683887373"/>
                    </a:ext>
                  </a:extLst>
                </a:gridCol>
                <a:gridCol w="493776">
                  <a:extLst>
                    <a:ext uri="{9D8B030D-6E8A-4147-A177-3AD203B41FA5}">
                      <a16:colId xmlns:a16="http://schemas.microsoft.com/office/drawing/2014/main" val="2615385861"/>
                    </a:ext>
                  </a:extLst>
                </a:gridCol>
                <a:gridCol w="493776">
                  <a:extLst>
                    <a:ext uri="{9D8B030D-6E8A-4147-A177-3AD203B41FA5}">
                      <a16:colId xmlns:a16="http://schemas.microsoft.com/office/drawing/2014/main" val="1152998605"/>
                    </a:ext>
                  </a:extLst>
                </a:gridCol>
                <a:gridCol w="493776">
                  <a:extLst>
                    <a:ext uri="{9D8B030D-6E8A-4147-A177-3AD203B41FA5}">
                      <a16:colId xmlns:a16="http://schemas.microsoft.com/office/drawing/2014/main" val="438811810"/>
                    </a:ext>
                  </a:extLst>
                </a:gridCol>
                <a:gridCol w="493776">
                  <a:extLst>
                    <a:ext uri="{9D8B030D-6E8A-4147-A177-3AD203B41FA5}">
                      <a16:colId xmlns:a16="http://schemas.microsoft.com/office/drawing/2014/main" val="1152576803"/>
                    </a:ext>
                  </a:extLst>
                </a:gridCol>
                <a:gridCol w="493776">
                  <a:extLst>
                    <a:ext uri="{9D8B030D-6E8A-4147-A177-3AD203B41FA5}">
                      <a16:colId xmlns:a16="http://schemas.microsoft.com/office/drawing/2014/main" val="2247931021"/>
                    </a:ext>
                  </a:extLst>
                </a:gridCol>
                <a:gridCol w="493776">
                  <a:extLst>
                    <a:ext uri="{9D8B030D-6E8A-4147-A177-3AD203B41FA5}">
                      <a16:colId xmlns:a16="http://schemas.microsoft.com/office/drawing/2014/main" val="2873113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2470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- 2023-11-28 10:23:15</a:t>
                      </a:r>
                      <a:r>
                        <a:rPr kumimoji="0" lang="en-US" sz="1000" b="0" i="0" u="none" strike="noStrike" kern="1200" cap="none" spc="0" normalizeH="0" baseline="0" noProof="0">
                          <a:ln>
                            <a:noFill/>
                          </a:ln>
                          <a:solidFill>
                            <a:prstClr val="black"/>
                          </a:solidFill>
                          <a:effectLst/>
                          <a:uLnTx/>
                          <a:uFillTx/>
                          <a:latin typeface="Calibri"/>
                          <a:ea typeface="+mn-ea"/>
                          <a:cs typeface="+mn-cs"/>
                        </a:rPr>
                        <a:t>
 The spirit of thankfulness is still alive here at Tokio Marine North America Services! We are honored and grateful to once again be listed as one of Computerworld's Best Places to Work in IT. 👏 
We ranked #7 in the small (less than 1,000 employees) category, \#4 in Career Development, \#4 in DEI, and more! Thanks to our IT team for continuing to make TMNAS an amazing place to work! #BestPlacesIT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4.3610547667343 %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2490174"/>
                  </a:ext>
                </a:extLst>
              </a:tr>
            </a:tbl>
          </a:graphicData>
        </a:graphic>
      </p:graphicFrame>
      <p:sp>
        <p:nvSpPr>
          <p:cNvPr id="4" name="Text Placeholder 3">
            <a:extLst>
              <a:ext uri="{FF2B5EF4-FFF2-40B4-BE49-F238E27FC236}">
                <a16:creationId xmlns:a16="http://schemas.microsoft.com/office/drawing/2014/main" id="{8B9C9CE5-7165-4D66-92AB-B68C658FCCB1}"/>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25133325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BE-9569-48DC-A0B6-D9EECDF42621}"/>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B2D95572-72BB-4A1B-A94C-3D982B1616F8}"/>
              </a:ext>
            </a:extLst>
          </p:cNvPr>
          <p:cNvGraphicFramePr>
            <a:graphicFrameLocks noGrp="1"/>
          </p:cNvGraphicFramePr>
          <p:nvPr>
            <p:ph type="tbl" sz="quarter" idx="13"/>
            <p:extLst>
              <p:ext uri="{D42A27DB-BD31-4B8C-83A1-F6EECF244321}">
                <p14:modId xmlns:p14="http://schemas.microsoft.com/office/powerpoint/2010/main" val="131333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08084063"/>
                    </a:ext>
                  </a:extLst>
                </a:gridCol>
                <a:gridCol w="1563623">
                  <a:extLst>
                    <a:ext uri="{9D8B030D-6E8A-4147-A177-3AD203B41FA5}">
                      <a16:colId xmlns:a16="http://schemas.microsoft.com/office/drawing/2014/main" val="668095560"/>
                    </a:ext>
                  </a:extLst>
                </a:gridCol>
                <a:gridCol w="493776">
                  <a:extLst>
                    <a:ext uri="{9D8B030D-6E8A-4147-A177-3AD203B41FA5}">
                      <a16:colId xmlns:a16="http://schemas.microsoft.com/office/drawing/2014/main" val="2235816834"/>
                    </a:ext>
                  </a:extLst>
                </a:gridCol>
                <a:gridCol w="493776">
                  <a:extLst>
                    <a:ext uri="{9D8B030D-6E8A-4147-A177-3AD203B41FA5}">
                      <a16:colId xmlns:a16="http://schemas.microsoft.com/office/drawing/2014/main" val="230298501"/>
                    </a:ext>
                  </a:extLst>
                </a:gridCol>
                <a:gridCol w="493776">
                  <a:extLst>
                    <a:ext uri="{9D8B030D-6E8A-4147-A177-3AD203B41FA5}">
                      <a16:colId xmlns:a16="http://schemas.microsoft.com/office/drawing/2014/main" val="3898398797"/>
                    </a:ext>
                  </a:extLst>
                </a:gridCol>
                <a:gridCol w="493776">
                  <a:extLst>
                    <a:ext uri="{9D8B030D-6E8A-4147-A177-3AD203B41FA5}">
                      <a16:colId xmlns:a16="http://schemas.microsoft.com/office/drawing/2014/main" val="1026038149"/>
                    </a:ext>
                  </a:extLst>
                </a:gridCol>
                <a:gridCol w="493776">
                  <a:extLst>
                    <a:ext uri="{9D8B030D-6E8A-4147-A177-3AD203B41FA5}">
                      <a16:colId xmlns:a16="http://schemas.microsoft.com/office/drawing/2014/main" val="1533717050"/>
                    </a:ext>
                  </a:extLst>
                </a:gridCol>
                <a:gridCol w="493776">
                  <a:extLst>
                    <a:ext uri="{9D8B030D-6E8A-4147-A177-3AD203B41FA5}">
                      <a16:colId xmlns:a16="http://schemas.microsoft.com/office/drawing/2014/main" val="2070114826"/>
                    </a:ext>
                  </a:extLst>
                </a:gridCol>
                <a:gridCol w="493776">
                  <a:extLst>
                    <a:ext uri="{9D8B030D-6E8A-4147-A177-3AD203B41FA5}">
                      <a16:colId xmlns:a16="http://schemas.microsoft.com/office/drawing/2014/main" val="2834880389"/>
                    </a:ext>
                  </a:extLst>
                </a:gridCol>
                <a:gridCol w="493776">
                  <a:extLst>
                    <a:ext uri="{9D8B030D-6E8A-4147-A177-3AD203B41FA5}">
                      <a16:colId xmlns:a16="http://schemas.microsoft.com/office/drawing/2014/main" val="137416696"/>
                    </a:ext>
                  </a:extLst>
                </a:gridCol>
                <a:gridCol w="493776">
                  <a:extLst>
                    <a:ext uri="{9D8B030D-6E8A-4147-A177-3AD203B41FA5}">
                      <a16:colId xmlns:a16="http://schemas.microsoft.com/office/drawing/2014/main" val="410015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4602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- 2023-11-27 18:34:28</a:t>
                      </a:r>
                      <a:r>
                        <a:rPr kumimoji="0" lang="en-US" sz="1000" b="0" i="0" u="none" strike="noStrike" kern="1200" cap="none" spc="0" normalizeH="0" baseline="0" noProof="0">
                          <a:ln>
                            <a:noFill/>
                          </a:ln>
                          <a:solidFill>
                            <a:prstClr val="black"/>
                          </a:solidFill>
                          <a:effectLst/>
                          <a:uLnTx/>
                          <a:uFillTx/>
                          <a:latin typeface="Calibri"/>
                          <a:ea typeface="+mn-ea"/>
                          <a:cs typeface="+mn-cs"/>
                        </a:rPr>
                        <a:t>
 Keeping workers safe helps companies avoid expensive workers’ compensation claims and higher insurance rates. It can also improve worker retention and increase productivity. In this Hawaii Business Magazine article, Dean Estabilio of our Risk &amp; Safety Management department shares his tips for cultivating a safe work environment. 
https://lnkd.in/duGfUZtX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4.1275797373358 %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64212145"/>
                  </a:ext>
                </a:extLst>
              </a:tr>
            </a:tbl>
          </a:graphicData>
        </a:graphic>
      </p:graphicFrame>
      <p:sp>
        <p:nvSpPr>
          <p:cNvPr id="4" name="Text Placeholder 3">
            <a:extLst>
              <a:ext uri="{FF2B5EF4-FFF2-40B4-BE49-F238E27FC236}">
                <a16:creationId xmlns:a16="http://schemas.microsoft.com/office/drawing/2014/main" id="{AE7EA2F1-B57B-4824-9F2E-4ACE18AEB883}"/>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5727605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45AD8-A3BE-4C0D-AF94-E69094E91684}"/>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B6698268-4D72-429B-95C5-7FC09BB0BE0B}"/>
              </a:ext>
            </a:extLst>
          </p:cNvPr>
          <p:cNvGraphicFramePr>
            <a:graphicFrameLocks noGrp="1"/>
          </p:cNvGraphicFramePr>
          <p:nvPr>
            <p:ph type="tbl" sz="quarter" idx="13"/>
            <p:extLst>
              <p:ext uri="{D42A27DB-BD31-4B8C-83A1-F6EECF244321}">
                <p14:modId xmlns:p14="http://schemas.microsoft.com/office/powerpoint/2010/main" val="1463407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1210196"/>
                    </a:ext>
                  </a:extLst>
                </a:gridCol>
                <a:gridCol w="1563623">
                  <a:extLst>
                    <a:ext uri="{9D8B030D-6E8A-4147-A177-3AD203B41FA5}">
                      <a16:colId xmlns:a16="http://schemas.microsoft.com/office/drawing/2014/main" val="3713161534"/>
                    </a:ext>
                  </a:extLst>
                </a:gridCol>
                <a:gridCol w="493776">
                  <a:extLst>
                    <a:ext uri="{9D8B030D-6E8A-4147-A177-3AD203B41FA5}">
                      <a16:colId xmlns:a16="http://schemas.microsoft.com/office/drawing/2014/main" val="2529033481"/>
                    </a:ext>
                  </a:extLst>
                </a:gridCol>
                <a:gridCol w="493776">
                  <a:extLst>
                    <a:ext uri="{9D8B030D-6E8A-4147-A177-3AD203B41FA5}">
                      <a16:colId xmlns:a16="http://schemas.microsoft.com/office/drawing/2014/main" val="3419474901"/>
                    </a:ext>
                  </a:extLst>
                </a:gridCol>
                <a:gridCol w="493776">
                  <a:extLst>
                    <a:ext uri="{9D8B030D-6E8A-4147-A177-3AD203B41FA5}">
                      <a16:colId xmlns:a16="http://schemas.microsoft.com/office/drawing/2014/main" val="2040533487"/>
                    </a:ext>
                  </a:extLst>
                </a:gridCol>
                <a:gridCol w="493776">
                  <a:extLst>
                    <a:ext uri="{9D8B030D-6E8A-4147-A177-3AD203B41FA5}">
                      <a16:colId xmlns:a16="http://schemas.microsoft.com/office/drawing/2014/main" val="3691455655"/>
                    </a:ext>
                  </a:extLst>
                </a:gridCol>
                <a:gridCol w="493776">
                  <a:extLst>
                    <a:ext uri="{9D8B030D-6E8A-4147-A177-3AD203B41FA5}">
                      <a16:colId xmlns:a16="http://schemas.microsoft.com/office/drawing/2014/main" val="3813177863"/>
                    </a:ext>
                  </a:extLst>
                </a:gridCol>
                <a:gridCol w="493776">
                  <a:extLst>
                    <a:ext uri="{9D8B030D-6E8A-4147-A177-3AD203B41FA5}">
                      <a16:colId xmlns:a16="http://schemas.microsoft.com/office/drawing/2014/main" val="73163512"/>
                    </a:ext>
                  </a:extLst>
                </a:gridCol>
                <a:gridCol w="493776">
                  <a:extLst>
                    <a:ext uri="{9D8B030D-6E8A-4147-A177-3AD203B41FA5}">
                      <a16:colId xmlns:a16="http://schemas.microsoft.com/office/drawing/2014/main" val="633158749"/>
                    </a:ext>
                  </a:extLst>
                </a:gridCol>
                <a:gridCol w="493776">
                  <a:extLst>
                    <a:ext uri="{9D8B030D-6E8A-4147-A177-3AD203B41FA5}">
                      <a16:colId xmlns:a16="http://schemas.microsoft.com/office/drawing/2014/main" val="3074950020"/>
                    </a:ext>
                  </a:extLst>
                </a:gridCol>
                <a:gridCol w="493776">
                  <a:extLst>
                    <a:ext uri="{9D8B030D-6E8A-4147-A177-3AD203B41FA5}">
                      <a16:colId xmlns:a16="http://schemas.microsoft.com/office/drawing/2014/main" val="340932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0765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- 2023-11-27 11:46:21</a:t>
                      </a:r>
                      <a:r>
                        <a:rPr kumimoji="0" lang="en-US" sz="1000" b="0" i="0" u="none" strike="noStrike" kern="1200" cap="none" spc="0" normalizeH="0" baseline="0" noProof="0">
                          <a:ln>
                            <a:noFill/>
                          </a:ln>
                          <a:solidFill>
                            <a:prstClr val="black"/>
                          </a:solidFill>
                          <a:effectLst/>
                          <a:uLnTx/>
                          <a:uFillTx/>
                          <a:latin typeface="Calibri"/>
                          <a:ea typeface="+mn-ea"/>
                          <a:cs typeface="+mn-cs"/>
                        </a:rPr>
                        <a:t>
 Are you in need of some #MondayMotivation to jumpstart your #jobsearch? Stop scrolling and visit bit.ly/PHLYCareers to find your next great opportunity! With positions available nationwide, we offer a wide range of #career paths that may be the right fit for you.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5.4940374787053 %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4394159"/>
                  </a:ext>
                </a:extLst>
              </a:tr>
            </a:tbl>
          </a:graphicData>
        </a:graphic>
      </p:graphicFrame>
      <p:sp>
        <p:nvSpPr>
          <p:cNvPr id="4" name="Text Placeholder 3">
            <a:extLst>
              <a:ext uri="{FF2B5EF4-FFF2-40B4-BE49-F238E27FC236}">
                <a16:creationId xmlns:a16="http://schemas.microsoft.com/office/drawing/2014/main" id="{4DDF03AF-51E4-4FEF-B046-A4E4E9716B64}"/>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30987514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67E8-DC29-4FDF-A3AB-ECC2E3BE4EAF}"/>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2EBFC049-7A6D-4FAC-A78D-DAFA6A4B271E}"/>
              </a:ext>
            </a:extLst>
          </p:cNvPr>
          <p:cNvGraphicFramePr>
            <a:graphicFrameLocks noGrp="1"/>
          </p:cNvGraphicFramePr>
          <p:nvPr>
            <p:ph type="tbl" sz="quarter" idx="13"/>
            <p:extLst>
              <p:ext uri="{D42A27DB-BD31-4B8C-83A1-F6EECF244321}">
                <p14:modId xmlns:p14="http://schemas.microsoft.com/office/powerpoint/2010/main" val="1173265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06451397"/>
                    </a:ext>
                  </a:extLst>
                </a:gridCol>
                <a:gridCol w="1563623">
                  <a:extLst>
                    <a:ext uri="{9D8B030D-6E8A-4147-A177-3AD203B41FA5}">
                      <a16:colId xmlns:a16="http://schemas.microsoft.com/office/drawing/2014/main" val="2609624823"/>
                    </a:ext>
                  </a:extLst>
                </a:gridCol>
                <a:gridCol w="493776">
                  <a:extLst>
                    <a:ext uri="{9D8B030D-6E8A-4147-A177-3AD203B41FA5}">
                      <a16:colId xmlns:a16="http://schemas.microsoft.com/office/drawing/2014/main" val="41766802"/>
                    </a:ext>
                  </a:extLst>
                </a:gridCol>
                <a:gridCol w="493776">
                  <a:extLst>
                    <a:ext uri="{9D8B030D-6E8A-4147-A177-3AD203B41FA5}">
                      <a16:colId xmlns:a16="http://schemas.microsoft.com/office/drawing/2014/main" val="1317959311"/>
                    </a:ext>
                  </a:extLst>
                </a:gridCol>
                <a:gridCol w="493776">
                  <a:extLst>
                    <a:ext uri="{9D8B030D-6E8A-4147-A177-3AD203B41FA5}">
                      <a16:colId xmlns:a16="http://schemas.microsoft.com/office/drawing/2014/main" val="1483089770"/>
                    </a:ext>
                  </a:extLst>
                </a:gridCol>
                <a:gridCol w="493776">
                  <a:extLst>
                    <a:ext uri="{9D8B030D-6E8A-4147-A177-3AD203B41FA5}">
                      <a16:colId xmlns:a16="http://schemas.microsoft.com/office/drawing/2014/main" val="999364179"/>
                    </a:ext>
                  </a:extLst>
                </a:gridCol>
                <a:gridCol w="493776">
                  <a:extLst>
                    <a:ext uri="{9D8B030D-6E8A-4147-A177-3AD203B41FA5}">
                      <a16:colId xmlns:a16="http://schemas.microsoft.com/office/drawing/2014/main" val="2421190667"/>
                    </a:ext>
                  </a:extLst>
                </a:gridCol>
                <a:gridCol w="493776">
                  <a:extLst>
                    <a:ext uri="{9D8B030D-6E8A-4147-A177-3AD203B41FA5}">
                      <a16:colId xmlns:a16="http://schemas.microsoft.com/office/drawing/2014/main" val="407055181"/>
                    </a:ext>
                  </a:extLst>
                </a:gridCol>
                <a:gridCol w="493776">
                  <a:extLst>
                    <a:ext uri="{9D8B030D-6E8A-4147-A177-3AD203B41FA5}">
                      <a16:colId xmlns:a16="http://schemas.microsoft.com/office/drawing/2014/main" val="1898787924"/>
                    </a:ext>
                  </a:extLst>
                </a:gridCol>
                <a:gridCol w="493776">
                  <a:extLst>
                    <a:ext uri="{9D8B030D-6E8A-4147-A177-3AD203B41FA5}">
                      <a16:colId xmlns:a16="http://schemas.microsoft.com/office/drawing/2014/main" val="1835338206"/>
                    </a:ext>
                  </a:extLst>
                </a:gridCol>
                <a:gridCol w="493776">
                  <a:extLst>
                    <a:ext uri="{9D8B030D-6E8A-4147-A177-3AD203B41FA5}">
                      <a16:colId xmlns:a16="http://schemas.microsoft.com/office/drawing/2014/main" val="1691850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0564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- 2023-11-23 12:15:09</a:t>
                      </a:r>
                      <a:r>
                        <a:rPr kumimoji="0" lang="en-US" sz="1000" b="0" i="0" u="none" strike="noStrike" kern="1200" cap="none" spc="0" normalizeH="0" baseline="0" noProof="0">
                          <a:ln>
                            <a:noFill/>
                          </a:ln>
                          <a:solidFill>
                            <a:prstClr val="black"/>
                          </a:solidFill>
                          <a:effectLst/>
                          <a:uLnTx/>
                          <a:uFillTx/>
                          <a:latin typeface="Calibri"/>
                          <a:ea typeface="+mn-ea"/>
                          <a:cs typeface="+mn-cs"/>
                        </a:rPr>
                        <a:t>
 This #Thanksgiving, #TEAMPHLY laced up their sneakers and hit the pavement for the 31st annual Philadelphia Insurance Companies Turkey Trot! 🏃‍♂️🏃‍♀️🦃 
One of the oldest turkey trots in the #Philadelphia area, the 5-mile race has become a Thanksgiving morning tradition for more than 1,000 people and 75 sponsors from across the city, raising over  million for Face to Face Germantown. 
The local #nonprofit serves 30,000 free meals to struggling families and individuals in the #community each year. Happy Thanksgiving to everyone from 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20.643642072213 %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8219601"/>
                  </a:ext>
                </a:extLst>
              </a:tr>
            </a:tbl>
          </a:graphicData>
        </a:graphic>
      </p:graphicFrame>
      <p:sp>
        <p:nvSpPr>
          <p:cNvPr id="4" name="Text Placeholder 3">
            <a:extLst>
              <a:ext uri="{FF2B5EF4-FFF2-40B4-BE49-F238E27FC236}">
                <a16:creationId xmlns:a16="http://schemas.microsoft.com/office/drawing/2014/main" id="{BF9173B1-5AFB-437D-8B54-A651D5F794EC}"/>
              </a:ext>
            </a:extLst>
          </p:cNvPr>
          <p:cNvSpPr>
            <a:spLocks noGrp="1"/>
          </p:cNvSpPr>
          <p:nvPr>
            <p:ph type="body" sz="quarter" idx="14"/>
          </p:nvPr>
        </p:nvSpPr>
        <p:spPr/>
        <p:txBody>
          <a:bodyPr/>
          <a:lstStyle/>
          <a:p>
            <a:r>
              <a:rPr lang="en-US"/>
              <a:t>11/22/2023 - 12/06/2023</a:t>
            </a:r>
          </a:p>
        </p:txBody>
      </p:sp>
    </p:spTree>
    <p:extLst>
      <p:ext uri="{BB962C8B-B14F-4D97-AF65-F5344CB8AC3E}">
        <p14:creationId xmlns:p14="http://schemas.microsoft.com/office/powerpoint/2010/main" val="29594185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6409</Words>
  <Application>Microsoft Office PowerPoint</Application>
  <PresentationFormat>On-screen Show (4:3)</PresentationFormat>
  <Paragraphs>1260</Paragraphs>
  <Slides>69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69</vt:i4>
      </vt:variant>
    </vt:vector>
  </HeadingPairs>
  <TitlesOfParts>
    <vt:vector size="72"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2024-05-10T18:47:43Z</dcterms:created>
  <dcterms:modified xsi:type="dcterms:W3CDTF">2024-05-10T18:49:22Z</dcterms:modified>
</cp:coreProperties>
</file>