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45383</c:v>
                </c:pt>
              </c:numCache>
            </c:numRef>
          </c:cat>
          <c:val>
            <c:numRef>
              <c:f>Sheet1!$B$2</c:f>
              <c:numCache>
                <c:formatCode>General</c:formatCode>
                <c:ptCount val="1"/>
                <c:pt idx="0">
                  <c:v>1905</c:v>
                </c:pt>
              </c:numCache>
            </c:numRef>
          </c:val>
          <c:extLst>
            <c:ext xmlns:c16="http://schemas.microsoft.com/office/drawing/2014/chart" uri="{C3380CC4-5D6E-409C-BE32-E72D297353CC}">
              <c16:uniqueId val="{00000000-8E8C-46A1-97ED-73D2DCDF6C2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45383</c:v>
                </c:pt>
              </c:numCache>
            </c:numRef>
          </c:cat>
          <c:val>
            <c:numRef>
              <c:f>Sheet1!$C$2</c:f>
              <c:numCache>
                <c:formatCode>General</c:formatCode>
                <c:ptCount val="1"/>
                <c:pt idx="0">
                  <c:v>2852</c:v>
                </c:pt>
              </c:numCache>
            </c:numRef>
          </c:val>
          <c:extLst>
            <c:ext xmlns:c16="http://schemas.microsoft.com/office/drawing/2014/chart" uri="{C3380CC4-5D6E-409C-BE32-E72D297353CC}">
              <c16:uniqueId val="{00000001-8E8C-46A1-97ED-73D2DCDF6C2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45383</c:v>
                </c:pt>
              </c:numCache>
            </c:numRef>
          </c:cat>
          <c:val>
            <c:numRef>
              <c:f>Sheet1!$D$2</c:f>
              <c:numCache>
                <c:formatCode>General</c:formatCode>
                <c:ptCount val="1"/>
                <c:pt idx="0">
                  <c:v>4401</c:v>
                </c:pt>
              </c:numCache>
            </c:numRef>
          </c:val>
          <c:extLst>
            <c:ext xmlns:c16="http://schemas.microsoft.com/office/drawing/2014/chart" uri="{C3380CC4-5D6E-409C-BE32-E72D297353CC}">
              <c16:uniqueId val="{00000002-8E8C-46A1-97ED-73D2DCDF6C2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45383</c:v>
                </c:pt>
              </c:numCache>
            </c:numRef>
          </c:cat>
          <c:val>
            <c:numRef>
              <c:f>Sheet1!$E$2</c:f>
              <c:numCache>
                <c:formatCode>General</c:formatCode>
                <c:ptCount val="1"/>
                <c:pt idx="0">
                  <c:v>1186</c:v>
                </c:pt>
              </c:numCache>
            </c:numRef>
          </c:val>
          <c:extLst>
            <c:ext xmlns:c16="http://schemas.microsoft.com/office/drawing/2014/chart" uri="{C3380CC4-5D6E-409C-BE32-E72D297353CC}">
              <c16:uniqueId val="{00000003-8E8C-46A1-97ED-73D2DCDF6C29}"/>
            </c:ext>
          </c:extLst>
        </c:ser>
        <c:dLbls>
          <c:showLegendKey val="0"/>
          <c:showVal val="0"/>
          <c:showCatName val="0"/>
          <c:showSerName val="0"/>
          <c:showPercent val="0"/>
          <c:showBubbleSize val="0"/>
        </c:dLbls>
        <c:gapWidth val="219"/>
        <c:overlap val="-27"/>
        <c:axId val="387238904"/>
        <c:axId val="387235952"/>
      </c:barChart>
      <c:dateAx>
        <c:axId val="387238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35952"/>
        <c:crosses val="autoZero"/>
        <c:auto val="1"/>
        <c:lblOffset val="100"/>
        <c:baseTimeUnit val="days"/>
      </c:dateAx>
      <c:valAx>
        <c:axId val="38723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3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1</c:v>
                </c:pt>
                <c:pt idx="2">
                  <c:v>-1</c:v>
                </c:pt>
                <c:pt idx="3">
                  <c:v>-2</c:v>
                </c:pt>
                <c:pt idx="4">
                  <c:v>-1</c:v>
                </c:pt>
              </c:numCache>
            </c:numRef>
          </c:val>
          <c:extLst>
            <c:ext xmlns:c16="http://schemas.microsoft.com/office/drawing/2014/chart" uri="{C3380CC4-5D6E-409C-BE32-E72D297353CC}">
              <c16:uniqueId val="{00000000-911F-4D31-9660-7D02E24D5F93}"/>
            </c:ext>
          </c:extLst>
        </c:ser>
        <c:dLbls>
          <c:showLegendKey val="0"/>
          <c:showVal val="0"/>
          <c:showCatName val="0"/>
          <c:showSerName val="0"/>
          <c:showPercent val="0"/>
          <c:showBubbleSize val="0"/>
        </c:dLbls>
        <c:gapWidth val="219"/>
        <c:overlap val="-27"/>
        <c:axId val="312382944"/>
        <c:axId val="390573760"/>
      </c:barChart>
      <c:dateAx>
        <c:axId val="312382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73760"/>
        <c:crosses val="autoZero"/>
        <c:auto val="1"/>
        <c:lblOffset val="100"/>
        <c:baseTimeUnit val="months"/>
      </c:dateAx>
      <c:valAx>
        <c:axId val="39057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38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9</c:v>
                </c:pt>
                <c:pt idx="1">
                  <c:v>7</c:v>
                </c:pt>
                <c:pt idx="2">
                  <c:v>9</c:v>
                </c:pt>
                <c:pt idx="3">
                  <c:v>9</c:v>
                </c:pt>
                <c:pt idx="4">
                  <c:v>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FC2-4219-BBF5-EDCEB8F1D476}"/>
            </c:ext>
          </c:extLst>
        </c:ser>
        <c:dLbls>
          <c:showLegendKey val="0"/>
          <c:showVal val="0"/>
          <c:showCatName val="0"/>
          <c:showSerName val="0"/>
          <c:showPercent val="0"/>
          <c:showBubbleSize val="0"/>
        </c:dLbls>
        <c:gapWidth val="219"/>
        <c:overlap val="-27"/>
        <c:axId val="390572448"/>
        <c:axId val="390572776"/>
      </c:barChart>
      <c:dateAx>
        <c:axId val="390572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72776"/>
        <c:crosses val="autoZero"/>
        <c:auto val="1"/>
        <c:lblOffset val="100"/>
        <c:baseTimeUnit val="months"/>
      </c:dateAx>
      <c:valAx>
        <c:axId val="39057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7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91</c:v>
                </c:pt>
                <c:pt idx="1">
                  <c:v>84</c:v>
                </c:pt>
                <c:pt idx="2">
                  <c:v>128</c:v>
                </c:pt>
                <c:pt idx="3">
                  <c:v>123</c:v>
                </c:pt>
                <c:pt idx="4">
                  <c:v>12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B83-4F64-86E8-402D857A765C}"/>
            </c:ext>
          </c:extLst>
        </c:ser>
        <c:dLbls>
          <c:showLegendKey val="0"/>
          <c:showVal val="0"/>
          <c:showCatName val="0"/>
          <c:showSerName val="0"/>
          <c:showPercent val="0"/>
          <c:showBubbleSize val="0"/>
        </c:dLbls>
        <c:gapWidth val="219"/>
        <c:overlap val="-27"/>
        <c:axId val="390570152"/>
        <c:axId val="383279384"/>
      </c:barChart>
      <c:catAx>
        <c:axId val="390570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79384"/>
        <c:crosses val="autoZero"/>
        <c:auto val="1"/>
        <c:lblAlgn val="ctr"/>
        <c:lblOffset val="100"/>
        <c:noMultiLvlLbl val="0"/>
      </c:catAx>
      <c:valAx>
        <c:axId val="38327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7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3115</c:v>
                </c:pt>
                <c:pt idx="1">
                  <c:v>3313</c:v>
                </c:pt>
                <c:pt idx="2">
                  <c:v>3922</c:v>
                </c:pt>
                <c:pt idx="3">
                  <c:v>3483</c:v>
                </c:pt>
                <c:pt idx="4">
                  <c:v>405</c:v>
                </c:pt>
                <c:pt idx="5">
                  <c:v>0</c:v>
                </c:pt>
              </c:numCache>
            </c:numRef>
          </c:val>
          <c:extLst>
            <c:ext xmlns:c16="http://schemas.microsoft.com/office/drawing/2014/chart" uri="{C3380CC4-5D6E-409C-BE32-E72D297353CC}">
              <c16:uniqueId val="{00000000-8DC4-434E-8437-4F02F1166CD2}"/>
            </c:ext>
          </c:extLst>
        </c:ser>
        <c:dLbls>
          <c:showLegendKey val="0"/>
          <c:showVal val="0"/>
          <c:showCatName val="0"/>
          <c:showSerName val="0"/>
          <c:showPercent val="0"/>
          <c:showBubbleSize val="0"/>
        </c:dLbls>
        <c:gapWidth val="219"/>
        <c:overlap val="-27"/>
        <c:axId val="388639056"/>
        <c:axId val="388638072"/>
      </c:barChart>
      <c:dateAx>
        <c:axId val="388639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38072"/>
        <c:crosses val="autoZero"/>
        <c:auto val="1"/>
        <c:lblOffset val="100"/>
        <c:baseTimeUnit val="months"/>
      </c:dateAx>
      <c:valAx>
        <c:axId val="38863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3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-1</c:v>
                </c:pt>
                <c:pt idx="3">
                  <c:v>-1</c:v>
                </c:pt>
                <c:pt idx="4">
                  <c:v>0</c:v>
                </c:pt>
              </c:numCache>
            </c:numRef>
          </c:val>
          <c:extLst>
            <c:ext xmlns:c16="http://schemas.microsoft.com/office/drawing/2014/chart" uri="{C3380CC4-5D6E-409C-BE32-E72D297353CC}">
              <c16:uniqueId val="{00000000-B3E9-4D0A-8BFD-A67E700DDE47}"/>
            </c:ext>
          </c:extLst>
        </c:ser>
        <c:dLbls>
          <c:showLegendKey val="0"/>
          <c:showVal val="0"/>
          <c:showCatName val="0"/>
          <c:showSerName val="0"/>
          <c:showPercent val="0"/>
          <c:showBubbleSize val="0"/>
        </c:dLbls>
        <c:gapWidth val="219"/>
        <c:overlap val="-27"/>
        <c:axId val="488549656"/>
        <c:axId val="488552280"/>
      </c:barChart>
      <c:dateAx>
        <c:axId val="488549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552280"/>
        <c:crosses val="autoZero"/>
        <c:auto val="1"/>
        <c:lblOffset val="100"/>
        <c:baseTimeUnit val="months"/>
      </c:dateAx>
      <c:valAx>
        <c:axId val="48855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54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E61-43E7-93B3-112BF84557D9}"/>
            </c:ext>
          </c:extLst>
        </c:ser>
        <c:dLbls>
          <c:showLegendKey val="0"/>
          <c:showVal val="0"/>
          <c:showCatName val="0"/>
          <c:showSerName val="0"/>
          <c:showPercent val="0"/>
          <c:showBubbleSize val="0"/>
        </c:dLbls>
        <c:gapWidth val="219"/>
        <c:overlap val="-27"/>
        <c:axId val="488552936"/>
        <c:axId val="488553264"/>
      </c:barChart>
      <c:dateAx>
        <c:axId val="488552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553264"/>
        <c:crosses val="autoZero"/>
        <c:auto val="1"/>
        <c:lblOffset val="100"/>
        <c:baseTimeUnit val="months"/>
      </c:dateAx>
      <c:valAx>
        <c:axId val="48855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55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12</c:v>
                </c:pt>
                <c:pt idx="1">
                  <c:v>22</c:v>
                </c:pt>
                <c:pt idx="2">
                  <c:v>9</c:v>
                </c:pt>
                <c:pt idx="3">
                  <c:v>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F6C-4D6F-94DB-B97104F2F386}"/>
            </c:ext>
          </c:extLst>
        </c:ser>
        <c:dLbls>
          <c:showLegendKey val="0"/>
          <c:showVal val="0"/>
          <c:showCatName val="0"/>
          <c:showSerName val="0"/>
          <c:showPercent val="0"/>
          <c:showBubbleSize val="0"/>
        </c:dLbls>
        <c:gapWidth val="219"/>
        <c:overlap val="-27"/>
        <c:axId val="488562776"/>
        <c:axId val="488564744"/>
      </c:barChart>
      <c:catAx>
        <c:axId val="488562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564744"/>
        <c:crosses val="autoZero"/>
        <c:auto val="1"/>
        <c:lblAlgn val="ctr"/>
        <c:lblOffset val="100"/>
        <c:noMultiLvlLbl val="0"/>
      </c:catAx>
      <c:valAx>
        <c:axId val="48856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56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41</c:v>
                </c:pt>
                <c:pt idx="1">
                  <c:v>33</c:v>
                </c:pt>
                <c:pt idx="2">
                  <c:v>51</c:v>
                </c:pt>
                <c:pt idx="3">
                  <c:v>41</c:v>
                </c:pt>
                <c:pt idx="4">
                  <c:v>14</c:v>
                </c:pt>
              </c:numCache>
            </c:numRef>
          </c:val>
          <c:extLst>
            <c:ext xmlns:c16="http://schemas.microsoft.com/office/drawing/2014/chart" uri="{C3380CC4-5D6E-409C-BE32-E72D297353CC}">
              <c16:uniqueId val="{00000000-AC0F-42DA-8CE9-419AADDA350A}"/>
            </c:ext>
          </c:extLst>
        </c:ser>
        <c:dLbls>
          <c:showLegendKey val="0"/>
          <c:showVal val="0"/>
          <c:showCatName val="0"/>
          <c:showSerName val="0"/>
          <c:showPercent val="0"/>
          <c:showBubbleSize val="0"/>
        </c:dLbls>
        <c:gapWidth val="219"/>
        <c:overlap val="-27"/>
        <c:axId val="495459976"/>
        <c:axId val="495467192"/>
      </c:barChart>
      <c:dateAx>
        <c:axId val="495459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467192"/>
        <c:crosses val="autoZero"/>
        <c:auto val="1"/>
        <c:lblOffset val="100"/>
        <c:baseTimeUnit val="months"/>
      </c:dateAx>
      <c:valAx>
        <c:axId val="49546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45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2024-01</c:v>
                </c:pt>
                <c:pt idx="1">
                  <c:v>2024-02</c:v>
                </c:pt>
                <c:pt idx="2">
                  <c:v>2024-03</c:v>
                </c:pt>
                <c:pt idx="3">
                  <c:v>2024-04</c:v>
                </c:pt>
                <c:pt idx="4">
                  <c:v>2024-05</c:v>
                </c:pt>
              </c:strCache>
            </c:strRef>
          </c:cat>
          <c:val>
            <c:numRef>
              <c:f>Sheet1!$B$2:$B$6</c:f>
              <c:numCache>
                <c:formatCode>General</c:formatCode>
                <c:ptCount val="5"/>
                <c:pt idx="0">
                  <c:v>49</c:v>
                </c:pt>
                <c:pt idx="1">
                  <c:v>41</c:v>
                </c:pt>
                <c:pt idx="2">
                  <c:v>53</c:v>
                </c:pt>
                <c:pt idx="3">
                  <c:v>43</c:v>
                </c:pt>
                <c:pt idx="4">
                  <c:v>24</c:v>
                </c:pt>
              </c:numCache>
            </c:numRef>
          </c:val>
          <c:extLst>
            <c:ext xmlns:c16="http://schemas.microsoft.com/office/drawing/2014/chart" uri="{C3380CC4-5D6E-409C-BE32-E72D297353CC}">
              <c16:uniqueId val="{00000000-8105-4B33-8801-7C2DFEE44D52}"/>
            </c:ext>
          </c:extLst>
        </c:ser>
        <c:dLbls>
          <c:showLegendKey val="0"/>
          <c:showVal val="0"/>
          <c:showCatName val="0"/>
          <c:showSerName val="0"/>
          <c:showPercent val="0"/>
          <c:showBubbleSize val="0"/>
        </c:dLbls>
        <c:gapWidth val="219"/>
        <c:overlap val="-27"/>
        <c:axId val="495467520"/>
        <c:axId val="495461944"/>
      </c:barChart>
      <c:catAx>
        <c:axId val="49546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461944"/>
        <c:crosses val="autoZero"/>
        <c:auto val="1"/>
        <c:lblAlgn val="ctr"/>
        <c:lblOffset val="100"/>
        <c:noMultiLvlLbl val="0"/>
      </c:catAx>
      <c:valAx>
        <c:axId val="49546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46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2024-01</c:v>
                </c:pt>
                <c:pt idx="1">
                  <c:v>2024-02</c:v>
                </c:pt>
                <c:pt idx="2">
                  <c:v>2024-03</c:v>
                </c:pt>
                <c:pt idx="3">
                  <c:v>2024-04</c:v>
                </c:pt>
                <c:pt idx="4">
                  <c:v>2024-05</c:v>
                </c:pt>
              </c:strCache>
            </c:strRef>
          </c:cat>
          <c:val>
            <c:numRef>
              <c:f>Sheet1!$B$2:$B$6</c:f>
              <c:numCache>
                <c:formatCode>General</c:formatCode>
                <c:ptCount val="5"/>
                <c:pt idx="0">
                  <c:v>441</c:v>
                </c:pt>
                <c:pt idx="1">
                  <c:v>329</c:v>
                </c:pt>
                <c:pt idx="2">
                  <c:v>532</c:v>
                </c:pt>
                <c:pt idx="3">
                  <c:v>395</c:v>
                </c:pt>
                <c:pt idx="4">
                  <c:v>73</c:v>
                </c:pt>
              </c:numCache>
            </c:numRef>
          </c:val>
          <c:extLst>
            <c:ext xmlns:c16="http://schemas.microsoft.com/office/drawing/2014/chart" uri="{C3380CC4-5D6E-409C-BE32-E72D297353CC}">
              <c16:uniqueId val="{00000000-7E2E-47C9-A833-A95C1853A553}"/>
            </c:ext>
          </c:extLst>
        </c:ser>
        <c:dLbls>
          <c:showLegendKey val="0"/>
          <c:showVal val="0"/>
          <c:showCatName val="0"/>
          <c:showSerName val="0"/>
          <c:showPercent val="0"/>
          <c:showBubbleSize val="0"/>
        </c:dLbls>
        <c:gapWidth val="219"/>
        <c:overlap val="-27"/>
        <c:axId val="495460632"/>
        <c:axId val="495463584"/>
      </c:barChart>
      <c:catAx>
        <c:axId val="495460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463584"/>
        <c:crosses val="autoZero"/>
        <c:auto val="1"/>
        <c:lblAlgn val="ctr"/>
        <c:lblOffset val="100"/>
        <c:noMultiLvlLbl val="0"/>
      </c:catAx>
      <c:valAx>
        <c:axId val="49546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46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140</c:v>
                </c:pt>
                <c:pt idx="1">
                  <c:v>14953</c:v>
                </c:pt>
                <c:pt idx="2">
                  <c:v>11863</c:v>
                </c:pt>
                <c:pt idx="3">
                  <c:v>18026</c:v>
                </c:pt>
                <c:pt idx="4">
                  <c:v>13284</c:v>
                </c:pt>
                <c:pt idx="5">
                  <c:v>3102</c:v>
                </c:pt>
              </c:numCache>
            </c:numRef>
          </c:val>
          <c:extLst>
            <c:ext xmlns:c16="http://schemas.microsoft.com/office/drawing/2014/chart" uri="{C3380CC4-5D6E-409C-BE32-E72D297353CC}">
              <c16:uniqueId val="{00000000-F2D2-4DA1-A378-A7059EB38BB0}"/>
            </c:ext>
          </c:extLst>
        </c:ser>
        <c:dLbls>
          <c:showLegendKey val="0"/>
          <c:showVal val="0"/>
          <c:showCatName val="0"/>
          <c:showSerName val="0"/>
          <c:showPercent val="0"/>
          <c:showBubbleSize val="0"/>
        </c:dLbls>
        <c:gapWidth val="219"/>
        <c:overlap val="-27"/>
        <c:axId val="495473752"/>
        <c:axId val="495469488"/>
      </c:barChart>
      <c:catAx>
        <c:axId val="495473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469488"/>
        <c:crosses val="autoZero"/>
        <c:auto val="1"/>
        <c:lblAlgn val="ctr"/>
        <c:lblOffset val="100"/>
        <c:noMultiLvlLbl val="0"/>
      </c:catAx>
      <c:valAx>
        <c:axId val="495469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47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13</c:v>
                </c:pt>
                <c:pt idx="3">
                  <c:v>-3</c:v>
                </c:pt>
                <c:pt idx="4">
                  <c:v>65</c:v>
                </c:pt>
              </c:numCache>
            </c:numRef>
          </c:val>
          <c:extLst>
            <c:ext xmlns:c16="http://schemas.microsoft.com/office/drawing/2014/chart" uri="{C3380CC4-5D6E-409C-BE32-E72D297353CC}">
              <c16:uniqueId val="{00000000-92DC-4F5C-A843-D04F87ABD72C}"/>
            </c:ext>
          </c:extLst>
        </c:ser>
        <c:dLbls>
          <c:showLegendKey val="0"/>
          <c:showVal val="0"/>
          <c:showCatName val="0"/>
          <c:showSerName val="0"/>
          <c:showPercent val="0"/>
          <c:showBubbleSize val="0"/>
        </c:dLbls>
        <c:gapWidth val="219"/>
        <c:overlap val="-27"/>
        <c:axId val="499051488"/>
        <c:axId val="499046896"/>
      </c:barChart>
      <c:dateAx>
        <c:axId val="499051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046896"/>
        <c:crosses val="autoZero"/>
        <c:auto val="1"/>
        <c:lblOffset val="100"/>
        <c:baseTimeUnit val="months"/>
      </c:dateAx>
      <c:valAx>
        <c:axId val="49904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05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37</c:v>
                </c:pt>
                <c:pt idx="2">
                  <c:v>52</c:v>
                </c:pt>
                <c:pt idx="3">
                  <c:v>34</c:v>
                </c:pt>
                <c:pt idx="4">
                  <c:v>69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701-4CEC-A406-80B1C46F2C84}"/>
            </c:ext>
          </c:extLst>
        </c:ser>
        <c:dLbls>
          <c:showLegendKey val="0"/>
          <c:showVal val="0"/>
          <c:showCatName val="0"/>
          <c:showSerName val="0"/>
          <c:showPercent val="0"/>
          <c:showBubbleSize val="0"/>
        </c:dLbls>
        <c:gapWidth val="219"/>
        <c:overlap val="-27"/>
        <c:axId val="499054768"/>
        <c:axId val="499046568"/>
      </c:barChart>
      <c:dateAx>
        <c:axId val="499054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046568"/>
        <c:crosses val="autoZero"/>
        <c:auto val="1"/>
        <c:lblOffset val="100"/>
        <c:baseTimeUnit val="months"/>
      </c:dateAx>
      <c:valAx>
        <c:axId val="49904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05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261</c:v>
                </c:pt>
                <c:pt idx="1">
                  <c:v>263</c:v>
                </c:pt>
                <c:pt idx="2">
                  <c:v>573</c:v>
                </c:pt>
                <c:pt idx="3">
                  <c:v>310</c:v>
                </c:pt>
                <c:pt idx="4">
                  <c:v>138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CE5-4832-BB1B-C51B1B8B2B43}"/>
            </c:ext>
          </c:extLst>
        </c:ser>
        <c:dLbls>
          <c:showLegendKey val="0"/>
          <c:showVal val="0"/>
          <c:showCatName val="0"/>
          <c:showSerName val="0"/>
          <c:showPercent val="0"/>
          <c:showBubbleSize val="0"/>
        </c:dLbls>
        <c:gapWidth val="219"/>
        <c:overlap val="-27"/>
        <c:axId val="499049848"/>
        <c:axId val="499050176"/>
      </c:barChart>
      <c:catAx>
        <c:axId val="499049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050176"/>
        <c:crosses val="autoZero"/>
        <c:auto val="1"/>
        <c:lblAlgn val="ctr"/>
        <c:lblOffset val="100"/>
        <c:noMultiLvlLbl val="0"/>
      </c:catAx>
      <c:valAx>
        <c:axId val="49905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04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4214</c:v>
                </c:pt>
                <c:pt idx="1">
                  <c:v>5422</c:v>
                </c:pt>
                <c:pt idx="2">
                  <c:v>13844</c:v>
                </c:pt>
                <c:pt idx="3">
                  <c:v>4999</c:v>
                </c:pt>
              </c:numCache>
            </c:numRef>
          </c:val>
          <c:extLst>
            <c:ext xmlns:c16="http://schemas.microsoft.com/office/drawing/2014/chart" uri="{C3380CC4-5D6E-409C-BE32-E72D297353CC}">
              <c16:uniqueId val="{00000000-C442-4CB1-AD00-7D8739CD544B}"/>
            </c:ext>
          </c:extLst>
        </c:ser>
        <c:dLbls>
          <c:showLegendKey val="0"/>
          <c:showVal val="0"/>
          <c:showCatName val="0"/>
          <c:showSerName val="0"/>
          <c:showPercent val="0"/>
          <c:showBubbleSize val="0"/>
        </c:dLbls>
        <c:gapWidth val="219"/>
        <c:overlap val="-27"/>
        <c:axId val="499028528"/>
        <c:axId val="499024920"/>
      </c:barChart>
      <c:dateAx>
        <c:axId val="499028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024920"/>
        <c:crosses val="autoZero"/>
        <c:auto val="1"/>
        <c:lblOffset val="100"/>
        <c:baseTimeUnit val="months"/>
      </c:dateAx>
      <c:valAx>
        <c:axId val="49902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02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A7EDA-C135-4CA1-8980-1563C8D48B1D}"/>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8308B99F-CE66-4366-AE62-495546804D3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419075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9BECF-62F6-4B78-A410-2704E0C64EC4}"/>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0766579D-70D9-4096-B1E8-7DB5B85966BD}"/>
              </a:ext>
            </a:extLst>
          </p:cNvPr>
          <p:cNvGraphicFramePr>
            <a:graphicFrameLocks noGrp="1"/>
          </p:cNvGraphicFramePr>
          <p:nvPr>
            <p:ph type="chart" sz="quarter" idx="13"/>
            <p:extLst>
              <p:ext uri="{D42A27DB-BD31-4B8C-83A1-F6EECF244321}">
                <p14:modId xmlns:p14="http://schemas.microsoft.com/office/powerpoint/2010/main" val="1887713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3BA1DA-49C9-4BB1-BE7F-06AAC85F71E2}"/>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25682CE0-350F-4051-AE6A-5FF282060F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2810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06037-5F15-4BB5-96BA-E45FD7F2C367}"/>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857A6C30-706C-4EE1-B99D-D3565A7AE682}"/>
              </a:ext>
            </a:extLst>
          </p:cNvPr>
          <p:cNvGraphicFramePr>
            <a:graphicFrameLocks noGrp="1"/>
          </p:cNvGraphicFramePr>
          <p:nvPr>
            <p:ph type="tbl" sz="quarter" idx="13"/>
            <p:extLst>
              <p:ext uri="{D42A27DB-BD31-4B8C-83A1-F6EECF244321}">
                <p14:modId xmlns:p14="http://schemas.microsoft.com/office/powerpoint/2010/main" val="3189625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53607637"/>
                    </a:ext>
                  </a:extLst>
                </a:gridCol>
                <a:gridCol w="905256">
                  <a:extLst>
                    <a:ext uri="{9D8B030D-6E8A-4147-A177-3AD203B41FA5}">
                      <a16:colId xmlns:a16="http://schemas.microsoft.com/office/drawing/2014/main" val="2586534129"/>
                    </a:ext>
                  </a:extLst>
                </a:gridCol>
                <a:gridCol w="905256">
                  <a:extLst>
                    <a:ext uri="{9D8B030D-6E8A-4147-A177-3AD203B41FA5}">
                      <a16:colId xmlns:a16="http://schemas.microsoft.com/office/drawing/2014/main" val="3839655062"/>
                    </a:ext>
                  </a:extLst>
                </a:gridCol>
                <a:gridCol w="905256">
                  <a:extLst>
                    <a:ext uri="{9D8B030D-6E8A-4147-A177-3AD203B41FA5}">
                      <a16:colId xmlns:a16="http://schemas.microsoft.com/office/drawing/2014/main" val="2455670976"/>
                    </a:ext>
                  </a:extLst>
                </a:gridCol>
                <a:gridCol w="905256">
                  <a:extLst>
                    <a:ext uri="{9D8B030D-6E8A-4147-A177-3AD203B41FA5}">
                      <a16:colId xmlns:a16="http://schemas.microsoft.com/office/drawing/2014/main" val="3778665702"/>
                    </a:ext>
                  </a:extLst>
                </a:gridCol>
                <a:gridCol w="905256">
                  <a:extLst>
                    <a:ext uri="{9D8B030D-6E8A-4147-A177-3AD203B41FA5}">
                      <a16:colId xmlns:a16="http://schemas.microsoft.com/office/drawing/2014/main" val="3559152901"/>
                    </a:ext>
                  </a:extLst>
                </a:gridCol>
                <a:gridCol w="905256">
                  <a:extLst>
                    <a:ext uri="{9D8B030D-6E8A-4147-A177-3AD203B41FA5}">
                      <a16:colId xmlns:a16="http://schemas.microsoft.com/office/drawing/2014/main" val="1656158933"/>
                    </a:ext>
                  </a:extLst>
                </a:gridCol>
                <a:gridCol w="905256">
                  <a:extLst>
                    <a:ext uri="{9D8B030D-6E8A-4147-A177-3AD203B41FA5}">
                      <a16:colId xmlns:a16="http://schemas.microsoft.com/office/drawing/2014/main" val="916451971"/>
                    </a:ext>
                  </a:extLst>
                </a:gridCol>
                <a:gridCol w="905256">
                  <a:extLst>
                    <a:ext uri="{9D8B030D-6E8A-4147-A177-3AD203B41FA5}">
                      <a16:colId xmlns:a16="http://schemas.microsoft.com/office/drawing/2014/main" val="422483824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29808511"/>
                  </a:ext>
                </a:extLst>
              </a:tr>
              <a:tr h="370840">
                <a:tc>
                  <a:txBody>
                    <a:bodyPr/>
                    <a:lstStyle/>
                    <a:p>
                      <a:r>
                        <a:rPr lang="en-US" sz="1000"/>
                        <a:t>1905</a:t>
                      </a:r>
                    </a:p>
                  </a:txBody>
                  <a:tcPr/>
                </a:tc>
                <a:tc>
                  <a:txBody>
                    <a:bodyPr/>
                    <a:lstStyle/>
                    <a:p>
                      <a:r>
                        <a:rPr lang="en-US" sz="1000"/>
                        <a:t>-2</a:t>
                      </a:r>
                    </a:p>
                  </a:txBody>
                  <a:tcPr/>
                </a:tc>
                <a:tc>
                  <a:txBody>
                    <a:bodyPr/>
                    <a:lstStyle/>
                    <a:p>
                      <a:r>
                        <a:rPr lang="en-US" sz="1000"/>
                        <a:t>11</a:t>
                      </a:r>
                    </a:p>
                  </a:txBody>
                  <a:tcPr/>
                </a:tc>
                <a:tc>
                  <a:txBody>
                    <a:bodyPr/>
                    <a:lstStyle/>
                    <a:p>
                      <a:r>
                        <a:rPr lang="en-US" sz="1000"/>
                        <a:t>119</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0.5867 %</a:t>
                      </a:r>
                    </a:p>
                  </a:txBody>
                  <a:tcPr/>
                </a:tc>
                <a:tc>
                  <a:txBody>
                    <a:bodyPr/>
                    <a:lstStyle/>
                    <a:p>
                      <a:r>
                        <a:rPr lang="en-US" sz="1000"/>
                        <a:t>0.0 %</a:t>
                      </a:r>
                    </a:p>
                  </a:txBody>
                  <a:tcPr/>
                </a:tc>
                <a:extLst>
                  <a:ext uri="{0D108BD9-81ED-4DB2-BD59-A6C34878D82A}">
                    <a16:rowId xmlns:a16="http://schemas.microsoft.com/office/drawing/2014/main" val="1636951942"/>
                  </a:ext>
                </a:extLst>
              </a:tr>
            </a:tbl>
          </a:graphicData>
        </a:graphic>
      </p:graphicFrame>
      <p:sp>
        <p:nvSpPr>
          <p:cNvPr id="4" name="Text Placeholder 3">
            <a:extLst>
              <a:ext uri="{FF2B5EF4-FFF2-40B4-BE49-F238E27FC236}">
                <a16:creationId xmlns:a16="http://schemas.microsoft.com/office/drawing/2014/main" id="{0497C24B-5A2F-4A73-BB1F-4B847204292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87856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97FE5-81E7-4049-84AC-7E0F6DFD6A0C}"/>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60EB1319-228E-4A32-96F6-A6886B43E8F6}"/>
              </a:ext>
            </a:extLst>
          </p:cNvPr>
          <p:cNvGraphicFramePr>
            <a:graphicFrameLocks noGrp="1"/>
          </p:cNvGraphicFramePr>
          <p:nvPr>
            <p:ph type="chart" sz="quarter" idx="13"/>
            <p:extLst>
              <p:ext uri="{D42A27DB-BD31-4B8C-83A1-F6EECF244321}">
                <p14:modId xmlns:p14="http://schemas.microsoft.com/office/powerpoint/2010/main" val="2303900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9E7227-5BED-4232-9966-E211339C18B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6C79716-0E24-403E-B209-6B5E08A57B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1350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4D997-A1EB-445F-A54D-E08001689609}"/>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D84CC7CC-3AFB-4C27-BDDF-E94AC5EC82C1}"/>
              </a:ext>
            </a:extLst>
          </p:cNvPr>
          <p:cNvGraphicFramePr>
            <a:graphicFrameLocks noGrp="1"/>
          </p:cNvGraphicFramePr>
          <p:nvPr>
            <p:ph type="chart" sz="quarter" idx="13"/>
            <p:extLst>
              <p:ext uri="{D42A27DB-BD31-4B8C-83A1-F6EECF244321}">
                <p14:modId xmlns:p14="http://schemas.microsoft.com/office/powerpoint/2010/main" val="2842440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A626F3-6436-4007-BD56-872CED80C9C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2778691-B8C2-4975-99E2-7188DEBDE4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0373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79759-123D-4728-A62A-81DFD6070B98}"/>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7D8D26FE-A8C8-4A1D-9E81-25D9B6038E11}"/>
              </a:ext>
            </a:extLst>
          </p:cNvPr>
          <p:cNvGraphicFramePr>
            <a:graphicFrameLocks noGrp="1"/>
          </p:cNvGraphicFramePr>
          <p:nvPr>
            <p:ph type="chart" sz="quarter" idx="13"/>
            <p:extLst>
              <p:ext uri="{D42A27DB-BD31-4B8C-83A1-F6EECF244321}">
                <p14:modId xmlns:p14="http://schemas.microsoft.com/office/powerpoint/2010/main" val="4222937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6299FA-4385-4AAD-A0E9-9137D56E308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9B8C53B-D7CC-46B1-8091-2306B0E97D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3480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52F0A-4F66-47A2-914C-3DDA006C8E47}"/>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EA52A5B9-8140-4C69-925A-939EBD75A1D3}"/>
              </a:ext>
            </a:extLst>
          </p:cNvPr>
          <p:cNvGraphicFramePr>
            <a:graphicFrameLocks noGrp="1"/>
          </p:cNvGraphicFramePr>
          <p:nvPr>
            <p:ph type="chart" sz="quarter" idx="13"/>
            <p:extLst>
              <p:ext uri="{D42A27DB-BD31-4B8C-83A1-F6EECF244321}">
                <p14:modId xmlns:p14="http://schemas.microsoft.com/office/powerpoint/2010/main" val="1305114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37D53A-F517-481F-A829-4FFC1ABFCE4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2843181-0451-435B-BA99-2BA2D7F7CB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0962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6F67C-BE34-4C0B-B3EE-9E76B869562B}"/>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A0B25812-C34B-4179-B77B-CAF7F45168DC}"/>
              </a:ext>
            </a:extLst>
          </p:cNvPr>
          <p:cNvGraphicFramePr>
            <a:graphicFrameLocks noGrp="1"/>
          </p:cNvGraphicFramePr>
          <p:nvPr>
            <p:ph type="tbl" sz="quarter" idx="13"/>
            <p:extLst>
              <p:ext uri="{D42A27DB-BD31-4B8C-83A1-F6EECF244321}">
                <p14:modId xmlns:p14="http://schemas.microsoft.com/office/powerpoint/2010/main" val="1062973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51256619"/>
                    </a:ext>
                  </a:extLst>
                </a:gridCol>
                <a:gridCol w="1316737">
                  <a:extLst>
                    <a:ext uri="{9D8B030D-6E8A-4147-A177-3AD203B41FA5}">
                      <a16:colId xmlns:a16="http://schemas.microsoft.com/office/drawing/2014/main" val="3577655013"/>
                    </a:ext>
                  </a:extLst>
                </a:gridCol>
                <a:gridCol w="329184">
                  <a:extLst>
                    <a:ext uri="{9D8B030D-6E8A-4147-A177-3AD203B41FA5}">
                      <a16:colId xmlns:a16="http://schemas.microsoft.com/office/drawing/2014/main" val="3983896515"/>
                    </a:ext>
                  </a:extLst>
                </a:gridCol>
                <a:gridCol w="329184">
                  <a:extLst>
                    <a:ext uri="{9D8B030D-6E8A-4147-A177-3AD203B41FA5}">
                      <a16:colId xmlns:a16="http://schemas.microsoft.com/office/drawing/2014/main" val="1204253901"/>
                    </a:ext>
                  </a:extLst>
                </a:gridCol>
                <a:gridCol w="329184">
                  <a:extLst>
                    <a:ext uri="{9D8B030D-6E8A-4147-A177-3AD203B41FA5}">
                      <a16:colId xmlns:a16="http://schemas.microsoft.com/office/drawing/2014/main" val="3963022894"/>
                    </a:ext>
                  </a:extLst>
                </a:gridCol>
                <a:gridCol w="329184">
                  <a:extLst>
                    <a:ext uri="{9D8B030D-6E8A-4147-A177-3AD203B41FA5}">
                      <a16:colId xmlns:a16="http://schemas.microsoft.com/office/drawing/2014/main" val="3148060546"/>
                    </a:ext>
                  </a:extLst>
                </a:gridCol>
                <a:gridCol w="329184">
                  <a:extLst>
                    <a:ext uri="{9D8B030D-6E8A-4147-A177-3AD203B41FA5}">
                      <a16:colId xmlns:a16="http://schemas.microsoft.com/office/drawing/2014/main" val="2504850482"/>
                    </a:ext>
                  </a:extLst>
                </a:gridCol>
                <a:gridCol w="329184">
                  <a:extLst>
                    <a:ext uri="{9D8B030D-6E8A-4147-A177-3AD203B41FA5}">
                      <a16:colId xmlns:a16="http://schemas.microsoft.com/office/drawing/2014/main" val="182750188"/>
                    </a:ext>
                  </a:extLst>
                </a:gridCol>
                <a:gridCol w="329184">
                  <a:extLst>
                    <a:ext uri="{9D8B030D-6E8A-4147-A177-3AD203B41FA5}">
                      <a16:colId xmlns:a16="http://schemas.microsoft.com/office/drawing/2014/main" val="3377366374"/>
                    </a:ext>
                  </a:extLst>
                </a:gridCol>
                <a:gridCol w="329184">
                  <a:extLst>
                    <a:ext uri="{9D8B030D-6E8A-4147-A177-3AD203B41FA5}">
                      <a16:colId xmlns:a16="http://schemas.microsoft.com/office/drawing/2014/main" val="3903311627"/>
                    </a:ext>
                  </a:extLst>
                </a:gridCol>
                <a:gridCol w="329184">
                  <a:extLst>
                    <a:ext uri="{9D8B030D-6E8A-4147-A177-3AD203B41FA5}">
                      <a16:colId xmlns:a16="http://schemas.microsoft.com/office/drawing/2014/main" val="1210763355"/>
                    </a:ext>
                  </a:extLst>
                </a:gridCol>
                <a:gridCol w="329184">
                  <a:extLst>
                    <a:ext uri="{9D8B030D-6E8A-4147-A177-3AD203B41FA5}">
                      <a16:colId xmlns:a16="http://schemas.microsoft.com/office/drawing/2014/main" val="1161513388"/>
                    </a:ext>
                  </a:extLst>
                </a:gridCol>
                <a:gridCol w="329184">
                  <a:extLst>
                    <a:ext uri="{9D8B030D-6E8A-4147-A177-3AD203B41FA5}">
                      <a16:colId xmlns:a16="http://schemas.microsoft.com/office/drawing/2014/main" val="1835824007"/>
                    </a:ext>
                  </a:extLst>
                </a:gridCol>
                <a:gridCol w="329184">
                  <a:extLst>
                    <a:ext uri="{9D8B030D-6E8A-4147-A177-3AD203B41FA5}">
                      <a16:colId xmlns:a16="http://schemas.microsoft.com/office/drawing/2014/main" val="3802301051"/>
                    </a:ext>
                  </a:extLst>
                </a:gridCol>
                <a:gridCol w="329184">
                  <a:extLst>
                    <a:ext uri="{9D8B030D-6E8A-4147-A177-3AD203B41FA5}">
                      <a16:colId xmlns:a16="http://schemas.microsoft.com/office/drawing/2014/main" val="3666481409"/>
                    </a:ext>
                  </a:extLst>
                </a:gridCol>
                <a:gridCol w="329184">
                  <a:extLst>
                    <a:ext uri="{9D8B030D-6E8A-4147-A177-3AD203B41FA5}">
                      <a16:colId xmlns:a16="http://schemas.microsoft.com/office/drawing/2014/main" val="65919279"/>
                    </a:ext>
                  </a:extLst>
                </a:gridCol>
                <a:gridCol w="329184">
                  <a:extLst>
                    <a:ext uri="{9D8B030D-6E8A-4147-A177-3AD203B41FA5}">
                      <a16:colId xmlns:a16="http://schemas.microsoft.com/office/drawing/2014/main" val="713517656"/>
                    </a:ext>
                  </a:extLst>
                </a:gridCol>
                <a:gridCol w="329184">
                  <a:extLst>
                    <a:ext uri="{9D8B030D-6E8A-4147-A177-3AD203B41FA5}">
                      <a16:colId xmlns:a16="http://schemas.microsoft.com/office/drawing/2014/main" val="1117232126"/>
                    </a:ext>
                  </a:extLst>
                </a:gridCol>
                <a:gridCol w="329184">
                  <a:extLst>
                    <a:ext uri="{9D8B030D-6E8A-4147-A177-3AD203B41FA5}">
                      <a16:colId xmlns:a16="http://schemas.microsoft.com/office/drawing/2014/main" val="3100706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47176145"/>
                  </a:ext>
                </a:extLst>
              </a:tr>
            </a:tbl>
          </a:graphicData>
        </a:graphic>
      </p:graphicFrame>
      <p:sp>
        <p:nvSpPr>
          <p:cNvPr id="4" name="Text Placeholder 3">
            <a:extLst>
              <a:ext uri="{FF2B5EF4-FFF2-40B4-BE49-F238E27FC236}">
                <a16:creationId xmlns:a16="http://schemas.microsoft.com/office/drawing/2014/main" id="{FB0DC0E0-3E8C-4EAD-ACF7-8659401ACA70}"/>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723230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157EC-432A-41A5-ADC4-EEBA65E46EDA}"/>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81B3F9B6-7E7D-42B3-956B-5F7833E25C6A}"/>
              </a:ext>
            </a:extLst>
          </p:cNvPr>
          <p:cNvGraphicFramePr>
            <a:graphicFrameLocks noGrp="1"/>
          </p:cNvGraphicFramePr>
          <p:nvPr>
            <p:ph type="tbl" sz="quarter" idx="13"/>
            <p:extLst>
              <p:ext uri="{D42A27DB-BD31-4B8C-83A1-F6EECF244321}">
                <p14:modId xmlns:p14="http://schemas.microsoft.com/office/powerpoint/2010/main" val="2512951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38461725"/>
                    </a:ext>
                  </a:extLst>
                </a:gridCol>
                <a:gridCol w="1316737">
                  <a:extLst>
                    <a:ext uri="{9D8B030D-6E8A-4147-A177-3AD203B41FA5}">
                      <a16:colId xmlns:a16="http://schemas.microsoft.com/office/drawing/2014/main" val="3525038136"/>
                    </a:ext>
                  </a:extLst>
                </a:gridCol>
                <a:gridCol w="329184">
                  <a:extLst>
                    <a:ext uri="{9D8B030D-6E8A-4147-A177-3AD203B41FA5}">
                      <a16:colId xmlns:a16="http://schemas.microsoft.com/office/drawing/2014/main" val="1357293263"/>
                    </a:ext>
                  </a:extLst>
                </a:gridCol>
                <a:gridCol w="329184">
                  <a:extLst>
                    <a:ext uri="{9D8B030D-6E8A-4147-A177-3AD203B41FA5}">
                      <a16:colId xmlns:a16="http://schemas.microsoft.com/office/drawing/2014/main" val="3553673296"/>
                    </a:ext>
                  </a:extLst>
                </a:gridCol>
                <a:gridCol w="329184">
                  <a:extLst>
                    <a:ext uri="{9D8B030D-6E8A-4147-A177-3AD203B41FA5}">
                      <a16:colId xmlns:a16="http://schemas.microsoft.com/office/drawing/2014/main" val="1018963888"/>
                    </a:ext>
                  </a:extLst>
                </a:gridCol>
                <a:gridCol w="329184">
                  <a:extLst>
                    <a:ext uri="{9D8B030D-6E8A-4147-A177-3AD203B41FA5}">
                      <a16:colId xmlns:a16="http://schemas.microsoft.com/office/drawing/2014/main" val="65305012"/>
                    </a:ext>
                  </a:extLst>
                </a:gridCol>
                <a:gridCol w="329184">
                  <a:extLst>
                    <a:ext uri="{9D8B030D-6E8A-4147-A177-3AD203B41FA5}">
                      <a16:colId xmlns:a16="http://schemas.microsoft.com/office/drawing/2014/main" val="3048274593"/>
                    </a:ext>
                  </a:extLst>
                </a:gridCol>
                <a:gridCol w="329184">
                  <a:extLst>
                    <a:ext uri="{9D8B030D-6E8A-4147-A177-3AD203B41FA5}">
                      <a16:colId xmlns:a16="http://schemas.microsoft.com/office/drawing/2014/main" val="2309362279"/>
                    </a:ext>
                  </a:extLst>
                </a:gridCol>
                <a:gridCol w="329184">
                  <a:extLst>
                    <a:ext uri="{9D8B030D-6E8A-4147-A177-3AD203B41FA5}">
                      <a16:colId xmlns:a16="http://schemas.microsoft.com/office/drawing/2014/main" val="1954632732"/>
                    </a:ext>
                  </a:extLst>
                </a:gridCol>
                <a:gridCol w="329184">
                  <a:extLst>
                    <a:ext uri="{9D8B030D-6E8A-4147-A177-3AD203B41FA5}">
                      <a16:colId xmlns:a16="http://schemas.microsoft.com/office/drawing/2014/main" val="2047084423"/>
                    </a:ext>
                  </a:extLst>
                </a:gridCol>
                <a:gridCol w="329184">
                  <a:extLst>
                    <a:ext uri="{9D8B030D-6E8A-4147-A177-3AD203B41FA5}">
                      <a16:colId xmlns:a16="http://schemas.microsoft.com/office/drawing/2014/main" val="1590280544"/>
                    </a:ext>
                  </a:extLst>
                </a:gridCol>
                <a:gridCol w="329184">
                  <a:extLst>
                    <a:ext uri="{9D8B030D-6E8A-4147-A177-3AD203B41FA5}">
                      <a16:colId xmlns:a16="http://schemas.microsoft.com/office/drawing/2014/main" val="4043304118"/>
                    </a:ext>
                  </a:extLst>
                </a:gridCol>
                <a:gridCol w="329184">
                  <a:extLst>
                    <a:ext uri="{9D8B030D-6E8A-4147-A177-3AD203B41FA5}">
                      <a16:colId xmlns:a16="http://schemas.microsoft.com/office/drawing/2014/main" val="642613668"/>
                    </a:ext>
                  </a:extLst>
                </a:gridCol>
                <a:gridCol w="329184">
                  <a:extLst>
                    <a:ext uri="{9D8B030D-6E8A-4147-A177-3AD203B41FA5}">
                      <a16:colId xmlns:a16="http://schemas.microsoft.com/office/drawing/2014/main" val="1310529840"/>
                    </a:ext>
                  </a:extLst>
                </a:gridCol>
                <a:gridCol w="329184">
                  <a:extLst>
                    <a:ext uri="{9D8B030D-6E8A-4147-A177-3AD203B41FA5}">
                      <a16:colId xmlns:a16="http://schemas.microsoft.com/office/drawing/2014/main" val="3835957266"/>
                    </a:ext>
                  </a:extLst>
                </a:gridCol>
                <a:gridCol w="329184">
                  <a:extLst>
                    <a:ext uri="{9D8B030D-6E8A-4147-A177-3AD203B41FA5}">
                      <a16:colId xmlns:a16="http://schemas.microsoft.com/office/drawing/2014/main" val="2655873633"/>
                    </a:ext>
                  </a:extLst>
                </a:gridCol>
                <a:gridCol w="329184">
                  <a:extLst>
                    <a:ext uri="{9D8B030D-6E8A-4147-A177-3AD203B41FA5}">
                      <a16:colId xmlns:a16="http://schemas.microsoft.com/office/drawing/2014/main" val="3775599094"/>
                    </a:ext>
                  </a:extLst>
                </a:gridCol>
                <a:gridCol w="329184">
                  <a:extLst>
                    <a:ext uri="{9D8B030D-6E8A-4147-A177-3AD203B41FA5}">
                      <a16:colId xmlns:a16="http://schemas.microsoft.com/office/drawing/2014/main" val="1192692659"/>
                    </a:ext>
                  </a:extLst>
                </a:gridCol>
                <a:gridCol w="329184">
                  <a:extLst>
                    <a:ext uri="{9D8B030D-6E8A-4147-A177-3AD203B41FA5}">
                      <a16:colId xmlns:a16="http://schemas.microsoft.com/office/drawing/2014/main" val="3750413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19076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- 2024-04-08 17:00:10</a:t>
                      </a:r>
                      <a:r>
                        <a:rPr kumimoji="0" lang="en-US" sz="1000" b="0" i="0" u="none" strike="noStrike" kern="1200" cap="none" spc="0" normalizeH="0" baseline="0" noProof="0">
                          <a:ln>
                            <a:noFill/>
                          </a:ln>
                          <a:solidFill>
                            <a:prstClr val="black"/>
                          </a:solidFill>
                          <a:effectLst/>
                          <a:uLnTx/>
                          <a:uFillTx/>
                          <a:latin typeface="Calibri"/>
                          <a:ea typeface="+mn-ea"/>
                          <a:cs typeface="+mn-cs"/>
                        </a:rPr>
                        <a:t>
 Saturday’s Aloha United Way Women United Chocolate, Champagne &amp; Couture For-a-Cause fundraiser was a friendship-, fashion- and fun-filled event! Kudos to the organizers for a flawlessly organized event, and mahalo to our VP of Claims and outgoing Women United board member Yvette Barradas (in pink) for connecting us with this important cause. FICOH is proud to support Women United’s commitment to bringing greater economic mobility and stability to women and women-led families in Hawaii. With a workforce that is 64% women, we believe in lifting each other up and bringing about positive change for all women in our community. #womenunitedhi Aloha United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https://quintly-eu-image-storage.s3.amazonaws.com/17ae3836335657ff0a83f20c7d11e5e8/ead539eb6e92a23166bf0028c4965fe1.jpg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77153820"/>
                  </a:ext>
                </a:extLst>
              </a:tr>
            </a:tbl>
          </a:graphicData>
        </a:graphic>
      </p:graphicFrame>
      <p:sp>
        <p:nvSpPr>
          <p:cNvPr id="4" name="Text Placeholder 3">
            <a:extLst>
              <a:ext uri="{FF2B5EF4-FFF2-40B4-BE49-F238E27FC236}">
                <a16:creationId xmlns:a16="http://schemas.microsoft.com/office/drawing/2014/main" id="{F4DE2381-9878-4F38-867A-AB79605BD3B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091969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72A6-A27D-45DA-9A75-0C661EC0B797}"/>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1A5BE0AD-5AE2-417A-B6EF-095D8207F258}"/>
              </a:ext>
            </a:extLst>
          </p:cNvPr>
          <p:cNvGraphicFramePr>
            <a:graphicFrameLocks noGrp="1"/>
          </p:cNvGraphicFramePr>
          <p:nvPr>
            <p:ph type="tbl" sz="quarter" idx="13"/>
            <p:extLst>
              <p:ext uri="{D42A27DB-BD31-4B8C-83A1-F6EECF244321}">
                <p14:modId xmlns:p14="http://schemas.microsoft.com/office/powerpoint/2010/main" val="3109374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34143911"/>
                    </a:ext>
                  </a:extLst>
                </a:gridCol>
                <a:gridCol w="1316737">
                  <a:extLst>
                    <a:ext uri="{9D8B030D-6E8A-4147-A177-3AD203B41FA5}">
                      <a16:colId xmlns:a16="http://schemas.microsoft.com/office/drawing/2014/main" val="2559328504"/>
                    </a:ext>
                  </a:extLst>
                </a:gridCol>
                <a:gridCol w="329184">
                  <a:extLst>
                    <a:ext uri="{9D8B030D-6E8A-4147-A177-3AD203B41FA5}">
                      <a16:colId xmlns:a16="http://schemas.microsoft.com/office/drawing/2014/main" val="285949529"/>
                    </a:ext>
                  </a:extLst>
                </a:gridCol>
                <a:gridCol w="329184">
                  <a:extLst>
                    <a:ext uri="{9D8B030D-6E8A-4147-A177-3AD203B41FA5}">
                      <a16:colId xmlns:a16="http://schemas.microsoft.com/office/drawing/2014/main" val="862539049"/>
                    </a:ext>
                  </a:extLst>
                </a:gridCol>
                <a:gridCol w="329184">
                  <a:extLst>
                    <a:ext uri="{9D8B030D-6E8A-4147-A177-3AD203B41FA5}">
                      <a16:colId xmlns:a16="http://schemas.microsoft.com/office/drawing/2014/main" val="3479772754"/>
                    </a:ext>
                  </a:extLst>
                </a:gridCol>
                <a:gridCol w="329184">
                  <a:extLst>
                    <a:ext uri="{9D8B030D-6E8A-4147-A177-3AD203B41FA5}">
                      <a16:colId xmlns:a16="http://schemas.microsoft.com/office/drawing/2014/main" val="3553936891"/>
                    </a:ext>
                  </a:extLst>
                </a:gridCol>
                <a:gridCol w="329184">
                  <a:extLst>
                    <a:ext uri="{9D8B030D-6E8A-4147-A177-3AD203B41FA5}">
                      <a16:colId xmlns:a16="http://schemas.microsoft.com/office/drawing/2014/main" val="2522590942"/>
                    </a:ext>
                  </a:extLst>
                </a:gridCol>
                <a:gridCol w="329184">
                  <a:extLst>
                    <a:ext uri="{9D8B030D-6E8A-4147-A177-3AD203B41FA5}">
                      <a16:colId xmlns:a16="http://schemas.microsoft.com/office/drawing/2014/main" val="3664011471"/>
                    </a:ext>
                  </a:extLst>
                </a:gridCol>
                <a:gridCol w="329184">
                  <a:extLst>
                    <a:ext uri="{9D8B030D-6E8A-4147-A177-3AD203B41FA5}">
                      <a16:colId xmlns:a16="http://schemas.microsoft.com/office/drawing/2014/main" val="2434546507"/>
                    </a:ext>
                  </a:extLst>
                </a:gridCol>
                <a:gridCol w="329184">
                  <a:extLst>
                    <a:ext uri="{9D8B030D-6E8A-4147-A177-3AD203B41FA5}">
                      <a16:colId xmlns:a16="http://schemas.microsoft.com/office/drawing/2014/main" val="2438186145"/>
                    </a:ext>
                  </a:extLst>
                </a:gridCol>
                <a:gridCol w="329184">
                  <a:extLst>
                    <a:ext uri="{9D8B030D-6E8A-4147-A177-3AD203B41FA5}">
                      <a16:colId xmlns:a16="http://schemas.microsoft.com/office/drawing/2014/main" val="2990722458"/>
                    </a:ext>
                  </a:extLst>
                </a:gridCol>
                <a:gridCol w="329184">
                  <a:extLst>
                    <a:ext uri="{9D8B030D-6E8A-4147-A177-3AD203B41FA5}">
                      <a16:colId xmlns:a16="http://schemas.microsoft.com/office/drawing/2014/main" val="1939071049"/>
                    </a:ext>
                  </a:extLst>
                </a:gridCol>
                <a:gridCol w="329184">
                  <a:extLst>
                    <a:ext uri="{9D8B030D-6E8A-4147-A177-3AD203B41FA5}">
                      <a16:colId xmlns:a16="http://schemas.microsoft.com/office/drawing/2014/main" val="2608005759"/>
                    </a:ext>
                  </a:extLst>
                </a:gridCol>
                <a:gridCol w="329184">
                  <a:extLst>
                    <a:ext uri="{9D8B030D-6E8A-4147-A177-3AD203B41FA5}">
                      <a16:colId xmlns:a16="http://schemas.microsoft.com/office/drawing/2014/main" val="2101125524"/>
                    </a:ext>
                  </a:extLst>
                </a:gridCol>
                <a:gridCol w="329184">
                  <a:extLst>
                    <a:ext uri="{9D8B030D-6E8A-4147-A177-3AD203B41FA5}">
                      <a16:colId xmlns:a16="http://schemas.microsoft.com/office/drawing/2014/main" val="11069562"/>
                    </a:ext>
                  </a:extLst>
                </a:gridCol>
                <a:gridCol w="329184">
                  <a:extLst>
                    <a:ext uri="{9D8B030D-6E8A-4147-A177-3AD203B41FA5}">
                      <a16:colId xmlns:a16="http://schemas.microsoft.com/office/drawing/2014/main" val="1426157959"/>
                    </a:ext>
                  </a:extLst>
                </a:gridCol>
                <a:gridCol w="329184">
                  <a:extLst>
                    <a:ext uri="{9D8B030D-6E8A-4147-A177-3AD203B41FA5}">
                      <a16:colId xmlns:a16="http://schemas.microsoft.com/office/drawing/2014/main" val="2567457811"/>
                    </a:ext>
                  </a:extLst>
                </a:gridCol>
                <a:gridCol w="329184">
                  <a:extLst>
                    <a:ext uri="{9D8B030D-6E8A-4147-A177-3AD203B41FA5}">
                      <a16:colId xmlns:a16="http://schemas.microsoft.com/office/drawing/2014/main" val="1426425708"/>
                    </a:ext>
                  </a:extLst>
                </a:gridCol>
                <a:gridCol w="329184">
                  <a:extLst>
                    <a:ext uri="{9D8B030D-6E8A-4147-A177-3AD203B41FA5}">
                      <a16:colId xmlns:a16="http://schemas.microsoft.com/office/drawing/2014/main" val="90317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88233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- 2024-04-18 17:00:30</a:t>
                      </a:r>
                      <a:r>
                        <a:rPr kumimoji="0" lang="en-US" sz="1000" b="0" i="0" u="none" strike="noStrike" kern="1200" cap="none" spc="0" normalizeH="0" baseline="0" noProof="0">
                          <a:ln>
                            <a:noFill/>
                          </a:ln>
                          <a:solidFill>
                            <a:prstClr val="black"/>
                          </a:solidFill>
                          <a:effectLst/>
                          <a:uLnTx/>
                          <a:uFillTx/>
                          <a:latin typeface="Calibri"/>
                          <a:ea typeface="+mn-ea"/>
                          <a:cs typeface="+mn-cs"/>
                        </a:rPr>
                        <a:t>
 FICOH’s 2024 Emerging Leadership Program (ELP) recently returned from their first off-site visit in Miami, FL. During the visit, they met with fellow participants from ten Tokio Marine Group Companies worldwide to kick off the program with networking and team-building activities. The intensive, six-month program challenges teams of high performers to develop a business process improvement project, with this year’s focus on enhancing the customer experience. We can’t wait to see what innovative ideas our ELP team will present!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https://quintly-eu-image-storage.s3.amazonaws.com/17ae3836335657ff0a83f20c7d11e5e8/0b941661fa5c19c643f5970365c1bbc9.jpg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90134474"/>
                  </a:ext>
                </a:extLst>
              </a:tr>
            </a:tbl>
          </a:graphicData>
        </a:graphic>
      </p:graphicFrame>
      <p:sp>
        <p:nvSpPr>
          <p:cNvPr id="4" name="Text Placeholder 3">
            <a:extLst>
              <a:ext uri="{FF2B5EF4-FFF2-40B4-BE49-F238E27FC236}">
                <a16:creationId xmlns:a16="http://schemas.microsoft.com/office/drawing/2014/main" id="{1A4E1716-F3DC-4524-9C62-658A3055B72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543559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43BA4-906E-4C9E-8624-297C7132A2FD}"/>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71A678F3-CE36-4B79-85E8-7C336462A519}"/>
              </a:ext>
            </a:extLst>
          </p:cNvPr>
          <p:cNvGraphicFramePr>
            <a:graphicFrameLocks noGrp="1"/>
          </p:cNvGraphicFramePr>
          <p:nvPr>
            <p:ph type="tbl" sz="quarter" idx="13"/>
            <p:extLst>
              <p:ext uri="{D42A27DB-BD31-4B8C-83A1-F6EECF244321}">
                <p14:modId xmlns:p14="http://schemas.microsoft.com/office/powerpoint/2010/main" val="3710259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09776468"/>
                    </a:ext>
                  </a:extLst>
                </a:gridCol>
                <a:gridCol w="1316737">
                  <a:extLst>
                    <a:ext uri="{9D8B030D-6E8A-4147-A177-3AD203B41FA5}">
                      <a16:colId xmlns:a16="http://schemas.microsoft.com/office/drawing/2014/main" val="814306083"/>
                    </a:ext>
                  </a:extLst>
                </a:gridCol>
                <a:gridCol w="329184">
                  <a:extLst>
                    <a:ext uri="{9D8B030D-6E8A-4147-A177-3AD203B41FA5}">
                      <a16:colId xmlns:a16="http://schemas.microsoft.com/office/drawing/2014/main" val="2850752500"/>
                    </a:ext>
                  </a:extLst>
                </a:gridCol>
                <a:gridCol w="329184">
                  <a:extLst>
                    <a:ext uri="{9D8B030D-6E8A-4147-A177-3AD203B41FA5}">
                      <a16:colId xmlns:a16="http://schemas.microsoft.com/office/drawing/2014/main" val="2068125758"/>
                    </a:ext>
                  </a:extLst>
                </a:gridCol>
                <a:gridCol w="329184">
                  <a:extLst>
                    <a:ext uri="{9D8B030D-6E8A-4147-A177-3AD203B41FA5}">
                      <a16:colId xmlns:a16="http://schemas.microsoft.com/office/drawing/2014/main" val="3538065233"/>
                    </a:ext>
                  </a:extLst>
                </a:gridCol>
                <a:gridCol w="329184">
                  <a:extLst>
                    <a:ext uri="{9D8B030D-6E8A-4147-A177-3AD203B41FA5}">
                      <a16:colId xmlns:a16="http://schemas.microsoft.com/office/drawing/2014/main" val="1891030276"/>
                    </a:ext>
                  </a:extLst>
                </a:gridCol>
                <a:gridCol w="329184">
                  <a:extLst>
                    <a:ext uri="{9D8B030D-6E8A-4147-A177-3AD203B41FA5}">
                      <a16:colId xmlns:a16="http://schemas.microsoft.com/office/drawing/2014/main" val="4290186153"/>
                    </a:ext>
                  </a:extLst>
                </a:gridCol>
                <a:gridCol w="329184">
                  <a:extLst>
                    <a:ext uri="{9D8B030D-6E8A-4147-A177-3AD203B41FA5}">
                      <a16:colId xmlns:a16="http://schemas.microsoft.com/office/drawing/2014/main" val="754872667"/>
                    </a:ext>
                  </a:extLst>
                </a:gridCol>
                <a:gridCol w="329184">
                  <a:extLst>
                    <a:ext uri="{9D8B030D-6E8A-4147-A177-3AD203B41FA5}">
                      <a16:colId xmlns:a16="http://schemas.microsoft.com/office/drawing/2014/main" val="2348912923"/>
                    </a:ext>
                  </a:extLst>
                </a:gridCol>
                <a:gridCol w="329184">
                  <a:extLst>
                    <a:ext uri="{9D8B030D-6E8A-4147-A177-3AD203B41FA5}">
                      <a16:colId xmlns:a16="http://schemas.microsoft.com/office/drawing/2014/main" val="2563164289"/>
                    </a:ext>
                  </a:extLst>
                </a:gridCol>
                <a:gridCol w="329184">
                  <a:extLst>
                    <a:ext uri="{9D8B030D-6E8A-4147-A177-3AD203B41FA5}">
                      <a16:colId xmlns:a16="http://schemas.microsoft.com/office/drawing/2014/main" val="573942995"/>
                    </a:ext>
                  </a:extLst>
                </a:gridCol>
                <a:gridCol w="329184">
                  <a:extLst>
                    <a:ext uri="{9D8B030D-6E8A-4147-A177-3AD203B41FA5}">
                      <a16:colId xmlns:a16="http://schemas.microsoft.com/office/drawing/2014/main" val="590652742"/>
                    </a:ext>
                  </a:extLst>
                </a:gridCol>
                <a:gridCol w="329184">
                  <a:extLst>
                    <a:ext uri="{9D8B030D-6E8A-4147-A177-3AD203B41FA5}">
                      <a16:colId xmlns:a16="http://schemas.microsoft.com/office/drawing/2014/main" val="2355853396"/>
                    </a:ext>
                  </a:extLst>
                </a:gridCol>
                <a:gridCol w="329184">
                  <a:extLst>
                    <a:ext uri="{9D8B030D-6E8A-4147-A177-3AD203B41FA5}">
                      <a16:colId xmlns:a16="http://schemas.microsoft.com/office/drawing/2014/main" val="3480123971"/>
                    </a:ext>
                  </a:extLst>
                </a:gridCol>
                <a:gridCol w="329184">
                  <a:extLst>
                    <a:ext uri="{9D8B030D-6E8A-4147-A177-3AD203B41FA5}">
                      <a16:colId xmlns:a16="http://schemas.microsoft.com/office/drawing/2014/main" val="1417835903"/>
                    </a:ext>
                  </a:extLst>
                </a:gridCol>
                <a:gridCol w="329184">
                  <a:extLst>
                    <a:ext uri="{9D8B030D-6E8A-4147-A177-3AD203B41FA5}">
                      <a16:colId xmlns:a16="http://schemas.microsoft.com/office/drawing/2014/main" val="112077129"/>
                    </a:ext>
                  </a:extLst>
                </a:gridCol>
                <a:gridCol w="329184">
                  <a:extLst>
                    <a:ext uri="{9D8B030D-6E8A-4147-A177-3AD203B41FA5}">
                      <a16:colId xmlns:a16="http://schemas.microsoft.com/office/drawing/2014/main" val="2629640394"/>
                    </a:ext>
                  </a:extLst>
                </a:gridCol>
                <a:gridCol w="329184">
                  <a:extLst>
                    <a:ext uri="{9D8B030D-6E8A-4147-A177-3AD203B41FA5}">
                      <a16:colId xmlns:a16="http://schemas.microsoft.com/office/drawing/2014/main" val="210265375"/>
                    </a:ext>
                  </a:extLst>
                </a:gridCol>
                <a:gridCol w="329184">
                  <a:extLst>
                    <a:ext uri="{9D8B030D-6E8A-4147-A177-3AD203B41FA5}">
                      <a16:colId xmlns:a16="http://schemas.microsoft.com/office/drawing/2014/main" val="3781935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62917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- 2024-04-22 17:00:19</a:t>
                      </a:r>
                      <a:r>
                        <a:rPr kumimoji="0" lang="en-US" sz="1000" b="0" i="0" u="none" strike="noStrike" kern="1200" cap="none" spc="0" normalizeH="0" baseline="0" noProof="0">
                          <a:ln>
                            <a:noFill/>
                          </a:ln>
                          <a:solidFill>
                            <a:prstClr val="black"/>
                          </a:solidFill>
                          <a:effectLst/>
                          <a:uLnTx/>
                          <a:uFillTx/>
                          <a:latin typeface="Calibri"/>
                          <a:ea typeface="+mn-ea"/>
                          <a:cs typeface="+mn-cs"/>
                        </a:rPr>
                        <a:t>
 Annyeonghaseyo! FICOH’s K-Pop Club is the latest associate-led club that bring together associates from various departments to celebrate their love for the global phenomenon. Last week, both seasoned K-pop fans and newcomers met at our Ward office to share their favorite K-pop bands, delve into its rich history, and even pick up some K-pop terminology. We are thrilled to see how groups like these foster a sense of belonging at 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https://quintly-eu-image-storage.s3.amazonaws.com/17ae3836335657ff0a83f20c7d11e5e8/c6a0dd03ac148d8093cb4bda70ffc576.jpg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2814540"/>
                  </a:ext>
                </a:extLst>
              </a:tr>
            </a:tbl>
          </a:graphicData>
        </a:graphic>
      </p:graphicFrame>
      <p:sp>
        <p:nvSpPr>
          <p:cNvPr id="4" name="Text Placeholder 3">
            <a:extLst>
              <a:ext uri="{FF2B5EF4-FFF2-40B4-BE49-F238E27FC236}">
                <a16:creationId xmlns:a16="http://schemas.microsoft.com/office/drawing/2014/main" id="{6A489C20-040A-4535-B2F7-7650F0B3F4F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583257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0B569-521F-4358-8F82-922F57021481}"/>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F57AECF9-9DF5-493C-B9C4-00562140A061}"/>
              </a:ext>
            </a:extLst>
          </p:cNvPr>
          <p:cNvGraphicFramePr>
            <a:graphicFrameLocks noGrp="1"/>
          </p:cNvGraphicFramePr>
          <p:nvPr>
            <p:ph type="tbl" sz="quarter" idx="13"/>
            <p:extLst>
              <p:ext uri="{D42A27DB-BD31-4B8C-83A1-F6EECF244321}">
                <p14:modId xmlns:p14="http://schemas.microsoft.com/office/powerpoint/2010/main" val="679515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54184844"/>
                    </a:ext>
                  </a:extLst>
                </a:gridCol>
                <a:gridCol w="576072">
                  <a:extLst>
                    <a:ext uri="{9D8B030D-6E8A-4147-A177-3AD203B41FA5}">
                      <a16:colId xmlns:a16="http://schemas.microsoft.com/office/drawing/2014/main" val="637244630"/>
                    </a:ext>
                  </a:extLst>
                </a:gridCol>
                <a:gridCol w="576072">
                  <a:extLst>
                    <a:ext uri="{9D8B030D-6E8A-4147-A177-3AD203B41FA5}">
                      <a16:colId xmlns:a16="http://schemas.microsoft.com/office/drawing/2014/main" val="3314208153"/>
                    </a:ext>
                  </a:extLst>
                </a:gridCol>
                <a:gridCol w="576072">
                  <a:extLst>
                    <a:ext uri="{9D8B030D-6E8A-4147-A177-3AD203B41FA5}">
                      <a16:colId xmlns:a16="http://schemas.microsoft.com/office/drawing/2014/main" val="461208351"/>
                    </a:ext>
                  </a:extLst>
                </a:gridCol>
                <a:gridCol w="576072">
                  <a:extLst>
                    <a:ext uri="{9D8B030D-6E8A-4147-A177-3AD203B41FA5}">
                      <a16:colId xmlns:a16="http://schemas.microsoft.com/office/drawing/2014/main" val="3851283906"/>
                    </a:ext>
                  </a:extLst>
                </a:gridCol>
                <a:gridCol w="576072">
                  <a:extLst>
                    <a:ext uri="{9D8B030D-6E8A-4147-A177-3AD203B41FA5}">
                      <a16:colId xmlns:a16="http://schemas.microsoft.com/office/drawing/2014/main" val="1022695906"/>
                    </a:ext>
                  </a:extLst>
                </a:gridCol>
                <a:gridCol w="576072">
                  <a:extLst>
                    <a:ext uri="{9D8B030D-6E8A-4147-A177-3AD203B41FA5}">
                      <a16:colId xmlns:a16="http://schemas.microsoft.com/office/drawing/2014/main" val="3193358901"/>
                    </a:ext>
                  </a:extLst>
                </a:gridCol>
                <a:gridCol w="576072">
                  <a:extLst>
                    <a:ext uri="{9D8B030D-6E8A-4147-A177-3AD203B41FA5}">
                      <a16:colId xmlns:a16="http://schemas.microsoft.com/office/drawing/2014/main" val="4060059850"/>
                    </a:ext>
                  </a:extLst>
                </a:gridCol>
                <a:gridCol w="576072">
                  <a:extLst>
                    <a:ext uri="{9D8B030D-6E8A-4147-A177-3AD203B41FA5}">
                      <a16:colId xmlns:a16="http://schemas.microsoft.com/office/drawing/2014/main" val="881621046"/>
                    </a:ext>
                  </a:extLst>
                </a:gridCol>
                <a:gridCol w="576072">
                  <a:extLst>
                    <a:ext uri="{9D8B030D-6E8A-4147-A177-3AD203B41FA5}">
                      <a16:colId xmlns:a16="http://schemas.microsoft.com/office/drawing/2014/main" val="3670393898"/>
                    </a:ext>
                  </a:extLst>
                </a:gridCol>
                <a:gridCol w="576072">
                  <a:extLst>
                    <a:ext uri="{9D8B030D-6E8A-4147-A177-3AD203B41FA5}">
                      <a16:colId xmlns:a16="http://schemas.microsoft.com/office/drawing/2014/main" val="105436850"/>
                    </a:ext>
                  </a:extLst>
                </a:gridCol>
                <a:gridCol w="576072">
                  <a:extLst>
                    <a:ext uri="{9D8B030D-6E8A-4147-A177-3AD203B41FA5}">
                      <a16:colId xmlns:a16="http://schemas.microsoft.com/office/drawing/2014/main" val="31801978"/>
                    </a:ext>
                  </a:extLst>
                </a:gridCol>
                <a:gridCol w="576072">
                  <a:extLst>
                    <a:ext uri="{9D8B030D-6E8A-4147-A177-3AD203B41FA5}">
                      <a16:colId xmlns:a16="http://schemas.microsoft.com/office/drawing/2014/main" val="327971922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05286826"/>
                  </a:ext>
                </a:extLst>
              </a:tr>
              <a:tr h="370840">
                <a:tc>
                  <a:txBody>
                    <a:bodyPr/>
                    <a:lstStyle/>
                    <a:p>
                      <a:r>
                        <a:rPr lang="en-US" sz="1000"/>
                        <a:t>1186</a:t>
                      </a:r>
                    </a:p>
                  </a:txBody>
                  <a:tcPr/>
                </a:tc>
                <a:tc>
                  <a:txBody>
                    <a:bodyPr/>
                    <a:lstStyle/>
                    <a:p>
                      <a:r>
                        <a:rPr lang="en-US" sz="1000"/>
                        <a:t>-1</a:t>
                      </a:r>
                    </a:p>
                  </a:txBody>
                  <a:tcPr/>
                </a:tc>
                <a:tc>
                  <a:txBody>
                    <a:bodyPr/>
                    <a:lstStyle/>
                    <a:p>
                      <a:r>
                        <a:rPr lang="en-US" sz="1000"/>
                        <a:t>11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0.0537 %</a:t>
                      </a:r>
                    </a:p>
                  </a:txBody>
                  <a:tcPr/>
                </a:tc>
                <a:tc>
                  <a:txBody>
                    <a:bodyPr/>
                    <a:lstStyle/>
                    <a:p>
                      <a:r>
                        <a:rPr lang="en-US" sz="1000"/>
                        <a:t>0.0 %</a:t>
                      </a:r>
                    </a:p>
                  </a:txBody>
                  <a:tcPr/>
                </a:tc>
                <a:extLst>
                  <a:ext uri="{0D108BD9-81ED-4DB2-BD59-A6C34878D82A}">
                    <a16:rowId xmlns:a16="http://schemas.microsoft.com/office/drawing/2014/main" val="3254017103"/>
                  </a:ext>
                </a:extLst>
              </a:tr>
            </a:tbl>
          </a:graphicData>
        </a:graphic>
      </p:graphicFrame>
      <p:sp>
        <p:nvSpPr>
          <p:cNvPr id="4" name="Text Placeholder 3">
            <a:extLst>
              <a:ext uri="{FF2B5EF4-FFF2-40B4-BE49-F238E27FC236}">
                <a16:creationId xmlns:a16="http://schemas.microsoft.com/office/drawing/2014/main" id="{0441AC86-0578-40CC-9F59-60099EC77F6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260752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9D5F7-AF5F-4314-B952-822339BBE900}"/>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CDC4BF57-CB1C-40BE-A35E-1522E8B2C31B}"/>
              </a:ext>
            </a:extLst>
          </p:cNvPr>
          <p:cNvGraphicFramePr>
            <a:graphicFrameLocks noGrp="1"/>
          </p:cNvGraphicFramePr>
          <p:nvPr>
            <p:ph type="chart" sz="quarter" idx="13"/>
            <p:extLst>
              <p:ext uri="{D42A27DB-BD31-4B8C-83A1-F6EECF244321}">
                <p14:modId xmlns:p14="http://schemas.microsoft.com/office/powerpoint/2010/main" val="973184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E6F35C-529A-440D-AB4C-FD8AD6EE345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C10BFB8-EB48-4ABF-BED5-4831CDE19F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58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00D46-AF7F-49F8-B7CC-A48852410B4A}"/>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7E58CD10-F376-4B0A-85D9-C2E75786422B}"/>
              </a:ext>
            </a:extLst>
          </p:cNvPr>
          <p:cNvGraphicFramePr>
            <a:graphicFrameLocks noGrp="1"/>
          </p:cNvGraphicFramePr>
          <p:nvPr>
            <p:ph type="chart" sz="quarter" idx="13"/>
            <p:extLst>
              <p:ext uri="{D42A27DB-BD31-4B8C-83A1-F6EECF244321}">
                <p14:modId xmlns:p14="http://schemas.microsoft.com/office/powerpoint/2010/main" val="152400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2A6356-18A1-44D4-B889-FD8B5B79774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7EE3C83-4CC4-4550-BC75-16B2A0DA77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2882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D8F47-1B2B-475E-9081-A555D5394917}"/>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F2263E48-2BF7-4AA1-851D-FD0BA9A58149}"/>
              </a:ext>
            </a:extLst>
          </p:cNvPr>
          <p:cNvGraphicFramePr>
            <a:graphicFrameLocks noGrp="1"/>
          </p:cNvGraphicFramePr>
          <p:nvPr>
            <p:ph type="chart" sz="quarter" idx="13"/>
            <p:extLst>
              <p:ext uri="{D42A27DB-BD31-4B8C-83A1-F6EECF244321}">
                <p14:modId xmlns:p14="http://schemas.microsoft.com/office/powerpoint/2010/main" val="2321455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3FA2E6-5CE4-4E74-B283-413B0275A27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4C96521-B9C1-4341-8413-50AA644D29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1320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AD934-81DF-4F2F-A8FB-3B71F08BD738}"/>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3A5075A6-4E42-43C3-85DD-33D508DB3127}"/>
              </a:ext>
            </a:extLst>
          </p:cNvPr>
          <p:cNvGraphicFramePr>
            <a:graphicFrameLocks noGrp="1"/>
          </p:cNvGraphicFramePr>
          <p:nvPr>
            <p:ph type="tbl" sz="quarter" idx="13"/>
            <p:extLst>
              <p:ext uri="{D42A27DB-BD31-4B8C-83A1-F6EECF244321}">
                <p14:modId xmlns:p14="http://schemas.microsoft.com/office/powerpoint/2010/main" val="2992709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45561700"/>
                    </a:ext>
                  </a:extLst>
                </a:gridCol>
                <a:gridCol w="1152144">
                  <a:extLst>
                    <a:ext uri="{9D8B030D-6E8A-4147-A177-3AD203B41FA5}">
                      <a16:colId xmlns:a16="http://schemas.microsoft.com/office/drawing/2014/main" val="1668274974"/>
                    </a:ext>
                  </a:extLst>
                </a:gridCol>
                <a:gridCol w="1152144">
                  <a:extLst>
                    <a:ext uri="{9D8B030D-6E8A-4147-A177-3AD203B41FA5}">
                      <a16:colId xmlns:a16="http://schemas.microsoft.com/office/drawing/2014/main" val="3250763515"/>
                    </a:ext>
                  </a:extLst>
                </a:gridCol>
                <a:gridCol w="1152144">
                  <a:extLst>
                    <a:ext uri="{9D8B030D-6E8A-4147-A177-3AD203B41FA5}">
                      <a16:colId xmlns:a16="http://schemas.microsoft.com/office/drawing/2014/main" val="3984672314"/>
                    </a:ext>
                  </a:extLst>
                </a:gridCol>
                <a:gridCol w="1152144">
                  <a:extLst>
                    <a:ext uri="{9D8B030D-6E8A-4147-A177-3AD203B41FA5}">
                      <a16:colId xmlns:a16="http://schemas.microsoft.com/office/drawing/2014/main" val="3173852217"/>
                    </a:ext>
                  </a:extLst>
                </a:gridCol>
                <a:gridCol w="1152144">
                  <a:extLst>
                    <a:ext uri="{9D8B030D-6E8A-4147-A177-3AD203B41FA5}">
                      <a16:colId xmlns:a16="http://schemas.microsoft.com/office/drawing/2014/main" val="4020619572"/>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351079584"/>
                  </a:ext>
                </a:extLst>
              </a:tr>
              <a:tr h="370840">
                <a:tc>
                  <a:txBody>
                    <a:bodyPr/>
                    <a:lstStyle/>
                    <a:p>
                      <a:r>
                        <a:rPr lang="en-US" sz="1000" b="1"/>
                        <a:t>@FirstInsHI - 2024-04-12 13:29:58</a:t>
                      </a:r>
                      <a:r>
                        <a:rPr lang="en-US" sz="1000"/>
                        <a:t>
 Whether you're enjoying a night out with friends or having a relaxing movie night in, we wish you a Happy Aloha Friday and a relaxing weekend. Thanks to Lance K. from our Underwriting department for sharing this photo of Honolulu’s city lights. #AlohaFriday #HonoluluCityLights https://t.co/0o5IZJLqEu</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0.1688 %</a:t>
                      </a:r>
                    </a:p>
                  </a:txBody>
                  <a:tcPr/>
                </a:tc>
                <a:extLst>
                  <a:ext uri="{0D108BD9-81ED-4DB2-BD59-A6C34878D82A}">
                    <a16:rowId xmlns:a16="http://schemas.microsoft.com/office/drawing/2014/main" val="1544153367"/>
                  </a:ext>
                </a:extLst>
              </a:tr>
              <a:tr h="370840">
                <a:tc>
                  <a:txBody>
                    <a:bodyPr/>
                    <a:lstStyle/>
                    <a:p>
                      <a:r>
                        <a:rPr lang="en-US" sz="1000" b="1"/>
                        <a:t>@FirstInsHI - 2024-04-03 12:28:24</a:t>
                      </a:r>
                      <a:r>
                        <a:rPr lang="en-US" sz="1000"/>
                        <a:t>
 Do condo owners need insurance? Find out here &amp;gt;
https://t.co/gD5sf9rhdt</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0.0842 %</a:t>
                      </a:r>
                    </a:p>
                  </a:txBody>
                  <a:tcPr/>
                </a:tc>
                <a:extLst>
                  <a:ext uri="{0D108BD9-81ED-4DB2-BD59-A6C34878D82A}">
                    <a16:rowId xmlns:a16="http://schemas.microsoft.com/office/drawing/2014/main" val="812374916"/>
                  </a:ext>
                </a:extLst>
              </a:tr>
              <a:tr h="370840">
                <a:tc>
                  <a:txBody>
                    <a:bodyPr/>
                    <a:lstStyle/>
                    <a:p>
                      <a:r>
                        <a:rPr lang="en-US" sz="1000" b="1"/>
                        <a:t>@FirstInsHI - 2024-04-10 13:14:11</a:t>
                      </a:r>
                      <a:r>
                        <a:rPr lang="en-US" sz="1000"/>
                        <a:t>
 Pedestrian deaths have increased in recent years. Find out how drivers and pedestrians can work together to reverse this trend &amp;gt;
https://t.co/jLt8TsQv42</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0.0844 %</a:t>
                      </a:r>
                    </a:p>
                  </a:txBody>
                  <a:tcPr/>
                </a:tc>
                <a:extLst>
                  <a:ext uri="{0D108BD9-81ED-4DB2-BD59-A6C34878D82A}">
                    <a16:rowId xmlns:a16="http://schemas.microsoft.com/office/drawing/2014/main" val="48359482"/>
                  </a:ext>
                </a:extLst>
              </a:tr>
            </a:tbl>
          </a:graphicData>
        </a:graphic>
      </p:graphicFrame>
      <p:sp>
        <p:nvSpPr>
          <p:cNvPr id="4" name="Text Placeholder 3">
            <a:extLst>
              <a:ext uri="{FF2B5EF4-FFF2-40B4-BE49-F238E27FC236}">
                <a16:creationId xmlns:a16="http://schemas.microsoft.com/office/drawing/2014/main" id="{8A66A12A-A62B-42FB-8400-CD605A9DA47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454613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3BF80-A7CD-477E-ACB5-032D8B911AB1}"/>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DA2ECAB9-7734-4846-B2A3-9EC2A79C418B}"/>
              </a:ext>
            </a:extLst>
          </p:cNvPr>
          <p:cNvGraphicFramePr>
            <a:graphicFrameLocks noGrp="1"/>
          </p:cNvGraphicFramePr>
          <p:nvPr>
            <p:ph type="tbl" sz="quarter" idx="13"/>
            <p:extLst>
              <p:ext uri="{D42A27DB-BD31-4B8C-83A1-F6EECF244321}">
                <p14:modId xmlns:p14="http://schemas.microsoft.com/office/powerpoint/2010/main" val="3954018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825870244"/>
                    </a:ext>
                  </a:extLst>
                </a:gridCol>
                <a:gridCol w="576072">
                  <a:extLst>
                    <a:ext uri="{9D8B030D-6E8A-4147-A177-3AD203B41FA5}">
                      <a16:colId xmlns:a16="http://schemas.microsoft.com/office/drawing/2014/main" val="621287791"/>
                    </a:ext>
                  </a:extLst>
                </a:gridCol>
                <a:gridCol w="576072">
                  <a:extLst>
                    <a:ext uri="{9D8B030D-6E8A-4147-A177-3AD203B41FA5}">
                      <a16:colId xmlns:a16="http://schemas.microsoft.com/office/drawing/2014/main" val="2537178668"/>
                    </a:ext>
                  </a:extLst>
                </a:gridCol>
                <a:gridCol w="576072">
                  <a:extLst>
                    <a:ext uri="{9D8B030D-6E8A-4147-A177-3AD203B41FA5}">
                      <a16:colId xmlns:a16="http://schemas.microsoft.com/office/drawing/2014/main" val="1370591389"/>
                    </a:ext>
                  </a:extLst>
                </a:gridCol>
                <a:gridCol w="576072">
                  <a:extLst>
                    <a:ext uri="{9D8B030D-6E8A-4147-A177-3AD203B41FA5}">
                      <a16:colId xmlns:a16="http://schemas.microsoft.com/office/drawing/2014/main" val="3309967299"/>
                    </a:ext>
                  </a:extLst>
                </a:gridCol>
                <a:gridCol w="576072">
                  <a:extLst>
                    <a:ext uri="{9D8B030D-6E8A-4147-A177-3AD203B41FA5}">
                      <a16:colId xmlns:a16="http://schemas.microsoft.com/office/drawing/2014/main" val="884191135"/>
                    </a:ext>
                  </a:extLst>
                </a:gridCol>
                <a:gridCol w="576072">
                  <a:extLst>
                    <a:ext uri="{9D8B030D-6E8A-4147-A177-3AD203B41FA5}">
                      <a16:colId xmlns:a16="http://schemas.microsoft.com/office/drawing/2014/main" val="3717215010"/>
                    </a:ext>
                  </a:extLst>
                </a:gridCol>
                <a:gridCol w="576072">
                  <a:extLst>
                    <a:ext uri="{9D8B030D-6E8A-4147-A177-3AD203B41FA5}">
                      <a16:colId xmlns:a16="http://schemas.microsoft.com/office/drawing/2014/main" val="1277053365"/>
                    </a:ext>
                  </a:extLst>
                </a:gridCol>
                <a:gridCol w="576072">
                  <a:extLst>
                    <a:ext uri="{9D8B030D-6E8A-4147-A177-3AD203B41FA5}">
                      <a16:colId xmlns:a16="http://schemas.microsoft.com/office/drawing/2014/main" val="286373961"/>
                    </a:ext>
                  </a:extLst>
                </a:gridCol>
                <a:gridCol w="576072">
                  <a:extLst>
                    <a:ext uri="{9D8B030D-6E8A-4147-A177-3AD203B41FA5}">
                      <a16:colId xmlns:a16="http://schemas.microsoft.com/office/drawing/2014/main" val="583727637"/>
                    </a:ext>
                  </a:extLst>
                </a:gridCol>
                <a:gridCol w="576072">
                  <a:extLst>
                    <a:ext uri="{9D8B030D-6E8A-4147-A177-3AD203B41FA5}">
                      <a16:colId xmlns:a16="http://schemas.microsoft.com/office/drawing/2014/main" val="598611270"/>
                    </a:ext>
                  </a:extLst>
                </a:gridCol>
                <a:gridCol w="576072">
                  <a:extLst>
                    <a:ext uri="{9D8B030D-6E8A-4147-A177-3AD203B41FA5}">
                      <a16:colId xmlns:a16="http://schemas.microsoft.com/office/drawing/2014/main" val="21016101"/>
                    </a:ext>
                  </a:extLst>
                </a:gridCol>
                <a:gridCol w="576072">
                  <a:extLst>
                    <a:ext uri="{9D8B030D-6E8A-4147-A177-3AD203B41FA5}">
                      <a16:colId xmlns:a16="http://schemas.microsoft.com/office/drawing/2014/main" val="2959054608"/>
                    </a:ext>
                  </a:extLst>
                </a:gridCol>
                <a:gridCol w="576072">
                  <a:extLst>
                    <a:ext uri="{9D8B030D-6E8A-4147-A177-3AD203B41FA5}">
                      <a16:colId xmlns:a16="http://schemas.microsoft.com/office/drawing/2014/main" val="291693650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01982723"/>
                  </a:ext>
                </a:extLst>
              </a:tr>
              <a:tr h="370840">
                <a:tc>
                  <a:txBody>
                    <a:bodyPr/>
                    <a:lstStyle/>
                    <a:p>
                      <a:r>
                        <a:rPr lang="en-US" sz="1000"/>
                        <a:t>4401</a:t>
                      </a:r>
                    </a:p>
                  </a:txBody>
                  <a:tcPr/>
                </a:tc>
                <a:tc>
                  <a:txBody>
                    <a:bodyPr/>
                    <a:lstStyle/>
                    <a:p>
                      <a:r>
                        <a:rPr lang="en-US" sz="1000"/>
                        <a:t>41</a:t>
                      </a:r>
                    </a:p>
                  </a:txBody>
                  <a:tcPr/>
                </a:tc>
                <a:tc>
                  <a:txBody>
                    <a:bodyPr/>
                    <a:lstStyle/>
                    <a:p>
                      <a:r>
                        <a:rPr lang="en-US" sz="1000"/>
                        <a:t>9</a:t>
                      </a:r>
                    </a:p>
                  </a:txBody>
                  <a:tcPr/>
                </a:tc>
                <a:tc>
                  <a:txBody>
                    <a:bodyPr/>
                    <a:lstStyle/>
                    <a:p>
                      <a:r>
                        <a:rPr lang="en-US" sz="1000"/>
                        <a:t>383</a:t>
                      </a:r>
                    </a:p>
                  </a:txBody>
                  <a:tcPr/>
                </a:tc>
                <a:tc>
                  <a:txBody>
                    <a:bodyPr/>
                    <a:lstStyle/>
                    <a:p>
                      <a:r>
                        <a:rPr lang="en-US" sz="1000"/>
                        <a:t>42.555555555556</a:t>
                      </a:r>
                    </a:p>
                  </a:txBody>
                  <a:tcPr/>
                </a:tc>
                <a:tc>
                  <a:txBody>
                    <a:bodyPr/>
                    <a:lstStyle/>
                    <a:p>
                      <a:r>
                        <a:rPr lang="en-US" sz="1000"/>
                        <a:t>8</a:t>
                      </a:r>
                    </a:p>
                  </a:txBody>
                  <a:tcPr/>
                </a:tc>
                <a:tc>
                  <a:txBody>
                    <a:bodyPr/>
                    <a:lstStyle/>
                    <a:p>
                      <a:r>
                        <a:rPr lang="en-US" sz="1000"/>
                        <a:t>4</a:t>
                      </a:r>
                    </a:p>
                  </a:txBody>
                  <a:tcPr/>
                </a:tc>
                <a:tc>
                  <a:txBody>
                    <a:bodyPr/>
                    <a:lstStyle/>
                    <a:p>
                      <a:r>
                        <a:rPr lang="en-US" sz="1000"/>
                        <a:t>0.44444444444444</a:t>
                      </a:r>
                    </a:p>
                  </a:txBody>
                  <a:tcPr/>
                </a:tc>
                <a:tc>
                  <a:txBody>
                    <a:bodyPr/>
                    <a:lstStyle/>
                    <a:p>
                      <a:r>
                        <a:rPr lang="en-US" sz="1000"/>
                        <a:t>1796</a:t>
                      </a:r>
                    </a:p>
                  </a:txBody>
                  <a:tcPr/>
                </a:tc>
                <a:tc>
                  <a:txBody>
                    <a:bodyPr/>
                    <a:lstStyle/>
                    <a:p>
                      <a:r>
                        <a:rPr lang="en-US" sz="1000"/>
                        <a:t>199.55555555556</a:t>
                      </a:r>
                    </a:p>
                  </a:txBody>
                  <a:tcPr/>
                </a:tc>
                <a:tc>
                  <a:txBody>
                    <a:bodyPr/>
                    <a:lstStyle/>
                    <a:p>
                      <a:r>
                        <a:rPr lang="en-US" sz="1000"/>
                        <a:t>11441</a:t>
                      </a:r>
                    </a:p>
                  </a:txBody>
                  <a:tcPr/>
                </a:tc>
                <a:tc>
                  <a:txBody>
                    <a:bodyPr/>
                    <a:lstStyle/>
                    <a:p>
                      <a:r>
                        <a:rPr lang="en-US" sz="1000"/>
                        <a:t>1271.2222222222</a:t>
                      </a:r>
                    </a:p>
                  </a:txBody>
                  <a:tcPr/>
                </a:tc>
                <a:tc>
                  <a:txBody>
                    <a:bodyPr/>
                    <a:lstStyle/>
                    <a:p>
                      <a:r>
                        <a:rPr lang="en-US" sz="1000"/>
                        <a:t>18.095989810424 %</a:t>
                      </a:r>
                    </a:p>
                  </a:txBody>
                  <a:tcPr/>
                </a:tc>
                <a:tc>
                  <a:txBody>
                    <a:bodyPr/>
                    <a:lstStyle/>
                    <a:p>
                      <a:r>
                        <a:rPr lang="en-US" sz="1000"/>
                        <a:t>522</a:t>
                      </a:r>
                    </a:p>
                  </a:txBody>
                  <a:tcPr/>
                </a:tc>
                <a:extLst>
                  <a:ext uri="{0D108BD9-81ED-4DB2-BD59-A6C34878D82A}">
                    <a16:rowId xmlns:a16="http://schemas.microsoft.com/office/drawing/2014/main" val="935778057"/>
                  </a:ext>
                </a:extLst>
              </a:tr>
            </a:tbl>
          </a:graphicData>
        </a:graphic>
      </p:graphicFrame>
      <p:sp>
        <p:nvSpPr>
          <p:cNvPr id="4" name="Text Placeholder 3">
            <a:extLst>
              <a:ext uri="{FF2B5EF4-FFF2-40B4-BE49-F238E27FC236}">
                <a16:creationId xmlns:a16="http://schemas.microsoft.com/office/drawing/2014/main" id="{CA1DB98F-0FE8-496B-8FAE-E3544E75AC78}"/>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5067699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C64CF-EE45-4D16-ACE6-41E7B9152852}"/>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4C184FA3-DC0A-4686-955D-C7165B2B6527}"/>
              </a:ext>
            </a:extLst>
          </p:cNvPr>
          <p:cNvGraphicFramePr>
            <a:graphicFrameLocks noGrp="1"/>
          </p:cNvGraphicFramePr>
          <p:nvPr>
            <p:ph type="chart" sz="quarter" idx="13"/>
            <p:extLst>
              <p:ext uri="{D42A27DB-BD31-4B8C-83A1-F6EECF244321}">
                <p14:modId xmlns:p14="http://schemas.microsoft.com/office/powerpoint/2010/main" val="4056638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4490C0-7D97-4BE6-AF5B-C9B93827CB3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FAC2806-238F-4685-8FD6-4AA885E284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5567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F80AA-A9B3-4029-A17D-99C2D75DC868}"/>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F34529AB-C98F-4E73-8FDD-8CEB3054C763}"/>
              </a:ext>
            </a:extLst>
          </p:cNvPr>
          <p:cNvGraphicFramePr>
            <a:graphicFrameLocks noGrp="1"/>
          </p:cNvGraphicFramePr>
          <p:nvPr>
            <p:ph type="chart" sz="quarter" idx="13"/>
            <p:extLst>
              <p:ext uri="{D42A27DB-BD31-4B8C-83A1-F6EECF244321}">
                <p14:modId xmlns:p14="http://schemas.microsoft.com/office/powerpoint/2010/main" val="2448673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44D87B-D63F-4F53-8011-82316AFE520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BF53DE1-6ADD-43BA-A517-B223E34243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1310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BE62-0BF9-469E-8F4F-F290F4676BAC}"/>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F3AB0D06-6292-4733-987B-C1D4C7910D05}"/>
              </a:ext>
            </a:extLst>
          </p:cNvPr>
          <p:cNvGraphicFramePr>
            <a:graphicFrameLocks noGrp="1"/>
          </p:cNvGraphicFramePr>
          <p:nvPr>
            <p:ph type="chart" sz="quarter" idx="13"/>
            <p:extLst>
              <p:ext uri="{D42A27DB-BD31-4B8C-83A1-F6EECF244321}">
                <p14:modId xmlns:p14="http://schemas.microsoft.com/office/powerpoint/2010/main" val="853594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C6F8F8-1DA8-44CA-BD71-A060A98D64A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D52A046-B848-4E82-AFF4-29DBD4E6AA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4555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9DC4C-85A4-43FF-ACAE-07B66DE84279}"/>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5A7AFC50-06D2-44D3-91FD-2BADCA953439}"/>
              </a:ext>
            </a:extLst>
          </p:cNvPr>
          <p:cNvGraphicFramePr>
            <a:graphicFrameLocks noGrp="1"/>
          </p:cNvGraphicFramePr>
          <p:nvPr>
            <p:ph type="chart" sz="quarter" idx="13"/>
            <p:extLst>
              <p:ext uri="{D42A27DB-BD31-4B8C-83A1-F6EECF244321}">
                <p14:modId xmlns:p14="http://schemas.microsoft.com/office/powerpoint/2010/main" val="3052211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65683D-C9F3-4E55-874B-604629DD0CB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45E5FB4-B259-4F5A-9EB7-AAFF916C49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9545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1A422-ECCD-47F2-B11F-DD4CB1BA2319}"/>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B154E708-B8A2-4FF7-B388-39B1E258C578}"/>
              </a:ext>
            </a:extLst>
          </p:cNvPr>
          <p:cNvGraphicFramePr>
            <a:graphicFrameLocks noGrp="1"/>
          </p:cNvGraphicFramePr>
          <p:nvPr>
            <p:ph type="tbl" sz="quarter" idx="13"/>
            <p:extLst>
              <p:ext uri="{D42A27DB-BD31-4B8C-83A1-F6EECF244321}">
                <p14:modId xmlns:p14="http://schemas.microsoft.com/office/powerpoint/2010/main" val="2097791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474351811"/>
                    </a:ext>
                  </a:extLst>
                </a:gridCol>
                <a:gridCol w="658368">
                  <a:extLst>
                    <a:ext uri="{9D8B030D-6E8A-4147-A177-3AD203B41FA5}">
                      <a16:colId xmlns:a16="http://schemas.microsoft.com/office/drawing/2014/main" val="9616212"/>
                    </a:ext>
                  </a:extLst>
                </a:gridCol>
                <a:gridCol w="658368">
                  <a:extLst>
                    <a:ext uri="{9D8B030D-6E8A-4147-A177-3AD203B41FA5}">
                      <a16:colId xmlns:a16="http://schemas.microsoft.com/office/drawing/2014/main" val="1735224501"/>
                    </a:ext>
                  </a:extLst>
                </a:gridCol>
                <a:gridCol w="658368">
                  <a:extLst>
                    <a:ext uri="{9D8B030D-6E8A-4147-A177-3AD203B41FA5}">
                      <a16:colId xmlns:a16="http://schemas.microsoft.com/office/drawing/2014/main" val="4089329980"/>
                    </a:ext>
                  </a:extLst>
                </a:gridCol>
                <a:gridCol w="658368">
                  <a:extLst>
                    <a:ext uri="{9D8B030D-6E8A-4147-A177-3AD203B41FA5}">
                      <a16:colId xmlns:a16="http://schemas.microsoft.com/office/drawing/2014/main" val="573683354"/>
                    </a:ext>
                  </a:extLst>
                </a:gridCol>
                <a:gridCol w="658368">
                  <a:extLst>
                    <a:ext uri="{9D8B030D-6E8A-4147-A177-3AD203B41FA5}">
                      <a16:colId xmlns:a16="http://schemas.microsoft.com/office/drawing/2014/main" val="1938295180"/>
                    </a:ext>
                  </a:extLst>
                </a:gridCol>
                <a:gridCol w="658368">
                  <a:extLst>
                    <a:ext uri="{9D8B030D-6E8A-4147-A177-3AD203B41FA5}">
                      <a16:colId xmlns:a16="http://schemas.microsoft.com/office/drawing/2014/main" val="3632878490"/>
                    </a:ext>
                  </a:extLst>
                </a:gridCol>
                <a:gridCol w="658368">
                  <a:extLst>
                    <a:ext uri="{9D8B030D-6E8A-4147-A177-3AD203B41FA5}">
                      <a16:colId xmlns:a16="http://schemas.microsoft.com/office/drawing/2014/main" val="3258969425"/>
                    </a:ext>
                  </a:extLst>
                </a:gridCol>
                <a:gridCol w="658368">
                  <a:extLst>
                    <a:ext uri="{9D8B030D-6E8A-4147-A177-3AD203B41FA5}">
                      <a16:colId xmlns:a16="http://schemas.microsoft.com/office/drawing/2014/main" val="596080761"/>
                    </a:ext>
                  </a:extLst>
                </a:gridCol>
                <a:gridCol w="658368">
                  <a:extLst>
                    <a:ext uri="{9D8B030D-6E8A-4147-A177-3AD203B41FA5}">
                      <a16:colId xmlns:a16="http://schemas.microsoft.com/office/drawing/2014/main" val="1446314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63517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- 2024-04-30 12:43:00</a:t>
                      </a:r>
                      <a:r>
                        <a:rPr kumimoji="0" lang="en-US" sz="1000" b="0" i="0" u="none" strike="noStrike" kern="1200" cap="none" spc="0" normalizeH="0" baseline="0" noProof="0">
                          <a:ln>
                            <a:noFill/>
                          </a:ln>
                          <a:solidFill>
                            <a:prstClr val="black"/>
                          </a:solidFill>
                          <a:effectLst/>
                          <a:uLnTx/>
                          <a:uFillTx/>
                          <a:latin typeface="Calibri"/>
                          <a:ea typeface="+mn-ea"/>
                          <a:cs typeface="+mn-cs"/>
                        </a:rPr>
                        <a:t>
 Last Tuesday evening after work, FICOH volunteers marked storm drains in the neighborhood near our Ward office. This volunteer initiative is organized by the City &amp; County to raise awareness about keeping pollutants out of the storm drain system, and to discourage littering, dumping, and other behaviors that lead to water pollution and urban runoff. Mahalo to everyone who came 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22.865554465162 %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57371715"/>
                  </a:ext>
                </a:extLst>
              </a:tr>
            </a:tbl>
          </a:graphicData>
        </a:graphic>
      </p:graphicFrame>
      <p:sp>
        <p:nvSpPr>
          <p:cNvPr id="4" name="Text Placeholder 3">
            <a:extLst>
              <a:ext uri="{FF2B5EF4-FFF2-40B4-BE49-F238E27FC236}">
                <a16:creationId xmlns:a16="http://schemas.microsoft.com/office/drawing/2014/main" id="{AEA6FA35-F70F-4A1E-BE4F-23E736CA97FA}"/>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521900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293F6-4D38-4CF6-B772-9D171A58CCE1}"/>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3651C555-7F05-489A-B439-7EEC61A8B0AB}"/>
              </a:ext>
            </a:extLst>
          </p:cNvPr>
          <p:cNvGraphicFramePr>
            <a:graphicFrameLocks noGrp="1"/>
          </p:cNvGraphicFramePr>
          <p:nvPr>
            <p:ph type="tbl" sz="quarter" idx="13"/>
            <p:extLst>
              <p:ext uri="{D42A27DB-BD31-4B8C-83A1-F6EECF244321}">
                <p14:modId xmlns:p14="http://schemas.microsoft.com/office/powerpoint/2010/main" val="3390860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666847402"/>
                    </a:ext>
                  </a:extLst>
                </a:gridCol>
                <a:gridCol w="658368">
                  <a:extLst>
                    <a:ext uri="{9D8B030D-6E8A-4147-A177-3AD203B41FA5}">
                      <a16:colId xmlns:a16="http://schemas.microsoft.com/office/drawing/2014/main" val="519013952"/>
                    </a:ext>
                  </a:extLst>
                </a:gridCol>
                <a:gridCol w="658368">
                  <a:extLst>
                    <a:ext uri="{9D8B030D-6E8A-4147-A177-3AD203B41FA5}">
                      <a16:colId xmlns:a16="http://schemas.microsoft.com/office/drawing/2014/main" val="224800567"/>
                    </a:ext>
                  </a:extLst>
                </a:gridCol>
                <a:gridCol w="658368">
                  <a:extLst>
                    <a:ext uri="{9D8B030D-6E8A-4147-A177-3AD203B41FA5}">
                      <a16:colId xmlns:a16="http://schemas.microsoft.com/office/drawing/2014/main" val="3355462512"/>
                    </a:ext>
                  </a:extLst>
                </a:gridCol>
                <a:gridCol w="658368">
                  <a:extLst>
                    <a:ext uri="{9D8B030D-6E8A-4147-A177-3AD203B41FA5}">
                      <a16:colId xmlns:a16="http://schemas.microsoft.com/office/drawing/2014/main" val="1924135079"/>
                    </a:ext>
                  </a:extLst>
                </a:gridCol>
                <a:gridCol w="658368">
                  <a:extLst>
                    <a:ext uri="{9D8B030D-6E8A-4147-A177-3AD203B41FA5}">
                      <a16:colId xmlns:a16="http://schemas.microsoft.com/office/drawing/2014/main" val="3501246502"/>
                    </a:ext>
                  </a:extLst>
                </a:gridCol>
                <a:gridCol w="658368">
                  <a:extLst>
                    <a:ext uri="{9D8B030D-6E8A-4147-A177-3AD203B41FA5}">
                      <a16:colId xmlns:a16="http://schemas.microsoft.com/office/drawing/2014/main" val="3014313476"/>
                    </a:ext>
                  </a:extLst>
                </a:gridCol>
                <a:gridCol w="658368">
                  <a:extLst>
                    <a:ext uri="{9D8B030D-6E8A-4147-A177-3AD203B41FA5}">
                      <a16:colId xmlns:a16="http://schemas.microsoft.com/office/drawing/2014/main" val="3988794649"/>
                    </a:ext>
                  </a:extLst>
                </a:gridCol>
                <a:gridCol w="658368">
                  <a:extLst>
                    <a:ext uri="{9D8B030D-6E8A-4147-A177-3AD203B41FA5}">
                      <a16:colId xmlns:a16="http://schemas.microsoft.com/office/drawing/2014/main" val="750745262"/>
                    </a:ext>
                  </a:extLst>
                </a:gridCol>
                <a:gridCol w="658368">
                  <a:extLst>
                    <a:ext uri="{9D8B030D-6E8A-4147-A177-3AD203B41FA5}">
                      <a16:colId xmlns:a16="http://schemas.microsoft.com/office/drawing/2014/main" val="1527833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49203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- 2024-04-29 15:00:38</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UH Manoa and University of Hawai‘i - Shidler College of Business spring semester interns, who concluded their internship on Friday with a final presentation to FICOH's leadership team. After studying FICOH’s business for several months, they shared well-researched business recommendations spanning from new products to a new social media strategy to engage Gen-Z and Millennial customers. Their innovative ideas and thoughtful responses to questions wowed us all. We look forward to reconnecting with them this Thursday at Shidler Business 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25.479814692257 %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13294605"/>
                  </a:ext>
                </a:extLst>
              </a:tr>
            </a:tbl>
          </a:graphicData>
        </a:graphic>
      </p:graphicFrame>
      <p:sp>
        <p:nvSpPr>
          <p:cNvPr id="4" name="Text Placeholder 3">
            <a:extLst>
              <a:ext uri="{FF2B5EF4-FFF2-40B4-BE49-F238E27FC236}">
                <a16:creationId xmlns:a16="http://schemas.microsoft.com/office/drawing/2014/main" id="{F7D3B583-852F-4BC2-B642-F152537EDCD9}"/>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447041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F4404-49F1-4AC2-A9CC-5A6AEDCB4BEF}"/>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0D9E31D6-DD11-4009-BB30-6693044BAAB9}"/>
              </a:ext>
            </a:extLst>
          </p:cNvPr>
          <p:cNvGraphicFramePr>
            <a:graphicFrameLocks noGrp="1"/>
          </p:cNvGraphicFramePr>
          <p:nvPr>
            <p:ph type="tbl" sz="quarter" idx="13"/>
            <p:extLst>
              <p:ext uri="{D42A27DB-BD31-4B8C-83A1-F6EECF244321}">
                <p14:modId xmlns:p14="http://schemas.microsoft.com/office/powerpoint/2010/main" val="2135580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377022192"/>
                    </a:ext>
                  </a:extLst>
                </a:gridCol>
                <a:gridCol w="658368">
                  <a:extLst>
                    <a:ext uri="{9D8B030D-6E8A-4147-A177-3AD203B41FA5}">
                      <a16:colId xmlns:a16="http://schemas.microsoft.com/office/drawing/2014/main" val="4174684030"/>
                    </a:ext>
                  </a:extLst>
                </a:gridCol>
                <a:gridCol w="658368">
                  <a:extLst>
                    <a:ext uri="{9D8B030D-6E8A-4147-A177-3AD203B41FA5}">
                      <a16:colId xmlns:a16="http://schemas.microsoft.com/office/drawing/2014/main" val="711108497"/>
                    </a:ext>
                  </a:extLst>
                </a:gridCol>
                <a:gridCol w="658368">
                  <a:extLst>
                    <a:ext uri="{9D8B030D-6E8A-4147-A177-3AD203B41FA5}">
                      <a16:colId xmlns:a16="http://schemas.microsoft.com/office/drawing/2014/main" val="3202333872"/>
                    </a:ext>
                  </a:extLst>
                </a:gridCol>
                <a:gridCol w="658368">
                  <a:extLst>
                    <a:ext uri="{9D8B030D-6E8A-4147-A177-3AD203B41FA5}">
                      <a16:colId xmlns:a16="http://schemas.microsoft.com/office/drawing/2014/main" val="486583729"/>
                    </a:ext>
                  </a:extLst>
                </a:gridCol>
                <a:gridCol w="658368">
                  <a:extLst>
                    <a:ext uri="{9D8B030D-6E8A-4147-A177-3AD203B41FA5}">
                      <a16:colId xmlns:a16="http://schemas.microsoft.com/office/drawing/2014/main" val="1625284347"/>
                    </a:ext>
                  </a:extLst>
                </a:gridCol>
                <a:gridCol w="658368">
                  <a:extLst>
                    <a:ext uri="{9D8B030D-6E8A-4147-A177-3AD203B41FA5}">
                      <a16:colId xmlns:a16="http://schemas.microsoft.com/office/drawing/2014/main" val="2623945781"/>
                    </a:ext>
                  </a:extLst>
                </a:gridCol>
                <a:gridCol w="658368">
                  <a:extLst>
                    <a:ext uri="{9D8B030D-6E8A-4147-A177-3AD203B41FA5}">
                      <a16:colId xmlns:a16="http://schemas.microsoft.com/office/drawing/2014/main" val="4247537153"/>
                    </a:ext>
                  </a:extLst>
                </a:gridCol>
                <a:gridCol w="658368">
                  <a:extLst>
                    <a:ext uri="{9D8B030D-6E8A-4147-A177-3AD203B41FA5}">
                      <a16:colId xmlns:a16="http://schemas.microsoft.com/office/drawing/2014/main" val="3749951374"/>
                    </a:ext>
                  </a:extLst>
                </a:gridCol>
                <a:gridCol w="658368">
                  <a:extLst>
                    <a:ext uri="{9D8B030D-6E8A-4147-A177-3AD203B41FA5}">
                      <a16:colId xmlns:a16="http://schemas.microsoft.com/office/drawing/2014/main" val="489955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50192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- 2024-04-26 13:57:39</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#ArborDay2024 and #FlashbackFriday, we’re looking back at some of our past volunteer experiences with Mālama Learning Center in support of their planting projects on Oahu’s west side. Swipe to view photos of our associates at work! Pauline Sato, executive director of Mālama Learning Center, recently hosted a lunch &amp; learn for our associates on green firebreaks, the impact of invasive grasses, and how “greenbreaks” can disrupt the grass-fire cycle. Since our planting partnership with Malama Learning Center began two years ago, we’ve learned so much from their passionate and knowledgeable staff. Join one of their monthly community workdays to be inspired!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13.61014994233 %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47267803"/>
                  </a:ext>
                </a:extLst>
              </a:tr>
            </a:tbl>
          </a:graphicData>
        </a:graphic>
      </p:graphicFrame>
      <p:sp>
        <p:nvSpPr>
          <p:cNvPr id="4" name="Text Placeholder 3">
            <a:extLst>
              <a:ext uri="{FF2B5EF4-FFF2-40B4-BE49-F238E27FC236}">
                <a16:creationId xmlns:a16="http://schemas.microsoft.com/office/drawing/2014/main" id="{1201A452-1E0C-4D5A-81D5-10A6D59644D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8836387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9263C-6C29-4EDE-8D40-D6F09B203A33}"/>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D42281E6-836C-4020-B8EE-8ED56AA14927}"/>
              </a:ext>
            </a:extLst>
          </p:cNvPr>
          <p:cNvGraphicFramePr>
            <a:graphicFrameLocks noGrp="1"/>
          </p:cNvGraphicFramePr>
          <p:nvPr>
            <p:ph type="tbl" sz="quarter" idx="13"/>
            <p:extLst>
              <p:ext uri="{D42A27DB-BD31-4B8C-83A1-F6EECF244321}">
                <p14:modId xmlns:p14="http://schemas.microsoft.com/office/powerpoint/2010/main" val="2384414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17521642"/>
                    </a:ext>
                  </a:extLst>
                </a:gridCol>
                <a:gridCol w="658368">
                  <a:extLst>
                    <a:ext uri="{9D8B030D-6E8A-4147-A177-3AD203B41FA5}">
                      <a16:colId xmlns:a16="http://schemas.microsoft.com/office/drawing/2014/main" val="1852029147"/>
                    </a:ext>
                  </a:extLst>
                </a:gridCol>
                <a:gridCol w="658368">
                  <a:extLst>
                    <a:ext uri="{9D8B030D-6E8A-4147-A177-3AD203B41FA5}">
                      <a16:colId xmlns:a16="http://schemas.microsoft.com/office/drawing/2014/main" val="1128341507"/>
                    </a:ext>
                  </a:extLst>
                </a:gridCol>
                <a:gridCol w="658368">
                  <a:extLst>
                    <a:ext uri="{9D8B030D-6E8A-4147-A177-3AD203B41FA5}">
                      <a16:colId xmlns:a16="http://schemas.microsoft.com/office/drawing/2014/main" val="4112920656"/>
                    </a:ext>
                  </a:extLst>
                </a:gridCol>
                <a:gridCol w="658368">
                  <a:extLst>
                    <a:ext uri="{9D8B030D-6E8A-4147-A177-3AD203B41FA5}">
                      <a16:colId xmlns:a16="http://schemas.microsoft.com/office/drawing/2014/main" val="2679832260"/>
                    </a:ext>
                  </a:extLst>
                </a:gridCol>
                <a:gridCol w="658368">
                  <a:extLst>
                    <a:ext uri="{9D8B030D-6E8A-4147-A177-3AD203B41FA5}">
                      <a16:colId xmlns:a16="http://schemas.microsoft.com/office/drawing/2014/main" val="3428722923"/>
                    </a:ext>
                  </a:extLst>
                </a:gridCol>
                <a:gridCol w="658368">
                  <a:extLst>
                    <a:ext uri="{9D8B030D-6E8A-4147-A177-3AD203B41FA5}">
                      <a16:colId xmlns:a16="http://schemas.microsoft.com/office/drawing/2014/main" val="4114180619"/>
                    </a:ext>
                  </a:extLst>
                </a:gridCol>
                <a:gridCol w="658368">
                  <a:extLst>
                    <a:ext uri="{9D8B030D-6E8A-4147-A177-3AD203B41FA5}">
                      <a16:colId xmlns:a16="http://schemas.microsoft.com/office/drawing/2014/main" val="995574869"/>
                    </a:ext>
                  </a:extLst>
                </a:gridCol>
                <a:gridCol w="658368">
                  <a:extLst>
                    <a:ext uri="{9D8B030D-6E8A-4147-A177-3AD203B41FA5}">
                      <a16:colId xmlns:a16="http://schemas.microsoft.com/office/drawing/2014/main" val="963822298"/>
                    </a:ext>
                  </a:extLst>
                </a:gridCol>
                <a:gridCol w="658368">
                  <a:extLst>
                    <a:ext uri="{9D8B030D-6E8A-4147-A177-3AD203B41FA5}">
                      <a16:colId xmlns:a16="http://schemas.microsoft.com/office/drawing/2014/main" val="23620607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899792219"/>
                  </a:ext>
                </a:extLst>
              </a:tr>
              <a:tr h="370840">
                <a:tc>
                  <a:txBody>
                    <a:bodyPr/>
                    <a:lstStyle/>
                    <a:p>
                      <a:r>
                        <a:rPr lang="en-US" sz="1000"/>
                        <a:t>firstinshi</a:t>
                      </a:r>
                    </a:p>
                  </a:txBody>
                  <a:tcPr/>
                </a:tc>
                <a:tc>
                  <a:txBody>
                    <a:bodyPr/>
                    <a:lstStyle/>
                    <a:p>
                      <a:r>
                        <a:rPr lang="en-US" sz="1000"/>
                        <a:t>2852</a:t>
                      </a:r>
                    </a:p>
                  </a:txBody>
                  <a:tcPr/>
                </a:tc>
                <a:tc>
                  <a:txBody>
                    <a:bodyPr/>
                    <a:lstStyle/>
                    <a:p>
                      <a:r>
                        <a:rPr lang="en-US" sz="1000"/>
                        <a:t>-3</a:t>
                      </a:r>
                    </a:p>
                  </a:txBody>
                  <a:tcPr/>
                </a:tc>
                <a:tc>
                  <a:txBody>
                    <a:bodyPr/>
                    <a:lstStyle/>
                    <a:p>
                      <a:r>
                        <a:rPr lang="en-US" sz="1000"/>
                        <a:t>4</a:t>
                      </a:r>
                    </a:p>
                  </a:txBody>
                  <a:tcPr/>
                </a:tc>
                <a:tc>
                  <a:txBody>
                    <a:bodyPr/>
                    <a:lstStyle/>
                    <a:p>
                      <a:r>
                        <a:rPr lang="en-US" sz="1000"/>
                        <a:t>5</a:t>
                      </a:r>
                    </a:p>
                  </a:txBody>
                  <a:tcPr/>
                </a:tc>
                <a:tc>
                  <a:txBody>
                    <a:bodyPr/>
                    <a:lstStyle/>
                    <a:p>
                      <a:r>
                        <a:rPr lang="en-US" sz="1000"/>
                        <a:t>0</a:t>
                      </a:r>
                    </a:p>
                  </a:txBody>
                  <a:tcPr/>
                </a:tc>
                <a:tc>
                  <a:txBody>
                    <a:bodyPr/>
                    <a:lstStyle/>
                    <a:p>
                      <a:r>
                        <a:rPr lang="en-US" sz="1000"/>
                        <a:t>2</a:t>
                      </a:r>
                    </a:p>
                  </a:txBody>
                  <a:tcPr/>
                </a:tc>
                <a:tc>
                  <a:txBody>
                    <a:bodyPr/>
                    <a:lstStyle/>
                    <a:p>
                      <a:r>
                        <a:rPr lang="en-US" sz="1000"/>
                        <a:t>11</a:t>
                      </a:r>
                    </a:p>
                  </a:txBody>
                  <a:tcPr/>
                </a:tc>
                <a:tc>
                  <a:txBody>
                    <a:bodyPr/>
                    <a:lstStyle/>
                    <a:p>
                      <a:r>
                        <a:rPr lang="en-US" sz="1000"/>
                        <a:t>349</a:t>
                      </a:r>
                    </a:p>
                  </a:txBody>
                  <a:tcPr/>
                </a:tc>
                <a:tc>
                  <a:txBody>
                    <a:bodyPr/>
                    <a:lstStyle/>
                    <a:p>
                      <a:r>
                        <a:rPr lang="en-US" sz="1000"/>
                        <a:t>5</a:t>
                      </a:r>
                    </a:p>
                  </a:txBody>
                  <a:tcPr/>
                </a:tc>
                <a:extLst>
                  <a:ext uri="{0D108BD9-81ED-4DB2-BD59-A6C34878D82A}">
                    <a16:rowId xmlns:a16="http://schemas.microsoft.com/office/drawing/2014/main" val="570066902"/>
                  </a:ext>
                </a:extLst>
              </a:tr>
            </a:tbl>
          </a:graphicData>
        </a:graphic>
      </p:graphicFrame>
      <p:sp>
        <p:nvSpPr>
          <p:cNvPr id="4" name="Text Placeholder 3">
            <a:extLst>
              <a:ext uri="{FF2B5EF4-FFF2-40B4-BE49-F238E27FC236}">
                <a16:creationId xmlns:a16="http://schemas.microsoft.com/office/drawing/2014/main" id="{5E00CD59-DC44-4495-84D0-6F2DDBFA49F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235303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DBE84-A652-4BE5-9E10-0280AB073CB0}"/>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E25425A5-3141-4193-A779-A46C6118A38F}"/>
              </a:ext>
            </a:extLst>
          </p:cNvPr>
          <p:cNvGraphicFramePr>
            <a:graphicFrameLocks noGrp="1"/>
          </p:cNvGraphicFramePr>
          <p:nvPr>
            <p:ph type="chart" sz="quarter" idx="13"/>
            <p:extLst>
              <p:ext uri="{D42A27DB-BD31-4B8C-83A1-F6EECF244321}">
                <p14:modId xmlns:p14="http://schemas.microsoft.com/office/powerpoint/2010/main" val="3968479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98D473-E31A-463F-B63F-396508B6210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FA6C343-18A3-47F3-9CA4-CD973FD284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4711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A5322-2B58-4DE7-BF34-21A14524DA5A}"/>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517240DC-197C-44D9-BDBB-6FD87C69112A}"/>
              </a:ext>
            </a:extLst>
          </p:cNvPr>
          <p:cNvGraphicFramePr>
            <a:graphicFrameLocks noGrp="1"/>
          </p:cNvGraphicFramePr>
          <p:nvPr>
            <p:ph type="chart" sz="quarter" idx="13"/>
            <p:extLst>
              <p:ext uri="{D42A27DB-BD31-4B8C-83A1-F6EECF244321}">
                <p14:modId xmlns:p14="http://schemas.microsoft.com/office/powerpoint/2010/main" val="4157662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9E9B58-8404-4FF3-B52E-D8200E37A4A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02482C8-74BB-4667-A2C2-5E48A4735A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8336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99725-9C14-4CD3-90D6-D4836E90D51D}"/>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23048D9F-441D-4070-BA94-03A93D6D3F25}"/>
              </a:ext>
            </a:extLst>
          </p:cNvPr>
          <p:cNvGraphicFramePr>
            <a:graphicFrameLocks noGrp="1"/>
          </p:cNvGraphicFramePr>
          <p:nvPr>
            <p:ph type="chart" sz="quarter" idx="13"/>
            <p:extLst>
              <p:ext uri="{D42A27DB-BD31-4B8C-83A1-F6EECF244321}">
                <p14:modId xmlns:p14="http://schemas.microsoft.com/office/powerpoint/2010/main" val="1841181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FA9505-B79E-4998-87ED-C93FACA47BE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16D1C90-BC51-498D-808F-7E929859B7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7800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BBC2-7DDE-4C13-9756-519F8E4B283F}"/>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182A784F-DBCD-4075-A336-B8D5A2984A25}"/>
              </a:ext>
            </a:extLst>
          </p:cNvPr>
          <p:cNvGraphicFramePr>
            <a:graphicFrameLocks noGrp="1"/>
          </p:cNvGraphicFramePr>
          <p:nvPr>
            <p:ph type="chart" sz="quarter" idx="13"/>
            <p:extLst>
              <p:ext uri="{D42A27DB-BD31-4B8C-83A1-F6EECF244321}">
                <p14:modId xmlns:p14="http://schemas.microsoft.com/office/powerpoint/2010/main" val="3742027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899A17-BDFF-48DA-BB07-3D28C0187B1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48055C2-882C-499F-B39F-2A5BCCB2BC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01203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86EDB-20A7-42F0-A72B-21BCCE1825D6}"/>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EA1CC704-3019-40EC-B2B3-BCE06EEF0F0F}"/>
              </a:ext>
            </a:extLst>
          </p:cNvPr>
          <p:cNvGraphicFramePr>
            <a:graphicFrameLocks noGrp="1"/>
          </p:cNvGraphicFramePr>
          <p:nvPr>
            <p:ph type="tbl" sz="quarter" idx="13"/>
            <p:extLst>
              <p:ext uri="{D42A27DB-BD31-4B8C-83A1-F6EECF244321}">
                <p14:modId xmlns:p14="http://schemas.microsoft.com/office/powerpoint/2010/main" val="203680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54309449"/>
                    </a:ext>
                  </a:extLst>
                </a:gridCol>
                <a:gridCol w="987552">
                  <a:extLst>
                    <a:ext uri="{9D8B030D-6E8A-4147-A177-3AD203B41FA5}">
                      <a16:colId xmlns:a16="http://schemas.microsoft.com/office/drawing/2014/main" val="3963594219"/>
                    </a:ext>
                  </a:extLst>
                </a:gridCol>
                <a:gridCol w="987552">
                  <a:extLst>
                    <a:ext uri="{9D8B030D-6E8A-4147-A177-3AD203B41FA5}">
                      <a16:colId xmlns:a16="http://schemas.microsoft.com/office/drawing/2014/main" val="2173203717"/>
                    </a:ext>
                  </a:extLst>
                </a:gridCol>
                <a:gridCol w="987552">
                  <a:extLst>
                    <a:ext uri="{9D8B030D-6E8A-4147-A177-3AD203B41FA5}">
                      <a16:colId xmlns:a16="http://schemas.microsoft.com/office/drawing/2014/main" val="3343914810"/>
                    </a:ext>
                  </a:extLst>
                </a:gridCol>
                <a:gridCol w="987552">
                  <a:extLst>
                    <a:ext uri="{9D8B030D-6E8A-4147-A177-3AD203B41FA5}">
                      <a16:colId xmlns:a16="http://schemas.microsoft.com/office/drawing/2014/main" val="4265738321"/>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065364234"/>
                  </a:ext>
                </a:extLst>
              </a:tr>
              <a:tr h="370840">
                <a:tc>
                  <a:txBody>
                    <a:bodyPr/>
                    <a:lstStyle/>
                    <a:p>
                      <a:r>
                        <a:rPr lang="en-US" sz="1000" b="1"/>
                        <a:t>firstinshi - 2024-04-24 17:00:18</a:t>
                      </a:r>
                      <a:r>
                        <a:rPr lang="en-US" sz="1000"/>
                        <a:t>
 Happy Administrative Professionals Day! We want to express our gratitude to FICOH’s executive assistants for their unwavering dedication and hard work. Whether it's organizing international trips or ensuring smooth day-to-day operations, we appreciate everything they do! #AdministrativeProfessionalsDay</a:t>
                      </a:r>
                    </a:p>
                  </a:txBody>
                  <a:tcPr/>
                </a:tc>
                <a:tc>
                  <a:txBody>
                    <a:bodyPr/>
                    <a:lstStyle/>
                    <a:p>
                      <a:r>
                        <a:rPr lang="en-US" sz="1000"/>
                        <a:t>45</a:t>
                      </a:r>
                    </a:p>
                  </a:txBody>
                  <a:tcPr/>
                </a:tc>
                <a:tc>
                  <a:txBody>
                    <a:bodyPr/>
                    <a:lstStyle/>
                    <a:p>
                      <a:r>
                        <a:rPr lang="en-US" sz="1000"/>
                        <a:t>0</a:t>
                      </a:r>
                    </a:p>
                  </a:txBody>
                  <a:tcPr/>
                </a:tc>
                <a:tc>
                  <a:txBody>
                    <a:bodyPr/>
                    <a:lstStyle/>
                    <a:p>
                      <a:r>
                        <a:rPr lang="en-US" sz="1000"/>
                        <a:t>1.5789 %</a:t>
                      </a:r>
                    </a:p>
                  </a:txBody>
                  <a:tcPr/>
                </a:tc>
                <a:tc>
                  <a:txBody>
                    <a:bodyPr/>
                    <a:lstStyle/>
                    <a:p>
                      <a:r>
                        <a:rPr lang="en-US" sz="1000"/>
                        <a:t>Image</a:t>
                      </a:r>
                    </a:p>
                  </a:txBody>
                  <a:tcPr/>
                </a:tc>
                <a:extLst>
                  <a:ext uri="{0D108BD9-81ED-4DB2-BD59-A6C34878D82A}">
                    <a16:rowId xmlns:a16="http://schemas.microsoft.com/office/drawing/2014/main" val="3327941491"/>
                  </a:ext>
                </a:extLst>
              </a:tr>
              <a:tr h="370840">
                <a:tc>
                  <a:txBody>
                    <a:bodyPr/>
                    <a:lstStyle/>
                    <a:p>
                      <a:r>
                        <a:rPr lang="en-US" sz="1000" b="1"/>
                        <a:t>firstinshi - 2024-04-19 17:00:20</a:t>
                      </a:r>
                      <a:r>
                        <a:rPr lang="en-US" sz="1000"/>
                        <a:t>
 FICOH’s Wellness Ambassador Committee (WAC) kicked off the month of April with a fun Easter Egg Scavenger Hunt for our Honolulu and West O’ahu offices. Associates were challenged to find landmarks nearby and submit selfies. Everyone enjoyed taking midday walks with friends in the sunshine. Mahalo to our WAC committee for planning this healthy spring event!</a:t>
                      </a:r>
                    </a:p>
                  </a:txBody>
                  <a:tcPr/>
                </a:tc>
                <a:tc>
                  <a:txBody>
                    <a:bodyPr/>
                    <a:lstStyle/>
                    <a:p>
                      <a:r>
                        <a:rPr lang="en-US" sz="1000"/>
                        <a:t>43</a:t>
                      </a:r>
                    </a:p>
                  </a:txBody>
                  <a:tcPr/>
                </a:tc>
                <a:tc>
                  <a:txBody>
                    <a:bodyPr/>
                    <a:lstStyle/>
                    <a:p>
                      <a:r>
                        <a:rPr lang="en-US" sz="1000"/>
                        <a:t>1</a:t>
                      </a:r>
                    </a:p>
                  </a:txBody>
                  <a:tcPr/>
                </a:tc>
                <a:tc>
                  <a:txBody>
                    <a:bodyPr/>
                    <a:lstStyle/>
                    <a:p>
                      <a:r>
                        <a:rPr lang="en-US" sz="1000"/>
                        <a:t>1.5417 %</a:t>
                      </a:r>
                    </a:p>
                  </a:txBody>
                  <a:tcPr/>
                </a:tc>
                <a:tc>
                  <a:txBody>
                    <a:bodyPr/>
                    <a:lstStyle/>
                    <a:p>
                      <a:r>
                        <a:rPr lang="en-US" sz="1000"/>
                        <a:t>Carousel</a:t>
                      </a:r>
                    </a:p>
                  </a:txBody>
                  <a:tcPr/>
                </a:tc>
                <a:extLst>
                  <a:ext uri="{0D108BD9-81ED-4DB2-BD59-A6C34878D82A}">
                    <a16:rowId xmlns:a16="http://schemas.microsoft.com/office/drawing/2014/main" val="3169079681"/>
                  </a:ext>
                </a:extLst>
              </a:tr>
              <a:tr h="370840">
                <a:tc>
                  <a:txBody>
                    <a:bodyPr/>
                    <a:lstStyle/>
                    <a:p>
                      <a:r>
                        <a:rPr lang="en-US" sz="1000" b="1"/>
                        <a:t>firstinshi - 2024-04-30 17:00:30</a:t>
                      </a:r>
                      <a:r>
                        <a:rPr lang="en-US" sz="1000"/>
                        <a:t>
 Last Tuesday evening after work, FICOH volunteers marked storm drains in the neighborhood near our Ward office. This volunteer initiative is organized by the City &amp; County to raise awareness about keeping pollutants out of the storm drain system, and to discourage littering, dumping, and other behaviors that lead to water pollution and urban runoff. Mahalo to everyone who came out!</a:t>
                      </a:r>
                    </a:p>
                  </a:txBody>
                  <a:tcPr/>
                </a:tc>
                <a:tc>
                  <a:txBody>
                    <a:bodyPr/>
                    <a:lstStyle/>
                    <a:p>
                      <a:r>
                        <a:rPr lang="en-US" sz="1000"/>
                        <a:t>39</a:t>
                      </a:r>
                    </a:p>
                  </a:txBody>
                  <a:tcPr/>
                </a:tc>
                <a:tc>
                  <a:txBody>
                    <a:bodyPr/>
                    <a:lstStyle/>
                    <a:p>
                      <a:r>
                        <a:rPr lang="en-US" sz="1000"/>
                        <a:t>0</a:t>
                      </a:r>
                    </a:p>
                  </a:txBody>
                  <a:tcPr/>
                </a:tc>
                <a:tc>
                  <a:txBody>
                    <a:bodyPr/>
                    <a:lstStyle/>
                    <a:p>
                      <a:r>
                        <a:rPr lang="en-US" sz="1000"/>
                        <a:t>1.3675 %</a:t>
                      </a:r>
                    </a:p>
                  </a:txBody>
                  <a:tcPr/>
                </a:tc>
                <a:tc>
                  <a:txBody>
                    <a:bodyPr/>
                    <a:lstStyle/>
                    <a:p>
                      <a:r>
                        <a:rPr lang="en-US" sz="1000"/>
                        <a:t>Carousel</a:t>
                      </a:r>
                    </a:p>
                  </a:txBody>
                  <a:tcPr/>
                </a:tc>
                <a:extLst>
                  <a:ext uri="{0D108BD9-81ED-4DB2-BD59-A6C34878D82A}">
                    <a16:rowId xmlns:a16="http://schemas.microsoft.com/office/drawing/2014/main" val="211973585"/>
                  </a:ext>
                </a:extLst>
              </a:tr>
            </a:tbl>
          </a:graphicData>
        </a:graphic>
      </p:graphicFrame>
      <p:sp>
        <p:nvSpPr>
          <p:cNvPr id="4" name="Text Placeholder 3">
            <a:extLst>
              <a:ext uri="{FF2B5EF4-FFF2-40B4-BE49-F238E27FC236}">
                <a16:creationId xmlns:a16="http://schemas.microsoft.com/office/drawing/2014/main" id="{7E8D264D-BE80-48C4-BAF8-5C32C8903EF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2518684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5E98F-649D-4FAB-A0ED-869C7293E772}"/>
              </a:ext>
            </a:extLst>
          </p:cNvPr>
          <p:cNvSpPr>
            <a:spLocks noGrp="1"/>
          </p:cNvSpPr>
          <p:nvPr>
            <p:ph type="title"/>
          </p:nvPr>
        </p:nvSpPr>
        <p:spPr/>
        <p:txBody>
          <a:bodyPr/>
          <a:lstStyle/>
          <a:p>
            <a:r>
              <a:rPr lang="en-US"/>
              <a:t>Instagram Videos Table | FICOH</a:t>
            </a:r>
          </a:p>
        </p:txBody>
      </p:sp>
      <p:graphicFrame>
        <p:nvGraphicFramePr>
          <p:cNvPr id="5" name="Table Placeholder 4">
            <a:extLst>
              <a:ext uri="{FF2B5EF4-FFF2-40B4-BE49-F238E27FC236}">
                <a16:creationId xmlns:a16="http://schemas.microsoft.com/office/drawing/2014/main" id="{49F4814D-1F56-4749-BB8C-356EF632A94E}"/>
              </a:ext>
            </a:extLst>
          </p:cNvPr>
          <p:cNvGraphicFramePr>
            <a:graphicFrameLocks noGrp="1"/>
          </p:cNvGraphicFramePr>
          <p:nvPr>
            <p:ph type="tbl" sz="quarter" idx="13"/>
            <p:extLst>
              <p:ext uri="{D42A27DB-BD31-4B8C-83A1-F6EECF244321}">
                <p14:modId xmlns:p14="http://schemas.microsoft.com/office/powerpoint/2010/main" val="1610958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043132592"/>
                    </a:ext>
                  </a:extLst>
                </a:gridCol>
                <a:gridCol w="1234439">
                  <a:extLst>
                    <a:ext uri="{9D8B030D-6E8A-4147-A177-3AD203B41FA5}">
                      <a16:colId xmlns:a16="http://schemas.microsoft.com/office/drawing/2014/main" val="2626840183"/>
                    </a:ext>
                  </a:extLst>
                </a:gridCol>
                <a:gridCol w="493776">
                  <a:extLst>
                    <a:ext uri="{9D8B030D-6E8A-4147-A177-3AD203B41FA5}">
                      <a16:colId xmlns:a16="http://schemas.microsoft.com/office/drawing/2014/main" val="2617144750"/>
                    </a:ext>
                  </a:extLst>
                </a:gridCol>
                <a:gridCol w="493776">
                  <a:extLst>
                    <a:ext uri="{9D8B030D-6E8A-4147-A177-3AD203B41FA5}">
                      <a16:colId xmlns:a16="http://schemas.microsoft.com/office/drawing/2014/main" val="3075000398"/>
                    </a:ext>
                  </a:extLst>
                </a:gridCol>
                <a:gridCol w="493776">
                  <a:extLst>
                    <a:ext uri="{9D8B030D-6E8A-4147-A177-3AD203B41FA5}">
                      <a16:colId xmlns:a16="http://schemas.microsoft.com/office/drawing/2014/main" val="1756019122"/>
                    </a:ext>
                  </a:extLst>
                </a:gridCol>
                <a:gridCol w="493776">
                  <a:extLst>
                    <a:ext uri="{9D8B030D-6E8A-4147-A177-3AD203B41FA5}">
                      <a16:colId xmlns:a16="http://schemas.microsoft.com/office/drawing/2014/main" val="984179082"/>
                    </a:ext>
                  </a:extLst>
                </a:gridCol>
                <a:gridCol w="493776">
                  <a:extLst>
                    <a:ext uri="{9D8B030D-6E8A-4147-A177-3AD203B41FA5}">
                      <a16:colId xmlns:a16="http://schemas.microsoft.com/office/drawing/2014/main" val="320813635"/>
                    </a:ext>
                  </a:extLst>
                </a:gridCol>
                <a:gridCol w="493776">
                  <a:extLst>
                    <a:ext uri="{9D8B030D-6E8A-4147-A177-3AD203B41FA5}">
                      <a16:colId xmlns:a16="http://schemas.microsoft.com/office/drawing/2014/main" val="1551758057"/>
                    </a:ext>
                  </a:extLst>
                </a:gridCol>
                <a:gridCol w="493776">
                  <a:extLst>
                    <a:ext uri="{9D8B030D-6E8A-4147-A177-3AD203B41FA5}">
                      <a16:colId xmlns:a16="http://schemas.microsoft.com/office/drawing/2014/main" val="743129104"/>
                    </a:ext>
                  </a:extLst>
                </a:gridCol>
                <a:gridCol w="493776">
                  <a:extLst>
                    <a:ext uri="{9D8B030D-6E8A-4147-A177-3AD203B41FA5}">
                      <a16:colId xmlns:a16="http://schemas.microsoft.com/office/drawing/2014/main" val="4061702695"/>
                    </a:ext>
                  </a:extLst>
                </a:gridCol>
                <a:gridCol w="493776">
                  <a:extLst>
                    <a:ext uri="{9D8B030D-6E8A-4147-A177-3AD203B41FA5}">
                      <a16:colId xmlns:a16="http://schemas.microsoft.com/office/drawing/2014/main" val="145086296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405295417"/>
                  </a:ext>
                </a:extLst>
              </a:tr>
              <a:tr h="370840">
                <a:tc>
                  <a:txBody>
                    <a:bodyPr/>
                    <a:lstStyle/>
                    <a:p>
                      <a:r>
                        <a:rPr lang="en-US" sz="1000" b="1"/>
                        <a:t>firstinshi - 2024-04-25 17:00:56</a:t>
                      </a:r>
                      <a:r>
                        <a:rPr lang="en-US" sz="1000"/>
                        <a:t>
 In this episode, Poincy and Nīele share six tips to prevent #distracteddriving and keep yourself and others safe on our roadways. Tap the link in bio to learn more. #PoincyandNīele #dristracteddrivingawarenessmonth</a:t>
                      </a:r>
                    </a:p>
                  </a:txBody>
                  <a:tcPr/>
                </a:tc>
                <a:tc>
                  <a:txBody>
                    <a:bodyPr/>
                    <a:lstStyle/>
                    <a:p>
                      <a:r>
                        <a:rPr lang="en-US" sz="1000"/>
                        <a:t>https://quintly-eu-image-storage.s3.amazonaws.com/42a5b893a9726451877e4ab7634db126/12ff2c8a61971109d7e9d8ebb23d1d1f.jpg</a:t>
                      </a:r>
                    </a:p>
                  </a:txBody>
                  <a:tcPr/>
                </a:tc>
                <a:tc>
                  <a:txBody>
                    <a:bodyPr/>
                    <a:lstStyle/>
                    <a:p>
                      <a:r>
                        <a:rPr lang="en-US" sz="1000"/>
                        <a:t>160</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12</a:t>
                      </a:r>
                    </a:p>
                  </a:txBody>
                  <a:tcPr/>
                </a:tc>
                <a:tc>
                  <a:txBody>
                    <a:bodyPr/>
                    <a:lstStyle/>
                    <a:p>
                      <a:r>
                        <a:rPr lang="en-US" sz="1000"/>
                        <a:t>n/a</a:t>
                      </a:r>
                    </a:p>
                  </a:txBody>
                  <a:tcPr/>
                </a:tc>
                <a:tc>
                  <a:txBody>
                    <a:bodyPr/>
                    <a:lstStyle/>
                    <a:p>
                      <a:r>
                        <a:rPr lang="en-US" sz="1000"/>
                        <a:t>127</a:t>
                      </a:r>
                    </a:p>
                  </a:txBody>
                  <a:tcPr/>
                </a:tc>
                <a:tc>
                  <a:txBody>
                    <a:bodyPr/>
                    <a:lstStyle/>
                    <a:p>
                      <a:r>
                        <a:rPr lang="en-US" sz="1000"/>
                        <a:t>7.5 %</a:t>
                      </a:r>
                    </a:p>
                  </a:txBody>
                  <a:tcPr/>
                </a:tc>
                <a:tc>
                  <a:txBody>
                    <a:bodyPr/>
                    <a:lstStyle/>
                    <a:p>
                      <a:r>
                        <a:rPr lang="en-US" sz="1000"/>
                        <a:t>n/a</a:t>
                      </a:r>
                    </a:p>
                  </a:txBody>
                  <a:tcPr/>
                </a:tc>
                <a:extLst>
                  <a:ext uri="{0D108BD9-81ED-4DB2-BD59-A6C34878D82A}">
                    <a16:rowId xmlns:a16="http://schemas.microsoft.com/office/drawing/2014/main" val="902240183"/>
                  </a:ext>
                </a:extLst>
              </a:tr>
              <a:tr h="370840">
                <a:tc>
                  <a:txBody>
                    <a:bodyPr/>
                    <a:lstStyle/>
                    <a:p>
                      <a:r>
                        <a:rPr lang="en-US" sz="1000" b="1"/>
                        <a:t>firstinshi - 2024-04-23 17:00:55</a:t>
                      </a:r>
                      <a:r>
                        <a:rPr lang="en-US" sz="1000"/>
                        <a:t>
 FICOH celebrated #EarthDay2024 by giving away 200 native Hawaiian plants to our associates! Check out the multiple plant varieties we offered. Big mahalo to @hui_ku_maoli_ola nursery in Kaneohe for supplying us with the starter plants as well as the plant descriptions and care instructions needed to keep the plants growing and thriving in their new homes and habitats.</a:t>
                      </a:r>
                    </a:p>
                  </a:txBody>
                  <a:tcPr/>
                </a:tc>
                <a:tc>
                  <a:txBody>
                    <a:bodyPr/>
                    <a:lstStyle/>
                    <a:p>
                      <a:r>
                        <a:rPr lang="en-US" sz="1000"/>
                        <a:t>https://quintly-eu-image-storage.s3.amazonaws.com/42a5b893a9726451877e4ab7634db126/ea02ee122e24c28ba200488ca6a84dbc.jpg</a:t>
                      </a:r>
                    </a:p>
                  </a:txBody>
                  <a:tcPr/>
                </a:tc>
                <a:tc>
                  <a:txBody>
                    <a:bodyPr/>
                    <a:lstStyle/>
                    <a:p>
                      <a:r>
                        <a:rPr lang="en-US" sz="1000"/>
                        <a:t>405</a:t>
                      </a:r>
                    </a:p>
                  </a:txBody>
                  <a:tcPr/>
                </a:tc>
                <a:tc>
                  <a:txBody>
                    <a:bodyPr/>
                    <a:lstStyle/>
                    <a:p>
                      <a:r>
                        <a:rPr lang="en-US" sz="1000"/>
                        <a:t>32</a:t>
                      </a:r>
                    </a:p>
                  </a:txBody>
                  <a:tcPr/>
                </a:tc>
                <a:tc>
                  <a:txBody>
                    <a:bodyPr/>
                    <a:lstStyle/>
                    <a:p>
                      <a:r>
                        <a:rPr lang="en-US" sz="1000"/>
                        <a:t>1</a:t>
                      </a:r>
                    </a:p>
                  </a:txBody>
                  <a:tcPr/>
                </a:tc>
                <a:tc>
                  <a:txBody>
                    <a:bodyPr/>
                    <a:lstStyle/>
                    <a:p>
                      <a:r>
                        <a:rPr lang="en-US" sz="1000"/>
                        <a:t>0</a:t>
                      </a:r>
                    </a:p>
                  </a:txBody>
                  <a:tcPr/>
                </a:tc>
                <a:tc>
                  <a:txBody>
                    <a:bodyPr/>
                    <a:lstStyle/>
                    <a:p>
                      <a:r>
                        <a:rPr lang="en-US" sz="1000"/>
                        <a:t>33</a:t>
                      </a:r>
                    </a:p>
                  </a:txBody>
                  <a:tcPr/>
                </a:tc>
                <a:tc>
                  <a:txBody>
                    <a:bodyPr/>
                    <a:lstStyle/>
                    <a:p>
                      <a:r>
                        <a:rPr lang="en-US" sz="1000"/>
                        <a:t>n/a</a:t>
                      </a:r>
                    </a:p>
                  </a:txBody>
                  <a:tcPr/>
                </a:tc>
                <a:tc>
                  <a:txBody>
                    <a:bodyPr/>
                    <a:lstStyle/>
                    <a:p>
                      <a:r>
                        <a:rPr lang="en-US" sz="1000"/>
                        <a:t>374</a:t>
                      </a:r>
                    </a:p>
                  </a:txBody>
                  <a:tcPr/>
                </a:tc>
                <a:tc>
                  <a:txBody>
                    <a:bodyPr/>
                    <a:lstStyle/>
                    <a:p>
                      <a:r>
                        <a:rPr lang="en-US" sz="1000"/>
                        <a:t>8.15 %</a:t>
                      </a:r>
                    </a:p>
                  </a:txBody>
                  <a:tcPr/>
                </a:tc>
                <a:tc>
                  <a:txBody>
                    <a:bodyPr/>
                    <a:lstStyle/>
                    <a:p>
                      <a:r>
                        <a:rPr lang="en-US" sz="1000"/>
                        <a:t>n/a</a:t>
                      </a:r>
                    </a:p>
                  </a:txBody>
                  <a:tcPr/>
                </a:tc>
                <a:extLst>
                  <a:ext uri="{0D108BD9-81ED-4DB2-BD59-A6C34878D82A}">
                    <a16:rowId xmlns:a16="http://schemas.microsoft.com/office/drawing/2014/main" val="1272052204"/>
                  </a:ext>
                </a:extLst>
              </a:tr>
            </a:tbl>
          </a:graphicData>
        </a:graphic>
      </p:graphicFrame>
      <p:sp>
        <p:nvSpPr>
          <p:cNvPr id="4" name="Text Placeholder 3">
            <a:extLst>
              <a:ext uri="{FF2B5EF4-FFF2-40B4-BE49-F238E27FC236}">
                <a16:creationId xmlns:a16="http://schemas.microsoft.com/office/drawing/2014/main" id="{75C9F77E-8B73-4B24-AEF8-DF9EBC1D0330}"/>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928846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8B294-213B-4C7D-9935-98668F3FF8B8}"/>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5F0D0969-EC03-4499-B352-B61DFAD3AA32}"/>
              </a:ext>
            </a:extLst>
          </p:cNvPr>
          <p:cNvGraphicFramePr>
            <a:graphicFrameLocks noGrp="1"/>
          </p:cNvGraphicFramePr>
          <p:nvPr>
            <p:ph type="tbl" sz="quarter" idx="13"/>
            <p:extLst>
              <p:ext uri="{D42A27DB-BD31-4B8C-83A1-F6EECF244321}">
                <p14:modId xmlns:p14="http://schemas.microsoft.com/office/powerpoint/2010/main" val="1968706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798082771"/>
                    </a:ext>
                  </a:extLst>
                </a:gridCol>
                <a:gridCol w="1069848">
                  <a:extLst>
                    <a:ext uri="{9D8B030D-6E8A-4147-A177-3AD203B41FA5}">
                      <a16:colId xmlns:a16="http://schemas.microsoft.com/office/drawing/2014/main" val="2804391559"/>
                    </a:ext>
                  </a:extLst>
                </a:gridCol>
                <a:gridCol w="493776">
                  <a:extLst>
                    <a:ext uri="{9D8B030D-6E8A-4147-A177-3AD203B41FA5}">
                      <a16:colId xmlns:a16="http://schemas.microsoft.com/office/drawing/2014/main" val="2137160767"/>
                    </a:ext>
                  </a:extLst>
                </a:gridCol>
                <a:gridCol w="1069848">
                  <a:extLst>
                    <a:ext uri="{9D8B030D-6E8A-4147-A177-3AD203B41FA5}">
                      <a16:colId xmlns:a16="http://schemas.microsoft.com/office/drawing/2014/main" val="3522844258"/>
                    </a:ext>
                  </a:extLst>
                </a:gridCol>
                <a:gridCol w="1069848">
                  <a:extLst>
                    <a:ext uri="{9D8B030D-6E8A-4147-A177-3AD203B41FA5}">
                      <a16:colId xmlns:a16="http://schemas.microsoft.com/office/drawing/2014/main" val="1550781368"/>
                    </a:ext>
                  </a:extLst>
                </a:gridCol>
                <a:gridCol w="1069848">
                  <a:extLst>
                    <a:ext uri="{9D8B030D-6E8A-4147-A177-3AD203B41FA5}">
                      <a16:colId xmlns:a16="http://schemas.microsoft.com/office/drawing/2014/main" val="2831924604"/>
                    </a:ext>
                  </a:extLst>
                </a:gridCol>
                <a:gridCol w="1069848">
                  <a:extLst>
                    <a:ext uri="{9D8B030D-6E8A-4147-A177-3AD203B41FA5}">
                      <a16:colId xmlns:a16="http://schemas.microsoft.com/office/drawing/2014/main" val="4112496210"/>
                    </a:ext>
                  </a:extLst>
                </a:gridCol>
                <a:gridCol w="1069848">
                  <a:extLst>
                    <a:ext uri="{9D8B030D-6E8A-4147-A177-3AD203B41FA5}">
                      <a16:colId xmlns:a16="http://schemas.microsoft.com/office/drawing/2014/main" val="93335207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519352297"/>
                  </a:ext>
                </a:extLst>
              </a:tr>
              <a:tr h="370840">
                <a:tc>
                  <a:txBody>
                    <a:bodyPr/>
                    <a:lstStyle/>
                    <a:p>
                      <a:r>
                        <a:rPr lang="en-US" sz="1000"/>
                        <a:t>63</a:t>
                      </a:r>
                    </a:p>
                  </a:txBody>
                  <a:tcPr/>
                </a:tc>
                <a:tc>
                  <a:txBody>
                    <a:bodyPr/>
                    <a:lstStyle/>
                    <a:p>
                      <a:r>
                        <a:rPr lang="en-US" sz="1000"/>
                        <a:t>0.7082 %</a:t>
                      </a:r>
                    </a:p>
                  </a:txBody>
                  <a:tcPr/>
                </a:tc>
                <a:tc>
                  <a:txBody>
                    <a:bodyPr/>
                    <a:lstStyle/>
                    <a:p>
                      <a:r>
                        <a:rPr lang="en-US" sz="1000"/>
                        <a:t>0.40</a:t>
                      </a:r>
                    </a:p>
                  </a:txBody>
                  <a:tcPr/>
                </a:tc>
                <a:tc>
                  <a:txBody>
                    <a:bodyPr/>
                    <a:lstStyle/>
                    <a:p>
                      <a:r>
                        <a:rPr lang="en-US" sz="1000"/>
                        <a:t>75.38</a:t>
                      </a:r>
                    </a:p>
                  </a:txBody>
                  <a:tcPr/>
                </a:tc>
                <a:tc>
                  <a:txBody>
                    <a:bodyPr/>
                    <a:lstStyle/>
                    <a:p>
                      <a:r>
                        <a:rPr lang="en-US" sz="1000"/>
                        <a:t>74.33</a:t>
                      </a:r>
                    </a:p>
                  </a:txBody>
                  <a:tcPr/>
                </a:tc>
                <a:tc>
                  <a:txBody>
                    <a:bodyPr/>
                    <a:lstStyle/>
                    <a:p>
                      <a:r>
                        <a:rPr lang="en-US" sz="1000"/>
                        <a:t>53.13</a:t>
                      </a:r>
                    </a:p>
                  </a:txBody>
                  <a:tcPr/>
                </a:tc>
                <a:tc>
                  <a:txBody>
                    <a:bodyPr/>
                    <a:lstStyle/>
                    <a:p>
                      <a:r>
                        <a:rPr lang="en-US" sz="1000"/>
                        <a:t>4749</a:t>
                      </a:r>
                    </a:p>
                  </a:txBody>
                  <a:tcPr/>
                </a:tc>
                <a:tc>
                  <a:txBody>
                    <a:bodyPr/>
                    <a:lstStyle/>
                    <a:p>
                      <a:r>
                        <a:rPr lang="en-US" sz="1000"/>
                        <a:t>3347</a:t>
                      </a:r>
                    </a:p>
                  </a:txBody>
                  <a:tcPr/>
                </a:tc>
                <a:extLst>
                  <a:ext uri="{0D108BD9-81ED-4DB2-BD59-A6C34878D82A}">
                    <a16:rowId xmlns:a16="http://schemas.microsoft.com/office/drawing/2014/main" val="926637093"/>
                  </a:ext>
                </a:extLst>
              </a:tr>
            </a:tbl>
          </a:graphicData>
        </a:graphic>
      </p:graphicFrame>
      <p:sp>
        <p:nvSpPr>
          <p:cNvPr id="4" name="Text Placeholder 3">
            <a:extLst>
              <a:ext uri="{FF2B5EF4-FFF2-40B4-BE49-F238E27FC236}">
                <a16:creationId xmlns:a16="http://schemas.microsoft.com/office/drawing/2014/main" id="{FBDA6AD1-24AD-42ED-B349-814F39315D9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111878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9D020-8F8E-4D32-BFB2-172D3608C06A}"/>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717403C7-C069-4001-9A6E-7D999CF0C255}"/>
              </a:ext>
            </a:extLst>
          </p:cNvPr>
          <p:cNvGraphicFramePr>
            <a:graphicFrameLocks noGrp="1"/>
          </p:cNvGraphicFramePr>
          <p:nvPr>
            <p:ph type="tbl" sz="quarter" idx="13"/>
            <p:extLst>
              <p:ext uri="{D42A27DB-BD31-4B8C-83A1-F6EECF244321}">
                <p14:modId xmlns:p14="http://schemas.microsoft.com/office/powerpoint/2010/main" val="200094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95625359"/>
                    </a:ext>
                  </a:extLst>
                </a:gridCol>
                <a:gridCol w="905256">
                  <a:extLst>
                    <a:ext uri="{9D8B030D-6E8A-4147-A177-3AD203B41FA5}">
                      <a16:colId xmlns:a16="http://schemas.microsoft.com/office/drawing/2014/main" val="1713317369"/>
                    </a:ext>
                  </a:extLst>
                </a:gridCol>
                <a:gridCol w="411480">
                  <a:extLst>
                    <a:ext uri="{9D8B030D-6E8A-4147-A177-3AD203B41FA5}">
                      <a16:colId xmlns:a16="http://schemas.microsoft.com/office/drawing/2014/main" val="2241405907"/>
                    </a:ext>
                  </a:extLst>
                </a:gridCol>
                <a:gridCol w="905256">
                  <a:extLst>
                    <a:ext uri="{9D8B030D-6E8A-4147-A177-3AD203B41FA5}">
                      <a16:colId xmlns:a16="http://schemas.microsoft.com/office/drawing/2014/main" val="3456860928"/>
                    </a:ext>
                  </a:extLst>
                </a:gridCol>
                <a:gridCol w="905256">
                  <a:extLst>
                    <a:ext uri="{9D8B030D-6E8A-4147-A177-3AD203B41FA5}">
                      <a16:colId xmlns:a16="http://schemas.microsoft.com/office/drawing/2014/main" val="144848871"/>
                    </a:ext>
                  </a:extLst>
                </a:gridCol>
                <a:gridCol w="905256">
                  <a:extLst>
                    <a:ext uri="{9D8B030D-6E8A-4147-A177-3AD203B41FA5}">
                      <a16:colId xmlns:a16="http://schemas.microsoft.com/office/drawing/2014/main" val="1121047150"/>
                    </a:ext>
                  </a:extLst>
                </a:gridCol>
                <a:gridCol w="905256">
                  <a:extLst>
                    <a:ext uri="{9D8B030D-6E8A-4147-A177-3AD203B41FA5}">
                      <a16:colId xmlns:a16="http://schemas.microsoft.com/office/drawing/2014/main" val="1494176453"/>
                    </a:ext>
                  </a:extLst>
                </a:gridCol>
                <a:gridCol w="905256">
                  <a:extLst>
                    <a:ext uri="{9D8B030D-6E8A-4147-A177-3AD203B41FA5}">
                      <a16:colId xmlns:a16="http://schemas.microsoft.com/office/drawing/2014/main" val="1917722655"/>
                    </a:ext>
                  </a:extLst>
                </a:gridCol>
                <a:gridCol w="905256">
                  <a:extLst>
                    <a:ext uri="{9D8B030D-6E8A-4147-A177-3AD203B41FA5}">
                      <a16:colId xmlns:a16="http://schemas.microsoft.com/office/drawing/2014/main" val="77519545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84256959"/>
                  </a:ext>
                </a:extLst>
              </a:tr>
              <a:tr h="370840">
                <a:tc>
                  <a:txBody>
                    <a:bodyPr/>
                    <a:lstStyle/>
                    <a:p>
                      <a:r>
                        <a:rPr lang="en-US" sz="1000"/>
                        <a:t>7</a:t>
                      </a:r>
                    </a:p>
                  </a:txBody>
                  <a:tcPr/>
                </a:tc>
                <a:tc>
                  <a:txBody>
                    <a:bodyPr/>
                    <a:lstStyle/>
                    <a:p>
                      <a:r>
                        <a:rPr lang="en-US" sz="1000"/>
                        <a:t>0.5560 %</a:t>
                      </a:r>
                    </a:p>
                  </a:txBody>
                  <a:tcPr/>
                </a:tc>
                <a:tc>
                  <a:txBody>
                    <a:bodyPr/>
                    <a:lstStyle/>
                    <a:p>
                      <a:r>
                        <a:rPr lang="en-US" sz="1000"/>
                        <a:t>0.86</a:t>
                      </a:r>
                    </a:p>
                  </a:txBody>
                  <a:tcPr/>
                </a:tc>
                <a:tc>
                  <a:txBody>
                    <a:bodyPr/>
                    <a:lstStyle/>
                    <a:p>
                      <a:r>
                        <a:rPr lang="en-US" sz="1000"/>
                        <a:t>91.29</a:t>
                      </a:r>
                    </a:p>
                  </a:txBody>
                  <a:tcPr/>
                </a:tc>
                <a:tc>
                  <a:txBody>
                    <a:bodyPr/>
                    <a:lstStyle/>
                    <a:p>
                      <a:r>
                        <a:rPr lang="en-US" sz="1000"/>
                        <a:t>90.00</a:t>
                      </a:r>
                    </a:p>
                  </a:txBody>
                  <a:tcPr/>
                </a:tc>
                <a:tc>
                  <a:txBody>
                    <a:bodyPr/>
                    <a:lstStyle/>
                    <a:p>
                      <a:r>
                        <a:rPr lang="en-US" sz="1000"/>
                        <a:t>51.86</a:t>
                      </a:r>
                    </a:p>
                  </a:txBody>
                  <a:tcPr/>
                </a:tc>
                <a:tc>
                  <a:txBody>
                    <a:bodyPr/>
                    <a:lstStyle/>
                    <a:p>
                      <a:r>
                        <a:rPr lang="en-US" sz="1000"/>
                        <a:t>51.00</a:t>
                      </a:r>
                    </a:p>
                  </a:txBody>
                  <a:tcPr/>
                </a:tc>
                <a:tc>
                  <a:txBody>
                    <a:bodyPr/>
                    <a:lstStyle/>
                    <a:p>
                      <a:r>
                        <a:rPr lang="en-US" sz="1000"/>
                        <a:t>639</a:t>
                      </a:r>
                    </a:p>
                  </a:txBody>
                  <a:tcPr/>
                </a:tc>
                <a:tc>
                  <a:txBody>
                    <a:bodyPr/>
                    <a:lstStyle/>
                    <a:p>
                      <a:r>
                        <a:rPr lang="en-US" sz="1000"/>
                        <a:t>363</a:t>
                      </a:r>
                    </a:p>
                  </a:txBody>
                  <a:tcPr/>
                </a:tc>
                <a:extLst>
                  <a:ext uri="{0D108BD9-81ED-4DB2-BD59-A6C34878D82A}">
                    <a16:rowId xmlns:a16="http://schemas.microsoft.com/office/drawing/2014/main" val="1234867137"/>
                  </a:ext>
                </a:extLst>
              </a:tr>
            </a:tbl>
          </a:graphicData>
        </a:graphic>
      </p:graphicFrame>
      <p:sp>
        <p:nvSpPr>
          <p:cNvPr id="4" name="Text Placeholder 3">
            <a:extLst>
              <a:ext uri="{FF2B5EF4-FFF2-40B4-BE49-F238E27FC236}">
                <a16:creationId xmlns:a16="http://schemas.microsoft.com/office/drawing/2014/main" id="{4A92DC4A-D10D-4149-AE6A-9008CB1116B0}"/>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4083450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EA9FB-B9AA-44B6-992B-AA26B53E9110}"/>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83AAAD19-F18D-46FD-9827-2CF61AA064A3}"/>
              </a:ext>
            </a:extLst>
          </p:cNvPr>
          <p:cNvGraphicFramePr>
            <a:graphicFrameLocks noGrp="1"/>
          </p:cNvGraphicFramePr>
          <p:nvPr>
            <p:ph type="tbl" sz="quarter" idx="13"/>
            <p:extLst>
              <p:ext uri="{D42A27DB-BD31-4B8C-83A1-F6EECF244321}">
                <p14:modId xmlns:p14="http://schemas.microsoft.com/office/powerpoint/2010/main" val="2550532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66514821"/>
                    </a:ext>
                  </a:extLst>
                </a:gridCol>
                <a:gridCol w="1316736">
                  <a:extLst>
                    <a:ext uri="{9D8B030D-6E8A-4147-A177-3AD203B41FA5}">
                      <a16:colId xmlns:a16="http://schemas.microsoft.com/office/drawing/2014/main" val="700549815"/>
                    </a:ext>
                  </a:extLst>
                </a:gridCol>
                <a:gridCol w="658368">
                  <a:extLst>
                    <a:ext uri="{9D8B030D-6E8A-4147-A177-3AD203B41FA5}">
                      <a16:colId xmlns:a16="http://schemas.microsoft.com/office/drawing/2014/main" val="1266984598"/>
                    </a:ext>
                  </a:extLst>
                </a:gridCol>
                <a:gridCol w="658368">
                  <a:extLst>
                    <a:ext uri="{9D8B030D-6E8A-4147-A177-3AD203B41FA5}">
                      <a16:colId xmlns:a16="http://schemas.microsoft.com/office/drawing/2014/main" val="2618901743"/>
                    </a:ext>
                  </a:extLst>
                </a:gridCol>
                <a:gridCol w="658368">
                  <a:extLst>
                    <a:ext uri="{9D8B030D-6E8A-4147-A177-3AD203B41FA5}">
                      <a16:colId xmlns:a16="http://schemas.microsoft.com/office/drawing/2014/main" val="741051083"/>
                    </a:ext>
                  </a:extLst>
                </a:gridCol>
                <a:gridCol w="658368">
                  <a:extLst>
                    <a:ext uri="{9D8B030D-6E8A-4147-A177-3AD203B41FA5}">
                      <a16:colId xmlns:a16="http://schemas.microsoft.com/office/drawing/2014/main" val="1902703266"/>
                    </a:ext>
                  </a:extLst>
                </a:gridCol>
                <a:gridCol w="658368">
                  <a:extLst>
                    <a:ext uri="{9D8B030D-6E8A-4147-A177-3AD203B41FA5}">
                      <a16:colId xmlns:a16="http://schemas.microsoft.com/office/drawing/2014/main" val="501648686"/>
                    </a:ext>
                  </a:extLst>
                </a:gridCol>
                <a:gridCol w="658368">
                  <a:extLst>
                    <a:ext uri="{9D8B030D-6E8A-4147-A177-3AD203B41FA5}">
                      <a16:colId xmlns:a16="http://schemas.microsoft.com/office/drawing/2014/main" val="2890048939"/>
                    </a:ext>
                  </a:extLst>
                </a:gridCol>
                <a:gridCol w="658368">
                  <a:extLst>
                    <a:ext uri="{9D8B030D-6E8A-4147-A177-3AD203B41FA5}">
                      <a16:colId xmlns:a16="http://schemas.microsoft.com/office/drawing/2014/main" val="2584254670"/>
                    </a:ext>
                  </a:extLst>
                </a:gridCol>
                <a:gridCol w="658368">
                  <a:extLst>
                    <a:ext uri="{9D8B030D-6E8A-4147-A177-3AD203B41FA5}">
                      <a16:colId xmlns:a16="http://schemas.microsoft.com/office/drawing/2014/main" val="3626189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461958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- 2024-04-24 17:21:08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https://quintly-eu-image-storage.s3.amazonaws.com/42a5b893a9726451877e4ab7634db126/1fd2f67b171f62aebea98c762fc85f2a.jpg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04/25/2024 05:37:42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103687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- 2024-04-22 17:11:33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https://quintly-eu-image-storage.s3.amazonaws.com/42a5b893a9726451877e4ab7634db126/dcf8e4d33bb4c80d24a66c242169147d.jpg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04/23/2024 17:09:23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92848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- 2024-04-18 17:20:38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https://quintly-eu-image-storage.s3.amazonaws.com/42a5b893a9726451877e4ab7634db126/02e605a9ed6a1865d069b1dd634863ee.jpg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04/19/2024 17:09:43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376576200"/>
                  </a:ext>
                </a:extLst>
              </a:tr>
            </a:tbl>
          </a:graphicData>
        </a:graphic>
      </p:graphicFrame>
      <p:sp>
        <p:nvSpPr>
          <p:cNvPr id="4" name="Text Placeholder 3">
            <a:extLst>
              <a:ext uri="{FF2B5EF4-FFF2-40B4-BE49-F238E27FC236}">
                <a16:creationId xmlns:a16="http://schemas.microsoft.com/office/drawing/2014/main" id="{CA3FB68A-EC80-4182-B25B-F5563FB9B0A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4556390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C2360-84D2-402F-BBF9-E38D07B3DC33}"/>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8C3B4E3D-BD74-459A-8E45-FD089B48AB08}"/>
              </a:ext>
            </a:extLst>
          </p:cNvPr>
          <p:cNvGraphicFramePr>
            <a:graphicFrameLocks noGrp="1"/>
          </p:cNvGraphicFramePr>
          <p:nvPr>
            <p:ph type="tbl" sz="quarter" idx="13"/>
            <p:extLst>
              <p:ext uri="{D42A27DB-BD31-4B8C-83A1-F6EECF244321}">
                <p14:modId xmlns:p14="http://schemas.microsoft.com/office/powerpoint/2010/main" val="451122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27141793"/>
                    </a:ext>
                  </a:extLst>
                </a:gridCol>
                <a:gridCol w="1316736">
                  <a:extLst>
                    <a:ext uri="{9D8B030D-6E8A-4147-A177-3AD203B41FA5}">
                      <a16:colId xmlns:a16="http://schemas.microsoft.com/office/drawing/2014/main" val="2931058792"/>
                    </a:ext>
                  </a:extLst>
                </a:gridCol>
                <a:gridCol w="658368">
                  <a:extLst>
                    <a:ext uri="{9D8B030D-6E8A-4147-A177-3AD203B41FA5}">
                      <a16:colId xmlns:a16="http://schemas.microsoft.com/office/drawing/2014/main" val="3044307701"/>
                    </a:ext>
                  </a:extLst>
                </a:gridCol>
                <a:gridCol w="658368">
                  <a:extLst>
                    <a:ext uri="{9D8B030D-6E8A-4147-A177-3AD203B41FA5}">
                      <a16:colId xmlns:a16="http://schemas.microsoft.com/office/drawing/2014/main" val="2281990596"/>
                    </a:ext>
                  </a:extLst>
                </a:gridCol>
                <a:gridCol w="658368">
                  <a:extLst>
                    <a:ext uri="{9D8B030D-6E8A-4147-A177-3AD203B41FA5}">
                      <a16:colId xmlns:a16="http://schemas.microsoft.com/office/drawing/2014/main" val="853747365"/>
                    </a:ext>
                  </a:extLst>
                </a:gridCol>
                <a:gridCol w="658368">
                  <a:extLst>
                    <a:ext uri="{9D8B030D-6E8A-4147-A177-3AD203B41FA5}">
                      <a16:colId xmlns:a16="http://schemas.microsoft.com/office/drawing/2014/main" val="1931185454"/>
                    </a:ext>
                  </a:extLst>
                </a:gridCol>
                <a:gridCol w="658368">
                  <a:extLst>
                    <a:ext uri="{9D8B030D-6E8A-4147-A177-3AD203B41FA5}">
                      <a16:colId xmlns:a16="http://schemas.microsoft.com/office/drawing/2014/main" val="1542752215"/>
                    </a:ext>
                  </a:extLst>
                </a:gridCol>
                <a:gridCol w="658368">
                  <a:extLst>
                    <a:ext uri="{9D8B030D-6E8A-4147-A177-3AD203B41FA5}">
                      <a16:colId xmlns:a16="http://schemas.microsoft.com/office/drawing/2014/main" val="2090208546"/>
                    </a:ext>
                  </a:extLst>
                </a:gridCol>
                <a:gridCol w="658368">
                  <a:extLst>
                    <a:ext uri="{9D8B030D-6E8A-4147-A177-3AD203B41FA5}">
                      <a16:colId xmlns:a16="http://schemas.microsoft.com/office/drawing/2014/main" val="4109936640"/>
                    </a:ext>
                  </a:extLst>
                </a:gridCol>
                <a:gridCol w="658368">
                  <a:extLst>
                    <a:ext uri="{9D8B030D-6E8A-4147-A177-3AD203B41FA5}">
                      <a16:colId xmlns:a16="http://schemas.microsoft.com/office/drawing/2014/main" val="681224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87380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- 2024-04-12 17:24:04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https://quintly-eu-image-storage.s3.amazonaws.com/42a5b893a9726451877e4ab7634db126/c124a231a6e0ca4c31a783d1e152ab69.jpg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04/13/2024 17:08:52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76475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- 2024-04-10 13:17:55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https://quintly-eu-image-storage.s3.amazonaws.com/42a5b893a9726451877e4ab7634db126/91dae2a268c77e448174e6df688806b3.jpg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13:08:47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85646188"/>
                  </a:ext>
                </a:extLst>
              </a:tr>
            </a:tbl>
          </a:graphicData>
        </a:graphic>
      </p:graphicFrame>
      <p:sp>
        <p:nvSpPr>
          <p:cNvPr id="4" name="Text Placeholder 3">
            <a:extLst>
              <a:ext uri="{FF2B5EF4-FFF2-40B4-BE49-F238E27FC236}">
                <a16:creationId xmlns:a16="http://schemas.microsoft.com/office/drawing/2014/main" id="{E1795AD9-09AB-49B4-B158-92318DF56C1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5580734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2315</Words>
  <Application>Microsoft Office PowerPoint</Application>
  <PresentationFormat>On-screen Show (4:3)</PresentationFormat>
  <Paragraphs>552</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Videos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2024-05-09T15:12:09Z</dcterms:created>
  <dcterms:modified xsi:type="dcterms:W3CDTF">2024-05-09T15:13:03Z</dcterms:modified>
</cp:coreProperties>
</file>