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45383</c:v>
                </c:pt>
              </c:numCache>
            </c:numRef>
          </c:cat>
          <c:val>
            <c:numRef>
              <c:f>Sheet1!$B$2</c:f>
              <c:numCache>
                <c:formatCode>General</c:formatCode>
                <c:ptCount val="1"/>
                <c:pt idx="0">
                  <c:v>1905</c:v>
                </c:pt>
              </c:numCache>
            </c:numRef>
          </c:val>
          <c:extLst>
            <c:ext xmlns:c16="http://schemas.microsoft.com/office/drawing/2014/chart" uri="{C3380CC4-5D6E-409C-BE32-E72D297353CC}">
              <c16:uniqueId val="{00000000-D9BC-4C97-82A5-A5A80344089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45383</c:v>
                </c:pt>
              </c:numCache>
            </c:numRef>
          </c:cat>
          <c:val>
            <c:numRef>
              <c:f>Sheet1!$C$2</c:f>
              <c:numCache>
                <c:formatCode>General</c:formatCode>
                <c:ptCount val="1"/>
                <c:pt idx="0">
                  <c:v>2852</c:v>
                </c:pt>
              </c:numCache>
            </c:numRef>
          </c:val>
          <c:extLst>
            <c:ext xmlns:c16="http://schemas.microsoft.com/office/drawing/2014/chart" uri="{C3380CC4-5D6E-409C-BE32-E72D297353CC}">
              <c16:uniqueId val="{00000001-D9BC-4C97-82A5-A5A80344089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45383</c:v>
                </c:pt>
              </c:numCache>
            </c:numRef>
          </c:cat>
          <c:val>
            <c:numRef>
              <c:f>Sheet1!$D$2</c:f>
              <c:numCache>
                <c:formatCode>General</c:formatCode>
                <c:ptCount val="1"/>
                <c:pt idx="0">
                  <c:v>4401</c:v>
                </c:pt>
              </c:numCache>
            </c:numRef>
          </c:val>
          <c:extLst>
            <c:ext xmlns:c16="http://schemas.microsoft.com/office/drawing/2014/chart" uri="{C3380CC4-5D6E-409C-BE32-E72D297353CC}">
              <c16:uniqueId val="{00000002-D9BC-4C97-82A5-A5A80344089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45383</c:v>
                </c:pt>
              </c:numCache>
            </c:numRef>
          </c:cat>
          <c:val>
            <c:numRef>
              <c:f>Sheet1!$E$2</c:f>
              <c:numCache>
                <c:formatCode>General</c:formatCode>
                <c:ptCount val="1"/>
                <c:pt idx="0">
                  <c:v>1186</c:v>
                </c:pt>
              </c:numCache>
            </c:numRef>
          </c:val>
          <c:extLst>
            <c:ext xmlns:c16="http://schemas.microsoft.com/office/drawing/2014/chart" uri="{C3380CC4-5D6E-409C-BE32-E72D297353CC}">
              <c16:uniqueId val="{00000003-D9BC-4C97-82A5-A5A80344089A}"/>
            </c:ext>
          </c:extLst>
        </c:ser>
        <c:dLbls>
          <c:showLegendKey val="0"/>
          <c:showVal val="0"/>
          <c:showCatName val="0"/>
          <c:showSerName val="0"/>
          <c:showPercent val="0"/>
          <c:showBubbleSize val="0"/>
        </c:dLbls>
        <c:gapWidth val="219"/>
        <c:overlap val="-27"/>
        <c:axId val="389930760"/>
        <c:axId val="389931088"/>
      </c:barChart>
      <c:dateAx>
        <c:axId val="38993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1088"/>
        <c:crosses val="autoZero"/>
        <c:auto val="1"/>
        <c:lblOffset val="100"/>
        <c:baseTimeUnit val="days"/>
      </c:dateAx>
      <c:valAx>
        <c:axId val="38993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3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-2</c:v>
                </c:pt>
                <c:pt idx="4">
                  <c:v>-1</c:v>
                </c:pt>
              </c:numCache>
            </c:numRef>
          </c:val>
          <c:extLst>
            <c:ext xmlns:c16="http://schemas.microsoft.com/office/drawing/2014/chart" uri="{C3380CC4-5D6E-409C-BE32-E72D297353CC}">
              <c16:uniqueId val="{00000000-1EF5-40F3-92C0-9FD15A39DB7A}"/>
            </c:ext>
          </c:extLst>
        </c:ser>
        <c:dLbls>
          <c:showLegendKey val="0"/>
          <c:showVal val="0"/>
          <c:showCatName val="0"/>
          <c:showSerName val="0"/>
          <c:showPercent val="0"/>
          <c:showBubbleSize val="0"/>
        </c:dLbls>
        <c:gapWidth val="219"/>
        <c:overlap val="-27"/>
        <c:axId val="397184584"/>
        <c:axId val="397186880"/>
      </c:barChart>
      <c:dateAx>
        <c:axId val="39718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86880"/>
        <c:crosses val="autoZero"/>
        <c:auto val="1"/>
        <c:lblOffset val="100"/>
        <c:baseTimeUnit val="months"/>
      </c:dateAx>
      <c:valAx>
        <c:axId val="3971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8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9</c:v>
                </c:pt>
                <c:pt idx="3">
                  <c:v>9</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CE5-4979-8FB6-1882324CB7D7}"/>
            </c:ext>
          </c:extLst>
        </c:ser>
        <c:dLbls>
          <c:showLegendKey val="0"/>
          <c:showVal val="0"/>
          <c:showCatName val="0"/>
          <c:showSerName val="0"/>
          <c:showPercent val="0"/>
          <c:showBubbleSize val="0"/>
        </c:dLbls>
        <c:gapWidth val="219"/>
        <c:overlap val="-27"/>
        <c:axId val="395566336"/>
        <c:axId val="395563056"/>
      </c:barChart>
      <c:dateAx>
        <c:axId val="39556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3056"/>
        <c:crosses val="autoZero"/>
        <c:auto val="1"/>
        <c:lblOffset val="100"/>
        <c:baseTimeUnit val="months"/>
      </c:dateAx>
      <c:valAx>
        <c:axId val="39556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84</c:v>
                </c:pt>
                <c:pt idx="2">
                  <c:v>128</c:v>
                </c:pt>
                <c:pt idx="3">
                  <c:v>123</c:v>
                </c:pt>
                <c:pt idx="4">
                  <c:v>12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2BA-4A60-9035-2DFDCF02B317}"/>
            </c:ext>
          </c:extLst>
        </c:ser>
        <c:dLbls>
          <c:showLegendKey val="0"/>
          <c:showVal val="0"/>
          <c:showCatName val="0"/>
          <c:showSerName val="0"/>
          <c:showPercent val="0"/>
          <c:showBubbleSize val="0"/>
        </c:dLbls>
        <c:gapWidth val="219"/>
        <c:overlap val="-27"/>
        <c:axId val="395564696"/>
        <c:axId val="395569616"/>
      </c:barChart>
      <c:catAx>
        <c:axId val="39556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9616"/>
        <c:crosses val="autoZero"/>
        <c:auto val="1"/>
        <c:lblAlgn val="ctr"/>
        <c:lblOffset val="100"/>
        <c:noMultiLvlLbl val="0"/>
      </c:catAx>
      <c:valAx>
        <c:axId val="39556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3483</c:v>
                </c:pt>
                <c:pt idx="4">
                  <c:v>405</c:v>
                </c:pt>
                <c:pt idx="5">
                  <c:v>0</c:v>
                </c:pt>
              </c:numCache>
            </c:numRef>
          </c:val>
          <c:extLst>
            <c:ext xmlns:c16="http://schemas.microsoft.com/office/drawing/2014/chart" uri="{C3380CC4-5D6E-409C-BE32-E72D297353CC}">
              <c16:uniqueId val="{00000000-A634-44E2-9784-DEB617F59E5F}"/>
            </c:ext>
          </c:extLst>
        </c:ser>
        <c:dLbls>
          <c:showLegendKey val="0"/>
          <c:showVal val="0"/>
          <c:showCatName val="0"/>
          <c:showSerName val="0"/>
          <c:showPercent val="0"/>
          <c:showBubbleSize val="0"/>
        </c:dLbls>
        <c:gapWidth val="219"/>
        <c:overlap val="-27"/>
        <c:axId val="395523080"/>
        <c:axId val="395522424"/>
      </c:barChart>
      <c:dateAx>
        <c:axId val="39552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22424"/>
        <c:crosses val="autoZero"/>
        <c:auto val="1"/>
        <c:lblOffset val="100"/>
        <c:baseTimeUnit val="months"/>
      </c:dateAx>
      <c:valAx>
        <c:axId val="39552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2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-1</c:v>
                </c:pt>
                <c:pt idx="4">
                  <c:v>0</c:v>
                </c:pt>
              </c:numCache>
            </c:numRef>
          </c:val>
          <c:extLst>
            <c:ext xmlns:c16="http://schemas.microsoft.com/office/drawing/2014/chart" uri="{C3380CC4-5D6E-409C-BE32-E72D297353CC}">
              <c16:uniqueId val="{00000000-4319-4C96-8EE1-DD5396661BEF}"/>
            </c:ext>
          </c:extLst>
        </c:ser>
        <c:dLbls>
          <c:showLegendKey val="0"/>
          <c:showVal val="0"/>
          <c:showCatName val="0"/>
          <c:showSerName val="0"/>
          <c:showPercent val="0"/>
          <c:showBubbleSize val="0"/>
        </c:dLbls>
        <c:gapWidth val="219"/>
        <c:overlap val="-27"/>
        <c:axId val="488462456"/>
        <c:axId val="488467048"/>
      </c:barChart>
      <c:dateAx>
        <c:axId val="48846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67048"/>
        <c:crosses val="autoZero"/>
        <c:auto val="1"/>
        <c:lblOffset val="100"/>
        <c:baseTimeUnit val="months"/>
      </c:dateAx>
      <c:valAx>
        <c:axId val="48846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6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2E-418E-A45B-EB945EE85C2A}"/>
            </c:ext>
          </c:extLst>
        </c:ser>
        <c:dLbls>
          <c:showLegendKey val="0"/>
          <c:showVal val="0"/>
          <c:showCatName val="0"/>
          <c:showSerName val="0"/>
          <c:showPercent val="0"/>
          <c:showBubbleSize val="0"/>
        </c:dLbls>
        <c:gapWidth val="219"/>
        <c:overlap val="-27"/>
        <c:axId val="488464752"/>
        <c:axId val="488465080"/>
      </c:barChart>
      <c:dateAx>
        <c:axId val="48846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65080"/>
        <c:crosses val="autoZero"/>
        <c:auto val="1"/>
        <c:lblOffset val="100"/>
        <c:baseTimeUnit val="months"/>
      </c:dateAx>
      <c:valAx>
        <c:axId val="48846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46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C2C-4F93-AA2E-6C3B27E92A61}"/>
            </c:ext>
          </c:extLst>
        </c:ser>
        <c:dLbls>
          <c:showLegendKey val="0"/>
          <c:showVal val="0"/>
          <c:showCatName val="0"/>
          <c:showSerName val="0"/>
          <c:showPercent val="0"/>
          <c:showBubbleSize val="0"/>
        </c:dLbls>
        <c:gapWidth val="219"/>
        <c:overlap val="-27"/>
        <c:axId val="491135576"/>
        <c:axId val="491137216"/>
      </c:barChart>
      <c:catAx>
        <c:axId val="491135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37216"/>
        <c:crosses val="autoZero"/>
        <c:auto val="1"/>
        <c:lblAlgn val="ctr"/>
        <c:lblOffset val="100"/>
        <c:noMultiLvlLbl val="0"/>
      </c:catAx>
      <c:valAx>
        <c:axId val="49113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3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41</c:v>
                </c:pt>
                <c:pt idx="4">
                  <c:v>14</c:v>
                </c:pt>
              </c:numCache>
            </c:numRef>
          </c:val>
          <c:extLst>
            <c:ext xmlns:c16="http://schemas.microsoft.com/office/drawing/2014/chart" uri="{C3380CC4-5D6E-409C-BE32-E72D297353CC}">
              <c16:uniqueId val="{00000000-5A7A-4463-964C-FA66170F1CA9}"/>
            </c:ext>
          </c:extLst>
        </c:ser>
        <c:dLbls>
          <c:showLegendKey val="0"/>
          <c:showVal val="0"/>
          <c:showCatName val="0"/>
          <c:showSerName val="0"/>
          <c:showPercent val="0"/>
          <c:showBubbleSize val="0"/>
        </c:dLbls>
        <c:gapWidth val="219"/>
        <c:overlap val="-27"/>
        <c:axId val="491159520"/>
        <c:axId val="491160504"/>
      </c:barChart>
      <c:dateAx>
        <c:axId val="49115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60504"/>
        <c:crosses val="autoZero"/>
        <c:auto val="1"/>
        <c:lblOffset val="100"/>
        <c:baseTimeUnit val="months"/>
      </c:dateAx>
      <c:valAx>
        <c:axId val="49116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5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49</c:v>
                </c:pt>
                <c:pt idx="1">
                  <c:v>41</c:v>
                </c:pt>
                <c:pt idx="2">
                  <c:v>53</c:v>
                </c:pt>
                <c:pt idx="3">
                  <c:v>43</c:v>
                </c:pt>
                <c:pt idx="4">
                  <c:v>24</c:v>
                </c:pt>
              </c:numCache>
            </c:numRef>
          </c:val>
          <c:extLst>
            <c:ext xmlns:c16="http://schemas.microsoft.com/office/drawing/2014/chart" uri="{C3380CC4-5D6E-409C-BE32-E72D297353CC}">
              <c16:uniqueId val="{00000000-852B-4E8E-BF57-942B5218EC54}"/>
            </c:ext>
          </c:extLst>
        </c:ser>
        <c:dLbls>
          <c:showLegendKey val="0"/>
          <c:showVal val="0"/>
          <c:showCatName val="0"/>
          <c:showSerName val="0"/>
          <c:showPercent val="0"/>
          <c:showBubbleSize val="0"/>
        </c:dLbls>
        <c:gapWidth val="219"/>
        <c:overlap val="-27"/>
        <c:axId val="491150992"/>
        <c:axId val="491151320"/>
      </c:barChart>
      <c:catAx>
        <c:axId val="491150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51320"/>
        <c:crosses val="autoZero"/>
        <c:auto val="1"/>
        <c:lblAlgn val="ctr"/>
        <c:lblOffset val="100"/>
        <c:noMultiLvlLbl val="0"/>
      </c:catAx>
      <c:valAx>
        <c:axId val="49115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15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2024-01</c:v>
                </c:pt>
                <c:pt idx="1">
                  <c:v>2024-02</c:v>
                </c:pt>
                <c:pt idx="2">
                  <c:v>2024-03</c:v>
                </c:pt>
                <c:pt idx="3">
                  <c:v>2024-04</c:v>
                </c:pt>
                <c:pt idx="4">
                  <c:v>2024-05</c:v>
                </c:pt>
              </c:strCache>
            </c:strRef>
          </c:cat>
          <c:val>
            <c:numRef>
              <c:f>Sheet1!$B$2:$B$6</c:f>
              <c:numCache>
                <c:formatCode>General</c:formatCode>
                <c:ptCount val="5"/>
                <c:pt idx="0">
                  <c:v>441</c:v>
                </c:pt>
                <c:pt idx="1">
                  <c:v>329</c:v>
                </c:pt>
                <c:pt idx="2">
                  <c:v>532</c:v>
                </c:pt>
                <c:pt idx="3">
                  <c:v>395</c:v>
                </c:pt>
                <c:pt idx="4">
                  <c:v>73</c:v>
                </c:pt>
              </c:numCache>
            </c:numRef>
          </c:val>
          <c:extLst>
            <c:ext xmlns:c16="http://schemas.microsoft.com/office/drawing/2014/chart" uri="{C3380CC4-5D6E-409C-BE32-E72D297353CC}">
              <c16:uniqueId val="{00000000-2BAF-40E0-AC74-5F69579458E4}"/>
            </c:ext>
          </c:extLst>
        </c:ser>
        <c:dLbls>
          <c:showLegendKey val="0"/>
          <c:showVal val="0"/>
          <c:showCatName val="0"/>
          <c:showSerName val="0"/>
          <c:showPercent val="0"/>
          <c:showBubbleSize val="0"/>
        </c:dLbls>
        <c:gapWidth val="219"/>
        <c:overlap val="-27"/>
        <c:axId val="395565352"/>
        <c:axId val="395567648"/>
      </c:barChart>
      <c:catAx>
        <c:axId val="39556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7648"/>
        <c:crosses val="autoZero"/>
        <c:auto val="1"/>
        <c:lblAlgn val="ctr"/>
        <c:lblOffset val="100"/>
        <c:noMultiLvlLbl val="0"/>
      </c:catAx>
      <c:valAx>
        <c:axId val="39556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18026</c:v>
                </c:pt>
                <c:pt idx="4">
                  <c:v>13284</c:v>
                </c:pt>
                <c:pt idx="5">
                  <c:v>3102</c:v>
                </c:pt>
              </c:numCache>
            </c:numRef>
          </c:val>
          <c:extLst>
            <c:ext xmlns:c16="http://schemas.microsoft.com/office/drawing/2014/chart" uri="{C3380CC4-5D6E-409C-BE32-E72D297353CC}">
              <c16:uniqueId val="{00000000-DA53-47F7-9B3C-99DFE70D49CC}"/>
            </c:ext>
          </c:extLst>
        </c:ser>
        <c:dLbls>
          <c:showLegendKey val="0"/>
          <c:showVal val="0"/>
          <c:showCatName val="0"/>
          <c:showSerName val="0"/>
          <c:showPercent val="0"/>
          <c:showBubbleSize val="0"/>
        </c:dLbls>
        <c:gapWidth val="219"/>
        <c:overlap val="-27"/>
        <c:axId val="495193816"/>
        <c:axId val="495190536"/>
      </c:barChart>
      <c:catAx>
        <c:axId val="49519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90536"/>
        <c:crosses val="autoZero"/>
        <c:auto val="1"/>
        <c:lblAlgn val="ctr"/>
        <c:lblOffset val="100"/>
        <c:noMultiLvlLbl val="0"/>
      </c:catAx>
      <c:valAx>
        <c:axId val="49519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19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-3</c:v>
                </c:pt>
                <c:pt idx="4">
                  <c:v>65</c:v>
                </c:pt>
              </c:numCache>
            </c:numRef>
          </c:val>
          <c:extLst>
            <c:ext xmlns:c16="http://schemas.microsoft.com/office/drawing/2014/chart" uri="{C3380CC4-5D6E-409C-BE32-E72D297353CC}">
              <c16:uniqueId val="{00000000-47C0-4104-AC62-1D5C04479331}"/>
            </c:ext>
          </c:extLst>
        </c:ser>
        <c:dLbls>
          <c:showLegendKey val="0"/>
          <c:showVal val="0"/>
          <c:showCatName val="0"/>
          <c:showSerName val="0"/>
          <c:showPercent val="0"/>
          <c:showBubbleSize val="0"/>
        </c:dLbls>
        <c:gapWidth val="219"/>
        <c:overlap val="-27"/>
        <c:axId val="395525704"/>
        <c:axId val="395528984"/>
      </c:barChart>
      <c:dateAx>
        <c:axId val="395525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28984"/>
        <c:crosses val="autoZero"/>
        <c:auto val="1"/>
        <c:lblOffset val="100"/>
        <c:baseTimeUnit val="months"/>
      </c:dateAx>
      <c:valAx>
        <c:axId val="395528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25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52</c:v>
                </c:pt>
                <c:pt idx="3">
                  <c:v>34</c:v>
                </c:pt>
                <c:pt idx="4">
                  <c:v>69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6CD-4F97-9E91-7F510C250021}"/>
            </c:ext>
          </c:extLst>
        </c:ser>
        <c:dLbls>
          <c:showLegendKey val="0"/>
          <c:showVal val="0"/>
          <c:showCatName val="0"/>
          <c:showSerName val="0"/>
          <c:showPercent val="0"/>
          <c:showBubbleSize val="0"/>
        </c:dLbls>
        <c:gapWidth val="219"/>
        <c:overlap val="-27"/>
        <c:axId val="393989088"/>
        <c:axId val="393994336"/>
      </c:barChart>
      <c:dateAx>
        <c:axId val="39398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94336"/>
        <c:crosses val="autoZero"/>
        <c:auto val="1"/>
        <c:lblOffset val="100"/>
        <c:baseTimeUnit val="months"/>
      </c:dateAx>
      <c:valAx>
        <c:axId val="39399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573</c:v>
                </c:pt>
                <c:pt idx="3">
                  <c:v>310</c:v>
                </c:pt>
                <c:pt idx="4">
                  <c:v>138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B9B-4AE6-A8BF-8D06CDD4A775}"/>
            </c:ext>
          </c:extLst>
        </c:ser>
        <c:dLbls>
          <c:showLegendKey val="0"/>
          <c:showVal val="0"/>
          <c:showCatName val="0"/>
          <c:showSerName val="0"/>
          <c:showPercent val="0"/>
          <c:showBubbleSize val="0"/>
        </c:dLbls>
        <c:gapWidth val="219"/>
        <c:overlap val="-27"/>
        <c:axId val="243627872"/>
        <c:axId val="395563712"/>
      </c:barChart>
      <c:catAx>
        <c:axId val="24362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63712"/>
        <c:crosses val="autoZero"/>
        <c:auto val="1"/>
        <c:lblAlgn val="ctr"/>
        <c:lblOffset val="100"/>
        <c:noMultiLvlLbl val="0"/>
      </c:catAx>
      <c:valAx>
        <c:axId val="39556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2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pt idx="3">
                  <c:v>4999</c:v>
                </c:pt>
              </c:numCache>
            </c:numRef>
          </c:val>
          <c:extLst>
            <c:ext xmlns:c16="http://schemas.microsoft.com/office/drawing/2014/chart" uri="{C3380CC4-5D6E-409C-BE32-E72D297353CC}">
              <c16:uniqueId val="{00000000-B9D4-4383-95B1-487119227BFE}"/>
            </c:ext>
          </c:extLst>
        </c:ser>
        <c:dLbls>
          <c:showLegendKey val="0"/>
          <c:showVal val="0"/>
          <c:showCatName val="0"/>
          <c:showSerName val="0"/>
          <c:showPercent val="0"/>
          <c:showBubbleSize val="0"/>
        </c:dLbls>
        <c:gapWidth val="219"/>
        <c:overlap val="-27"/>
        <c:axId val="500650544"/>
        <c:axId val="500647920"/>
      </c:barChart>
      <c:dateAx>
        <c:axId val="50065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47920"/>
        <c:crosses val="autoZero"/>
        <c:auto val="1"/>
        <c:lblOffset val="100"/>
        <c:baseTimeUnit val="months"/>
      </c:dateAx>
      <c:valAx>
        <c:axId val="50064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5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E47A-0950-439C-9165-6DA90BEB8FF2}"/>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581A709-9F20-4EA5-9E5B-37A8F5ADBD0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8505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F5874-BD89-45F6-8C40-BC70D2A27BC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F43BBE5-F1B7-4CF6-A64D-9BCBFCCD4F29}"/>
              </a:ext>
            </a:extLst>
          </p:cNvPr>
          <p:cNvGraphicFramePr>
            <a:graphicFrameLocks noGrp="1"/>
          </p:cNvGraphicFramePr>
          <p:nvPr>
            <p:ph type="chart" sz="quarter" idx="13"/>
            <p:extLst>
              <p:ext uri="{D42A27DB-BD31-4B8C-83A1-F6EECF244321}">
                <p14:modId xmlns:p14="http://schemas.microsoft.com/office/powerpoint/2010/main" val="2756668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F5DBC-BCB8-4F88-9CFD-9D7C8DC6C083}"/>
              </a:ext>
            </a:extLst>
          </p:cNvPr>
          <p:cNvSpPr>
            <a:spLocks noGrp="1"/>
          </p:cNvSpPr>
          <p:nvPr>
            <p:ph type="body" sz="quarter" idx="14"/>
          </p:nvPr>
        </p:nvSpPr>
        <p:spPr/>
        <p:txBody>
          <a:bodyPr/>
          <a:lstStyle/>
          <a:p>
            <a:r>
              <a:rPr lang="en-US"/>
              <a:t>04/01/2024 - 04/30/2024</a:t>
            </a:r>
          </a:p>
        </p:txBody>
      </p:sp>
      <p:sp>
        <p:nvSpPr>
          <p:cNvPr id="5" name="Footer Placeholder 4">
            <a:extLst>
              <a:ext uri="{FF2B5EF4-FFF2-40B4-BE49-F238E27FC236}">
                <a16:creationId xmlns:a16="http://schemas.microsoft.com/office/drawing/2014/main" id="{474996AC-08D7-45B8-9197-4139A566B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410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61090-A1D3-4A9F-A655-DF993BB7086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20C2B8C-A550-4717-8DB1-74D1FCEC6B05}"/>
              </a:ext>
            </a:extLst>
          </p:cNvPr>
          <p:cNvGraphicFramePr>
            <a:graphicFrameLocks noGrp="1"/>
          </p:cNvGraphicFramePr>
          <p:nvPr>
            <p:ph type="tbl" sz="quarter" idx="13"/>
            <p:extLst>
              <p:ext uri="{D42A27DB-BD31-4B8C-83A1-F6EECF244321}">
                <p14:modId xmlns:p14="http://schemas.microsoft.com/office/powerpoint/2010/main" val="2481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50647443"/>
                    </a:ext>
                  </a:extLst>
                </a:gridCol>
                <a:gridCol w="905256">
                  <a:extLst>
                    <a:ext uri="{9D8B030D-6E8A-4147-A177-3AD203B41FA5}">
                      <a16:colId xmlns:a16="http://schemas.microsoft.com/office/drawing/2014/main" val="3166734230"/>
                    </a:ext>
                  </a:extLst>
                </a:gridCol>
                <a:gridCol w="905256">
                  <a:extLst>
                    <a:ext uri="{9D8B030D-6E8A-4147-A177-3AD203B41FA5}">
                      <a16:colId xmlns:a16="http://schemas.microsoft.com/office/drawing/2014/main" val="3372952102"/>
                    </a:ext>
                  </a:extLst>
                </a:gridCol>
                <a:gridCol w="905256">
                  <a:extLst>
                    <a:ext uri="{9D8B030D-6E8A-4147-A177-3AD203B41FA5}">
                      <a16:colId xmlns:a16="http://schemas.microsoft.com/office/drawing/2014/main" val="875713028"/>
                    </a:ext>
                  </a:extLst>
                </a:gridCol>
                <a:gridCol w="905256">
                  <a:extLst>
                    <a:ext uri="{9D8B030D-6E8A-4147-A177-3AD203B41FA5}">
                      <a16:colId xmlns:a16="http://schemas.microsoft.com/office/drawing/2014/main" val="1269572270"/>
                    </a:ext>
                  </a:extLst>
                </a:gridCol>
                <a:gridCol w="905256">
                  <a:extLst>
                    <a:ext uri="{9D8B030D-6E8A-4147-A177-3AD203B41FA5}">
                      <a16:colId xmlns:a16="http://schemas.microsoft.com/office/drawing/2014/main" val="1365654886"/>
                    </a:ext>
                  </a:extLst>
                </a:gridCol>
                <a:gridCol w="905256">
                  <a:extLst>
                    <a:ext uri="{9D8B030D-6E8A-4147-A177-3AD203B41FA5}">
                      <a16:colId xmlns:a16="http://schemas.microsoft.com/office/drawing/2014/main" val="458720226"/>
                    </a:ext>
                  </a:extLst>
                </a:gridCol>
                <a:gridCol w="905256">
                  <a:extLst>
                    <a:ext uri="{9D8B030D-6E8A-4147-A177-3AD203B41FA5}">
                      <a16:colId xmlns:a16="http://schemas.microsoft.com/office/drawing/2014/main" val="2199036857"/>
                    </a:ext>
                  </a:extLst>
                </a:gridCol>
                <a:gridCol w="905256">
                  <a:extLst>
                    <a:ext uri="{9D8B030D-6E8A-4147-A177-3AD203B41FA5}">
                      <a16:colId xmlns:a16="http://schemas.microsoft.com/office/drawing/2014/main" val="316019413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51730749"/>
                  </a:ext>
                </a:extLst>
              </a:tr>
              <a:tr h="370840">
                <a:tc>
                  <a:txBody>
                    <a:bodyPr/>
                    <a:lstStyle/>
                    <a:p>
                      <a:r>
                        <a:rPr lang="en-US" sz="1000"/>
                        <a:t>1905</a:t>
                      </a:r>
                    </a:p>
                  </a:txBody>
                  <a:tcPr/>
                </a:tc>
                <a:tc>
                  <a:txBody>
                    <a:bodyPr/>
                    <a:lstStyle/>
                    <a:p>
                      <a:r>
                        <a:rPr lang="en-US" sz="1000"/>
                        <a:t>-2</a:t>
                      </a:r>
                    </a:p>
                  </a:txBody>
                  <a:tcPr/>
                </a:tc>
                <a:tc>
                  <a:txBody>
                    <a:bodyPr/>
                    <a:lstStyle/>
                    <a:p>
                      <a:r>
                        <a:rPr lang="en-US" sz="1000"/>
                        <a:t>11</a:t>
                      </a:r>
                    </a:p>
                  </a:txBody>
                  <a:tcPr/>
                </a:tc>
                <a:tc>
                  <a:txBody>
                    <a:bodyPr/>
                    <a:lstStyle/>
                    <a:p>
                      <a:r>
                        <a:rPr lang="en-US" sz="1000"/>
                        <a:t>119</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0.5867 %</a:t>
                      </a:r>
                    </a:p>
                  </a:txBody>
                  <a:tcPr/>
                </a:tc>
                <a:tc>
                  <a:txBody>
                    <a:bodyPr/>
                    <a:lstStyle/>
                    <a:p>
                      <a:r>
                        <a:rPr lang="en-US" sz="1000"/>
                        <a:t>0.0 %</a:t>
                      </a:r>
                    </a:p>
                  </a:txBody>
                  <a:tcPr/>
                </a:tc>
                <a:extLst>
                  <a:ext uri="{0D108BD9-81ED-4DB2-BD59-A6C34878D82A}">
                    <a16:rowId xmlns:a16="http://schemas.microsoft.com/office/drawing/2014/main" val="381668022"/>
                  </a:ext>
                </a:extLst>
              </a:tr>
            </a:tbl>
          </a:graphicData>
        </a:graphic>
      </p:graphicFrame>
      <p:sp>
        <p:nvSpPr>
          <p:cNvPr id="4" name="Text Placeholder 3">
            <a:extLst>
              <a:ext uri="{FF2B5EF4-FFF2-40B4-BE49-F238E27FC236}">
                <a16:creationId xmlns:a16="http://schemas.microsoft.com/office/drawing/2014/main" id="{04555718-87EA-4D8B-B6B0-3E0565351FF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54531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80063-91A1-4648-A722-1387E1707D7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9568F7DE-BD29-4F55-BEAF-BD5AF46E881A}"/>
              </a:ext>
            </a:extLst>
          </p:cNvPr>
          <p:cNvGraphicFramePr>
            <a:graphicFrameLocks noGrp="1"/>
          </p:cNvGraphicFramePr>
          <p:nvPr>
            <p:ph type="chart" sz="quarter" idx="13"/>
            <p:extLst>
              <p:ext uri="{D42A27DB-BD31-4B8C-83A1-F6EECF244321}">
                <p14:modId xmlns:p14="http://schemas.microsoft.com/office/powerpoint/2010/main" val="929769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B6047-38EB-48F9-B67B-0D83DB95347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66579B1-2758-4B5B-9837-074E45447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83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9FBEB-669A-401E-9D49-342E21E68E7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A96B4AF-7D6A-4D99-87DC-50C6AA7A373B}"/>
              </a:ext>
            </a:extLst>
          </p:cNvPr>
          <p:cNvGraphicFramePr>
            <a:graphicFrameLocks noGrp="1"/>
          </p:cNvGraphicFramePr>
          <p:nvPr>
            <p:ph type="chart" sz="quarter" idx="13"/>
            <p:extLst>
              <p:ext uri="{D42A27DB-BD31-4B8C-83A1-F6EECF244321}">
                <p14:modId xmlns:p14="http://schemas.microsoft.com/office/powerpoint/2010/main" val="524270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4C617-6A27-4284-B9B2-76B2BDE2C8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9BAFD9C-9BA8-4A5F-B22D-A18E755FB5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826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40B3-1904-429F-97BE-60599FB40E0D}"/>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B42B540-397C-4728-B010-CC781DB48BD9}"/>
              </a:ext>
            </a:extLst>
          </p:cNvPr>
          <p:cNvGraphicFramePr>
            <a:graphicFrameLocks noGrp="1"/>
          </p:cNvGraphicFramePr>
          <p:nvPr>
            <p:ph type="chart" sz="quarter" idx="13"/>
            <p:extLst>
              <p:ext uri="{D42A27DB-BD31-4B8C-83A1-F6EECF244321}">
                <p14:modId xmlns:p14="http://schemas.microsoft.com/office/powerpoint/2010/main" val="3015874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3E324-2519-431E-82DA-FB35E0D869E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F38ADD8-917D-41B3-A0CC-EB28B77ADF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23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539B-D497-4B5B-B9E5-A3C37A9B0A3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6E621B8-D2B9-4776-B04C-5A3328FF0D10}"/>
              </a:ext>
            </a:extLst>
          </p:cNvPr>
          <p:cNvGraphicFramePr>
            <a:graphicFrameLocks noGrp="1"/>
          </p:cNvGraphicFramePr>
          <p:nvPr>
            <p:ph type="chart" sz="quarter" idx="13"/>
            <p:extLst>
              <p:ext uri="{D42A27DB-BD31-4B8C-83A1-F6EECF244321}">
                <p14:modId xmlns:p14="http://schemas.microsoft.com/office/powerpoint/2010/main" val="4265809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B79BE8-2824-4B52-97FB-906DD899D1D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8FB37F-4A06-4866-8421-82EC44828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57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471E-510B-4B59-8E13-7B26BF5911CC}"/>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EAE7D9BB-FE23-480D-AE8D-DEBCDE74A20D}"/>
              </a:ext>
            </a:extLst>
          </p:cNvPr>
          <p:cNvGraphicFramePr>
            <a:graphicFrameLocks noGrp="1"/>
          </p:cNvGraphicFramePr>
          <p:nvPr>
            <p:ph type="tbl" sz="quarter" idx="13"/>
            <p:extLst>
              <p:ext uri="{D42A27DB-BD31-4B8C-83A1-F6EECF244321}">
                <p14:modId xmlns:p14="http://schemas.microsoft.com/office/powerpoint/2010/main" val="41223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11313708"/>
                    </a:ext>
                  </a:extLst>
                </a:gridCol>
                <a:gridCol w="1316737">
                  <a:extLst>
                    <a:ext uri="{9D8B030D-6E8A-4147-A177-3AD203B41FA5}">
                      <a16:colId xmlns:a16="http://schemas.microsoft.com/office/drawing/2014/main" val="2505693762"/>
                    </a:ext>
                  </a:extLst>
                </a:gridCol>
                <a:gridCol w="329184">
                  <a:extLst>
                    <a:ext uri="{9D8B030D-6E8A-4147-A177-3AD203B41FA5}">
                      <a16:colId xmlns:a16="http://schemas.microsoft.com/office/drawing/2014/main" val="2138562244"/>
                    </a:ext>
                  </a:extLst>
                </a:gridCol>
                <a:gridCol w="329184">
                  <a:extLst>
                    <a:ext uri="{9D8B030D-6E8A-4147-A177-3AD203B41FA5}">
                      <a16:colId xmlns:a16="http://schemas.microsoft.com/office/drawing/2014/main" val="2585862429"/>
                    </a:ext>
                  </a:extLst>
                </a:gridCol>
                <a:gridCol w="329184">
                  <a:extLst>
                    <a:ext uri="{9D8B030D-6E8A-4147-A177-3AD203B41FA5}">
                      <a16:colId xmlns:a16="http://schemas.microsoft.com/office/drawing/2014/main" val="2624552928"/>
                    </a:ext>
                  </a:extLst>
                </a:gridCol>
                <a:gridCol w="329184">
                  <a:extLst>
                    <a:ext uri="{9D8B030D-6E8A-4147-A177-3AD203B41FA5}">
                      <a16:colId xmlns:a16="http://schemas.microsoft.com/office/drawing/2014/main" val="3021864804"/>
                    </a:ext>
                  </a:extLst>
                </a:gridCol>
                <a:gridCol w="329184">
                  <a:extLst>
                    <a:ext uri="{9D8B030D-6E8A-4147-A177-3AD203B41FA5}">
                      <a16:colId xmlns:a16="http://schemas.microsoft.com/office/drawing/2014/main" val="4190407062"/>
                    </a:ext>
                  </a:extLst>
                </a:gridCol>
                <a:gridCol w="329184">
                  <a:extLst>
                    <a:ext uri="{9D8B030D-6E8A-4147-A177-3AD203B41FA5}">
                      <a16:colId xmlns:a16="http://schemas.microsoft.com/office/drawing/2014/main" val="3268291381"/>
                    </a:ext>
                  </a:extLst>
                </a:gridCol>
                <a:gridCol w="329184">
                  <a:extLst>
                    <a:ext uri="{9D8B030D-6E8A-4147-A177-3AD203B41FA5}">
                      <a16:colId xmlns:a16="http://schemas.microsoft.com/office/drawing/2014/main" val="1065951478"/>
                    </a:ext>
                  </a:extLst>
                </a:gridCol>
                <a:gridCol w="329184">
                  <a:extLst>
                    <a:ext uri="{9D8B030D-6E8A-4147-A177-3AD203B41FA5}">
                      <a16:colId xmlns:a16="http://schemas.microsoft.com/office/drawing/2014/main" val="4236231010"/>
                    </a:ext>
                  </a:extLst>
                </a:gridCol>
                <a:gridCol w="329184">
                  <a:extLst>
                    <a:ext uri="{9D8B030D-6E8A-4147-A177-3AD203B41FA5}">
                      <a16:colId xmlns:a16="http://schemas.microsoft.com/office/drawing/2014/main" val="1871372981"/>
                    </a:ext>
                  </a:extLst>
                </a:gridCol>
                <a:gridCol w="329184">
                  <a:extLst>
                    <a:ext uri="{9D8B030D-6E8A-4147-A177-3AD203B41FA5}">
                      <a16:colId xmlns:a16="http://schemas.microsoft.com/office/drawing/2014/main" val="1042132677"/>
                    </a:ext>
                  </a:extLst>
                </a:gridCol>
                <a:gridCol w="329184">
                  <a:extLst>
                    <a:ext uri="{9D8B030D-6E8A-4147-A177-3AD203B41FA5}">
                      <a16:colId xmlns:a16="http://schemas.microsoft.com/office/drawing/2014/main" val="185276199"/>
                    </a:ext>
                  </a:extLst>
                </a:gridCol>
                <a:gridCol w="329184">
                  <a:extLst>
                    <a:ext uri="{9D8B030D-6E8A-4147-A177-3AD203B41FA5}">
                      <a16:colId xmlns:a16="http://schemas.microsoft.com/office/drawing/2014/main" val="3186607964"/>
                    </a:ext>
                  </a:extLst>
                </a:gridCol>
                <a:gridCol w="329184">
                  <a:extLst>
                    <a:ext uri="{9D8B030D-6E8A-4147-A177-3AD203B41FA5}">
                      <a16:colId xmlns:a16="http://schemas.microsoft.com/office/drawing/2014/main" val="611203266"/>
                    </a:ext>
                  </a:extLst>
                </a:gridCol>
                <a:gridCol w="329184">
                  <a:extLst>
                    <a:ext uri="{9D8B030D-6E8A-4147-A177-3AD203B41FA5}">
                      <a16:colId xmlns:a16="http://schemas.microsoft.com/office/drawing/2014/main" val="3431815605"/>
                    </a:ext>
                  </a:extLst>
                </a:gridCol>
                <a:gridCol w="329184">
                  <a:extLst>
                    <a:ext uri="{9D8B030D-6E8A-4147-A177-3AD203B41FA5}">
                      <a16:colId xmlns:a16="http://schemas.microsoft.com/office/drawing/2014/main" val="4252460362"/>
                    </a:ext>
                  </a:extLst>
                </a:gridCol>
                <a:gridCol w="329184">
                  <a:extLst>
                    <a:ext uri="{9D8B030D-6E8A-4147-A177-3AD203B41FA5}">
                      <a16:colId xmlns:a16="http://schemas.microsoft.com/office/drawing/2014/main" val="1263449275"/>
                    </a:ext>
                  </a:extLst>
                </a:gridCol>
                <a:gridCol w="329184">
                  <a:extLst>
                    <a:ext uri="{9D8B030D-6E8A-4147-A177-3AD203B41FA5}">
                      <a16:colId xmlns:a16="http://schemas.microsoft.com/office/drawing/2014/main" val="2726295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9945372"/>
                  </a:ext>
                </a:extLst>
              </a:tr>
            </a:tbl>
          </a:graphicData>
        </a:graphic>
      </p:graphicFrame>
      <p:sp>
        <p:nvSpPr>
          <p:cNvPr id="4" name="Text Placeholder 3">
            <a:extLst>
              <a:ext uri="{FF2B5EF4-FFF2-40B4-BE49-F238E27FC236}">
                <a16:creationId xmlns:a16="http://schemas.microsoft.com/office/drawing/2014/main" id="{AF2F9173-C52A-4DE1-B705-B7816A854B45}"/>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137208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663B-2DA0-4005-B07F-88CFF2A0837C}"/>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4277875B-EBE9-4D2B-AA9A-00AAF7C8F9CE}"/>
              </a:ext>
            </a:extLst>
          </p:cNvPr>
          <p:cNvGraphicFramePr>
            <a:graphicFrameLocks noGrp="1"/>
          </p:cNvGraphicFramePr>
          <p:nvPr>
            <p:ph type="tbl" sz="quarter" idx="13"/>
            <p:extLst>
              <p:ext uri="{D42A27DB-BD31-4B8C-83A1-F6EECF244321}">
                <p14:modId xmlns:p14="http://schemas.microsoft.com/office/powerpoint/2010/main" val="22491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22600553"/>
                    </a:ext>
                  </a:extLst>
                </a:gridCol>
                <a:gridCol w="1316737">
                  <a:extLst>
                    <a:ext uri="{9D8B030D-6E8A-4147-A177-3AD203B41FA5}">
                      <a16:colId xmlns:a16="http://schemas.microsoft.com/office/drawing/2014/main" val="2507057086"/>
                    </a:ext>
                  </a:extLst>
                </a:gridCol>
                <a:gridCol w="329184">
                  <a:extLst>
                    <a:ext uri="{9D8B030D-6E8A-4147-A177-3AD203B41FA5}">
                      <a16:colId xmlns:a16="http://schemas.microsoft.com/office/drawing/2014/main" val="216448149"/>
                    </a:ext>
                  </a:extLst>
                </a:gridCol>
                <a:gridCol w="329184">
                  <a:extLst>
                    <a:ext uri="{9D8B030D-6E8A-4147-A177-3AD203B41FA5}">
                      <a16:colId xmlns:a16="http://schemas.microsoft.com/office/drawing/2014/main" val="238749795"/>
                    </a:ext>
                  </a:extLst>
                </a:gridCol>
                <a:gridCol w="329184">
                  <a:extLst>
                    <a:ext uri="{9D8B030D-6E8A-4147-A177-3AD203B41FA5}">
                      <a16:colId xmlns:a16="http://schemas.microsoft.com/office/drawing/2014/main" val="1130929717"/>
                    </a:ext>
                  </a:extLst>
                </a:gridCol>
                <a:gridCol w="329184">
                  <a:extLst>
                    <a:ext uri="{9D8B030D-6E8A-4147-A177-3AD203B41FA5}">
                      <a16:colId xmlns:a16="http://schemas.microsoft.com/office/drawing/2014/main" val="2004354665"/>
                    </a:ext>
                  </a:extLst>
                </a:gridCol>
                <a:gridCol w="329184">
                  <a:extLst>
                    <a:ext uri="{9D8B030D-6E8A-4147-A177-3AD203B41FA5}">
                      <a16:colId xmlns:a16="http://schemas.microsoft.com/office/drawing/2014/main" val="204918262"/>
                    </a:ext>
                  </a:extLst>
                </a:gridCol>
                <a:gridCol w="329184">
                  <a:extLst>
                    <a:ext uri="{9D8B030D-6E8A-4147-A177-3AD203B41FA5}">
                      <a16:colId xmlns:a16="http://schemas.microsoft.com/office/drawing/2014/main" val="196180441"/>
                    </a:ext>
                  </a:extLst>
                </a:gridCol>
                <a:gridCol w="329184">
                  <a:extLst>
                    <a:ext uri="{9D8B030D-6E8A-4147-A177-3AD203B41FA5}">
                      <a16:colId xmlns:a16="http://schemas.microsoft.com/office/drawing/2014/main" val="457532321"/>
                    </a:ext>
                  </a:extLst>
                </a:gridCol>
                <a:gridCol w="329184">
                  <a:extLst>
                    <a:ext uri="{9D8B030D-6E8A-4147-A177-3AD203B41FA5}">
                      <a16:colId xmlns:a16="http://schemas.microsoft.com/office/drawing/2014/main" val="2423661876"/>
                    </a:ext>
                  </a:extLst>
                </a:gridCol>
                <a:gridCol w="329184">
                  <a:extLst>
                    <a:ext uri="{9D8B030D-6E8A-4147-A177-3AD203B41FA5}">
                      <a16:colId xmlns:a16="http://schemas.microsoft.com/office/drawing/2014/main" val="457600236"/>
                    </a:ext>
                  </a:extLst>
                </a:gridCol>
                <a:gridCol w="329184">
                  <a:extLst>
                    <a:ext uri="{9D8B030D-6E8A-4147-A177-3AD203B41FA5}">
                      <a16:colId xmlns:a16="http://schemas.microsoft.com/office/drawing/2014/main" val="500174071"/>
                    </a:ext>
                  </a:extLst>
                </a:gridCol>
                <a:gridCol w="329184">
                  <a:extLst>
                    <a:ext uri="{9D8B030D-6E8A-4147-A177-3AD203B41FA5}">
                      <a16:colId xmlns:a16="http://schemas.microsoft.com/office/drawing/2014/main" val="612184206"/>
                    </a:ext>
                  </a:extLst>
                </a:gridCol>
                <a:gridCol w="329184">
                  <a:extLst>
                    <a:ext uri="{9D8B030D-6E8A-4147-A177-3AD203B41FA5}">
                      <a16:colId xmlns:a16="http://schemas.microsoft.com/office/drawing/2014/main" val="1212476571"/>
                    </a:ext>
                  </a:extLst>
                </a:gridCol>
                <a:gridCol w="329184">
                  <a:extLst>
                    <a:ext uri="{9D8B030D-6E8A-4147-A177-3AD203B41FA5}">
                      <a16:colId xmlns:a16="http://schemas.microsoft.com/office/drawing/2014/main" val="1651300204"/>
                    </a:ext>
                  </a:extLst>
                </a:gridCol>
                <a:gridCol w="329184">
                  <a:extLst>
                    <a:ext uri="{9D8B030D-6E8A-4147-A177-3AD203B41FA5}">
                      <a16:colId xmlns:a16="http://schemas.microsoft.com/office/drawing/2014/main" val="3354714702"/>
                    </a:ext>
                  </a:extLst>
                </a:gridCol>
                <a:gridCol w="329184">
                  <a:extLst>
                    <a:ext uri="{9D8B030D-6E8A-4147-A177-3AD203B41FA5}">
                      <a16:colId xmlns:a16="http://schemas.microsoft.com/office/drawing/2014/main" val="448610309"/>
                    </a:ext>
                  </a:extLst>
                </a:gridCol>
                <a:gridCol w="329184">
                  <a:extLst>
                    <a:ext uri="{9D8B030D-6E8A-4147-A177-3AD203B41FA5}">
                      <a16:colId xmlns:a16="http://schemas.microsoft.com/office/drawing/2014/main" val="589007038"/>
                    </a:ext>
                  </a:extLst>
                </a:gridCol>
                <a:gridCol w="329184">
                  <a:extLst>
                    <a:ext uri="{9D8B030D-6E8A-4147-A177-3AD203B41FA5}">
                      <a16:colId xmlns:a16="http://schemas.microsoft.com/office/drawing/2014/main" val="2023445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53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- 2024-04-08 17:00:10</a:t>
                      </a:r>
                      <a:r>
                        <a:rPr kumimoji="0" lang="en-US" sz="1000" b="0" i="0" u="none" strike="noStrike" kern="1200" cap="none" spc="0" normalizeH="0" baseline="0" noProof="0">
                          <a:ln>
                            <a:noFill/>
                          </a:ln>
                          <a:solidFill>
                            <a:prstClr val="black"/>
                          </a:solidFill>
                          <a:effectLst/>
                          <a:uLnTx/>
                          <a:uFillTx/>
                          <a:latin typeface="Calibri"/>
                          <a:ea typeface="+mn-ea"/>
                          <a:cs typeface="+mn-cs"/>
                        </a:rPr>
                        <a:t>
 Saturday’s Aloha United Way Women United Chocolate, Champagne &amp; Couture For-a-Cause fundraiser was a friendship-, fashion- and fun-filled event! Kudos to the organizers for a flawlessly organized event, and mahalo to our VP of Claims and outgoing Women United board member Yvette Barradas (in pink) for connecting us with this important cause. FICOH is proud to support Women United’s commitment to bringing greater economic mobility and stability to women and women-led families in Hawaii. With a workforce that is 64% women, we believe in lifting each other up and bringing about positive change for all women in our community. #womenunitedhi Aloha United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https://quintly-eu-image-storage.s3.amazonaws.com/17ae3836335657ff0a83f20c7d11e5e8/ead539eb6e92a23166bf0028c4965fe1.jpg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57265875"/>
                  </a:ext>
                </a:extLst>
              </a:tr>
            </a:tbl>
          </a:graphicData>
        </a:graphic>
      </p:graphicFrame>
      <p:sp>
        <p:nvSpPr>
          <p:cNvPr id="4" name="Text Placeholder 3">
            <a:extLst>
              <a:ext uri="{FF2B5EF4-FFF2-40B4-BE49-F238E27FC236}">
                <a16:creationId xmlns:a16="http://schemas.microsoft.com/office/drawing/2014/main" id="{CBC23402-ABC6-4D2C-9298-F83E699108A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294458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7AC64-03CA-42E3-852C-5F219CF64C9A}"/>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A87649F6-7EBD-4033-AA42-16D6425AEDB9}"/>
              </a:ext>
            </a:extLst>
          </p:cNvPr>
          <p:cNvGraphicFramePr>
            <a:graphicFrameLocks noGrp="1"/>
          </p:cNvGraphicFramePr>
          <p:nvPr>
            <p:ph type="tbl" sz="quarter" idx="13"/>
            <p:extLst>
              <p:ext uri="{D42A27DB-BD31-4B8C-83A1-F6EECF244321}">
                <p14:modId xmlns:p14="http://schemas.microsoft.com/office/powerpoint/2010/main" val="191256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57422075"/>
                    </a:ext>
                  </a:extLst>
                </a:gridCol>
                <a:gridCol w="1316737">
                  <a:extLst>
                    <a:ext uri="{9D8B030D-6E8A-4147-A177-3AD203B41FA5}">
                      <a16:colId xmlns:a16="http://schemas.microsoft.com/office/drawing/2014/main" val="4179957154"/>
                    </a:ext>
                  </a:extLst>
                </a:gridCol>
                <a:gridCol w="329184">
                  <a:extLst>
                    <a:ext uri="{9D8B030D-6E8A-4147-A177-3AD203B41FA5}">
                      <a16:colId xmlns:a16="http://schemas.microsoft.com/office/drawing/2014/main" val="1588784298"/>
                    </a:ext>
                  </a:extLst>
                </a:gridCol>
                <a:gridCol w="329184">
                  <a:extLst>
                    <a:ext uri="{9D8B030D-6E8A-4147-A177-3AD203B41FA5}">
                      <a16:colId xmlns:a16="http://schemas.microsoft.com/office/drawing/2014/main" val="890398432"/>
                    </a:ext>
                  </a:extLst>
                </a:gridCol>
                <a:gridCol w="329184">
                  <a:extLst>
                    <a:ext uri="{9D8B030D-6E8A-4147-A177-3AD203B41FA5}">
                      <a16:colId xmlns:a16="http://schemas.microsoft.com/office/drawing/2014/main" val="3194485990"/>
                    </a:ext>
                  </a:extLst>
                </a:gridCol>
                <a:gridCol w="329184">
                  <a:extLst>
                    <a:ext uri="{9D8B030D-6E8A-4147-A177-3AD203B41FA5}">
                      <a16:colId xmlns:a16="http://schemas.microsoft.com/office/drawing/2014/main" val="3874538272"/>
                    </a:ext>
                  </a:extLst>
                </a:gridCol>
                <a:gridCol w="329184">
                  <a:extLst>
                    <a:ext uri="{9D8B030D-6E8A-4147-A177-3AD203B41FA5}">
                      <a16:colId xmlns:a16="http://schemas.microsoft.com/office/drawing/2014/main" val="715461619"/>
                    </a:ext>
                  </a:extLst>
                </a:gridCol>
                <a:gridCol w="329184">
                  <a:extLst>
                    <a:ext uri="{9D8B030D-6E8A-4147-A177-3AD203B41FA5}">
                      <a16:colId xmlns:a16="http://schemas.microsoft.com/office/drawing/2014/main" val="1840529444"/>
                    </a:ext>
                  </a:extLst>
                </a:gridCol>
                <a:gridCol w="329184">
                  <a:extLst>
                    <a:ext uri="{9D8B030D-6E8A-4147-A177-3AD203B41FA5}">
                      <a16:colId xmlns:a16="http://schemas.microsoft.com/office/drawing/2014/main" val="2786687290"/>
                    </a:ext>
                  </a:extLst>
                </a:gridCol>
                <a:gridCol w="329184">
                  <a:extLst>
                    <a:ext uri="{9D8B030D-6E8A-4147-A177-3AD203B41FA5}">
                      <a16:colId xmlns:a16="http://schemas.microsoft.com/office/drawing/2014/main" val="75034699"/>
                    </a:ext>
                  </a:extLst>
                </a:gridCol>
                <a:gridCol w="329184">
                  <a:extLst>
                    <a:ext uri="{9D8B030D-6E8A-4147-A177-3AD203B41FA5}">
                      <a16:colId xmlns:a16="http://schemas.microsoft.com/office/drawing/2014/main" val="499367498"/>
                    </a:ext>
                  </a:extLst>
                </a:gridCol>
                <a:gridCol w="329184">
                  <a:extLst>
                    <a:ext uri="{9D8B030D-6E8A-4147-A177-3AD203B41FA5}">
                      <a16:colId xmlns:a16="http://schemas.microsoft.com/office/drawing/2014/main" val="76549181"/>
                    </a:ext>
                  </a:extLst>
                </a:gridCol>
                <a:gridCol w="329184">
                  <a:extLst>
                    <a:ext uri="{9D8B030D-6E8A-4147-A177-3AD203B41FA5}">
                      <a16:colId xmlns:a16="http://schemas.microsoft.com/office/drawing/2014/main" val="1521877157"/>
                    </a:ext>
                  </a:extLst>
                </a:gridCol>
                <a:gridCol w="329184">
                  <a:extLst>
                    <a:ext uri="{9D8B030D-6E8A-4147-A177-3AD203B41FA5}">
                      <a16:colId xmlns:a16="http://schemas.microsoft.com/office/drawing/2014/main" val="3045303095"/>
                    </a:ext>
                  </a:extLst>
                </a:gridCol>
                <a:gridCol w="329184">
                  <a:extLst>
                    <a:ext uri="{9D8B030D-6E8A-4147-A177-3AD203B41FA5}">
                      <a16:colId xmlns:a16="http://schemas.microsoft.com/office/drawing/2014/main" val="3239418814"/>
                    </a:ext>
                  </a:extLst>
                </a:gridCol>
                <a:gridCol w="329184">
                  <a:extLst>
                    <a:ext uri="{9D8B030D-6E8A-4147-A177-3AD203B41FA5}">
                      <a16:colId xmlns:a16="http://schemas.microsoft.com/office/drawing/2014/main" val="239462947"/>
                    </a:ext>
                  </a:extLst>
                </a:gridCol>
                <a:gridCol w="329184">
                  <a:extLst>
                    <a:ext uri="{9D8B030D-6E8A-4147-A177-3AD203B41FA5}">
                      <a16:colId xmlns:a16="http://schemas.microsoft.com/office/drawing/2014/main" val="4042645920"/>
                    </a:ext>
                  </a:extLst>
                </a:gridCol>
                <a:gridCol w="329184">
                  <a:extLst>
                    <a:ext uri="{9D8B030D-6E8A-4147-A177-3AD203B41FA5}">
                      <a16:colId xmlns:a16="http://schemas.microsoft.com/office/drawing/2014/main" val="1671174806"/>
                    </a:ext>
                  </a:extLst>
                </a:gridCol>
                <a:gridCol w="329184">
                  <a:extLst>
                    <a:ext uri="{9D8B030D-6E8A-4147-A177-3AD203B41FA5}">
                      <a16:colId xmlns:a16="http://schemas.microsoft.com/office/drawing/2014/main" val="1387539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7880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- 2024-04-18 17:00:30</a:t>
                      </a:r>
                      <a:r>
                        <a:rPr kumimoji="0" lang="en-US" sz="1000" b="0" i="0" u="none" strike="noStrike" kern="1200" cap="none" spc="0" normalizeH="0" baseline="0" noProof="0">
                          <a:ln>
                            <a:noFill/>
                          </a:ln>
                          <a:solidFill>
                            <a:prstClr val="black"/>
                          </a:solidFill>
                          <a:effectLst/>
                          <a:uLnTx/>
                          <a:uFillTx/>
                          <a:latin typeface="Calibri"/>
                          <a:ea typeface="+mn-ea"/>
                          <a:cs typeface="+mn-cs"/>
                        </a:rPr>
                        <a:t>
 FICOH’s 2024 Emerging Leadership Program (ELP) recently returned from their first off-site visit in Miami, FL. During the visit, they met with fellow participants from ten Tokio Marine Group Companies worldwide to kick off the program with networking and team-building activities. The intensive, six-month program challenges teams of high performers to develop a business process improvement project, with this year’s focus on enhancing the customer experience. We can’t wait to see what innovative ideas our ELP team will present!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https://quintly-eu-image-storage.s3.amazonaws.com/17ae3836335657ff0a83f20c7d11e5e8/0b941661fa5c19c643f5970365c1bbc9.jpg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37253164"/>
                  </a:ext>
                </a:extLst>
              </a:tr>
            </a:tbl>
          </a:graphicData>
        </a:graphic>
      </p:graphicFrame>
      <p:sp>
        <p:nvSpPr>
          <p:cNvPr id="4" name="Text Placeholder 3">
            <a:extLst>
              <a:ext uri="{FF2B5EF4-FFF2-40B4-BE49-F238E27FC236}">
                <a16:creationId xmlns:a16="http://schemas.microsoft.com/office/drawing/2014/main" id="{8D3FDB63-908A-409F-B718-BE9E48D9879F}"/>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608856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BDDA-8A26-4C6D-BB25-E33171928060}"/>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2810814C-F178-4F66-A16A-53DBF3D87FC6}"/>
              </a:ext>
            </a:extLst>
          </p:cNvPr>
          <p:cNvGraphicFramePr>
            <a:graphicFrameLocks noGrp="1"/>
          </p:cNvGraphicFramePr>
          <p:nvPr>
            <p:ph type="tbl" sz="quarter" idx="13"/>
            <p:extLst>
              <p:ext uri="{D42A27DB-BD31-4B8C-83A1-F6EECF244321}">
                <p14:modId xmlns:p14="http://schemas.microsoft.com/office/powerpoint/2010/main" val="1836462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89226364"/>
                    </a:ext>
                  </a:extLst>
                </a:gridCol>
                <a:gridCol w="1316737">
                  <a:extLst>
                    <a:ext uri="{9D8B030D-6E8A-4147-A177-3AD203B41FA5}">
                      <a16:colId xmlns:a16="http://schemas.microsoft.com/office/drawing/2014/main" val="2861314929"/>
                    </a:ext>
                  </a:extLst>
                </a:gridCol>
                <a:gridCol w="329184">
                  <a:extLst>
                    <a:ext uri="{9D8B030D-6E8A-4147-A177-3AD203B41FA5}">
                      <a16:colId xmlns:a16="http://schemas.microsoft.com/office/drawing/2014/main" val="1078444216"/>
                    </a:ext>
                  </a:extLst>
                </a:gridCol>
                <a:gridCol w="329184">
                  <a:extLst>
                    <a:ext uri="{9D8B030D-6E8A-4147-A177-3AD203B41FA5}">
                      <a16:colId xmlns:a16="http://schemas.microsoft.com/office/drawing/2014/main" val="497648876"/>
                    </a:ext>
                  </a:extLst>
                </a:gridCol>
                <a:gridCol w="329184">
                  <a:extLst>
                    <a:ext uri="{9D8B030D-6E8A-4147-A177-3AD203B41FA5}">
                      <a16:colId xmlns:a16="http://schemas.microsoft.com/office/drawing/2014/main" val="3595759569"/>
                    </a:ext>
                  </a:extLst>
                </a:gridCol>
                <a:gridCol w="329184">
                  <a:extLst>
                    <a:ext uri="{9D8B030D-6E8A-4147-A177-3AD203B41FA5}">
                      <a16:colId xmlns:a16="http://schemas.microsoft.com/office/drawing/2014/main" val="878402549"/>
                    </a:ext>
                  </a:extLst>
                </a:gridCol>
                <a:gridCol w="329184">
                  <a:extLst>
                    <a:ext uri="{9D8B030D-6E8A-4147-A177-3AD203B41FA5}">
                      <a16:colId xmlns:a16="http://schemas.microsoft.com/office/drawing/2014/main" val="2166821202"/>
                    </a:ext>
                  </a:extLst>
                </a:gridCol>
                <a:gridCol w="329184">
                  <a:extLst>
                    <a:ext uri="{9D8B030D-6E8A-4147-A177-3AD203B41FA5}">
                      <a16:colId xmlns:a16="http://schemas.microsoft.com/office/drawing/2014/main" val="2542539306"/>
                    </a:ext>
                  </a:extLst>
                </a:gridCol>
                <a:gridCol w="329184">
                  <a:extLst>
                    <a:ext uri="{9D8B030D-6E8A-4147-A177-3AD203B41FA5}">
                      <a16:colId xmlns:a16="http://schemas.microsoft.com/office/drawing/2014/main" val="2690277539"/>
                    </a:ext>
                  </a:extLst>
                </a:gridCol>
                <a:gridCol w="329184">
                  <a:extLst>
                    <a:ext uri="{9D8B030D-6E8A-4147-A177-3AD203B41FA5}">
                      <a16:colId xmlns:a16="http://schemas.microsoft.com/office/drawing/2014/main" val="2590743490"/>
                    </a:ext>
                  </a:extLst>
                </a:gridCol>
                <a:gridCol w="329184">
                  <a:extLst>
                    <a:ext uri="{9D8B030D-6E8A-4147-A177-3AD203B41FA5}">
                      <a16:colId xmlns:a16="http://schemas.microsoft.com/office/drawing/2014/main" val="3318397882"/>
                    </a:ext>
                  </a:extLst>
                </a:gridCol>
                <a:gridCol w="329184">
                  <a:extLst>
                    <a:ext uri="{9D8B030D-6E8A-4147-A177-3AD203B41FA5}">
                      <a16:colId xmlns:a16="http://schemas.microsoft.com/office/drawing/2014/main" val="1265675683"/>
                    </a:ext>
                  </a:extLst>
                </a:gridCol>
                <a:gridCol w="329184">
                  <a:extLst>
                    <a:ext uri="{9D8B030D-6E8A-4147-A177-3AD203B41FA5}">
                      <a16:colId xmlns:a16="http://schemas.microsoft.com/office/drawing/2014/main" val="899471632"/>
                    </a:ext>
                  </a:extLst>
                </a:gridCol>
                <a:gridCol w="329184">
                  <a:extLst>
                    <a:ext uri="{9D8B030D-6E8A-4147-A177-3AD203B41FA5}">
                      <a16:colId xmlns:a16="http://schemas.microsoft.com/office/drawing/2014/main" val="576121193"/>
                    </a:ext>
                  </a:extLst>
                </a:gridCol>
                <a:gridCol w="329184">
                  <a:extLst>
                    <a:ext uri="{9D8B030D-6E8A-4147-A177-3AD203B41FA5}">
                      <a16:colId xmlns:a16="http://schemas.microsoft.com/office/drawing/2014/main" val="369352250"/>
                    </a:ext>
                  </a:extLst>
                </a:gridCol>
                <a:gridCol w="329184">
                  <a:extLst>
                    <a:ext uri="{9D8B030D-6E8A-4147-A177-3AD203B41FA5}">
                      <a16:colId xmlns:a16="http://schemas.microsoft.com/office/drawing/2014/main" val="1234931296"/>
                    </a:ext>
                  </a:extLst>
                </a:gridCol>
                <a:gridCol w="329184">
                  <a:extLst>
                    <a:ext uri="{9D8B030D-6E8A-4147-A177-3AD203B41FA5}">
                      <a16:colId xmlns:a16="http://schemas.microsoft.com/office/drawing/2014/main" val="1630183470"/>
                    </a:ext>
                  </a:extLst>
                </a:gridCol>
                <a:gridCol w="329184">
                  <a:extLst>
                    <a:ext uri="{9D8B030D-6E8A-4147-A177-3AD203B41FA5}">
                      <a16:colId xmlns:a16="http://schemas.microsoft.com/office/drawing/2014/main" val="328963000"/>
                    </a:ext>
                  </a:extLst>
                </a:gridCol>
                <a:gridCol w="329184">
                  <a:extLst>
                    <a:ext uri="{9D8B030D-6E8A-4147-A177-3AD203B41FA5}">
                      <a16:colId xmlns:a16="http://schemas.microsoft.com/office/drawing/2014/main" val="161862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8914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- 2024-04-22 17:00:19</a:t>
                      </a:r>
                      <a:r>
                        <a:rPr kumimoji="0" lang="en-US" sz="1000" b="0" i="0" u="none" strike="noStrike" kern="1200" cap="none" spc="0" normalizeH="0" baseline="0" noProof="0">
                          <a:ln>
                            <a:noFill/>
                          </a:ln>
                          <a:solidFill>
                            <a:prstClr val="black"/>
                          </a:solidFill>
                          <a:effectLst/>
                          <a:uLnTx/>
                          <a:uFillTx/>
                          <a:latin typeface="Calibri"/>
                          <a:ea typeface="+mn-ea"/>
                          <a:cs typeface="+mn-cs"/>
                        </a:rPr>
                        <a:t>
 Annyeonghaseyo! FICOH’s K-Pop Club is the latest associate-led club that bring together associates from various departments to celebrate their love for the global phenomenon. Last week, both seasoned K-pop fans and newcomers met at our Ward office to share their favorite K-pop bands, delve into its rich history, and even pick up some K-pop terminology. We are thrilled to see how groups like these foster a sense of belonging at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https://quintly-eu-image-storage.s3.amazonaws.com/17ae3836335657ff0a83f20c7d11e5e8/c6a0dd03ac148d8093cb4bda70ffc576.jpg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6969087"/>
                  </a:ext>
                </a:extLst>
              </a:tr>
            </a:tbl>
          </a:graphicData>
        </a:graphic>
      </p:graphicFrame>
      <p:sp>
        <p:nvSpPr>
          <p:cNvPr id="4" name="Text Placeholder 3">
            <a:extLst>
              <a:ext uri="{FF2B5EF4-FFF2-40B4-BE49-F238E27FC236}">
                <a16:creationId xmlns:a16="http://schemas.microsoft.com/office/drawing/2014/main" id="{6AF53599-9367-48DB-A04B-240C65EC6F1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10675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EA6B-B2B8-4D05-B394-D3DC9C455EE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06C8707A-D9F3-4F47-9CCE-C626781F0AB7}"/>
              </a:ext>
            </a:extLst>
          </p:cNvPr>
          <p:cNvGraphicFramePr>
            <a:graphicFrameLocks noGrp="1"/>
          </p:cNvGraphicFramePr>
          <p:nvPr>
            <p:ph type="tbl" sz="quarter" idx="13"/>
            <p:extLst>
              <p:ext uri="{D42A27DB-BD31-4B8C-83A1-F6EECF244321}">
                <p14:modId xmlns:p14="http://schemas.microsoft.com/office/powerpoint/2010/main" val="167222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6192984"/>
                    </a:ext>
                  </a:extLst>
                </a:gridCol>
                <a:gridCol w="576072">
                  <a:extLst>
                    <a:ext uri="{9D8B030D-6E8A-4147-A177-3AD203B41FA5}">
                      <a16:colId xmlns:a16="http://schemas.microsoft.com/office/drawing/2014/main" val="1898116628"/>
                    </a:ext>
                  </a:extLst>
                </a:gridCol>
                <a:gridCol w="576072">
                  <a:extLst>
                    <a:ext uri="{9D8B030D-6E8A-4147-A177-3AD203B41FA5}">
                      <a16:colId xmlns:a16="http://schemas.microsoft.com/office/drawing/2014/main" val="1251261348"/>
                    </a:ext>
                  </a:extLst>
                </a:gridCol>
                <a:gridCol w="576072">
                  <a:extLst>
                    <a:ext uri="{9D8B030D-6E8A-4147-A177-3AD203B41FA5}">
                      <a16:colId xmlns:a16="http://schemas.microsoft.com/office/drawing/2014/main" val="3310634699"/>
                    </a:ext>
                  </a:extLst>
                </a:gridCol>
                <a:gridCol w="576072">
                  <a:extLst>
                    <a:ext uri="{9D8B030D-6E8A-4147-A177-3AD203B41FA5}">
                      <a16:colId xmlns:a16="http://schemas.microsoft.com/office/drawing/2014/main" val="2750291887"/>
                    </a:ext>
                  </a:extLst>
                </a:gridCol>
                <a:gridCol w="576072">
                  <a:extLst>
                    <a:ext uri="{9D8B030D-6E8A-4147-A177-3AD203B41FA5}">
                      <a16:colId xmlns:a16="http://schemas.microsoft.com/office/drawing/2014/main" val="2580316671"/>
                    </a:ext>
                  </a:extLst>
                </a:gridCol>
                <a:gridCol w="576072">
                  <a:extLst>
                    <a:ext uri="{9D8B030D-6E8A-4147-A177-3AD203B41FA5}">
                      <a16:colId xmlns:a16="http://schemas.microsoft.com/office/drawing/2014/main" val="1240696685"/>
                    </a:ext>
                  </a:extLst>
                </a:gridCol>
                <a:gridCol w="576072">
                  <a:extLst>
                    <a:ext uri="{9D8B030D-6E8A-4147-A177-3AD203B41FA5}">
                      <a16:colId xmlns:a16="http://schemas.microsoft.com/office/drawing/2014/main" val="2921701263"/>
                    </a:ext>
                  </a:extLst>
                </a:gridCol>
                <a:gridCol w="576072">
                  <a:extLst>
                    <a:ext uri="{9D8B030D-6E8A-4147-A177-3AD203B41FA5}">
                      <a16:colId xmlns:a16="http://schemas.microsoft.com/office/drawing/2014/main" val="2251796047"/>
                    </a:ext>
                  </a:extLst>
                </a:gridCol>
                <a:gridCol w="576072">
                  <a:extLst>
                    <a:ext uri="{9D8B030D-6E8A-4147-A177-3AD203B41FA5}">
                      <a16:colId xmlns:a16="http://schemas.microsoft.com/office/drawing/2014/main" val="3700268488"/>
                    </a:ext>
                  </a:extLst>
                </a:gridCol>
                <a:gridCol w="576072">
                  <a:extLst>
                    <a:ext uri="{9D8B030D-6E8A-4147-A177-3AD203B41FA5}">
                      <a16:colId xmlns:a16="http://schemas.microsoft.com/office/drawing/2014/main" val="3593028251"/>
                    </a:ext>
                  </a:extLst>
                </a:gridCol>
                <a:gridCol w="576072">
                  <a:extLst>
                    <a:ext uri="{9D8B030D-6E8A-4147-A177-3AD203B41FA5}">
                      <a16:colId xmlns:a16="http://schemas.microsoft.com/office/drawing/2014/main" val="3263333825"/>
                    </a:ext>
                  </a:extLst>
                </a:gridCol>
                <a:gridCol w="576072">
                  <a:extLst>
                    <a:ext uri="{9D8B030D-6E8A-4147-A177-3AD203B41FA5}">
                      <a16:colId xmlns:a16="http://schemas.microsoft.com/office/drawing/2014/main" val="203997533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54214754"/>
                  </a:ext>
                </a:extLst>
              </a:tr>
              <a:tr h="370840">
                <a:tc>
                  <a:txBody>
                    <a:bodyPr/>
                    <a:lstStyle/>
                    <a:p>
                      <a:r>
                        <a:rPr lang="en-US" sz="1000"/>
                        <a:t>1186</a:t>
                      </a:r>
                    </a:p>
                  </a:txBody>
                  <a:tcPr/>
                </a:tc>
                <a:tc>
                  <a:txBody>
                    <a:bodyPr/>
                    <a:lstStyle/>
                    <a:p>
                      <a:r>
                        <a:rPr lang="en-US" sz="1000"/>
                        <a:t>-1</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0.0537 %</a:t>
                      </a:r>
                    </a:p>
                  </a:txBody>
                  <a:tcPr/>
                </a:tc>
                <a:tc>
                  <a:txBody>
                    <a:bodyPr/>
                    <a:lstStyle/>
                    <a:p>
                      <a:r>
                        <a:rPr lang="en-US" sz="1000"/>
                        <a:t>0.0 %</a:t>
                      </a:r>
                    </a:p>
                  </a:txBody>
                  <a:tcPr/>
                </a:tc>
                <a:extLst>
                  <a:ext uri="{0D108BD9-81ED-4DB2-BD59-A6C34878D82A}">
                    <a16:rowId xmlns:a16="http://schemas.microsoft.com/office/drawing/2014/main" val="3441058416"/>
                  </a:ext>
                </a:extLst>
              </a:tr>
            </a:tbl>
          </a:graphicData>
        </a:graphic>
      </p:graphicFrame>
      <p:sp>
        <p:nvSpPr>
          <p:cNvPr id="4" name="Text Placeholder 3">
            <a:extLst>
              <a:ext uri="{FF2B5EF4-FFF2-40B4-BE49-F238E27FC236}">
                <a16:creationId xmlns:a16="http://schemas.microsoft.com/office/drawing/2014/main" id="{50B0C7E3-4CC7-4D71-9C76-832AC7965CD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27305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DCDB0-CE45-4E3D-9656-0E10019D559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44F2FE6-3085-4F9D-BEEC-0A5A72AD3C7F}"/>
              </a:ext>
            </a:extLst>
          </p:cNvPr>
          <p:cNvGraphicFramePr>
            <a:graphicFrameLocks noGrp="1"/>
          </p:cNvGraphicFramePr>
          <p:nvPr>
            <p:ph type="chart" sz="quarter" idx="13"/>
            <p:extLst>
              <p:ext uri="{D42A27DB-BD31-4B8C-83A1-F6EECF244321}">
                <p14:modId xmlns:p14="http://schemas.microsoft.com/office/powerpoint/2010/main" val="732383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766AC-11BD-45FF-8E92-C2C4B8BA73C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6AB61CE-6B14-4AB0-8C23-CF7410DC8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9562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AA20-A1C3-462A-AFB7-DD972F7C1BD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348FB957-C2B2-4A23-8C3F-51B9A499DE69}"/>
              </a:ext>
            </a:extLst>
          </p:cNvPr>
          <p:cNvGraphicFramePr>
            <a:graphicFrameLocks noGrp="1"/>
          </p:cNvGraphicFramePr>
          <p:nvPr>
            <p:ph type="chart" sz="quarter" idx="13"/>
            <p:extLst>
              <p:ext uri="{D42A27DB-BD31-4B8C-83A1-F6EECF244321}">
                <p14:modId xmlns:p14="http://schemas.microsoft.com/office/powerpoint/2010/main" val="3491795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85F94-D891-4C8C-8720-DA1B10A03FC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92F3B8A-B35D-4729-9A63-9D1CCC755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775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244C-3EC7-4D78-880A-50DB4F9F4E7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A2B4847-2AC3-48BC-8EDB-89DE61A318EE}"/>
              </a:ext>
            </a:extLst>
          </p:cNvPr>
          <p:cNvGraphicFramePr>
            <a:graphicFrameLocks noGrp="1"/>
          </p:cNvGraphicFramePr>
          <p:nvPr>
            <p:ph type="chart" sz="quarter" idx="13"/>
            <p:extLst>
              <p:ext uri="{D42A27DB-BD31-4B8C-83A1-F6EECF244321}">
                <p14:modId xmlns:p14="http://schemas.microsoft.com/office/powerpoint/2010/main" val="1444610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2DE87-8820-49C9-88EB-3DFD8A4988C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DA8FC69-CBD8-4D49-B305-D87C0E93DD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663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FC90-B9A5-4D43-8A14-FB2BC83FB2C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C04B20E-C5E0-446A-9F2D-B4B8D2F066BF}"/>
              </a:ext>
            </a:extLst>
          </p:cNvPr>
          <p:cNvGraphicFramePr>
            <a:graphicFrameLocks noGrp="1"/>
          </p:cNvGraphicFramePr>
          <p:nvPr>
            <p:ph type="tbl" sz="quarter" idx="13"/>
            <p:extLst>
              <p:ext uri="{D42A27DB-BD31-4B8C-83A1-F6EECF244321}">
                <p14:modId xmlns:p14="http://schemas.microsoft.com/office/powerpoint/2010/main" val="89376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3053182"/>
                    </a:ext>
                  </a:extLst>
                </a:gridCol>
                <a:gridCol w="1152144">
                  <a:extLst>
                    <a:ext uri="{9D8B030D-6E8A-4147-A177-3AD203B41FA5}">
                      <a16:colId xmlns:a16="http://schemas.microsoft.com/office/drawing/2014/main" val="1847933966"/>
                    </a:ext>
                  </a:extLst>
                </a:gridCol>
                <a:gridCol w="1152144">
                  <a:extLst>
                    <a:ext uri="{9D8B030D-6E8A-4147-A177-3AD203B41FA5}">
                      <a16:colId xmlns:a16="http://schemas.microsoft.com/office/drawing/2014/main" val="4147102847"/>
                    </a:ext>
                  </a:extLst>
                </a:gridCol>
                <a:gridCol w="1152144">
                  <a:extLst>
                    <a:ext uri="{9D8B030D-6E8A-4147-A177-3AD203B41FA5}">
                      <a16:colId xmlns:a16="http://schemas.microsoft.com/office/drawing/2014/main" val="4059589497"/>
                    </a:ext>
                  </a:extLst>
                </a:gridCol>
                <a:gridCol w="1152144">
                  <a:extLst>
                    <a:ext uri="{9D8B030D-6E8A-4147-A177-3AD203B41FA5}">
                      <a16:colId xmlns:a16="http://schemas.microsoft.com/office/drawing/2014/main" val="881148363"/>
                    </a:ext>
                  </a:extLst>
                </a:gridCol>
                <a:gridCol w="1152144">
                  <a:extLst>
                    <a:ext uri="{9D8B030D-6E8A-4147-A177-3AD203B41FA5}">
                      <a16:colId xmlns:a16="http://schemas.microsoft.com/office/drawing/2014/main" val="182379488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5563570"/>
                  </a:ext>
                </a:extLst>
              </a:tr>
              <a:tr h="370840">
                <a:tc>
                  <a:txBody>
                    <a:bodyPr/>
                    <a:lstStyle/>
                    <a:p>
                      <a:r>
                        <a:rPr lang="en-US" sz="1000" b="1"/>
                        <a:t>@FirstInsHI - 2024-04-12 13:29:58</a:t>
                      </a:r>
                      <a:r>
                        <a:rPr lang="en-US" sz="1000"/>
                        <a:t>
 Whether you're enjoying a night out with friends or having a relaxing movie night in, we wish you a Happy Aloha Friday and a relaxing weekend. Thanks to Lance K. from our Underwriting department for sharing this photo of Honolulu’s city lights. #AlohaFriday #HonoluluCityLights https://t.co/0o5IZJLqEu</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0.1688 %</a:t>
                      </a:r>
                    </a:p>
                  </a:txBody>
                  <a:tcPr/>
                </a:tc>
                <a:extLst>
                  <a:ext uri="{0D108BD9-81ED-4DB2-BD59-A6C34878D82A}">
                    <a16:rowId xmlns:a16="http://schemas.microsoft.com/office/drawing/2014/main" val="391735926"/>
                  </a:ext>
                </a:extLst>
              </a:tr>
              <a:tr h="370840">
                <a:tc>
                  <a:txBody>
                    <a:bodyPr/>
                    <a:lstStyle/>
                    <a:p>
                      <a:r>
                        <a:rPr lang="en-US" sz="1000" b="1"/>
                        <a:t>@FirstInsHI - 2024-04-03 12:28:24</a:t>
                      </a:r>
                      <a:r>
                        <a:rPr lang="en-US" sz="1000"/>
                        <a:t>
 Do condo owners need insurance? Find out here &amp;gt;
https://t.co/gD5sf9rhdt</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3849219423"/>
                  </a:ext>
                </a:extLst>
              </a:tr>
              <a:tr h="370840">
                <a:tc>
                  <a:txBody>
                    <a:bodyPr/>
                    <a:lstStyle/>
                    <a:p>
                      <a:r>
                        <a:rPr lang="en-US" sz="1000" b="1"/>
                        <a:t>@FirstInsHI - 2024-04-10 13:14:11</a:t>
                      </a:r>
                      <a:r>
                        <a:rPr lang="en-US" sz="1000"/>
                        <a:t>
 Pedestrian deaths have increased in recent years. Find out how drivers and pedestrians can work together to reverse this trend &amp;gt;
https://t.co/jLt8TsQv42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0.0844 %</a:t>
                      </a:r>
                    </a:p>
                  </a:txBody>
                  <a:tcPr/>
                </a:tc>
                <a:extLst>
                  <a:ext uri="{0D108BD9-81ED-4DB2-BD59-A6C34878D82A}">
                    <a16:rowId xmlns:a16="http://schemas.microsoft.com/office/drawing/2014/main" val="1835989919"/>
                  </a:ext>
                </a:extLst>
              </a:tr>
            </a:tbl>
          </a:graphicData>
        </a:graphic>
      </p:graphicFrame>
      <p:sp>
        <p:nvSpPr>
          <p:cNvPr id="4" name="Text Placeholder 3">
            <a:extLst>
              <a:ext uri="{FF2B5EF4-FFF2-40B4-BE49-F238E27FC236}">
                <a16:creationId xmlns:a16="http://schemas.microsoft.com/office/drawing/2014/main" id="{0F977A73-C9AF-4ED7-9A1E-45937C900A3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069416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7DAD-3BCA-4414-9A32-33850E24213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AAA4F7C1-0A42-4241-A00E-5F68C95F0854}"/>
              </a:ext>
            </a:extLst>
          </p:cNvPr>
          <p:cNvGraphicFramePr>
            <a:graphicFrameLocks noGrp="1"/>
          </p:cNvGraphicFramePr>
          <p:nvPr>
            <p:ph type="tbl" sz="quarter" idx="13"/>
            <p:extLst>
              <p:ext uri="{D42A27DB-BD31-4B8C-83A1-F6EECF244321}">
                <p14:modId xmlns:p14="http://schemas.microsoft.com/office/powerpoint/2010/main" val="98956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99703490"/>
                    </a:ext>
                  </a:extLst>
                </a:gridCol>
                <a:gridCol w="576072">
                  <a:extLst>
                    <a:ext uri="{9D8B030D-6E8A-4147-A177-3AD203B41FA5}">
                      <a16:colId xmlns:a16="http://schemas.microsoft.com/office/drawing/2014/main" val="728700705"/>
                    </a:ext>
                  </a:extLst>
                </a:gridCol>
                <a:gridCol w="576072">
                  <a:extLst>
                    <a:ext uri="{9D8B030D-6E8A-4147-A177-3AD203B41FA5}">
                      <a16:colId xmlns:a16="http://schemas.microsoft.com/office/drawing/2014/main" val="2080886851"/>
                    </a:ext>
                  </a:extLst>
                </a:gridCol>
                <a:gridCol w="576072">
                  <a:extLst>
                    <a:ext uri="{9D8B030D-6E8A-4147-A177-3AD203B41FA5}">
                      <a16:colId xmlns:a16="http://schemas.microsoft.com/office/drawing/2014/main" val="84575146"/>
                    </a:ext>
                  </a:extLst>
                </a:gridCol>
                <a:gridCol w="576072">
                  <a:extLst>
                    <a:ext uri="{9D8B030D-6E8A-4147-A177-3AD203B41FA5}">
                      <a16:colId xmlns:a16="http://schemas.microsoft.com/office/drawing/2014/main" val="1016003593"/>
                    </a:ext>
                  </a:extLst>
                </a:gridCol>
                <a:gridCol w="576072">
                  <a:extLst>
                    <a:ext uri="{9D8B030D-6E8A-4147-A177-3AD203B41FA5}">
                      <a16:colId xmlns:a16="http://schemas.microsoft.com/office/drawing/2014/main" val="3865160962"/>
                    </a:ext>
                  </a:extLst>
                </a:gridCol>
                <a:gridCol w="576072">
                  <a:extLst>
                    <a:ext uri="{9D8B030D-6E8A-4147-A177-3AD203B41FA5}">
                      <a16:colId xmlns:a16="http://schemas.microsoft.com/office/drawing/2014/main" val="1501263672"/>
                    </a:ext>
                  </a:extLst>
                </a:gridCol>
                <a:gridCol w="576072">
                  <a:extLst>
                    <a:ext uri="{9D8B030D-6E8A-4147-A177-3AD203B41FA5}">
                      <a16:colId xmlns:a16="http://schemas.microsoft.com/office/drawing/2014/main" val="3286777680"/>
                    </a:ext>
                  </a:extLst>
                </a:gridCol>
                <a:gridCol w="576072">
                  <a:extLst>
                    <a:ext uri="{9D8B030D-6E8A-4147-A177-3AD203B41FA5}">
                      <a16:colId xmlns:a16="http://schemas.microsoft.com/office/drawing/2014/main" val="857550926"/>
                    </a:ext>
                  </a:extLst>
                </a:gridCol>
                <a:gridCol w="576072">
                  <a:extLst>
                    <a:ext uri="{9D8B030D-6E8A-4147-A177-3AD203B41FA5}">
                      <a16:colId xmlns:a16="http://schemas.microsoft.com/office/drawing/2014/main" val="988489307"/>
                    </a:ext>
                  </a:extLst>
                </a:gridCol>
                <a:gridCol w="576072">
                  <a:extLst>
                    <a:ext uri="{9D8B030D-6E8A-4147-A177-3AD203B41FA5}">
                      <a16:colId xmlns:a16="http://schemas.microsoft.com/office/drawing/2014/main" val="2674829318"/>
                    </a:ext>
                  </a:extLst>
                </a:gridCol>
                <a:gridCol w="576072">
                  <a:extLst>
                    <a:ext uri="{9D8B030D-6E8A-4147-A177-3AD203B41FA5}">
                      <a16:colId xmlns:a16="http://schemas.microsoft.com/office/drawing/2014/main" val="3985887093"/>
                    </a:ext>
                  </a:extLst>
                </a:gridCol>
                <a:gridCol w="576072">
                  <a:extLst>
                    <a:ext uri="{9D8B030D-6E8A-4147-A177-3AD203B41FA5}">
                      <a16:colId xmlns:a16="http://schemas.microsoft.com/office/drawing/2014/main" val="428293153"/>
                    </a:ext>
                  </a:extLst>
                </a:gridCol>
                <a:gridCol w="576072">
                  <a:extLst>
                    <a:ext uri="{9D8B030D-6E8A-4147-A177-3AD203B41FA5}">
                      <a16:colId xmlns:a16="http://schemas.microsoft.com/office/drawing/2014/main" val="427786471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96251382"/>
                  </a:ext>
                </a:extLst>
              </a:tr>
              <a:tr h="370840">
                <a:tc>
                  <a:txBody>
                    <a:bodyPr/>
                    <a:lstStyle/>
                    <a:p>
                      <a:r>
                        <a:rPr lang="en-US" sz="1000"/>
                        <a:t>4401</a:t>
                      </a:r>
                    </a:p>
                  </a:txBody>
                  <a:tcPr/>
                </a:tc>
                <a:tc>
                  <a:txBody>
                    <a:bodyPr/>
                    <a:lstStyle/>
                    <a:p>
                      <a:r>
                        <a:rPr lang="en-US" sz="1000"/>
                        <a:t>41</a:t>
                      </a:r>
                    </a:p>
                  </a:txBody>
                  <a:tcPr/>
                </a:tc>
                <a:tc>
                  <a:txBody>
                    <a:bodyPr/>
                    <a:lstStyle/>
                    <a:p>
                      <a:r>
                        <a:rPr lang="en-US" sz="1000"/>
                        <a:t>9</a:t>
                      </a:r>
                    </a:p>
                  </a:txBody>
                  <a:tcPr/>
                </a:tc>
                <a:tc>
                  <a:txBody>
                    <a:bodyPr/>
                    <a:lstStyle/>
                    <a:p>
                      <a:r>
                        <a:rPr lang="en-US" sz="1000"/>
                        <a:t>383</a:t>
                      </a:r>
                    </a:p>
                  </a:txBody>
                  <a:tcPr/>
                </a:tc>
                <a:tc>
                  <a:txBody>
                    <a:bodyPr/>
                    <a:lstStyle/>
                    <a:p>
                      <a:r>
                        <a:rPr lang="en-US" sz="1000"/>
                        <a:t>42.555555555556</a:t>
                      </a:r>
                    </a:p>
                  </a:txBody>
                  <a:tcPr/>
                </a:tc>
                <a:tc>
                  <a:txBody>
                    <a:bodyPr/>
                    <a:lstStyle/>
                    <a:p>
                      <a:r>
                        <a:rPr lang="en-US" sz="1000"/>
                        <a:t>8</a:t>
                      </a:r>
                    </a:p>
                  </a:txBody>
                  <a:tcPr/>
                </a:tc>
                <a:tc>
                  <a:txBody>
                    <a:bodyPr/>
                    <a:lstStyle/>
                    <a:p>
                      <a:r>
                        <a:rPr lang="en-US" sz="1000"/>
                        <a:t>4</a:t>
                      </a:r>
                    </a:p>
                  </a:txBody>
                  <a:tcPr/>
                </a:tc>
                <a:tc>
                  <a:txBody>
                    <a:bodyPr/>
                    <a:lstStyle/>
                    <a:p>
                      <a:r>
                        <a:rPr lang="en-US" sz="1000"/>
                        <a:t>0.44444444444444</a:t>
                      </a:r>
                    </a:p>
                  </a:txBody>
                  <a:tcPr/>
                </a:tc>
                <a:tc>
                  <a:txBody>
                    <a:bodyPr/>
                    <a:lstStyle/>
                    <a:p>
                      <a:r>
                        <a:rPr lang="en-US" sz="1000"/>
                        <a:t>1796</a:t>
                      </a:r>
                    </a:p>
                  </a:txBody>
                  <a:tcPr/>
                </a:tc>
                <a:tc>
                  <a:txBody>
                    <a:bodyPr/>
                    <a:lstStyle/>
                    <a:p>
                      <a:r>
                        <a:rPr lang="en-US" sz="1000"/>
                        <a:t>199.55555555556</a:t>
                      </a:r>
                    </a:p>
                  </a:txBody>
                  <a:tcPr/>
                </a:tc>
                <a:tc>
                  <a:txBody>
                    <a:bodyPr/>
                    <a:lstStyle/>
                    <a:p>
                      <a:r>
                        <a:rPr lang="en-US" sz="1000"/>
                        <a:t>11441</a:t>
                      </a:r>
                    </a:p>
                  </a:txBody>
                  <a:tcPr/>
                </a:tc>
                <a:tc>
                  <a:txBody>
                    <a:bodyPr/>
                    <a:lstStyle/>
                    <a:p>
                      <a:r>
                        <a:rPr lang="en-US" sz="1000"/>
                        <a:t>1271.2222222222</a:t>
                      </a:r>
                    </a:p>
                  </a:txBody>
                  <a:tcPr/>
                </a:tc>
                <a:tc>
                  <a:txBody>
                    <a:bodyPr/>
                    <a:lstStyle/>
                    <a:p>
                      <a:r>
                        <a:rPr lang="en-US" sz="1000"/>
                        <a:t>18.095989810424 %</a:t>
                      </a:r>
                    </a:p>
                  </a:txBody>
                  <a:tcPr/>
                </a:tc>
                <a:tc>
                  <a:txBody>
                    <a:bodyPr/>
                    <a:lstStyle/>
                    <a:p>
                      <a:r>
                        <a:rPr lang="en-US" sz="1000"/>
                        <a:t>522</a:t>
                      </a:r>
                    </a:p>
                  </a:txBody>
                  <a:tcPr/>
                </a:tc>
                <a:extLst>
                  <a:ext uri="{0D108BD9-81ED-4DB2-BD59-A6C34878D82A}">
                    <a16:rowId xmlns:a16="http://schemas.microsoft.com/office/drawing/2014/main" val="3357318277"/>
                  </a:ext>
                </a:extLst>
              </a:tr>
            </a:tbl>
          </a:graphicData>
        </a:graphic>
      </p:graphicFrame>
      <p:sp>
        <p:nvSpPr>
          <p:cNvPr id="4" name="Text Placeholder 3">
            <a:extLst>
              <a:ext uri="{FF2B5EF4-FFF2-40B4-BE49-F238E27FC236}">
                <a16:creationId xmlns:a16="http://schemas.microsoft.com/office/drawing/2014/main" id="{2F6537D2-7E5A-479A-A7C3-9FB0371513FC}"/>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786096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A4EFB-279E-4DCC-AD80-E27086B644ED}"/>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88D0B3EC-4FCA-4454-9866-B9ABB52C2638}"/>
              </a:ext>
            </a:extLst>
          </p:cNvPr>
          <p:cNvGraphicFramePr>
            <a:graphicFrameLocks noGrp="1"/>
          </p:cNvGraphicFramePr>
          <p:nvPr>
            <p:ph type="chart" sz="quarter" idx="13"/>
            <p:extLst>
              <p:ext uri="{D42A27DB-BD31-4B8C-83A1-F6EECF244321}">
                <p14:modId xmlns:p14="http://schemas.microsoft.com/office/powerpoint/2010/main" val="30130708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CBE037-08F7-4C00-B229-5DF5821E7E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3FBFDA4-D1C0-464F-986D-F682E12235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469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EE5B-A187-4511-AD13-921331BAC4A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A0A5992-253D-4881-83B1-0D0BB276E820}"/>
              </a:ext>
            </a:extLst>
          </p:cNvPr>
          <p:cNvGraphicFramePr>
            <a:graphicFrameLocks noGrp="1"/>
          </p:cNvGraphicFramePr>
          <p:nvPr>
            <p:ph type="chart" sz="quarter" idx="13"/>
            <p:extLst>
              <p:ext uri="{D42A27DB-BD31-4B8C-83A1-F6EECF244321}">
                <p14:modId xmlns:p14="http://schemas.microsoft.com/office/powerpoint/2010/main" val="20746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56B5F4-3D15-4F0F-B3EB-837669306DD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AA7648A-7BBB-4891-A8BE-28A0B51247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291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BCB3-18D2-4CFF-946F-D1A68CB5D45C}"/>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3F6C80E8-1CB5-42C9-B210-0856CF88970B}"/>
              </a:ext>
            </a:extLst>
          </p:cNvPr>
          <p:cNvGraphicFramePr>
            <a:graphicFrameLocks noGrp="1"/>
          </p:cNvGraphicFramePr>
          <p:nvPr>
            <p:ph type="chart" sz="quarter" idx="13"/>
            <p:extLst>
              <p:ext uri="{D42A27DB-BD31-4B8C-83A1-F6EECF244321}">
                <p14:modId xmlns:p14="http://schemas.microsoft.com/office/powerpoint/2010/main" val="593184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04E47-2648-4698-866B-07A5071B647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905F1D7-311B-4CF3-B335-241CDF256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599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BF745-09CE-4304-8B24-7DF7921AB621}"/>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0497CE7E-95C9-4E8A-908E-931FE71347BD}"/>
              </a:ext>
            </a:extLst>
          </p:cNvPr>
          <p:cNvGraphicFramePr>
            <a:graphicFrameLocks noGrp="1"/>
          </p:cNvGraphicFramePr>
          <p:nvPr>
            <p:ph type="chart" sz="quarter" idx="13"/>
            <p:extLst>
              <p:ext uri="{D42A27DB-BD31-4B8C-83A1-F6EECF244321}">
                <p14:modId xmlns:p14="http://schemas.microsoft.com/office/powerpoint/2010/main" val="620389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EA220-9DBE-4709-A5BD-0492C1731A3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C32263-DEDA-468D-AC91-025390DAF4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134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4B157-614D-4921-B604-9C27DA073B70}"/>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1C2E4047-C8C9-48CA-B04E-B319B50434B1}"/>
              </a:ext>
            </a:extLst>
          </p:cNvPr>
          <p:cNvGraphicFramePr>
            <a:graphicFrameLocks noGrp="1"/>
          </p:cNvGraphicFramePr>
          <p:nvPr>
            <p:ph type="tbl" sz="quarter" idx="13"/>
            <p:extLst>
              <p:ext uri="{D42A27DB-BD31-4B8C-83A1-F6EECF244321}">
                <p14:modId xmlns:p14="http://schemas.microsoft.com/office/powerpoint/2010/main" val="1973662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32678485"/>
                    </a:ext>
                  </a:extLst>
                </a:gridCol>
                <a:gridCol w="658368">
                  <a:extLst>
                    <a:ext uri="{9D8B030D-6E8A-4147-A177-3AD203B41FA5}">
                      <a16:colId xmlns:a16="http://schemas.microsoft.com/office/drawing/2014/main" val="2331988358"/>
                    </a:ext>
                  </a:extLst>
                </a:gridCol>
                <a:gridCol w="658368">
                  <a:extLst>
                    <a:ext uri="{9D8B030D-6E8A-4147-A177-3AD203B41FA5}">
                      <a16:colId xmlns:a16="http://schemas.microsoft.com/office/drawing/2014/main" val="1567750281"/>
                    </a:ext>
                  </a:extLst>
                </a:gridCol>
                <a:gridCol w="658368">
                  <a:extLst>
                    <a:ext uri="{9D8B030D-6E8A-4147-A177-3AD203B41FA5}">
                      <a16:colId xmlns:a16="http://schemas.microsoft.com/office/drawing/2014/main" val="3039276569"/>
                    </a:ext>
                  </a:extLst>
                </a:gridCol>
                <a:gridCol w="658368">
                  <a:extLst>
                    <a:ext uri="{9D8B030D-6E8A-4147-A177-3AD203B41FA5}">
                      <a16:colId xmlns:a16="http://schemas.microsoft.com/office/drawing/2014/main" val="3831320147"/>
                    </a:ext>
                  </a:extLst>
                </a:gridCol>
                <a:gridCol w="658368">
                  <a:extLst>
                    <a:ext uri="{9D8B030D-6E8A-4147-A177-3AD203B41FA5}">
                      <a16:colId xmlns:a16="http://schemas.microsoft.com/office/drawing/2014/main" val="672582114"/>
                    </a:ext>
                  </a:extLst>
                </a:gridCol>
                <a:gridCol w="658368">
                  <a:extLst>
                    <a:ext uri="{9D8B030D-6E8A-4147-A177-3AD203B41FA5}">
                      <a16:colId xmlns:a16="http://schemas.microsoft.com/office/drawing/2014/main" val="3407701390"/>
                    </a:ext>
                  </a:extLst>
                </a:gridCol>
                <a:gridCol w="658368">
                  <a:extLst>
                    <a:ext uri="{9D8B030D-6E8A-4147-A177-3AD203B41FA5}">
                      <a16:colId xmlns:a16="http://schemas.microsoft.com/office/drawing/2014/main" val="2082027064"/>
                    </a:ext>
                  </a:extLst>
                </a:gridCol>
                <a:gridCol w="658368">
                  <a:extLst>
                    <a:ext uri="{9D8B030D-6E8A-4147-A177-3AD203B41FA5}">
                      <a16:colId xmlns:a16="http://schemas.microsoft.com/office/drawing/2014/main" val="1554581395"/>
                    </a:ext>
                  </a:extLst>
                </a:gridCol>
                <a:gridCol w="658368">
                  <a:extLst>
                    <a:ext uri="{9D8B030D-6E8A-4147-A177-3AD203B41FA5}">
                      <a16:colId xmlns:a16="http://schemas.microsoft.com/office/drawing/2014/main" val="66239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376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- 2024-04-30 12:43:00</a:t>
                      </a:r>
                      <a:r>
                        <a:rPr kumimoji="0" lang="en-US" sz="1000" b="0" i="0" u="none" strike="noStrike" kern="1200" cap="none" spc="0" normalizeH="0" baseline="0" noProof="0">
                          <a:ln>
                            <a:noFill/>
                          </a:ln>
                          <a:solidFill>
                            <a:prstClr val="black"/>
                          </a:solidFill>
                          <a:effectLst/>
                          <a:uLnTx/>
                          <a:uFillTx/>
                          <a:latin typeface="Calibri"/>
                          <a:ea typeface="+mn-ea"/>
                          <a:cs typeface="+mn-cs"/>
                        </a:rPr>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22.865554465162 %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1589395"/>
                  </a:ext>
                </a:extLst>
              </a:tr>
            </a:tbl>
          </a:graphicData>
        </a:graphic>
      </p:graphicFrame>
      <p:sp>
        <p:nvSpPr>
          <p:cNvPr id="4" name="Text Placeholder 3">
            <a:extLst>
              <a:ext uri="{FF2B5EF4-FFF2-40B4-BE49-F238E27FC236}">
                <a16:creationId xmlns:a16="http://schemas.microsoft.com/office/drawing/2014/main" id="{F689AE3E-A4B0-40B6-ADAE-051021AF002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94841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6B92C-5389-4EAC-8DA3-641D71E17ED0}"/>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77EEECD-E5B8-4218-B6F7-1A6B6F246F97}"/>
              </a:ext>
            </a:extLst>
          </p:cNvPr>
          <p:cNvGraphicFramePr>
            <a:graphicFrameLocks noGrp="1"/>
          </p:cNvGraphicFramePr>
          <p:nvPr>
            <p:ph type="tbl" sz="quarter" idx="13"/>
            <p:extLst>
              <p:ext uri="{D42A27DB-BD31-4B8C-83A1-F6EECF244321}">
                <p14:modId xmlns:p14="http://schemas.microsoft.com/office/powerpoint/2010/main" val="3522688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62526352"/>
                    </a:ext>
                  </a:extLst>
                </a:gridCol>
                <a:gridCol w="658368">
                  <a:extLst>
                    <a:ext uri="{9D8B030D-6E8A-4147-A177-3AD203B41FA5}">
                      <a16:colId xmlns:a16="http://schemas.microsoft.com/office/drawing/2014/main" val="1966291113"/>
                    </a:ext>
                  </a:extLst>
                </a:gridCol>
                <a:gridCol w="658368">
                  <a:extLst>
                    <a:ext uri="{9D8B030D-6E8A-4147-A177-3AD203B41FA5}">
                      <a16:colId xmlns:a16="http://schemas.microsoft.com/office/drawing/2014/main" val="3650086507"/>
                    </a:ext>
                  </a:extLst>
                </a:gridCol>
                <a:gridCol w="658368">
                  <a:extLst>
                    <a:ext uri="{9D8B030D-6E8A-4147-A177-3AD203B41FA5}">
                      <a16:colId xmlns:a16="http://schemas.microsoft.com/office/drawing/2014/main" val="2897614375"/>
                    </a:ext>
                  </a:extLst>
                </a:gridCol>
                <a:gridCol w="658368">
                  <a:extLst>
                    <a:ext uri="{9D8B030D-6E8A-4147-A177-3AD203B41FA5}">
                      <a16:colId xmlns:a16="http://schemas.microsoft.com/office/drawing/2014/main" val="2568168647"/>
                    </a:ext>
                  </a:extLst>
                </a:gridCol>
                <a:gridCol w="658368">
                  <a:extLst>
                    <a:ext uri="{9D8B030D-6E8A-4147-A177-3AD203B41FA5}">
                      <a16:colId xmlns:a16="http://schemas.microsoft.com/office/drawing/2014/main" val="251778408"/>
                    </a:ext>
                  </a:extLst>
                </a:gridCol>
                <a:gridCol w="658368">
                  <a:extLst>
                    <a:ext uri="{9D8B030D-6E8A-4147-A177-3AD203B41FA5}">
                      <a16:colId xmlns:a16="http://schemas.microsoft.com/office/drawing/2014/main" val="833105495"/>
                    </a:ext>
                  </a:extLst>
                </a:gridCol>
                <a:gridCol w="658368">
                  <a:extLst>
                    <a:ext uri="{9D8B030D-6E8A-4147-A177-3AD203B41FA5}">
                      <a16:colId xmlns:a16="http://schemas.microsoft.com/office/drawing/2014/main" val="3660070699"/>
                    </a:ext>
                  </a:extLst>
                </a:gridCol>
                <a:gridCol w="658368">
                  <a:extLst>
                    <a:ext uri="{9D8B030D-6E8A-4147-A177-3AD203B41FA5}">
                      <a16:colId xmlns:a16="http://schemas.microsoft.com/office/drawing/2014/main" val="141696797"/>
                    </a:ext>
                  </a:extLst>
                </a:gridCol>
                <a:gridCol w="658368">
                  <a:extLst>
                    <a:ext uri="{9D8B030D-6E8A-4147-A177-3AD203B41FA5}">
                      <a16:colId xmlns:a16="http://schemas.microsoft.com/office/drawing/2014/main" val="3339241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421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- 2024-04-29 15:00:38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UH Manoa and University of Hawai‘i - Shidler College of Business spring semester interns, who concluded their internship on Friday with a final presentation to FICOH's leadership team. After studying FICOH’s business for several months, they shared well-researched business recommendations spanning from new products to a new social media strategy to engage Gen-Z and Millennial customers. Their innovative ideas and thoughtful responses to questions wowed us all. We look forward to reconnecting with them this Thursday at Shidler Business 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25.479814692257 %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85021384"/>
                  </a:ext>
                </a:extLst>
              </a:tr>
            </a:tbl>
          </a:graphicData>
        </a:graphic>
      </p:graphicFrame>
      <p:sp>
        <p:nvSpPr>
          <p:cNvPr id="4" name="Text Placeholder 3">
            <a:extLst>
              <a:ext uri="{FF2B5EF4-FFF2-40B4-BE49-F238E27FC236}">
                <a16:creationId xmlns:a16="http://schemas.microsoft.com/office/drawing/2014/main" id="{8257E37D-D4E6-4C6D-8748-1003CDF7793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858016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4BC4-6938-41C8-8A56-0E41055C6CFF}"/>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566D1C3D-EA36-4D69-A2E7-568A48A066D7}"/>
              </a:ext>
            </a:extLst>
          </p:cNvPr>
          <p:cNvGraphicFramePr>
            <a:graphicFrameLocks noGrp="1"/>
          </p:cNvGraphicFramePr>
          <p:nvPr>
            <p:ph type="tbl" sz="quarter" idx="13"/>
            <p:extLst>
              <p:ext uri="{D42A27DB-BD31-4B8C-83A1-F6EECF244321}">
                <p14:modId xmlns:p14="http://schemas.microsoft.com/office/powerpoint/2010/main" val="22628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00866686"/>
                    </a:ext>
                  </a:extLst>
                </a:gridCol>
                <a:gridCol w="658368">
                  <a:extLst>
                    <a:ext uri="{9D8B030D-6E8A-4147-A177-3AD203B41FA5}">
                      <a16:colId xmlns:a16="http://schemas.microsoft.com/office/drawing/2014/main" val="2075414730"/>
                    </a:ext>
                  </a:extLst>
                </a:gridCol>
                <a:gridCol w="658368">
                  <a:extLst>
                    <a:ext uri="{9D8B030D-6E8A-4147-A177-3AD203B41FA5}">
                      <a16:colId xmlns:a16="http://schemas.microsoft.com/office/drawing/2014/main" val="2121076576"/>
                    </a:ext>
                  </a:extLst>
                </a:gridCol>
                <a:gridCol w="658368">
                  <a:extLst>
                    <a:ext uri="{9D8B030D-6E8A-4147-A177-3AD203B41FA5}">
                      <a16:colId xmlns:a16="http://schemas.microsoft.com/office/drawing/2014/main" val="2545475134"/>
                    </a:ext>
                  </a:extLst>
                </a:gridCol>
                <a:gridCol w="658368">
                  <a:extLst>
                    <a:ext uri="{9D8B030D-6E8A-4147-A177-3AD203B41FA5}">
                      <a16:colId xmlns:a16="http://schemas.microsoft.com/office/drawing/2014/main" val="1125079420"/>
                    </a:ext>
                  </a:extLst>
                </a:gridCol>
                <a:gridCol w="658368">
                  <a:extLst>
                    <a:ext uri="{9D8B030D-6E8A-4147-A177-3AD203B41FA5}">
                      <a16:colId xmlns:a16="http://schemas.microsoft.com/office/drawing/2014/main" val="1295947212"/>
                    </a:ext>
                  </a:extLst>
                </a:gridCol>
                <a:gridCol w="658368">
                  <a:extLst>
                    <a:ext uri="{9D8B030D-6E8A-4147-A177-3AD203B41FA5}">
                      <a16:colId xmlns:a16="http://schemas.microsoft.com/office/drawing/2014/main" val="565174878"/>
                    </a:ext>
                  </a:extLst>
                </a:gridCol>
                <a:gridCol w="658368">
                  <a:extLst>
                    <a:ext uri="{9D8B030D-6E8A-4147-A177-3AD203B41FA5}">
                      <a16:colId xmlns:a16="http://schemas.microsoft.com/office/drawing/2014/main" val="2746228414"/>
                    </a:ext>
                  </a:extLst>
                </a:gridCol>
                <a:gridCol w="658368">
                  <a:extLst>
                    <a:ext uri="{9D8B030D-6E8A-4147-A177-3AD203B41FA5}">
                      <a16:colId xmlns:a16="http://schemas.microsoft.com/office/drawing/2014/main" val="2635287022"/>
                    </a:ext>
                  </a:extLst>
                </a:gridCol>
                <a:gridCol w="658368">
                  <a:extLst>
                    <a:ext uri="{9D8B030D-6E8A-4147-A177-3AD203B41FA5}">
                      <a16:colId xmlns:a16="http://schemas.microsoft.com/office/drawing/2014/main" val="374064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2814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- 2024-04-26 13:57:39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#ArborDay2024 and #FlashbackFriday, we’re looking back at some of our past volunteer experiences with Mālama Learning Center in support of their planting projects on Oahu’s west side. Swipe to view photos of our associates at work! Pauline Sato, executive director of Mālama Learning Center, recently hosted a lunch &amp; learn for our associates on green firebreaks, the impact of invasive grasses, and how “greenbreaks” can disrupt the grass-fire cycle. Since our planting partnership with Malama Learning Center began two years ago, we’ve learned so much from their passionate and knowledgeable staff. Join one of their monthly community workdays to be inspired!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13.61014994233 %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819491"/>
                  </a:ext>
                </a:extLst>
              </a:tr>
            </a:tbl>
          </a:graphicData>
        </a:graphic>
      </p:graphicFrame>
      <p:sp>
        <p:nvSpPr>
          <p:cNvPr id="4" name="Text Placeholder 3">
            <a:extLst>
              <a:ext uri="{FF2B5EF4-FFF2-40B4-BE49-F238E27FC236}">
                <a16:creationId xmlns:a16="http://schemas.microsoft.com/office/drawing/2014/main" id="{A67D0CD2-5D2C-44CE-B09D-D524135CCFE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619290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CA9D-7D42-4D00-8F84-6D0F5F33C49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DF0E6FD-50A5-4453-82B2-E1C71B9E3CB7}"/>
              </a:ext>
            </a:extLst>
          </p:cNvPr>
          <p:cNvGraphicFramePr>
            <a:graphicFrameLocks noGrp="1"/>
          </p:cNvGraphicFramePr>
          <p:nvPr>
            <p:ph type="tbl" sz="quarter" idx="13"/>
            <p:extLst>
              <p:ext uri="{D42A27DB-BD31-4B8C-83A1-F6EECF244321}">
                <p14:modId xmlns:p14="http://schemas.microsoft.com/office/powerpoint/2010/main" val="3622708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9229806"/>
                    </a:ext>
                  </a:extLst>
                </a:gridCol>
                <a:gridCol w="658368">
                  <a:extLst>
                    <a:ext uri="{9D8B030D-6E8A-4147-A177-3AD203B41FA5}">
                      <a16:colId xmlns:a16="http://schemas.microsoft.com/office/drawing/2014/main" val="2611257215"/>
                    </a:ext>
                  </a:extLst>
                </a:gridCol>
                <a:gridCol w="658368">
                  <a:extLst>
                    <a:ext uri="{9D8B030D-6E8A-4147-A177-3AD203B41FA5}">
                      <a16:colId xmlns:a16="http://schemas.microsoft.com/office/drawing/2014/main" val="83912672"/>
                    </a:ext>
                  </a:extLst>
                </a:gridCol>
                <a:gridCol w="658368">
                  <a:extLst>
                    <a:ext uri="{9D8B030D-6E8A-4147-A177-3AD203B41FA5}">
                      <a16:colId xmlns:a16="http://schemas.microsoft.com/office/drawing/2014/main" val="1437516737"/>
                    </a:ext>
                  </a:extLst>
                </a:gridCol>
                <a:gridCol w="658368">
                  <a:extLst>
                    <a:ext uri="{9D8B030D-6E8A-4147-A177-3AD203B41FA5}">
                      <a16:colId xmlns:a16="http://schemas.microsoft.com/office/drawing/2014/main" val="913465327"/>
                    </a:ext>
                  </a:extLst>
                </a:gridCol>
                <a:gridCol w="658368">
                  <a:extLst>
                    <a:ext uri="{9D8B030D-6E8A-4147-A177-3AD203B41FA5}">
                      <a16:colId xmlns:a16="http://schemas.microsoft.com/office/drawing/2014/main" val="3238798507"/>
                    </a:ext>
                  </a:extLst>
                </a:gridCol>
                <a:gridCol w="658368">
                  <a:extLst>
                    <a:ext uri="{9D8B030D-6E8A-4147-A177-3AD203B41FA5}">
                      <a16:colId xmlns:a16="http://schemas.microsoft.com/office/drawing/2014/main" val="3390977840"/>
                    </a:ext>
                  </a:extLst>
                </a:gridCol>
                <a:gridCol w="658368">
                  <a:extLst>
                    <a:ext uri="{9D8B030D-6E8A-4147-A177-3AD203B41FA5}">
                      <a16:colId xmlns:a16="http://schemas.microsoft.com/office/drawing/2014/main" val="3088809346"/>
                    </a:ext>
                  </a:extLst>
                </a:gridCol>
                <a:gridCol w="658368">
                  <a:extLst>
                    <a:ext uri="{9D8B030D-6E8A-4147-A177-3AD203B41FA5}">
                      <a16:colId xmlns:a16="http://schemas.microsoft.com/office/drawing/2014/main" val="3729987318"/>
                    </a:ext>
                  </a:extLst>
                </a:gridCol>
                <a:gridCol w="658368">
                  <a:extLst>
                    <a:ext uri="{9D8B030D-6E8A-4147-A177-3AD203B41FA5}">
                      <a16:colId xmlns:a16="http://schemas.microsoft.com/office/drawing/2014/main" val="11074078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913794555"/>
                  </a:ext>
                </a:extLst>
              </a:tr>
              <a:tr h="370840">
                <a:tc>
                  <a:txBody>
                    <a:bodyPr/>
                    <a:lstStyle/>
                    <a:p>
                      <a:r>
                        <a:rPr lang="en-US" sz="1000"/>
                        <a:t>firstinshi</a:t>
                      </a:r>
                    </a:p>
                  </a:txBody>
                  <a:tcPr/>
                </a:tc>
                <a:tc>
                  <a:txBody>
                    <a:bodyPr/>
                    <a:lstStyle/>
                    <a:p>
                      <a:r>
                        <a:rPr lang="en-US" sz="1000"/>
                        <a:t>2852</a:t>
                      </a:r>
                    </a:p>
                  </a:txBody>
                  <a:tcPr/>
                </a:tc>
                <a:tc>
                  <a:txBody>
                    <a:bodyPr/>
                    <a:lstStyle/>
                    <a:p>
                      <a:r>
                        <a:rPr lang="en-US" sz="1000"/>
                        <a:t>-3</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349</a:t>
                      </a:r>
                    </a:p>
                  </a:txBody>
                  <a:tcPr/>
                </a:tc>
                <a:tc>
                  <a:txBody>
                    <a:bodyPr/>
                    <a:lstStyle/>
                    <a:p>
                      <a:r>
                        <a:rPr lang="en-US" sz="1000"/>
                        <a:t>5</a:t>
                      </a:r>
                    </a:p>
                  </a:txBody>
                  <a:tcPr/>
                </a:tc>
                <a:extLst>
                  <a:ext uri="{0D108BD9-81ED-4DB2-BD59-A6C34878D82A}">
                    <a16:rowId xmlns:a16="http://schemas.microsoft.com/office/drawing/2014/main" val="2129085171"/>
                  </a:ext>
                </a:extLst>
              </a:tr>
            </a:tbl>
          </a:graphicData>
        </a:graphic>
      </p:graphicFrame>
      <p:sp>
        <p:nvSpPr>
          <p:cNvPr id="4" name="Text Placeholder 3">
            <a:extLst>
              <a:ext uri="{FF2B5EF4-FFF2-40B4-BE49-F238E27FC236}">
                <a16:creationId xmlns:a16="http://schemas.microsoft.com/office/drawing/2014/main" id="{6F507E9A-9C43-41DA-8732-3178CF989E8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90088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CABD9-4ECD-4157-92D5-BDB73D317A9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EF62335-76B9-4F40-A6CA-326CB72347DA}"/>
              </a:ext>
            </a:extLst>
          </p:cNvPr>
          <p:cNvGraphicFramePr>
            <a:graphicFrameLocks noGrp="1"/>
          </p:cNvGraphicFramePr>
          <p:nvPr>
            <p:ph type="chart" sz="quarter" idx="13"/>
            <p:extLst>
              <p:ext uri="{D42A27DB-BD31-4B8C-83A1-F6EECF244321}">
                <p14:modId xmlns:p14="http://schemas.microsoft.com/office/powerpoint/2010/main" val="2192636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3D59A-D72F-4CCB-AD39-09B06AC09FF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9F100A-C50D-4544-910C-9DEE6806B9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7281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32887-575E-4402-9FFE-AF5CC1F3E3C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05C15C9E-0126-4DBE-AF6C-EC35C59661D2}"/>
              </a:ext>
            </a:extLst>
          </p:cNvPr>
          <p:cNvGraphicFramePr>
            <a:graphicFrameLocks noGrp="1"/>
          </p:cNvGraphicFramePr>
          <p:nvPr>
            <p:ph type="chart" sz="quarter" idx="13"/>
            <p:extLst>
              <p:ext uri="{D42A27DB-BD31-4B8C-83A1-F6EECF244321}">
                <p14:modId xmlns:p14="http://schemas.microsoft.com/office/powerpoint/2010/main" val="199878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15DBB-C5E9-4AEE-A533-A26FA064F65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4E65F1-216D-4ACE-B45D-FE30F1CCE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619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97C6C-01B6-43B3-A53B-6ACF7081E82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041C770-CF4D-483E-85DB-5206DAE97576}"/>
              </a:ext>
            </a:extLst>
          </p:cNvPr>
          <p:cNvGraphicFramePr>
            <a:graphicFrameLocks noGrp="1"/>
          </p:cNvGraphicFramePr>
          <p:nvPr>
            <p:ph type="chart" sz="quarter" idx="13"/>
            <p:extLst>
              <p:ext uri="{D42A27DB-BD31-4B8C-83A1-F6EECF244321}">
                <p14:modId xmlns:p14="http://schemas.microsoft.com/office/powerpoint/2010/main" val="1759660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F6BCB-1F24-412B-8F75-30D43F38B55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AB53F68-91C8-49AC-A683-2DBE73F7D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651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5311C-CA47-4503-945B-27EA95E5C8E6}"/>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EDC33434-66E4-4442-B2DE-4428D0D9B30C}"/>
              </a:ext>
            </a:extLst>
          </p:cNvPr>
          <p:cNvGraphicFramePr>
            <a:graphicFrameLocks noGrp="1"/>
          </p:cNvGraphicFramePr>
          <p:nvPr>
            <p:ph type="chart" sz="quarter" idx="13"/>
            <p:extLst>
              <p:ext uri="{D42A27DB-BD31-4B8C-83A1-F6EECF244321}">
                <p14:modId xmlns:p14="http://schemas.microsoft.com/office/powerpoint/2010/main" val="1983630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6D78B9-82B3-44BF-9247-324DCB1292C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4CDF8B6-1D0F-4782-9AF1-B9AC7D4EAF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3839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80B3-58B0-4EED-9C9B-AFEDFCB3C501}"/>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66300D8-295C-404F-A459-4DF4E7057D9C}"/>
              </a:ext>
            </a:extLst>
          </p:cNvPr>
          <p:cNvGraphicFramePr>
            <a:graphicFrameLocks noGrp="1"/>
          </p:cNvGraphicFramePr>
          <p:nvPr>
            <p:ph type="tbl" sz="quarter" idx="13"/>
            <p:extLst>
              <p:ext uri="{D42A27DB-BD31-4B8C-83A1-F6EECF244321}">
                <p14:modId xmlns:p14="http://schemas.microsoft.com/office/powerpoint/2010/main" val="1231208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51779896"/>
                    </a:ext>
                  </a:extLst>
                </a:gridCol>
                <a:gridCol w="987552">
                  <a:extLst>
                    <a:ext uri="{9D8B030D-6E8A-4147-A177-3AD203B41FA5}">
                      <a16:colId xmlns:a16="http://schemas.microsoft.com/office/drawing/2014/main" val="297122457"/>
                    </a:ext>
                  </a:extLst>
                </a:gridCol>
                <a:gridCol w="987552">
                  <a:extLst>
                    <a:ext uri="{9D8B030D-6E8A-4147-A177-3AD203B41FA5}">
                      <a16:colId xmlns:a16="http://schemas.microsoft.com/office/drawing/2014/main" val="2023979217"/>
                    </a:ext>
                  </a:extLst>
                </a:gridCol>
                <a:gridCol w="987552">
                  <a:extLst>
                    <a:ext uri="{9D8B030D-6E8A-4147-A177-3AD203B41FA5}">
                      <a16:colId xmlns:a16="http://schemas.microsoft.com/office/drawing/2014/main" val="2978182263"/>
                    </a:ext>
                  </a:extLst>
                </a:gridCol>
                <a:gridCol w="987552">
                  <a:extLst>
                    <a:ext uri="{9D8B030D-6E8A-4147-A177-3AD203B41FA5}">
                      <a16:colId xmlns:a16="http://schemas.microsoft.com/office/drawing/2014/main" val="369296261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36311417"/>
                  </a:ext>
                </a:extLst>
              </a:tr>
              <a:tr h="370840">
                <a:tc>
                  <a:txBody>
                    <a:bodyPr/>
                    <a:lstStyle/>
                    <a:p>
                      <a:r>
                        <a:rPr lang="en-US" sz="1000" b="1"/>
                        <a:t>firstinshi - 2024-04-24 17:00:18</a:t>
                      </a:r>
                      <a:r>
                        <a:rPr lang="en-US" sz="1000"/>
                        <a:t>
 Happy Administrative Professionals Day! We want to express our gratitude to FICOH’s executive assistants for their unwavering dedication and hard work. Whether it's organizing international trips or ensuring smooth day-to-day operations, we appreciate everything they do! #AdministrativeProfessionalsDay</a:t>
                      </a:r>
                    </a:p>
                  </a:txBody>
                  <a:tcPr/>
                </a:tc>
                <a:tc>
                  <a:txBody>
                    <a:bodyPr/>
                    <a:lstStyle/>
                    <a:p>
                      <a:r>
                        <a:rPr lang="en-US" sz="1000"/>
                        <a:t>45</a:t>
                      </a:r>
                    </a:p>
                  </a:txBody>
                  <a:tcPr/>
                </a:tc>
                <a:tc>
                  <a:txBody>
                    <a:bodyPr/>
                    <a:lstStyle/>
                    <a:p>
                      <a:r>
                        <a:rPr lang="en-US" sz="1000"/>
                        <a:t>0</a:t>
                      </a:r>
                    </a:p>
                  </a:txBody>
                  <a:tcPr/>
                </a:tc>
                <a:tc>
                  <a:txBody>
                    <a:bodyPr/>
                    <a:lstStyle/>
                    <a:p>
                      <a:r>
                        <a:rPr lang="en-US" sz="1000"/>
                        <a:t>1.5789 %</a:t>
                      </a:r>
                    </a:p>
                  </a:txBody>
                  <a:tcPr/>
                </a:tc>
                <a:tc>
                  <a:txBody>
                    <a:bodyPr/>
                    <a:lstStyle/>
                    <a:p>
                      <a:r>
                        <a:rPr lang="en-US" sz="1000"/>
                        <a:t>Image</a:t>
                      </a:r>
                    </a:p>
                  </a:txBody>
                  <a:tcPr/>
                </a:tc>
                <a:extLst>
                  <a:ext uri="{0D108BD9-81ED-4DB2-BD59-A6C34878D82A}">
                    <a16:rowId xmlns:a16="http://schemas.microsoft.com/office/drawing/2014/main" val="3568759188"/>
                  </a:ext>
                </a:extLst>
              </a:tr>
              <a:tr h="370840">
                <a:tc>
                  <a:txBody>
                    <a:bodyPr/>
                    <a:lstStyle/>
                    <a:p>
                      <a:r>
                        <a:rPr lang="en-US" sz="1000" b="1"/>
                        <a:t>firstinshi - 2024-04-19 17:00:20</a:t>
                      </a:r>
                      <a:r>
                        <a:rPr lang="en-US" sz="1000"/>
                        <a:t>
 FICOH’s Wellness Ambassador Committee (WAC) kicked off the month of April with a fun Easter Egg Scavenger Hunt for our Honolulu and West O’ahu offices. Associates were challenged to find landmarks nearby and submit selfies. Everyone enjoyed taking midday walks with friends in the sunshine. Mahalo to our WAC committee for planning this healthy spring event!</a:t>
                      </a:r>
                    </a:p>
                  </a:txBody>
                  <a:tcPr/>
                </a:tc>
                <a:tc>
                  <a:txBody>
                    <a:bodyPr/>
                    <a:lstStyle/>
                    <a:p>
                      <a:r>
                        <a:rPr lang="en-US" sz="1000"/>
                        <a:t>43</a:t>
                      </a:r>
                    </a:p>
                  </a:txBody>
                  <a:tcPr/>
                </a:tc>
                <a:tc>
                  <a:txBody>
                    <a:bodyPr/>
                    <a:lstStyle/>
                    <a:p>
                      <a:r>
                        <a:rPr lang="en-US" sz="1000"/>
                        <a:t>1</a:t>
                      </a:r>
                    </a:p>
                  </a:txBody>
                  <a:tcPr/>
                </a:tc>
                <a:tc>
                  <a:txBody>
                    <a:bodyPr/>
                    <a:lstStyle/>
                    <a:p>
                      <a:r>
                        <a:rPr lang="en-US" sz="1000"/>
                        <a:t>1.5417 %</a:t>
                      </a:r>
                    </a:p>
                  </a:txBody>
                  <a:tcPr/>
                </a:tc>
                <a:tc>
                  <a:txBody>
                    <a:bodyPr/>
                    <a:lstStyle/>
                    <a:p>
                      <a:r>
                        <a:rPr lang="en-US" sz="1000"/>
                        <a:t>Carousel</a:t>
                      </a:r>
                    </a:p>
                  </a:txBody>
                  <a:tcPr/>
                </a:tc>
                <a:extLst>
                  <a:ext uri="{0D108BD9-81ED-4DB2-BD59-A6C34878D82A}">
                    <a16:rowId xmlns:a16="http://schemas.microsoft.com/office/drawing/2014/main" val="2416066673"/>
                  </a:ext>
                </a:extLst>
              </a:tr>
              <a:tr h="370840">
                <a:tc>
                  <a:txBody>
                    <a:bodyPr/>
                    <a:lstStyle/>
                    <a:p>
                      <a:r>
                        <a:rPr lang="en-US" sz="1000" b="1"/>
                        <a:t>firstinshi - 2024-04-30 17:00:30</a:t>
                      </a:r>
                      <a:r>
                        <a:rPr lang="en-US" sz="1000"/>
                        <a:t>
 Last Tuesday evening after work, FICOH volunteers marked storm drains in the neighborhood near our Ward office. This volunteer initiative is organized by the City &amp; County to raise awareness about keeping pollutants out of the storm drain system, and to discourage littering, dumping, and other behaviors that lead to water pollution and urban runoff. Mahalo to everyone who came out!</a:t>
                      </a:r>
                    </a:p>
                  </a:txBody>
                  <a:tcPr/>
                </a:tc>
                <a:tc>
                  <a:txBody>
                    <a:bodyPr/>
                    <a:lstStyle/>
                    <a:p>
                      <a:r>
                        <a:rPr lang="en-US" sz="1000"/>
                        <a:t>39</a:t>
                      </a:r>
                    </a:p>
                  </a:txBody>
                  <a:tcPr/>
                </a:tc>
                <a:tc>
                  <a:txBody>
                    <a:bodyPr/>
                    <a:lstStyle/>
                    <a:p>
                      <a:r>
                        <a:rPr lang="en-US" sz="1000"/>
                        <a:t>0</a:t>
                      </a:r>
                    </a:p>
                  </a:txBody>
                  <a:tcPr/>
                </a:tc>
                <a:tc>
                  <a:txBody>
                    <a:bodyPr/>
                    <a:lstStyle/>
                    <a:p>
                      <a:r>
                        <a:rPr lang="en-US" sz="1000"/>
                        <a:t>1.3675 %</a:t>
                      </a:r>
                    </a:p>
                  </a:txBody>
                  <a:tcPr/>
                </a:tc>
                <a:tc>
                  <a:txBody>
                    <a:bodyPr/>
                    <a:lstStyle/>
                    <a:p>
                      <a:r>
                        <a:rPr lang="en-US" sz="1000"/>
                        <a:t>Carousel</a:t>
                      </a:r>
                    </a:p>
                  </a:txBody>
                  <a:tcPr/>
                </a:tc>
                <a:extLst>
                  <a:ext uri="{0D108BD9-81ED-4DB2-BD59-A6C34878D82A}">
                    <a16:rowId xmlns:a16="http://schemas.microsoft.com/office/drawing/2014/main" val="1189628827"/>
                  </a:ext>
                </a:extLst>
              </a:tr>
            </a:tbl>
          </a:graphicData>
        </a:graphic>
      </p:graphicFrame>
      <p:sp>
        <p:nvSpPr>
          <p:cNvPr id="4" name="Text Placeholder 3">
            <a:extLst>
              <a:ext uri="{FF2B5EF4-FFF2-40B4-BE49-F238E27FC236}">
                <a16:creationId xmlns:a16="http://schemas.microsoft.com/office/drawing/2014/main" id="{2AFF3D48-DA15-46F4-8871-EFCFAAEDEA2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632989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F0A7B-A1E7-4D24-BB8C-DE583118EE1E}"/>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B73EBAAE-3113-4A6D-B5B7-B812F9066293}"/>
              </a:ext>
            </a:extLst>
          </p:cNvPr>
          <p:cNvGraphicFramePr>
            <a:graphicFrameLocks noGrp="1"/>
          </p:cNvGraphicFramePr>
          <p:nvPr>
            <p:ph type="tbl" sz="quarter" idx="13"/>
            <p:extLst>
              <p:ext uri="{D42A27DB-BD31-4B8C-83A1-F6EECF244321}">
                <p14:modId xmlns:p14="http://schemas.microsoft.com/office/powerpoint/2010/main" val="232572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550790631"/>
                    </a:ext>
                  </a:extLst>
                </a:gridCol>
                <a:gridCol w="1234439">
                  <a:extLst>
                    <a:ext uri="{9D8B030D-6E8A-4147-A177-3AD203B41FA5}">
                      <a16:colId xmlns:a16="http://schemas.microsoft.com/office/drawing/2014/main" val="1102604558"/>
                    </a:ext>
                  </a:extLst>
                </a:gridCol>
                <a:gridCol w="493776">
                  <a:extLst>
                    <a:ext uri="{9D8B030D-6E8A-4147-A177-3AD203B41FA5}">
                      <a16:colId xmlns:a16="http://schemas.microsoft.com/office/drawing/2014/main" val="3470222436"/>
                    </a:ext>
                  </a:extLst>
                </a:gridCol>
                <a:gridCol w="493776">
                  <a:extLst>
                    <a:ext uri="{9D8B030D-6E8A-4147-A177-3AD203B41FA5}">
                      <a16:colId xmlns:a16="http://schemas.microsoft.com/office/drawing/2014/main" val="2619826352"/>
                    </a:ext>
                  </a:extLst>
                </a:gridCol>
                <a:gridCol w="493776">
                  <a:extLst>
                    <a:ext uri="{9D8B030D-6E8A-4147-A177-3AD203B41FA5}">
                      <a16:colId xmlns:a16="http://schemas.microsoft.com/office/drawing/2014/main" val="3277582830"/>
                    </a:ext>
                  </a:extLst>
                </a:gridCol>
                <a:gridCol w="493776">
                  <a:extLst>
                    <a:ext uri="{9D8B030D-6E8A-4147-A177-3AD203B41FA5}">
                      <a16:colId xmlns:a16="http://schemas.microsoft.com/office/drawing/2014/main" val="2513005557"/>
                    </a:ext>
                  </a:extLst>
                </a:gridCol>
                <a:gridCol w="493776">
                  <a:extLst>
                    <a:ext uri="{9D8B030D-6E8A-4147-A177-3AD203B41FA5}">
                      <a16:colId xmlns:a16="http://schemas.microsoft.com/office/drawing/2014/main" val="4039795628"/>
                    </a:ext>
                  </a:extLst>
                </a:gridCol>
                <a:gridCol w="493776">
                  <a:extLst>
                    <a:ext uri="{9D8B030D-6E8A-4147-A177-3AD203B41FA5}">
                      <a16:colId xmlns:a16="http://schemas.microsoft.com/office/drawing/2014/main" val="2573449890"/>
                    </a:ext>
                  </a:extLst>
                </a:gridCol>
                <a:gridCol w="493776">
                  <a:extLst>
                    <a:ext uri="{9D8B030D-6E8A-4147-A177-3AD203B41FA5}">
                      <a16:colId xmlns:a16="http://schemas.microsoft.com/office/drawing/2014/main" val="3559677615"/>
                    </a:ext>
                  </a:extLst>
                </a:gridCol>
                <a:gridCol w="493776">
                  <a:extLst>
                    <a:ext uri="{9D8B030D-6E8A-4147-A177-3AD203B41FA5}">
                      <a16:colId xmlns:a16="http://schemas.microsoft.com/office/drawing/2014/main" val="590275447"/>
                    </a:ext>
                  </a:extLst>
                </a:gridCol>
                <a:gridCol w="493776">
                  <a:extLst>
                    <a:ext uri="{9D8B030D-6E8A-4147-A177-3AD203B41FA5}">
                      <a16:colId xmlns:a16="http://schemas.microsoft.com/office/drawing/2014/main" val="227805397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573119278"/>
                  </a:ext>
                </a:extLst>
              </a:tr>
              <a:tr h="370840">
                <a:tc>
                  <a:txBody>
                    <a:bodyPr/>
                    <a:lstStyle/>
                    <a:p>
                      <a:r>
                        <a:rPr lang="en-US" sz="1000" b="1"/>
                        <a:t>firstinshi - 2024-04-25 17:00:56</a:t>
                      </a:r>
                      <a:r>
                        <a:rPr lang="en-US" sz="1000"/>
                        <a:t>
 In this episode, Poincy and Nīele share six tips to prevent #distracteddriving and keep yourself and others safe on our roadways. Tap the link in bio to learn more. #PoincyandNīele #dristracteddrivingawarenessmonth</a:t>
                      </a:r>
                    </a:p>
                  </a:txBody>
                  <a:tcPr/>
                </a:tc>
                <a:tc>
                  <a:txBody>
                    <a:bodyPr/>
                    <a:lstStyle/>
                    <a:p>
                      <a:r>
                        <a:rPr lang="en-US" sz="1000"/>
                        <a:t>https://quintly-eu-image-storage.s3.amazonaws.com/42a5b893a9726451877e4ab7634db126/12ff2c8a61971109d7e9d8ebb23d1d1f.jpg</a:t>
                      </a:r>
                    </a:p>
                  </a:txBody>
                  <a:tcPr/>
                </a:tc>
                <a:tc>
                  <a:txBody>
                    <a:bodyPr/>
                    <a:lstStyle/>
                    <a:p>
                      <a:r>
                        <a:rPr lang="en-US" sz="1000"/>
                        <a:t>160</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n/a</a:t>
                      </a:r>
                    </a:p>
                  </a:txBody>
                  <a:tcPr/>
                </a:tc>
                <a:tc>
                  <a:txBody>
                    <a:bodyPr/>
                    <a:lstStyle/>
                    <a:p>
                      <a:r>
                        <a:rPr lang="en-US" sz="1000"/>
                        <a:t>127</a:t>
                      </a:r>
                    </a:p>
                  </a:txBody>
                  <a:tcPr/>
                </a:tc>
                <a:tc>
                  <a:txBody>
                    <a:bodyPr/>
                    <a:lstStyle/>
                    <a:p>
                      <a:r>
                        <a:rPr lang="en-US" sz="1000"/>
                        <a:t>7.5 %</a:t>
                      </a:r>
                    </a:p>
                  </a:txBody>
                  <a:tcPr/>
                </a:tc>
                <a:tc>
                  <a:txBody>
                    <a:bodyPr/>
                    <a:lstStyle/>
                    <a:p>
                      <a:r>
                        <a:rPr lang="en-US" sz="1000"/>
                        <a:t>n/a</a:t>
                      </a:r>
                    </a:p>
                  </a:txBody>
                  <a:tcPr/>
                </a:tc>
                <a:extLst>
                  <a:ext uri="{0D108BD9-81ED-4DB2-BD59-A6C34878D82A}">
                    <a16:rowId xmlns:a16="http://schemas.microsoft.com/office/drawing/2014/main" val="2436906246"/>
                  </a:ext>
                </a:extLst>
              </a:tr>
              <a:tr h="370840">
                <a:tc>
                  <a:txBody>
                    <a:bodyPr/>
                    <a:lstStyle/>
                    <a:p>
                      <a:r>
                        <a:rPr lang="en-US" sz="1000" b="1"/>
                        <a:t>firstinshi - 2024-04-23 17:00:55</a:t>
                      </a:r>
                      <a:r>
                        <a:rPr lang="en-US" sz="1000"/>
                        <a:t>
 FICOH celebrated #EarthDay2024 by giving away 200 native Hawaiian plants to our associates! Check out the multiple plant varieties we offered. Big mahalo to @hui_ku_maoli_ola nursery in Kaneohe for supplying us with the starter plants as well as the plant descriptions and care instructions needed to keep the plants growing and thriving in their new homes and habitats.</a:t>
                      </a:r>
                    </a:p>
                  </a:txBody>
                  <a:tcPr/>
                </a:tc>
                <a:tc>
                  <a:txBody>
                    <a:bodyPr/>
                    <a:lstStyle/>
                    <a:p>
                      <a:r>
                        <a:rPr lang="en-US" sz="1000"/>
                        <a:t>https://quintly-eu-image-storage.s3.amazonaws.com/42a5b893a9726451877e4ab7634db126/ea02ee122e24c28ba200488ca6a84dbc.jpg</a:t>
                      </a:r>
                    </a:p>
                  </a:txBody>
                  <a:tcPr/>
                </a:tc>
                <a:tc>
                  <a:txBody>
                    <a:bodyPr/>
                    <a:lstStyle/>
                    <a:p>
                      <a:r>
                        <a:rPr lang="en-US" sz="1000"/>
                        <a:t>405</a:t>
                      </a:r>
                    </a:p>
                  </a:txBody>
                  <a:tcPr/>
                </a:tc>
                <a:tc>
                  <a:txBody>
                    <a:bodyPr/>
                    <a:lstStyle/>
                    <a:p>
                      <a:r>
                        <a:rPr lang="en-US" sz="1000"/>
                        <a:t>32</a:t>
                      </a:r>
                    </a:p>
                  </a:txBody>
                  <a:tcPr/>
                </a:tc>
                <a:tc>
                  <a:txBody>
                    <a:bodyPr/>
                    <a:lstStyle/>
                    <a:p>
                      <a:r>
                        <a:rPr lang="en-US" sz="1000"/>
                        <a:t>1</a:t>
                      </a:r>
                    </a:p>
                  </a:txBody>
                  <a:tcPr/>
                </a:tc>
                <a:tc>
                  <a:txBody>
                    <a:bodyPr/>
                    <a:lstStyle/>
                    <a:p>
                      <a:r>
                        <a:rPr lang="en-US" sz="1000"/>
                        <a:t>0</a:t>
                      </a:r>
                    </a:p>
                  </a:txBody>
                  <a:tcPr/>
                </a:tc>
                <a:tc>
                  <a:txBody>
                    <a:bodyPr/>
                    <a:lstStyle/>
                    <a:p>
                      <a:r>
                        <a:rPr lang="en-US" sz="1000"/>
                        <a:t>33</a:t>
                      </a:r>
                    </a:p>
                  </a:txBody>
                  <a:tcPr/>
                </a:tc>
                <a:tc>
                  <a:txBody>
                    <a:bodyPr/>
                    <a:lstStyle/>
                    <a:p>
                      <a:r>
                        <a:rPr lang="en-US" sz="1000"/>
                        <a:t>n/a</a:t>
                      </a:r>
                    </a:p>
                  </a:txBody>
                  <a:tcPr/>
                </a:tc>
                <a:tc>
                  <a:txBody>
                    <a:bodyPr/>
                    <a:lstStyle/>
                    <a:p>
                      <a:r>
                        <a:rPr lang="en-US" sz="1000"/>
                        <a:t>374</a:t>
                      </a:r>
                    </a:p>
                  </a:txBody>
                  <a:tcPr/>
                </a:tc>
                <a:tc>
                  <a:txBody>
                    <a:bodyPr/>
                    <a:lstStyle/>
                    <a:p>
                      <a:r>
                        <a:rPr lang="en-US" sz="1000"/>
                        <a:t>8.15 %</a:t>
                      </a:r>
                    </a:p>
                  </a:txBody>
                  <a:tcPr/>
                </a:tc>
                <a:tc>
                  <a:txBody>
                    <a:bodyPr/>
                    <a:lstStyle/>
                    <a:p>
                      <a:r>
                        <a:rPr lang="en-US" sz="1000"/>
                        <a:t>n/a</a:t>
                      </a:r>
                    </a:p>
                  </a:txBody>
                  <a:tcPr/>
                </a:tc>
                <a:extLst>
                  <a:ext uri="{0D108BD9-81ED-4DB2-BD59-A6C34878D82A}">
                    <a16:rowId xmlns:a16="http://schemas.microsoft.com/office/drawing/2014/main" val="2270634356"/>
                  </a:ext>
                </a:extLst>
              </a:tr>
            </a:tbl>
          </a:graphicData>
        </a:graphic>
      </p:graphicFrame>
      <p:sp>
        <p:nvSpPr>
          <p:cNvPr id="4" name="Text Placeholder 3">
            <a:extLst>
              <a:ext uri="{FF2B5EF4-FFF2-40B4-BE49-F238E27FC236}">
                <a16:creationId xmlns:a16="http://schemas.microsoft.com/office/drawing/2014/main" id="{E3B6F38B-99E8-4477-9398-88CD3AF5DF6D}"/>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901064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62F59-BD19-4C27-B047-2BEA93AA83CE}"/>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4BFF4C85-C147-474F-B337-1EAC96890F94}"/>
              </a:ext>
            </a:extLst>
          </p:cNvPr>
          <p:cNvGraphicFramePr>
            <a:graphicFrameLocks noGrp="1"/>
          </p:cNvGraphicFramePr>
          <p:nvPr>
            <p:ph type="tbl" sz="quarter" idx="13"/>
            <p:extLst>
              <p:ext uri="{D42A27DB-BD31-4B8C-83A1-F6EECF244321}">
                <p14:modId xmlns:p14="http://schemas.microsoft.com/office/powerpoint/2010/main" val="361587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27088134"/>
                    </a:ext>
                  </a:extLst>
                </a:gridCol>
                <a:gridCol w="1069848">
                  <a:extLst>
                    <a:ext uri="{9D8B030D-6E8A-4147-A177-3AD203B41FA5}">
                      <a16:colId xmlns:a16="http://schemas.microsoft.com/office/drawing/2014/main" val="3073640998"/>
                    </a:ext>
                  </a:extLst>
                </a:gridCol>
                <a:gridCol w="493776">
                  <a:extLst>
                    <a:ext uri="{9D8B030D-6E8A-4147-A177-3AD203B41FA5}">
                      <a16:colId xmlns:a16="http://schemas.microsoft.com/office/drawing/2014/main" val="2357507960"/>
                    </a:ext>
                  </a:extLst>
                </a:gridCol>
                <a:gridCol w="1069848">
                  <a:extLst>
                    <a:ext uri="{9D8B030D-6E8A-4147-A177-3AD203B41FA5}">
                      <a16:colId xmlns:a16="http://schemas.microsoft.com/office/drawing/2014/main" val="1416768796"/>
                    </a:ext>
                  </a:extLst>
                </a:gridCol>
                <a:gridCol w="1069848">
                  <a:extLst>
                    <a:ext uri="{9D8B030D-6E8A-4147-A177-3AD203B41FA5}">
                      <a16:colId xmlns:a16="http://schemas.microsoft.com/office/drawing/2014/main" val="1931527731"/>
                    </a:ext>
                  </a:extLst>
                </a:gridCol>
                <a:gridCol w="1069848">
                  <a:extLst>
                    <a:ext uri="{9D8B030D-6E8A-4147-A177-3AD203B41FA5}">
                      <a16:colId xmlns:a16="http://schemas.microsoft.com/office/drawing/2014/main" val="220003018"/>
                    </a:ext>
                  </a:extLst>
                </a:gridCol>
                <a:gridCol w="1069848">
                  <a:extLst>
                    <a:ext uri="{9D8B030D-6E8A-4147-A177-3AD203B41FA5}">
                      <a16:colId xmlns:a16="http://schemas.microsoft.com/office/drawing/2014/main" val="3954618240"/>
                    </a:ext>
                  </a:extLst>
                </a:gridCol>
                <a:gridCol w="1069848">
                  <a:extLst>
                    <a:ext uri="{9D8B030D-6E8A-4147-A177-3AD203B41FA5}">
                      <a16:colId xmlns:a16="http://schemas.microsoft.com/office/drawing/2014/main" val="40605884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84140155"/>
                  </a:ext>
                </a:extLst>
              </a:tr>
              <a:tr h="370840">
                <a:tc>
                  <a:txBody>
                    <a:bodyPr/>
                    <a:lstStyle/>
                    <a:p>
                      <a:r>
                        <a:rPr lang="en-US" sz="1000"/>
                        <a:t>63</a:t>
                      </a:r>
                    </a:p>
                  </a:txBody>
                  <a:tcPr/>
                </a:tc>
                <a:tc>
                  <a:txBody>
                    <a:bodyPr/>
                    <a:lstStyle/>
                    <a:p>
                      <a:r>
                        <a:rPr lang="en-US" sz="1000"/>
                        <a:t>0.7082 %</a:t>
                      </a:r>
                    </a:p>
                  </a:txBody>
                  <a:tcPr/>
                </a:tc>
                <a:tc>
                  <a:txBody>
                    <a:bodyPr/>
                    <a:lstStyle/>
                    <a:p>
                      <a:r>
                        <a:rPr lang="en-US" sz="1000"/>
                        <a:t>0.40</a:t>
                      </a:r>
                    </a:p>
                  </a:txBody>
                  <a:tcPr/>
                </a:tc>
                <a:tc>
                  <a:txBody>
                    <a:bodyPr/>
                    <a:lstStyle/>
                    <a:p>
                      <a:r>
                        <a:rPr lang="en-US" sz="1000"/>
                        <a:t>75.38</a:t>
                      </a:r>
                    </a:p>
                  </a:txBody>
                  <a:tcPr/>
                </a:tc>
                <a:tc>
                  <a:txBody>
                    <a:bodyPr/>
                    <a:lstStyle/>
                    <a:p>
                      <a:r>
                        <a:rPr lang="en-US" sz="1000"/>
                        <a:t>74.33</a:t>
                      </a:r>
                    </a:p>
                  </a:txBody>
                  <a:tcPr/>
                </a:tc>
                <a:tc>
                  <a:txBody>
                    <a:bodyPr/>
                    <a:lstStyle/>
                    <a:p>
                      <a:r>
                        <a:rPr lang="en-US" sz="1000"/>
                        <a:t>53.13</a:t>
                      </a:r>
                    </a:p>
                  </a:txBody>
                  <a:tcPr/>
                </a:tc>
                <a:tc>
                  <a:txBody>
                    <a:bodyPr/>
                    <a:lstStyle/>
                    <a:p>
                      <a:r>
                        <a:rPr lang="en-US" sz="1000"/>
                        <a:t>4749</a:t>
                      </a:r>
                    </a:p>
                  </a:txBody>
                  <a:tcPr/>
                </a:tc>
                <a:tc>
                  <a:txBody>
                    <a:bodyPr/>
                    <a:lstStyle/>
                    <a:p>
                      <a:r>
                        <a:rPr lang="en-US" sz="1000"/>
                        <a:t>3347</a:t>
                      </a:r>
                    </a:p>
                  </a:txBody>
                  <a:tcPr/>
                </a:tc>
                <a:extLst>
                  <a:ext uri="{0D108BD9-81ED-4DB2-BD59-A6C34878D82A}">
                    <a16:rowId xmlns:a16="http://schemas.microsoft.com/office/drawing/2014/main" val="624524259"/>
                  </a:ext>
                </a:extLst>
              </a:tr>
            </a:tbl>
          </a:graphicData>
        </a:graphic>
      </p:graphicFrame>
      <p:sp>
        <p:nvSpPr>
          <p:cNvPr id="4" name="Text Placeholder 3">
            <a:extLst>
              <a:ext uri="{FF2B5EF4-FFF2-40B4-BE49-F238E27FC236}">
                <a16:creationId xmlns:a16="http://schemas.microsoft.com/office/drawing/2014/main" id="{9F10B8F7-5668-4CFC-B85C-5655151CDF2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09292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C3993-C1E4-4E59-9196-C0C3A56355F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559F6E2A-7AC6-495D-90C4-3FD512C11AA3}"/>
              </a:ext>
            </a:extLst>
          </p:cNvPr>
          <p:cNvGraphicFramePr>
            <a:graphicFrameLocks noGrp="1"/>
          </p:cNvGraphicFramePr>
          <p:nvPr>
            <p:ph type="tbl" sz="quarter" idx="13"/>
            <p:extLst>
              <p:ext uri="{D42A27DB-BD31-4B8C-83A1-F6EECF244321}">
                <p14:modId xmlns:p14="http://schemas.microsoft.com/office/powerpoint/2010/main" val="94897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98818246"/>
                    </a:ext>
                  </a:extLst>
                </a:gridCol>
                <a:gridCol w="905256">
                  <a:extLst>
                    <a:ext uri="{9D8B030D-6E8A-4147-A177-3AD203B41FA5}">
                      <a16:colId xmlns:a16="http://schemas.microsoft.com/office/drawing/2014/main" val="3610255694"/>
                    </a:ext>
                  </a:extLst>
                </a:gridCol>
                <a:gridCol w="411480">
                  <a:extLst>
                    <a:ext uri="{9D8B030D-6E8A-4147-A177-3AD203B41FA5}">
                      <a16:colId xmlns:a16="http://schemas.microsoft.com/office/drawing/2014/main" val="4103859194"/>
                    </a:ext>
                  </a:extLst>
                </a:gridCol>
                <a:gridCol w="905256">
                  <a:extLst>
                    <a:ext uri="{9D8B030D-6E8A-4147-A177-3AD203B41FA5}">
                      <a16:colId xmlns:a16="http://schemas.microsoft.com/office/drawing/2014/main" val="3104308024"/>
                    </a:ext>
                  </a:extLst>
                </a:gridCol>
                <a:gridCol w="905256">
                  <a:extLst>
                    <a:ext uri="{9D8B030D-6E8A-4147-A177-3AD203B41FA5}">
                      <a16:colId xmlns:a16="http://schemas.microsoft.com/office/drawing/2014/main" val="1612737646"/>
                    </a:ext>
                  </a:extLst>
                </a:gridCol>
                <a:gridCol w="905256">
                  <a:extLst>
                    <a:ext uri="{9D8B030D-6E8A-4147-A177-3AD203B41FA5}">
                      <a16:colId xmlns:a16="http://schemas.microsoft.com/office/drawing/2014/main" val="150203101"/>
                    </a:ext>
                  </a:extLst>
                </a:gridCol>
                <a:gridCol w="905256">
                  <a:extLst>
                    <a:ext uri="{9D8B030D-6E8A-4147-A177-3AD203B41FA5}">
                      <a16:colId xmlns:a16="http://schemas.microsoft.com/office/drawing/2014/main" val="1389731982"/>
                    </a:ext>
                  </a:extLst>
                </a:gridCol>
                <a:gridCol w="905256">
                  <a:extLst>
                    <a:ext uri="{9D8B030D-6E8A-4147-A177-3AD203B41FA5}">
                      <a16:colId xmlns:a16="http://schemas.microsoft.com/office/drawing/2014/main" val="3384735233"/>
                    </a:ext>
                  </a:extLst>
                </a:gridCol>
                <a:gridCol w="905256">
                  <a:extLst>
                    <a:ext uri="{9D8B030D-6E8A-4147-A177-3AD203B41FA5}">
                      <a16:colId xmlns:a16="http://schemas.microsoft.com/office/drawing/2014/main" val="271590896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58383140"/>
                  </a:ext>
                </a:extLst>
              </a:tr>
              <a:tr h="370840">
                <a:tc>
                  <a:txBody>
                    <a:bodyPr/>
                    <a:lstStyle/>
                    <a:p>
                      <a:r>
                        <a:rPr lang="en-US" sz="1000"/>
                        <a:t>7</a:t>
                      </a:r>
                    </a:p>
                  </a:txBody>
                  <a:tcPr/>
                </a:tc>
                <a:tc>
                  <a:txBody>
                    <a:bodyPr/>
                    <a:lstStyle/>
                    <a:p>
                      <a:r>
                        <a:rPr lang="en-US" sz="1000"/>
                        <a:t>0.5560 %</a:t>
                      </a:r>
                    </a:p>
                  </a:txBody>
                  <a:tcPr/>
                </a:tc>
                <a:tc>
                  <a:txBody>
                    <a:bodyPr/>
                    <a:lstStyle/>
                    <a:p>
                      <a:r>
                        <a:rPr lang="en-US" sz="1000"/>
                        <a:t>0.86</a:t>
                      </a:r>
                    </a:p>
                  </a:txBody>
                  <a:tcPr/>
                </a:tc>
                <a:tc>
                  <a:txBody>
                    <a:bodyPr/>
                    <a:lstStyle/>
                    <a:p>
                      <a:r>
                        <a:rPr lang="en-US" sz="1000"/>
                        <a:t>91.29</a:t>
                      </a:r>
                    </a:p>
                  </a:txBody>
                  <a:tcPr/>
                </a:tc>
                <a:tc>
                  <a:txBody>
                    <a:bodyPr/>
                    <a:lstStyle/>
                    <a:p>
                      <a:r>
                        <a:rPr lang="en-US" sz="1000"/>
                        <a:t>90.00</a:t>
                      </a:r>
                    </a:p>
                  </a:txBody>
                  <a:tcPr/>
                </a:tc>
                <a:tc>
                  <a:txBody>
                    <a:bodyPr/>
                    <a:lstStyle/>
                    <a:p>
                      <a:r>
                        <a:rPr lang="en-US" sz="1000"/>
                        <a:t>51.86</a:t>
                      </a:r>
                    </a:p>
                  </a:txBody>
                  <a:tcPr/>
                </a:tc>
                <a:tc>
                  <a:txBody>
                    <a:bodyPr/>
                    <a:lstStyle/>
                    <a:p>
                      <a:r>
                        <a:rPr lang="en-US" sz="1000"/>
                        <a:t>51.00</a:t>
                      </a:r>
                    </a:p>
                  </a:txBody>
                  <a:tcPr/>
                </a:tc>
                <a:tc>
                  <a:txBody>
                    <a:bodyPr/>
                    <a:lstStyle/>
                    <a:p>
                      <a:r>
                        <a:rPr lang="en-US" sz="1000"/>
                        <a:t>639</a:t>
                      </a:r>
                    </a:p>
                  </a:txBody>
                  <a:tcPr/>
                </a:tc>
                <a:tc>
                  <a:txBody>
                    <a:bodyPr/>
                    <a:lstStyle/>
                    <a:p>
                      <a:r>
                        <a:rPr lang="en-US" sz="1000"/>
                        <a:t>363</a:t>
                      </a:r>
                    </a:p>
                  </a:txBody>
                  <a:tcPr/>
                </a:tc>
                <a:extLst>
                  <a:ext uri="{0D108BD9-81ED-4DB2-BD59-A6C34878D82A}">
                    <a16:rowId xmlns:a16="http://schemas.microsoft.com/office/drawing/2014/main" val="2406153431"/>
                  </a:ext>
                </a:extLst>
              </a:tr>
            </a:tbl>
          </a:graphicData>
        </a:graphic>
      </p:graphicFrame>
      <p:sp>
        <p:nvSpPr>
          <p:cNvPr id="4" name="Text Placeholder 3">
            <a:extLst>
              <a:ext uri="{FF2B5EF4-FFF2-40B4-BE49-F238E27FC236}">
                <a16:creationId xmlns:a16="http://schemas.microsoft.com/office/drawing/2014/main" id="{49C7A3BD-1791-4B29-8907-D4D123A9D83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1130666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1D58-19F5-467A-8BBC-613A82CE8D72}"/>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C8707EA-2FC1-45E2-84FB-B19A9DBCFD91}"/>
              </a:ext>
            </a:extLst>
          </p:cNvPr>
          <p:cNvGraphicFramePr>
            <a:graphicFrameLocks noGrp="1"/>
          </p:cNvGraphicFramePr>
          <p:nvPr>
            <p:ph type="tbl" sz="quarter" idx="13"/>
            <p:extLst>
              <p:ext uri="{D42A27DB-BD31-4B8C-83A1-F6EECF244321}">
                <p14:modId xmlns:p14="http://schemas.microsoft.com/office/powerpoint/2010/main" val="367276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3063094"/>
                    </a:ext>
                  </a:extLst>
                </a:gridCol>
                <a:gridCol w="1316736">
                  <a:extLst>
                    <a:ext uri="{9D8B030D-6E8A-4147-A177-3AD203B41FA5}">
                      <a16:colId xmlns:a16="http://schemas.microsoft.com/office/drawing/2014/main" val="277687851"/>
                    </a:ext>
                  </a:extLst>
                </a:gridCol>
                <a:gridCol w="658368">
                  <a:extLst>
                    <a:ext uri="{9D8B030D-6E8A-4147-A177-3AD203B41FA5}">
                      <a16:colId xmlns:a16="http://schemas.microsoft.com/office/drawing/2014/main" val="1129673104"/>
                    </a:ext>
                  </a:extLst>
                </a:gridCol>
                <a:gridCol w="658368">
                  <a:extLst>
                    <a:ext uri="{9D8B030D-6E8A-4147-A177-3AD203B41FA5}">
                      <a16:colId xmlns:a16="http://schemas.microsoft.com/office/drawing/2014/main" val="2455978026"/>
                    </a:ext>
                  </a:extLst>
                </a:gridCol>
                <a:gridCol w="658368">
                  <a:extLst>
                    <a:ext uri="{9D8B030D-6E8A-4147-A177-3AD203B41FA5}">
                      <a16:colId xmlns:a16="http://schemas.microsoft.com/office/drawing/2014/main" val="3813232833"/>
                    </a:ext>
                  </a:extLst>
                </a:gridCol>
                <a:gridCol w="658368">
                  <a:extLst>
                    <a:ext uri="{9D8B030D-6E8A-4147-A177-3AD203B41FA5}">
                      <a16:colId xmlns:a16="http://schemas.microsoft.com/office/drawing/2014/main" val="2394288864"/>
                    </a:ext>
                  </a:extLst>
                </a:gridCol>
                <a:gridCol w="658368">
                  <a:extLst>
                    <a:ext uri="{9D8B030D-6E8A-4147-A177-3AD203B41FA5}">
                      <a16:colId xmlns:a16="http://schemas.microsoft.com/office/drawing/2014/main" val="1746105338"/>
                    </a:ext>
                  </a:extLst>
                </a:gridCol>
                <a:gridCol w="658368">
                  <a:extLst>
                    <a:ext uri="{9D8B030D-6E8A-4147-A177-3AD203B41FA5}">
                      <a16:colId xmlns:a16="http://schemas.microsoft.com/office/drawing/2014/main" val="3394307733"/>
                    </a:ext>
                  </a:extLst>
                </a:gridCol>
                <a:gridCol w="658368">
                  <a:extLst>
                    <a:ext uri="{9D8B030D-6E8A-4147-A177-3AD203B41FA5}">
                      <a16:colId xmlns:a16="http://schemas.microsoft.com/office/drawing/2014/main" val="942135628"/>
                    </a:ext>
                  </a:extLst>
                </a:gridCol>
                <a:gridCol w="658368">
                  <a:extLst>
                    <a:ext uri="{9D8B030D-6E8A-4147-A177-3AD203B41FA5}">
                      <a16:colId xmlns:a16="http://schemas.microsoft.com/office/drawing/2014/main" val="1594660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3102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- 2024-04-24 17:21:08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https://quintly-eu-image-storage.s3.amazonaws.com/42a5b893a9726451877e4ab7634db126/1fd2f67b171f62aebea98c762fc85f2a.jpg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04/25/2024 05:37:42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54403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- 2024-04-22 17:11:33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https://quintly-eu-image-storage.s3.amazonaws.com/42a5b893a9726451877e4ab7634db126/dcf8e4d33bb4c80d24a66c242169147d.jpg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04/23/2024 17:09:23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85635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- 2024-04-18 17:20:38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https://quintly-eu-image-storage.s3.amazonaws.com/42a5b893a9726451877e4ab7634db126/02e605a9ed6a1865d069b1dd634863ee.jpg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04/19/2024 17:09:43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734573539"/>
                  </a:ext>
                </a:extLst>
              </a:tr>
            </a:tbl>
          </a:graphicData>
        </a:graphic>
      </p:graphicFrame>
      <p:sp>
        <p:nvSpPr>
          <p:cNvPr id="4" name="Text Placeholder 3">
            <a:extLst>
              <a:ext uri="{FF2B5EF4-FFF2-40B4-BE49-F238E27FC236}">
                <a16:creationId xmlns:a16="http://schemas.microsoft.com/office/drawing/2014/main" id="{9284707F-8B44-4B92-9D43-7F0CCE88D63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54689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8D372-6967-4189-BB44-AE9F86C3378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F02A69D6-2DEE-4FB7-A2A4-B2B3FA2BB507}"/>
              </a:ext>
            </a:extLst>
          </p:cNvPr>
          <p:cNvGraphicFramePr>
            <a:graphicFrameLocks noGrp="1"/>
          </p:cNvGraphicFramePr>
          <p:nvPr>
            <p:ph type="tbl" sz="quarter" idx="13"/>
            <p:extLst>
              <p:ext uri="{D42A27DB-BD31-4B8C-83A1-F6EECF244321}">
                <p14:modId xmlns:p14="http://schemas.microsoft.com/office/powerpoint/2010/main" val="13374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6088551"/>
                    </a:ext>
                  </a:extLst>
                </a:gridCol>
                <a:gridCol w="1316736">
                  <a:extLst>
                    <a:ext uri="{9D8B030D-6E8A-4147-A177-3AD203B41FA5}">
                      <a16:colId xmlns:a16="http://schemas.microsoft.com/office/drawing/2014/main" val="1395281237"/>
                    </a:ext>
                  </a:extLst>
                </a:gridCol>
                <a:gridCol w="658368">
                  <a:extLst>
                    <a:ext uri="{9D8B030D-6E8A-4147-A177-3AD203B41FA5}">
                      <a16:colId xmlns:a16="http://schemas.microsoft.com/office/drawing/2014/main" val="3881091605"/>
                    </a:ext>
                  </a:extLst>
                </a:gridCol>
                <a:gridCol w="658368">
                  <a:extLst>
                    <a:ext uri="{9D8B030D-6E8A-4147-A177-3AD203B41FA5}">
                      <a16:colId xmlns:a16="http://schemas.microsoft.com/office/drawing/2014/main" val="2793613701"/>
                    </a:ext>
                  </a:extLst>
                </a:gridCol>
                <a:gridCol w="658368">
                  <a:extLst>
                    <a:ext uri="{9D8B030D-6E8A-4147-A177-3AD203B41FA5}">
                      <a16:colId xmlns:a16="http://schemas.microsoft.com/office/drawing/2014/main" val="553063428"/>
                    </a:ext>
                  </a:extLst>
                </a:gridCol>
                <a:gridCol w="658368">
                  <a:extLst>
                    <a:ext uri="{9D8B030D-6E8A-4147-A177-3AD203B41FA5}">
                      <a16:colId xmlns:a16="http://schemas.microsoft.com/office/drawing/2014/main" val="916534918"/>
                    </a:ext>
                  </a:extLst>
                </a:gridCol>
                <a:gridCol w="658368">
                  <a:extLst>
                    <a:ext uri="{9D8B030D-6E8A-4147-A177-3AD203B41FA5}">
                      <a16:colId xmlns:a16="http://schemas.microsoft.com/office/drawing/2014/main" val="703488068"/>
                    </a:ext>
                  </a:extLst>
                </a:gridCol>
                <a:gridCol w="658368">
                  <a:extLst>
                    <a:ext uri="{9D8B030D-6E8A-4147-A177-3AD203B41FA5}">
                      <a16:colId xmlns:a16="http://schemas.microsoft.com/office/drawing/2014/main" val="2222343878"/>
                    </a:ext>
                  </a:extLst>
                </a:gridCol>
                <a:gridCol w="658368">
                  <a:extLst>
                    <a:ext uri="{9D8B030D-6E8A-4147-A177-3AD203B41FA5}">
                      <a16:colId xmlns:a16="http://schemas.microsoft.com/office/drawing/2014/main" val="2068602609"/>
                    </a:ext>
                  </a:extLst>
                </a:gridCol>
                <a:gridCol w="658368">
                  <a:extLst>
                    <a:ext uri="{9D8B030D-6E8A-4147-A177-3AD203B41FA5}">
                      <a16:colId xmlns:a16="http://schemas.microsoft.com/office/drawing/2014/main" val="101196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1285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- 2024-04-12 17:24:04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https://quintly-eu-image-storage.s3.amazonaws.com/42a5b893a9726451877e4ab7634db126/c124a231a6e0ca4c31a783d1e152ab69.jpg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04/13/2024 17:08:52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1462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- 2024-04-10 13:17:55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https://quintly-eu-image-storage.s3.amazonaws.com/42a5b893a9726451877e4ab7634db126/91dae2a268c77e448174e6df688806b3.jpg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13:08:47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40668256"/>
                  </a:ext>
                </a:extLst>
              </a:tr>
            </a:tbl>
          </a:graphicData>
        </a:graphic>
      </p:graphicFrame>
      <p:sp>
        <p:nvSpPr>
          <p:cNvPr id="4" name="Text Placeholder 3">
            <a:extLst>
              <a:ext uri="{FF2B5EF4-FFF2-40B4-BE49-F238E27FC236}">
                <a16:creationId xmlns:a16="http://schemas.microsoft.com/office/drawing/2014/main" id="{64A694F8-2556-43F9-91C3-45C3F1C01DA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3615671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2315</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2024-05-09T14:51:12Z</dcterms:created>
  <dcterms:modified xsi:type="dcterms:W3CDTF">2024-05-09T14:52:07Z</dcterms:modified>
</cp:coreProperties>
</file>