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45383</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277D-4EDB-A5BA-373D29A3F60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45383</c:v>
                </c:pt>
              </c:numCache>
            </c:numRef>
          </c:cat>
          <c:val>
            <c:numRef>
              <c:f>Sheet1!$C$2</c:f>
              <c:numCache>
                <c:formatCode>General</c:formatCode>
                <c:ptCount val="1"/>
                <c:pt idx="0">
                  <c:v>541</c:v>
                </c:pt>
              </c:numCache>
            </c:numRef>
          </c:val>
          <c:extLst>
            <c:ext xmlns:c16="http://schemas.microsoft.com/office/drawing/2014/chart" uri="{C3380CC4-5D6E-409C-BE32-E72D297353CC}">
              <c16:uniqueId val="{00000001-277D-4EDB-A5BA-373D29A3F60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45383</c:v>
                </c:pt>
              </c:numCache>
            </c:numRef>
          </c:cat>
          <c:val>
            <c:numRef>
              <c:f>Sheet1!$D$2</c:f>
              <c:numCache>
                <c:formatCode>General</c:formatCode>
                <c:ptCount val="1"/>
                <c:pt idx="0">
                  <c:v>22119</c:v>
                </c:pt>
              </c:numCache>
            </c:numRef>
          </c:val>
          <c:extLst>
            <c:ext xmlns:c16="http://schemas.microsoft.com/office/drawing/2014/chart" uri="{C3380CC4-5D6E-409C-BE32-E72D297353CC}">
              <c16:uniqueId val="{00000002-277D-4EDB-A5BA-373D29A3F60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45383</c:v>
                </c:pt>
              </c:numCache>
            </c:numRef>
          </c:cat>
          <c:val>
            <c:numRef>
              <c:f>Sheet1!$E$2</c:f>
              <c:numCache>
                <c:formatCode>General</c:formatCode>
                <c:ptCount val="1"/>
                <c:pt idx="0">
                  <c:v>287</c:v>
                </c:pt>
              </c:numCache>
            </c:numRef>
          </c:val>
          <c:extLst>
            <c:ext xmlns:c16="http://schemas.microsoft.com/office/drawing/2014/chart" uri="{C3380CC4-5D6E-409C-BE32-E72D297353CC}">
              <c16:uniqueId val="{00000003-277D-4EDB-A5BA-373D29A3F609}"/>
            </c:ext>
          </c:extLst>
        </c:ser>
        <c:dLbls>
          <c:showLegendKey val="0"/>
          <c:showVal val="0"/>
          <c:showCatName val="0"/>
          <c:showSerName val="0"/>
          <c:showPercent val="0"/>
          <c:showBubbleSize val="0"/>
        </c:dLbls>
        <c:gapWidth val="219"/>
        <c:overlap val="-27"/>
        <c:axId val="385443256"/>
        <c:axId val="385444240"/>
      </c:barChart>
      <c:dateAx>
        <c:axId val="38544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4240"/>
        <c:crosses val="autoZero"/>
        <c:auto val="1"/>
        <c:lblOffset val="100"/>
        <c:baseTimeUnit val="days"/>
      </c:dateAx>
      <c:valAx>
        <c:axId val="38544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1</c:v>
                </c:pt>
              </c:numCache>
            </c:numRef>
          </c:val>
          <c:extLst>
            <c:ext xmlns:c16="http://schemas.microsoft.com/office/drawing/2014/chart" uri="{C3380CC4-5D6E-409C-BE32-E72D297353CC}">
              <c16:uniqueId val="{00000000-9481-422A-BE32-AFB3ED097186}"/>
            </c:ext>
          </c:extLst>
        </c:ser>
        <c:dLbls>
          <c:showLegendKey val="0"/>
          <c:showVal val="0"/>
          <c:showCatName val="0"/>
          <c:showSerName val="0"/>
          <c:showPercent val="0"/>
          <c:showBubbleSize val="0"/>
        </c:dLbls>
        <c:gapWidth val="219"/>
        <c:overlap val="-27"/>
        <c:axId val="385439000"/>
        <c:axId val="385439656"/>
      </c:barChart>
      <c:dateAx>
        <c:axId val="38543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9656"/>
        <c:crosses val="autoZero"/>
        <c:auto val="1"/>
        <c:lblOffset val="100"/>
        <c:baseTimeUnit val="months"/>
      </c:dateAx>
      <c:valAx>
        <c:axId val="38543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38F-423F-838E-79D10BB819FA}"/>
            </c:ext>
          </c:extLst>
        </c:ser>
        <c:dLbls>
          <c:showLegendKey val="0"/>
          <c:showVal val="0"/>
          <c:showCatName val="0"/>
          <c:showSerName val="0"/>
          <c:showPercent val="0"/>
          <c:showBubbleSize val="0"/>
        </c:dLbls>
        <c:gapWidth val="219"/>
        <c:overlap val="-27"/>
        <c:axId val="390354528"/>
        <c:axId val="390357480"/>
      </c:barChart>
      <c:dateAx>
        <c:axId val="39035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7480"/>
        <c:crosses val="autoZero"/>
        <c:auto val="1"/>
        <c:lblOffset val="100"/>
        <c:baseTimeUnit val="months"/>
      </c:dateAx>
      <c:valAx>
        <c:axId val="39035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C67-44A1-B97A-2CD3EDA31069}"/>
            </c:ext>
          </c:extLst>
        </c:ser>
        <c:dLbls>
          <c:showLegendKey val="0"/>
          <c:showVal val="0"/>
          <c:showCatName val="0"/>
          <c:showSerName val="0"/>
          <c:showPercent val="0"/>
          <c:showBubbleSize val="0"/>
        </c:dLbls>
        <c:gapWidth val="219"/>
        <c:overlap val="-27"/>
        <c:axId val="391496936"/>
        <c:axId val="391501200"/>
      </c:barChart>
      <c:catAx>
        <c:axId val="39149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1200"/>
        <c:crosses val="autoZero"/>
        <c:auto val="1"/>
        <c:lblAlgn val="ctr"/>
        <c:lblOffset val="100"/>
        <c:noMultiLvlLbl val="0"/>
      </c:catAx>
      <c:valAx>
        <c:axId val="39150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0</c:v>
                </c:pt>
                <c:pt idx="5">
                  <c:v>0</c:v>
                </c:pt>
              </c:numCache>
            </c:numRef>
          </c:val>
          <c:extLst>
            <c:ext xmlns:c16="http://schemas.microsoft.com/office/drawing/2014/chart" uri="{C3380CC4-5D6E-409C-BE32-E72D297353CC}">
              <c16:uniqueId val="{00000000-A384-44E3-8894-C738AF223B5E}"/>
            </c:ext>
          </c:extLst>
        </c:ser>
        <c:dLbls>
          <c:showLegendKey val="0"/>
          <c:showVal val="0"/>
          <c:showCatName val="0"/>
          <c:showSerName val="0"/>
          <c:showPercent val="0"/>
          <c:showBubbleSize val="0"/>
        </c:dLbls>
        <c:gapWidth val="219"/>
        <c:overlap val="-27"/>
        <c:axId val="391498248"/>
        <c:axId val="391501528"/>
      </c:barChart>
      <c:dateAx>
        <c:axId val="39149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1528"/>
        <c:crosses val="autoZero"/>
        <c:auto val="1"/>
        <c:lblOffset val="100"/>
        <c:baseTimeUnit val="months"/>
      </c:dateAx>
      <c:valAx>
        <c:axId val="39150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numCache>
            </c:numRef>
          </c:val>
          <c:extLst>
            <c:ext xmlns:c16="http://schemas.microsoft.com/office/drawing/2014/chart" uri="{C3380CC4-5D6E-409C-BE32-E72D297353CC}">
              <c16:uniqueId val="{00000000-D178-4FF2-9729-BC1637A212AF}"/>
            </c:ext>
          </c:extLst>
        </c:ser>
        <c:dLbls>
          <c:showLegendKey val="0"/>
          <c:showVal val="0"/>
          <c:showCatName val="0"/>
          <c:showSerName val="0"/>
          <c:showPercent val="0"/>
          <c:showBubbleSize val="0"/>
        </c:dLbls>
        <c:gapWidth val="219"/>
        <c:overlap val="-27"/>
        <c:axId val="491103264"/>
        <c:axId val="491103592"/>
      </c:barChart>
      <c:dateAx>
        <c:axId val="49110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03592"/>
        <c:crosses val="autoZero"/>
        <c:auto val="1"/>
        <c:lblOffset val="100"/>
        <c:baseTimeUnit val="months"/>
      </c:dateAx>
      <c:valAx>
        <c:axId val="49110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0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EA3-46DF-A843-379D07B80D9C}"/>
            </c:ext>
          </c:extLst>
        </c:ser>
        <c:dLbls>
          <c:showLegendKey val="0"/>
          <c:showVal val="0"/>
          <c:showCatName val="0"/>
          <c:showSerName val="0"/>
          <c:showPercent val="0"/>
          <c:showBubbleSize val="0"/>
        </c:dLbls>
        <c:gapWidth val="219"/>
        <c:overlap val="-27"/>
        <c:axId val="491107856"/>
        <c:axId val="491105560"/>
      </c:barChart>
      <c:dateAx>
        <c:axId val="49110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05560"/>
        <c:crosses val="autoZero"/>
        <c:auto val="1"/>
        <c:lblOffset val="100"/>
        <c:baseTimeUnit val="months"/>
      </c:dateAx>
      <c:valAx>
        <c:axId val="49110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0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1BD-48DA-AE5C-DB5A711EA47C}"/>
            </c:ext>
          </c:extLst>
        </c:ser>
        <c:dLbls>
          <c:showLegendKey val="0"/>
          <c:showVal val="0"/>
          <c:showCatName val="0"/>
          <c:showSerName val="0"/>
          <c:showPercent val="0"/>
          <c:showBubbleSize val="0"/>
        </c:dLbls>
        <c:gapWidth val="219"/>
        <c:overlap val="-27"/>
        <c:axId val="491106872"/>
        <c:axId val="491111792"/>
      </c:barChart>
      <c:catAx>
        <c:axId val="49110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11792"/>
        <c:crosses val="autoZero"/>
        <c:auto val="1"/>
        <c:lblAlgn val="ctr"/>
        <c:lblOffset val="100"/>
        <c:noMultiLvlLbl val="0"/>
      </c:catAx>
      <c:valAx>
        <c:axId val="4911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0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3</c:v>
                </c:pt>
              </c:numCache>
            </c:numRef>
          </c:val>
          <c:extLst>
            <c:ext xmlns:c16="http://schemas.microsoft.com/office/drawing/2014/chart" uri="{C3380CC4-5D6E-409C-BE32-E72D297353CC}">
              <c16:uniqueId val="{00000000-6D4E-4007-B38C-AD3599BAA5DD}"/>
            </c:ext>
          </c:extLst>
        </c:ser>
        <c:dLbls>
          <c:showLegendKey val="0"/>
          <c:showVal val="0"/>
          <c:showCatName val="0"/>
          <c:showSerName val="0"/>
          <c:showPercent val="0"/>
          <c:showBubbleSize val="0"/>
        </c:dLbls>
        <c:gapWidth val="219"/>
        <c:overlap val="-27"/>
        <c:axId val="496326984"/>
        <c:axId val="496324032"/>
      </c:barChart>
      <c:dateAx>
        <c:axId val="49632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24032"/>
        <c:crosses val="autoZero"/>
        <c:auto val="1"/>
        <c:lblOffset val="100"/>
        <c:baseTimeUnit val="months"/>
      </c:dateAx>
      <c:valAx>
        <c:axId val="49632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2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34</c:v>
                </c:pt>
                <c:pt idx="1">
                  <c:v>59</c:v>
                </c:pt>
                <c:pt idx="2">
                  <c:v>52</c:v>
                </c:pt>
                <c:pt idx="3">
                  <c:v>61</c:v>
                </c:pt>
              </c:numCache>
            </c:numRef>
          </c:val>
          <c:extLst>
            <c:ext xmlns:c16="http://schemas.microsoft.com/office/drawing/2014/chart" uri="{C3380CC4-5D6E-409C-BE32-E72D297353CC}">
              <c16:uniqueId val="{00000000-B7C9-4C6F-B1C5-77B6890A2D0C}"/>
            </c:ext>
          </c:extLst>
        </c:ser>
        <c:dLbls>
          <c:showLegendKey val="0"/>
          <c:showVal val="0"/>
          <c:showCatName val="0"/>
          <c:showSerName val="0"/>
          <c:showPercent val="0"/>
          <c:showBubbleSize val="0"/>
        </c:dLbls>
        <c:gapWidth val="219"/>
        <c:overlap val="-27"/>
        <c:axId val="496318784"/>
        <c:axId val="496328952"/>
      </c:barChart>
      <c:catAx>
        <c:axId val="49631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28952"/>
        <c:crosses val="autoZero"/>
        <c:auto val="1"/>
        <c:lblAlgn val="ctr"/>
        <c:lblOffset val="100"/>
        <c:noMultiLvlLbl val="0"/>
      </c:catAx>
      <c:valAx>
        <c:axId val="49632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1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409</c:v>
                </c:pt>
                <c:pt idx="1">
                  <c:v>775</c:v>
                </c:pt>
                <c:pt idx="2">
                  <c:v>677</c:v>
                </c:pt>
                <c:pt idx="3">
                  <c:v>856</c:v>
                </c:pt>
              </c:numCache>
            </c:numRef>
          </c:val>
          <c:extLst>
            <c:ext xmlns:c16="http://schemas.microsoft.com/office/drawing/2014/chart" uri="{C3380CC4-5D6E-409C-BE32-E72D297353CC}">
              <c16:uniqueId val="{00000000-8B44-4D30-B6C7-5EA95E902CC4}"/>
            </c:ext>
          </c:extLst>
        </c:ser>
        <c:dLbls>
          <c:showLegendKey val="0"/>
          <c:showVal val="0"/>
          <c:showCatName val="0"/>
          <c:showSerName val="0"/>
          <c:showPercent val="0"/>
          <c:showBubbleSize val="0"/>
        </c:dLbls>
        <c:gapWidth val="219"/>
        <c:overlap val="-27"/>
        <c:axId val="496329280"/>
        <c:axId val="496339448"/>
      </c:barChart>
      <c:catAx>
        <c:axId val="49632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9448"/>
        <c:crosses val="autoZero"/>
        <c:auto val="1"/>
        <c:lblAlgn val="ctr"/>
        <c:lblOffset val="100"/>
        <c:noMultiLvlLbl val="0"/>
      </c:catAx>
      <c:valAx>
        <c:axId val="49633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2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36772</c:v>
                </c:pt>
              </c:numCache>
            </c:numRef>
          </c:val>
          <c:extLst>
            <c:ext xmlns:c16="http://schemas.microsoft.com/office/drawing/2014/chart" uri="{C3380CC4-5D6E-409C-BE32-E72D297353CC}">
              <c16:uniqueId val="{00000000-9457-4727-AB2C-6A9E668D30AC}"/>
            </c:ext>
          </c:extLst>
        </c:ser>
        <c:dLbls>
          <c:showLegendKey val="0"/>
          <c:showVal val="0"/>
          <c:showCatName val="0"/>
          <c:showSerName val="0"/>
          <c:showPercent val="0"/>
          <c:showBubbleSize val="0"/>
        </c:dLbls>
        <c:gapWidth val="219"/>
        <c:overlap val="-27"/>
        <c:axId val="496330920"/>
        <c:axId val="496331248"/>
      </c:barChart>
      <c:catAx>
        <c:axId val="49633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1248"/>
        <c:crosses val="autoZero"/>
        <c:auto val="1"/>
        <c:lblAlgn val="ctr"/>
        <c:lblOffset val="100"/>
        <c:noMultiLvlLbl val="0"/>
      </c:catAx>
      <c:valAx>
        <c:axId val="49633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0</c:v>
                </c:pt>
              </c:numCache>
            </c:numRef>
          </c:val>
          <c:extLst>
            <c:ext xmlns:c16="http://schemas.microsoft.com/office/drawing/2014/chart" uri="{C3380CC4-5D6E-409C-BE32-E72D297353CC}">
              <c16:uniqueId val="{00000000-06DC-487C-A4E7-1F019B04FAE9}"/>
            </c:ext>
          </c:extLst>
        </c:ser>
        <c:dLbls>
          <c:showLegendKey val="0"/>
          <c:showVal val="0"/>
          <c:showCatName val="0"/>
          <c:showSerName val="0"/>
          <c:showPercent val="0"/>
          <c:showBubbleSize val="0"/>
        </c:dLbls>
        <c:gapWidth val="219"/>
        <c:overlap val="-27"/>
        <c:axId val="530007456"/>
        <c:axId val="530003848"/>
      </c:barChart>
      <c:dateAx>
        <c:axId val="53000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03848"/>
        <c:crosses val="autoZero"/>
        <c:auto val="1"/>
        <c:lblOffset val="100"/>
        <c:baseTimeUnit val="months"/>
      </c:dateAx>
      <c:valAx>
        <c:axId val="53000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0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A2-476D-8F00-6567A13BAF80}"/>
            </c:ext>
          </c:extLst>
        </c:ser>
        <c:dLbls>
          <c:showLegendKey val="0"/>
          <c:showVal val="0"/>
          <c:showCatName val="0"/>
          <c:showSerName val="0"/>
          <c:showPercent val="0"/>
          <c:showBubbleSize val="0"/>
        </c:dLbls>
        <c:gapWidth val="219"/>
        <c:overlap val="-27"/>
        <c:axId val="530001552"/>
        <c:axId val="530001224"/>
      </c:barChart>
      <c:dateAx>
        <c:axId val="53000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01224"/>
        <c:crosses val="autoZero"/>
        <c:auto val="1"/>
        <c:lblOffset val="100"/>
        <c:baseTimeUnit val="months"/>
      </c:dateAx>
      <c:valAx>
        <c:axId val="53000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0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66</c:v>
                </c:pt>
                <c:pt idx="1">
                  <c:v>73</c:v>
                </c:pt>
                <c:pt idx="2">
                  <c:v>83</c:v>
                </c:pt>
                <c:pt idx="3">
                  <c:v>65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A8-4986-8EDD-7B53B05F3109}"/>
            </c:ext>
          </c:extLst>
        </c:ser>
        <c:dLbls>
          <c:showLegendKey val="0"/>
          <c:showVal val="0"/>
          <c:showCatName val="0"/>
          <c:showSerName val="0"/>
          <c:showPercent val="0"/>
          <c:showBubbleSize val="0"/>
        </c:dLbls>
        <c:gapWidth val="219"/>
        <c:overlap val="-27"/>
        <c:axId val="530012048"/>
        <c:axId val="530012376"/>
      </c:barChart>
      <c:catAx>
        <c:axId val="53001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12376"/>
        <c:crosses val="autoZero"/>
        <c:auto val="1"/>
        <c:lblAlgn val="ctr"/>
        <c:lblOffset val="100"/>
        <c:noMultiLvlLbl val="0"/>
      </c:catAx>
      <c:valAx>
        <c:axId val="53001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1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numCache>
            </c:numRef>
          </c:val>
          <c:extLst>
            <c:ext xmlns:c16="http://schemas.microsoft.com/office/drawing/2014/chart" uri="{C3380CC4-5D6E-409C-BE32-E72D297353CC}">
              <c16:uniqueId val="{00000000-2542-4095-8A21-7E43247AC7E8}"/>
            </c:ext>
          </c:extLst>
        </c:ser>
        <c:dLbls>
          <c:showLegendKey val="0"/>
          <c:showVal val="0"/>
          <c:showCatName val="0"/>
          <c:showSerName val="0"/>
          <c:showPercent val="0"/>
          <c:showBubbleSize val="0"/>
        </c:dLbls>
        <c:gapWidth val="219"/>
        <c:overlap val="-27"/>
        <c:axId val="529956616"/>
        <c:axId val="529954976"/>
      </c:barChart>
      <c:dateAx>
        <c:axId val="52995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54976"/>
        <c:crosses val="autoZero"/>
        <c:auto val="1"/>
        <c:lblOffset val="100"/>
        <c:baseTimeUnit val="months"/>
      </c:dateAx>
      <c:valAx>
        <c:axId val="52995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5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6AE42-900A-492C-8083-523BA7B8869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2873089-A6B3-44CE-A0DD-1519BA30380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87985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3EE9-B41F-49C2-9971-460D4A543D1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AA7DD08E-4545-42ED-9381-D74D9B838FFA}"/>
              </a:ext>
            </a:extLst>
          </p:cNvPr>
          <p:cNvGraphicFramePr>
            <a:graphicFrameLocks noGrp="1"/>
          </p:cNvGraphicFramePr>
          <p:nvPr>
            <p:ph type="chart" sz="quarter" idx="13"/>
            <p:extLst>
              <p:ext uri="{D42A27DB-BD31-4B8C-83A1-F6EECF244321}">
                <p14:modId xmlns:p14="http://schemas.microsoft.com/office/powerpoint/2010/main" val="357040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F83FF-314B-4A43-83DD-7DD29B30A299}"/>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68538408-CC3F-4B3F-AC25-6DAFE385D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21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BA6D9-622C-45B5-BD22-6CF6F903832F}"/>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6A80A77-CC1A-4D41-9313-D507E731B1BC}"/>
              </a:ext>
            </a:extLst>
          </p:cNvPr>
          <p:cNvGraphicFramePr>
            <a:graphicFrameLocks noGrp="1"/>
          </p:cNvGraphicFramePr>
          <p:nvPr>
            <p:ph type="tbl" sz="quarter" idx="13"/>
            <p:extLst>
              <p:ext uri="{D42A27DB-BD31-4B8C-83A1-F6EECF244321}">
                <p14:modId xmlns:p14="http://schemas.microsoft.com/office/powerpoint/2010/main" val="266231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50715786"/>
                    </a:ext>
                  </a:extLst>
                </a:gridCol>
                <a:gridCol w="905256">
                  <a:extLst>
                    <a:ext uri="{9D8B030D-6E8A-4147-A177-3AD203B41FA5}">
                      <a16:colId xmlns:a16="http://schemas.microsoft.com/office/drawing/2014/main" val="3518853128"/>
                    </a:ext>
                  </a:extLst>
                </a:gridCol>
                <a:gridCol w="905256">
                  <a:extLst>
                    <a:ext uri="{9D8B030D-6E8A-4147-A177-3AD203B41FA5}">
                      <a16:colId xmlns:a16="http://schemas.microsoft.com/office/drawing/2014/main" val="2772467388"/>
                    </a:ext>
                  </a:extLst>
                </a:gridCol>
                <a:gridCol w="905256">
                  <a:extLst>
                    <a:ext uri="{9D8B030D-6E8A-4147-A177-3AD203B41FA5}">
                      <a16:colId xmlns:a16="http://schemas.microsoft.com/office/drawing/2014/main" val="261222185"/>
                    </a:ext>
                  </a:extLst>
                </a:gridCol>
                <a:gridCol w="905256">
                  <a:extLst>
                    <a:ext uri="{9D8B030D-6E8A-4147-A177-3AD203B41FA5}">
                      <a16:colId xmlns:a16="http://schemas.microsoft.com/office/drawing/2014/main" val="1915433080"/>
                    </a:ext>
                  </a:extLst>
                </a:gridCol>
                <a:gridCol w="905256">
                  <a:extLst>
                    <a:ext uri="{9D8B030D-6E8A-4147-A177-3AD203B41FA5}">
                      <a16:colId xmlns:a16="http://schemas.microsoft.com/office/drawing/2014/main" val="2594595381"/>
                    </a:ext>
                  </a:extLst>
                </a:gridCol>
                <a:gridCol w="905256">
                  <a:extLst>
                    <a:ext uri="{9D8B030D-6E8A-4147-A177-3AD203B41FA5}">
                      <a16:colId xmlns:a16="http://schemas.microsoft.com/office/drawing/2014/main" val="2547506065"/>
                    </a:ext>
                  </a:extLst>
                </a:gridCol>
                <a:gridCol w="905256">
                  <a:extLst>
                    <a:ext uri="{9D8B030D-6E8A-4147-A177-3AD203B41FA5}">
                      <a16:colId xmlns:a16="http://schemas.microsoft.com/office/drawing/2014/main" val="313503"/>
                    </a:ext>
                  </a:extLst>
                </a:gridCol>
                <a:gridCol w="905256">
                  <a:extLst>
                    <a:ext uri="{9D8B030D-6E8A-4147-A177-3AD203B41FA5}">
                      <a16:colId xmlns:a16="http://schemas.microsoft.com/office/drawing/2014/main" val="117117495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2390858"/>
                  </a:ext>
                </a:extLst>
              </a:tr>
              <a:tr h="370840">
                <a:tc>
                  <a:txBody>
                    <a:bodyPr/>
                    <a:lstStyle/>
                    <a:p>
                      <a:r>
                        <a:rPr lang="en-US" sz="1000"/>
                        <a:t>502</a:t>
                      </a:r>
                    </a:p>
                  </a:txBody>
                  <a:tcPr/>
                </a:tc>
                <a:tc>
                  <a:txBody>
                    <a:bodyPr/>
                    <a:lstStyle/>
                    <a:p>
                      <a:r>
                        <a:rPr lang="en-US" sz="1000"/>
                        <a:t>0</a:t>
                      </a:r>
                    </a:p>
                  </a:txBody>
                  <a:tcPr/>
                </a:tc>
                <a:tc>
                  <a:txBody>
                    <a:bodyPr/>
                    <a:lstStyle/>
                    <a:p>
                      <a:r>
                        <a:rPr lang="en-US" sz="1000"/>
                        <a:t>14</a:t>
                      </a:r>
                    </a:p>
                  </a:txBody>
                  <a:tcPr/>
                </a:tc>
                <a:tc>
                  <a:txBody>
                    <a:bodyPr/>
                    <a:lstStyle/>
                    <a:p>
                      <a:r>
                        <a:rPr lang="en-US" sz="1000"/>
                        <a:t>93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1.5083 %</a:t>
                      </a:r>
                    </a:p>
                  </a:txBody>
                  <a:tcPr/>
                </a:tc>
                <a:tc>
                  <a:txBody>
                    <a:bodyPr/>
                    <a:lstStyle/>
                    <a:p>
                      <a:r>
                        <a:rPr lang="en-US" sz="1000"/>
                        <a:t>0.0 %</a:t>
                      </a:r>
                    </a:p>
                  </a:txBody>
                  <a:tcPr/>
                </a:tc>
                <a:extLst>
                  <a:ext uri="{0D108BD9-81ED-4DB2-BD59-A6C34878D82A}">
                    <a16:rowId xmlns:a16="http://schemas.microsoft.com/office/drawing/2014/main" val="1375297645"/>
                  </a:ext>
                </a:extLst>
              </a:tr>
            </a:tbl>
          </a:graphicData>
        </a:graphic>
      </p:graphicFrame>
      <p:sp>
        <p:nvSpPr>
          <p:cNvPr id="4" name="Text Placeholder 3">
            <a:extLst>
              <a:ext uri="{FF2B5EF4-FFF2-40B4-BE49-F238E27FC236}">
                <a16:creationId xmlns:a16="http://schemas.microsoft.com/office/drawing/2014/main" id="{258EAC88-6D4A-4B7C-9D39-E0BE04FE27E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823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7D32-644B-498D-9602-75F87E236BB9}"/>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D38F1CA2-C1F6-44B2-AE72-48A8FA7A5331}"/>
              </a:ext>
            </a:extLst>
          </p:cNvPr>
          <p:cNvGraphicFramePr>
            <a:graphicFrameLocks noGrp="1"/>
          </p:cNvGraphicFramePr>
          <p:nvPr>
            <p:ph type="chart" sz="quarter" idx="13"/>
            <p:extLst>
              <p:ext uri="{D42A27DB-BD31-4B8C-83A1-F6EECF244321}">
                <p14:modId xmlns:p14="http://schemas.microsoft.com/office/powerpoint/2010/main" val="4011282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4B6F7-EF7E-4EA7-9DEA-BD588187192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1D67AFA-4A5F-4A23-A340-AA25A5832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116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D796-A5DC-4111-A634-7501C88C33B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C0DC6E6-4A63-4BBF-969D-062F4FFAE168}"/>
              </a:ext>
            </a:extLst>
          </p:cNvPr>
          <p:cNvGraphicFramePr>
            <a:graphicFrameLocks noGrp="1"/>
          </p:cNvGraphicFramePr>
          <p:nvPr>
            <p:ph type="chart" sz="quarter" idx="13"/>
            <p:extLst>
              <p:ext uri="{D42A27DB-BD31-4B8C-83A1-F6EECF244321}">
                <p14:modId xmlns:p14="http://schemas.microsoft.com/office/powerpoint/2010/main" val="3539321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61F076-9EC9-46BB-B119-238949DE871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C9B2D9-E909-4CE0-B498-0A4DA9C11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008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A9CDC-229E-40BB-8DD1-7BD94B8819A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E5CC7FF-9C26-40EB-AFC4-482EE2F15016}"/>
              </a:ext>
            </a:extLst>
          </p:cNvPr>
          <p:cNvGraphicFramePr>
            <a:graphicFrameLocks noGrp="1"/>
          </p:cNvGraphicFramePr>
          <p:nvPr>
            <p:ph type="chart" sz="quarter" idx="13"/>
            <p:extLst>
              <p:ext uri="{D42A27DB-BD31-4B8C-83A1-F6EECF244321}">
                <p14:modId xmlns:p14="http://schemas.microsoft.com/office/powerpoint/2010/main" val="991339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FD09FA-E485-4EAC-B25D-F320080045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4656A6-1B02-444D-8919-89BA222C9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960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0E4F-A3DF-4F4F-B841-01227ED75B3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EB2381A6-6340-4389-B45B-F7AB0E9F4754}"/>
              </a:ext>
            </a:extLst>
          </p:cNvPr>
          <p:cNvGraphicFramePr>
            <a:graphicFrameLocks noGrp="1"/>
          </p:cNvGraphicFramePr>
          <p:nvPr>
            <p:ph type="chart" sz="quarter" idx="13"/>
            <p:extLst>
              <p:ext uri="{D42A27DB-BD31-4B8C-83A1-F6EECF244321}">
                <p14:modId xmlns:p14="http://schemas.microsoft.com/office/powerpoint/2010/main" val="2282646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FEDBD1-C693-4B9D-AC1A-BAA30618326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C912A12-8E48-418F-9BC0-3156119C0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97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AED0-CC75-46D1-AAED-22C69A0306E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54AC2082-E275-4BBD-8BBA-62743F9ABB3C}"/>
              </a:ext>
            </a:extLst>
          </p:cNvPr>
          <p:cNvGraphicFramePr>
            <a:graphicFrameLocks noGrp="1"/>
          </p:cNvGraphicFramePr>
          <p:nvPr>
            <p:ph type="tbl" sz="quarter" idx="13"/>
            <p:extLst>
              <p:ext uri="{D42A27DB-BD31-4B8C-83A1-F6EECF244321}">
                <p14:modId xmlns:p14="http://schemas.microsoft.com/office/powerpoint/2010/main" val="212748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8988407"/>
                    </a:ext>
                  </a:extLst>
                </a:gridCol>
                <a:gridCol w="1481328">
                  <a:extLst>
                    <a:ext uri="{9D8B030D-6E8A-4147-A177-3AD203B41FA5}">
                      <a16:colId xmlns:a16="http://schemas.microsoft.com/office/drawing/2014/main" val="1655156768"/>
                    </a:ext>
                  </a:extLst>
                </a:gridCol>
                <a:gridCol w="329184">
                  <a:extLst>
                    <a:ext uri="{9D8B030D-6E8A-4147-A177-3AD203B41FA5}">
                      <a16:colId xmlns:a16="http://schemas.microsoft.com/office/drawing/2014/main" val="360218386"/>
                    </a:ext>
                  </a:extLst>
                </a:gridCol>
                <a:gridCol w="329184">
                  <a:extLst>
                    <a:ext uri="{9D8B030D-6E8A-4147-A177-3AD203B41FA5}">
                      <a16:colId xmlns:a16="http://schemas.microsoft.com/office/drawing/2014/main" val="2290910225"/>
                    </a:ext>
                  </a:extLst>
                </a:gridCol>
                <a:gridCol w="329184">
                  <a:extLst>
                    <a:ext uri="{9D8B030D-6E8A-4147-A177-3AD203B41FA5}">
                      <a16:colId xmlns:a16="http://schemas.microsoft.com/office/drawing/2014/main" val="289216674"/>
                    </a:ext>
                  </a:extLst>
                </a:gridCol>
                <a:gridCol w="329184">
                  <a:extLst>
                    <a:ext uri="{9D8B030D-6E8A-4147-A177-3AD203B41FA5}">
                      <a16:colId xmlns:a16="http://schemas.microsoft.com/office/drawing/2014/main" val="3823424687"/>
                    </a:ext>
                  </a:extLst>
                </a:gridCol>
                <a:gridCol w="329184">
                  <a:extLst>
                    <a:ext uri="{9D8B030D-6E8A-4147-A177-3AD203B41FA5}">
                      <a16:colId xmlns:a16="http://schemas.microsoft.com/office/drawing/2014/main" val="3084458870"/>
                    </a:ext>
                  </a:extLst>
                </a:gridCol>
                <a:gridCol w="329184">
                  <a:extLst>
                    <a:ext uri="{9D8B030D-6E8A-4147-A177-3AD203B41FA5}">
                      <a16:colId xmlns:a16="http://schemas.microsoft.com/office/drawing/2014/main" val="1653357793"/>
                    </a:ext>
                  </a:extLst>
                </a:gridCol>
                <a:gridCol w="329184">
                  <a:extLst>
                    <a:ext uri="{9D8B030D-6E8A-4147-A177-3AD203B41FA5}">
                      <a16:colId xmlns:a16="http://schemas.microsoft.com/office/drawing/2014/main" val="2006187216"/>
                    </a:ext>
                  </a:extLst>
                </a:gridCol>
                <a:gridCol w="329184">
                  <a:extLst>
                    <a:ext uri="{9D8B030D-6E8A-4147-A177-3AD203B41FA5}">
                      <a16:colId xmlns:a16="http://schemas.microsoft.com/office/drawing/2014/main" val="2367966149"/>
                    </a:ext>
                  </a:extLst>
                </a:gridCol>
                <a:gridCol w="329184">
                  <a:extLst>
                    <a:ext uri="{9D8B030D-6E8A-4147-A177-3AD203B41FA5}">
                      <a16:colId xmlns:a16="http://schemas.microsoft.com/office/drawing/2014/main" val="709910281"/>
                    </a:ext>
                  </a:extLst>
                </a:gridCol>
                <a:gridCol w="329184">
                  <a:extLst>
                    <a:ext uri="{9D8B030D-6E8A-4147-A177-3AD203B41FA5}">
                      <a16:colId xmlns:a16="http://schemas.microsoft.com/office/drawing/2014/main" val="659013570"/>
                    </a:ext>
                  </a:extLst>
                </a:gridCol>
                <a:gridCol w="329184">
                  <a:extLst>
                    <a:ext uri="{9D8B030D-6E8A-4147-A177-3AD203B41FA5}">
                      <a16:colId xmlns:a16="http://schemas.microsoft.com/office/drawing/2014/main" val="3286735357"/>
                    </a:ext>
                  </a:extLst>
                </a:gridCol>
                <a:gridCol w="329184">
                  <a:extLst>
                    <a:ext uri="{9D8B030D-6E8A-4147-A177-3AD203B41FA5}">
                      <a16:colId xmlns:a16="http://schemas.microsoft.com/office/drawing/2014/main" val="492454653"/>
                    </a:ext>
                  </a:extLst>
                </a:gridCol>
                <a:gridCol w="329184">
                  <a:extLst>
                    <a:ext uri="{9D8B030D-6E8A-4147-A177-3AD203B41FA5}">
                      <a16:colId xmlns:a16="http://schemas.microsoft.com/office/drawing/2014/main" val="3181934832"/>
                    </a:ext>
                  </a:extLst>
                </a:gridCol>
                <a:gridCol w="329184">
                  <a:extLst>
                    <a:ext uri="{9D8B030D-6E8A-4147-A177-3AD203B41FA5}">
                      <a16:colId xmlns:a16="http://schemas.microsoft.com/office/drawing/2014/main" val="135816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9168829"/>
                  </a:ext>
                </a:extLst>
              </a:tr>
            </a:tbl>
          </a:graphicData>
        </a:graphic>
      </p:graphicFrame>
      <p:sp>
        <p:nvSpPr>
          <p:cNvPr id="4" name="Text Placeholder 3">
            <a:extLst>
              <a:ext uri="{FF2B5EF4-FFF2-40B4-BE49-F238E27FC236}">
                <a16:creationId xmlns:a16="http://schemas.microsoft.com/office/drawing/2014/main" id="{F831C0B1-A0D1-4BF6-89B2-61EE92E8BD2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59303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07FB-3F07-4267-B0C2-42B1D2201DA7}"/>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F73947B-028D-40C8-9184-DA3EA50B0814}"/>
              </a:ext>
            </a:extLst>
          </p:cNvPr>
          <p:cNvGraphicFramePr>
            <a:graphicFrameLocks noGrp="1"/>
          </p:cNvGraphicFramePr>
          <p:nvPr>
            <p:ph type="tbl" sz="quarter" idx="13"/>
            <p:extLst>
              <p:ext uri="{D42A27DB-BD31-4B8C-83A1-F6EECF244321}">
                <p14:modId xmlns:p14="http://schemas.microsoft.com/office/powerpoint/2010/main" val="8616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62089922"/>
                    </a:ext>
                  </a:extLst>
                </a:gridCol>
                <a:gridCol w="1481328">
                  <a:extLst>
                    <a:ext uri="{9D8B030D-6E8A-4147-A177-3AD203B41FA5}">
                      <a16:colId xmlns:a16="http://schemas.microsoft.com/office/drawing/2014/main" val="4273229847"/>
                    </a:ext>
                  </a:extLst>
                </a:gridCol>
                <a:gridCol w="329184">
                  <a:extLst>
                    <a:ext uri="{9D8B030D-6E8A-4147-A177-3AD203B41FA5}">
                      <a16:colId xmlns:a16="http://schemas.microsoft.com/office/drawing/2014/main" val="1956835254"/>
                    </a:ext>
                  </a:extLst>
                </a:gridCol>
                <a:gridCol w="329184">
                  <a:extLst>
                    <a:ext uri="{9D8B030D-6E8A-4147-A177-3AD203B41FA5}">
                      <a16:colId xmlns:a16="http://schemas.microsoft.com/office/drawing/2014/main" val="2906060997"/>
                    </a:ext>
                  </a:extLst>
                </a:gridCol>
                <a:gridCol w="329184">
                  <a:extLst>
                    <a:ext uri="{9D8B030D-6E8A-4147-A177-3AD203B41FA5}">
                      <a16:colId xmlns:a16="http://schemas.microsoft.com/office/drawing/2014/main" val="746120780"/>
                    </a:ext>
                  </a:extLst>
                </a:gridCol>
                <a:gridCol w="329184">
                  <a:extLst>
                    <a:ext uri="{9D8B030D-6E8A-4147-A177-3AD203B41FA5}">
                      <a16:colId xmlns:a16="http://schemas.microsoft.com/office/drawing/2014/main" val="3405143812"/>
                    </a:ext>
                  </a:extLst>
                </a:gridCol>
                <a:gridCol w="329184">
                  <a:extLst>
                    <a:ext uri="{9D8B030D-6E8A-4147-A177-3AD203B41FA5}">
                      <a16:colId xmlns:a16="http://schemas.microsoft.com/office/drawing/2014/main" val="3322584324"/>
                    </a:ext>
                  </a:extLst>
                </a:gridCol>
                <a:gridCol w="329184">
                  <a:extLst>
                    <a:ext uri="{9D8B030D-6E8A-4147-A177-3AD203B41FA5}">
                      <a16:colId xmlns:a16="http://schemas.microsoft.com/office/drawing/2014/main" val="1119503564"/>
                    </a:ext>
                  </a:extLst>
                </a:gridCol>
                <a:gridCol w="329184">
                  <a:extLst>
                    <a:ext uri="{9D8B030D-6E8A-4147-A177-3AD203B41FA5}">
                      <a16:colId xmlns:a16="http://schemas.microsoft.com/office/drawing/2014/main" val="2802453122"/>
                    </a:ext>
                  </a:extLst>
                </a:gridCol>
                <a:gridCol w="329184">
                  <a:extLst>
                    <a:ext uri="{9D8B030D-6E8A-4147-A177-3AD203B41FA5}">
                      <a16:colId xmlns:a16="http://schemas.microsoft.com/office/drawing/2014/main" val="578329165"/>
                    </a:ext>
                  </a:extLst>
                </a:gridCol>
                <a:gridCol w="329184">
                  <a:extLst>
                    <a:ext uri="{9D8B030D-6E8A-4147-A177-3AD203B41FA5}">
                      <a16:colId xmlns:a16="http://schemas.microsoft.com/office/drawing/2014/main" val="881643674"/>
                    </a:ext>
                  </a:extLst>
                </a:gridCol>
                <a:gridCol w="329184">
                  <a:extLst>
                    <a:ext uri="{9D8B030D-6E8A-4147-A177-3AD203B41FA5}">
                      <a16:colId xmlns:a16="http://schemas.microsoft.com/office/drawing/2014/main" val="2198707668"/>
                    </a:ext>
                  </a:extLst>
                </a:gridCol>
                <a:gridCol w="329184">
                  <a:extLst>
                    <a:ext uri="{9D8B030D-6E8A-4147-A177-3AD203B41FA5}">
                      <a16:colId xmlns:a16="http://schemas.microsoft.com/office/drawing/2014/main" val="139813613"/>
                    </a:ext>
                  </a:extLst>
                </a:gridCol>
                <a:gridCol w="329184">
                  <a:extLst>
                    <a:ext uri="{9D8B030D-6E8A-4147-A177-3AD203B41FA5}">
                      <a16:colId xmlns:a16="http://schemas.microsoft.com/office/drawing/2014/main" val="869799278"/>
                    </a:ext>
                  </a:extLst>
                </a:gridCol>
                <a:gridCol w="329184">
                  <a:extLst>
                    <a:ext uri="{9D8B030D-6E8A-4147-A177-3AD203B41FA5}">
                      <a16:colId xmlns:a16="http://schemas.microsoft.com/office/drawing/2014/main" val="1213966124"/>
                    </a:ext>
                  </a:extLst>
                </a:gridCol>
                <a:gridCol w="329184">
                  <a:extLst>
                    <a:ext uri="{9D8B030D-6E8A-4147-A177-3AD203B41FA5}">
                      <a16:colId xmlns:a16="http://schemas.microsoft.com/office/drawing/2014/main" val="262407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787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- 2024-04-19 14:43:32</a:t>
                      </a:r>
                      <a:r>
                        <a:rPr kumimoji="0" lang="en-US" sz="1000" b="0" i="0" u="none" strike="noStrike" kern="1200" cap="none" spc="0" normalizeH="0" baseline="0" noProof="0">
                          <a:ln>
                            <a:noFill/>
                          </a:ln>
                          <a:solidFill>
                            <a:prstClr val="black"/>
                          </a:solidFill>
                          <a:effectLst/>
                          <a:uLnTx/>
                          <a:uFillTx/>
                          <a:latin typeface="Calibri"/>
                          <a:ea typeface="+mn-ea"/>
                          <a:cs typeface="+mn-cs"/>
                        </a:rPr>
                        <a:t>
 Need an idea for your birthday? Our team member, Peggy L., celebrates her birthday month by giving back to Union Station Homeless Services, whose mission is to help families and individuals end homelessness and rebuild their lives. Our Pasadena office is rallying behind Peggy and also supporting the organization as their charity of the month!
This year, Peggy and Elizabeth M. from our underwriting team volunteered at Masters of Taste, an outdoor food and beverage festival at the iconic Rose Bowl Stadium, to raise money for Union Station Homeless Services. Peggy and Elizabeth helped set up the vendor booths, including the family-owned and locally operated Chaaste Family Market, known for its fresh, delicious Filipino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https://quintly-eu-image-storage.s3.amazonaws.com/e33bbb9956bb05844e7317a82c09a400/235a00e298388fa0f5d343a9aaae9d6f.jpg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83191233"/>
                  </a:ext>
                </a:extLst>
              </a:tr>
            </a:tbl>
          </a:graphicData>
        </a:graphic>
      </p:graphicFrame>
      <p:sp>
        <p:nvSpPr>
          <p:cNvPr id="4" name="Text Placeholder 3">
            <a:extLst>
              <a:ext uri="{FF2B5EF4-FFF2-40B4-BE49-F238E27FC236}">
                <a16:creationId xmlns:a16="http://schemas.microsoft.com/office/drawing/2014/main" id="{EB77559A-74BA-4DCB-8E9F-F4B8B03E10E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06346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7633-E393-4DBD-807A-02CDDC604E1C}"/>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B57AACF-6387-46C6-AA98-A56396CD4712}"/>
              </a:ext>
            </a:extLst>
          </p:cNvPr>
          <p:cNvGraphicFramePr>
            <a:graphicFrameLocks noGrp="1"/>
          </p:cNvGraphicFramePr>
          <p:nvPr>
            <p:ph type="tbl" sz="quarter" idx="13"/>
            <p:extLst>
              <p:ext uri="{D42A27DB-BD31-4B8C-83A1-F6EECF244321}">
                <p14:modId xmlns:p14="http://schemas.microsoft.com/office/powerpoint/2010/main" val="160131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7473874"/>
                    </a:ext>
                  </a:extLst>
                </a:gridCol>
                <a:gridCol w="1481328">
                  <a:extLst>
                    <a:ext uri="{9D8B030D-6E8A-4147-A177-3AD203B41FA5}">
                      <a16:colId xmlns:a16="http://schemas.microsoft.com/office/drawing/2014/main" val="4162518025"/>
                    </a:ext>
                  </a:extLst>
                </a:gridCol>
                <a:gridCol w="329184">
                  <a:extLst>
                    <a:ext uri="{9D8B030D-6E8A-4147-A177-3AD203B41FA5}">
                      <a16:colId xmlns:a16="http://schemas.microsoft.com/office/drawing/2014/main" val="2129518687"/>
                    </a:ext>
                  </a:extLst>
                </a:gridCol>
                <a:gridCol w="329184">
                  <a:extLst>
                    <a:ext uri="{9D8B030D-6E8A-4147-A177-3AD203B41FA5}">
                      <a16:colId xmlns:a16="http://schemas.microsoft.com/office/drawing/2014/main" val="448378359"/>
                    </a:ext>
                  </a:extLst>
                </a:gridCol>
                <a:gridCol w="329184">
                  <a:extLst>
                    <a:ext uri="{9D8B030D-6E8A-4147-A177-3AD203B41FA5}">
                      <a16:colId xmlns:a16="http://schemas.microsoft.com/office/drawing/2014/main" val="2750877538"/>
                    </a:ext>
                  </a:extLst>
                </a:gridCol>
                <a:gridCol w="329184">
                  <a:extLst>
                    <a:ext uri="{9D8B030D-6E8A-4147-A177-3AD203B41FA5}">
                      <a16:colId xmlns:a16="http://schemas.microsoft.com/office/drawing/2014/main" val="2551415271"/>
                    </a:ext>
                  </a:extLst>
                </a:gridCol>
                <a:gridCol w="329184">
                  <a:extLst>
                    <a:ext uri="{9D8B030D-6E8A-4147-A177-3AD203B41FA5}">
                      <a16:colId xmlns:a16="http://schemas.microsoft.com/office/drawing/2014/main" val="2877614066"/>
                    </a:ext>
                  </a:extLst>
                </a:gridCol>
                <a:gridCol w="329184">
                  <a:extLst>
                    <a:ext uri="{9D8B030D-6E8A-4147-A177-3AD203B41FA5}">
                      <a16:colId xmlns:a16="http://schemas.microsoft.com/office/drawing/2014/main" val="2304513868"/>
                    </a:ext>
                  </a:extLst>
                </a:gridCol>
                <a:gridCol w="329184">
                  <a:extLst>
                    <a:ext uri="{9D8B030D-6E8A-4147-A177-3AD203B41FA5}">
                      <a16:colId xmlns:a16="http://schemas.microsoft.com/office/drawing/2014/main" val="3261664733"/>
                    </a:ext>
                  </a:extLst>
                </a:gridCol>
                <a:gridCol w="329184">
                  <a:extLst>
                    <a:ext uri="{9D8B030D-6E8A-4147-A177-3AD203B41FA5}">
                      <a16:colId xmlns:a16="http://schemas.microsoft.com/office/drawing/2014/main" val="1892016561"/>
                    </a:ext>
                  </a:extLst>
                </a:gridCol>
                <a:gridCol w="329184">
                  <a:extLst>
                    <a:ext uri="{9D8B030D-6E8A-4147-A177-3AD203B41FA5}">
                      <a16:colId xmlns:a16="http://schemas.microsoft.com/office/drawing/2014/main" val="2331449014"/>
                    </a:ext>
                  </a:extLst>
                </a:gridCol>
                <a:gridCol w="329184">
                  <a:extLst>
                    <a:ext uri="{9D8B030D-6E8A-4147-A177-3AD203B41FA5}">
                      <a16:colId xmlns:a16="http://schemas.microsoft.com/office/drawing/2014/main" val="552142220"/>
                    </a:ext>
                  </a:extLst>
                </a:gridCol>
                <a:gridCol w="329184">
                  <a:extLst>
                    <a:ext uri="{9D8B030D-6E8A-4147-A177-3AD203B41FA5}">
                      <a16:colId xmlns:a16="http://schemas.microsoft.com/office/drawing/2014/main" val="2575561726"/>
                    </a:ext>
                  </a:extLst>
                </a:gridCol>
                <a:gridCol w="329184">
                  <a:extLst>
                    <a:ext uri="{9D8B030D-6E8A-4147-A177-3AD203B41FA5}">
                      <a16:colId xmlns:a16="http://schemas.microsoft.com/office/drawing/2014/main" val="934405625"/>
                    </a:ext>
                  </a:extLst>
                </a:gridCol>
                <a:gridCol w="329184">
                  <a:extLst>
                    <a:ext uri="{9D8B030D-6E8A-4147-A177-3AD203B41FA5}">
                      <a16:colId xmlns:a16="http://schemas.microsoft.com/office/drawing/2014/main" val="2689103477"/>
                    </a:ext>
                  </a:extLst>
                </a:gridCol>
                <a:gridCol w="329184">
                  <a:extLst>
                    <a:ext uri="{9D8B030D-6E8A-4147-A177-3AD203B41FA5}">
                      <a16:colId xmlns:a16="http://schemas.microsoft.com/office/drawing/2014/main" val="2950499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968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- 2024-04-16 13:57:39</a:t>
                      </a:r>
                      <a:r>
                        <a:rPr kumimoji="0" lang="en-US" sz="1000" b="0" i="0" u="none" strike="noStrike" kern="1200" cap="none" spc="0" normalizeH="0" baseline="0" noProof="0">
                          <a:ln>
                            <a:noFill/>
                          </a:ln>
                          <a:solidFill>
                            <a:prstClr val="black"/>
                          </a:solidFill>
                          <a:effectLst/>
                          <a:uLnTx/>
                          <a:uFillTx/>
                          <a:latin typeface="Calibri"/>
                          <a:ea typeface="+mn-ea"/>
                          <a:cs typeface="+mn-cs"/>
                        </a:rPr>
                        <a:t>
 How is inland marine insurance evolving to address emerging risks across various industries? Read insights from industry experts, including TMA’s Ben Tuttle, in this PropertyCasualty360 article: https://bit.ly/TuttlePC360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https://quintly-eu-image-storage.s3.amazonaws.com/e33bbb9956bb05844e7317a82c09a400/105454533437147a48b1661e5f959448.jpg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19914968"/>
                  </a:ext>
                </a:extLst>
              </a:tr>
            </a:tbl>
          </a:graphicData>
        </a:graphic>
      </p:graphicFrame>
      <p:sp>
        <p:nvSpPr>
          <p:cNvPr id="4" name="Text Placeholder 3">
            <a:extLst>
              <a:ext uri="{FF2B5EF4-FFF2-40B4-BE49-F238E27FC236}">
                <a16:creationId xmlns:a16="http://schemas.microsoft.com/office/drawing/2014/main" id="{EAD8BDF1-1D24-402C-86F6-9EF8530413A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149619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6BDB8-242C-4423-B966-A0E0187CE082}"/>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A71FA6FD-19DD-4580-A64E-3E1C23550489}"/>
              </a:ext>
            </a:extLst>
          </p:cNvPr>
          <p:cNvGraphicFramePr>
            <a:graphicFrameLocks noGrp="1"/>
          </p:cNvGraphicFramePr>
          <p:nvPr>
            <p:ph type="tbl" sz="quarter" idx="13"/>
            <p:extLst>
              <p:ext uri="{D42A27DB-BD31-4B8C-83A1-F6EECF244321}">
                <p14:modId xmlns:p14="http://schemas.microsoft.com/office/powerpoint/2010/main" val="401442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16519424"/>
                    </a:ext>
                  </a:extLst>
                </a:gridCol>
                <a:gridCol w="1481328">
                  <a:extLst>
                    <a:ext uri="{9D8B030D-6E8A-4147-A177-3AD203B41FA5}">
                      <a16:colId xmlns:a16="http://schemas.microsoft.com/office/drawing/2014/main" val="2276922701"/>
                    </a:ext>
                  </a:extLst>
                </a:gridCol>
                <a:gridCol w="329184">
                  <a:extLst>
                    <a:ext uri="{9D8B030D-6E8A-4147-A177-3AD203B41FA5}">
                      <a16:colId xmlns:a16="http://schemas.microsoft.com/office/drawing/2014/main" val="724829987"/>
                    </a:ext>
                  </a:extLst>
                </a:gridCol>
                <a:gridCol w="329184">
                  <a:extLst>
                    <a:ext uri="{9D8B030D-6E8A-4147-A177-3AD203B41FA5}">
                      <a16:colId xmlns:a16="http://schemas.microsoft.com/office/drawing/2014/main" val="1815882913"/>
                    </a:ext>
                  </a:extLst>
                </a:gridCol>
                <a:gridCol w="329184">
                  <a:extLst>
                    <a:ext uri="{9D8B030D-6E8A-4147-A177-3AD203B41FA5}">
                      <a16:colId xmlns:a16="http://schemas.microsoft.com/office/drawing/2014/main" val="160580696"/>
                    </a:ext>
                  </a:extLst>
                </a:gridCol>
                <a:gridCol w="329184">
                  <a:extLst>
                    <a:ext uri="{9D8B030D-6E8A-4147-A177-3AD203B41FA5}">
                      <a16:colId xmlns:a16="http://schemas.microsoft.com/office/drawing/2014/main" val="2205211100"/>
                    </a:ext>
                  </a:extLst>
                </a:gridCol>
                <a:gridCol w="329184">
                  <a:extLst>
                    <a:ext uri="{9D8B030D-6E8A-4147-A177-3AD203B41FA5}">
                      <a16:colId xmlns:a16="http://schemas.microsoft.com/office/drawing/2014/main" val="846865220"/>
                    </a:ext>
                  </a:extLst>
                </a:gridCol>
                <a:gridCol w="329184">
                  <a:extLst>
                    <a:ext uri="{9D8B030D-6E8A-4147-A177-3AD203B41FA5}">
                      <a16:colId xmlns:a16="http://schemas.microsoft.com/office/drawing/2014/main" val="2366037920"/>
                    </a:ext>
                  </a:extLst>
                </a:gridCol>
                <a:gridCol w="329184">
                  <a:extLst>
                    <a:ext uri="{9D8B030D-6E8A-4147-A177-3AD203B41FA5}">
                      <a16:colId xmlns:a16="http://schemas.microsoft.com/office/drawing/2014/main" val="696152811"/>
                    </a:ext>
                  </a:extLst>
                </a:gridCol>
                <a:gridCol w="329184">
                  <a:extLst>
                    <a:ext uri="{9D8B030D-6E8A-4147-A177-3AD203B41FA5}">
                      <a16:colId xmlns:a16="http://schemas.microsoft.com/office/drawing/2014/main" val="107803547"/>
                    </a:ext>
                  </a:extLst>
                </a:gridCol>
                <a:gridCol w="329184">
                  <a:extLst>
                    <a:ext uri="{9D8B030D-6E8A-4147-A177-3AD203B41FA5}">
                      <a16:colId xmlns:a16="http://schemas.microsoft.com/office/drawing/2014/main" val="693384318"/>
                    </a:ext>
                  </a:extLst>
                </a:gridCol>
                <a:gridCol w="329184">
                  <a:extLst>
                    <a:ext uri="{9D8B030D-6E8A-4147-A177-3AD203B41FA5}">
                      <a16:colId xmlns:a16="http://schemas.microsoft.com/office/drawing/2014/main" val="1406635992"/>
                    </a:ext>
                  </a:extLst>
                </a:gridCol>
                <a:gridCol w="329184">
                  <a:extLst>
                    <a:ext uri="{9D8B030D-6E8A-4147-A177-3AD203B41FA5}">
                      <a16:colId xmlns:a16="http://schemas.microsoft.com/office/drawing/2014/main" val="283458615"/>
                    </a:ext>
                  </a:extLst>
                </a:gridCol>
                <a:gridCol w="329184">
                  <a:extLst>
                    <a:ext uri="{9D8B030D-6E8A-4147-A177-3AD203B41FA5}">
                      <a16:colId xmlns:a16="http://schemas.microsoft.com/office/drawing/2014/main" val="1604824387"/>
                    </a:ext>
                  </a:extLst>
                </a:gridCol>
                <a:gridCol w="329184">
                  <a:extLst>
                    <a:ext uri="{9D8B030D-6E8A-4147-A177-3AD203B41FA5}">
                      <a16:colId xmlns:a16="http://schemas.microsoft.com/office/drawing/2014/main" val="245602933"/>
                    </a:ext>
                  </a:extLst>
                </a:gridCol>
                <a:gridCol w="329184">
                  <a:extLst>
                    <a:ext uri="{9D8B030D-6E8A-4147-A177-3AD203B41FA5}">
                      <a16:colId xmlns:a16="http://schemas.microsoft.com/office/drawing/2014/main" val="44004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4894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- 2024-04-24 16:21:16</a:t>
                      </a:r>
                      <a:r>
                        <a:rPr kumimoji="0" lang="en-US" sz="1000" b="0" i="0" u="none" strike="noStrike" kern="1200" cap="none" spc="0" normalizeH="0" baseline="0" noProof="0">
                          <a:ln>
                            <a:noFill/>
                          </a:ln>
                          <a:solidFill>
                            <a:prstClr val="black"/>
                          </a:solidFill>
                          <a:effectLst/>
                          <a:uLnTx/>
                          <a:uFillTx/>
                          <a:latin typeface="Calibri"/>
                          <a:ea typeface="+mn-ea"/>
                          <a:cs typeface="+mn-cs"/>
                        </a:rPr>
                        <a:t>
 Our Tokio Marine Emerging Leaders Program team attended their first offsite in Miami, FL! TMA’s participants had an exciting week kicking off the six-month program alongside colleagues from 10 Tokio Marine Group Companies worldwide while having the opportunity to explore South Beach and cruise around Miami Bay!
The program’s goal is for each Group Company’s team to develop a business process improvement project, enhancing both their company and Tokio Marine's global operations.
Looking to join a company that offers global experiences and professional development opportunities? Check out our open roles: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https://quintly-eu-image-storage.s3.amazonaws.com/e33bbb9956bb05844e7317a82c09a400/9fd52193a7dbc1c5221be02d2f906d6f.jpg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26951312"/>
                  </a:ext>
                </a:extLst>
              </a:tr>
            </a:tbl>
          </a:graphicData>
        </a:graphic>
      </p:graphicFrame>
      <p:sp>
        <p:nvSpPr>
          <p:cNvPr id="4" name="Text Placeholder 3">
            <a:extLst>
              <a:ext uri="{FF2B5EF4-FFF2-40B4-BE49-F238E27FC236}">
                <a16:creationId xmlns:a16="http://schemas.microsoft.com/office/drawing/2014/main" id="{6B50A61A-B9E7-4F33-BEF7-5F3862E450D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7953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0F32-0D57-4627-A84E-8A839CA0D3F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8D0611A-BC54-4E69-9BF3-0EA859AFC957}"/>
              </a:ext>
            </a:extLst>
          </p:cNvPr>
          <p:cNvGraphicFramePr>
            <a:graphicFrameLocks noGrp="1"/>
          </p:cNvGraphicFramePr>
          <p:nvPr>
            <p:ph type="tbl" sz="quarter" idx="13"/>
            <p:extLst>
              <p:ext uri="{D42A27DB-BD31-4B8C-83A1-F6EECF244321}">
                <p14:modId xmlns:p14="http://schemas.microsoft.com/office/powerpoint/2010/main" val="34054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56351788"/>
                    </a:ext>
                  </a:extLst>
                </a:gridCol>
                <a:gridCol w="576072">
                  <a:extLst>
                    <a:ext uri="{9D8B030D-6E8A-4147-A177-3AD203B41FA5}">
                      <a16:colId xmlns:a16="http://schemas.microsoft.com/office/drawing/2014/main" val="463597716"/>
                    </a:ext>
                  </a:extLst>
                </a:gridCol>
                <a:gridCol w="576072">
                  <a:extLst>
                    <a:ext uri="{9D8B030D-6E8A-4147-A177-3AD203B41FA5}">
                      <a16:colId xmlns:a16="http://schemas.microsoft.com/office/drawing/2014/main" val="3478984016"/>
                    </a:ext>
                  </a:extLst>
                </a:gridCol>
                <a:gridCol w="576072">
                  <a:extLst>
                    <a:ext uri="{9D8B030D-6E8A-4147-A177-3AD203B41FA5}">
                      <a16:colId xmlns:a16="http://schemas.microsoft.com/office/drawing/2014/main" val="4056789988"/>
                    </a:ext>
                  </a:extLst>
                </a:gridCol>
                <a:gridCol w="576072">
                  <a:extLst>
                    <a:ext uri="{9D8B030D-6E8A-4147-A177-3AD203B41FA5}">
                      <a16:colId xmlns:a16="http://schemas.microsoft.com/office/drawing/2014/main" val="3936330153"/>
                    </a:ext>
                  </a:extLst>
                </a:gridCol>
                <a:gridCol w="576072">
                  <a:extLst>
                    <a:ext uri="{9D8B030D-6E8A-4147-A177-3AD203B41FA5}">
                      <a16:colId xmlns:a16="http://schemas.microsoft.com/office/drawing/2014/main" val="3527553122"/>
                    </a:ext>
                  </a:extLst>
                </a:gridCol>
                <a:gridCol w="576072">
                  <a:extLst>
                    <a:ext uri="{9D8B030D-6E8A-4147-A177-3AD203B41FA5}">
                      <a16:colId xmlns:a16="http://schemas.microsoft.com/office/drawing/2014/main" val="3489252679"/>
                    </a:ext>
                  </a:extLst>
                </a:gridCol>
                <a:gridCol w="576072">
                  <a:extLst>
                    <a:ext uri="{9D8B030D-6E8A-4147-A177-3AD203B41FA5}">
                      <a16:colId xmlns:a16="http://schemas.microsoft.com/office/drawing/2014/main" val="264846335"/>
                    </a:ext>
                  </a:extLst>
                </a:gridCol>
                <a:gridCol w="576072">
                  <a:extLst>
                    <a:ext uri="{9D8B030D-6E8A-4147-A177-3AD203B41FA5}">
                      <a16:colId xmlns:a16="http://schemas.microsoft.com/office/drawing/2014/main" val="2598528798"/>
                    </a:ext>
                  </a:extLst>
                </a:gridCol>
                <a:gridCol w="576072">
                  <a:extLst>
                    <a:ext uri="{9D8B030D-6E8A-4147-A177-3AD203B41FA5}">
                      <a16:colId xmlns:a16="http://schemas.microsoft.com/office/drawing/2014/main" val="3384090905"/>
                    </a:ext>
                  </a:extLst>
                </a:gridCol>
                <a:gridCol w="576072">
                  <a:extLst>
                    <a:ext uri="{9D8B030D-6E8A-4147-A177-3AD203B41FA5}">
                      <a16:colId xmlns:a16="http://schemas.microsoft.com/office/drawing/2014/main" val="831832697"/>
                    </a:ext>
                  </a:extLst>
                </a:gridCol>
                <a:gridCol w="576072">
                  <a:extLst>
                    <a:ext uri="{9D8B030D-6E8A-4147-A177-3AD203B41FA5}">
                      <a16:colId xmlns:a16="http://schemas.microsoft.com/office/drawing/2014/main" val="4084325384"/>
                    </a:ext>
                  </a:extLst>
                </a:gridCol>
                <a:gridCol w="576072">
                  <a:extLst>
                    <a:ext uri="{9D8B030D-6E8A-4147-A177-3AD203B41FA5}">
                      <a16:colId xmlns:a16="http://schemas.microsoft.com/office/drawing/2014/main" val="35749318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25327324"/>
                  </a:ext>
                </a:extLst>
              </a:tr>
              <a:tr h="370840">
                <a:tc>
                  <a:txBody>
                    <a:bodyPr/>
                    <a:lstStyle/>
                    <a:p>
                      <a:r>
                        <a:rPr lang="en-US" sz="1000"/>
                        <a:t>287</a:t>
                      </a:r>
                    </a:p>
                  </a:txBody>
                  <a:tcPr/>
                </a:tc>
                <a:tc>
                  <a:txBody>
                    <a:bodyPr/>
                    <a:lstStyle/>
                    <a:p>
                      <a:r>
                        <a:rPr lang="en-US" sz="1000"/>
                        <a:t>0</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0.4231 %</a:t>
                      </a:r>
                    </a:p>
                  </a:txBody>
                  <a:tcPr/>
                </a:tc>
                <a:tc>
                  <a:txBody>
                    <a:bodyPr/>
                    <a:lstStyle/>
                    <a:p>
                      <a:r>
                        <a:rPr lang="en-US" sz="1000"/>
                        <a:t>0.0 %</a:t>
                      </a:r>
                    </a:p>
                  </a:txBody>
                  <a:tcPr/>
                </a:tc>
                <a:extLst>
                  <a:ext uri="{0D108BD9-81ED-4DB2-BD59-A6C34878D82A}">
                    <a16:rowId xmlns:a16="http://schemas.microsoft.com/office/drawing/2014/main" val="3072049505"/>
                  </a:ext>
                </a:extLst>
              </a:tr>
            </a:tbl>
          </a:graphicData>
        </a:graphic>
      </p:graphicFrame>
      <p:sp>
        <p:nvSpPr>
          <p:cNvPr id="4" name="Text Placeholder 3">
            <a:extLst>
              <a:ext uri="{FF2B5EF4-FFF2-40B4-BE49-F238E27FC236}">
                <a16:creationId xmlns:a16="http://schemas.microsoft.com/office/drawing/2014/main" id="{0A826BE3-8E5F-4382-8538-95B09C08BBE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71209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9B00-95AE-4277-98C2-034AF7D87DD0}"/>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E1FC262-B82A-4EC7-BE1D-74C68C14B714}"/>
              </a:ext>
            </a:extLst>
          </p:cNvPr>
          <p:cNvGraphicFramePr>
            <a:graphicFrameLocks noGrp="1"/>
          </p:cNvGraphicFramePr>
          <p:nvPr>
            <p:ph type="chart" sz="quarter" idx="13"/>
            <p:extLst>
              <p:ext uri="{D42A27DB-BD31-4B8C-83A1-F6EECF244321}">
                <p14:modId xmlns:p14="http://schemas.microsoft.com/office/powerpoint/2010/main" val="1870261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712EA-30DA-4908-A432-6C21EB6794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6F57F86-D190-463A-8750-C9CDFC533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454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7479-0D98-4D5C-A592-513BB5DEE555}"/>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EEF5F4D9-6B8E-44BC-8B25-230F777B7742}"/>
              </a:ext>
            </a:extLst>
          </p:cNvPr>
          <p:cNvGraphicFramePr>
            <a:graphicFrameLocks noGrp="1"/>
          </p:cNvGraphicFramePr>
          <p:nvPr>
            <p:ph type="chart" sz="quarter" idx="13"/>
            <p:extLst>
              <p:ext uri="{D42A27DB-BD31-4B8C-83A1-F6EECF244321}">
                <p14:modId xmlns:p14="http://schemas.microsoft.com/office/powerpoint/2010/main" val="237012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724E5-BC70-43F5-9887-F6239FF2A11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49990A2-368E-42D7-B62E-33C96A013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872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6CA0E-5C0A-413A-ACF1-BE58C8E8EDFB}"/>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93E490D-DE16-4981-B2EB-003286089E28}"/>
              </a:ext>
            </a:extLst>
          </p:cNvPr>
          <p:cNvGraphicFramePr>
            <a:graphicFrameLocks noGrp="1"/>
          </p:cNvGraphicFramePr>
          <p:nvPr>
            <p:ph type="chart" sz="quarter" idx="13"/>
            <p:extLst>
              <p:ext uri="{D42A27DB-BD31-4B8C-83A1-F6EECF244321}">
                <p14:modId xmlns:p14="http://schemas.microsoft.com/office/powerpoint/2010/main" val="2519188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8C1A9-8C1E-4CA6-99BF-AF199EFAD1E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DA16A59-31BB-4B77-8F43-3765452CBD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444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1E42-AE4A-44F6-BA08-10A81640895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EAA2C92-65FF-497C-A74A-D843B9B4C09C}"/>
              </a:ext>
            </a:extLst>
          </p:cNvPr>
          <p:cNvGraphicFramePr>
            <a:graphicFrameLocks noGrp="1"/>
          </p:cNvGraphicFramePr>
          <p:nvPr>
            <p:ph type="tbl" sz="quarter" idx="13"/>
            <p:extLst>
              <p:ext uri="{D42A27DB-BD31-4B8C-83A1-F6EECF244321}">
                <p14:modId xmlns:p14="http://schemas.microsoft.com/office/powerpoint/2010/main" val="365045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5941470"/>
                    </a:ext>
                  </a:extLst>
                </a:gridCol>
                <a:gridCol w="1152144">
                  <a:extLst>
                    <a:ext uri="{9D8B030D-6E8A-4147-A177-3AD203B41FA5}">
                      <a16:colId xmlns:a16="http://schemas.microsoft.com/office/drawing/2014/main" val="2204417554"/>
                    </a:ext>
                  </a:extLst>
                </a:gridCol>
                <a:gridCol w="1152144">
                  <a:extLst>
                    <a:ext uri="{9D8B030D-6E8A-4147-A177-3AD203B41FA5}">
                      <a16:colId xmlns:a16="http://schemas.microsoft.com/office/drawing/2014/main" val="897135108"/>
                    </a:ext>
                  </a:extLst>
                </a:gridCol>
                <a:gridCol w="1152144">
                  <a:extLst>
                    <a:ext uri="{9D8B030D-6E8A-4147-A177-3AD203B41FA5}">
                      <a16:colId xmlns:a16="http://schemas.microsoft.com/office/drawing/2014/main" val="662045763"/>
                    </a:ext>
                  </a:extLst>
                </a:gridCol>
                <a:gridCol w="1152144">
                  <a:extLst>
                    <a:ext uri="{9D8B030D-6E8A-4147-A177-3AD203B41FA5}">
                      <a16:colId xmlns:a16="http://schemas.microsoft.com/office/drawing/2014/main" val="698286068"/>
                    </a:ext>
                  </a:extLst>
                </a:gridCol>
                <a:gridCol w="1152144">
                  <a:extLst>
                    <a:ext uri="{9D8B030D-6E8A-4147-A177-3AD203B41FA5}">
                      <a16:colId xmlns:a16="http://schemas.microsoft.com/office/drawing/2014/main" val="116164036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483734002"/>
                  </a:ext>
                </a:extLst>
              </a:tr>
              <a:tr h="370840">
                <a:tc>
                  <a:txBody>
                    <a:bodyPr/>
                    <a:lstStyle/>
                    <a:p>
                      <a:r>
                        <a:rPr lang="en-US" sz="1000" b="1"/>
                        <a:t>@TokioMAmerica - 2024-04-03 16:12:22</a:t>
                      </a:r>
                      <a:r>
                        <a:rPr lang="en-US" sz="1000"/>
                        <a:t>
 A heartfelt goodbye to our expatriates as they rotate to their new assignments in Japan. Every few years, a group of expats moves to the U.S. from Tokio Marine's home office in Japan to work at TMA &amp;amp; other Group Companies. We wish you all the best on your next rotation! https://t.co/N8YDNrZEkx</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1.0381 %</a:t>
                      </a:r>
                    </a:p>
                  </a:txBody>
                  <a:tcPr/>
                </a:tc>
                <a:extLst>
                  <a:ext uri="{0D108BD9-81ED-4DB2-BD59-A6C34878D82A}">
                    <a16:rowId xmlns:a16="http://schemas.microsoft.com/office/drawing/2014/main" val="3016358640"/>
                  </a:ext>
                </a:extLst>
              </a:tr>
              <a:tr h="370840">
                <a:tc>
                  <a:txBody>
                    <a:bodyPr/>
                    <a:lstStyle/>
                    <a:p>
                      <a:r>
                        <a:rPr lang="en-US" sz="1000" b="1"/>
                        <a:t>@TokioMAmerica - 2024-04-11 10:57:54</a:t>
                      </a:r>
                      <a:r>
                        <a:rPr lang="en-US" sz="1000"/>
                        <a:t>
 Happy #NationalPetDay! We're celebrating the love and affection our pets show us every day, but we haven't forgotten the animals in need. This month, TMA is giving back to several animal-focused organizations: @CCR_pups, Pet Buddies Atlanta, and Guide Dogs for the Blind! 🐾 https://t.co/e9tteSSRMO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1.0381 %</a:t>
                      </a:r>
                    </a:p>
                  </a:txBody>
                  <a:tcPr/>
                </a:tc>
                <a:extLst>
                  <a:ext uri="{0D108BD9-81ED-4DB2-BD59-A6C34878D82A}">
                    <a16:rowId xmlns:a16="http://schemas.microsoft.com/office/drawing/2014/main" val="4165078712"/>
                  </a:ext>
                </a:extLst>
              </a:tr>
              <a:tr h="370840">
                <a:tc>
                  <a:txBody>
                    <a:bodyPr/>
                    <a:lstStyle/>
                    <a:p>
                      <a:r>
                        <a:rPr lang="en-US" sz="1000" b="1"/>
                        <a:t>@TokioMAmerica - 2024-04-01 15:36:26</a:t>
                      </a:r>
                      <a:r>
                        <a:rPr lang="en-US" sz="1000"/>
                        <a:t>
 Our Marine department hosted a Producer Appreciation Event at the L.A. Kings hockey game with our top producers &amp;amp; employees from our sister company, @PHLYINS! Attendees learned more about TMA's Inland Marine &amp;amp; Ocean Cargo insurance options for Japanese and U.S.-based businesses. https://t.co/Ze67Jc6hIk</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1098915422"/>
                  </a:ext>
                </a:extLst>
              </a:tr>
            </a:tbl>
          </a:graphicData>
        </a:graphic>
      </p:graphicFrame>
      <p:sp>
        <p:nvSpPr>
          <p:cNvPr id="4" name="Text Placeholder 3">
            <a:extLst>
              <a:ext uri="{FF2B5EF4-FFF2-40B4-BE49-F238E27FC236}">
                <a16:creationId xmlns:a16="http://schemas.microsoft.com/office/drawing/2014/main" id="{6DB415A3-C139-45B6-A7E8-F2548C7BCBC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4626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2D307-3D04-4635-8601-FD406DA03AD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9AA7FAC9-F791-4B60-99A5-078C339726BB}"/>
              </a:ext>
            </a:extLst>
          </p:cNvPr>
          <p:cNvGraphicFramePr>
            <a:graphicFrameLocks noGrp="1"/>
          </p:cNvGraphicFramePr>
          <p:nvPr>
            <p:ph type="tbl" sz="quarter" idx="13"/>
            <p:extLst>
              <p:ext uri="{D42A27DB-BD31-4B8C-83A1-F6EECF244321}">
                <p14:modId xmlns:p14="http://schemas.microsoft.com/office/powerpoint/2010/main" val="1605707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42260369"/>
                    </a:ext>
                  </a:extLst>
                </a:gridCol>
                <a:gridCol w="658368">
                  <a:extLst>
                    <a:ext uri="{9D8B030D-6E8A-4147-A177-3AD203B41FA5}">
                      <a16:colId xmlns:a16="http://schemas.microsoft.com/office/drawing/2014/main" val="3137309367"/>
                    </a:ext>
                  </a:extLst>
                </a:gridCol>
                <a:gridCol w="658368">
                  <a:extLst>
                    <a:ext uri="{9D8B030D-6E8A-4147-A177-3AD203B41FA5}">
                      <a16:colId xmlns:a16="http://schemas.microsoft.com/office/drawing/2014/main" val="1647045657"/>
                    </a:ext>
                  </a:extLst>
                </a:gridCol>
                <a:gridCol w="658368">
                  <a:extLst>
                    <a:ext uri="{9D8B030D-6E8A-4147-A177-3AD203B41FA5}">
                      <a16:colId xmlns:a16="http://schemas.microsoft.com/office/drawing/2014/main" val="1351066304"/>
                    </a:ext>
                  </a:extLst>
                </a:gridCol>
                <a:gridCol w="658368">
                  <a:extLst>
                    <a:ext uri="{9D8B030D-6E8A-4147-A177-3AD203B41FA5}">
                      <a16:colId xmlns:a16="http://schemas.microsoft.com/office/drawing/2014/main" val="2310342573"/>
                    </a:ext>
                  </a:extLst>
                </a:gridCol>
                <a:gridCol w="658368">
                  <a:extLst>
                    <a:ext uri="{9D8B030D-6E8A-4147-A177-3AD203B41FA5}">
                      <a16:colId xmlns:a16="http://schemas.microsoft.com/office/drawing/2014/main" val="702318807"/>
                    </a:ext>
                  </a:extLst>
                </a:gridCol>
                <a:gridCol w="658368">
                  <a:extLst>
                    <a:ext uri="{9D8B030D-6E8A-4147-A177-3AD203B41FA5}">
                      <a16:colId xmlns:a16="http://schemas.microsoft.com/office/drawing/2014/main" val="3678833141"/>
                    </a:ext>
                  </a:extLst>
                </a:gridCol>
                <a:gridCol w="658368">
                  <a:extLst>
                    <a:ext uri="{9D8B030D-6E8A-4147-A177-3AD203B41FA5}">
                      <a16:colId xmlns:a16="http://schemas.microsoft.com/office/drawing/2014/main" val="4284543686"/>
                    </a:ext>
                  </a:extLst>
                </a:gridCol>
                <a:gridCol w="658368">
                  <a:extLst>
                    <a:ext uri="{9D8B030D-6E8A-4147-A177-3AD203B41FA5}">
                      <a16:colId xmlns:a16="http://schemas.microsoft.com/office/drawing/2014/main" val="2999451585"/>
                    </a:ext>
                  </a:extLst>
                </a:gridCol>
                <a:gridCol w="658368">
                  <a:extLst>
                    <a:ext uri="{9D8B030D-6E8A-4147-A177-3AD203B41FA5}">
                      <a16:colId xmlns:a16="http://schemas.microsoft.com/office/drawing/2014/main" val="2319477682"/>
                    </a:ext>
                  </a:extLst>
                </a:gridCol>
                <a:gridCol w="658368">
                  <a:extLst>
                    <a:ext uri="{9D8B030D-6E8A-4147-A177-3AD203B41FA5}">
                      <a16:colId xmlns:a16="http://schemas.microsoft.com/office/drawing/2014/main" val="1238905139"/>
                    </a:ext>
                  </a:extLst>
                </a:gridCol>
                <a:gridCol w="658368">
                  <a:extLst>
                    <a:ext uri="{9D8B030D-6E8A-4147-A177-3AD203B41FA5}">
                      <a16:colId xmlns:a16="http://schemas.microsoft.com/office/drawing/2014/main" val="1280353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665027110"/>
                  </a:ext>
                </a:extLst>
              </a:tr>
              <a:tr h="370840">
                <a:tc>
                  <a:txBody>
                    <a:bodyPr/>
                    <a:lstStyle/>
                    <a:p>
                      <a:r>
                        <a:rPr lang="en-US" sz="1000"/>
                        <a:t>22119</a:t>
                      </a:r>
                    </a:p>
                  </a:txBody>
                  <a:tcPr/>
                </a:tc>
                <a:tc>
                  <a:txBody>
                    <a:bodyPr/>
                    <a:lstStyle/>
                    <a:p>
                      <a:r>
                        <a:rPr lang="en-US" sz="1000"/>
                        <a:t>267</a:t>
                      </a:r>
                    </a:p>
                  </a:txBody>
                  <a:tcPr/>
                </a:tc>
                <a:tc>
                  <a:txBody>
                    <a:bodyPr/>
                    <a:lstStyle/>
                    <a:p>
                      <a:r>
                        <a:rPr lang="en-US" sz="1000"/>
                        <a:t>14</a:t>
                      </a:r>
                    </a:p>
                  </a:txBody>
                  <a:tcPr/>
                </a:tc>
                <a:tc>
                  <a:txBody>
                    <a:bodyPr/>
                    <a:lstStyle/>
                    <a:p>
                      <a:r>
                        <a:rPr lang="en-US" sz="1000"/>
                        <a:t>829</a:t>
                      </a:r>
                    </a:p>
                  </a:txBody>
                  <a:tcPr/>
                </a:tc>
                <a:tc>
                  <a:txBody>
                    <a:bodyPr/>
                    <a:lstStyle/>
                    <a:p>
                      <a:r>
                        <a:rPr lang="en-US" sz="1000"/>
                        <a:t>59.214285714286</a:t>
                      </a:r>
                    </a:p>
                  </a:txBody>
                  <a:tcPr/>
                </a:tc>
                <a:tc>
                  <a:txBody>
                    <a:bodyPr/>
                    <a:lstStyle/>
                    <a:p>
                      <a:r>
                        <a:rPr lang="en-US" sz="1000"/>
                        <a:t>18</a:t>
                      </a:r>
                    </a:p>
                  </a:txBody>
                  <a:tcPr/>
                </a:tc>
                <a:tc>
                  <a:txBody>
                    <a:bodyPr/>
                    <a:lstStyle/>
                    <a:p>
                      <a:r>
                        <a:rPr lang="en-US" sz="1000"/>
                        <a:t>9</a:t>
                      </a:r>
                    </a:p>
                  </a:txBody>
                  <a:tcPr/>
                </a:tc>
                <a:tc>
                  <a:txBody>
                    <a:bodyPr/>
                    <a:lstStyle/>
                    <a:p>
                      <a:r>
                        <a:rPr lang="en-US" sz="1000"/>
                        <a:t>2121</a:t>
                      </a:r>
                    </a:p>
                  </a:txBody>
                  <a:tcPr/>
                </a:tc>
                <a:tc>
                  <a:txBody>
                    <a:bodyPr/>
                    <a:lstStyle/>
                    <a:p>
                      <a:r>
                        <a:rPr lang="en-US" sz="1000"/>
                        <a:t>34342</a:t>
                      </a:r>
                    </a:p>
                  </a:txBody>
                  <a:tcPr/>
                </a:tc>
                <a:tc>
                  <a:txBody>
                    <a:bodyPr/>
                    <a:lstStyle/>
                    <a:p>
                      <a:r>
                        <a:rPr lang="en-US" sz="1000"/>
                        <a:t>2453</a:t>
                      </a:r>
                    </a:p>
                  </a:txBody>
                  <a:tcPr/>
                </a:tc>
                <a:tc>
                  <a:txBody>
                    <a:bodyPr/>
                    <a:lstStyle/>
                    <a:p>
                      <a:r>
                        <a:rPr lang="en-US" sz="1000"/>
                        <a:t>7.6233914117594 %</a:t>
                      </a:r>
                    </a:p>
                  </a:txBody>
                  <a:tcPr/>
                </a:tc>
                <a:tc>
                  <a:txBody>
                    <a:bodyPr/>
                    <a:lstStyle/>
                    <a:p>
                      <a:r>
                        <a:rPr lang="en-US" sz="1000"/>
                        <a:t>1324</a:t>
                      </a:r>
                    </a:p>
                  </a:txBody>
                  <a:tcPr/>
                </a:tc>
                <a:extLst>
                  <a:ext uri="{0D108BD9-81ED-4DB2-BD59-A6C34878D82A}">
                    <a16:rowId xmlns:a16="http://schemas.microsoft.com/office/drawing/2014/main" val="472806310"/>
                  </a:ext>
                </a:extLst>
              </a:tr>
            </a:tbl>
          </a:graphicData>
        </a:graphic>
      </p:graphicFrame>
      <p:sp>
        <p:nvSpPr>
          <p:cNvPr id="4" name="Text Placeholder 3">
            <a:extLst>
              <a:ext uri="{FF2B5EF4-FFF2-40B4-BE49-F238E27FC236}">
                <a16:creationId xmlns:a16="http://schemas.microsoft.com/office/drawing/2014/main" id="{B9E17960-3E9E-447F-B80B-49087205222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65679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5F1D-625A-433F-806B-3BA7C3D06D7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B89628A-D383-4F5D-8A80-D18346B8DA20}"/>
              </a:ext>
            </a:extLst>
          </p:cNvPr>
          <p:cNvGraphicFramePr>
            <a:graphicFrameLocks noGrp="1"/>
          </p:cNvGraphicFramePr>
          <p:nvPr>
            <p:ph type="chart" sz="quarter" idx="13"/>
            <p:extLst>
              <p:ext uri="{D42A27DB-BD31-4B8C-83A1-F6EECF244321}">
                <p14:modId xmlns:p14="http://schemas.microsoft.com/office/powerpoint/2010/main" val="3924263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8F17C-294C-402B-A82E-1D2FE3D5192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B98E427-4841-4EF1-B425-AA88B58DF0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057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A236F-A019-4A91-9391-BDE4A85CE4D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BE27225A-C435-42DE-9893-72C7FE0B2E03}"/>
              </a:ext>
            </a:extLst>
          </p:cNvPr>
          <p:cNvGraphicFramePr>
            <a:graphicFrameLocks noGrp="1"/>
          </p:cNvGraphicFramePr>
          <p:nvPr>
            <p:ph type="chart" sz="quarter" idx="13"/>
            <p:extLst>
              <p:ext uri="{D42A27DB-BD31-4B8C-83A1-F6EECF244321}">
                <p14:modId xmlns:p14="http://schemas.microsoft.com/office/powerpoint/2010/main" val="47683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73382-9BF9-4DF9-A4F5-5BC3235458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19B935-887F-4CAE-9EEB-AD7142B257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851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1F654-4FB6-4865-900B-A3E47410247E}"/>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4E95AF25-9943-49DD-A409-47E92BA10FC0}"/>
              </a:ext>
            </a:extLst>
          </p:cNvPr>
          <p:cNvGraphicFramePr>
            <a:graphicFrameLocks noGrp="1"/>
          </p:cNvGraphicFramePr>
          <p:nvPr>
            <p:ph type="chart" sz="quarter" idx="13"/>
            <p:extLst>
              <p:ext uri="{D42A27DB-BD31-4B8C-83A1-F6EECF244321}">
                <p14:modId xmlns:p14="http://schemas.microsoft.com/office/powerpoint/2010/main" val="3125130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77D1B8-B5FA-4BA2-95EE-E77674C2792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6A97217-26E2-4EF6-94B5-DDA2A321C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429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AD90C-64FC-44CE-9487-193D658754A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314A5F1D-5FF4-4C0E-9542-333AD1DE861D}"/>
              </a:ext>
            </a:extLst>
          </p:cNvPr>
          <p:cNvGraphicFramePr>
            <a:graphicFrameLocks noGrp="1"/>
          </p:cNvGraphicFramePr>
          <p:nvPr>
            <p:ph type="chart" sz="quarter" idx="13"/>
            <p:extLst>
              <p:ext uri="{D42A27DB-BD31-4B8C-83A1-F6EECF244321}">
                <p14:modId xmlns:p14="http://schemas.microsoft.com/office/powerpoint/2010/main" val="3203357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6BD80-A2AB-4B16-AAA7-8311CBA9BBC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3823A1E-CE9A-455A-A554-84254B8C6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061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A468-01BE-4E2C-8395-DD45AA61B40A}"/>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16ED46D5-6E79-4B07-8FEA-4C8757B4579F}"/>
              </a:ext>
            </a:extLst>
          </p:cNvPr>
          <p:cNvGraphicFramePr>
            <a:graphicFrameLocks noGrp="1"/>
          </p:cNvGraphicFramePr>
          <p:nvPr>
            <p:ph type="tbl" sz="quarter" idx="13"/>
            <p:extLst>
              <p:ext uri="{D42A27DB-BD31-4B8C-83A1-F6EECF244321}">
                <p14:modId xmlns:p14="http://schemas.microsoft.com/office/powerpoint/2010/main" val="182557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36775427"/>
                    </a:ext>
                  </a:extLst>
                </a:gridCol>
                <a:gridCol w="1563623">
                  <a:extLst>
                    <a:ext uri="{9D8B030D-6E8A-4147-A177-3AD203B41FA5}">
                      <a16:colId xmlns:a16="http://schemas.microsoft.com/office/drawing/2014/main" val="1991937115"/>
                    </a:ext>
                  </a:extLst>
                </a:gridCol>
                <a:gridCol w="493776">
                  <a:extLst>
                    <a:ext uri="{9D8B030D-6E8A-4147-A177-3AD203B41FA5}">
                      <a16:colId xmlns:a16="http://schemas.microsoft.com/office/drawing/2014/main" val="4179992343"/>
                    </a:ext>
                  </a:extLst>
                </a:gridCol>
                <a:gridCol w="493776">
                  <a:extLst>
                    <a:ext uri="{9D8B030D-6E8A-4147-A177-3AD203B41FA5}">
                      <a16:colId xmlns:a16="http://schemas.microsoft.com/office/drawing/2014/main" val="3818691423"/>
                    </a:ext>
                  </a:extLst>
                </a:gridCol>
                <a:gridCol w="493776">
                  <a:extLst>
                    <a:ext uri="{9D8B030D-6E8A-4147-A177-3AD203B41FA5}">
                      <a16:colId xmlns:a16="http://schemas.microsoft.com/office/drawing/2014/main" val="2333625371"/>
                    </a:ext>
                  </a:extLst>
                </a:gridCol>
                <a:gridCol w="493776">
                  <a:extLst>
                    <a:ext uri="{9D8B030D-6E8A-4147-A177-3AD203B41FA5}">
                      <a16:colId xmlns:a16="http://schemas.microsoft.com/office/drawing/2014/main" val="1183283515"/>
                    </a:ext>
                  </a:extLst>
                </a:gridCol>
                <a:gridCol w="493776">
                  <a:extLst>
                    <a:ext uri="{9D8B030D-6E8A-4147-A177-3AD203B41FA5}">
                      <a16:colId xmlns:a16="http://schemas.microsoft.com/office/drawing/2014/main" val="347017710"/>
                    </a:ext>
                  </a:extLst>
                </a:gridCol>
                <a:gridCol w="493776">
                  <a:extLst>
                    <a:ext uri="{9D8B030D-6E8A-4147-A177-3AD203B41FA5}">
                      <a16:colId xmlns:a16="http://schemas.microsoft.com/office/drawing/2014/main" val="3464332512"/>
                    </a:ext>
                  </a:extLst>
                </a:gridCol>
                <a:gridCol w="493776">
                  <a:extLst>
                    <a:ext uri="{9D8B030D-6E8A-4147-A177-3AD203B41FA5}">
                      <a16:colId xmlns:a16="http://schemas.microsoft.com/office/drawing/2014/main" val="4062371853"/>
                    </a:ext>
                  </a:extLst>
                </a:gridCol>
                <a:gridCol w="493776">
                  <a:extLst>
                    <a:ext uri="{9D8B030D-6E8A-4147-A177-3AD203B41FA5}">
                      <a16:colId xmlns:a16="http://schemas.microsoft.com/office/drawing/2014/main" val="2332828475"/>
                    </a:ext>
                  </a:extLst>
                </a:gridCol>
                <a:gridCol w="493776">
                  <a:extLst>
                    <a:ext uri="{9D8B030D-6E8A-4147-A177-3AD203B41FA5}">
                      <a16:colId xmlns:a16="http://schemas.microsoft.com/office/drawing/2014/main" val="1113594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4198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- 2024-04-30 14:50:04</a:t>
                      </a:r>
                      <a:r>
                        <a:rPr kumimoji="0" lang="en-US" sz="1000" b="0" i="0" u="none" strike="noStrike" kern="1200" cap="none" spc="0" normalizeH="0" baseline="0" noProof="0">
                          <a:ln>
                            <a:noFill/>
                          </a:ln>
                          <a:solidFill>
                            <a:prstClr val="black"/>
                          </a:solidFill>
                          <a:effectLst/>
                          <a:uLnTx/>
                          <a:uFillTx/>
                          <a:latin typeface="Calibri"/>
                          <a:ea typeface="+mn-ea"/>
                          <a:cs typeface="+mn-cs"/>
                        </a:rPr>
                        <a:t>
 📢 Have you heard the news about the first-ever national standards for PFAS (“forever chemicals”) in drinking water? 💧 Our VP &amp; Environmental Underwriting Officer, Jamie Langes, MBA., MS, breaks it down in our newest blog post! Learn how these regulations are reshaping the landscape for businesses and insurers: https://bit.ly/3xZulZe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4.4994375703037 %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9120178"/>
                  </a:ext>
                </a:extLst>
              </a:tr>
            </a:tbl>
          </a:graphicData>
        </a:graphic>
      </p:graphicFrame>
      <p:sp>
        <p:nvSpPr>
          <p:cNvPr id="4" name="Text Placeholder 3">
            <a:extLst>
              <a:ext uri="{FF2B5EF4-FFF2-40B4-BE49-F238E27FC236}">
                <a16:creationId xmlns:a16="http://schemas.microsoft.com/office/drawing/2014/main" id="{1AE4D63A-5806-441D-9726-A69943FBE05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38660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E7F5-84FA-4D4D-834D-6F0812461669}"/>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E38932F1-5648-4FED-A1BF-0FEC34C838C3}"/>
              </a:ext>
            </a:extLst>
          </p:cNvPr>
          <p:cNvGraphicFramePr>
            <a:graphicFrameLocks noGrp="1"/>
          </p:cNvGraphicFramePr>
          <p:nvPr>
            <p:ph type="tbl" sz="quarter" idx="13"/>
            <p:extLst>
              <p:ext uri="{D42A27DB-BD31-4B8C-83A1-F6EECF244321}">
                <p14:modId xmlns:p14="http://schemas.microsoft.com/office/powerpoint/2010/main" val="40042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33221263"/>
                    </a:ext>
                  </a:extLst>
                </a:gridCol>
                <a:gridCol w="1563623">
                  <a:extLst>
                    <a:ext uri="{9D8B030D-6E8A-4147-A177-3AD203B41FA5}">
                      <a16:colId xmlns:a16="http://schemas.microsoft.com/office/drawing/2014/main" val="2589501539"/>
                    </a:ext>
                  </a:extLst>
                </a:gridCol>
                <a:gridCol w="493776">
                  <a:extLst>
                    <a:ext uri="{9D8B030D-6E8A-4147-A177-3AD203B41FA5}">
                      <a16:colId xmlns:a16="http://schemas.microsoft.com/office/drawing/2014/main" val="4235953767"/>
                    </a:ext>
                  </a:extLst>
                </a:gridCol>
                <a:gridCol w="493776">
                  <a:extLst>
                    <a:ext uri="{9D8B030D-6E8A-4147-A177-3AD203B41FA5}">
                      <a16:colId xmlns:a16="http://schemas.microsoft.com/office/drawing/2014/main" val="572061182"/>
                    </a:ext>
                  </a:extLst>
                </a:gridCol>
                <a:gridCol w="493776">
                  <a:extLst>
                    <a:ext uri="{9D8B030D-6E8A-4147-A177-3AD203B41FA5}">
                      <a16:colId xmlns:a16="http://schemas.microsoft.com/office/drawing/2014/main" val="3721695384"/>
                    </a:ext>
                  </a:extLst>
                </a:gridCol>
                <a:gridCol w="493776">
                  <a:extLst>
                    <a:ext uri="{9D8B030D-6E8A-4147-A177-3AD203B41FA5}">
                      <a16:colId xmlns:a16="http://schemas.microsoft.com/office/drawing/2014/main" val="4063258256"/>
                    </a:ext>
                  </a:extLst>
                </a:gridCol>
                <a:gridCol w="493776">
                  <a:extLst>
                    <a:ext uri="{9D8B030D-6E8A-4147-A177-3AD203B41FA5}">
                      <a16:colId xmlns:a16="http://schemas.microsoft.com/office/drawing/2014/main" val="1639369364"/>
                    </a:ext>
                  </a:extLst>
                </a:gridCol>
                <a:gridCol w="493776">
                  <a:extLst>
                    <a:ext uri="{9D8B030D-6E8A-4147-A177-3AD203B41FA5}">
                      <a16:colId xmlns:a16="http://schemas.microsoft.com/office/drawing/2014/main" val="3365347297"/>
                    </a:ext>
                  </a:extLst>
                </a:gridCol>
                <a:gridCol w="493776">
                  <a:extLst>
                    <a:ext uri="{9D8B030D-6E8A-4147-A177-3AD203B41FA5}">
                      <a16:colId xmlns:a16="http://schemas.microsoft.com/office/drawing/2014/main" val="938779887"/>
                    </a:ext>
                  </a:extLst>
                </a:gridCol>
                <a:gridCol w="493776">
                  <a:extLst>
                    <a:ext uri="{9D8B030D-6E8A-4147-A177-3AD203B41FA5}">
                      <a16:colId xmlns:a16="http://schemas.microsoft.com/office/drawing/2014/main" val="371889135"/>
                    </a:ext>
                  </a:extLst>
                </a:gridCol>
                <a:gridCol w="493776">
                  <a:extLst>
                    <a:ext uri="{9D8B030D-6E8A-4147-A177-3AD203B41FA5}">
                      <a16:colId xmlns:a16="http://schemas.microsoft.com/office/drawing/2014/main" val="4226190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0182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- 2024-04-30 12:43:00</a:t>
                      </a:r>
                      <a:r>
                        <a:rPr kumimoji="0" lang="en-US" sz="1000" b="0" i="0" u="none" strike="noStrike" kern="1200" cap="none" spc="0" normalizeH="0" baseline="0" noProof="0">
                          <a:ln>
                            <a:noFill/>
                          </a:ln>
                          <a:solidFill>
                            <a:prstClr val="black"/>
                          </a:solidFill>
                          <a:effectLst/>
                          <a:uLnTx/>
                          <a:uFillTx/>
                          <a:latin typeface="Calibri"/>
                          <a:ea typeface="+mn-ea"/>
                          <a:cs typeface="+mn-cs"/>
                        </a:rPr>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32.319391634981 %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68582207"/>
                  </a:ext>
                </a:extLst>
              </a:tr>
            </a:tbl>
          </a:graphicData>
        </a:graphic>
      </p:graphicFrame>
      <p:sp>
        <p:nvSpPr>
          <p:cNvPr id="4" name="Text Placeholder 3">
            <a:extLst>
              <a:ext uri="{FF2B5EF4-FFF2-40B4-BE49-F238E27FC236}">
                <a16:creationId xmlns:a16="http://schemas.microsoft.com/office/drawing/2014/main" id="{75DA5B0C-00E9-4790-A04C-87C570E78D7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13775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1704-3962-46E8-895E-7FE336729E0E}"/>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6BB5B7B3-A60E-4626-A75E-CD727368656F}"/>
              </a:ext>
            </a:extLst>
          </p:cNvPr>
          <p:cNvGraphicFramePr>
            <a:graphicFrameLocks noGrp="1"/>
          </p:cNvGraphicFramePr>
          <p:nvPr>
            <p:ph type="tbl" sz="quarter" idx="13"/>
            <p:extLst>
              <p:ext uri="{D42A27DB-BD31-4B8C-83A1-F6EECF244321}">
                <p14:modId xmlns:p14="http://schemas.microsoft.com/office/powerpoint/2010/main" val="26129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66500644"/>
                    </a:ext>
                  </a:extLst>
                </a:gridCol>
                <a:gridCol w="1563623">
                  <a:extLst>
                    <a:ext uri="{9D8B030D-6E8A-4147-A177-3AD203B41FA5}">
                      <a16:colId xmlns:a16="http://schemas.microsoft.com/office/drawing/2014/main" val="4132418530"/>
                    </a:ext>
                  </a:extLst>
                </a:gridCol>
                <a:gridCol w="493776">
                  <a:extLst>
                    <a:ext uri="{9D8B030D-6E8A-4147-A177-3AD203B41FA5}">
                      <a16:colId xmlns:a16="http://schemas.microsoft.com/office/drawing/2014/main" val="3223625367"/>
                    </a:ext>
                  </a:extLst>
                </a:gridCol>
                <a:gridCol w="493776">
                  <a:extLst>
                    <a:ext uri="{9D8B030D-6E8A-4147-A177-3AD203B41FA5}">
                      <a16:colId xmlns:a16="http://schemas.microsoft.com/office/drawing/2014/main" val="3620397846"/>
                    </a:ext>
                  </a:extLst>
                </a:gridCol>
                <a:gridCol w="493776">
                  <a:extLst>
                    <a:ext uri="{9D8B030D-6E8A-4147-A177-3AD203B41FA5}">
                      <a16:colId xmlns:a16="http://schemas.microsoft.com/office/drawing/2014/main" val="4192798788"/>
                    </a:ext>
                  </a:extLst>
                </a:gridCol>
                <a:gridCol w="493776">
                  <a:extLst>
                    <a:ext uri="{9D8B030D-6E8A-4147-A177-3AD203B41FA5}">
                      <a16:colId xmlns:a16="http://schemas.microsoft.com/office/drawing/2014/main" val="1940634046"/>
                    </a:ext>
                  </a:extLst>
                </a:gridCol>
                <a:gridCol w="493776">
                  <a:extLst>
                    <a:ext uri="{9D8B030D-6E8A-4147-A177-3AD203B41FA5}">
                      <a16:colId xmlns:a16="http://schemas.microsoft.com/office/drawing/2014/main" val="3627347113"/>
                    </a:ext>
                  </a:extLst>
                </a:gridCol>
                <a:gridCol w="493776">
                  <a:extLst>
                    <a:ext uri="{9D8B030D-6E8A-4147-A177-3AD203B41FA5}">
                      <a16:colId xmlns:a16="http://schemas.microsoft.com/office/drawing/2014/main" val="87357471"/>
                    </a:ext>
                  </a:extLst>
                </a:gridCol>
                <a:gridCol w="493776">
                  <a:extLst>
                    <a:ext uri="{9D8B030D-6E8A-4147-A177-3AD203B41FA5}">
                      <a16:colId xmlns:a16="http://schemas.microsoft.com/office/drawing/2014/main" val="647468142"/>
                    </a:ext>
                  </a:extLst>
                </a:gridCol>
                <a:gridCol w="493776">
                  <a:extLst>
                    <a:ext uri="{9D8B030D-6E8A-4147-A177-3AD203B41FA5}">
                      <a16:colId xmlns:a16="http://schemas.microsoft.com/office/drawing/2014/main" val="575326197"/>
                    </a:ext>
                  </a:extLst>
                </a:gridCol>
                <a:gridCol w="493776">
                  <a:extLst>
                    <a:ext uri="{9D8B030D-6E8A-4147-A177-3AD203B41FA5}">
                      <a16:colId xmlns:a16="http://schemas.microsoft.com/office/drawing/2014/main" val="3304168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1239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- 2024-04-29 16:53:23</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in Plano, TX, and employees from our sister company Philadelphia Insurance Companies laced up their sneakers and hit the pavement for National Walk at Lunch Day last week! 
Being active has many benefits, and for TMA employees that includes the opportunity to earn up to 0 in rewards through our employee wellness program, THE GOOD LIFE! We value every step our team takes in prioritizing their health and 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5.4289544235925 %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7975340"/>
                  </a:ext>
                </a:extLst>
              </a:tr>
            </a:tbl>
          </a:graphicData>
        </a:graphic>
      </p:graphicFrame>
      <p:sp>
        <p:nvSpPr>
          <p:cNvPr id="4" name="Text Placeholder 3">
            <a:extLst>
              <a:ext uri="{FF2B5EF4-FFF2-40B4-BE49-F238E27FC236}">
                <a16:creationId xmlns:a16="http://schemas.microsoft.com/office/drawing/2014/main" id="{D614FD56-EE46-4A4B-813A-2D976864B75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39540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6DBE-4904-4D75-AC34-F6024129EFE2}"/>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C462E9A8-2AC3-4281-9BFF-4BE3B9A9B465}"/>
              </a:ext>
            </a:extLst>
          </p:cNvPr>
          <p:cNvGraphicFramePr>
            <a:graphicFrameLocks noGrp="1"/>
          </p:cNvGraphicFramePr>
          <p:nvPr>
            <p:ph type="tbl" sz="quarter" idx="13"/>
            <p:extLst>
              <p:ext uri="{D42A27DB-BD31-4B8C-83A1-F6EECF244321}">
                <p14:modId xmlns:p14="http://schemas.microsoft.com/office/powerpoint/2010/main" val="203120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2430444"/>
                    </a:ext>
                  </a:extLst>
                </a:gridCol>
                <a:gridCol w="1563623">
                  <a:extLst>
                    <a:ext uri="{9D8B030D-6E8A-4147-A177-3AD203B41FA5}">
                      <a16:colId xmlns:a16="http://schemas.microsoft.com/office/drawing/2014/main" val="2576691380"/>
                    </a:ext>
                  </a:extLst>
                </a:gridCol>
                <a:gridCol w="493776">
                  <a:extLst>
                    <a:ext uri="{9D8B030D-6E8A-4147-A177-3AD203B41FA5}">
                      <a16:colId xmlns:a16="http://schemas.microsoft.com/office/drawing/2014/main" val="230666286"/>
                    </a:ext>
                  </a:extLst>
                </a:gridCol>
                <a:gridCol w="493776">
                  <a:extLst>
                    <a:ext uri="{9D8B030D-6E8A-4147-A177-3AD203B41FA5}">
                      <a16:colId xmlns:a16="http://schemas.microsoft.com/office/drawing/2014/main" val="899379919"/>
                    </a:ext>
                  </a:extLst>
                </a:gridCol>
                <a:gridCol w="493776">
                  <a:extLst>
                    <a:ext uri="{9D8B030D-6E8A-4147-A177-3AD203B41FA5}">
                      <a16:colId xmlns:a16="http://schemas.microsoft.com/office/drawing/2014/main" val="254765938"/>
                    </a:ext>
                  </a:extLst>
                </a:gridCol>
                <a:gridCol w="493776">
                  <a:extLst>
                    <a:ext uri="{9D8B030D-6E8A-4147-A177-3AD203B41FA5}">
                      <a16:colId xmlns:a16="http://schemas.microsoft.com/office/drawing/2014/main" val="819997406"/>
                    </a:ext>
                  </a:extLst>
                </a:gridCol>
                <a:gridCol w="493776">
                  <a:extLst>
                    <a:ext uri="{9D8B030D-6E8A-4147-A177-3AD203B41FA5}">
                      <a16:colId xmlns:a16="http://schemas.microsoft.com/office/drawing/2014/main" val="1454564821"/>
                    </a:ext>
                  </a:extLst>
                </a:gridCol>
                <a:gridCol w="493776">
                  <a:extLst>
                    <a:ext uri="{9D8B030D-6E8A-4147-A177-3AD203B41FA5}">
                      <a16:colId xmlns:a16="http://schemas.microsoft.com/office/drawing/2014/main" val="2723715660"/>
                    </a:ext>
                  </a:extLst>
                </a:gridCol>
                <a:gridCol w="493776">
                  <a:extLst>
                    <a:ext uri="{9D8B030D-6E8A-4147-A177-3AD203B41FA5}">
                      <a16:colId xmlns:a16="http://schemas.microsoft.com/office/drawing/2014/main" val="984498828"/>
                    </a:ext>
                  </a:extLst>
                </a:gridCol>
                <a:gridCol w="493776">
                  <a:extLst>
                    <a:ext uri="{9D8B030D-6E8A-4147-A177-3AD203B41FA5}">
                      <a16:colId xmlns:a16="http://schemas.microsoft.com/office/drawing/2014/main" val="1785214590"/>
                    </a:ext>
                  </a:extLst>
                </a:gridCol>
                <a:gridCol w="493776">
                  <a:extLst>
                    <a:ext uri="{9D8B030D-6E8A-4147-A177-3AD203B41FA5}">
                      <a16:colId xmlns:a16="http://schemas.microsoft.com/office/drawing/2014/main" val="818576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708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- 2024-04-29 15:00:38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UH Manoa and University of Hawai‘i - Shidler College of Business spring semester interns, who concluded their internship on Friday with a final presentation to FICOH's leadership team. After studying FICOH’s business for several months, they shared well-researched business recommendations spanning from new products to a new social media strategy to engage Gen-Z and Millennial customers. Their innovative ideas and thoughtful responses to questions wowed us all. We look forward to reconnecting with them this Thursday at Shidler Business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27.853403141361 %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8052927"/>
                  </a:ext>
                </a:extLst>
              </a:tr>
            </a:tbl>
          </a:graphicData>
        </a:graphic>
      </p:graphicFrame>
      <p:sp>
        <p:nvSpPr>
          <p:cNvPr id="4" name="Text Placeholder 3">
            <a:extLst>
              <a:ext uri="{FF2B5EF4-FFF2-40B4-BE49-F238E27FC236}">
                <a16:creationId xmlns:a16="http://schemas.microsoft.com/office/drawing/2014/main" id="{4532F98F-0B94-435A-B5F6-5671B8C67A5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96826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3191E-83F3-48B5-8B07-5F7C3A555542}"/>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2F5CD47A-57A2-46C5-99EB-D735E25682D8}"/>
              </a:ext>
            </a:extLst>
          </p:cNvPr>
          <p:cNvGraphicFramePr>
            <a:graphicFrameLocks noGrp="1"/>
          </p:cNvGraphicFramePr>
          <p:nvPr>
            <p:ph type="tbl" sz="quarter" idx="13"/>
            <p:extLst>
              <p:ext uri="{D42A27DB-BD31-4B8C-83A1-F6EECF244321}">
                <p14:modId xmlns:p14="http://schemas.microsoft.com/office/powerpoint/2010/main" val="64445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46372109"/>
                    </a:ext>
                  </a:extLst>
                </a:gridCol>
                <a:gridCol w="1563623">
                  <a:extLst>
                    <a:ext uri="{9D8B030D-6E8A-4147-A177-3AD203B41FA5}">
                      <a16:colId xmlns:a16="http://schemas.microsoft.com/office/drawing/2014/main" val="686417471"/>
                    </a:ext>
                  </a:extLst>
                </a:gridCol>
                <a:gridCol w="493776">
                  <a:extLst>
                    <a:ext uri="{9D8B030D-6E8A-4147-A177-3AD203B41FA5}">
                      <a16:colId xmlns:a16="http://schemas.microsoft.com/office/drawing/2014/main" val="2785941511"/>
                    </a:ext>
                  </a:extLst>
                </a:gridCol>
                <a:gridCol w="493776">
                  <a:extLst>
                    <a:ext uri="{9D8B030D-6E8A-4147-A177-3AD203B41FA5}">
                      <a16:colId xmlns:a16="http://schemas.microsoft.com/office/drawing/2014/main" val="469190834"/>
                    </a:ext>
                  </a:extLst>
                </a:gridCol>
                <a:gridCol w="493776">
                  <a:extLst>
                    <a:ext uri="{9D8B030D-6E8A-4147-A177-3AD203B41FA5}">
                      <a16:colId xmlns:a16="http://schemas.microsoft.com/office/drawing/2014/main" val="1332200230"/>
                    </a:ext>
                  </a:extLst>
                </a:gridCol>
                <a:gridCol w="493776">
                  <a:extLst>
                    <a:ext uri="{9D8B030D-6E8A-4147-A177-3AD203B41FA5}">
                      <a16:colId xmlns:a16="http://schemas.microsoft.com/office/drawing/2014/main" val="2611837582"/>
                    </a:ext>
                  </a:extLst>
                </a:gridCol>
                <a:gridCol w="493776">
                  <a:extLst>
                    <a:ext uri="{9D8B030D-6E8A-4147-A177-3AD203B41FA5}">
                      <a16:colId xmlns:a16="http://schemas.microsoft.com/office/drawing/2014/main" val="1664370990"/>
                    </a:ext>
                  </a:extLst>
                </a:gridCol>
                <a:gridCol w="493776">
                  <a:extLst>
                    <a:ext uri="{9D8B030D-6E8A-4147-A177-3AD203B41FA5}">
                      <a16:colId xmlns:a16="http://schemas.microsoft.com/office/drawing/2014/main" val="290933509"/>
                    </a:ext>
                  </a:extLst>
                </a:gridCol>
                <a:gridCol w="493776">
                  <a:extLst>
                    <a:ext uri="{9D8B030D-6E8A-4147-A177-3AD203B41FA5}">
                      <a16:colId xmlns:a16="http://schemas.microsoft.com/office/drawing/2014/main" val="3389925277"/>
                    </a:ext>
                  </a:extLst>
                </a:gridCol>
                <a:gridCol w="493776">
                  <a:extLst>
                    <a:ext uri="{9D8B030D-6E8A-4147-A177-3AD203B41FA5}">
                      <a16:colId xmlns:a16="http://schemas.microsoft.com/office/drawing/2014/main" val="2811554213"/>
                    </a:ext>
                  </a:extLst>
                </a:gridCol>
                <a:gridCol w="493776">
                  <a:extLst>
                    <a:ext uri="{9D8B030D-6E8A-4147-A177-3AD203B41FA5}">
                      <a16:colId xmlns:a16="http://schemas.microsoft.com/office/drawing/2014/main" val="2371876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5232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- 2024-04-29 14:59:08</a:t>
                      </a:r>
                      <a:r>
                        <a:rPr kumimoji="0" lang="en-US" sz="1000" b="0" i="0" u="none" strike="noStrike" kern="1200" cap="none" spc="0" normalizeH="0" baseline="0" noProof="0">
                          <a:ln>
                            <a:noFill/>
                          </a:ln>
                          <a:solidFill>
                            <a:prstClr val="black"/>
                          </a:solidFill>
                          <a:effectLst/>
                          <a:uLnTx/>
                          <a:uFillTx/>
                          <a:latin typeface="Calibri"/>
                          <a:ea typeface="+mn-ea"/>
                          <a:cs typeface="+mn-cs"/>
                        </a:rPr>
                        <a:t>
 #ChildAbusePreventionMonth may be coming to an end, but keeping children safe is an ongoing commitment. Learn the five elements of an effective child sexual abuse prevention program and discover the resources we offer to our policyholders through Abuse Prevention Systems and MinistrySafe: https://bit.ly/44mHbNt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5.4817275747508 %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1730257"/>
                  </a:ext>
                </a:extLst>
              </a:tr>
            </a:tbl>
          </a:graphicData>
        </a:graphic>
      </p:graphicFrame>
      <p:sp>
        <p:nvSpPr>
          <p:cNvPr id="4" name="Text Placeholder 3">
            <a:extLst>
              <a:ext uri="{FF2B5EF4-FFF2-40B4-BE49-F238E27FC236}">
                <a16:creationId xmlns:a16="http://schemas.microsoft.com/office/drawing/2014/main" id="{F752F812-8051-474D-BC9C-F8E68743466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70927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7E7D-A0C9-454F-B19F-F318BB381B8C}"/>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64866C92-D41A-47A4-AA89-3D907CFAA42E}"/>
              </a:ext>
            </a:extLst>
          </p:cNvPr>
          <p:cNvGraphicFramePr>
            <a:graphicFrameLocks noGrp="1"/>
          </p:cNvGraphicFramePr>
          <p:nvPr>
            <p:ph type="tbl" sz="quarter" idx="13"/>
            <p:extLst>
              <p:ext uri="{D42A27DB-BD31-4B8C-83A1-F6EECF244321}">
                <p14:modId xmlns:p14="http://schemas.microsoft.com/office/powerpoint/2010/main" val="172153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91085543"/>
                    </a:ext>
                  </a:extLst>
                </a:gridCol>
                <a:gridCol w="1563623">
                  <a:extLst>
                    <a:ext uri="{9D8B030D-6E8A-4147-A177-3AD203B41FA5}">
                      <a16:colId xmlns:a16="http://schemas.microsoft.com/office/drawing/2014/main" val="243567791"/>
                    </a:ext>
                  </a:extLst>
                </a:gridCol>
                <a:gridCol w="493776">
                  <a:extLst>
                    <a:ext uri="{9D8B030D-6E8A-4147-A177-3AD203B41FA5}">
                      <a16:colId xmlns:a16="http://schemas.microsoft.com/office/drawing/2014/main" val="3876339054"/>
                    </a:ext>
                  </a:extLst>
                </a:gridCol>
                <a:gridCol w="493776">
                  <a:extLst>
                    <a:ext uri="{9D8B030D-6E8A-4147-A177-3AD203B41FA5}">
                      <a16:colId xmlns:a16="http://schemas.microsoft.com/office/drawing/2014/main" val="1313197566"/>
                    </a:ext>
                  </a:extLst>
                </a:gridCol>
                <a:gridCol w="493776">
                  <a:extLst>
                    <a:ext uri="{9D8B030D-6E8A-4147-A177-3AD203B41FA5}">
                      <a16:colId xmlns:a16="http://schemas.microsoft.com/office/drawing/2014/main" val="149676178"/>
                    </a:ext>
                  </a:extLst>
                </a:gridCol>
                <a:gridCol w="493776">
                  <a:extLst>
                    <a:ext uri="{9D8B030D-6E8A-4147-A177-3AD203B41FA5}">
                      <a16:colId xmlns:a16="http://schemas.microsoft.com/office/drawing/2014/main" val="1343326734"/>
                    </a:ext>
                  </a:extLst>
                </a:gridCol>
                <a:gridCol w="493776">
                  <a:extLst>
                    <a:ext uri="{9D8B030D-6E8A-4147-A177-3AD203B41FA5}">
                      <a16:colId xmlns:a16="http://schemas.microsoft.com/office/drawing/2014/main" val="3184524959"/>
                    </a:ext>
                  </a:extLst>
                </a:gridCol>
                <a:gridCol w="493776">
                  <a:extLst>
                    <a:ext uri="{9D8B030D-6E8A-4147-A177-3AD203B41FA5}">
                      <a16:colId xmlns:a16="http://schemas.microsoft.com/office/drawing/2014/main" val="377455616"/>
                    </a:ext>
                  </a:extLst>
                </a:gridCol>
                <a:gridCol w="493776">
                  <a:extLst>
                    <a:ext uri="{9D8B030D-6E8A-4147-A177-3AD203B41FA5}">
                      <a16:colId xmlns:a16="http://schemas.microsoft.com/office/drawing/2014/main" val="4158318805"/>
                    </a:ext>
                  </a:extLst>
                </a:gridCol>
                <a:gridCol w="493776">
                  <a:extLst>
                    <a:ext uri="{9D8B030D-6E8A-4147-A177-3AD203B41FA5}">
                      <a16:colId xmlns:a16="http://schemas.microsoft.com/office/drawing/2014/main" val="1534963797"/>
                    </a:ext>
                  </a:extLst>
                </a:gridCol>
                <a:gridCol w="493776">
                  <a:extLst>
                    <a:ext uri="{9D8B030D-6E8A-4147-A177-3AD203B41FA5}">
                      <a16:colId xmlns:a16="http://schemas.microsoft.com/office/drawing/2014/main" val="90652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5658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- 2024-04-26 16:04:06</a:t>
                      </a:r>
                      <a:r>
                        <a:rPr kumimoji="0" lang="en-US" sz="1000" b="0" i="0" u="none" strike="noStrike" kern="1200" cap="none" spc="0" normalizeH="0" baseline="0" noProof="0">
                          <a:ln>
                            <a:noFill/>
                          </a:ln>
                          <a:solidFill>
                            <a:prstClr val="black"/>
                          </a:solidFill>
                          <a:effectLst/>
                          <a:uLnTx/>
                          <a:uFillTx/>
                          <a:latin typeface="Calibri"/>
                          <a:ea typeface="+mn-ea"/>
                          <a:cs typeface="+mn-cs"/>
                        </a:rPr>
                        <a:t>
We love showing off our TMA pets. Our furry companions warm our hearts, and that's why we're sharing this love with animal-focused organizations who need our support.
Want to make a paws-itive impact? Join us in giving back to our three animal-focused charities of the month: Pet Buddies Atlanta, Chicago Canine Rescue, and Guide Dogs for the Blind!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6.047197640118 %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extLst>
                  <a:ext uri="{0D108BD9-81ED-4DB2-BD59-A6C34878D82A}">
                    <a16:rowId xmlns:a16="http://schemas.microsoft.com/office/drawing/2014/main" val="989899212"/>
                  </a:ext>
                </a:extLst>
              </a:tr>
            </a:tbl>
          </a:graphicData>
        </a:graphic>
      </p:graphicFrame>
      <p:sp>
        <p:nvSpPr>
          <p:cNvPr id="4" name="Text Placeholder 3">
            <a:extLst>
              <a:ext uri="{FF2B5EF4-FFF2-40B4-BE49-F238E27FC236}">
                <a16:creationId xmlns:a16="http://schemas.microsoft.com/office/drawing/2014/main" id="{5B114DBC-17E0-4F42-92A1-BB4285534CE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64177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F99E-5ECD-4D4C-A0FE-64771A92294F}"/>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882858B3-BA5B-4B26-98B1-493070BE5CEE}"/>
              </a:ext>
            </a:extLst>
          </p:cNvPr>
          <p:cNvGraphicFramePr>
            <a:graphicFrameLocks noGrp="1"/>
          </p:cNvGraphicFramePr>
          <p:nvPr>
            <p:ph type="tbl" sz="quarter" idx="13"/>
            <p:extLst>
              <p:ext uri="{D42A27DB-BD31-4B8C-83A1-F6EECF244321}">
                <p14:modId xmlns:p14="http://schemas.microsoft.com/office/powerpoint/2010/main" val="158179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33471936"/>
                    </a:ext>
                  </a:extLst>
                </a:gridCol>
                <a:gridCol w="1563623">
                  <a:extLst>
                    <a:ext uri="{9D8B030D-6E8A-4147-A177-3AD203B41FA5}">
                      <a16:colId xmlns:a16="http://schemas.microsoft.com/office/drawing/2014/main" val="3324375860"/>
                    </a:ext>
                  </a:extLst>
                </a:gridCol>
                <a:gridCol w="493776">
                  <a:extLst>
                    <a:ext uri="{9D8B030D-6E8A-4147-A177-3AD203B41FA5}">
                      <a16:colId xmlns:a16="http://schemas.microsoft.com/office/drawing/2014/main" val="4174213816"/>
                    </a:ext>
                  </a:extLst>
                </a:gridCol>
                <a:gridCol w="493776">
                  <a:extLst>
                    <a:ext uri="{9D8B030D-6E8A-4147-A177-3AD203B41FA5}">
                      <a16:colId xmlns:a16="http://schemas.microsoft.com/office/drawing/2014/main" val="1409078909"/>
                    </a:ext>
                  </a:extLst>
                </a:gridCol>
                <a:gridCol w="493776">
                  <a:extLst>
                    <a:ext uri="{9D8B030D-6E8A-4147-A177-3AD203B41FA5}">
                      <a16:colId xmlns:a16="http://schemas.microsoft.com/office/drawing/2014/main" val="2580834080"/>
                    </a:ext>
                  </a:extLst>
                </a:gridCol>
                <a:gridCol w="493776">
                  <a:extLst>
                    <a:ext uri="{9D8B030D-6E8A-4147-A177-3AD203B41FA5}">
                      <a16:colId xmlns:a16="http://schemas.microsoft.com/office/drawing/2014/main" val="3969839091"/>
                    </a:ext>
                  </a:extLst>
                </a:gridCol>
                <a:gridCol w="493776">
                  <a:extLst>
                    <a:ext uri="{9D8B030D-6E8A-4147-A177-3AD203B41FA5}">
                      <a16:colId xmlns:a16="http://schemas.microsoft.com/office/drawing/2014/main" val="1045840743"/>
                    </a:ext>
                  </a:extLst>
                </a:gridCol>
                <a:gridCol w="493776">
                  <a:extLst>
                    <a:ext uri="{9D8B030D-6E8A-4147-A177-3AD203B41FA5}">
                      <a16:colId xmlns:a16="http://schemas.microsoft.com/office/drawing/2014/main" val="678610398"/>
                    </a:ext>
                  </a:extLst>
                </a:gridCol>
                <a:gridCol w="493776">
                  <a:extLst>
                    <a:ext uri="{9D8B030D-6E8A-4147-A177-3AD203B41FA5}">
                      <a16:colId xmlns:a16="http://schemas.microsoft.com/office/drawing/2014/main" val="847489292"/>
                    </a:ext>
                  </a:extLst>
                </a:gridCol>
                <a:gridCol w="493776">
                  <a:extLst>
                    <a:ext uri="{9D8B030D-6E8A-4147-A177-3AD203B41FA5}">
                      <a16:colId xmlns:a16="http://schemas.microsoft.com/office/drawing/2014/main" val="256125477"/>
                    </a:ext>
                  </a:extLst>
                </a:gridCol>
                <a:gridCol w="493776">
                  <a:extLst>
                    <a:ext uri="{9D8B030D-6E8A-4147-A177-3AD203B41FA5}">
                      <a16:colId xmlns:a16="http://schemas.microsoft.com/office/drawing/2014/main" val="54233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837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- 2024-04-26 13:57:39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#ArborDay2024 and #FlashbackFriday, we’re looking back at some of our past volunteer experiences with Mālama Learning Center in support of their planting projects on Oahu’s west side. Swipe to view photos of our associates at work! Pauline Sato, executive director of Mālama Learning Center, recently hosted a lunch &amp; learn for our associates on green firebreaks, the impact of invasive grasses, and how “greenbreaks” can disrupt the grass-fire cycle. Since our planting partnership with Malama Learning Center began two years ago, we’ve learned so much from their passionate and knowledgeable staff. Join one of their monthly community workdays to be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16.983894582723 %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2176089"/>
                  </a:ext>
                </a:extLst>
              </a:tr>
            </a:tbl>
          </a:graphicData>
        </a:graphic>
      </p:graphicFrame>
      <p:sp>
        <p:nvSpPr>
          <p:cNvPr id="4" name="Text Placeholder 3">
            <a:extLst>
              <a:ext uri="{FF2B5EF4-FFF2-40B4-BE49-F238E27FC236}">
                <a16:creationId xmlns:a16="http://schemas.microsoft.com/office/drawing/2014/main" id="{1447AA20-DA3F-4D34-95D9-337C57E5891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4177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02347-B527-4E56-AB37-828A6B987991}"/>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82FC31B2-F613-4626-B063-ADFC2B50F1CF}"/>
              </a:ext>
            </a:extLst>
          </p:cNvPr>
          <p:cNvGraphicFramePr>
            <a:graphicFrameLocks noGrp="1"/>
          </p:cNvGraphicFramePr>
          <p:nvPr>
            <p:ph type="tbl" sz="quarter" idx="13"/>
            <p:extLst>
              <p:ext uri="{D42A27DB-BD31-4B8C-83A1-F6EECF244321}">
                <p14:modId xmlns:p14="http://schemas.microsoft.com/office/powerpoint/2010/main" val="411664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79523597"/>
                    </a:ext>
                  </a:extLst>
                </a:gridCol>
                <a:gridCol w="1563623">
                  <a:extLst>
                    <a:ext uri="{9D8B030D-6E8A-4147-A177-3AD203B41FA5}">
                      <a16:colId xmlns:a16="http://schemas.microsoft.com/office/drawing/2014/main" val="3037632900"/>
                    </a:ext>
                  </a:extLst>
                </a:gridCol>
                <a:gridCol w="493776">
                  <a:extLst>
                    <a:ext uri="{9D8B030D-6E8A-4147-A177-3AD203B41FA5}">
                      <a16:colId xmlns:a16="http://schemas.microsoft.com/office/drawing/2014/main" val="1879199959"/>
                    </a:ext>
                  </a:extLst>
                </a:gridCol>
                <a:gridCol w="493776">
                  <a:extLst>
                    <a:ext uri="{9D8B030D-6E8A-4147-A177-3AD203B41FA5}">
                      <a16:colId xmlns:a16="http://schemas.microsoft.com/office/drawing/2014/main" val="3950692800"/>
                    </a:ext>
                  </a:extLst>
                </a:gridCol>
                <a:gridCol w="493776">
                  <a:extLst>
                    <a:ext uri="{9D8B030D-6E8A-4147-A177-3AD203B41FA5}">
                      <a16:colId xmlns:a16="http://schemas.microsoft.com/office/drawing/2014/main" val="585033706"/>
                    </a:ext>
                  </a:extLst>
                </a:gridCol>
                <a:gridCol w="493776">
                  <a:extLst>
                    <a:ext uri="{9D8B030D-6E8A-4147-A177-3AD203B41FA5}">
                      <a16:colId xmlns:a16="http://schemas.microsoft.com/office/drawing/2014/main" val="3894249801"/>
                    </a:ext>
                  </a:extLst>
                </a:gridCol>
                <a:gridCol w="493776">
                  <a:extLst>
                    <a:ext uri="{9D8B030D-6E8A-4147-A177-3AD203B41FA5}">
                      <a16:colId xmlns:a16="http://schemas.microsoft.com/office/drawing/2014/main" val="2351116650"/>
                    </a:ext>
                  </a:extLst>
                </a:gridCol>
                <a:gridCol w="493776">
                  <a:extLst>
                    <a:ext uri="{9D8B030D-6E8A-4147-A177-3AD203B41FA5}">
                      <a16:colId xmlns:a16="http://schemas.microsoft.com/office/drawing/2014/main" val="990976290"/>
                    </a:ext>
                  </a:extLst>
                </a:gridCol>
                <a:gridCol w="493776">
                  <a:extLst>
                    <a:ext uri="{9D8B030D-6E8A-4147-A177-3AD203B41FA5}">
                      <a16:colId xmlns:a16="http://schemas.microsoft.com/office/drawing/2014/main" val="1418476516"/>
                    </a:ext>
                  </a:extLst>
                </a:gridCol>
                <a:gridCol w="493776">
                  <a:extLst>
                    <a:ext uri="{9D8B030D-6E8A-4147-A177-3AD203B41FA5}">
                      <a16:colId xmlns:a16="http://schemas.microsoft.com/office/drawing/2014/main" val="694356722"/>
                    </a:ext>
                  </a:extLst>
                </a:gridCol>
                <a:gridCol w="493776">
                  <a:extLst>
                    <a:ext uri="{9D8B030D-6E8A-4147-A177-3AD203B41FA5}">
                      <a16:colId xmlns:a16="http://schemas.microsoft.com/office/drawing/2014/main" val="3536241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969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- 2024-04-26 12:00:04</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#NationalArborDay! 🌳 Since 2015, we’ve been teaming up with the Arbor Day Foundation to plant 80,000 trees in areas in need of reforestation each year. Through this partnership, we’ve funded the planting of 650,000 trees nationwide, with our employees personally planting more than 27,000 of those trees! 🌱
Check out #TEAMPHLY in action planting trees in Virginia last month with Friends Of The Rappahannock. Visit PHLY.com/Trees to learn more and watch the full video recap.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8.0741626794258 %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extLst>
                  <a:ext uri="{0D108BD9-81ED-4DB2-BD59-A6C34878D82A}">
                    <a16:rowId xmlns:a16="http://schemas.microsoft.com/office/drawing/2014/main" val="441484781"/>
                  </a:ext>
                </a:extLst>
              </a:tr>
            </a:tbl>
          </a:graphicData>
        </a:graphic>
      </p:graphicFrame>
      <p:sp>
        <p:nvSpPr>
          <p:cNvPr id="4" name="Text Placeholder 3">
            <a:extLst>
              <a:ext uri="{FF2B5EF4-FFF2-40B4-BE49-F238E27FC236}">
                <a16:creationId xmlns:a16="http://schemas.microsoft.com/office/drawing/2014/main" id="{3CACFB9D-A81D-4120-B9A9-F5B7F040DBF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56596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F4D4A-A92A-4A07-83DD-CFA6B4C700D9}"/>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2A5F41C9-8C09-42DD-A421-CE9B19CFBB33}"/>
              </a:ext>
            </a:extLst>
          </p:cNvPr>
          <p:cNvGraphicFramePr>
            <a:graphicFrameLocks noGrp="1"/>
          </p:cNvGraphicFramePr>
          <p:nvPr>
            <p:ph type="tbl" sz="quarter" idx="13"/>
            <p:extLst>
              <p:ext uri="{D42A27DB-BD31-4B8C-83A1-F6EECF244321}">
                <p14:modId xmlns:p14="http://schemas.microsoft.com/office/powerpoint/2010/main" val="124615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77974921"/>
                    </a:ext>
                  </a:extLst>
                </a:gridCol>
                <a:gridCol w="1563623">
                  <a:extLst>
                    <a:ext uri="{9D8B030D-6E8A-4147-A177-3AD203B41FA5}">
                      <a16:colId xmlns:a16="http://schemas.microsoft.com/office/drawing/2014/main" val="3526043652"/>
                    </a:ext>
                  </a:extLst>
                </a:gridCol>
                <a:gridCol w="493776">
                  <a:extLst>
                    <a:ext uri="{9D8B030D-6E8A-4147-A177-3AD203B41FA5}">
                      <a16:colId xmlns:a16="http://schemas.microsoft.com/office/drawing/2014/main" val="4095952307"/>
                    </a:ext>
                  </a:extLst>
                </a:gridCol>
                <a:gridCol w="493776">
                  <a:extLst>
                    <a:ext uri="{9D8B030D-6E8A-4147-A177-3AD203B41FA5}">
                      <a16:colId xmlns:a16="http://schemas.microsoft.com/office/drawing/2014/main" val="483663398"/>
                    </a:ext>
                  </a:extLst>
                </a:gridCol>
                <a:gridCol w="493776">
                  <a:extLst>
                    <a:ext uri="{9D8B030D-6E8A-4147-A177-3AD203B41FA5}">
                      <a16:colId xmlns:a16="http://schemas.microsoft.com/office/drawing/2014/main" val="2836467564"/>
                    </a:ext>
                  </a:extLst>
                </a:gridCol>
                <a:gridCol w="493776">
                  <a:extLst>
                    <a:ext uri="{9D8B030D-6E8A-4147-A177-3AD203B41FA5}">
                      <a16:colId xmlns:a16="http://schemas.microsoft.com/office/drawing/2014/main" val="2266663524"/>
                    </a:ext>
                  </a:extLst>
                </a:gridCol>
                <a:gridCol w="493776">
                  <a:extLst>
                    <a:ext uri="{9D8B030D-6E8A-4147-A177-3AD203B41FA5}">
                      <a16:colId xmlns:a16="http://schemas.microsoft.com/office/drawing/2014/main" val="629159175"/>
                    </a:ext>
                  </a:extLst>
                </a:gridCol>
                <a:gridCol w="493776">
                  <a:extLst>
                    <a:ext uri="{9D8B030D-6E8A-4147-A177-3AD203B41FA5}">
                      <a16:colId xmlns:a16="http://schemas.microsoft.com/office/drawing/2014/main" val="2242046274"/>
                    </a:ext>
                  </a:extLst>
                </a:gridCol>
                <a:gridCol w="493776">
                  <a:extLst>
                    <a:ext uri="{9D8B030D-6E8A-4147-A177-3AD203B41FA5}">
                      <a16:colId xmlns:a16="http://schemas.microsoft.com/office/drawing/2014/main" val="909520529"/>
                    </a:ext>
                  </a:extLst>
                </a:gridCol>
                <a:gridCol w="493776">
                  <a:extLst>
                    <a:ext uri="{9D8B030D-6E8A-4147-A177-3AD203B41FA5}">
                      <a16:colId xmlns:a16="http://schemas.microsoft.com/office/drawing/2014/main" val="2873395071"/>
                    </a:ext>
                  </a:extLst>
                </a:gridCol>
                <a:gridCol w="493776">
                  <a:extLst>
                    <a:ext uri="{9D8B030D-6E8A-4147-A177-3AD203B41FA5}">
                      <a16:colId xmlns:a16="http://schemas.microsoft.com/office/drawing/2014/main" val="165922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861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- 2024-04-25 16:56:56</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reflecting on a decade of Take Your Child to Work Days at TMNAS! From little explorers to future leaders, each year holds memories we'll never forget. While we’re hosting TYCTWD a bit later this year, we're so excited to welcome the kids back to our office on May 8th! Stay tuned for photos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6.2898814949863 %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1580968587"/>
                  </a:ext>
                </a:extLst>
              </a:tr>
            </a:tbl>
          </a:graphicData>
        </a:graphic>
      </p:graphicFrame>
      <p:sp>
        <p:nvSpPr>
          <p:cNvPr id="4" name="Text Placeholder 3">
            <a:extLst>
              <a:ext uri="{FF2B5EF4-FFF2-40B4-BE49-F238E27FC236}">
                <a16:creationId xmlns:a16="http://schemas.microsoft.com/office/drawing/2014/main" id="{D2E1423A-911B-438A-AB37-E4362324EA4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08338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E19B0-D8F7-4DBB-823A-A0EA5DE2D195}"/>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836EA8B2-7260-414C-8400-8723A9B6AA52}"/>
              </a:ext>
            </a:extLst>
          </p:cNvPr>
          <p:cNvGraphicFramePr>
            <a:graphicFrameLocks noGrp="1"/>
          </p:cNvGraphicFramePr>
          <p:nvPr>
            <p:ph type="tbl" sz="quarter" idx="13"/>
            <p:extLst>
              <p:ext uri="{D42A27DB-BD31-4B8C-83A1-F6EECF244321}">
                <p14:modId xmlns:p14="http://schemas.microsoft.com/office/powerpoint/2010/main" val="1341897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64189926"/>
                    </a:ext>
                  </a:extLst>
                </a:gridCol>
                <a:gridCol w="1563623">
                  <a:extLst>
                    <a:ext uri="{9D8B030D-6E8A-4147-A177-3AD203B41FA5}">
                      <a16:colId xmlns:a16="http://schemas.microsoft.com/office/drawing/2014/main" val="2119088600"/>
                    </a:ext>
                  </a:extLst>
                </a:gridCol>
                <a:gridCol w="493776">
                  <a:extLst>
                    <a:ext uri="{9D8B030D-6E8A-4147-A177-3AD203B41FA5}">
                      <a16:colId xmlns:a16="http://schemas.microsoft.com/office/drawing/2014/main" val="2000804899"/>
                    </a:ext>
                  </a:extLst>
                </a:gridCol>
                <a:gridCol w="493776">
                  <a:extLst>
                    <a:ext uri="{9D8B030D-6E8A-4147-A177-3AD203B41FA5}">
                      <a16:colId xmlns:a16="http://schemas.microsoft.com/office/drawing/2014/main" val="388817495"/>
                    </a:ext>
                  </a:extLst>
                </a:gridCol>
                <a:gridCol w="493776">
                  <a:extLst>
                    <a:ext uri="{9D8B030D-6E8A-4147-A177-3AD203B41FA5}">
                      <a16:colId xmlns:a16="http://schemas.microsoft.com/office/drawing/2014/main" val="2310339189"/>
                    </a:ext>
                  </a:extLst>
                </a:gridCol>
                <a:gridCol w="493776">
                  <a:extLst>
                    <a:ext uri="{9D8B030D-6E8A-4147-A177-3AD203B41FA5}">
                      <a16:colId xmlns:a16="http://schemas.microsoft.com/office/drawing/2014/main" val="577155490"/>
                    </a:ext>
                  </a:extLst>
                </a:gridCol>
                <a:gridCol w="493776">
                  <a:extLst>
                    <a:ext uri="{9D8B030D-6E8A-4147-A177-3AD203B41FA5}">
                      <a16:colId xmlns:a16="http://schemas.microsoft.com/office/drawing/2014/main" val="153493545"/>
                    </a:ext>
                  </a:extLst>
                </a:gridCol>
                <a:gridCol w="493776">
                  <a:extLst>
                    <a:ext uri="{9D8B030D-6E8A-4147-A177-3AD203B41FA5}">
                      <a16:colId xmlns:a16="http://schemas.microsoft.com/office/drawing/2014/main" val="537582237"/>
                    </a:ext>
                  </a:extLst>
                </a:gridCol>
                <a:gridCol w="493776">
                  <a:extLst>
                    <a:ext uri="{9D8B030D-6E8A-4147-A177-3AD203B41FA5}">
                      <a16:colId xmlns:a16="http://schemas.microsoft.com/office/drawing/2014/main" val="536818144"/>
                    </a:ext>
                  </a:extLst>
                </a:gridCol>
                <a:gridCol w="493776">
                  <a:extLst>
                    <a:ext uri="{9D8B030D-6E8A-4147-A177-3AD203B41FA5}">
                      <a16:colId xmlns:a16="http://schemas.microsoft.com/office/drawing/2014/main" val="1294643471"/>
                    </a:ext>
                  </a:extLst>
                </a:gridCol>
                <a:gridCol w="493776">
                  <a:extLst>
                    <a:ext uri="{9D8B030D-6E8A-4147-A177-3AD203B41FA5}">
                      <a16:colId xmlns:a16="http://schemas.microsoft.com/office/drawing/2014/main" val="85123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062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- 2024-04-25 15:27:39</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visitors had a blast learning about #insurance, getting creative with arts and crafts, playing games, and participating in a variety of exciting activities 🌟🎨🎲 It was a day filled with fun and learning for our future leaders!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62.771523703821 %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751308"/>
                  </a:ext>
                </a:extLst>
              </a:tr>
            </a:tbl>
          </a:graphicData>
        </a:graphic>
      </p:graphicFrame>
      <p:sp>
        <p:nvSpPr>
          <p:cNvPr id="4" name="Text Placeholder 3">
            <a:extLst>
              <a:ext uri="{FF2B5EF4-FFF2-40B4-BE49-F238E27FC236}">
                <a16:creationId xmlns:a16="http://schemas.microsoft.com/office/drawing/2014/main" id="{D445A158-A369-46D0-9AD7-5E5F5670E35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8291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440A-0E49-4828-AFCA-B2AEF1E3496E}"/>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A304F67F-FE71-47F2-A239-7DCD97B0BE0D}"/>
              </a:ext>
            </a:extLst>
          </p:cNvPr>
          <p:cNvGraphicFramePr>
            <a:graphicFrameLocks noGrp="1"/>
          </p:cNvGraphicFramePr>
          <p:nvPr>
            <p:ph type="tbl" sz="quarter" idx="13"/>
            <p:extLst>
              <p:ext uri="{D42A27DB-BD31-4B8C-83A1-F6EECF244321}">
                <p14:modId xmlns:p14="http://schemas.microsoft.com/office/powerpoint/2010/main" val="1143975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30210566"/>
                    </a:ext>
                  </a:extLst>
                </a:gridCol>
                <a:gridCol w="1563623">
                  <a:extLst>
                    <a:ext uri="{9D8B030D-6E8A-4147-A177-3AD203B41FA5}">
                      <a16:colId xmlns:a16="http://schemas.microsoft.com/office/drawing/2014/main" val="714873359"/>
                    </a:ext>
                  </a:extLst>
                </a:gridCol>
                <a:gridCol w="493776">
                  <a:extLst>
                    <a:ext uri="{9D8B030D-6E8A-4147-A177-3AD203B41FA5}">
                      <a16:colId xmlns:a16="http://schemas.microsoft.com/office/drawing/2014/main" val="3111131299"/>
                    </a:ext>
                  </a:extLst>
                </a:gridCol>
                <a:gridCol w="493776">
                  <a:extLst>
                    <a:ext uri="{9D8B030D-6E8A-4147-A177-3AD203B41FA5}">
                      <a16:colId xmlns:a16="http://schemas.microsoft.com/office/drawing/2014/main" val="2481075841"/>
                    </a:ext>
                  </a:extLst>
                </a:gridCol>
                <a:gridCol w="493776">
                  <a:extLst>
                    <a:ext uri="{9D8B030D-6E8A-4147-A177-3AD203B41FA5}">
                      <a16:colId xmlns:a16="http://schemas.microsoft.com/office/drawing/2014/main" val="2608985520"/>
                    </a:ext>
                  </a:extLst>
                </a:gridCol>
                <a:gridCol w="493776">
                  <a:extLst>
                    <a:ext uri="{9D8B030D-6E8A-4147-A177-3AD203B41FA5}">
                      <a16:colId xmlns:a16="http://schemas.microsoft.com/office/drawing/2014/main" val="1099856884"/>
                    </a:ext>
                  </a:extLst>
                </a:gridCol>
                <a:gridCol w="493776">
                  <a:extLst>
                    <a:ext uri="{9D8B030D-6E8A-4147-A177-3AD203B41FA5}">
                      <a16:colId xmlns:a16="http://schemas.microsoft.com/office/drawing/2014/main" val="1686467725"/>
                    </a:ext>
                  </a:extLst>
                </a:gridCol>
                <a:gridCol w="493776">
                  <a:extLst>
                    <a:ext uri="{9D8B030D-6E8A-4147-A177-3AD203B41FA5}">
                      <a16:colId xmlns:a16="http://schemas.microsoft.com/office/drawing/2014/main" val="1845381086"/>
                    </a:ext>
                  </a:extLst>
                </a:gridCol>
                <a:gridCol w="493776">
                  <a:extLst>
                    <a:ext uri="{9D8B030D-6E8A-4147-A177-3AD203B41FA5}">
                      <a16:colId xmlns:a16="http://schemas.microsoft.com/office/drawing/2014/main" val="3504887483"/>
                    </a:ext>
                  </a:extLst>
                </a:gridCol>
                <a:gridCol w="493776">
                  <a:extLst>
                    <a:ext uri="{9D8B030D-6E8A-4147-A177-3AD203B41FA5}">
                      <a16:colId xmlns:a16="http://schemas.microsoft.com/office/drawing/2014/main" val="3716619613"/>
                    </a:ext>
                  </a:extLst>
                </a:gridCol>
                <a:gridCol w="493776">
                  <a:extLst>
                    <a:ext uri="{9D8B030D-6E8A-4147-A177-3AD203B41FA5}">
                      <a16:colId xmlns:a16="http://schemas.microsoft.com/office/drawing/2014/main" val="778628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7283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- 2024-04-24 16:35:39</a:t>
                      </a:r>
                      <a:r>
                        <a:rPr kumimoji="0" lang="en-US" sz="1000" b="0" i="0" u="none" strike="noStrike" kern="1200" cap="none" spc="0" normalizeH="0" baseline="0" noProof="0">
                          <a:ln>
                            <a:noFill/>
                          </a:ln>
                          <a:solidFill>
                            <a:prstClr val="black"/>
                          </a:solidFill>
                          <a:effectLst/>
                          <a:uLnTx/>
                          <a:uFillTx/>
                          <a:latin typeface="Calibri"/>
                          <a:ea typeface="+mn-ea"/>
                          <a:cs typeface="+mn-cs"/>
                        </a:rPr>
                        <a:t>
 In recognition of National Walk @ Lunch Day, TMNAS' wellness program, THE GOOD LIFE, hosted an outdoor walk and trivia game at our Bala Cynwyd office. Employees were able to get their steps in and earn wellness points while also competing to win a Ninja Woodfire Outdoor Grill. Congratulations to our prize winner, Michelle Voli Wadley, who got the most trivia points! 🎉  
Did you know: THE GOOD LIFE, our employee wellness program, gives employees the opportunity to earn 0 in rewards per year? Just one of our many perks!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27.668952007835 %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1741839"/>
                  </a:ext>
                </a:extLst>
              </a:tr>
            </a:tbl>
          </a:graphicData>
        </a:graphic>
      </p:graphicFrame>
      <p:sp>
        <p:nvSpPr>
          <p:cNvPr id="4" name="Text Placeholder 3">
            <a:extLst>
              <a:ext uri="{FF2B5EF4-FFF2-40B4-BE49-F238E27FC236}">
                <a16:creationId xmlns:a16="http://schemas.microsoft.com/office/drawing/2014/main" id="{AE17CC96-5F54-4B8B-9897-A9D3D86D163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26509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90D77-6322-48BD-8A74-BCCF8A2D02E7}"/>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DB7B1648-80AA-4808-8339-D7FAC7406857}"/>
              </a:ext>
            </a:extLst>
          </p:cNvPr>
          <p:cNvGraphicFramePr>
            <a:graphicFrameLocks noGrp="1"/>
          </p:cNvGraphicFramePr>
          <p:nvPr>
            <p:ph type="tbl" sz="quarter" idx="13"/>
            <p:extLst>
              <p:ext uri="{D42A27DB-BD31-4B8C-83A1-F6EECF244321}">
                <p14:modId xmlns:p14="http://schemas.microsoft.com/office/powerpoint/2010/main" val="397814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8732874"/>
                    </a:ext>
                  </a:extLst>
                </a:gridCol>
                <a:gridCol w="1563623">
                  <a:extLst>
                    <a:ext uri="{9D8B030D-6E8A-4147-A177-3AD203B41FA5}">
                      <a16:colId xmlns:a16="http://schemas.microsoft.com/office/drawing/2014/main" val="3361216604"/>
                    </a:ext>
                  </a:extLst>
                </a:gridCol>
                <a:gridCol w="493776">
                  <a:extLst>
                    <a:ext uri="{9D8B030D-6E8A-4147-A177-3AD203B41FA5}">
                      <a16:colId xmlns:a16="http://schemas.microsoft.com/office/drawing/2014/main" val="4037196439"/>
                    </a:ext>
                  </a:extLst>
                </a:gridCol>
                <a:gridCol w="493776">
                  <a:extLst>
                    <a:ext uri="{9D8B030D-6E8A-4147-A177-3AD203B41FA5}">
                      <a16:colId xmlns:a16="http://schemas.microsoft.com/office/drawing/2014/main" val="46704299"/>
                    </a:ext>
                  </a:extLst>
                </a:gridCol>
                <a:gridCol w="493776">
                  <a:extLst>
                    <a:ext uri="{9D8B030D-6E8A-4147-A177-3AD203B41FA5}">
                      <a16:colId xmlns:a16="http://schemas.microsoft.com/office/drawing/2014/main" val="3585664231"/>
                    </a:ext>
                  </a:extLst>
                </a:gridCol>
                <a:gridCol w="493776">
                  <a:extLst>
                    <a:ext uri="{9D8B030D-6E8A-4147-A177-3AD203B41FA5}">
                      <a16:colId xmlns:a16="http://schemas.microsoft.com/office/drawing/2014/main" val="3068658752"/>
                    </a:ext>
                  </a:extLst>
                </a:gridCol>
                <a:gridCol w="493776">
                  <a:extLst>
                    <a:ext uri="{9D8B030D-6E8A-4147-A177-3AD203B41FA5}">
                      <a16:colId xmlns:a16="http://schemas.microsoft.com/office/drawing/2014/main" val="3964933425"/>
                    </a:ext>
                  </a:extLst>
                </a:gridCol>
                <a:gridCol w="493776">
                  <a:extLst>
                    <a:ext uri="{9D8B030D-6E8A-4147-A177-3AD203B41FA5}">
                      <a16:colId xmlns:a16="http://schemas.microsoft.com/office/drawing/2014/main" val="3162536930"/>
                    </a:ext>
                  </a:extLst>
                </a:gridCol>
                <a:gridCol w="493776">
                  <a:extLst>
                    <a:ext uri="{9D8B030D-6E8A-4147-A177-3AD203B41FA5}">
                      <a16:colId xmlns:a16="http://schemas.microsoft.com/office/drawing/2014/main" val="2303439728"/>
                    </a:ext>
                  </a:extLst>
                </a:gridCol>
                <a:gridCol w="493776">
                  <a:extLst>
                    <a:ext uri="{9D8B030D-6E8A-4147-A177-3AD203B41FA5}">
                      <a16:colId xmlns:a16="http://schemas.microsoft.com/office/drawing/2014/main" val="976227832"/>
                    </a:ext>
                  </a:extLst>
                </a:gridCol>
                <a:gridCol w="493776">
                  <a:extLst>
                    <a:ext uri="{9D8B030D-6E8A-4147-A177-3AD203B41FA5}">
                      <a16:colId xmlns:a16="http://schemas.microsoft.com/office/drawing/2014/main" val="3074527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628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- 2024-04-24 16:15:58</a:t>
                      </a:r>
                      <a:r>
                        <a:rPr kumimoji="0" lang="en-US" sz="1000" b="0" i="0" u="none" strike="noStrike" kern="1200" cap="none" spc="0" normalizeH="0" baseline="0" noProof="0">
                          <a:ln>
                            <a:noFill/>
                          </a:ln>
                          <a:solidFill>
                            <a:prstClr val="black"/>
                          </a:solidFill>
                          <a:effectLst/>
                          <a:uLnTx/>
                          <a:uFillTx/>
                          <a:latin typeface="Calibri"/>
                          <a:ea typeface="+mn-ea"/>
                          <a:cs typeface="+mn-cs"/>
                        </a:rPr>
                        <a:t>
 Our Tokio Marine Emerging Leaders Program team attended their first offsite in Miami, FL! TMA’s participants had an exciting week kicking off the six-month program alongside colleagues from 10 Tokio Marine Group Companies worldwide while having the opportunity to explore South Beach and cruise around Miami Bay!
The program’s goal is for each Group Company’s team to develop a business process improvement project, enhancing both their company and Tokio Marine's global operations.
Looking to join a company that offers global experiences and professional development opportunities? Check out our open roles: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9.5602836879433 %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2713663"/>
                  </a:ext>
                </a:extLst>
              </a:tr>
            </a:tbl>
          </a:graphicData>
        </a:graphic>
      </p:graphicFrame>
      <p:sp>
        <p:nvSpPr>
          <p:cNvPr id="4" name="Text Placeholder 3">
            <a:extLst>
              <a:ext uri="{FF2B5EF4-FFF2-40B4-BE49-F238E27FC236}">
                <a16:creationId xmlns:a16="http://schemas.microsoft.com/office/drawing/2014/main" id="{EB3C2D1D-E133-4533-AB86-B14C39C56E2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55375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D407-191F-4E97-8C0E-C948F13D60D1}"/>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D0518E1E-0E0E-4BC5-B9AA-5419D53A19E1}"/>
              </a:ext>
            </a:extLst>
          </p:cNvPr>
          <p:cNvGraphicFramePr>
            <a:graphicFrameLocks noGrp="1"/>
          </p:cNvGraphicFramePr>
          <p:nvPr>
            <p:ph type="tbl" sz="quarter" idx="13"/>
            <p:extLst>
              <p:ext uri="{D42A27DB-BD31-4B8C-83A1-F6EECF244321}">
                <p14:modId xmlns:p14="http://schemas.microsoft.com/office/powerpoint/2010/main" val="137814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64417715"/>
                    </a:ext>
                  </a:extLst>
                </a:gridCol>
                <a:gridCol w="1563623">
                  <a:extLst>
                    <a:ext uri="{9D8B030D-6E8A-4147-A177-3AD203B41FA5}">
                      <a16:colId xmlns:a16="http://schemas.microsoft.com/office/drawing/2014/main" val="1126356345"/>
                    </a:ext>
                  </a:extLst>
                </a:gridCol>
                <a:gridCol w="493776">
                  <a:extLst>
                    <a:ext uri="{9D8B030D-6E8A-4147-A177-3AD203B41FA5}">
                      <a16:colId xmlns:a16="http://schemas.microsoft.com/office/drawing/2014/main" val="4249449085"/>
                    </a:ext>
                  </a:extLst>
                </a:gridCol>
                <a:gridCol w="493776">
                  <a:extLst>
                    <a:ext uri="{9D8B030D-6E8A-4147-A177-3AD203B41FA5}">
                      <a16:colId xmlns:a16="http://schemas.microsoft.com/office/drawing/2014/main" val="2119455605"/>
                    </a:ext>
                  </a:extLst>
                </a:gridCol>
                <a:gridCol w="493776">
                  <a:extLst>
                    <a:ext uri="{9D8B030D-6E8A-4147-A177-3AD203B41FA5}">
                      <a16:colId xmlns:a16="http://schemas.microsoft.com/office/drawing/2014/main" val="2285944978"/>
                    </a:ext>
                  </a:extLst>
                </a:gridCol>
                <a:gridCol w="493776">
                  <a:extLst>
                    <a:ext uri="{9D8B030D-6E8A-4147-A177-3AD203B41FA5}">
                      <a16:colId xmlns:a16="http://schemas.microsoft.com/office/drawing/2014/main" val="2830387775"/>
                    </a:ext>
                  </a:extLst>
                </a:gridCol>
                <a:gridCol w="493776">
                  <a:extLst>
                    <a:ext uri="{9D8B030D-6E8A-4147-A177-3AD203B41FA5}">
                      <a16:colId xmlns:a16="http://schemas.microsoft.com/office/drawing/2014/main" val="3339724665"/>
                    </a:ext>
                  </a:extLst>
                </a:gridCol>
                <a:gridCol w="493776">
                  <a:extLst>
                    <a:ext uri="{9D8B030D-6E8A-4147-A177-3AD203B41FA5}">
                      <a16:colId xmlns:a16="http://schemas.microsoft.com/office/drawing/2014/main" val="542016276"/>
                    </a:ext>
                  </a:extLst>
                </a:gridCol>
                <a:gridCol w="493776">
                  <a:extLst>
                    <a:ext uri="{9D8B030D-6E8A-4147-A177-3AD203B41FA5}">
                      <a16:colId xmlns:a16="http://schemas.microsoft.com/office/drawing/2014/main" val="2092757725"/>
                    </a:ext>
                  </a:extLst>
                </a:gridCol>
                <a:gridCol w="493776">
                  <a:extLst>
                    <a:ext uri="{9D8B030D-6E8A-4147-A177-3AD203B41FA5}">
                      <a16:colId xmlns:a16="http://schemas.microsoft.com/office/drawing/2014/main" val="1124154703"/>
                    </a:ext>
                  </a:extLst>
                </a:gridCol>
                <a:gridCol w="493776">
                  <a:extLst>
                    <a:ext uri="{9D8B030D-6E8A-4147-A177-3AD203B41FA5}">
                      <a16:colId xmlns:a16="http://schemas.microsoft.com/office/drawing/2014/main" val="308475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574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- 2024-04-24 13:10:28</a:t>
                      </a:r>
                      <a:r>
                        <a:rPr kumimoji="0" lang="en-US" sz="1000" b="0" i="0" u="none" strike="noStrike" kern="1200" cap="none" spc="0" normalizeH="0" baseline="0" noProof="0">
                          <a:ln>
                            <a:noFill/>
                          </a:ln>
                          <a:solidFill>
                            <a:prstClr val="black"/>
                          </a:solidFill>
                          <a:effectLst/>
                          <a:uLnTx/>
                          <a:uFillTx/>
                          <a:latin typeface="Calibri"/>
                          <a:ea typeface="+mn-ea"/>
                          <a:cs typeface="+mn-cs"/>
                        </a:rPr>
                        <a:t>
 On #AdministrativeProfessionalsDay, we want to express our gratitude to all of PHLY's #administrative staff for their essential contributions. #TEAMPHLY's outstanding work and dedication to keeping us organized and efficient have been invaluable to our success. Thank you for everything you do! 🌟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4.8802946593002 %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79499058"/>
                  </a:ext>
                </a:extLst>
              </a:tr>
            </a:tbl>
          </a:graphicData>
        </a:graphic>
      </p:graphicFrame>
      <p:sp>
        <p:nvSpPr>
          <p:cNvPr id="4" name="Text Placeholder 3">
            <a:extLst>
              <a:ext uri="{FF2B5EF4-FFF2-40B4-BE49-F238E27FC236}">
                <a16:creationId xmlns:a16="http://schemas.microsoft.com/office/drawing/2014/main" id="{0E9EF4AD-44CA-4C8F-8C45-72E22D2D1D8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92633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1D33C-ED84-4D81-B6BB-690594E4001C}"/>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AE295D80-64AF-4E7F-870E-9FB9BCFECE8E}"/>
              </a:ext>
            </a:extLst>
          </p:cNvPr>
          <p:cNvGraphicFramePr>
            <a:graphicFrameLocks noGrp="1"/>
          </p:cNvGraphicFramePr>
          <p:nvPr>
            <p:ph type="tbl" sz="quarter" idx="13"/>
            <p:extLst>
              <p:ext uri="{D42A27DB-BD31-4B8C-83A1-F6EECF244321}">
                <p14:modId xmlns:p14="http://schemas.microsoft.com/office/powerpoint/2010/main" val="103996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76072041"/>
                    </a:ext>
                  </a:extLst>
                </a:gridCol>
                <a:gridCol w="1563623">
                  <a:extLst>
                    <a:ext uri="{9D8B030D-6E8A-4147-A177-3AD203B41FA5}">
                      <a16:colId xmlns:a16="http://schemas.microsoft.com/office/drawing/2014/main" val="4173150618"/>
                    </a:ext>
                  </a:extLst>
                </a:gridCol>
                <a:gridCol w="493776">
                  <a:extLst>
                    <a:ext uri="{9D8B030D-6E8A-4147-A177-3AD203B41FA5}">
                      <a16:colId xmlns:a16="http://schemas.microsoft.com/office/drawing/2014/main" val="2628751594"/>
                    </a:ext>
                  </a:extLst>
                </a:gridCol>
                <a:gridCol w="493776">
                  <a:extLst>
                    <a:ext uri="{9D8B030D-6E8A-4147-A177-3AD203B41FA5}">
                      <a16:colId xmlns:a16="http://schemas.microsoft.com/office/drawing/2014/main" val="3941511650"/>
                    </a:ext>
                  </a:extLst>
                </a:gridCol>
                <a:gridCol w="493776">
                  <a:extLst>
                    <a:ext uri="{9D8B030D-6E8A-4147-A177-3AD203B41FA5}">
                      <a16:colId xmlns:a16="http://schemas.microsoft.com/office/drawing/2014/main" val="1648849776"/>
                    </a:ext>
                  </a:extLst>
                </a:gridCol>
                <a:gridCol w="493776">
                  <a:extLst>
                    <a:ext uri="{9D8B030D-6E8A-4147-A177-3AD203B41FA5}">
                      <a16:colId xmlns:a16="http://schemas.microsoft.com/office/drawing/2014/main" val="3873798447"/>
                    </a:ext>
                  </a:extLst>
                </a:gridCol>
                <a:gridCol w="493776">
                  <a:extLst>
                    <a:ext uri="{9D8B030D-6E8A-4147-A177-3AD203B41FA5}">
                      <a16:colId xmlns:a16="http://schemas.microsoft.com/office/drawing/2014/main" val="2087494967"/>
                    </a:ext>
                  </a:extLst>
                </a:gridCol>
                <a:gridCol w="493776">
                  <a:extLst>
                    <a:ext uri="{9D8B030D-6E8A-4147-A177-3AD203B41FA5}">
                      <a16:colId xmlns:a16="http://schemas.microsoft.com/office/drawing/2014/main" val="4006018853"/>
                    </a:ext>
                  </a:extLst>
                </a:gridCol>
                <a:gridCol w="493776">
                  <a:extLst>
                    <a:ext uri="{9D8B030D-6E8A-4147-A177-3AD203B41FA5}">
                      <a16:colId xmlns:a16="http://schemas.microsoft.com/office/drawing/2014/main" val="59982099"/>
                    </a:ext>
                  </a:extLst>
                </a:gridCol>
                <a:gridCol w="493776">
                  <a:extLst>
                    <a:ext uri="{9D8B030D-6E8A-4147-A177-3AD203B41FA5}">
                      <a16:colId xmlns:a16="http://schemas.microsoft.com/office/drawing/2014/main" val="450337720"/>
                    </a:ext>
                  </a:extLst>
                </a:gridCol>
                <a:gridCol w="493776">
                  <a:extLst>
                    <a:ext uri="{9D8B030D-6E8A-4147-A177-3AD203B41FA5}">
                      <a16:colId xmlns:a16="http://schemas.microsoft.com/office/drawing/2014/main" val="278216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7284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- 2024-04-24 12:39:24</a:t>
                      </a:r>
                      <a:r>
                        <a:rPr kumimoji="0" lang="en-US" sz="1000" b="0" i="0" u="none" strike="noStrike" kern="1200" cap="none" spc="0" normalizeH="0" baseline="0" noProof="0">
                          <a:ln>
                            <a:noFill/>
                          </a:ln>
                          <a:solidFill>
                            <a:prstClr val="black"/>
                          </a:solidFill>
                          <a:effectLst/>
                          <a:uLnTx/>
                          <a:uFillTx/>
                          <a:latin typeface="Calibri"/>
                          <a:ea typeface="+mn-ea"/>
                          <a:cs typeface="+mn-cs"/>
                        </a:rPr>
                        <a:t>
 Happy Administrative Professionals’ Day! We want to express our gratitude to FICOH’s executive assistants for their unwavering dedication and hard work. Whether it's organizing international trips or ensuring smooth day-to-day operations, we appreciate everything they do! #AdministrativeProfessionalsDay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8.5924713584288 %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6512249"/>
                  </a:ext>
                </a:extLst>
              </a:tr>
            </a:tbl>
          </a:graphicData>
        </a:graphic>
      </p:graphicFrame>
      <p:sp>
        <p:nvSpPr>
          <p:cNvPr id="4" name="Text Placeholder 3">
            <a:extLst>
              <a:ext uri="{FF2B5EF4-FFF2-40B4-BE49-F238E27FC236}">
                <a16:creationId xmlns:a16="http://schemas.microsoft.com/office/drawing/2014/main" id="{0ED64296-64EE-4EE0-97BA-D11DE57C95D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83332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4CF28-B492-4FB9-BE61-FF526BE2BF80}"/>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5B62FAE6-B6B4-49FA-81E4-D9FB49F6C924}"/>
              </a:ext>
            </a:extLst>
          </p:cNvPr>
          <p:cNvGraphicFramePr>
            <a:graphicFrameLocks noGrp="1"/>
          </p:cNvGraphicFramePr>
          <p:nvPr>
            <p:ph type="tbl" sz="quarter" idx="13"/>
            <p:extLst>
              <p:ext uri="{D42A27DB-BD31-4B8C-83A1-F6EECF244321}">
                <p14:modId xmlns:p14="http://schemas.microsoft.com/office/powerpoint/2010/main" val="159875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49159785"/>
                    </a:ext>
                  </a:extLst>
                </a:gridCol>
                <a:gridCol w="1563623">
                  <a:extLst>
                    <a:ext uri="{9D8B030D-6E8A-4147-A177-3AD203B41FA5}">
                      <a16:colId xmlns:a16="http://schemas.microsoft.com/office/drawing/2014/main" val="1423919168"/>
                    </a:ext>
                  </a:extLst>
                </a:gridCol>
                <a:gridCol w="493776">
                  <a:extLst>
                    <a:ext uri="{9D8B030D-6E8A-4147-A177-3AD203B41FA5}">
                      <a16:colId xmlns:a16="http://schemas.microsoft.com/office/drawing/2014/main" val="2191890685"/>
                    </a:ext>
                  </a:extLst>
                </a:gridCol>
                <a:gridCol w="493776">
                  <a:extLst>
                    <a:ext uri="{9D8B030D-6E8A-4147-A177-3AD203B41FA5}">
                      <a16:colId xmlns:a16="http://schemas.microsoft.com/office/drawing/2014/main" val="2115384819"/>
                    </a:ext>
                  </a:extLst>
                </a:gridCol>
                <a:gridCol w="493776">
                  <a:extLst>
                    <a:ext uri="{9D8B030D-6E8A-4147-A177-3AD203B41FA5}">
                      <a16:colId xmlns:a16="http://schemas.microsoft.com/office/drawing/2014/main" val="513900239"/>
                    </a:ext>
                  </a:extLst>
                </a:gridCol>
                <a:gridCol w="493776">
                  <a:extLst>
                    <a:ext uri="{9D8B030D-6E8A-4147-A177-3AD203B41FA5}">
                      <a16:colId xmlns:a16="http://schemas.microsoft.com/office/drawing/2014/main" val="34012497"/>
                    </a:ext>
                  </a:extLst>
                </a:gridCol>
                <a:gridCol w="493776">
                  <a:extLst>
                    <a:ext uri="{9D8B030D-6E8A-4147-A177-3AD203B41FA5}">
                      <a16:colId xmlns:a16="http://schemas.microsoft.com/office/drawing/2014/main" val="351289068"/>
                    </a:ext>
                  </a:extLst>
                </a:gridCol>
                <a:gridCol w="493776">
                  <a:extLst>
                    <a:ext uri="{9D8B030D-6E8A-4147-A177-3AD203B41FA5}">
                      <a16:colId xmlns:a16="http://schemas.microsoft.com/office/drawing/2014/main" val="2461708355"/>
                    </a:ext>
                  </a:extLst>
                </a:gridCol>
                <a:gridCol w="493776">
                  <a:extLst>
                    <a:ext uri="{9D8B030D-6E8A-4147-A177-3AD203B41FA5}">
                      <a16:colId xmlns:a16="http://schemas.microsoft.com/office/drawing/2014/main" val="796712220"/>
                    </a:ext>
                  </a:extLst>
                </a:gridCol>
                <a:gridCol w="493776">
                  <a:extLst>
                    <a:ext uri="{9D8B030D-6E8A-4147-A177-3AD203B41FA5}">
                      <a16:colId xmlns:a16="http://schemas.microsoft.com/office/drawing/2014/main" val="2750757676"/>
                    </a:ext>
                  </a:extLst>
                </a:gridCol>
                <a:gridCol w="493776">
                  <a:extLst>
                    <a:ext uri="{9D8B030D-6E8A-4147-A177-3AD203B41FA5}">
                      <a16:colId xmlns:a16="http://schemas.microsoft.com/office/drawing/2014/main" val="3592223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429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- 2024-04-23 14:02:15</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newest social group: The TMNAS Gardening Club! 🌱 They hosted their first meeting on Earth Day and welcomed gardening enthusiasts of all levels, from beginners to experienced "green thumbs." The Gardening Club seeks to unite employees through a common love for growing plants and home gardening, all while sharing best practices and sowing seeds of friendship!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12.883845126836 %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42234302"/>
                  </a:ext>
                </a:extLst>
              </a:tr>
            </a:tbl>
          </a:graphicData>
        </a:graphic>
      </p:graphicFrame>
      <p:sp>
        <p:nvSpPr>
          <p:cNvPr id="4" name="Text Placeholder 3">
            <a:extLst>
              <a:ext uri="{FF2B5EF4-FFF2-40B4-BE49-F238E27FC236}">
                <a16:creationId xmlns:a16="http://schemas.microsoft.com/office/drawing/2014/main" id="{6AA36352-B70C-443E-BA45-0C5E54CA05A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93645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786F8-8EC5-4057-8A1C-0CE67BB19766}"/>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941795BA-51C7-47F6-A16E-641766D493F1}"/>
              </a:ext>
            </a:extLst>
          </p:cNvPr>
          <p:cNvGraphicFramePr>
            <a:graphicFrameLocks noGrp="1"/>
          </p:cNvGraphicFramePr>
          <p:nvPr>
            <p:ph type="tbl" sz="quarter" idx="13"/>
            <p:extLst>
              <p:ext uri="{D42A27DB-BD31-4B8C-83A1-F6EECF244321}">
                <p14:modId xmlns:p14="http://schemas.microsoft.com/office/powerpoint/2010/main" val="232852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23790936"/>
                    </a:ext>
                  </a:extLst>
                </a:gridCol>
                <a:gridCol w="1563623">
                  <a:extLst>
                    <a:ext uri="{9D8B030D-6E8A-4147-A177-3AD203B41FA5}">
                      <a16:colId xmlns:a16="http://schemas.microsoft.com/office/drawing/2014/main" val="928296224"/>
                    </a:ext>
                  </a:extLst>
                </a:gridCol>
                <a:gridCol w="493776">
                  <a:extLst>
                    <a:ext uri="{9D8B030D-6E8A-4147-A177-3AD203B41FA5}">
                      <a16:colId xmlns:a16="http://schemas.microsoft.com/office/drawing/2014/main" val="1395665914"/>
                    </a:ext>
                  </a:extLst>
                </a:gridCol>
                <a:gridCol w="493776">
                  <a:extLst>
                    <a:ext uri="{9D8B030D-6E8A-4147-A177-3AD203B41FA5}">
                      <a16:colId xmlns:a16="http://schemas.microsoft.com/office/drawing/2014/main" val="92943226"/>
                    </a:ext>
                  </a:extLst>
                </a:gridCol>
                <a:gridCol w="493776">
                  <a:extLst>
                    <a:ext uri="{9D8B030D-6E8A-4147-A177-3AD203B41FA5}">
                      <a16:colId xmlns:a16="http://schemas.microsoft.com/office/drawing/2014/main" val="1715422110"/>
                    </a:ext>
                  </a:extLst>
                </a:gridCol>
                <a:gridCol w="493776">
                  <a:extLst>
                    <a:ext uri="{9D8B030D-6E8A-4147-A177-3AD203B41FA5}">
                      <a16:colId xmlns:a16="http://schemas.microsoft.com/office/drawing/2014/main" val="2954849023"/>
                    </a:ext>
                  </a:extLst>
                </a:gridCol>
                <a:gridCol w="493776">
                  <a:extLst>
                    <a:ext uri="{9D8B030D-6E8A-4147-A177-3AD203B41FA5}">
                      <a16:colId xmlns:a16="http://schemas.microsoft.com/office/drawing/2014/main" val="3697585213"/>
                    </a:ext>
                  </a:extLst>
                </a:gridCol>
                <a:gridCol w="493776">
                  <a:extLst>
                    <a:ext uri="{9D8B030D-6E8A-4147-A177-3AD203B41FA5}">
                      <a16:colId xmlns:a16="http://schemas.microsoft.com/office/drawing/2014/main" val="4257619937"/>
                    </a:ext>
                  </a:extLst>
                </a:gridCol>
                <a:gridCol w="493776">
                  <a:extLst>
                    <a:ext uri="{9D8B030D-6E8A-4147-A177-3AD203B41FA5}">
                      <a16:colId xmlns:a16="http://schemas.microsoft.com/office/drawing/2014/main" val="2464366356"/>
                    </a:ext>
                  </a:extLst>
                </a:gridCol>
                <a:gridCol w="493776">
                  <a:extLst>
                    <a:ext uri="{9D8B030D-6E8A-4147-A177-3AD203B41FA5}">
                      <a16:colId xmlns:a16="http://schemas.microsoft.com/office/drawing/2014/main" val="749336418"/>
                    </a:ext>
                  </a:extLst>
                </a:gridCol>
                <a:gridCol w="493776">
                  <a:extLst>
                    <a:ext uri="{9D8B030D-6E8A-4147-A177-3AD203B41FA5}">
                      <a16:colId xmlns:a16="http://schemas.microsoft.com/office/drawing/2014/main" val="100419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1619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- 2024-04-23 13:08:00</a:t>
                      </a:r>
                      <a:r>
                        <a:rPr kumimoji="0" lang="en-US" sz="1000" b="0" i="0" u="none" strike="noStrike" kern="1200" cap="none" spc="0" normalizeH="0" baseline="0" noProof="0">
                          <a:ln>
                            <a:noFill/>
                          </a:ln>
                          <a:solidFill>
                            <a:prstClr val="black"/>
                          </a:solidFill>
                          <a:effectLst/>
                          <a:uLnTx/>
                          <a:uFillTx/>
                          <a:latin typeface="Calibri"/>
                          <a:ea typeface="+mn-ea"/>
                          <a:cs typeface="+mn-cs"/>
                        </a:rPr>
                        <a:t>
 FICOH celebrated #EarthDay2024 by giving away 200 native Hawaiian plants to our associates! Check out the multiple plant varieties we offered. Big mahalo to Hui Kū Maoli Ola nursery in Kaneohe for supplying us with the starter plants as well as the plant descriptions and care instructions needed to keep the plants growing and thriving in their new homes and habitats.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8.9422028353326 %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extLst>
                  <a:ext uri="{0D108BD9-81ED-4DB2-BD59-A6C34878D82A}">
                    <a16:rowId xmlns:a16="http://schemas.microsoft.com/office/drawing/2014/main" val="2537711836"/>
                  </a:ext>
                </a:extLst>
              </a:tr>
            </a:tbl>
          </a:graphicData>
        </a:graphic>
      </p:graphicFrame>
      <p:sp>
        <p:nvSpPr>
          <p:cNvPr id="4" name="Text Placeholder 3">
            <a:extLst>
              <a:ext uri="{FF2B5EF4-FFF2-40B4-BE49-F238E27FC236}">
                <a16:creationId xmlns:a16="http://schemas.microsoft.com/office/drawing/2014/main" id="{D275CCB4-FFE4-4693-9F67-F64667F59C2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28639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5F77-01FB-4495-9BF8-54E355061FBD}"/>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192AA912-1828-4FBC-9DA2-F8591C0C9021}"/>
              </a:ext>
            </a:extLst>
          </p:cNvPr>
          <p:cNvGraphicFramePr>
            <a:graphicFrameLocks noGrp="1"/>
          </p:cNvGraphicFramePr>
          <p:nvPr>
            <p:ph type="tbl" sz="quarter" idx="13"/>
            <p:extLst>
              <p:ext uri="{D42A27DB-BD31-4B8C-83A1-F6EECF244321}">
                <p14:modId xmlns:p14="http://schemas.microsoft.com/office/powerpoint/2010/main" val="322206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85041596"/>
                    </a:ext>
                  </a:extLst>
                </a:gridCol>
                <a:gridCol w="1563623">
                  <a:extLst>
                    <a:ext uri="{9D8B030D-6E8A-4147-A177-3AD203B41FA5}">
                      <a16:colId xmlns:a16="http://schemas.microsoft.com/office/drawing/2014/main" val="2287636507"/>
                    </a:ext>
                  </a:extLst>
                </a:gridCol>
                <a:gridCol w="493776">
                  <a:extLst>
                    <a:ext uri="{9D8B030D-6E8A-4147-A177-3AD203B41FA5}">
                      <a16:colId xmlns:a16="http://schemas.microsoft.com/office/drawing/2014/main" val="163679604"/>
                    </a:ext>
                  </a:extLst>
                </a:gridCol>
                <a:gridCol w="493776">
                  <a:extLst>
                    <a:ext uri="{9D8B030D-6E8A-4147-A177-3AD203B41FA5}">
                      <a16:colId xmlns:a16="http://schemas.microsoft.com/office/drawing/2014/main" val="1863602740"/>
                    </a:ext>
                  </a:extLst>
                </a:gridCol>
                <a:gridCol w="493776">
                  <a:extLst>
                    <a:ext uri="{9D8B030D-6E8A-4147-A177-3AD203B41FA5}">
                      <a16:colId xmlns:a16="http://schemas.microsoft.com/office/drawing/2014/main" val="3532635410"/>
                    </a:ext>
                  </a:extLst>
                </a:gridCol>
                <a:gridCol w="493776">
                  <a:extLst>
                    <a:ext uri="{9D8B030D-6E8A-4147-A177-3AD203B41FA5}">
                      <a16:colId xmlns:a16="http://schemas.microsoft.com/office/drawing/2014/main" val="3208458013"/>
                    </a:ext>
                  </a:extLst>
                </a:gridCol>
                <a:gridCol w="493776">
                  <a:extLst>
                    <a:ext uri="{9D8B030D-6E8A-4147-A177-3AD203B41FA5}">
                      <a16:colId xmlns:a16="http://schemas.microsoft.com/office/drawing/2014/main" val="3918178540"/>
                    </a:ext>
                  </a:extLst>
                </a:gridCol>
                <a:gridCol w="493776">
                  <a:extLst>
                    <a:ext uri="{9D8B030D-6E8A-4147-A177-3AD203B41FA5}">
                      <a16:colId xmlns:a16="http://schemas.microsoft.com/office/drawing/2014/main" val="4018955992"/>
                    </a:ext>
                  </a:extLst>
                </a:gridCol>
                <a:gridCol w="493776">
                  <a:extLst>
                    <a:ext uri="{9D8B030D-6E8A-4147-A177-3AD203B41FA5}">
                      <a16:colId xmlns:a16="http://schemas.microsoft.com/office/drawing/2014/main" val="2664708597"/>
                    </a:ext>
                  </a:extLst>
                </a:gridCol>
                <a:gridCol w="493776">
                  <a:extLst>
                    <a:ext uri="{9D8B030D-6E8A-4147-A177-3AD203B41FA5}">
                      <a16:colId xmlns:a16="http://schemas.microsoft.com/office/drawing/2014/main" val="3386686833"/>
                    </a:ext>
                  </a:extLst>
                </a:gridCol>
                <a:gridCol w="493776">
                  <a:extLst>
                    <a:ext uri="{9D8B030D-6E8A-4147-A177-3AD203B41FA5}">
                      <a16:colId xmlns:a16="http://schemas.microsoft.com/office/drawing/2014/main" val="341529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5567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- 2024-04-23 12:49:31</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2024! This recognition is a result of survey respondents identifying PHLY as a workplace they'd recommend to friends and family. This is a testament to our team and we’re grateful for our employees who continue to make recognitions like these possible. Learn more: bit.ly/3W7fxSo
Visit bit.ly/PHLYCareers to explore our open roles #AmericasBestEmployers #Forbes #TEAMPHLY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8.6069823712409 %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61247081"/>
                  </a:ext>
                </a:extLst>
              </a:tr>
            </a:tbl>
          </a:graphicData>
        </a:graphic>
      </p:graphicFrame>
      <p:sp>
        <p:nvSpPr>
          <p:cNvPr id="4" name="Text Placeholder 3">
            <a:extLst>
              <a:ext uri="{FF2B5EF4-FFF2-40B4-BE49-F238E27FC236}">
                <a16:creationId xmlns:a16="http://schemas.microsoft.com/office/drawing/2014/main" id="{9AF84B17-42C6-48BC-AD78-ABD5DFA36E3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6060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EC1C7-19DB-4419-A7C2-74D5B01E6520}"/>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4F1121D7-1270-4B73-8105-F6C32C50FB81}"/>
              </a:ext>
            </a:extLst>
          </p:cNvPr>
          <p:cNvGraphicFramePr>
            <a:graphicFrameLocks noGrp="1"/>
          </p:cNvGraphicFramePr>
          <p:nvPr>
            <p:ph type="tbl" sz="quarter" idx="13"/>
            <p:extLst>
              <p:ext uri="{D42A27DB-BD31-4B8C-83A1-F6EECF244321}">
                <p14:modId xmlns:p14="http://schemas.microsoft.com/office/powerpoint/2010/main" val="192843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76248016"/>
                    </a:ext>
                  </a:extLst>
                </a:gridCol>
                <a:gridCol w="1563623">
                  <a:extLst>
                    <a:ext uri="{9D8B030D-6E8A-4147-A177-3AD203B41FA5}">
                      <a16:colId xmlns:a16="http://schemas.microsoft.com/office/drawing/2014/main" val="1533109252"/>
                    </a:ext>
                  </a:extLst>
                </a:gridCol>
                <a:gridCol w="493776">
                  <a:extLst>
                    <a:ext uri="{9D8B030D-6E8A-4147-A177-3AD203B41FA5}">
                      <a16:colId xmlns:a16="http://schemas.microsoft.com/office/drawing/2014/main" val="243938790"/>
                    </a:ext>
                  </a:extLst>
                </a:gridCol>
                <a:gridCol w="493776">
                  <a:extLst>
                    <a:ext uri="{9D8B030D-6E8A-4147-A177-3AD203B41FA5}">
                      <a16:colId xmlns:a16="http://schemas.microsoft.com/office/drawing/2014/main" val="2401751827"/>
                    </a:ext>
                  </a:extLst>
                </a:gridCol>
                <a:gridCol w="493776">
                  <a:extLst>
                    <a:ext uri="{9D8B030D-6E8A-4147-A177-3AD203B41FA5}">
                      <a16:colId xmlns:a16="http://schemas.microsoft.com/office/drawing/2014/main" val="2344221336"/>
                    </a:ext>
                  </a:extLst>
                </a:gridCol>
                <a:gridCol w="493776">
                  <a:extLst>
                    <a:ext uri="{9D8B030D-6E8A-4147-A177-3AD203B41FA5}">
                      <a16:colId xmlns:a16="http://schemas.microsoft.com/office/drawing/2014/main" val="2779129205"/>
                    </a:ext>
                  </a:extLst>
                </a:gridCol>
                <a:gridCol w="493776">
                  <a:extLst>
                    <a:ext uri="{9D8B030D-6E8A-4147-A177-3AD203B41FA5}">
                      <a16:colId xmlns:a16="http://schemas.microsoft.com/office/drawing/2014/main" val="234584203"/>
                    </a:ext>
                  </a:extLst>
                </a:gridCol>
                <a:gridCol w="493776">
                  <a:extLst>
                    <a:ext uri="{9D8B030D-6E8A-4147-A177-3AD203B41FA5}">
                      <a16:colId xmlns:a16="http://schemas.microsoft.com/office/drawing/2014/main" val="61526815"/>
                    </a:ext>
                  </a:extLst>
                </a:gridCol>
                <a:gridCol w="493776">
                  <a:extLst>
                    <a:ext uri="{9D8B030D-6E8A-4147-A177-3AD203B41FA5}">
                      <a16:colId xmlns:a16="http://schemas.microsoft.com/office/drawing/2014/main" val="1889049627"/>
                    </a:ext>
                  </a:extLst>
                </a:gridCol>
                <a:gridCol w="493776">
                  <a:extLst>
                    <a:ext uri="{9D8B030D-6E8A-4147-A177-3AD203B41FA5}">
                      <a16:colId xmlns:a16="http://schemas.microsoft.com/office/drawing/2014/main" val="1956671634"/>
                    </a:ext>
                  </a:extLst>
                </a:gridCol>
                <a:gridCol w="493776">
                  <a:extLst>
                    <a:ext uri="{9D8B030D-6E8A-4147-A177-3AD203B41FA5}">
                      <a16:colId xmlns:a16="http://schemas.microsoft.com/office/drawing/2014/main" val="3939904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9113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- 2024-04-22 16:10:55</a:t>
                      </a:r>
                      <a:r>
                        <a:rPr kumimoji="0" lang="en-US" sz="1000" b="0" i="0" u="none" strike="noStrike" kern="1200" cap="none" spc="0" normalizeH="0" baseline="0" noProof="0">
                          <a:ln>
                            <a:noFill/>
                          </a:ln>
                          <a:solidFill>
                            <a:prstClr val="black"/>
                          </a:solidFill>
                          <a:effectLst/>
                          <a:uLnTx/>
                          <a:uFillTx/>
                          <a:latin typeface="Calibri"/>
                          <a:ea typeface="+mn-ea"/>
                          <a:cs typeface="+mn-cs"/>
                        </a:rPr>
                        <a:t>
 Happy Earth Day! 🌏
We're celebrating our beautiful planet and reflecting on the hard work our TMA team has volunteered over the years to help make a positive impact on the world around us. From planting trees to beach cleanups, these efforts contribute to a greater goal - creating a healthier planet.
We can continue to make a world of difference by working together to improve sustainable practices and support volunteer initiatives.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8.2462253193961 %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extLst>
                  <a:ext uri="{0D108BD9-81ED-4DB2-BD59-A6C34878D82A}">
                    <a16:rowId xmlns:a16="http://schemas.microsoft.com/office/drawing/2014/main" val="4222125196"/>
                  </a:ext>
                </a:extLst>
              </a:tr>
            </a:tbl>
          </a:graphicData>
        </a:graphic>
      </p:graphicFrame>
      <p:sp>
        <p:nvSpPr>
          <p:cNvPr id="4" name="Text Placeholder 3">
            <a:extLst>
              <a:ext uri="{FF2B5EF4-FFF2-40B4-BE49-F238E27FC236}">
                <a16:creationId xmlns:a16="http://schemas.microsoft.com/office/drawing/2014/main" id="{59308AC8-7F01-4DD0-AE07-96703CA3FC9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583193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39F-823A-491C-86A3-CBCC18E94FE6}"/>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548EEF5D-4C9D-4049-9AB7-E51E94ACC3DD}"/>
              </a:ext>
            </a:extLst>
          </p:cNvPr>
          <p:cNvGraphicFramePr>
            <a:graphicFrameLocks noGrp="1"/>
          </p:cNvGraphicFramePr>
          <p:nvPr>
            <p:ph type="tbl" sz="quarter" idx="13"/>
            <p:extLst>
              <p:ext uri="{D42A27DB-BD31-4B8C-83A1-F6EECF244321}">
                <p14:modId xmlns:p14="http://schemas.microsoft.com/office/powerpoint/2010/main" val="576153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37305307"/>
                    </a:ext>
                  </a:extLst>
                </a:gridCol>
                <a:gridCol w="1563623">
                  <a:extLst>
                    <a:ext uri="{9D8B030D-6E8A-4147-A177-3AD203B41FA5}">
                      <a16:colId xmlns:a16="http://schemas.microsoft.com/office/drawing/2014/main" val="4123845804"/>
                    </a:ext>
                  </a:extLst>
                </a:gridCol>
                <a:gridCol w="493776">
                  <a:extLst>
                    <a:ext uri="{9D8B030D-6E8A-4147-A177-3AD203B41FA5}">
                      <a16:colId xmlns:a16="http://schemas.microsoft.com/office/drawing/2014/main" val="3221854699"/>
                    </a:ext>
                  </a:extLst>
                </a:gridCol>
                <a:gridCol w="493776">
                  <a:extLst>
                    <a:ext uri="{9D8B030D-6E8A-4147-A177-3AD203B41FA5}">
                      <a16:colId xmlns:a16="http://schemas.microsoft.com/office/drawing/2014/main" val="1719541301"/>
                    </a:ext>
                  </a:extLst>
                </a:gridCol>
                <a:gridCol w="493776">
                  <a:extLst>
                    <a:ext uri="{9D8B030D-6E8A-4147-A177-3AD203B41FA5}">
                      <a16:colId xmlns:a16="http://schemas.microsoft.com/office/drawing/2014/main" val="771553761"/>
                    </a:ext>
                  </a:extLst>
                </a:gridCol>
                <a:gridCol w="493776">
                  <a:extLst>
                    <a:ext uri="{9D8B030D-6E8A-4147-A177-3AD203B41FA5}">
                      <a16:colId xmlns:a16="http://schemas.microsoft.com/office/drawing/2014/main" val="3377252802"/>
                    </a:ext>
                  </a:extLst>
                </a:gridCol>
                <a:gridCol w="493776">
                  <a:extLst>
                    <a:ext uri="{9D8B030D-6E8A-4147-A177-3AD203B41FA5}">
                      <a16:colId xmlns:a16="http://schemas.microsoft.com/office/drawing/2014/main" val="887842355"/>
                    </a:ext>
                  </a:extLst>
                </a:gridCol>
                <a:gridCol w="493776">
                  <a:extLst>
                    <a:ext uri="{9D8B030D-6E8A-4147-A177-3AD203B41FA5}">
                      <a16:colId xmlns:a16="http://schemas.microsoft.com/office/drawing/2014/main" val="32986444"/>
                    </a:ext>
                  </a:extLst>
                </a:gridCol>
                <a:gridCol w="493776">
                  <a:extLst>
                    <a:ext uri="{9D8B030D-6E8A-4147-A177-3AD203B41FA5}">
                      <a16:colId xmlns:a16="http://schemas.microsoft.com/office/drawing/2014/main" val="800831917"/>
                    </a:ext>
                  </a:extLst>
                </a:gridCol>
                <a:gridCol w="493776">
                  <a:extLst>
                    <a:ext uri="{9D8B030D-6E8A-4147-A177-3AD203B41FA5}">
                      <a16:colId xmlns:a16="http://schemas.microsoft.com/office/drawing/2014/main" val="578366678"/>
                    </a:ext>
                  </a:extLst>
                </a:gridCol>
                <a:gridCol w="493776">
                  <a:extLst>
                    <a:ext uri="{9D8B030D-6E8A-4147-A177-3AD203B41FA5}">
                      <a16:colId xmlns:a16="http://schemas.microsoft.com/office/drawing/2014/main" val="3306415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3291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- 2024-04-22 15:08:32</a:t>
                      </a:r>
                      <a:r>
                        <a:rPr kumimoji="0" lang="en-US" sz="1000" b="0" i="0" u="none" strike="noStrike" kern="1200" cap="none" spc="0" normalizeH="0" baseline="0" noProof="0">
                          <a:ln>
                            <a:noFill/>
                          </a:ln>
                          <a:solidFill>
                            <a:prstClr val="black"/>
                          </a:solidFill>
                          <a:effectLst/>
                          <a:uLnTx/>
                          <a:uFillTx/>
                          <a:latin typeface="Calibri"/>
                          <a:ea typeface="+mn-ea"/>
                          <a:cs typeface="+mn-cs"/>
                        </a:rPr>
                        <a:t>
 🌍 Happy #EarthDay! 🌿 At PHLY, we're dedicated to making a positive impact on our planet and communities! Throughout April, we've been actively participating in #volunteer events focused on #environmental causes. 
Some of our team members volunteered with Integrate for Good, loom-knitting plastic bags to create sleeping mats for the homeless. Meanwhile, another group of volunteers pitched in at Riverbend Environmental Education Center, rolling up their sleeves to help maintain their 30-acre property. Check out #TEAMPHLY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21.926605504587 %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7113197"/>
                  </a:ext>
                </a:extLst>
              </a:tr>
            </a:tbl>
          </a:graphicData>
        </a:graphic>
      </p:graphicFrame>
      <p:sp>
        <p:nvSpPr>
          <p:cNvPr id="4" name="Text Placeholder 3">
            <a:extLst>
              <a:ext uri="{FF2B5EF4-FFF2-40B4-BE49-F238E27FC236}">
                <a16:creationId xmlns:a16="http://schemas.microsoft.com/office/drawing/2014/main" id="{DAE82E49-BAB5-4AF7-AAD1-6F592797311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66831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E875D-3432-4B14-877D-3C6FD886460D}"/>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C86D0474-6B4C-4F30-AE89-3D4C521D9ACB}"/>
              </a:ext>
            </a:extLst>
          </p:cNvPr>
          <p:cNvGraphicFramePr>
            <a:graphicFrameLocks noGrp="1"/>
          </p:cNvGraphicFramePr>
          <p:nvPr>
            <p:ph type="tbl" sz="quarter" idx="13"/>
            <p:extLst>
              <p:ext uri="{D42A27DB-BD31-4B8C-83A1-F6EECF244321}">
                <p14:modId xmlns:p14="http://schemas.microsoft.com/office/powerpoint/2010/main" val="260198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35007502"/>
                    </a:ext>
                  </a:extLst>
                </a:gridCol>
                <a:gridCol w="1563623">
                  <a:extLst>
                    <a:ext uri="{9D8B030D-6E8A-4147-A177-3AD203B41FA5}">
                      <a16:colId xmlns:a16="http://schemas.microsoft.com/office/drawing/2014/main" val="2575266766"/>
                    </a:ext>
                  </a:extLst>
                </a:gridCol>
                <a:gridCol w="493776">
                  <a:extLst>
                    <a:ext uri="{9D8B030D-6E8A-4147-A177-3AD203B41FA5}">
                      <a16:colId xmlns:a16="http://schemas.microsoft.com/office/drawing/2014/main" val="1331056731"/>
                    </a:ext>
                  </a:extLst>
                </a:gridCol>
                <a:gridCol w="493776">
                  <a:extLst>
                    <a:ext uri="{9D8B030D-6E8A-4147-A177-3AD203B41FA5}">
                      <a16:colId xmlns:a16="http://schemas.microsoft.com/office/drawing/2014/main" val="3255856752"/>
                    </a:ext>
                  </a:extLst>
                </a:gridCol>
                <a:gridCol w="493776">
                  <a:extLst>
                    <a:ext uri="{9D8B030D-6E8A-4147-A177-3AD203B41FA5}">
                      <a16:colId xmlns:a16="http://schemas.microsoft.com/office/drawing/2014/main" val="3812947824"/>
                    </a:ext>
                  </a:extLst>
                </a:gridCol>
                <a:gridCol w="493776">
                  <a:extLst>
                    <a:ext uri="{9D8B030D-6E8A-4147-A177-3AD203B41FA5}">
                      <a16:colId xmlns:a16="http://schemas.microsoft.com/office/drawing/2014/main" val="2844290315"/>
                    </a:ext>
                  </a:extLst>
                </a:gridCol>
                <a:gridCol w="493776">
                  <a:extLst>
                    <a:ext uri="{9D8B030D-6E8A-4147-A177-3AD203B41FA5}">
                      <a16:colId xmlns:a16="http://schemas.microsoft.com/office/drawing/2014/main" val="2586664053"/>
                    </a:ext>
                  </a:extLst>
                </a:gridCol>
                <a:gridCol w="493776">
                  <a:extLst>
                    <a:ext uri="{9D8B030D-6E8A-4147-A177-3AD203B41FA5}">
                      <a16:colId xmlns:a16="http://schemas.microsoft.com/office/drawing/2014/main" val="3769892702"/>
                    </a:ext>
                  </a:extLst>
                </a:gridCol>
                <a:gridCol w="493776">
                  <a:extLst>
                    <a:ext uri="{9D8B030D-6E8A-4147-A177-3AD203B41FA5}">
                      <a16:colId xmlns:a16="http://schemas.microsoft.com/office/drawing/2014/main" val="2010573765"/>
                    </a:ext>
                  </a:extLst>
                </a:gridCol>
                <a:gridCol w="493776">
                  <a:extLst>
                    <a:ext uri="{9D8B030D-6E8A-4147-A177-3AD203B41FA5}">
                      <a16:colId xmlns:a16="http://schemas.microsoft.com/office/drawing/2014/main" val="8887140"/>
                    </a:ext>
                  </a:extLst>
                </a:gridCol>
                <a:gridCol w="493776">
                  <a:extLst>
                    <a:ext uri="{9D8B030D-6E8A-4147-A177-3AD203B41FA5}">
                      <a16:colId xmlns:a16="http://schemas.microsoft.com/office/drawing/2014/main" val="1821393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76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- 2024-04-22 13:40:18</a:t>
                      </a:r>
                      <a:r>
                        <a:rPr kumimoji="0" lang="en-US" sz="1000" b="0" i="0" u="none" strike="noStrike" kern="1200" cap="none" spc="0" normalizeH="0" baseline="0" noProof="0">
                          <a:ln>
                            <a:noFill/>
                          </a:ln>
                          <a:solidFill>
                            <a:prstClr val="black"/>
                          </a:solidFill>
                          <a:effectLst/>
                          <a:uLnTx/>
                          <a:uFillTx/>
                          <a:latin typeface="Calibri"/>
                          <a:ea typeface="+mn-ea"/>
                          <a:cs typeface="+mn-cs"/>
                        </a:rPr>
                        <a:t>
 Annyeonghaseyo! FICOH’s K-Pop Club is the latest associate-led club that bring together associates from various departments to celebrate their love for the global phenomenon. Last week, both seasoned K-pop fans and newcomers met at our Ward office to share their favorite K-pop bands, delve into its rich history, and even pick up some K-pop terminology. We are thrilled to see how groups like these foster a sense of belonging at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9.5944609297725 %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7222198"/>
                  </a:ext>
                </a:extLst>
              </a:tr>
            </a:tbl>
          </a:graphicData>
        </a:graphic>
      </p:graphicFrame>
      <p:sp>
        <p:nvSpPr>
          <p:cNvPr id="4" name="Text Placeholder 3">
            <a:extLst>
              <a:ext uri="{FF2B5EF4-FFF2-40B4-BE49-F238E27FC236}">
                <a16:creationId xmlns:a16="http://schemas.microsoft.com/office/drawing/2014/main" id="{E7F07AB7-EE5C-4D3E-BE0D-A049371D2C8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9367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9848-163A-4411-BC57-58456DF03367}"/>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0C1018B3-9276-4FEA-83C8-6BD4DC585250}"/>
              </a:ext>
            </a:extLst>
          </p:cNvPr>
          <p:cNvGraphicFramePr>
            <a:graphicFrameLocks noGrp="1"/>
          </p:cNvGraphicFramePr>
          <p:nvPr>
            <p:ph type="tbl" sz="quarter" idx="13"/>
            <p:extLst>
              <p:ext uri="{D42A27DB-BD31-4B8C-83A1-F6EECF244321}">
                <p14:modId xmlns:p14="http://schemas.microsoft.com/office/powerpoint/2010/main" val="3984220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5696220"/>
                    </a:ext>
                  </a:extLst>
                </a:gridCol>
                <a:gridCol w="1563623">
                  <a:extLst>
                    <a:ext uri="{9D8B030D-6E8A-4147-A177-3AD203B41FA5}">
                      <a16:colId xmlns:a16="http://schemas.microsoft.com/office/drawing/2014/main" val="322966315"/>
                    </a:ext>
                  </a:extLst>
                </a:gridCol>
                <a:gridCol w="493776">
                  <a:extLst>
                    <a:ext uri="{9D8B030D-6E8A-4147-A177-3AD203B41FA5}">
                      <a16:colId xmlns:a16="http://schemas.microsoft.com/office/drawing/2014/main" val="2375116148"/>
                    </a:ext>
                  </a:extLst>
                </a:gridCol>
                <a:gridCol w="493776">
                  <a:extLst>
                    <a:ext uri="{9D8B030D-6E8A-4147-A177-3AD203B41FA5}">
                      <a16:colId xmlns:a16="http://schemas.microsoft.com/office/drawing/2014/main" val="2277350019"/>
                    </a:ext>
                  </a:extLst>
                </a:gridCol>
                <a:gridCol w="493776">
                  <a:extLst>
                    <a:ext uri="{9D8B030D-6E8A-4147-A177-3AD203B41FA5}">
                      <a16:colId xmlns:a16="http://schemas.microsoft.com/office/drawing/2014/main" val="1250109217"/>
                    </a:ext>
                  </a:extLst>
                </a:gridCol>
                <a:gridCol w="493776">
                  <a:extLst>
                    <a:ext uri="{9D8B030D-6E8A-4147-A177-3AD203B41FA5}">
                      <a16:colId xmlns:a16="http://schemas.microsoft.com/office/drawing/2014/main" val="3614926342"/>
                    </a:ext>
                  </a:extLst>
                </a:gridCol>
                <a:gridCol w="493776">
                  <a:extLst>
                    <a:ext uri="{9D8B030D-6E8A-4147-A177-3AD203B41FA5}">
                      <a16:colId xmlns:a16="http://schemas.microsoft.com/office/drawing/2014/main" val="887663432"/>
                    </a:ext>
                  </a:extLst>
                </a:gridCol>
                <a:gridCol w="493776">
                  <a:extLst>
                    <a:ext uri="{9D8B030D-6E8A-4147-A177-3AD203B41FA5}">
                      <a16:colId xmlns:a16="http://schemas.microsoft.com/office/drawing/2014/main" val="2243350340"/>
                    </a:ext>
                  </a:extLst>
                </a:gridCol>
                <a:gridCol w="493776">
                  <a:extLst>
                    <a:ext uri="{9D8B030D-6E8A-4147-A177-3AD203B41FA5}">
                      <a16:colId xmlns:a16="http://schemas.microsoft.com/office/drawing/2014/main" val="3989097323"/>
                    </a:ext>
                  </a:extLst>
                </a:gridCol>
                <a:gridCol w="493776">
                  <a:extLst>
                    <a:ext uri="{9D8B030D-6E8A-4147-A177-3AD203B41FA5}">
                      <a16:colId xmlns:a16="http://schemas.microsoft.com/office/drawing/2014/main" val="362960370"/>
                    </a:ext>
                  </a:extLst>
                </a:gridCol>
                <a:gridCol w="493776">
                  <a:extLst>
                    <a:ext uri="{9D8B030D-6E8A-4147-A177-3AD203B41FA5}">
                      <a16:colId xmlns:a16="http://schemas.microsoft.com/office/drawing/2014/main" val="139534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3473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- 2024-04-22 09:50:02</a:t>
                      </a:r>
                      <a:r>
                        <a:rPr kumimoji="0" lang="en-US" sz="1000" b="0" i="0" u="none" strike="noStrike" kern="1200" cap="none" spc="0" normalizeH="0" baseline="0" noProof="0">
                          <a:ln>
                            <a:noFill/>
                          </a:ln>
                          <a:solidFill>
                            <a:prstClr val="black"/>
                          </a:solidFill>
                          <a:effectLst/>
                          <a:uLnTx/>
                          <a:uFillTx/>
                          <a:latin typeface="Calibri"/>
                          <a:ea typeface="+mn-ea"/>
                          <a:cs typeface="+mn-cs"/>
                        </a:rPr>
                        <a:t>
 Secure your spot now to hear Prameela Nagam dive into the importance of data profiling!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2.6798307475317 %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7490516"/>
                  </a:ext>
                </a:extLst>
              </a:tr>
            </a:tbl>
          </a:graphicData>
        </a:graphic>
      </p:graphicFrame>
      <p:sp>
        <p:nvSpPr>
          <p:cNvPr id="4" name="Text Placeholder 3">
            <a:extLst>
              <a:ext uri="{FF2B5EF4-FFF2-40B4-BE49-F238E27FC236}">
                <a16:creationId xmlns:a16="http://schemas.microsoft.com/office/drawing/2014/main" id="{C5D9F8D9-EFE6-4C5E-A3D1-91F35442B5D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26640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02886-89E5-466A-B55B-BF4A52883996}"/>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65B3E912-D1B8-459B-A2C9-6EAD9E68600E}"/>
              </a:ext>
            </a:extLst>
          </p:cNvPr>
          <p:cNvGraphicFramePr>
            <a:graphicFrameLocks noGrp="1"/>
          </p:cNvGraphicFramePr>
          <p:nvPr>
            <p:ph type="tbl" sz="quarter" idx="13"/>
            <p:extLst>
              <p:ext uri="{D42A27DB-BD31-4B8C-83A1-F6EECF244321}">
                <p14:modId xmlns:p14="http://schemas.microsoft.com/office/powerpoint/2010/main" val="102973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35158773"/>
                    </a:ext>
                  </a:extLst>
                </a:gridCol>
                <a:gridCol w="1563623">
                  <a:extLst>
                    <a:ext uri="{9D8B030D-6E8A-4147-A177-3AD203B41FA5}">
                      <a16:colId xmlns:a16="http://schemas.microsoft.com/office/drawing/2014/main" val="294141845"/>
                    </a:ext>
                  </a:extLst>
                </a:gridCol>
                <a:gridCol w="493776">
                  <a:extLst>
                    <a:ext uri="{9D8B030D-6E8A-4147-A177-3AD203B41FA5}">
                      <a16:colId xmlns:a16="http://schemas.microsoft.com/office/drawing/2014/main" val="1509634072"/>
                    </a:ext>
                  </a:extLst>
                </a:gridCol>
                <a:gridCol w="493776">
                  <a:extLst>
                    <a:ext uri="{9D8B030D-6E8A-4147-A177-3AD203B41FA5}">
                      <a16:colId xmlns:a16="http://schemas.microsoft.com/office/drawing/2014/main" val="3836996704"/>
                    </a:ext>
                  </a:extLst>
                </a:gridCol>
                <a:gridCol w="493776">
                  <a:extLst>
                    <a:ext uri="{9D8B030D-6E8A-4147-A177-3AD203B41FA5}">
                      <a16:colId xmlns:a16="http://schemas.microsoft.com/office/drawing/2014/main" val="3912341278"/>
                    </a:ext>
                  </a:extLst>
                </a:gridCol>
                <a:gridCol w="493776">
                  <a:extLst>
                    <a:ext uri="{9D8B030D-6E8A-4147-A177-3AD203B41FA5}">
                      <a16:colId xmlns:a16="http://schemas.microsoft.com/office/drawing/2014/main" val="994958039"/>
                    </a:ext>
                  </a:extLst>
                </a:gridCol>
                <a:gridCol w="493776">
                  <a:extLst>
                    <a:ext uri="{9D8B030D-6E8A-4147-A177-3AD203B41FA5}">
                      <a16:colId xmlns:a16="http://schemas.microsoft.com/office/drawing/2014/main" val="3640981502"/>
                    </a:ext>
                  </a:extLst>
                </a:gridCol>
                <a:gridCol w="493776">
                  <a:extLst>
                    <a:ext uri="{9D8B030D-6E8A-4147-A177-3AD203B41FA5}">
                      <a16:colId xmlns:a16="http://schemas.microsoft.com/office/drawing/2014/main" val="2328115822"/>
                    </a:ext>
                  </a:extLst>
                </a:gridCol>
                <a:gridCol w="493776">
                  <a:extLst>
                    <a:ext uri="{9D8B030D-6E8A-4147-A177-3AD203B41FA5}">
                      <a16:colId xmlns:a16="http://schemas.microsoft.com/office/drawing/2014/main" val="2085834974"/>
                    </a:ext>
                  </a:extLst>
                </a:gridCol>
                <a:gridCol w="493776">
                  <a:extLst>
                    <a:ext uri="{9D8B030D-6E8A-4147-A177-3AD203B41FA5}">
                      <a16:colId xmlns:a16="http://schemas.microsoft.com/office/drawing/2014/main" val="4173015930"/>
                    </a:ext>
                  </a:extLst>
                </a:gridCol>
                <a:gridCol w="493776">
                  <a:extLst>
                    <a:ext uri="{9D8B030D-6E8A-4147-A177-3AD203B41FA5}">
                      <a16:colId xmlns:a16="http://schemas.microsoft.com/office/drawing/2014/main" val="1503643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753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- 2024-04-22 09:41:24</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all our winners!
EARTH DAY GIVEAWAY! 🌎 Join us in celebrating this year's theme of Planet vs. Plastics by entering our raffle! To help reduce single-use plastics, we are randomly selecting 10 winners between Instagram, X, Facebook, and LinkedIn who will win a reusable Tokio Marine North America Services branded drinkware item!
Here's how to enter: 
        1. Make sure you’re following us here!
        2. Like this post.
        3. Comment your favorite way to be environmentally friendly!
The contest will close tomorrow, April 23rd, at 8 a.m. EDT. If you win, we’ll message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7.8668683812405 %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47793440"/>
                  </a:ext>
                </a:extLst>
              </a:tr>
            </a:tbl>
          </a:graphicData>
        </a:graphic>
      </p:graphicFrame>
      <p:sp>
        <p:nvSpPr>
          <p:cNvPr id="4" name="Text Placeholder 3">
            <a:extLst>
              <a:ext uri="{FF2B5EF4-FFF2-40B4-BE49-F238E27FC236}">
                <a16:creationId xmlns:a16="http://schemas.microsoft.com/office/drawing/2014/main" id="{0A04FAC0-163A-4387-AC49-D4DB9A7E709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18420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F4BAC-2841-4FAC-B267-A6945751C2E5}"/>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39D8FFD2-3C10-4058-9484-E85751F5E0A7}"/>
              </a:ext>
            </a:extLst>
          </p:cNvPr>
          <p:cNvGraphicFramePr>
            <a:graphicFrameLocks noGrp="1"/>
          </p:cNvGraphicFramePr>
          <p:nvPr>
            <p:ph type="tbl" sz="quarter" idx="13"/>
            <p:extLst>
              <p:ext uri="{D42A27DB-BD31-4B8C-83A1-F6EECF244321}">
                <p14:modId xmlns:p14="http://schemas.microsoft.com/office/powerpoint/2010/main" val="296744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54476760"/>
                    </a:ext>
                  </a:extLst>
                </a:gridCol>
                <a:gridCol w="1563623">
                  <a:extLst>
                    <a:ext uri="{9D8B030D-6E8A-4147-A177-3AD203B41FA5}">
                      <a16:colId xmlns:a16="http://schemas.microsoft.com/office/drawing/2014/main" val="4250849841"/>
                    </a:ext>
                  </a:extLst>
                </a:gridCol>
                <a:gridCol w="493776">
                  <a:extLst>
                    <a:ext uri="{9D8B030D-6E8A-4147-A177-3AD203B41FA5}">
                      <a16:colId xmlns:a16="http://schemas.microsoft.com/office/drawing/2014/main" val="350014690"/>
                    </a:ext>
                  </a:extLst>
                </a:gridCol>
                <a:gridCol w="493776">
                  <a:extLst>
                    <a:ext uri="{9D8B030D-6E8A-4147-A177-3AD203B41FA5}">
                      <a16:colId xmlns:a16="http://schemas.microsoft.com/office/drawing/2014/main" val="2486492844"/>
                    </a:ext>
                  </a:extLst>
                </a:gridCol>
                <a:gridCol w="493776">
                  <a:extLst>
                    <a:ext uri="{9D8B030D-6E8A-4147-A177-3AD203B41FA5}">
                      <a16:colId xmlns:a16="http://schemas.microsoft.com/office/drawing/2014/main" val="198267207"/>
                    </a:ext>
                  </a:extLst>
                </a:gridCol>
                <a:gridCol w="493776">
                  <a:extLst>
                    <a:ext uri="{9D8B030D-6E8A-4147-A177-3AD203B41FA5}">
                      <a16:colId xmlns:a16="http://schemas.microsoft.com/office/drawing/2014/main" val="2967377174"/>
                    </a:ext>
                  </a:extLst>
                </a:gridCol>
                <a:gridCol w="493776">
                  <a:extLst>
                    <a:ext uri="{9D8B030D-6E8A-4147-A177-3AD203B41FA5}">
                      <a16:colId xmlns:a16="http://schemas.microsoft.com/office/drawing/2014/main" val="1071980749"/>
                    </a:ext>
                  </a:extLst>
                </a:gridCol>
                <a:gridCol w="493776">
                  <a:extLst>
                    <a:ext uri="{9D8B030D-6E8A-4147-A177-3AD203B41FA5}">
                      <a16:colId xmlns:a16="http://schemas.microsoft.com/office/drawing/2014/main" val="1793069052"/>
                    </a:ext>
                  </a:extLst>
                </a:gridCol>
                <a:gridCol w="493776">
                  <a:extLst>
                    <a:ext uri="{9D8B030D-6E8A-4147-A177-3AD203B41FA5}">
                      <a16:colId xmlns:a16="http://schemas.microsoft.com/office/drawing/2014/main" val="3763934508"/>
                    </a:ext>
                  </a:extLst>
                </a:gridCol>
                <a:gridCol w="493776">
                  <a:extLst>
                    <a:ext uri="{9D8B030D-6E8A-4147-A177-3AD203B41FA5}">
                      <a16:colId xmlns:a16="http://schemas.microsoft.com/office/drawing/2014/main" val="286959754"/>
                    </a:ext>
                  </a:extLst>
                </a:gridCol>
                <a:gridCol w="493776">
                  <a:extLst>
                    <a:ext uri="{9D8B030D-6E8A-4147-A177-3AD203B41FA5}">
                      <a16:colId xmlns:a16="http://schemas.microsoft.com/office/drawing/2014/main" val="233603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784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- 2024-04-19 14:51:05</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celebrated our 2023 Philadelphia Eagles Community RedZone honorees with a fun happy hour event at Lincoln Financial Field. Check out these photos for a recap of the memorable evening celebrating the amazing non-profits we recognized in partnership with the Eagles! 👏
Do you know of a #nonprofitorganization that deserves recognition next season? Nominate them here: bit.ly/Community-RedZone #TEAMPHLY #insurance #nonprofits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33.908821149177 %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2234653"/>
                  </a:ext>
                </a:extLst>
              </a:tr>
            </a:tbl>
          </a:graphicData>
        </a:graphic>
      </p:graphicFrame>
      <p:sp>
        <p:nvSpPr>
          <p:cNvPr id="4" name="Text Placeholder 3">
            <a:extLst>
              <a:ext uri="{FF2B5EF4-FFF2-40B4-BE49-F238E27FC236}">
                <a16:creationId xmlns:a16="http://schemas.microsoft.com/office/drawing/2014/main" id="{7337F002-F0B2-4BA6-91A1-5BEE51EB779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41945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4E19-4426-4F6B-B6B0-7EEC957E2FDD}"/>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EF3C7FFC-BD7E-410D-81E1-DB24071084F9}"/>
              </a:ext>
            </a:extLst>
          </p:cNvPr>
          <p:cNvGraphicFramePr>
            <a:graphicFrameLocks noGrp="1"/>
          </p:cNvGraphicFramePr>
          <p:nvPr>
            <p:ph type="tbl" sz="quarter" idx="13"/>
            <p:extLst>
              <p:ext uri="{D42A27DB-BD31-4B8C-83A1-F6EECF244321}">
                <p14:modId xmlns:p14="http://schemas.microsoft.com/office/powerpoint/2010/main" val="412551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25079184"/>
                    </a:ext>
                  </a:extLst>
                </a:gridCol>
                <a:gridCol w="1563623">
                  <a:extLst>
                    <a:ext uri="{9D8B030D-6E8A-4147-A177-3AD203B41FA5}">
                      <a16:colId xmlns:a16="http://schemas.microsoft.com/office/drawing/2014/main" val="3484367191"/>
                    </a:ext>
                  </a:extLst>
                </a:gridCol>
                <a:gridCol w="493776">
                  <a:extLst>
                    <a:ext uri="{9D8B030D-6E8A-4147-A177-3AD203B41FA5}">
                      <a16:colId xmlns:a16="http://schemas.microsoft.com/office/drawing/2014/main" val="1419024519"/>
                    </a:ext>
                  </a:extLst>
                </a:gridCol>
                <a:gridCol w="493776">
                  <a:extLst>
                    <a:ext uri="{9D8B030D-6E8A-4147-A177-3AD203B41FA5}">
                      <a16:colId xmlns:a16="http://schemas.microsoft.com/office/drawing/2014/main" val="2364475505"/>
                    </a:ext>
                  </a:extLst>
                </a:gridCol>
                <a:gridCol w="493776">
                  <a:extLst>
                    <a:ext uri="{9D8B030D-6E8A-4147-A177-3AD203B41FA5}">
                      <a16:colId xmlns:a16="http://schemas.microsoft.com/office/drawing/2014/main" val="2833280444"/>
                    </a:ext>
                  </a:extLst>
                </a:gridCol>
                <a:gridCol w="493776">
                  <a:extLst>
                    <a:ext uri="{9D8B030D-6E8A-4147-A177-3AD203B41FA5}">
                      <a16:colId xmlns:a16="http://schemas.microsoft.com/office/drawing/2014/main" val="3193506804"/>
                    </a:ext>
                  </a:extLst>
                </a:gridCol>
                <a:gridCol w="493776">
                  <a:extLst>
                    <a:ext uri="{9D8B030D-6E8A-4147-A177-3AD203B41FA5}">
                      <a16:colId xmlns:a16="http://schemas.microsoft.com/office/drawing/2014/main" val="384572794"/>
                    </a:ext>
                  </a:extLst>
                </a:gridCol>
                <a:gridCol w="493776">
                  <a:extLst>
                    <a:ext uri="{9D8B030D-6E8A-4147-A177-3AD203B41FA5}">
                      <a16:colId xmlns:a16="http://schemas.microsoft.com/office/drawing/2014/main" val="4086820376"/>
                    </a:ext>
                  </a:extLst>
                </a:gridCol>
                <a:gridCol w="493776">
                  <a:extLst>
                    <a:ext uri="{9D8B030D-6E8A-4147-A177-3AD203B41FA5}">
                      <a16:colId xmlns:a16="http://schemas.microsoft.com/office/drawing/2014/main" val="3312418385"/>
                    </a:ext>
                  </a:extLst>
                </a:gridCol>
                <a:gridCol w="493776">
                  <a:extLst>
                    <a:ext uri="{9D8B030D-6E8A-4147-A177-3AD203B41FA5}">
                      <a16:colId xmlns:a16="http://schemas.microsoft.com/office/drawing/2014/main" val="1964367520"/>
                    </a:ext>
                  </a:extLst>
                </a:gridCol>
                <a:gridCol w="493776">
                  <a:extLst>
                    <a:ext uri="{9D8B030D-6E8A-4147-A177-3AD203B41FA5}">
                      <a16:colId xmlns:a16="http://schemas.microsoft.com/office/drawing/2014/main" val="152368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599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- 2024-04-19 14:34:14</a:t>
                      </a:r>
                      <a:r>
                        <a:rPr kumimoji="0" lang="en-US" sz="1000" b="0" i="0" u="none" strike="noStrike" kern="1200" cap="none" spc="0" normalizeH="0" baseline="0" noProof="0">
                          <a:ln>
                            <a:noFill/>
                          </a:ln>
                          <a:solidFill>
                            <a:prstClr val="black"/>
                          </a:solidFill>
                          <a:effectLst/>
                          <a:uLnTx/>
                          <a:uFillTx/>
                          <a:latin typeface="Calibri"/>
                          <a:ea typeface="+mn-ea"/>
                          <a:cs typeface="+mn-cs"/>
                        </a:rPr>
                        <a:t>
 Need an idea for your birthday? Our team member, Peggy L., celebrates her birthday month by giving back to Union Station Homeless Services, whose mission is to help families and individuals end homelessness and rebuild their lives. Our Pasadena office is rallying behind Peggy and also supporting the organization as their charity of the month!
This year, Peggy and Elizabeth M. from our underwriting team volunteered at Masters of Taste, an outdoor food and beverage festival at the iconic Rose Bowl Stadium, to raise money for Union Station Homeless Services. Peggy and Elizabeth helped set up the vendor booths, including the family-owned and locally operated Chaaste Family Market, known for its fresh, delicious Filipino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11.761736496719 %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855553"/>
                  </a:ext>
                </a:extLst>
              </a:tr>
            </a:tbl>
          </a:graphicData>
        </a:graphic>
      </p:graphicFrame>
      <p:sp>
        <p:nvSpPr>
          <p:cNvPr id="4" name="Text Placeholder 3">
            <a:extLst>
              <a:ext uri="{FF2B5EF4-FFF2-40B4-BE49-F238E27FC236}">
                <a16:creationId xmlns:a16="http://schemas.microsoft.com/office/drawing/2014/main" id="{F8D0CD0A-6161-4F56-B3B0-EF7D8261417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73536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3236D-19E0-42D8-893C-D086288DD1A4}"/>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09DFB199-B3AD-4A1A-A0EF-2214AF62964F}"/>
              </a:ext>
            </a:extLst>
          </p:cNvPr>
          <p:cNvGraphicFramePr>
            <a:graphicFrameLocks noGrp="1"/>
          </p:cNvGraphicFramePr>
          <p:nvPr>
            <p:ph type="tbl" sz="quarter" idx="13"/>
            <p:extLst>
              <p:ext uri="{D42A27DB-BD31-4B8C-83A1-F6EECF244321}">
                <p14:modId xmlns:p14="http://schemas.microsoft.com/office/powerpoint/2010/main" val="213847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36524793"/>
                    </a:ext>
                  </a:extLst>
                </a:gridCol>
                <a:gridCol w="1563623">
                  <a:extLst>
                    <a:ext uri="{9D8B030D-6E8A-4147-A177-3AD203B41FA5}">
                      <a16:colId xmlns:a16="http://schemas.microsoft.com/office/drawing/2014/main" val="3571396386"/>
                    </a:ext>
                  </a:extLst>
                </a:gridCol>
                <a:gridCol w="493776">
                  <a:extLst>
                    <a:ext uri="{9D8B030D-6E8A-4147-A177-3AD203B41FA5}">
                      <a16:colId xmlns:a16="http://schemas.microsoft.com/office/drawing/2014/main" val="2734792349"/>
                    </a:ext>
                  </a:extLst>
                </a:gridCol>
                <a:gridCol w="493776">
                  <a:extLst>
                    <a:ext uri="{9D8B030D-6E8A-4147-A177-3AD203B41FA5}">
                      <a16:colId xmlns:a16="http://schemas.microsoft.com/office/drawing/2014/main" val="1184140271"/>
                    </a:ext>
                  </a:extLst>
                </a:gridCol>
                <a:gridCol w="493776">
                  <a:extLst>
                    <a:ext uri="{9D8B030D-6E8A-4147-A177-3AD203B41FA5}">
                      <a16:colId xmlns:a16="http://schemas.microsoft.com/office/drawing/2014/main" val="2233282224"/>
                    </a:ext>
                  </a:extLst>
                </a:gridCol>
                <a:gridCol w="493776">
                  <a:extLst>
                    <a:ext uri="{9D8B030D-6E8A-4147-A177-3AD203B41FA5}">
                      <a16:colId xmlns:a16="http://schemas.microsoft.com/office/drawing/2014/main" val="820370770"/>
                    </a:ext>
                  </a:extLst>
                </a:gridCol>
                <a:gridCol w="493776">
                  <a:extLst>
                    <a:ext uri="{9D8B030D-6E8A-4147-A177-3AD203B41FA5}">
                      <a16:colId xmlns:a16="http://schemas.microsoft.com/office/drawing/2014/main" val="2671246106"/>
                    </a:ext>
                  </a:extLst>
                </a:gridCol>
                <a:gridCol w="493776">
                  <a:extLst>
                    <a:ext uri="{9D8B030D-6E8A-4147-A177-3AD203B41FA5}">
                      <a16:colId xmlns:a16="http://schemas.microsoft.com/office/drawing/2014/main" val="3665621212"/>
                    </a:ext>
                  </a:extLst>
                </a:gridCol>
                <a:gridCol w="493776">
                  <a:extLst>
                    <a:ext uri="{9D8B030D-6E8A-4147-A177-3AD203B41FA5}">
                      <a16:colId xmlns:a16="http://schemas.microsoft.com/office/drawing/2014/main" val="2307270894"/>
                    </a:ext>
                  </a:extLst>
                </a:gridCol>
                <a:gridCol w="493776">
                  <a:extLst>
                    <a:ext uri="{9D8B030D-6E8A-4147-A177-3AD203B41FA5}">
                      <a16:colId xmlns:a16="http://schemas.microsoft.com/office/drawing/2014/main" val="987749420"/>
                    </a:ext>
                  </a:extLst>
                </a:gridCol>
                <a:gridCol w="493776">
                  <a:extLst>
                    <a:ext uri="{9D8B030D-6E8A-4147-A177-3AD203B41FA5}">
                      <a16:colId xmlns:a16="http://schemas.microsoft.com/office/drawing/2014/main" val="389018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066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- 2024-04-19 13:32:41</a:t>
                      </a:r>
                      <a:r>
                        <a:rPr kumimoji="0" lang="en-US" sz="1000" b="0" i="0" u="none" strike="noStrike" kern="1200" cap="none" spc="0" normalizeH="0" baseline="0" noProof="0">
                          <a:ln>
                            <a:noFill/>
                          </a:ln>
                          <a:solidFill>
                            <a:prstClr val="black"/>
                          </a:solidFill>
                          <a:effectLst/>
                          <a:uLnTx/>
                          <a:uFillTx/>
                          <a:latin typeface="Calibri"/>
                          <a:ea typeface="+mn-ea"/>
                          <a:cs typeface="+mn-cs"/>
                        </a:rPr>
                        <a:t>
 FICOH’s Wellness Ambassador Committee (WAC) kicked off the month of April with a fun Easter Egg Scavenger Hunt for our Honolulu and West O’ahu offices. Associates were challenged to find landmarks nearby and submit selfies. Everyone enjoyed taking midday walks with friends in the sunshine. Mahalo to our WAC committee for planning this healthy spring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30.638852672751 %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2484942"/>
                  </a:ext>
                </a:extLst>
              </a:tr>
            </a:tbl>
          </a:graphicData>
        </a:graphic>
      </p:graphicFrame>
      <p:sp>
        <p:nvSpPr>
          <p:cNvPr id="4" name="Text Placeholder 3">
            <a:extLst>
              <a:ext uri="{FF2B5EF4-FFF2-40B4-BE49-F238E27FC236}">
                <a16:creationId xmlns:a16="http://schemas.microsoft.com/office/drawing/2014/main" id="{9F56484A-DF78-4FA0-B496-55F96143975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01988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44A8-1B6D-4ADF-84D5-3374BE94D40B}"/>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20C143E4-01C3-4CA8-82C5-1F4B5086EC5B}"/>
              </a:ext>
            </a:extLst>
          </p:cNvPr>
          <p:cNvGraphicFramePr>
            <a:graphicFrameLocks noGrp="1"/>
          </p:cNvGraphicFramePr>
          <p:nvPr>
            <p:ph type="tbl" sz="quarter" idx="13"/>
            <p:extLst>
              <p:ext uri="{D42A27DB-BD31-4B8C-83A1-F6EECF244321}">
                <p14:modId xmlns:p14="http://schemas.microsoft.com/office/powerpoint/2010/main" val="215763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2249244"/>
                    </a:ext>
                  </a:extLst>
                </a:gridCol>
                <a:gridCol w="740664">
                  <a:extLst>
                    <a:ext uri="{9D8B030D-6E8A-4147-A177-3AD203B41FA5}">
                      <a16:colId xmlns:a16="http://schemas.microsoft.com/office/drawing/2014/main" val="528919781"/>
                    </a:ext>
                  </a:extLst>
                </a:gridCol>
                <a:gridCol w="740664">
                  <a:extLst>
                    <a:ext uri="{9D8B030D-6E8A-4147-A177-3AD203B41FA5}">
                      <a16:colId xmlns:a16="http://schemas.microsoft.com/office/drawing/2014/main" val="1388900842"/>
                    </a:ext>
                  </a:extLst>
                </a:gridCol>
                <a:gridCol w="740664">
                  <a:extLst>
                    <a:ext uri="{9D8B030D-6E8A-4147-A177-3AD203B41FA5}">
                      <a16:colId xmlns:a16="http://schemas.microsoft.com/office/drawing/2014/main" val="873477242"/>
                    </a:ext>
                  </a:extLst>
                </a:gridCol>
                <a:gridCol w="740664">
                  <a:extLst>
                    <a:ext uri="{9D8B030D-6E8A-4147-A177-3AD203B41FA5}">
                      <a16:colId xmlns:a16="http://schemas.microsoft.com/office/drawing/2014/main" val="1846729000"/>
                    </a:ext>
                  </a:extLst>
                </a:gridCol>
                <a:gridCol w="740664">
                  <a:extLst>
                    <a:ext uri="{9D8B030D-6E8A-4147-A177-3AD203B41FA5}">
                      <a16:colId xmlns:a16="http://schemas.microsoft.com/office/drawing/2014/main" val="3955066161"/>
                    </a:ext>
                  </a:extLst>
                </a:gridCol>
                <a:gridCol w="740664">
                  <a:extLst>
                    <a:ext uri="{9D8B030D-6E8A-4147-A177-3AD203B41FA5}">
                      <a16:colId xmlns:a16="http://schemas.microsoft.com/office/drawing/2014/main" val="559890406"/>
                    </a:ext>
                  </a:extLst>
                </a:gridCol>
                <a:gridCol w="740664">
                  <a:extLst>
                    <a:ext uri="{9D8B030D-6E8A-4147-A177-3AD203B41FA5}">
                      <a16:colId xmlns:a16="http://schemas.microsoft.com/office/drawing/2014/main" val="2725692527"/>
                    </a:ext>
                  </a:extLst>
                </a:gridCol>
                <a:gridCol w="740664">
                  <a:extLst>
                    <a:ext uri="{9D8B030D-6E8A-4147-A177-3AD203B41FA5}">
                      <a16:colId xmlns:a16="http://schemas.microsoft.com/office/drawing/2014/main" val="350281464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51544612"/>
                  </a:ext>
                </a:extLst>
              </a:tr>
              <a:tr h="370840">
                <a:tc>
                  <a:txBody>
                    <a:bodyPr/>
                    <a:lstStyle/>
                    <a:p>
                      <a:r>
                        <a:rPr lang="en-US" sz="1000" b="1"/>
                        <a:t>Tokio Marine America - 2024-04-03 16:07:48</a:t>
                      </a:r>
                      <a:r>
                        <a:rPr lang="en-US" sz="1000"/>
                        <a:t>
 A heartfelt goodbye to our expatriates (expats) as they rotate to their new assignments in Japan. Every few years, a group of expats, and often their families, move to the U.S. from Tokio Marine's home office in Japan to work in various roles at TMA and other Group Companies.
While their time with us has come to an end, we are excited for the next journey our colleagues will embark on within Tokio Marine. We wish you all the best on your next rotation!</a:t>
                      </a:r>
                    </a:p>
                  </a:txBody>
                  <a:tcPr/>
                </a:tc>
                <a:tc>
                  <a:txBody>
                    <a:bodyPr/>
                    <a:lstStyle/>
                    <a:p>
                      <a:r>
                        <a:rPr lang="en-US" sz="1000"/>
                        <a:t>Image</a:t>
                      </a:r>
                    </a:p>
                  </a:txBody>
                  <a:tcPr/>
                </a:tc>
                <a:tc>
                  <a:txBody>
                    <a:bodyPr/>
                    <a:lstStyle/>
                    <a:p>
                      <a:r>
                        <a:rPr lang="en-US" sz="1000"/>
                        <a:t>189</a:t>
                      </a:r>
                    </a:p>
                  </a:txBody>
                  <a:tcPr/>
                </a:tc>
                <a:tc>
                  <a:txBody>
                    <a:bodyPr/>
                    <a:lstStyle/>
                    <a:p>
                      <a:r>
                        <a:rPr lang="en-US" sz="1000"/>
                        <a:t>8</a:t>
                      </a:r>
                    </a:p>
                  </a:txBody>
                  <a:tcPr/>
                </a:tc>
                <a:tc>
                  <a:txBody>
                    <a:bodyPr/>
                    <a:lstStyle/>
                    <a:p>
                      <a:r>
                        <a:rPr lang="en-US" sz="1000"/>
                        <a:t>0</a:t>
                      </a:r>
                    </a:p>
                  </a:txBody>
                  <a:tcPr/>
                </a:tc>
                <a:tc>
                  <a:txBody>
                    <a:bodyPr/>
                    <a:lstStyle/>
                    <a:p>
                      <a:r>
                        <a:rPr lang="en-US" sz="1000"/>
                        <a:t>311</a:t>
                      </a:r>
                    </a:p>
                  </a:txBody>
                  <a:tcPr/>
                </a:tc>
                <a:tc>
                  <a:txBody>
                    <a:bodyPr/>
                    <a:lstStyle/>
                    <a:p>
                      <a:r>
                        <a:rPr lang="en-US" sz="1000"/>
                        <a:t>6.7923519187057</a:t>
                      </a:r>
                    </a:p>
                  </a:txBody>
                  <a:tcPr/>
                </a:tc>
                <a:tc>
                  <a:txBody>
                    <a:bodyPr/>
                    <a:lstStyle/>
                    <a:p>
                      <a:r>
                        <a:rPr lang="en-US" sz="1000"/>
                        <a:t>7479</a:t>
                      </a:r>
                    </a:p>
                  </a:txBody>
                  <a:tcPr/>
                </a:tc>
                <a:tc>
                  <a:txBody>
                    <a:bodyPr/>
                    <a:lstStyle/>
                    <a:p>
                      <a:r>
                        <a:rPr lang="en-US" sz="1000"/>
                        <a:t>n/a</a:t>
                      </a:r>
                    </a:p>
                  </a:txBody>
                  <a:tcPr/>
                </a:tc>
                <a:extLst>
                  <a:ext uri="{0D108BD9-81ED-4DB2-BD59-A6C34878D82A}">
                    <a16:rowId xmlns:a16="http://schemas.microsoft.com/office/drawing/2014/main" val="2960415002"/>
                  </a:ext>
                </a:extLst>
              </a:tr>
              <a:tr h="370840">
                <a:tc>
                  <a:txBody>
                    <a:bodyPr/>
                    <a:lstStyle/>
                    <a:p>
                      <a:r>
                        <a:rPr lang="en-US" sz="1000" b="1"/>
                        <a:t>Tokio Marine America - 2024-04-16 15:00:03</a:t>
                      </a:r>
                      <a:r>
                        <a:rPr lang="en-US" sz="1000"/>
                        <a:t>
 How is inland marine insurance evolving to address emerging risks across various industries? Read insights from industry experts, including TMA’s Ben Tuttle, in this PropertyCasualty360 article: https://bit.ly/TuttlePC360</a:t>
                      </a:r>
                    </a:p>
                  </a:txBody>
                  <a:tcPr/>
                </a:tc>
                <a:tc>
                  <a:txBody>
                    <a:bodyPr/>
                    <a:lstStyle/>
                    <a:p>
                      <a:r>
                        <a:rPr lang="en-US" sz="1000"/>
                        <a:t>Image</a:t>
                      </a:r>
                    </a:p>
                  </a:txBody>
                  <a:tcPr/>
                </a:tc>
                <a:tc>
                  <a:txBody>
                    <a:bodyPr/>
                    <a:lstStyle/>
                    <a:p>
                      <a:r>
                        <a:rPr lang="en-US" sz="1000"/>
                        <a:t>134</a:t>
                      </a:r>
                    </a:p>
                  </a:txBody>
                  <a:tcPr/>
                </a:tc>
                <a:tc>
                  <a:txBody>
                    <a:bodyPr/>
                    <a:lstStyle/>
                    <a:p>
                      <a:r>
                        <a:rPr lang="en-US" sz="1000"/>
                        <a:t>1</a:t>
                      </a:r>
                    </a:p>
                  </a:txBody>
                  <a:tcPr/>
                </a:tc>
                <a:tc>
                  <a:txBody>
                    <a:bodyPr/>
                    <a:lstStyle/>
                    <a:p>
                      <a:r>
                        <a:rPr lang="en-US" sz="1000"/>
                        <a:t>2</a:t>
                      </a:r>
                    </a:p>
                  </a:txBody>
                  <a:tcPr/>
                </a:tc>
                <a:tc>
                  <a:txBody>
                    <a:bodyPr/>
                    <a:lstStyle/>
                    <a:p>
                      <a:r>
                        <a:rPr lang="en-US" sz="1000"/>
                        <a:t>127</a:t>
                      </a:r>
                    </a:p>
                  </a:txBody>
                  <a:tcPr/>
                </a:tc>
                <a:tc>
                  <a:txBody>
                    <a:bodyPr/>
                    <a:lstStyle/>
                    <a:p>
                      <a:r>
                        <a:rPr lang="en-US" sz="1000"/>
                        <a:t>6.484893146647</a:t>
                      </a:r>
                    </a:p>
                  </a:txBody>
                  <a:tcPr/>
                </a:tc>
                <a:tc>
                  <a:txBody>
                    <a:bodyPr/>
                    <a:lstStyle/>
                    <a:p>
                      <a:r>
                        <a:rPr lang="en-US" sz="1000"/>
                        <a:t>4071</a:t>
                      </a:r>
                    </a:p>
                  </a:txBody>
                  <a:tcPr/>
                </a:tc>
                <a:tc>
                  <a:txBody>
                    <a:bodyPr/>
                    <a:lstStyle/>
                    <a:p>
                      <a:r>
                        <a:rPr lang="en-US" sz="1000"/>
                        <a:t>n/a</a:t>
                      </a:r>
                    </a:p>
                  </a:txBody>
                  <a:tcPr/>
                </a:tc>
                <a:extLst>
                  <a:ext uri="{0D108BD9-81ED-4DB2-BD59-A6C34878D82A}">
                    <a16:rowId xmlns:a16="http://schemas.microsoft.com/office/drawing/2014/main" val="4205523064"/>
                  </a:ext>
                </a:extLst>
              </a:tr>
              <a:tr h="370840">
                <a:tc>
                  <a:txBody>
                    <a:bodyPr/>
                    <a:lstStyle/>
                    <a:p>
                      <a:r>
                        <a:rPr lang="en-US" sz="1000" b="1"/>
                        <a:t>Tokio Marine America - 2024-04-24 16:15:58</a:t>
                      </a:r>
                      <a:r>
                        <a:rPr lang="en-US" sz="1000"/>
                        <a:t>
 Our Tokio Marine Emerging Leaders Program team attended their first offsite in Miami, FL! TMA’s participants had an exciting week kicking off the six-month program alongside colleagues from 10 Tokio Marine Group Companies worldwide while having the opportunity to explore South Beach and cruise around Miami Bay!
The program’s goal is for each Group Company’s team to develop a business process improvement project, enhancing both their company and Tokio Marine's global operations.
Looking to join a company that offers global experiences and professional development opportunities? Check out our open roles: https://bit.ly/3FPM9Xl</a:t>
                      </a:r>
                    </a:p>
                  </a:txBody>
                  <a:tcPr/>
                </a:tc>
                <a:tc>
                  <a:txBody>
                    <a:bodyPr/>
                    <a:lstStyle/>
                    <a:p>
                      <a:r>
                        <a:rPr lang="en-US" sz="1000"/>
                        <a:t>Image</a:t>
                      </a:r>
                    </a:p>
                  </a:txBody>
                  <a:tcPr/>
                </a:tc>
                <a:tc>
                  <a:txBody>
                    <a:bodyPr/>
                    <a:lstStyle/>
                    <a:p>
                      <a:r>
                        <a:rPr lang="en-US" sz="1000"/>
                        <a:t>98</a:t>
                      </a:r>
                    </a:p>
                  </a:txBody>
                  <a:tcPr/>
                </a:tc>
                <a:tc>
                  <a:txBody>
                    <a:bodyPr/>
                    <a:lstStyle/>
                    <a:p>
                      <a:r>
                        <a:rPr lang="en-US" sz="1000"/>
                        <a:t>2</a:t>
                      </a:r>
                    </a:p>
                  </a:txBody>
                  <a:tcPr/>
                </a:tc>
                <a:tc>
                  <a:txBody>
                    <a:bodyPr/>
                    <a:lstStyle/>
                    <a:p>
                      <a:r>
                        <a:rPr lang="en-US" sz="1000"/>
                        <a:t>0</a:t>
                      </a:r>
                    </a:p>
                  </a:txBody>
                  <a:tcPr/>
                </a:tc>
                <a:tc>
                  <a:txBody>
                    <a:bodyPr/>
                    <a:lstStyle/>
                    <a:p>
                      <a:r>
                        <a:rPr lang="en-US" sz="1000"/>
                        <a:t>237</a:t>
                      </a:r>
                    </a:p>
                  </a:txBody>
                  <a:tcPr/>
                </a:tc>
                <a:tc>
                  <a:txBody>
                    <a:bodyPr/>
                    <a:lstStyle/>
                    <a:p>
                      <a:r>
                        <a:rPr lang="en-US" sz="1000"/>
                        <a:t>9.5602836879433</a:t>
                      </a:r>
                    </a:p>
                  </a:txBody>
                  <a:tcPr/>
                </a:tc>
                <a:tc>
                  <a:txBody>
                    <a:bodyPr/>
                    <a:lstStyle/>
                    <a:p>
                      <a:r>
                        <a:rPr lang="en-US" sz="1000"/>
                        <a:t>3525</a:t>
                      </a:r>
                    </a:p>
                  </a:txBody>
                  <a:tcPr/>
                </a:tc>
                <a:tc>
                  <a:txBody>
                    <a:bodyPr/>
                    <a:lstStyle/>
                    <a:p>
                      <a:r>
                        <a:rPr lang="en-US" sz="1000"/>
                        <a:t>n/a</a:t>
                      </a:r>
                    </a:p>
                  </a:txBody>
                  <a:tcPr/>
                </a:tc>
                <a:extLst>
                  <a:ext uri="{0D108BD9-81ED-4DB2-BD59-A6C34878D82A}">
                    <a16:rowId xmlns:a16="http://schemas.microsoft.com/office/drawing/2014/main" val="233832058"/>
                  </a:ext>
                </a:extLst>
              </a:tr>
            </a:tbl>
          </a:graphicData>
        </a:graphic>
      </p:graphicFrame>
      <p:sp>
        <p:nvSpPr>
          <p:cNvPr id="4" name="Text Placeholder 3">
            <a:extLst>
              <a:ext uri="{FF2B5EF4-FFF2-40B4-BE49-F238E27FC236}">
                <a16:creationId xmlns:a16="http://schemas.microsoft.com/office/drawing/2014/main" id="{A4413DDC-2501-4AA9-B464-635AEB53C6D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73238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ADE0-1512-4D3D-9F3E-1FB79FB2F3E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AD0ED31-80AA-498D-8CB7-DA7A9156AF9F}"/>
              </a:ext>
            </a:extLst>
          </p:cNvPr>
          <p:cNvGraphicFramePr>
            <a:graphicFrameLocks noGrp="1"/>
          </p:cNvGraphicFramePr>
          <p:nvPr>
            <p:ph type="tbl" sz="quarter" idx="13"/>
            <p:extLst>
              <p:ext uri="{D42A27DB-BD31-4B8C-83A1-F6EECF244321}">
                <p14:modId xmlns:p14="http://schemas.microsoft.com/office/powerpoint/2010/main" val="848343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16296956"/>
                    </a:ext>
                  </a:extLst>
                </a:gridCol>
                <a:gridCol w="576072">
                  <a:extLst>
                    <a:ext uri="{9D8B030D-6E8A-4147-A177-3AD203B41FA5}">
                      <a16:colId xmlns:a16="http://schemas.microsoft.com/office/drawing/2014/main" val="3511859591"/>
                    </a:ext>
                  </a:extLst>
                </a:gridCol>
                <a:gridCol w="576072">
                  <a:extLst>
                    <a:ext uri="{9D8B030D-6E8A-4147-A177-3AD203B41FA5}">
                      <a16:colId xmlns:a16="http://schemas.microsoft.com/office/drawing/2014/main" val="1263079906"/>
                    </a:ext>
                  </a:extLst>
                </a:gridCol>
                <a:gridCol w="576072">
                  <a:extLst>
                    <a:ext uri="{9D8B030D-6E8A-4147-A177-3AD203B41FA5}">
                      <a16:colId xmlns:a16="http://schemas.microsoft.com/office/drawing/2014/main" val="2125303485"/>
                    </a:ext>
                  </a:extLst>
                </a:gridCol>
                <a:gridCol w="576072">
                  <a:extLst>
                    <a:ext uri="{9D8B030D-6E8A-4147-A177-3AD203B41FA5}">
                      <a16:colId xmlns:a16="http://schemas.microsoft.com/office/drawing/2014/main" val="4212153737"/>
                    </a:ext>
                  </a:extLst>
                </a:gridCol>
                <a:gridCol w="576072">
                  <a:extLst>
                    <a:ext uri="{9D8B030D-6E8A-4147-A177-3AD203B41FA5}">
                      <a16:colId xmlns:a16="http://schemas.microsoft.com/office/drawing/2014/main" val="24307853"/>
                    </a:ext>
                  </a:extLst>
                </a:gridCol>
                <a:gridCol w="576072">
                  <a:extLst>
                    <a:ext uri="{9D8B030D-6E8A-4147-A177-3AD203B41FA5}">
                      <a16:colId xmlns:a16="http://schemas.microsoft.com/office/drawing/2014/main" val="2448142138"/>
                    </a:ext>
                  </a:extLst>
                </a:gridCol>
                <a:gridCol w="576072">
                  <a:extLst>
                    <a:ext uri="{9D8B030D-6E8A-4147-A177-3AD203B41FA5}">
                      <a16:colId xmlns:a16="http://schemas.microsoft.com/office/drawing/2014/main" val="2417494412"/>
                    </a:ext>
                  </a:extLst>
                </a:gridCol>
                <a:gridCol w="576072">
                  <a:extLst>
                    <a:ext uri="{9D8B030D-6E8A-4147-A177-3AD203B41FA5}">
                      <a16:colId xmlns:a16="http://schemas.microsoft.com/office/drawing/2014/main" val="784301633"/>
                    </a:ext>
                  </a:extLst>
                </a:gridCol>
                <a:gridCol w="576072">
                  <a:extLst>
                    <a:ext uri="{9D8B030D-6E8A-4147-A177-3AD203B41FA5}">
                      <a16:colId xmlns:a16="http://schemas.microsoft.com/office/drawing/2014/main" val="3874825951"/>
                    </a:ext>
                  </a:extLst>
                </a:gridCol>
                <a:gridCol w="576072">
                  <a:extLst>
                    <a:ext uri="{9D8B030D-6E8A-4147-A177-3AD203B41FA5}">
                      <a16:colId xmlns:a16="http://schemas.microsoft.com/office/drawing/2014/main" val="30977440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137695417"/>
                  </a:ext>
                </a:extLst>
              </a:tr>
              <a:tr h="370840">
                <a:tc>
                  <a:txBody>
                    <a:bodyPr/>
                    <a:lstStyle/>
                    <a:p>
                      <a:r>
                        <a:rPr lang="en-US" sz="1000"/>
                        <a:t>tmamerica</a:t>
                      </a:r>
                    </a:p>
                  </a:txBody>
                  <a:tcPr/>
                </a:tc>
                <a:tc>
                  <a:txBody>
                    <a:bodyPr/>
                    <a:lstStyle/>
                    <a:p>
                      <a:r>
                        <a:rPr lang="en-US" sz="1000"/>
                        <a:t>541</a:t>
                      </a:r>
                    </a:p>
                  </a:txBody>
                  <a:tcPr/>
                </a:tc>
                <a:tc>
                  <a:txBody>
                    <a:bodyPr/>
                    <a:lstStyle/>
                    <a:p>
                      <a:r>
                        <a:rPr lang="en-US" sz="1000"/>
                        <a:t>7</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14</a:t>
                      </a:r>
                    </a:p>
                  </a:txBody>
                  <a:tcPr/>
                </a:tc>
                <a:tc>
                  <a:txBody>
                    <a:bodyPr/>
                    <a:lstStyle/>
                    <a:p>
                      <a:r>
                        <a:rPr lang="en-US" sz="1000"/>
                        <a:t>79</a:t>
                      </a:r>
                    </a:p>
                  </a:txBody>
                  <a:tcPr/>
                </a:tc>
                <a:tc>
                  <a:txBody>
                    <a:bodyPr/>
                    <a:lstStyle/>
                    <a:p>
                      <a:r>
                        <a:rPr lang="en-US" sz="1000"/>
                        <a:t>1</a:t>
                      </a:r>
                    </a:p>
                  </a:txBody>
                  <a:tcPr/>
                </a:tc>
                <a:tc>
                  <a:txBody>
                    <a:bodyPr/>
                    <a:lstStyle/>
                    <a:p>
                      <a:r>
                        <a:rPr lang="en-US" sz="1000"/>
                        <a:t>1.0641 %</a:t>
                      </a:r>
                    </a:p>
                  </a:txBody>
                  <a:tcPr/>
                </a:tc>
                <a:extLst>
                  <a:ext uri="{0D108BD9-81ED-4DB2-BD59-A6C34878D82A}">
                    <a16:rowId xmlns:a16="http://schemas.microsoft.com/office/drawing/2014/main" val="4192292801"/>
                  </a:ext>
                </a:extLst>
              </a:tr>
            </a:tbl>
          </a:graphicData>
        </a:graphic>
      </p:graphicFrame>
      <p:sp>
        <p:nvSpPr>
          <p:cNvPr id="4" name="Text Placeholder 3">
            <a:extLst>
              <a:ext uri="{FF2B5EF4-FFF2-40B4-BE49-F238E27FC236}">
                <a16:creationId xmlns:a16="http://schemas.microsoft.com/office/drawing/2014/main" id="{2EBE5A90-BF50-4B43-BEBB-587C6BE18E2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959082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6A65-CB43-4302-AF11-1DA67F85FCD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67EB760-41D8-453A-B672-816E76EA4C8D}"/>
              </a:ext>
            </a:extLst>
          </p:cNvPr>
          <p:cNvGraphicFramePr>
            <a:graphicFrameLocks noGrp="1"/>
          </p:cNvGraphicFramePr>
          <p:nvPr>
            <p:ph type="chart" sz="quarter" idx="13"/>
            <p:extLst>
              <p:ext uri="{D42A27DB-BD31-4B8C-83A1-F6EECF244321}">
                <p14:modId xmlns:p14="http://schemas.microsoft.com/office/powerpoint/2010/main" val="3136448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23CF22-EC7D-4770-853B-14C06AE9A95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3FBEFDA-FAAF-4E78-8407-FDDEC15E76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907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54C51-F00B-49E3-A47F-9C3FEDDBBB7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C1E75650-7275-464D-BB5E-DC0933B58BDF}"/>
              </a:ext>
            </a:extLst>
          </p:cNvPr>
          <p:cNvGraphicFramePr>
            <a:graphicFrameLocks noGrp="1"/>
          </p:cNvGraphicFramePr>
          <p:nvPr>
            <p:ph type="chart" sz="quarter" idx="13"/>
            <p:extLst>
              <p:ext uri="{D42A27DB-BD31-4B8C-83A1-F6EECF244321}">
                <p14:modId xmlns:p14="http://schemas.microsoft.com/office/powerpoint/2010/main" val="667176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6DB82-DE4B-4031-80A9-C63FB131E27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0EC1FCD-FA3C-4182-B051-C35167375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28654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BB18-B87F-4752-8730-F988DD92C935}"/>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4E5EC14-D1CD-454B-951D-176E22C553FC}"/>
              </a:ext>
            </a:extLst>
          </p:cNvPr>
          <p:cNvGraphicFramePr>
            <a:graphicFrameLocks noGrp="1"/>
          </p:cNvGraphicFramePr>
          <p:nvPr>
            <p:ph type="chart" sz="quarter" idx="13"/>
            <p:extLst>
              <p:ext uri="{D42A27DB-BD31-4B8C-83A1-F6EECF244321}">
                <p14:modId xmlns:p14="http://schemas.microsoft.com/office/powerpoint/2010/main" val="2015497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68F16-51C2-4BC6-9E78-8D6F6E845DA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0F03A4-FD40-4954-AB35-00A2A46AF1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724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7B38-28D4-473E-A125-C2BF60CAC9A2}"/>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F4BA312F-EC24-4D9F-A9BA-A8D727DA9D3B}"/>
              </a:ext>
            </a:extLst>
          </p:cNvPr>
          <p:cNvGraphicFramePr>
            <a:graphicFrameLocks noGrp="1"/>
          </p:cNvGraphicFramePr>
          <p:nvPr>
            <p:ph type="chart" sz="quarter" idx="13"/>
            <p:extLst>
              <p:ext uri="{D42A27DB-BD31-4B8C-83A1-F6EECF244321}">
                <p14:modId xmlns:p14="http://schemas.microsoft.com/office/powerpoint/2010/main" val="2467903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54CE3-0A0C-4646-AA2D-CA419077735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CAAC988-47A6-4ACB-98EA-F303BF7E78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0888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9D3C-A5ED-426F-B35B-B10F66815423}"/>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5D8CD8A0-5A85-4F7F-8F10-A5BBA4CD2C85}"/>
              </a:ext>
            </a:extLst>
          </p:cNvPr>
          <p:cNvGraphicFramePr>
            <a:graphicFrameLocks noGrp="1"/>
          </p:cNvGraphicFramePr>
          <p:nvPr>
            <p:ph type="tbl" sz="quarter" idx="13"/>
            <p:extLst>
              <p:ext uri="{D42A27DB-BD31-4B8C-83A1-F6EECF244321}">
                <p14:modId xmlns:p14="http://schemas.microsoft.com/office/powerpoint/2010/main" val="246937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67371462"/>
                    </a:ext>
                  </a:extLst>
                </a:gridCol>
                <a:gridCol w="1975104">
                  <a:extLst>
                    <a:ext uri="{9D8B030D-6E8A-4147-A177-3AD203B41FA5}">
                      <a16:colId xmlns:a16="http://schemas.microsoft.com/office/drawing/2014/main" val="799608024"/>
                    </a:ext>
                  </a:extLst>
                </a:gridCol>
                <a:gridCol w="905256">
                  <a:extLst>
                    <a:ext uri="{9D8B030D-6E8A-4147-A177-3AD203B41FA5}">
                      <a16:colId xmlns:a16="http://schemas.microsoft.com/office/drawing/2014/main" val="735811345"/>
                    </a:ext>
                  </a:extLst>
                </a:gridCol>
                <a:gridCol w="905256">
                  <a:extLst>
                    <a:ext uri="{9D8B030D-6E8A-4147-A177-3AD203B41FA5}">
                      <a16:colId xmlns:a16="http://schemas.microsoft.com/office/drawing/2014/main" val="1832687628"/>
                    </a:ext>
                  </a:extLst>
                </a:gridCol>
                <a:gridCol w="905256">
                  <a:extLst>
                    <a:ext uri="{9D8B030D-6E8A-4147-A177-3AD203B41FA5}">
                      <a16:colId xmlns:a16="http://schemas.microsoft.com/office/drawing/2014/main" val="987340382"/>
                    </a:ext>
                  </a:extLst>
                </a:gridCol>
                <a:gridCol w="905256">
                  <a:extLst>
                    <a:ext uri="{9D8B030D-6E8A-4147-A177-3AD203B41FA5}">
                      <a16:colId xmlns:a16="http://schemas.microsoft.com/office/drawing/2014/main" val="381366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279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- 2024-04-03 16:23:05</a:t>
                      </a:r>
                      <a:r>
                        <a:rPr kumimoji="0" lang="en-US" sz="1000" b="0" i="0" u="none" strike="noStrike" kern="1200" cap="none" spc="0" normalizeH="0" baseline="0" noProof="0">
                          <a:ln>
                            <a:noFill/>
                          </a:ln>
                          <a:solidFill>
                            <a:prstClr val="black"/>
                          </a:solidFill>
                          <a:effectLst/>
                          <a:uLnTx/>
                          <a:uFillTx/>
                          <a:latin typeface="Calibri"/>
                          <a:ea typeface="+mn-ea"/>
                          <a:cs typeface="+mn-cs"/>
                        </a:rPr>
                        <a:t>
 A heartfelt goodbye to our expatriates (expats) as they rotate to their new assignments in Japan. Every few years, a group of expats, and often their families, move to the U.S. from Tokio Marine's home office in Japan to work in various roles at TMA and other Group Companies.
While their time with us has come to an end, we are excited for the next journey our colleagues will embark on within Tokio Marine. We wish you all the best on your next rotation! 
#farewell #insurancecareers #insurancecompany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https://quintly-eu-image-storage.s3.amazonaws.com/a8463497d6ac59d9f9b31e3831c67b7f/5df13206a319a8175a024c0620355ac0.jpg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19328639"/>
                  </a:ext>
                </a:extLst>
              </a:tr>
            </a:tbl>
          </a:graphicData>
        </a:graphic>
      </p:graphicFrame>
      <p:sp>
        <p:nvSpPr>
          <p:cNvPr id="4" name="Text Placeholder 3">
            <a:extLst>
              <a:ext uri="{FF2B5EF4-FFF2-40B4-BE49-F238E27FC236}">
                <a16:creationId xmlns:a16="http://schemas.microsoft.com/office/drawing/2014/main" id="{AE26FE11-E7A1-4392-9957-1F7B0B02DC6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46542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B8E56-A38F-4143-8334-27D1883B07E9}"/>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168FD6D-06C1-4252-97B3-A1D25258B8D1}"/>
              </a:ext>
            </a:extLst>
          </p:cNvPr>
          <p:cNvGraphicFramePr>
            <a:graphicFrameLocks noGrp="1"/>
          </p:cNvGraphicFramePr>
          <p:nvPr>
            <p:ph type="tbl" sz="quarter" idx="13"/>
            <p:extLst>
              <p:ext uri="{D42A27DB-BD31-4B8C-83A1-F6EECF244321}">
                <p14:modId xmlns:p14="http://schemas.microsoft.com/office/powerpoint/2010/main" val="301117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25779137"/>
                    </a:ext>
                  </a:extLst>
                </a:gridCol>
                <a:gridCol w="1975104">
                  <a:extLst>
                    <a:ext uri="{9D8B030D-6E8A-4147-A177-3AD203B41FA5}">
                      <a16:colId xmlns:a16="http://schemas.microsoft.com/office/drawing/2014/main" val="3139047481"/>
                    </a:ext>
                  </a:extLst>
                </a:gridCol>
                <a:gridCol w="905256">
                  <a:extLst>
                    <a:ext uri="{9D8B030D-6E8A-4147-A177-3AD203B41FA5}">
                      <a16:colId xmlns:a16="http://schemas.microsoft.com/office/drawing/2014/main" val="1499121085"/>
                    </a:ext>
                  </a:extLst>
                </a:gridCol>
                <a:gridCol w="905256">
                  <a:extLst>
                    <a:ext uri="{9D8B030D-6E8A-4147-A177-3AD203B41FA5}">
                      <a16:colId xmlns:a16="http://schemas.microsoft.com/office/drawing/2014/main" val="2368620066"/>
                    </a:ext>
                  </a:extLst>
                </a:gridCol>
                <a:gridCol w="905256">
                  <a:extLst>
                    <a:ext uri="{9D8B030D-6E8A-4147-A177-3AD203B41FA5}">
                      <a16:colId xmlns:a16="http://schemas.microsoft.com/office/drawing/2014/main" val="3582985949"/>
                    </a:ext>
                  </a:extLst>
                </a:gridCol>
                <a:gridCol w="905256">
                  <a:extLst>
                    <a:ext uri="{9D8B030D-6E8A-4147-A177-3AD203B41FA5}">
                      <a16:colId xmlns:a16="http://schemas.microsoft.com/office/drawing/2014/main" val="243298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2370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- 2024-04-24 16:21:17</a:t>
                      </a:r>
                      <a:r>
                        <a:rPr kumimoji="0" lang="en-US" sz="1000" b="0" i="0" u="none" strike="noStrike" kern="1200" cap="none" spc="0" normalizeH="0" baseline="0" noProof="0">
                          <a:ln>
                            <a:noFill/>
                          </a:ln>
                          <a:solidFill>
                            <a:prstClr val="black"/>
                          </a:solidFill>
                          <a:effectLst/>
                          <a:uLnTx/>
                          <a:uFillTx/>
                          <a:latin typeface="Calibri"/>
                          <a:ea typeface="+mn-ea"/>
                          <a:cs typeface="+mn-cs"/>
                        </a:rPr>
                        <a:t>
 Our Tokio Marine Emerging Leaders Program team attended their first offsite in Miami, FL! TMA’s participants had an exciting week kicking off the six-month program alongside colleagues from 10 Tokio Marine Group Companies worldwide while having the opportunity to explore South Beach and cruise around Miami Bay! 
The program’s goal is for each Group Company’s team to develop a business process improvement project, enhancing both their company and Tokio Marine's global operations.
Looking to join a company that offers global experiences and professional development opportunities? Check out our open roles: https://bit.ly/TMA_Careers
#hiring #insurancecareers #careerdevelopment #miami #insuranceindustry #employeeappreciation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https://quintly-eu-image-storage.s3.amazonaws.com/a8463497d6ac59d9f9b31e3831c67b7f/5c95d484cc225f6ae078ffc50fa5885e.jpg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52179716"/>
                  </a:ext>
                </a:extLst>
              </a:tr>
            </a:tbl>
          </a:graphicData>
        </a:graphic>
      </p:graphicFrame>
      <p:sp>
        <p:nvSpPr>
          <p:cNvPr id="4" name="Text Placeholder 3">
            <a:extLst>
              <a:ext uri="{FF2B5EF4-FFF2-40B4-BE49-F238E27FC236}">
                <a16:creationId xmlns:a16="http://schemas.microsoft.com/office/drawing/2014/main" id="{59B6F96B-A3E3-4BFF-8B3F-2342FB6502D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21424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52EF-CF73-4A88-B460-FF438CBD10CF}"/>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E68BEE0-1AB5-49A5-BB49-B6A71DF1A3DD}"/>
              </a:ext>
            </a:extLst>
          </p:cNvPr>
          <p:cNvGraphicFramePr>
            <a:graphicFrameLocks noGrp="1"/>
          </p:cNvGraphicFramePr>
          <p:nvPr>
            <p:ph type="tbl" sz="quarter" idx="13"/>
            <p:extLst>
              <p:ext uri="{D42A27DB-BD31-4B8C-83A1-F6EECF244321}">
                <p14:modId xmlns:p14="http://schemas.microsoft.com/office/powerpoint/2010/main" val="279866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64232726"/>
                    </a:ext>
                  </a:extLst>
                </a:gridCol>
                <a:gridCol w="1975104">
                  <a:extLst>
                    <a:ext uri="{9D8B030D-6E8A-4147-A177-3AD203B41FA5}">
                      <a16:colId xmlns:a16="http://schemas.microsoft.com/office/drawing/2014/main" val="3386886391"/>
                    </a:ext>
                  </a:extLst>
                </a:gridCol>
                <a:gridCol w="905256">
                  <a:extLst>
                    <a:ext uri="{9D8B030D-6E8A-4147-A177-3AD203B41FA5}">
                      <a16:colId xmlns:a16="http://schemas.microsoft.com/office/drawing/2014/main" val="952850908"/>
                    </a:ext>
                  </a:extLst>
                </a:gridCol>
                <a:gridCol w="905256">
                  <a:extLst>
                    <a:ext uri="{9D8B030D-6E8A-4147-A177-3AD203B41FA5}">
                      <a16:colId xmlns:a16="http://schemas.microsoft.com/office/drawing/2014/main" val="105034181"/>
                    </a:ext>
                  </a:extLst>
                </a:gridCol>
                <a:gridCol w="905256">
                  <a:extLst>
                    <a:ext uri="{9D8B030D-6E8A-4147-A177-3AD203B41FA5}">
                      <a16:colId xmlns:a16="http://schemas.microsoft.com/office/drawing/2014/main" val="3879588508"/>
                    </a:ext>
                  </a:extLst>
                </a:gridCol>
                <a:gridCol w="905256">
                  <a:extLst>
                    <a:ext uri="{9D8B030D-6E8A-4147-A177-3AD203B41FA5}">
                      <a16:colId xmlns:a16="http://schemas.microsoft.com/office/drawing/2014/main" val="274392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683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- 2024-04-10 16:54:38</a:t>
                      </a:r>
                      <a:r>
                        <a:rPr kumimoji="0" lang="en-US" sz="1000" b="0" i="0" u="none" strike="noStrike" kern="1200" cap="none" spc="0" normalizeH="0" baseline="0" noProof="0">
                          <a:ln>
                            <a:noFill/>
                          </a:ln>
                          <a:solidFill>
                            <a:prstClr val="black"/>
                          </a:solidFill>
                          <a:effectLst/>
                          <a:uLnTx/>
                          <a:uFillTx/>
                          <a:latin typeface="Calibri"/>
                          <a:ea typeface="+mn-ea"/>
                          <a:cs typeface="+mn-cs"/>
                        </a:rPr>
                        <a:t>
 We value a culture centered around teamwork to help give back to our communities. One of our favorite team-building events was the time our Underwriting team worked together to build bicycles for kids in the Jersey City Police Athletic League. 🚲
Looking to join a team that cares about your community? We have several open positions across our offices, including a Manager Global Business Underwriting role. Apply today or share this job with someone you think would be a perfect fit:
https://bit.ly/43WpyU8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https://quintly-eu-image-storage.s3.amazonaws.com/a8463497d6ac59d9f9b31e3831c67b7f/47cbb15f100509c978bf6367e1334302.jpg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61636440"/>
                  </a:ext>
                </a:extLst>
              </a:tr>
            </a:tbl>
          </a:graphicData>
        </a:graphic>
      </p:graphicFrame>
      <p:sp>
        <p:nvSpPr>
          <p:cNvPr id="4" name="Text Placeholder 3">
            <a:extLst>
              <a:ext uri="{FF2B5EF4-FFF2-40B4-BE49-F238E27FC236}">
                <a16:creationId xmlns:a16="http://schemas.microsoft.com/office/drawing/2014/main" id="{613B6A91-B943-468F-8F04-A730CF2560A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22678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6861E-BCC6-414C-90BF-F86A17BC9729}"/>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B6C14DEE-166A-4E45-878A-CE6F5E032E2B}"/>
              </a:ext>
            </a:extLst>
          </p:cNvPr>
          <p:cNvGraphicFramePr>
            <a:graphicFrameLocks noGrp="1"/>
          </p:cNvGraphicFramePr>
          <p:nvPr>
            <p:ph type="tbl" sz="quarter" idx="13"/>
            <p:extLst>
              <p:ext uri="{D42A27DB-BD31-4B8C-83A1-F6EECF244321}">
                <p14:modId xmlns:p14="http://schemas.microsoft.com/office/powerpoint/2010/main" val="71940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12231713"/>
                    </a:ext>
                  </a:extLst>
                </a:gridCol>
                <a:gridCol w="658368">
                  <a:extLst>
                    <a:ext uri="{9D8B030D-6E8A-4147-A177-3AD203B41FA5}">
                      <a16:colId xmlns:a16="http://schemas.microsoft.com/office/drawing/2014/main" val="1406997364"/>
                    </a:ext>
                  </a:extLst>
                </a:gridCol>
                <a:gridCol w="658368">
                  <a:extLst>
                    <a:ext uri="{9D8B030D-6E8A-4147-A177-3AD203B41FA5}">
                      <a16:colId xmlns:a16="http://schemas.microsoft.com/office/drawing/2014/main" val="841594241"/>
                    </a:ext>
                  </a:extLst>
                </a:gridCol>
                <a:gridCol w="329184">
                  <a:extLst>
                    <a:ext uri="{9D8B030D-6E8A-4147-A177-3AD203B41FA5}">
                      <a16:colId xmlns:a16="http://schemas.microsoft.com/office/drawing/2014/main" val="2493821697"/>
                    </a:ext>
                  </a:extLst>
                </a:gridCol>
                <a:gridCol w="329184">
                  <a:extLst>
                    <a:ext uri="{9D8B030D-6E8A-4147-A177-3AD203B41FA5}">
                      <a16:colId xmlns:a16="http://schemas.microsoft.com/office/drawing/2014/main" val="4020884893"/>
                    </a:ext>
                  </a:extLst>
                </a:gridCol>
                <a:gridCol w="658368">
                  <a:extLst>
                    <a:ext uri="{9D8B030D-6E8A-4147-A177-3AD203B41FA5}">
                      <a16:colId xmlns:a16="http://schemas.microsoft.com/office/drawing/2014/main" val="4272363808"/>
                    </a:ext>
                  </a:extLst>
                </a:gridCol>
                <a:gridCol w="658368">
                  <a:extLst>
                    <a:ext uri="{9D8B030D-6E8A-4147-A177-3AD203B41FA5}">
                      <a16:colId xmlns:a16="http://schemas.microsoft.com/office/drawing/2014/main" val="4220044015"/>
                    </a:ext>
                  </a:extLst>
                </a:gridCol>
                <a:gridCol w="658368">
                  <a:extLst>
                    <a:ext uri="{9D8B030D-6E8A-4147-A177-3AD203B41FA5}">
                      <a16:colId xmlns:a16="http://schemas.microsoft.com/office/drawing/2014/main" val="962627220"/>
                    </a:ext>
                  </a:extLst>
                </a:gridCol>
                <a:gridCol w="658368">
                  <a:extLst>
                    <a:ext uri="{9D8B030D-6E8A-4147-A177-3AD203B41FA5}">
                      <a16:colId xmlns:a16="http://schemas.microsoft.com/office/drawing/2014/main" val="2941347877"/>
                    </a:ext>
                  </a:extLst>
                </a:gridCol>
                <a:gridCol w="658368">
                  <a:extLst>
                    <a:ext uri="{9D8B030D-6E8A-4147-A177-3AD203B41FA5}">
                      <a16:colId xmlns:a16="http://schemas.microsoft.com/office/drawing/2014/main" val="291986966"/>
                    </a:ext>
                  </a:extLst>
                </a:gridCol>
                <a:gridCol w="658368">
                  <a:extLst>
                    <a:ext uri="{9D8B030D-6E8A-4147-A177-3AD203B41FA5}">
                      <a16:colId xmlns:a16="http://schemas.microsoft.com/office/drawing/2014/main" val="1732198380"/>
                    </a:ext>
                  </a:extLst>
                </a:gridCol>
                <a:gridCol w="658368">
                  <a:extLst>
                    <a:ext uri="{9D8B030D-6E8A-4147-A177-3AD203B41FA5}">
                      <a16:colId xmlns:a16="http://schemas.microsoft.com/office/drawing/2014/main" val="348094073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26340345"/>
                  </a:ext>
                </a:extLst>
              </a:tr>
              <a:tr h="370840">
                <a:tc>
                  <a:txBody>
                    <a:bodyPr/>
                    <a:lstStyle/>
                    <a:p>
                      <a:r>
                        <a:rPr lang="en-US" sz="1000"/>
                        <a:t>tmamerica</a:t>
                      </a:r>
                    </a:p>
                  </a:txBody>
                  <a:tcPr/>
                </a:tc>
                <a:tc>
                  <a:txBody>
                    <a:bodyPr/>
                    <a:lstStyle/>
                    <a:p>
                      <a:r>
                        <a:rPr lang="en-US" sz="1000"/>
                        <a:t>2</a:t>
                      </a:r>
                    </a:p>
                  </a:txBody>
                  <a:tcPr/>
                </a:tc>
                <a:tc>
                  <a:txBody>
                    <a:bodyPr/>
                    <a:lstStyle/>
                    <a:p>
                      <a:r>
                        <a:rPr lang="en-US" sz="1000"/>
                        <a:t>0.6237 %</a:t>
                      </a:r>
                    </a:p>
                  </a:txBody>
                  <a:tcPr/>
                </a:tc>
                <a:tc>
                  <a:txBody>
                    <a:bodyPr/>
                    <a:lstStyle/>
                    <a:p>
                      <a:r>
                        <a:rPr lang="en-US" sz="1000"/>
                        <a:t>11.00</a:t>
                      </a:r>
                    </a:p>
                  </a:txBody>
                  <a:tcPr/>
                </a:tc>
                <a:tc>
                  <a:txBody>
                    <a:bodyPr/>
                    <a:lstStyle/>
                    <a:p>
                      <a:r>
                        <a:rPr lang="en-US" sz="1000"/>
                        <a:t>0.00</a:t>
                      </a:r>
                    </a:p>
                  </a:txBody>
                  <a:tcPr/>
                </a:tc>
                <a:tc>
                  <a:txBody>
                    <a:bodyPr/>
                    <a:lstStyle/>
                    <a:p>
                      <a:r>
                        <a:rPr lang="en-US" sz="1000"/>
                        <a:t>61.00</a:t>
                      </a:r>
                    </a:p>
                  </a:txBody>
                  <a:tcPr/>
                </a:tc>
                <a:tc>
                  <a:txBody>
                    <a:bodyPr/>
                    <a:lstStyle/>
                    <a:p>
                      <a:r>
                        <a:rPr lang="en-US" sz="1000"/>
                        <a:t>61.00</a:t>
                      </a:r>
                    </a:p>
                  </a:txBody>
                  <a:tcPr/>
                </a:tc>
                <a:tc>
                  <a:txBody>
                    <a:bodyPr/>
                    <a:lstStyle/>
                    <a:p>
                      <a:r>
                        <a:rPr lang="en-US" sz="1000"/>
                        <a:t>38.00</a:t>
                      </a:r>
                    </a:p>
                  </a:txBody>
                  <a:tcPr/>
                </a:tc>
                <a:tc>
                  <a:txBody>
                    <a:bodyPr/>
                    <a:lstStyle/>
                    <a:p>
                      <a:r>
                        <a:rPr lang="en-US" sz="1000"/>
                        <a:t>38.00</a:t>
                      </a:r>
                    </a:p>
                  </a:txBody>
                  <a:tcPr/>
                </a:tc>
                <a:tc>
                  <a:txBody>
                    <a:bodyPr/>
                    <a:lstStyle/>
                    <a:p>
                      <a:r>
                        <a:rPr lang="en-US" sz="1000"/>
                        <a:t>122</a:t>
                      </a:r>
                    </a:p>
                  </a:txBody>
                  <a:tcPr/>
                </a:tc>
                <a:tc>
                  <a:txBody>
                    <a:bodyPr/>
                    <a:lstStyle/>
                    <a:p>
                      <a:r>
                        <a:rPr lang="en-US" sz="1000"/>
                        <a:t>22</a:t>
                      </a:r>
                    </a:p>
                  </a:txBody>
                  <a:tcPr/>
                </a:tc>
                <a:tc>
                  <a:txBody>
                    <a:bodyPr/>
                    <a:lstStyle/>
                    <a:p>
                      <a:r>
                        <a:rPr lang="en-US" sz="1000"/>
                        <a:t>76</a:t>
                      </a:r>
                    </a:p>
                  </a:txBody>
                  <a:tcPr/>
                </a:tc>
                <a:extLst>
                  <a:ext uri="{0D108BD9-81ED-4DB2-BD59-A6C34878D82A}">
                    <a16:rowId xmlns:a16="http://schemas.microsoft.com/office/drawing/2014/main" val="262908588"/>
                  </a:ext>
                </a:extLst>
              </a:tr>
            </a:tbl>
          </a:graphicData>
        </a:graphic>
      </p:graphicFrame>
      <p:sp>
        <p:nvSpPr>
          <p:cNvPr id="4" name="Text Placeholder 3">
            <a:extLst>
              <a:ext uri="{FF2B5EF4-FFF2-40B4-BE49-F238E27FC236}">
                <a16:creationId xmlns:a16="http://schemas.microsoft.com/office/drawing/2014/main" id="{3DFB93C4-DA7C-4D63-996F-0A675E6C309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81346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0B6BC-ED54-4EC5-9A43-49ABF3CC175F}"/>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25951797-8F49-4264-807D-567A5772C0B1}"/>
              </a:ext>
            </a:extLst>
          </p:cNvPr>
          <p:cNvGraphicFramePr>
            <a:graphicFrameLocks noGrp="1"/>
          </p:cNvGraphicFramePr>
          <p:nvPr>
            <p:ph type="tbl" sz="quarter" idx="13"/>
            <p:extLst>
              <p:ext uri="{D42A27DB-BD31-4B8C-83A1-F6EECF244321}">
                <p14:modId xmlns:p14="http://schemas.microsoft.com/office/powerpoint/2010/main" val="398382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2354370"/>
                    </a:ext>
                  </a:extLst>
                </a:gridCol>
                <a:gridCol w="1316736">
                  <a:extLst>
                    <a:ext uri="{9D8B030D-6E8A-4147-A177-3AD203B41FA5}">
                      <a16:colId xmlns:a16="http://schemas.microsoft.com/office/drawing/2014/main" val="3872673383"/>
                    </a:ext>
                  </a:extLst>
                </a:gridCol>
                <a:gridCol w="658368">
                  <a:extLst>
                    <a:ext uri="{9D8B030D-6E8A-4147-A177-3AD203B41FA5}">
                      <a16:colId xmlns:a16="http://schemas.microsoft.com/office/drawing/2014/main" val="2976121368"/>
                    </a:ext>
                  </a:extLst>
                </a:gridCol>
                <a:gridCol w="658368">
                  <a:extLst>
                    <a:ext uri="{9D8B030D-6E8A-4147-A177-3AD203B41FA5}">
                      <a16:colId xmlns:a16="http://schemas.microsoft.com/office/drawing/2014/main" val="1113819499"/>
                    </a:ext>
                  </a:extLst>
                </a:gridCol>
                <a:gridCol w="658368">
                  <a:extLst>
                    <a:ext uri="{9D8B030D-6E8A-4147-A177-3AD203B41FA5}">
                      <a16:colId xmlns:a16="http://schemas.microsoft.com/office/drawing/2014/main" val="3873255395"/>
                    </a:ext>
                  </a:extLst>
                </a:gridCol>
                <a:gridCol w="658368">
                  <a:extLst>
                    <a:ext uri="{9D8B030D-6E8A-4147-A177-3AD203B41FA5}">
                      <a16:colId xmlns:a16="http://schemas.microsoft.com/office/drawing/2014/main" val="3387639402"/>
                    </a:ext>
                  </a:extLst>
                </a:gridCol>
                <a:gridCol w="658368">
                  <a:extLst>
                    <a:ext uri="{9D8B030D-6E8A-4147-A177-3AD203B41FA5}">
                      <a16:colId xmlns:a16="http://schemas.microsoft.com/office/drawing/2014/main" val="1771466639"/>
                    </a:ext>
                  </a:extLst>
                </a:gridCol>
                <a:gridCol w="658368">
                  <a:extLst>
                    <a:ext uri="{9D8B030D-6E8A-4147-A177-3AD203B41FA5}">
                      <a16:colId xmlns:a16="http://schemas.microsoft.com/office/drawing/2014/main" val="2462062513"/>
                    </a:ext>
                  </a:extLst>
                </a:gridCol>
                <a:gridCol w="658368">
                  <a:extLst>
                    <a:ext uri="{9D8B030D-6E8A-4147-A177-3AD203B41FA5}">
                      <a16:colId xmlns:a16="http://schemas.microsoft.com/office/drawing/2014/main" val="2723033311"/>
                    </a:ext>
                  </a:extLst>
                </a:gridCol>
                <a:gridCol w="658368">
                  <a:extLst>
                    <a:ext uri="{9D8B030D-6E8A-4147-A177-3AD203B41FA5}">
                      <a16:colId xmlns:a16="http://schemas.microsoft.com/office/drawing/2014/main" val="215979350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536966970"/>
                  </a:ext>
                </a:extLst>
              </a:tr>
              <a:tr h="370840">
                <a:tc>
                  <a:txBody>
                    <a:bodyPr/>
                    <a:lstStyle/>
                    <a:p>
                      <a:r>
                        <a:rPr lang="pt-BR" sz="1000" b="1"/>
                        <a:t>tmamerica - 2024-04-11 17:15:06</a:t>
                      </a:r>
                      <a:r>
                        <a:rPr lang="pt-BR" sz="1000"/>
                        <a:t>
 n/a</a:t>
                      </a:r>
                      <a:endParaRPr lang="en-US" sz="1000"/>
                    </a:p>
                  </a:txBody>
                  <a:tcPr/>
                </a:tc>
                <a:tc>
                  <a:txBody>
                    <a:bodyPr/>
                    <a:lstStyle/>
                    <a:p>
                      <a:r>
                        <a:rPr lang="en-US" sz="1000"/>
                        <a:t>https://quintly-eu-image-storage.s3.amazonaws.com/ea0e6a3ca65b01a392bf1b0a36d01601/25f4a63d78a4f060113517f754fd81aa.jpg</a:t>
                      </a:r>
                    </a:p>
                  </a:txBody>
                  <a:tcPr/>
                </a:tc>
                <a:tc>
                  <a:txBody>
                    <a:bodyPr/>
                    <a:lstStyle/>
                    <a:p>
                      <a:r>
                        <a:rPr lang="en-US" sz="1000"/>
                        <a:t>04/12/2024 17:08:53</a:t>
                      </a:r>
                    </a:p>
                  </a:txBody>
                  <a:tcPr/>
                </a:tc>
                <a:tc>
                  <a:txBody>
                    <a:bodyPr/>
                    <a:lstStyle/>
                    <a:p>
                      <a:r>
                        <a:rPr lang="en-US" sz="1000"/>
                        <a:t>Video</a:t>
                      </a:r>
                    </a:p>
                  </a:txBody>
                  <a:tcPr/>
                </a:tc>
                <a:tc>
                  <a:txBody>
                    <a:bodyPr/>
                    <a:lstStyle/>
                    <a:p>
                      <a:r>
                        <a:rPr lang="en-US" sz="1000"/>
                        <a:t>64</a:t>
                      </a:r>
                    </a:p>
                  </a:txBody>
                  <a:tcPr/>
                </a:tc>
                <a:tc>
                  <a:txBody>
                    <a:bodyPr/>
                    <a:lstStyle/>
                    <a:p>
                      <a:r>
                        <a:rPr lang="en-US" sz="1000"/>
                        <a:t>64</a:t>
                      </a:r>
                    </a:p>
                  </a:txBody>
                  <a:tcPr/>
                </a:tc>
                <a:tc>
                  <a:txBody>
                    <a:bodyPr/>
                    <a:lstStyle/>
                    <a:p>
                      <a:r>
                        <a:rPr lang="en-US" sz="1000"/>
                        <a:t>0</a:t>
                      </a:r>
                    </a:p>
                  </a:txBody>
                  <a:tcPr/>
                </a:tc>
                <a:tc>
                  <a:txBody>
                    <a:bodyPr/>
                    <a:lstStyle/>
                    <a:p>
                      <a:r>
                        <a:rPr lang="en-US" sz="1000"/>
                        <a:t>14</a:t>
                      </a:r>
                    </a:p>
                  </a:txBody>
                  <a:tcPr/>
                </a:tc>
                <a:tc>
                  <a:txBody>
                    <a:bodyPr/>
                    <a:lstStyle/>
                    <a:p>
                      <a:r>
                        <a:rPr lang="en-US" sz="1000"/>
                        <a:t>38</a:t>
                      </a:r>
                    </a:p>
                  </a:txBody>
                  <a:tcPr/>
                </a:tc>
                <a:tc>
                  <a:txBody>
                    <a:bodyPr/>
                    <a:lstStyle/>
                    <a:p>
                      <a:r>
                        <a:rPr lang="en-US" sz="1000"/>
                        <a:t>1</a:t>
                      </a:r>
                    </a:p>
                  </a:txBody>
                  <a:tcPr/>
                </a:tc>
                <a:extLst>
                  <a:ext uri="{0D108BD9-81ED-4DB2-BD59-A6C34878D82A}">
                    <a16:rowId xmlns:a16="http://schemas.microsoft.com/office/drawing/2014/main" val="435115180"/>
                  </a:ext>
                </a:extLst>
              </a:tr>
              <a:tr h="370840">
                <a:tc>
                  <a:txBody>
                    <a:bodyPr/>
                    <a:lstStyle/>
                    <a:p>
                      <a:r>
                        <a:rPr lang="pt-BR" sz="1000" b="1"/>
                        <a:t>tmamerica - 2024-04-11 13:19:51</a:t>
                      </a:r>
                      <a:r>
                        <a:rPr lang="pt-BR" sz="1000"/>
                        <a:t>
 n/a</a:t>
                      </a:r>
                      <a:endParaRPr lang="en-US" sz="1000"/>
                    </a:p>
                  </a:txBody>
                  <a:tcPr/>
                </a:tc>
                <a:tc>
                  <a:txBody>
                    <a:bodyPr/>
                    <a:lstStyle/>
                    <a:p>
                      <a:r>
                        <a:rPr lang="en-US" sz="1000"/>
                        <a:t>https://quintly-eu-image-storage.s3.amazonaws.com/ea0e6a3ca65b01a392bf1b0a36d01601/9598b01c72e13c625d686466b1b75d48.jpg</a:t>
                      </a:r>
                    </a:p>
                  </a:txBody>
                  <a:tcPr/>
                </a:tc>
                <a:tc>
                  <a:txBody>
                    <a:bodyPr/>
                    <a:lstStyle/>
                    <a:p>
                      <a:r>
                        <a:rPr lang="en-US" sz="1000"/>
                        <a:t>04/12/2024 13:08:44</a:t>
                      </a:r>
                    </a:p>
                  </a:txBody>
                  <a:tcPr/>
                </a:tc>
                <a:tc>
                  <a:txBody>
                    <a:bodyPr/>
                    <a:lstStyle/>
                    <a:p>
                      <a:r>
                        <a:rPr lang="en-US" sz="1000"/>
                        <a:t>Video</a:t>
                      </a:r>
                    </a:p>
                  </a:txBody>
                  <a:tcPr/>
                </a:tc>
                <a:tc>
                  <a:txBody>
                    <a:bodyPr/>
                    <a:lstStyle/>
                    <a:p>
                      <a:r>
                        <a:rPr lang="en-US" sz="1000"/>
                        <a:t>58</a:t>
                      </a:r>
                    </a:p>
                  </a:txBody>
                  <a:tcPr/>
                </a:tc>
                <a:tc>
                  <a:txBody>
                    <a:bodyPr/>
                    <a:lstStyle/>
                    <a:p>
                      <a:r>
                        <a:rPr lang="en-US" sz="1000"/>
                        <a:t>58</a:t>
                      </a:r>
                    </a:p>
                  </a:txBody>
                  <a:tcPr/>
                </a:tc>
                <a:tc>
                  <a:txBody>
                    <a:bodyPr/>
                    <a:lstStyle/>
                    <a:p>
                      <a:r>
                        <a:rPr lang="en-US" sz="1000"/>
                        <a:t>0</a:t>
                      </a:r>
                    </a:p>
                  </a:txBody>
                  <a:tcPr/>
                </a:tc>
                <a:tc>
                  <a:txBody>
                    <a:bodyPr/>
                    <a:lstStyle/>
                    <a:p>
                      <a:r>
                        <a:rPr lang="en-US" sz="1000"/>
                        <a:t>8</a:t>
                      </a:r>
                    </a:p>
                  </a:txBody>
                  <a:tcPr/>
                </a:tc>
                <a:tc>
                  <a:txBody>
                    <a:bodyPr/>
                    <a:lstStyle/>
                    <a:p>
                      <a:r>
                        <a:rPr lang="en-US" sz="1000"/>
                        <a:t>35</a:t>
                      </a:r>
                    </a:p>
                  </a:txBody>
                  <a:tcPr/>
                </a:tc>
                <a:tc>
                  <a:txBody>
                    <a:bodyPr/>
                    <a:lstStyle/>
                    <a:p>
                      <a:r>
                        <a:rPr lang="en-US" sz="1000"/>
                        <a:t>2</a:t>
                      </a:r>
                    </a:p>
                  </a:txBody>
                  <a:tcPr/>
                </a:tc>
                <a:extLst>
                  <a:ext uri="{0D108BD9-81ED-4DB2-BD59-A6C34878D82A}">
                    <a16:rowId xmlns:a16="http://schemas.microsoft.com/office/drawing/2014/main" val="1765211281"/>
                  </a:ext>
                </a:extLst>
              </a:tr>
            </a:tbl>
          </a:graphicData>
        </a:graphic>
      </p:graphicFrame>
      <p:sp>
        <p:nvSpPr>
          <p:cNvPr id="4" name="Text Placeholder 3">
            <a:extLst>
              <a:ext uri="{FF2B5EF4-FFF2-40B4-BE49-F238E27FC236}">
                <a16:creationId xmlns:a16="http://schemas.microsoft.com/office/drawing/2014/main" id="{2E334AD8-2E5C-4E75-996F-C694B05DCA5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54344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5368</Words>
  <Application>Microsoft Office PowerPoint</Application>
  <PresentationFormat>On-screen Show (4:3)</PresentationFormat>
  <Paragraphs>1007</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2024-05-01T12:35:51Z</dcterms:created>
  <dcterms:modified xsi:type="dcterms:W3CDTF">2024-05-01T12:37:34Z</dcterms:modified>
</cp:coreProperties>
</file>