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45383</c:v>
                </c:pt>
              </c:numCache>
            </c:numRef>
          </c:cat>
          <c:val>
            <c:numRef>
              <c:f>Sheet1!$B$2</c:f>
              <c:numCache>
                <c:formatCode>General</c:formatCode>
                <c:ptCount val="1"/>
                <c:pt idx="0">
                  <c:v>1905</c:v>
                </c:pt>
              </c:numCache>
            </c:numRef>
          </c:val>
          <c:extLst>
            <c:ext xmlns:c16="http://schemas.microsoft.com/office/drawing/2014/chart" uri="{C3380CC4-5D6E-409C-BE32-E72D297353CC}">
              <c16:uniqueId val="{00000000-729A-4554-A585-4F1D9825040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45383</c:v>
                </c:pt>
              </c:numCache>
            </c:numRef>
          </c:cat>
          <c:val>
            <c:numRef>
              <c:f>Sheet1!$C$2</c:f>
              <c:numCache>
                <c:formatCode>General</c:formatCode>
                <c:ptCount val="1"/>
                <c:pt idx="0">
                  <c:v>2852</c:v>
                </c:pt>
              </c:numCache>
            </c:numRef>
          </c:val>
          <c:extLst>
            <c:ext xmlns:c16="http://schemas.microsoft.com/office/drawing/2014/chart" uri="{C3380CC4-5D6E-409C-BE32-E72D297353CC}">
              <c16:uniqueId val="{00000001-729A-4554-A585-4F1D9825040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45383</c:v>
                </c:pt>
              </c:numCache>
            </c:numRef>
          </c:cat>
          <c:val>
            <c:numRef>
              <c:f>Sheet1!$D$2</c:f>
              <c:numCache>
                <c:formatCode>General</c:formatCode>
                <c:ptCount val="1"/>
                <c:pt idx="0">
                  <c:v>4401</c:v>
                </c:pt>
              </c:numCache>
            </c:numRef>
          </c:val>
          <c:extLst>
            <c:ext xmlns:c16="http://schemas.microsoft.com/office/drawing/2014/chart" uri="{C3380CC4-5D6E-409C-BE32-E72D297353CC}">
              <c16:uniqueId val="{00000002-729A-4554-A585-4F1D9825040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45383</c:v>
                </c:pt>
              </c:numCache>
            </c:numRef>
          </c:cat>
          <c:val>
            <c:numRef>
              <c:f>Sheet1!$E$2</c:f>
              <c:numCache>
                <c:formatCode>General</c:formatCode>
                <c:ptCount val="1"/>
                <c:pt idx="0">
                  <c:v>1186</c:v>
                </c:pt>
              </c:numCache>
            </c:numRef>
          </c:val>
          <c:extLst>
            <c:ext xmlns:c16="http://schemas.microsoft.com/office/drawing/2014/chart" uri="{C3380CC4-5D6E-409C-BE32-E72D297353CC}">
              <c16:uniqueId val="{00000003-729A-4554-A585-4F1D98250409}"/>
            </c:ext>
          </c:extLst>
        </c:ser>
        <c:dLbls>
          <c:showLegendKey val="0"/>
          <c:showVal val="0"/>
          <c:showCatName val="0"/>
          <c:showSerName val="0"/>
          <c:showPercent val="0"/>
          <c:showBubbleSize val="0"/>
        </c:dLbls>
        <c:gapWidth val="219"/>
        <c:overlap val="-27"/>
        <c:axId val="392022560"/>
        <c:axId val="392022888"/>
      </c:barChart>
      <c:dateAx>
        <c:axId val="39202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22888"/>
        <c:crosses val="autoZero"/>
        <c:auto val="1"/>
        <c:lblOffset val="100"/>
        <c:baseTimeUnit val="days"/>
      </c:dateAx>
      <c:valAx>
        <c:axId val="39202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2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numCache>
            </c:numRef>
          </c:val>
          <c:extLst>
            <c:ext xmlns:c16="http://schemas.microsoft.com/office/drawing/2014/chart" uri="{C3380CC4-5D6E-409C-BE32-E72D297353CC}">
              <c16:uniqueId val="{00000000-9909-4422-B901-7A4A7AE7709D}"/>
            </c:ext>
          </c:extLst>
        </c:ser>
        <c:dLbls>
          <c:showLegendKey val="0"/>
          <c:showVal val="0"/>
          <c:showCatName val="0"/>
          <c:showSerName val="0"/>
          <c:showPercent val="0"/>
          <c:showBubbleSize val="0"/>
        </c:dLbls>
        <c:gapWidth val="219"/>
        <c:overlap val="-27"/>
        <c:axId val="397553016"/>
        <c:axId val="397554656"/>
      </c:barChart>
      <c:dateAx>
        <c:axId val="39755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54656"/>
        <c:crosses val="autoZero"/>
        <c:auto val="1"/>
        <c:lblOffset val="100"/>
        <c:baseTimeUnit val="months"/>
      </c:dateAx>
      <c:valAx>
        <c:axId val="39755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5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9</c:v>
                </c:pt>
                <c:pt idx="3">
                  <c:v>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7B6-4499-B62D-A026A703BF2A}"/>
            </c:ext>
          </c:extLst>
        </c:ser>
        <c:dLbls>
          <c:showLegendKey val="0"/>
          <c:showVal val="0"/>
          <c:showCatName val="0"/>
          <c:showSerName val="0"/>
          <c:showPercent val="0"/>
          <c:showBubbleSize val="0"/>
        </c:dLbls>
        <c:gapWidth val="219"/>
        <c:overlap val="-27"/>
        <c:axId val="397548752"/>
        <c:axId val="397549080"/>
      </c:barChart>
      <c:dateAx>
        <c:axId val="39754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49080"/>
        <c:crosses val="autoZero"/>
        <c:auto val="1"/>
        <c:lblOffset val="100"/>
        <c:baseTimeUnit val="months"/>
      </c:dateAx>
      <c:valAx>
        <c:axId val="39754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4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91</c:v>
                </c:pt>
                <c:pt idx="1">
                  <c:v>84</c:v>
                </c:pt>
                <c:pt idx="2">
                  <c:v>128</c:v>
                </c:pt>
                <c:pt idx="3">
                  <c:v>120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B5-4F6F-9A5B-8E51506F0B73}"/>
            </c:ext>
          </c:extLst>
        </c:ser>
        <c:dLbls>
          <c:showLegendKey val="0"/>
          <c:showVal val="0"/>
          <c:showCatName val="0"/>
          <c:showSerName val="0"/>
          <c:showPercent val="0"/>
          <c:showBubbleSize val="0"/>
        </c:dLbls>
        <c:gapWidth val="219"/>
        <c:overlap val="-27"/>
        <c:axId val="395718192"/>
        <c:axId val="399872656"/>
      </c:barChart>
      <c:catAx>
        <c:axId val="39571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72656"/>
        <c:crosses val="autoZero"/>
        <c:auto val="1"/>
        <c:lblAlgn val="ctr"/>
        <c:lblOffset val="100"/>
        <c:noMultiLvlLbl val="0"/>
      </c:catAx>
      <c:valAx>
        <c:axId val="39987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1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0</c:v>
                </c:pt>
              </c:numCache>
            </c:numRef>
          </c:val>
          <c:extLst>
            <c:ext xmlns:c16="http://schemas.microsoft.com/office/drawing/2014/chart" uri="{C3380CC4-5D6E-409C-BE32-E72D297353CC}">
              <c16:uniqueId val="{00000000-8079-43C4-9000-69FBEA68CB31}"/>
            </c:ext>
          </c:extLst>
        </c:ser>
        <c:dLbls>
          <c:showLegendKey val="0"/>
          <c:showVal val="0"/>
          <c:showCatName val="0"/>
          <c:showSerName val="0"/>
          <c:showPercent val="0"/>
          <c:showBubbleSize val="0"/>
        </c:dLbls>
        <c:gapWidth val="219"/>
        <c:overlap val="-27"/>
        <c:axId val="405124272"/>
        <c:axId val="405130176"/>
      </c:barChart>
      <c:dateAx>
        <c:axId val="40512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30176"/>
        <c:crosses val="autoZero"/>
        <c:auto val="1"/>
        <c:lblOffset val="100"/>
        <c:baseTimeUnit val="months"/>
      </c:dateAx>
      <c:valAx>
        <c:axId val="40513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2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53A-4C79-91D7-7FBB981B3C1D}"/>
            </c:ext>
          </c:extLst>
        </c:ser>
        <c:dLbls>
          <c:showLegendKey val="0"/>
          <c:showVal val="0"/>
          <c:showCatName val="0"/>
          <c:showSerName val="0"/>
          <c:showPercent val="0"/>
          <c:showBubbleSize val="0"/>
        </c:dLbls>
        <c:gapWidth val="219"/>
        <c:overlap val="-27"/>
        <c:axId val="405134768"/>
        <c:axId val="405135424"/>
      </c:barChart>
      <c:dateAx>
        <c:axId val="40513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35424"/>
        <c:crosses val="autoZero"/>
        <c:auto val="1"/>
        <c:lblOffset val="100"/>
        <c:baseTimeUnit val="months"/>
      </c:dateAx>
      <c:valAx>
        <c:axId val="40513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3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B0A-4748-B706-8163DF15B0C7}"/>
            </c:ext>
          </c:extLst>
        </c:ser>
        <c:dLbls>
          <c:showLegendKey val="0"/>
          <c:showVal val="0"/>
          <c:showCatName val="0"/>
          <c:showSerName val="0"/>
          <c:showPercent val="0"/>
          <c:showBubbleSize val="0"/>
        </c:dLbls>
        <c:gapWidth val="219"/>
        <c:overlap val="-27"/>
        <c:axId val="405131488"/>
        <c:axId val="405132800"/>
      </c:barChart>
      <c:catAx>
        <c:axId val="40513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32800"/>
        <c:crosses val="autoZero"/>
        <c:auto val="1"/>
        <c:lblAlgn val="ctr"/>
        <c:lblOffset val="100"/>
        <c:noMultiLvlLbl val="0"/>
      </c:catAx>
      <c:valAx>
        <c:axId val="40513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3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3</c:v>
                </c:pt>
              </c:numCache>
            </c:numRef>
          </c:val>
          <c:extLst>
            <c:ext xmlns:c16="http://schemas.microsoft.com/office/drawing/2014/chart" uri="{C3380CC4-5D6E-409C-BE32-E72D297353CC}">
              <c16:uniqueId val="{00000000-6831-4F81-B3F8-EC3ABE8F5F80}"/>
            </c:ext>
          </c:extLst>
        </c:ser>
        <c:dLbls>
          <c:showLegendKey val="0"/>
          <c:showVal val="0"/>
          <c:showCatName val="0"/>
          <c:showSerName val="0"/>
          <c:showPercent val="0"/>
          <c:showBubbleSize val="0"/>
        </c:dLbls>
        <c:gapWidth val="219"/>
        <c:overlap val="-27"/>
        <c:axId val="497734240"/>
        <c:axId val="497737848"/>
      </c:barChart>
      <c:dateAx>
        <c:axId val="49773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37848"/>
        <c:crosses val="autoZero"/>
        <c:auto val="1"/>
        <c:lblOffset val="100"/>
        <c:baseTimeUnit val="months"/>
      </c:dateAx>
      <c:valAx>
        <c:axId val="49773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3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49</c:v>
                </c:pt>
                <c:pt idx="1">
                  <c:v>41</c:v>
                </c:pt>
                <c:pt idx="2">
                  <c:v>53</c:v>
                </c:pt>
                <c:pt idx="3">
                  <c:v>38</c:v>
                </c:pt>
              </c:numCache>
            </c:numRef>
          </c:val>
          <c:extLst>
            <c:ext xmlns:c16="http://schemas.microsoft.com/office/drawing/2014/chart" uri="{C3380CC4-5D6E-409C-BE32-E72D297353CC}">
              <c16:uniqueId val="{00000000-F98F-414B-B4CC-EFAAF521E5B2}"/>
            </c:ext>
          </c:extLst>
        </c:ser>
        <c:dLbls>
          <c:showLegendKey val="0"/>
          <c:showVal val="0"/>
          <c:showCatName val="0"/>
          <c:showSerName val="0"/>
          <c:showPercent val="0"/>
          <c:showBubbleSize val="0"/>
        </c:dLbls>
        <c:gapWidth val="219"/>
        <c:overlap val="-27"/>
        <c:axId val="497733912"/>
        <c:axId val="497738832"/>
      </c:barChart>
      <c:catAx>
        <c:axId val="49773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38832"/>
        <c:crosses val="autoZero"/>
        <c:auto val="1"/>
        <c:lblAlgn val="ctr"/>
        <c:lblOffset val="100"/>
        <c:noMultiLvlLbl val="0"/>
      </c:catAx>
      <c:valAx>
        <c:axId val="49773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3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441</c:v>
                </c:pt>
                <c:pt idx="1">
                  <c:v>329</c:v>
                </c:pt>
                <c:pt idx="2">
                  <c:v>532</c:v>
                </c:pt>
                <c:pt idx="3">
                  <c:v>347</c:v>
                </c:pt>
              </c:numCache>
            </c:numRef>
          </c:val>
          <c:extLst>
            <c:ext xmlns:c16="http://schemas.microsoft.com/office/drawing/2014/chart" uri="{C3380CC4-5D6E-409C-BE32-E72D297353CC}">
              <c16:uniqueId val="{00000000-5573-4FB4-A9A0-A90EF02E3F1E}"/>
            </c:ext>
          </c:extLst>
        </c:ser>
        <c:dLbls>
          <c:showLegendKey val="0"/>
          <c:showVal val="0"/>
          <c:showCatName val="0"/>
          <c:showSerName val="0"/>
          <c:showPercent val="0"/>
          <c:showBubbleSize val="0"/>
        </c:dLbls>
        <c:gapWidth val="219"/>
        <c:overlap val="-27"/>
        <c:axId val="497731944"/>
        <c:axId val="497736208"/>
      </c:barChart>
      <c:catAx>
        <c:axId val="49773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36208"/>
        <c:crosses val="autoZero"/>
        <c:auto val="1"/>
        <c:lblAlgn val="ctr"/>
        <c:lblOffset val="100"/>
        <c:noMultiLvlLbl val="0"/>
      </c:catAx>
      <c:valAx>
        <c:axId val="49773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3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12566</c:v>
                </c:pt>
              </c:numCache>
            </c:numRef>
          </c:val>
          <c:extLst>
            <c:ext xmlns:c16="http://schemas.microsoft.com/office/drawing/2014/chart" uri="{C3380CC4-5D6E-409C-BE32-E72D297353CC}">
              <c16:uniqueId val="{00000000-2499-4C7C-8786-CBF549492F4E}"/>
            </c:ext>
          </c:extLst>
        </c:ser>
        <c:dLbls>
          <c:showLegendKey val="0"/>
          <c:showVal val="0"/>
          <c:showCatName val="0"/>
          <c:showSerName val="0"/>
          <c:showPercent val="0"/>
          <c:showBubbleSize val="0"/>
        </c:dLbls>
        <c:gapWidth val="219"/>
        <c:overlap val="-27"/>
        <c:axId val="497741128"/>
        <c:axId val="497740800"/>
      </c:barChart>
      <c:catAx>
        <c:axId val="49774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40800"/>
        <c:crosses val="autoZero"/>
        <c:auto val="1"/>
        <c:lblAlgn val="ctr"/>
        <c:lblOffset val="100"/>
        <c:noMultiLvlLbl val="0"/>
      </c:catAx>
      <c:valAx>
        <c:axId val="49774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4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0</c:v>
                </c:pt>
              </c:numCache>
            </c:numRef>
          </c:val>
          <c:extLst>
            <c:ext xmlns:c16="http://schemas.microsoft.com/office/drawing/2014/chart" uri="{C3380CC4-5D6E-409C-BE32-E72D297353CC}">
              <c16:uniqueId val="{00000000-3D99-469B-B273-961F567811A0}"/>
            </c:ext>
          </c:extLst>
        </c:ser>
        <c:dLbls>
          <c:showLegendKey val="0"/>
          <c:showVal val="0"/>
          <c:showCatName val="0"/>
          <c:showSerName val="0"/>
          <c:showPercent val="0"/>
          <c:showBubbleSize val="0"/>
        </c:dLbls>
        <c:gapWidth val="219"/>
        <c:overlap val="-27"/>
        <c:axId val="503721592"/>
        <c:axId val="503717328"/>
      </c:barChart>
      <c:dateAx>
        <c:axId val="50372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17328"/>
        <c:crosses val="autoZero"/>
        <c:auto val="1"/>
        <c:lblOffset val="100"/>
        <c:baseTimeUnit val="months"/>
      </c:dateAx>
      <c:valAx>
        <c:axId val="50371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2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1E-4E60-A87A-57CBD9C71A82}"/>
            </c:ext>
          </c:extLst>
        </c:ser>
        <c:dLbls>
          <c:showLegendKey val="0"/>
          <c:showVal val="0"/>
          <c:showCatName val="0"/>
          <c:showSerName val="0"/>
          <c:showPercent val="0"/>
          <c:showBubbleSize val="0"/>
        </c:dLbls>
        <c:gapWidth val="219"/>
        <c:overlap val="-27"/>
        <c:axId val="503700272"/>
        <c:axId val="503701584"/>
      </c:barChart>
      <c:dateAx>
        <c:axId val="50370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01584"/>
        <c:crosses val="autoZero"/>
        <c:auto val="1"/>
        <c:lblOffset val="100"/>
        <c:baseTimeUnit val="months"/>
      </c:dateAx>
      <c:valAx>
        <c:axId val="50370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0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282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F78-4AF5-B892-20410D46957D}"/>
            </c:ext>
          </c:extLst>
        </c:ser>
        <c:dLbls>
          <c:showLegendKey val="0"/>
          <c:showVal val="0"/>
          <c:showCatName val="0"/>
          <c:showSerName val="0"/>
          <c:showPercent val="0"/>
          <c:showBubbleSize val="0"/>
        </c:dLbls>
        <c:gapWidth val="219"/>
        <c:overlap val="-27"/>
        <c:axId val="503694040"/>
        <c:axId val="503697976"/>
      </c:barChart>
      <c:catAx>
        <c:axId val="50369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97976"/>
        <c:crosses val="autoZero"/>
        <c:auto val="1"/>
        <c:lblAlgn val="ctr"/>
        <c:lblOffset val="100"/>
        <c:noMultiLvlLbl val="0"/>
      </c:catAx>
      <c:valAx>
        <c:axId val="50369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9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8C34-AA3E-4F26-B708-568A95DB6D8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193D2185-78F7-41B6-B857-895FA7EF7D6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40191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03F59-AFFE-4193-8874-73B1FB2359B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DA5877F-3372-4F38-97C6-3F55D99C3125}"/>
              </a:ext>
            </a:extLst>
          </p:cNvPr>
          <p:cNvGraphicFramePr>
            <a:graphicFrameLocks noGrp="1"/>
          </p:cNvGraphicFramePr>
          <p:nvPr>
            <p:ph type="chart" sz="quarter" idx="13"/>
            <p:extLst>
              <p:ext uri="{D42A27DB-BD31-4B8C-83A1-F6EECF244321}">
                <p14:modId xmlns:p14="http://schemas.microsoft.com/office/powerpoint/2010/main" val="1247611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516ACA-EEE2-48BA-93A2-629DDFB7A591}"/>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1F521248-B3B8-4E70-80C0-4BAB0CB21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87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99C8-07FE-4623-9F3B-DE75808FC43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419F9F6-7908-4768-9390-98879F4469E5}"/>
              </a:ext>
            </a:extLst>
          </p:cNvPr>
          <p:cNvGraphicFramePr>
            <a:graphicFrameLocks noGrp="1"/>
          </p:cNvGraphicFramePr>
          <p:nvPr>
            <p:ph type="tbl" sz="quarter" idx="13"/>
            <p:extLst>
              <p:ext uri="{D42A27DB-BD31-4B8C-83A1-F6EECF244321}">
                <p14:modId xmlns:p14="http://schemas.microsoft.com/office/powerpoint/2010/main" val="60457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95294894"/>
                    </a:ext>
                  </a:extLst>
                </a:gridCol>
                <a:gridCol w="905256">
                  <a:extLst>
                    <a:ext uri="{9D8B030D-6E8A-4147-A177-3AD203B41FA5}">
                      <a16:colId xmlns:a16="http://schemas.microsoft.com/office/drawing/2014/main" val="718970796"/>
                    </a:ext>
                  </a:extLst>
                </a:gridCol>
                <a:gridCol w="905256">
                  <a:extLst>
                    <a:ext uri="{9D8B030D-6E8A-4147-A177-3AD203B41FA5}">
                      <a16:colId xmlns:a16="http://schemas.microsoft.com/office/drawing/2014/main" val="1912074337"/>
                    </a:ext>
                  </a:extLst>
                </a:gridCol>
                <a:gridCol w="905256">
                  <a:extLst>
                    <a:ext uri="{9D8B030D-6E8A-4147-A177-3AD203B41FA5}">
                      <a16:colId xmlns:a16="http://schemas.microsoft.com/office/drawing/2014/main" val="1069613862"/>
                    </a:ext>
                  </a:extLst>
                </a:gridCol>
                <a:gridCol w="905256">
                  <a:extLst>
                    <a:ext uri="{9D8B030D-6E8A-4147-A177-3AD203B41FA5}">
                      <a16:colId xmlns:a16="http://schemas.microsoft.com/office/drawing/2014/main" val="2695455726"/>
                    </a:ext>
                  </a:extLst>
                </a:gridCol>
                <a:gridCol w="905256">
                  <a:extLst>
                    <a:ext uri="{9D8B030D-6E8A-4147-A177-3AD203B41FA5}">
                      <a16:colId xmlns:a16="http://schemas.microsoft.com/office/drawing/2014/main" val="1336354409"/>
                    </a:ext>
                  </a:extLst>
                </a:gridCol>
                <a:gridCol w="905256">
                  <a:extLst>
                    <a:ext uri="{9D8B030D-6E8A-4147-A177-3AD203B41FA5}">
                      <a16:colId xmlns:a16="http://schemas.microsoft.com/office/drawing/2014/main" val="34225475"/>
                    </a:ext>
                  </a:extLst>
                </a:gridCol>
                <a:gridCol w="905256">
                  <a:extLst>
                    <a:ext uri="{9D8B030D-6E8A-4147-A177-3AD203B41FA5}">
                      <a16:colId xmlns:a16="http://schemas.microsoft.com/office/drawing/2014/main" val="234800063"/>
                    </a:ext>
                  </a:extLst>
                </a:gridCol>
                <a:gridCol w="905256">
                  <a:extLst>
                    <a:ext uri="{9D8B030D-6E8A-4147-A177-3AD203B41FA5}">
                      <a16:colId xmlns:a16="http://schemas.microsoft.com/office/drawing/2014/main" val="306564091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23409600"/>
                  </a:ext>
                </a:extLst>
              </a:tr>
              <a:tr h="370840">
                <a:tc>
                  <a:txBody>
                    <a:bodyPr/>
                    <a:lstStyle/>
                    <a:p>
                      <a:r>
                        <a:rPr lang="en-US" sz="1000"/>
                        <a:t>1905</a:t>
                      </a:r>
                    </a:p>
                  </a:txBody>
                  <a:tcPr/>
                </a:tc>
                <a:tc>
                  <a:txBody>
                    <a:bodyPr/>
                    <a:lstStyle/>
                    <a:p>
                      <a:r>
                        <a:rPr lang="en-US" sz="1000"/>
                        <a:t>-2</a:t>
                      </a:r>
                    </a:p>
                  </a:txBody>
                  <a:tcPr/>
                </a:tc>
                <a:tc>
                  <a:txBody>
                    <a:bodyPr/>
                    <a:lstStyle/>
                    <a:p>
                      <a:r>
                        <a:rPr lang="en-US" sz="1000"/>
                        <a:t>11</a:t>
                      </a:r>
                    </a:p>
                  </a:txBody>
                  <a:tcPr/>
                </a:tc>
                <a:tc>
                  <a:txBody>
                    <a:bodyPr/>
                    <a:lstStyle/>
                    <a:p>
                      <a:r>
                        <a:rPr lang="en-US" sz="1000"/>
                        <a:t>116</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0.5724 %</a:t>
                      </a:r>
                    </a:p>
                  </a:txBody>
                  <a:tcPr/>
                </a:tc>
                <a:tc>
                  <a:txBody>
                    <a:bodyPr/>
                    <a:lstStyle/>
                    <a:p>
                      <a:r>
                        <a:rPr lang="en-US" sz="1000"/>
                        <a:t>0.0 %</a:t>
                      </a:r>
                    </a:p>
                  </a:txBody>
                  <a:tcPr/>
                </a:tc>
                <a:extLst>
                  <a:ext uri="{0D108BD9-81ED-4DB2-BD59-A6C34878D82A}">
                    <a16:rowId xmlns:a16="http://schemas.microsoft.com/office/drawing/2014/main" val="1062775675"/>
                  </a:ext>
                </a:extLst>
              </a:tr>
            </a:tbl>
          </a:graphicData>
        </a:graphic>
      </p:graphicFrame>
      <p:sp>
        <p:nvSpPr>
          <p:cNvPr id="4" name="Text Placeholder 3">
            <a:extLst>
              <a:ext uri="{FF2B5EF4-FFF2-40B4-BE49-F238E27FC236}">
                <a16:creationId xmlns:a16="http://schemas.microsoft.com/office/drawing/2014/main" id="{0BC40581-ED21-43AF-BD8E-C28C66D2DFD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76721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D2A04-0DC2-431C-A552-3D8D60989DC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5245CB42-EC3C-4C1A-A97E-B49C6428B0BF}"/>
              </a:ext>
            </a:extLst>
          </p:cNvPr>
          <p:cNvGraphicFramePr>
            <a:graphicFrameLocks noGrp="1"/>
          </p:cNvGraphicFramePr>
          <p:nvPr>
            <p:ph type="chart" sz="quarter" idx="13"/>
            <p:extLst>
              <p:ext uri="{D42A27DB-BD31-4B8C-83A1-F6EECF244321}">
                <p14:modId xmlns:p14="http://schemas.microsoft.com/office/powerpoint/2010/main" val="217011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9F0E24-5739-4FE1-B52D-1CA59982617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9BEB436-C49C-4E0B-8660-418F747C3A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178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A5CB5-6679-4116-BCD4-FAF99CD4FE3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272055A-47DD-47A7-89F5-0AA01B6E5A1C}"/>
              </a:ext>
            </a:extLst>
          </p:cNvPr>
          <p:cNvGraphicFramePr>
            <a:graphicFrameLocks noGrp="1"/>
          </p:cNvGraphicFramePr>
          <p:nvPr>
            <p:ph type="chart" sz="quarter" idx="13"/>
            <p:extLst>
              <p:ext uri="{D42A27DB-BD31-4B8C-83A1-F6EECF244321}">
                <p14:modId xmlns:p14="http://schemas.microsoft.com/office/powerpoint/2010/main" val="573917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C11679-FB72-4706-A208-67365769213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874FAC9-9714-42F0-9A8C-552A11D90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963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18DCE-9714-4854-923F-1BA337BAD24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18E9DDF6-A9F4-414F-9C00-4A81506D760E}"/>
              </a:ext>
            </a:extLst>
          </p:cNvPr>
          <p:cNvGraphicFramePr>
            <a:graphicFrameLocks noGrp="1"/>
          </p:cNvGraphicFramePr>
          <p:nvPr>
            <p:ph type="chart" sz="quarter" idx="13"/>
            <p:extLst>
              <p:ext uri="{D42A27DB-BD31-4B8C-83A1-F6EECF244321}">
                <p14:modId xmlns:p14="http://schemas.microsoft.com/office/powerpoint/2010/main" val="3968188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8BD66-FC92-4CDC-B45F-24C8392184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30BE04C-D632-4A3A-8ABB-7571697F7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745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45AA-D111-45C8-944E-E616FA42C9D4}"/>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98B0C1C-C395-4EB8-B2B9-3ECAC083D8E6}"/>
              </a:ext>
            </a:extLst>
          </p:cNvPr>
          <p:cNvGraphicFramePr>
            <a:graphicFrameLocks noGrp="1"/>
          </p:cNvGraphicFramePr>
          <p:nvPr>
            <p:ph type="tbl" sz="quarter" idx="13"/>
            <p:extLst>
              <p:ext uri="{D42A27DB-BD31-4B8C-83A1-F6EECF244321}">
                <p14:modId xmlns:p14="http://schemas.microsoft.com/office/powerpoint/2010/main" val="393489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72935958"/>
                    </a:ext>
                  </a:extLst>
                </a:gridCol>
                <a:gridCol w="576072">
                  <a:extLst>
                    <a:ext uri="{9D8B030D-6E8A-4147-A177-3AD203B41FA5}">
                      <a16:colId xmlns:a16="http://schemas.microsoft.com/office/drawing/2014/main" val="2933473016"/>
                    </a:ext>
                  </a:extLst>
                </a:gridCol>
                <a:gridCol w="576072">
                  <a:extLst>
                    <a:ext uri="{9D8B030D-6E8A-4147-A177-3AD203B41FA5}">
                      <a16:colId xmlns:a16="http://schemas.microsoft.com/office/drawing/2014/main" val="824250609"/>
                    </a:ext>
                  </a:extLst>
                </a:gridCol>
                <a:gridCol w="576072">
                  <a:extLst>
                    <a:ext uri="{9D8B030D-6E8A-4147-A177-3AD203B41FA5}">
                      <a16:colId xmlns:a16="http://schemas.microsoft.com/office/drawing/2014/main" val="2303186306"/>
                    </a:ext>
                  </a:extLst>
                </a:gridCol>
                <a:gridCol w="576072">
                  <a:extLst>
                    <a:ext uri="{9D8B030D-6E8A-4147-A177-3AD203B41FA5}">
                      <a16:colId xmlns:a16="http://schemas.microsoft.com/office/drawing/2014/main" val="487484470"/>
                    </a:ext>
                  </a:extLst>
                </a:gridCol>
                <a:gridCol w="576072">
                  <a:extLst>
                    <a:ext uri="{9D8B030D-6E8A-4147-A177-3AD203B41FA5}">
                      <a16:colId xmlns:a16="http://schemas.microsoft.com/office/drawing/2014/main" val="3310254859"/>
                    </a:ext>
                  </a:extLst>
                </a:gridCol>
                <a:gridCol w="576072">
                  <a:extLst>
                    <a:ext uri="{9D8B030D-6E8A-4147-A177-3AD203B41FA5}">
                      <a16:colId xmlns:a16="http://schemas.microsoft.com/office/drawing/2014/main" val="532290443"/>
                    </a:ext>
                  </a:extLst>
                </a:gridCol>
                <a:gridCol w="576072">
                  <a:extLst>
                    <a:ext uri="{9D8B030D-6E8A-4147-A177-3AD203B41FA5}">
                      <a16:colId xmlns:a16="http://schemas.microsoft.com/office/drawing/2014/main" val="2149361666"/>
                    </a:ext>
                  </a:extLst>
                </a:gridCol>
                <a:gridCol w="576072">
                  <a:extLst>
                    <a:ext uri="{9D8B030D-6E8A-4147-A177-3AD203B41FA5}">
                      <a16:colId xmlns:a16="http://schemas.microsoft.com/office/drawing/2014/main" val="2221006967"/>
                    </a:ext>
                  </a:extLst>
                </a:gridCol>
                <a:gridCol w="576072">
                  <a:extLst>
                    <a:ext uri="{9D8B030D-6E8A-4147-A177-3AD203B41FA5}">
                      <a16:colId xmlns:a16="http://schemas.microsoft.com/office/drawing/2014/main" val="2395420245"/>
                    </a:ext>
                  </a:extLst>
                </a:gridCol>
                <a:gridCol w="576072">
                  <a:extLst>
                    <a:ext uri="{9D8B030D-6E8A-4147-A177-3AD203B41FA5}">
                      <a16:colId xmlns:a16="http://schemas.microsoft.com/office/drawing/2014/main" val="3585816955"/>
                    </a:ext>
                  </a:extLst>
                </a:gridCol>
                <a:gridCol w="576072">
                  <a:extLst>
                    <a:ext uri="{9D8B030D-6E8A-4147-A177-3AD203B41FA5}">
                      <a16:colId xmlns:a16="http://schemas.microsoft.com/office/drawing/2014/main" val="958986723"/>
                    </a:ext>
                  </a:extLst>
                </a:gridCol>
                <a:gridCol w="576072">
                  <a:extLst>
                    <a:ext uri="{9D8B030D-6E8A-4147-A177-3AD203B41FA5}">
                      <a16:colId xmlns:a16="http://schemas.microsoft.com/office/drawing/2014/main" val="355955984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23302319"/>
                  </a:ext>
                </a:extLst>
              </a:tr>
              <a:tr h="370840">
                <a:tc>
                  <a:txBody>
                    <a:bodyPr/>
                    <a:lstStyle/>
                    <a:p>
                      <a:r>
                        <a:rPr lang="en-US" sz="1000"/>
                        <a:t>1186</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0.0537 %</a:t>
                      </a:r>
                    </a:p>
                  </a:txBody>
                  <a:tcPr/>
                </a:tc>
                <a:tc>
                  <a:txBody>
                    <a:bodyPr/>
                    <a:lstStyle/>
                    <a:p>
                      <a:r>
                        <a:rPr lang="en-US" sz="1000"/>
                        <a:t>0.0 %</a:t>
                      </a:r>
                    </a:p>
                  </a:txBody>
                  <a:tcPr/>
                </a:tc>
                <a:extLst>
                  <a:ext uri="{0D108BD9-81ED-4DB2-BD59-A6C34878D82A}">
                    <a16:rowId xmlns:a16="http://schemas.microsoft.com/office/drawing/2014/main" val="3317685629"/>
                  </a:ext>
                </a:extLst>
              </a:tr>
            </a:tbl>
          </a:graphicData>
        </a:graphic>
      </p:graphicFrame>
      <p:sp>
        <p:nvSpPr>
          <p:cNvPr id="4" name="Text Placeholder 3">
            <a:extLst>
              <a:ext uri="{FF2B5EF4-FFF2-40B4-BE49-F238E27FC236}">
                <a16:creationId xmlns:a16="http://schemas.microsoft.com/office/drawing/2014/main" id="{27B89F1F-CB1D-4514-AB6F-F3B02343852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87176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4F92E-3ADB-4D87-974D-978D28D18BB2}"/>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F396587-1D06-470B-AA43-4E9DFBD15FED}"/>
              </a:ext>
            </a:extLst>
          </p:cNvPr>
          <p:cNvGraphicFramePr>
            <a:graphicFrameLocks noGrp="1"/>
          </p:cNvGraphicFramePr>
          <p:nvPr>
            <p:ph type="chart" sz="quarter" idx="13"/>
            <p:extLst>
              <p:ext uri="{D42A27DB-BD31-4B8C-83A1-F6EECF244321}">
                <p14:modId xmlns:p14="http://schemas.microsoft.com/office/powerpoint/2010/main" val="4217438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BF8A7B-5CC1-4A37-9E0B-FBB84DE31B3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8F889EC-BCC9-4E63-A463-170A79AC9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3967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BED46-D52A-4726-8353-861BB7555B05}"/>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8F9F294-F0B9-4130-926D-A742DA633908}"/>
              </a:ext>
            </a:extLst>
          </p:cNvPr>
          <p:cNvGraphicFramePr>
            <a:graphicFrameLocks noGrp="1"/>
          </p:cNvGraphicFramePr>
          <p:nvPr>
            <p:ph type="chart" sz="quarter" idx="13"/>
            <p:extLst>
              <p:ext uri="{D42A27DB-BD31-4B8C-83A1-F6EECF244321}">
                <p14:modId xmlns:p14="http://schemas.microsoft.com/office/powerpoint/2010/main" val="4278305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1ACA0-7BAE-4833-AD07-30510685633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574C427-469C-4BFF-9101-1FB614591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2213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A9B61-2931-4D8D-9835-0244846E60B0}"/>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8CCE46D7-2ED0-4F9F-8FC7-A5A699D69BFD}"/>
              </a:ext>
            </a:extLst>
          </p:cNvPr>
          <p:cNvGraphicFramePr>
            <a:graphicFrameLocks noGrp="1"/>
          </p:cNvGraphicFramePr>
          <p:nvPr>
            <p:ph type="chart" sz="quarter" idx="13"/>
            <p:extLst>
              <p:ext uri="{D42A27DB-BD31-4B8C-83A1-F6EECF244321}">
                <p14:modId xmlns:p14="http://schemas.microsoft.com/office/powerpoint/2010/main" val="1132054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04AF3-FD8E-4DBD-AF32-5042C386A47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0A00C1B-EDA2-441B-B6E2-0848A561B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929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7C2D-A932-485B-8E20-48B16D4BB64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7B6C16D8-C37D-4063-893C-DB254C29FC10}"/>
              </a:ext>
            </a:extLst>
          </p:cNvPr>
          <p:cNvGraphicFramePr>
            <a:graphicFrameLocks noGrp="1"/>
          </p:cNvGraphicFramePr>
          <p:nvPr>
            <p:ph type="tbl" sz="quarter" idx="13"/>
            <p:extLst>
              <p:ext uri="{D42A27DB-BD31-4B8C-83A1-F6EECF244321}">
                <p14:modId xmlns:p14="http://schemas.microsoft.com/office/powerpoint/2010/main" val="4254481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6913493"/>
                    </a:ext>
                  </a:extLst>
                </a:gridCol>
                <a:gridCol w="1152144">
                  <a:extLst>
                    <a:ext uri="{9D8B030D-6E8A-4147-A177-3AD203B41FA5}">
                      <a16:colId xmlns:a16="http://schemas.microsoft.com/office/drawing/2014/main" val="985645460"/>
                    </a:ext>
                  </a:extLst>
                </a:gridCol>
                <a:gridCol w="1152144">
                  <a:extLst>
                    <a:ext uri="{9D8B030D-6E8A-4147-A177-3AD203B41FA5}">
                      <a16:colId xmlns:a16="http://schemas.microsoft.com/office/drawing/2014/main" val="3103060075"/>
                    </a:ext>
                  </a:extLst>
                </a:gridCol>
                <a:gridCol w="1152144">
                  <a:extLst>
                    <a:ext uri="{9D8B030D-6E8A-4147-A177-3AD203B41FA5}">
                      <a16:colId xmlns:a16="http://schemas.microsoft.com/office/drawing/2014/main" val="2781577825"/>
                    </a:ext>
                  </a:extLst>
                </a:gridCol>
                <a:gridCol w="1152144">
                  <a:extLst>
                    <a:ext uri="{9D8B030D-6E8A-4147-A177-3AD203B41FA5}">
                      <a16:colId xmlns:a16="http://schemas.microsoft.com/office/drawing/2014/main" val="603337294"/>
                    </a:ext>
                  </a:extLst>
                </a:gridCol>
                <a:gridCol w="1152144">
                  <a:extLst>
                    <a:ext uri="{9D8B030D-6E8A-4147-A177-3AD203B41FA5}">
                      <a16:colId xmlns:a16="http://schemas.microsoft.com/office/drawing/2014/main" val="2691506381"/>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07712977"/>
                  </a:ext>
                </a:extLst>
              </a:tr>
              <a:tr h="370840">
                <a:tc>
                  <a:txBody>
                    <a:bodyPr/>
                    <a:lstStyle/>
                    <a:p>
                      <a:r>
                        <a:rPr lang="en-US" sz="1000" b="1"/>
                        <a:t>@FirstInsHI - 2024-04-12 13:29:58</a:t>
                      </a:r>
                      <a:r>
                        <a:rPr lang="en-US" sz="1000"/>
                        <a:t>
 Whether you're enjoying a night out with friends or having a relaxing movie night in, we wish you a Happy Aloha Friday and a relaxing weekend. Thanks to Lance K. from our Underwriting department for sharing this photo of Honolulu’s city lights. #AlohaFriday #HonoluluCityLights https://t.co/0o5IZJLqEu</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0.1688 %</a:t>
                      </a:r>
                    </a:p>
                  </a:txBody>
                  <a:tcPr/>
                </a:tc>
                <a:extLst>
                  <a:ext uri="{0D108BD9-81ED-4DB2-BD59-A6C34878D82A}">
                    <a16:rowId xmlns:a16="http://schemas.microsoft.com/office/drawing/2014/main" val="4112021320"/>
                  </a:ext>
                </a:extLst>
              </a:tr>
              <a:tr h="370840">
                <a:tc>
                  <a:txBody>
                    <a:bodyPr/>
                    <a:lstStyle/>
                    <a:p>
                      <a:r>
                        <a:rPr lang="en-US" sz="1000" b="1"/>
                        <a:t>@FirstInsHI - 2024-04-03 12:28:24</a:t>
                      </a:r>
                      <a:r>
                        <a:rPr lang="en-US" sz="1000"/>
                        <a:t>
 Do condo owners need insurance? Find out here &amp;gt;
https://t.co/gD5sf9rhdt</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0.0842 %</a:t>
                      </a:r>
                    </a:p>
                  </a:txBody>
                  <a:tcPr/>
                </a:tc>
                <a:extLst>
                  <a:ext uri="{0D108BD9-81ED-4DB2-BD59-A6C34878D82A}">
                    <a16:rowId xmlns:a16="http://schemas.microsoft.com/office/drawing/2014/main" val="1850488935"/>
                  </a:ext>
                </a:extLst>
              </a:tr>
              <a:tr h="370840">
                <a:tc>
                  <a:txBody>
                    <a:bodyPr/>
                    <a:lstStyle/>
                    <a:p>
                      <a:r>
                        <a:rPr lang="en-US" sz="1000" b="1"/>
                        <a:t>@FirstInsHI - 2024-04-10 13:14:11</a:t>
                      </a:r>
                      <a:r>
                        <a:rPr lang="en-US" sz="1000"/>
                        <a:t>
 Pedestrian deaths have increased in recent years. Find out how drivers and pedestrians can work together to reverse this trend &amp;gt;
https://t.co/jLt8TsQv42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3962121466"/>
                  </a:ext>
                </a:extLst>
              </a:tr>
            </a:tbl>
          </a:graphicData>
        </a:graphic>
      </p:graphicFrame>
      <p:sp>
        <p:nvSpPr>
          <p:cNvPr id="4" name="Text Placeholder 3">
            <a:extLst>
              <a:ext uri="{FF2B5EF4-FFF2-40B4-BE49-F238E27FC236}">
                <a16:creationId xmlns:a16="http://schemas.microsoft.com/office/drawing/2014/main" id="{71795C3D-88F5-49F5-8F65-7D6C6AC5CAC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22215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82B8B-0720-4F9D-A3A1-A15C09E1E56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9100AC3-99D4-49F4-9E9A-D1C06D1E663C}"/>
              </a:ext>
            </a:extLst>
          </p:cNvPr>
          <p:cNvGraphicFramePr>
            <a:graphicFrameLocks noGrp="1"/>
          </p:cNvGraphicFramePr>
          <p:nvPr>
            <p:ph type="tbl" sz="quarter" idx="13"/>
            <p:extLst>
              <p:ext uri="{D42A27DB-BD31-4B8C-83A1-F6EECF244321}">
                <p14:modId xmlns:p14="http://schemas.microsoft.com/office/powerpoint/2010/main" val="4043844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68029374"/>
                    </a:ext>
                  </a:extLst>
                </a:gridCol>
                <a:gridCol w="576072">
                  <a:extLst>
                    <a:ext uri="{9D8B030D-6E8A-4147-A177-3AD203B41FA5}">
                      <a16:colId xmlns:a16="http://schemas.microsoft.com/office/drawing/2014/main" val="3847757223"/>
                    </a:ext>
                  </a:extLst>
                </a:gridCol>
                <a:gridCol w="576072">
                  <a:extLst>
                    <a:ext uri="{9D8B030D-6E8A-4147-A177-3AD203B41FA5}">
                      <a16:colId xmlns:a16="http://schemas.microsoft.com/office/drawing/2014/main" val="3574981862"/>
                    </a:ext>
                  </a:extLst>
                </a:gridCol>
                <a:gridCol w="576072">
                  <a:extLst>
                    <a:ext uri="{9D8B030D-6E8A-4147-A177-3AD203B41FA5}">
                      <a16:colId xmlns:a16="http://schemas.microsoft.com/office/drawing/2014/main" val="3859833843"/>
                    </a:ext>
                  </a:extLst>
                </a:gridCol>
                <a:gridCol w="576072">
                  <a:extLst>
                    <a:ext uri="{9D8B030D-6E8A-4147-A177-3AD203B41FA5}">
                      <a16:colId xmlns:a16="http://schemas.microsoft.com/office/drawing/2014/main" val="2323889731"/>
                    </a:ext>
                  </a:extLst>
                </a:gridCol>
                <a:gridCol w="576072">
                  <a:extLst>
                    <a:ext uri="{9D8B030D-6E8A-4147-A177-3AD203B41FA5}">
                      <a16:colId xmlns:a16="http://schemas.microsoft.com/office/drawing/2014/main" val="413615402"/>
                    </a:ext>
                  </a:extLst>
                </a:gridCol>
                <a:gridCol w="576072">
                  <a:extLst>
                    <a:ext uri="{9D8B030D-6E8A-4147-A177-3AD203B41FA5}">
                      <a16:colId xmlns:a16="http://schemas.microsoft.com/office/drawing/2014/main" val="3758549371"/>
                    </a:ext>
                  </a:extLst>
                </a:gridCol>
                <a:gridCol w="576072">
                  <a:extLst>
                    <a:ext uri="{9D8B030D-6E8A-4147-A177-3AD203B41FA5}">
                      <a16:colId xmlns:a16="http://schemas.microsoft.com/office/drawing/2014/main" val="3756908344"/>
                    </a:ext>
                  </a:extLst>
                </a:gridCol>
                <a:gridCol w="576072">
                  <a:extLst>
                    <a:ext uri="{9D8B030D-6E8A-4147-A177-3AD203B41FA5}">
                      <a16:colId xmlns:a16="http://schemas.microsoft.com/office/drawing/2014/main" val="1328858017"/>
                    </a:ext>
                  </a:extLst>
                </a:gridCol>
                <a:gridCol w="576072">
                  <a:extLst>
                    <a:ext uri="{9D8B030D-6E8A-4147-A177-3AD203B41FA5}">
                      <a16:colId xmlns:a16="http://schemas.microsoft.com/office/drawing/2014/main" val="1357067652"/>
                    </a:ext>
                  </a:extLst>
                </a:gridCol>
                <a:gridCol w="576072">
                  <a:extLst>
                    <a:ext uri="{9D8B030D-6E8A-4147-A177-3AD203B41FA5}">
                      <a16:colId xmlns:a16="http://schemas.microsoft.com/office/drawing/2014/main" val="1587956839"/>
                    </a:ext>
                  </a:extLst>
                </a:gridCol>
                <a:gridCol w="576072">
                  <a:extLst>
                    <a:ext uri="{9D8B030D-6E8A-4147-A177-3AD203B41FA5}">
                      <a16:colId xmlns:a16="http://schemas.microsoft.com/office/drawing/2014/main" val="1325268077"/>
                    </a:ext>
                  </a:extLst>
                </a:gridCol>
                <a:gridCol w="576072">
                  <a:extLst>
                    <a:ext uri="{9D8B030D-6E8A-4147-A177-3AD203B41FA5}">
                      <a16:colId xmlns:a16="http://schemas.microsoft.com/office/drawing/2014/main" val="337403910"/>
                    </a:ext>
                  </a:extLst>
                </a:gridCol>
                <a:gridCol w="576072">
                  <a:extLst>
                    <a:ext uri="{9D8B030D-6E8A-4147-A177-3AD203B41FA5}">
                      <a16:colId xmlns:a16="http://schemas.microsoft.com/office/drawing/2014/main" val="6353556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169027944"/>
                  </a:ext>
                </a:extLst>
              </a:tr>
              <a:tr h="370840">
                <a:tc>
                  <a:txBody>
                    <a:bodyPr/>
                    <a:lstStyle/>
                    <a:p>
                      <a:r>
                        <a:rPr lang="en-US" sz="1000"/>
                        <a:t>4401</a:t>
                      </a:r>
                    </a:p>
                  </a:txBody>
                  <a:tcPr/>
                </a:tc>
                <a:tc>
                  <a:txBody>
                    <a:bodyPr/>
                    <a:lstStyle/>
                    <a:p>
                      <a:r>
                        <a:rPr lang="en-US" sz="1000"/>
                        <a:t>41</a:t>
                      </a:r>
                    </a:p>
                  </a:txBody>
                  <a:tcPr/>
                </a:tc>
                <a:tc>
                  <a:txBody>
                    <a:bodyPr/>
                    <a:lstStyle/>
                    <a:p>
                      <a:r>
                        <a:rPr lang="en-US" sz="1000"/>
                        <a:t>9</a:t>
                      </a:r>
                    </a:p>
                  </a:txBody>
                  <a:tcPr/>
                </a:tc>
                <a:tc>
                  <a:txBody>
                    <a:bodyPr/>
                    <a:lstStyle/>
                    <a:p>
                      <a:r>
                        <a:rPr lang="en-US" sz="1000"/>
                        <a:t>340</a:t>
                      </a:r>
                    </a:p>
                  </a:txBody>
                  <a:tcPr/>
                </a:tc>
                <a:tc>
                  <a:txBody>
                    <a:bodyPr/>
                    <a:lstStyle/>
                    <a:p>
                      <a:r>
                        <a:rPr lang="en-US" sz="1000"/>
                        <a:t>37.777777777778</a:t>
                      </a:r>
                    </a:p>
                  </a:txBody>
                  <a:tcPr/>
                </a:tc>
                <a:tc>
                  <a:txBody>
                    <a:bodyPr/>
                    <a:lstStyle/>
                    <a:p>
                      <a:r>
                        <a:rPr lang="en-US" sz="1000"/>
                        <a:t>5</a:t>
                      </a:r>
                    </a:p>
                  </a:txBody>
                  <a:tcPr/>
                </a:tc>
                <a:tc>
                  <a:txBody>
                    <a:bodyPr/>
                    <a:lstStyle/>
                    <a:p>
                      <a:r>
                        <a:rPr lang="en-US" sz="1000"/>
                        <a:t>2</a:t>
                      </a:r>
                    </a:p>
                  </a:txBody>
                  <a:tcPr/>
                </a:tc>
                <a:tc>
                  <a:txBody>
                    <a:bodyPr/>
                    <a:lstStyle/>
                    <a:p>
                      <a:r>
                        <a:rPr lang="en-US" sz="1000"/>
                        <a:t>0.22222222222222</a:t>
                      </a:r>
                    </a:p>
                  </a:txBody>
                  <a:tcPr/>
                </a:tc>
                <a:tc>
                  <a:txBody>
                    <a:bodyPr/>
                    <a:lstStyle/>
                    <a:p>
                      <a:r>
                        <a:rPr lang="en-US" sz="1000"/>
                        <a:t>1563</a:t>
                      </a:r>
                    </a:p>
                  </a:txBody>
                  <a:tcPr/>
                </a:tc>
                <a:tc>
                  <a:txBody>
                    <a:bodyPr/>
                    <a:lstStyle/>
                    <a:p>
                      <a:r>
                        <a:rPr lang="en-US" sz="1000"/>
                        <a:t>173.66666666667</a:t>
                      </a:r>
                    </a:p>
                  </a:txBody>
                  <a:tcPr/>
                </a:tc>
                <a:tc>
                  <a:txBody>
                    <a:bodyPr/>
                    <a:lstStyle/>
                    <a:p>
                      <a:r>
                        <a:rPr lang="en-US" sz="1000"/>
                        <a:t>9402</a:t>
                      </a:r>
                    </a:p>
                  </a:txBody>
                  <a:tcPr/>
                </a:tc>
                <a:tc>
                  <a:txBody>
                    <a:bodyPr/>
                    <a:lstStyle/>
                    <a:p>
                      <a:r>
                        <a:rPr lang="en-US" sz="1000"/>
                        <a:t>1044.6666666667</a:t>
                      </a:r>
                    </a:p>
                  </a:txBody>
                  <a:tcPr/>
                </a:tc>
                <a:tc>
                  <a:txBody>
                    <a:bodyPr/>
                    <a:lstStyle/>
                    <a:p>
                      <a:r>
                        <a:rPr lang="en-US" sz="1000"/>
                        <a:t>19.792464659866 %</a:t>
                      </a:r>
                    </a:p>
                  </a:txBody>
                  <a:tcPr/>
                </a:tc>
                <a:tc>
                  <a:txBody>
                    <a:bodyPr/>
                    <a:lstStyle/>
                    <a:p>
                      <a:r>
                        <a:rPr lang="en-US" sz="1000"/>
                        <a:t>437</a:t>
                      </a:r>
                    </a:p>
                  </a:txBody>
                  <a:tcPr/>
                </a:tc>
                <a:extLst>
                  <a:ext uri="{0D108BD9-81ED-4DB2-BD59-A6C34878D82A}">
                    <a16:rowId xmlns:a16="http://schemas.microsoft.com/office/drawing/2014/main" val="832427947"/>
                  </a:ext>
                </a:extLst>
              </a:tr>
            </a:tbl>
          </a:graphicData>
        </a:graphic>
      </p:graphicFrame>
      <p:sp>
        <p:nvSpPr>
          <p:cNvPr id="4" name="Text Placeholder 3">
            <a:extLst>
              <a:ext uri="{FF2B5EF4-FFF2-40B4-BE49-F238E27FC236}">
                <a16:creationId xmlns:a16="http://schemas.microsoft.com/office/drawing/2014/main" id="{E9FED926-4022-49F0-A1D9-5E10C8B82A6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42500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8C59-75E7-45A3-B0FE-D02CF4B8657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F81DD87-5D3A-4D6B-BC32-32EAF46E1F6D}"/>
              </a:ext>
            </a:extLst>
          </p:cNvPr>
          <p:cNvGraphicFramePr>
            <a:graphicFrameLocks noGrp="1"/>
          </p:cNvGraphicFramePr>
          <p:nvPr>
            <p:ph type="chart" sz="quarter" idx="13"/>
            <p:extLst>
              <p:ext uri="{D42A27DB-BD31-4B8C-83A1-F6EECF244321}">
                <p14:modId xmlns:p14="http://schemas.microsoft.com/office/powerpoint/2010/main" val="3710266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7B179-530E-4C5B-8A1C-DCD848B1941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77BA110-D606-4726-81B4-A47B496E13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683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DD2ED-36A5-4BC9-9042-BCF053E455B6}"/>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0174ACF-47CE-49CE-9614-C348CD6B4B18}"/>
              </a:ext>
            </a:extLst>
          </p:cNvPr>
          <p:cNvGraphicFramePr>
            <a:graphicFrameLocks noGrp="1"/>
          </p:cNvGraphicFramePr>
          <p:nvPr>
            <p:ph type="chart" sz="quarter" idx="13"/>
            <p:extLst>
              <p:ext uri="{D42A27DB-BD31-4B8C-83A1-F6EECF244321}">
                <p14:modId xmlns:p14="http://schemas.microsoft.com/office/powerpoint/2010/main" val="8159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25AE31-19C7-4B69-8081-90E9A19E536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8133576-E726-4687-A18E-26A8079E7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149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D512-6EC4-46C7-B162-9A468875F84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CE2DAFC3-E338-4C7B-8CA9-7D2A089967DD}"/>
              </a:ext>
            </a:extLst>
          </p:cNvPr>
          <p:cNvGraphicFramePr>
            <a:graphicFrameLocks noGrp="1"/>
          </p:cNvGraphicFramePr>
          <p:nvPr>
            <p:ph type="chart" sz="quarter" idx="13"/>
            <p:extLst>
              <p:ext uri="{D42A27DB-BD31-4B8C-83A1-F6EECF244321}">
                <p14:modId xmlns:p14="http://schemas.microsoft.com/office/powerpoint/2010/main" val="3610012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8DE40-D61F-402A-9D64-7A77A33C2D7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779CFDA-0EDC-4344-B6F2-3AF4BEEEE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8630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B7CB2-A41E-4BF9-B978-6355CFE2E91B}"/>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624B48DC-2F38-4CD6-AED2-28FF9D471A11}"/>
              </a:ext>
            </a:extLst>
          </p:cNvPr>
          <p:cNvGraphicFramePr>
            <a:graphicFrameLocks noGrp="1"/>
          </p:cNvGraphicFramePr>
          <p:nvPr>
            <p:ph type="chart" sz="quarter" idx="13"/>
            <p:extLst>
              <p:ext uri="{D42A27DB-BD31-4B8C-83A1-F6EECF244321}">
                <p14:modId xmlns:p14="http://schemas.microsoft.com/office/powerpoint/2010/main" val="1757547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D3B73B-9A30-426D-89C6-ED949E8AED6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8E5483F-313A-478A-AAA7-F50F634A9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018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C7A1C-70DB-4900-ADC6-F4994015E252}"/>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E8A930AE-2955-4EA6-AEDB-7EF5176A7EE7}"/>
              </a:ext>
            </a:extLst>
          </p:cNvPr>
          <p:cNvGraphicFramePr>
            <a:graphicFrameLocks noGrp="1"/>
          </p:cNvGraphicFramePr>
          <p:nvPr>
            <p:ph type="tbl" sz="quarter" idx="13"/>
            <p:extLst>
              <p:ext uri="{D42A27DB-BD31-4B8C-83A1-F6EECF244321}">
                <p14:modId xmlns:p14="http://schemas.microsoft.com/office/powerpoint/2010/main" val="1130393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59222735"/>
                    </a:ext>
                  </a:extLst>
                </a:gridCol>
                <a:gridCol w="658368">
                  <a:extLst>
                    <a:ext uri="{9D8B030D-6E8A-4147-A177-3AD203B41FA5}">
                      <a16:colId xmlns:a16="http://schemas.microsoft.com/office/drawing/2014/main" val="2006345913"/>
                    </a:ext>
                  </a:extLst>
                </a:gridCol>
                <a:gridCol w="658368">
                  <a:extLst>
                    <a:ext uri="{9D8B030D-6E8A-4147-A177-3AD203B41FA5}">
                      <a16:colId xmlns:a16="http://schemas.microsoft.com/office/drawing/2014/main" val="3012140936"/>
                    </a:ext>
                  </a:extLst>
                </a:gridCol>
                <a:gridCol w="658368">
                  <a:extLst>
                    <a:ext uri="{9D8B030D-6E8A-4147-A177-3AD203B41FA5}">
                      <a16:colId xmlns:a16="http://schemas.microsoft.com/office/drawing/2014/main" val="887297156"/>
                    </a:ext>
                  </a:extLst>
                </a:gridCol>
                <a:gridCol w="658368">
                  <a:extLst>
                    <a:ext uri="{9D8B030D-6E8A-4147-A177-3AD203B41FA5}">
                      <a16:colId xmlns:a16="http://schemas.microsoft.com/office/drawing/2014/main" val="1575859746"/>
                    </a:ext>
                  </a:extLst>
                </a:gridCol>
                <a:gridCol w="658368">
                  <a:extLst>
                    <a:ext uri="{9D8B030D-6E8A-4147-A177-3AD203B41FA5}">
                      <a16:colId xmlns:a16="http://schemas.microsoft.com/office/drawing/2014/main" val="1318650264"/>
                    </a:ext>
                  </a:extLst>
                </a:gridCol>
                <a:gridCol w="658368">
                  <a:extLst>
                    <a:ext uri="{9D8B030D-6E8A-4147-A177-3AD203B41FA5}">
                      <a16:colId xmlns:a16="http://schemas.microsoft.com/office/drawing/2014/main" val="1291629626"/>
                    </a:ext>
                  </a:extLst>
                </a:gridCol>
                <a:gridCol w="658368">
                  <a:extLst>
                    <a:ext uri="{9D8B030D-6E8A-4147-A177-3AD203B41FA5}">
                      <a16:colId xmlns:a16="http://schemas.microsoft.com/office/drawing/2014/main" val="1607824837"/>
                    </a:ext>
                  </a:extLst>
                </a:gridCol>
                <a:gridCol w="658368">
                  <a:extLst>
                    <a:ext uri="{9D8B030D-6E8A-4147-A177-3AD203B41FA5}">
                      <a16:colId xmlns:a16="http://schemas.microsoft.com/office/drawing/2014/main" val="1015940813"/>
                    </a:ext>
                  </a:extLst>
                </a:gridCol>
                <a:gridCol w="658368">
                  <a:extLst>
                    <a:ext uri="{9D8B030D-6E8A-4147-A177-3AD203B41FA5}">
                      <a16:colId xmlns:a16="http://schemas.microsoft.com/office/drawing/2014/main" val="3573102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5528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- 2024-04-30 12:43:00</a:t>
                      </a:r>
                      <a:r>
                        <a:rPr kumimoji="0" lang="en-US" sz="1000" b="0" i="0" u="none" strike="noStrike" kern="1200" cap="none" spc="0" normalizeH="0" baseline="0" noProof="0">
                          <a:ln>
                            <a:noFill/>
                          </a:ln>
                          <a:solidFill>
                            <a:prstClr val="black"/>
                          </a:solidFill>
                          <a:effectLst/>
                          <a:uLnTx/>
                          <a:uFillTx/>
                          <a:latin typeface="Calibri"/>
                          <a:ea typeface="+mn-ea"/>
                          <a:cs typeface="+mn-cs"/>
                        </a:rPr>
                        <a:t>
 Last Tuesday evening after work, FICOH volunteers marked storm drains in the neighborhood near our Ward office. This volunteer initiative is organized by the City &amp; County to raise awareness about keeping pollutants out of the storm drain system, and to discourage littering, dumping, and other behaviors that lead to water pollution and urban runoff. Mahalo to everyone who came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32.319391634981 %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57332133"/>
                  </a:ext>
                </a:extLst>
              </a:tr>
            </a:tbl>
          </a:graphicData>
        </a:graphic>
      </p:graphicFrame>
      <p:sp>
        <p:nvSpPr>
          <p:cNvPr id="4" name="Text Placeholder 3">
            <a:extLst>
              <a:ext uri="{FF2B5EF4-FFF2-40B4-BE49-F238E27FC236}">
                <a16:creationId xmlns:a16="http://schemas.microsoft.com/office/drawing/2014/main" id="{E5404A40-4AC3-49F1-B68C-09290737A04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509044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571B-BB29-4272-8FB8-03CF2B99C8C2}"/>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69BCAA86-ECF8-4AB5-A3B2-6CFCF76F7901}"/>
              </a:ext>
            </a:extLst>
          </p:cNvPr>
          <p:cNvGraphicFramePr>
            <a:graphicFrameLocks noGrp="1"/>
          </p:cNvGraphicFramePr>
          <p:nvPr>
            <p:ph type="tbl" sz="quarter" idx="13"/>
            <p:extLst>
              <p:ext uri="{D42A27DB-BD31-4B8C-83A1-F6EECF244321}">
                <p14:modId xmlns:p14="http://schemas.microsoft.com/office/powerpoint/2010/main" val="424120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25564887"/>
                    </a:ext>
                  </a:extLst>
                </a:gridCol>
                <a:gridCol w="658368">
                  <a:extLst>
                    <a:ext uri="{9D8B030D-6E8A-4147-A177-3AD203B41FA5}">
                      <a16:colId xmlns:a16="http://schemas.microsoft.com/office/drawing/2014/main" val="1347946439"/>
                    </a:ext>
                  </a:extLst>
                </a:gridCol>
                <a:gridCol w="658368">
                  <a:extLst>
                    <a:ext uri="{9D8B030D-6E8A-4147-A177-3AD203B41FA5}">
                      <a16:colId xmlns:a16="http://schemas.microsoft.com/office/drawing/2014/main" val="4163789556"/>
                    </a:ext>
                  </a:extLst>
                </a:gridCol>
                <a:gridCol w="658368">
                  <a:extLst>
                    <a:ext uri="{9D8B030D-6E8A-4147-A177-3AD203B41FA5}">
                      <a16:colId xmlns:a16="http://schemas.microsoft.com/office/drawing/2014/main" val="3714263485"/>
                    </a:ext>
                  </a:extLst>
                </a:gridCol>
                <a:gridCol w="658368">
                  <a:extLst>
                    <a:ext uri="{9D8B030D-6E8A-4147-A177-3AD203B41FA5}">
                      <a16:colId xmlns:a16="http://schemas.microsoft.com/office/drawing/2014/main" val="2287846773"/>
                    </a:ext>
                  </a:extLst>
                </a:gridCol>
                <a:gridCol w="658368">
                  <a:extLst>
                    <a:ext uri="{9D8B030D-6E8A-4147-A177-3AD203B41FA5}">
                      <a16:colId xmlns:a16="http://schemas.microsoft.com/office/drawing/2014/main" val="302773256"/>
                    </a:ext>
                  </a:extLst>
                </a:gridCol>
                <a:gridCol w="658368">
                  <a:extLst>
                    <a:ext uri="{9D8B030D-6E8A-4147-A177-3AD203B41FA5}">
                      <a16:colId xmlns:a16="http://schemas.microsoft.com/office/drawing/2014/main" val="2801814520"/>
                    </a:ext>
                  </a:extLst>
                </a:gridCol>
                <a:gridCol w="658368">
                  <a:extLst>
                    <a:ext uri="{9D8B030D-6E8A-4147-A177-3AD203B41FA5}">
                      <a16:colId xmlns:a16="http://schemas.microsoft.com/office/drawing/2014/main" val="460990676"/>
                    </a:ext>
                  </a:extLst>
                </a:gridCol>
                <a:gridCol w="658368">
                  <a:extLst>
                    <a:ext uri="{9D8B030D-6E8A-4147-A177-3AD203B41FA5}">
                      <a16:colId xmlns:a16="http://schemas.microsoft.com/office/drawing/2014/main" val="1106220858"/>
                    </a:ext>
                  </a:extLst>
                </a:gridCol>
                <a:gridCol w="658368">
                  <a:extLst>
                    <a:ext uri="{9D8B030D-6E8A-4147-A177-3AD203B41FA5}">
                      <a16:colId xmlns:a16="http://schemas.microsoft.com/office/drawing/2014/main" val="3631108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5173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- 2024-04-29 15:00:38</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UH Manoa and University of Hawai‘i - Shidler College of Business spring semester interns, who concluded their internship on Friday with a final presentation to FICOH's leadership team. After studying FICOH’s business for several months, they shared well-researched business recommendations spanning from new products to a new social media strategy to engage Gen-Z and Millennial customers. Their innovative ideas and thoughtful responses to questions wowed us all. We look forward to reconnecting with them this Thursday at Shidler Business 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27.853403141361 %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98274"/>
                  </a:ext>
                </a:extLst>
              </a:tr>
            </a:tbl>
          </a:graphicData>
        </a:graphic>
      </p:graphicFrame>
      <p:sp>
        <p:nvSpPr>
          <p:cNvPr id="4" name="Text Placeholder 3">
            <a:extLst>
              <a:ext uri="{FF2B5EF4-FFF2-40B4-BE49-F238E27FC236}">
                <a16:creationId xmlns:a16="http://schemas.microsoft.com/office/drawing/2014/main" id="{6FFCE007-E7D4-4929-8DB8-395516F9BCA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833933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1C284-5CFA-44DF-BED5-994800D20B53}"/>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A9C1596B-851D-4E58-896B-B61DE54DCCD7}"/>
              </a:ext>
            </a:extLst>
          </p:cNvPr>
          <p:cNvGraphicFramePr>
            <a:graphicFrameLocks noGrp="1"/>
          </p:cNvGraphicFramePr>
          <p:nvPr>
            <p:ph type="tbl" sz="quarter" idx="13"/>
            <p:extLst>
              <p:ext uri="{D42A27DB-BD31-4B8C-83A1-F6EECF244321}">
                <p14:modId xmlns:p14="http://schemas.microsoft.com/office/powerpoint/2010/main" val="1282545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7430945"/>
                    </a:ext>
                  </a:extLst>
                </a:gridCol>
                <a:gridCol w="658368">
                  <a:extLst>
                    <a:ext uri="{9D8B030D-6E8A-4147-A177-3AD203B41FA5}">
                      <a16:colId xmlns:a16="http://schemas.microsoft.com/office/drawing/2014/main" val="127967990"/>
                    </a:ext>
                  </a:extLst>
                </a:gridCol>
                <a:gridCol w="658368">
                  <a:extLst>
                    <a:ext uri="{9D8B030D-6E8A-4147-A177-3AD203B41FA5}">
                      <a16:colId xmlns:a16="http://schemas.microsoft.com/office/drawing/2014/main" val="1028097130"/>
                    </a:ext>
                  </a:extLst>
                </a:gridCol>
                <a:gridCol w="658368">
                  <a:extLst>
                    <a:ext uri="{9D8B030D-6E8A-4147-A177-3AD203B41FA5}">
                      <a16:colId xmlns:a16="http://schemas.microsoft.com/office/drawing/2014/main" val="2050221174"/>
                    </a:ext>
                  </a:extLst>
                </a:gridCol>
                <a:gridCol w="658368">
                  <a:extLst>
                    <a:ext uri="{9D8B030D-6E8A-4147-A177-3AD203B41FA5}">
                      <a16:colId xmlns:a16="http://schemas.microsoft.com/office/drawing/2014/main" val="818755063"/>
                    </a:ext>
                  </a:extLst>
                </a:gridCol>
                <a:gridCol w="658368">
                  <a:extLst>
                    <a:ext uri="{9D8B030D-6E8A-4147-A177-3AD203B41FA5}">
                      <a16:colId xmlns:a16="http://schemas.microsoft.com/office/drawing/2014/main" val="2949842615"/>
                    </a:ext>
                  </a:extLst>
                </a:gridCol>
                <a:gridCol w="658368">
                  <a:extLst>
                    <a:ext uri="{9D8B030D-6E8A-4147-A177-3AD203B41FA5}">
                      <a16:colId xmlns:a16="http://schemas.microsoft.com/office/drawing/2014/main" val="202716484"/>
                    </a:ext>
                  </a:extLst>
                </a:gridCol>
                <a:gridCol w="658368">
                  <a:extLst>
                    <a:ext uri="{9D8B030D-6E8A-4147-A177-3AD203B41FA5}">
                      <a16:colId xmlns:a16="http://schemas.microsoft.com/office/drawing/2014/main" val="2693831423"/>
                    </a:ext>
                  </a:extLst>
                </a:gridCol>
                <a:gridCol w="658368">
                  <a:extLst>
                    <a:ext uri="{9D8B030D-6E8A-4147-A177-3AD203B41FA5}">
                      <a16:colId xmlns:a16="http://schemas.microsoft.com/office/drawing/2014/main" val="83312393"/>
                    </a:ext>
                  </a:extLst>
                </a:gridCol>
                <a:gridCol w="658368">
                  <a:extLst>
                    <a:ext uri="{9D8B030D-6E8A-4147-A177-3AD203B41FA5}">
                      <a16:colId xmlns:a16="http://schemas.microsoft.com/office/drawing/2014/main" val="2333513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3649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- 2024-04-26 13:57:39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#ArborDay2024 and #FlashbackFriday, we’re looking back at some of our past volunteer experiences with Mālama Learning Center in support of their planting projects on Oahu’s west side. Swipe to view photos of our associates at work! Pauline Sato, executive director of Mālama Learning Center, recently hosted a lunch &amp; learn for our associates on green firebreaks, the impact of invasive grasses, and how “greenbreaks” can disrupt the grass-fire cycle. Since our planting partnership with Malama Learning Center began two years ago, we’ve learned so much from their passionate and knowledgeable staff. Join one of their monthly community workdays to be 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16.983894582723 %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7424061"/>
                  </a:ext>
                </a:extLst>
              </a:tr>
            </a:tbl>
          </a:graphicData>
        </a:graphic>
      </p:graphicFrame>
      <p:sp>
        <p:nvSpPr>
          <p:cNvPr id="4" name="Text Placeholder 3">
            <a:extLst>
              <a:ext uri="{FF2B5EF4-FFF2-40B4-BE49-F238E27FC236}">
                <a16:creationId xmlns:a16="http://schemas.microsoft.com/office/drawing/2014/main" id="{DED50ECE-E2C2-4871-B00A-AD6008DC82B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768729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6CCA-78D8-47FF-8499-277E0F36215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001EE4EE-CE24-4256-AB8A-954D7AEA3576}"/>
              </a:ext>
            </a:extLst>
          </p:cNvPr>
          <p:cNvGraphicFramePr>
            <a:graphicFrameLocks noGrp="1"/>
          </p:cNvGraphicFramePr>
          <p:nvPr>
            <p:ph type="tbl" sz="quarter" idx="13"/>
            <p:extLst>
              <p:ext uri="{D42A27DB-BD31-4B8C-83A1-F6EECF244321}">
                <p14:modId xmlns:p14="http://schemas.microsoft.com/office/powerpoint/2010/main" val="297615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0796820"/>
                    </a:ext>
                  </a:extLst>
                </a:gridCol>
                <a:gridCol w="658368">
                  <a:extLst>
                    <a:ext uri="{9D8B030D-6E8A-4147-A177-3AD203B41FA5}">
                      <a16:colId xmlns:a16="http://schemas.microsoft.com/office/drawing/2014/main" val="3598328138"/>
                    </a:ext>
                  </a:extLst>
                </a:gridCol>
                <a:gridCol w="658368">
                  <a:extLst>
                    <a:ext uri="{9D8B030D-6E8A-4147-A177-3AD203B41FA5}">
                      <a16:colId xmlns:a16="http://schemas.microsoft.com/office/drawing/2014/main" val="2860956918"/>
                    </a:ext>
                  </a:extLst>
                </a:gridCol>
                <a:gridCol w="658368">
                  <a:extLst>
                    <a:ext uri="{9D8B030D-6E8A-4147-A177-3AD203B41FA5}">
                      <a16:colId xmlns:a16="http://schemas.microsoft.com/office/drawing/2014/main" val="886597214"/>
                    </a:ext>
                  </a:extLst>
                </a:gridCol>
                <a:gridCol w="658368">
                  <a:extLst>
                    <a:ext uri="{9D8B030D-6E8A-4147-A177-3AD203B41FA5}">
                      <a16:colId xmlns:a16="http://schemas.microsoft.com/office/drawing/2014/main" val="986000152"/>
                    </a:ext>
                  </a:extLst>
                </a:gridCol>
                <a:gridCol w="658368">
                  <a:extLst>
                    <a:ext uri="{9D8B030D-6E8A-4147-A177-3AD203B41FA5}">
                      <a16:colId xmlns:a16="http://schemas.microsoft.com/office/drawing/2014/main" val="2747002761"/>
                    </a:ext>
                  </a:extLst>
                </a:gridCol>
                <a:gridCol w="658368">
                  <a:extLst>
                    <a:ext uri="{9D8B030D-6E8A-4147-A177-3AD203B41FA5}">
                      <a16:colId xmlns:a16="http://schemas.microsoft.com/office/drawing/2014/main" val="1011776048"/>
                    </a:ext>
                  </a:extLst>
                </a:gridCol>
                <a:gridCol w="658368">
                  <a:extLst>
                    <a:ext uri="{9D8B030D-6E8A-4147-A177-3AD203B41FA5}">
                      <a16:colId xmlns:a16="http://schemas.microsoft.com/office/drawing/2014/main" val="895398516"/>
                    </a:ext>
                  </a:extLst>
                </a:gridCol>
                <a:gridCol w="658368">
                  <a:extLst>
                    <a:ext uri="{9D8B030D-6E8A-4147-A177-3AD203B41FA5}">
                      <a16:colId xmlns:a16="http://schemas.microsoft.com/office/drawing/2014/main" val="257069639"/>
                    </a:ext>
                  </a:extLst>
                </a:gridCol>
                <a:gridCol w="658368">
                  <a:extLst>
                    <a:ext uri="{9D8B030D-6E8A-4147-A177-3AD203B41FA5}">
                      <a16:colId xmlns:a16="http://schemas.microsoft.com/office/drawing/2014/main" val="11796315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884620212"/>
                  </a:ext>
                </a:extLst>
              </a:tr>
              <a:tr h="370840">
                <a:tc>
                  <a:txBody>
                    <a:bodyPr/>
                    <a:lstStyle/>
                    <a:p>
                      <a:r>
                        <a:rPr lang="en-US" sz="1000"/>
                        <a:t>firstinshi</a:t>
                      </a:r>
                    </a:p>
                  </a:txBody>
                  <a:tcPr/>
                </a:tc>
                <a:tc>
                  <a:txBody>
                    <a:bodyPr/>
                    <a:lstStyle/>
                    <a:p>
                      <a:r>
                        <a:rPr lang="en-US" sz="1000"/>
                        <a:t>2852</a:t>
                      </a:r>
                    </a:p>
                  </a:txBody>
                  <a:tcPr/>
                </a:tc>
                <a:tc>
                  <a:txBody>
                    <a:bodyPr/>
                    <a:lstStyle/>
                    <a:p>
                      <a:r>
                        <a:rPr lang="en-US" sz="1000"/>
                        <a:t>-3</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321</a:t>
                      </a:r>
                    </a:p>
                  </a:txBody>
                  <a:tcPr/>
                </a:tc>
                <a:tc>
                  <a:txBody>
                    <a:bodyPr/>
                    <a:lstStyle/>
                    <a:p>
                      <a:r>
                        <a:rPr lang="en-US" sz="1000"/>
                        <a:t>5</a:t>
                      </a:r>
                    </a:p>
                  </a:txBody>
                  <a:tcPr/>
                </a:tc>
                <a:extLst>
                  <a:ext uri="{0D108BD9-81ED-4DB2-BD59-A6C34878D82A}">
                    <a16:rowId xmlns:a16="http://schemas.microsoft.com/office/drawing/2014/main" val="2659576687"/>
                  </a:ext>
                </a:extLst>
              </a:tr>
            </a:tbl>
          </a:graphicData>
        </a:graphic>
      </p:graphicFrame>
      <p:sp>
        <p:nvSpPr>
          <p:cNvPr id="4" name="Text Placeholder 3">
            <a:extLst>
              <a:ext uri="{FF2B5EF4-FFF2-40B4-BE49-F238E27FC236}">
                <a16:creationId xmlns:a16="http://schemas.microsoft.com/office/drawing/2014/main" id="{9C9AAFE3-BC31-40EF-A396-50B42673212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52860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BCE76-13B8-4E6D-B377-790C19ECD89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5734895-BB24-4339-A3B7-FA463145588E}"/>
              </a:ext>
            </a:extLst>
          </p:cNvPr>
          <p:cNvGraphicFramePr>
            <a:graphicFrameLocks noGrp="1"/>
          </p:cNvGraphicFramePr>
          <p:nvPr>
            <p:ph type="chart" sz="quarter" idx="13"/>
            <p:extLst>
              <p:ext uri="{D42A27DB-BD31-4B8C-83A1-F6EECF244321}">
                <p14:modId xmlns:p14="http://schemas.microsoft.com/office/powerpoint/2010/main" val="1674884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000CE1-9FEE-4661-936A-D574697F33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9F04815-0968-4E2C-BC01-F36941B53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7194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ACCFF-D778-4757-80C6-BB3DA054ABB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51AA768-546B-4927-A34B-16448A12977E}"/>
              </a:ext>
            </a:extLst>
          </p:cNvPr>
          <p:cNvGraphicFramePr>
            <a:graphicFrameLocks noGrp="1"/>
          </p:cNvGraphicFramePr>
          <p:nvPr>
            <p:ph type="chart" sz="quarter" idx="13"/>
            <p:extLst>
              <p:ext uri="{D42A27DB-BD31-4B8C-83A1-F6EECF244321}">
                <p14:modId xmlns:p14="http://schemas.microsoft.com/office/powerpoint/2010/main" val="1349528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D5593-700A-4222-B503-2C1607B4F94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304256B-3B7D-485D-8BD4-A9110F552C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6605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ED8DA-37B0-423E-AA44-FB1D504EDD83}"/>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CEF3BC82-24FC-4CA8-85FB-93466A5CEDB0}"/>
              </a:ext>
            </a:extLst>
          </p:cNvPr>
          <p:cNvGraphicFramePr>
            <a:graphicFrameLocks noGrp="1"/>
          </p:cNvGraphicFramePr>
          <p:nvPr>
            <p:ph type="chart" sz="quarter" idx="13"/>
            <p:extLst>
              <p:ext uri="{D42A27DB-BD31-4B8C-83A1-F6EECF244321}">
                <p14:modId xmlns:p14="http://schemas.microsoft.com/office/powerpoint/2010/main" val="2599531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B45E6-95EA-4756-AD07-D47E70DBCE4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EB808B2-DE4B-4175-A542-6994F6FB9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4129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AD213-1BA4-4F61-A5BC-D344556FD502}"/>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4DAF835-B63E-4004-A1BC-F877C2C61F1D}"/>
              </a:ext>
            </a:extLst>
          </p:cNvPr>
          <p:cNvGraphicFramePr>
            <a:graphicFrameLocks noGrp="1"/>
          </p:cNvGraphicFramePr>
          <p:nvPr>
            <p:ph type="tbl" sz="quarter" idx="13"/>
            <p:extLst>
              <p:ext uri="{D42A27DB-BD31-4B8C-83A1-F6EECF244321}">
                <p14:modId xmlns:p14="http://schemas.microsoft.com/office/powerpoint/2010/main" val="126454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25960183"/>
                    </a:ext>
                  </a:extLst>
                </a:gridCol>
                <a:gridCol w="987552">
                  <a:extLst>
                    <a:ext uri="{9D8B030D-6E8A-4147-A177-3AD203B41FA5}">
                      <a16:colId xmlns:a16="http://schemas.microsoft.com/office/drawing/2014/main" val="3426270237"/>
                    </a:ext>
                  </a:extLst>
                </a:gridCol>
                <a:gridCol w="987552">
                  <a:extLst>
                    <a:ext uri="{9D8B030D-6E8A-4147-A177-3AD203B41FA5}">
                      <a16:colId xmlns:a16="http://schemas.microsoft.com/office/drawing/2014/main" val="3505006132"/>
                    </a:ext>
                  </a:extLst>
                </a:gridCol>
                <a:gridCol w="987552">
                  <a:extLst>
                    <a:ext uri="{9D8B030D-6E8A-4147-A177-3AD203B41FA5}">
                      <a16:colId xmlns:a16="http://schemas.microsoft.com/office/drawing/2014/main" val="3212687026"/>
                    </a:ext>
                  </a:extLst>
                </a:gridCol>
                <a:gridCol w="987552">
                  <a:extLst>
                    <a:ext uri="{9D8B030D-6E8A-4147-A177-3AD203B41FA5}">
                      <a16:colId xmlns:a16="http://schemas.microsoft.com/office/drawing/2014/main" val="34609010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94354479"/>
                  </a:ext>
                </a:extLst>
              </a:tr>
              <a:tr h="370840">
                <a:tc>
                  <a:txBody>
                    <a:bodyPr/>
                    <a:lstStyle/>
                    <a:p>
                      <a:r>
                        <a:rPr lang="en-US" sz="1000" b="1"/>
                        <a:t>firstinshi - 2024-04-24 17:00:18</a:t>
                      </a:r>
                      <a:r>
                        <a:rPr lang="en-US" sz="1000"/>
                        <a:t>
 Happy Administrative Professionals Day! We want to express our gratitude to FICOH’s executive assistants for their unwavering dedication and hard work. Whether it's organizing international trips or ensuring smooth day-to-day operations, we appreciate everything they do! #AdministrativeProfessionalsDay</a:t>
                      </a:r>
                    </a:p>
                  </a:txBody>
                  <a:tcPr/>
                </a:tc>
                <a:tc>
                  <a:txBody>
                    <a:bodyPr/>
                    <a:lstStyle/>
                    <a:p>
                      <a:r>
                        <a:rPr lang="en-US" sz="1000"/>
                        <a:t>45</a:t>
                      </a:r>
                    </a:p>
                  </a:txBody>
                  <a:tcPr/>
                </a:tc>
                <a:tc>
                  <a:txBody>
                    <a:bodyPr/>
                    <a:lstStyle/>
                    <a:p>
                      <a:r>
                        <a:rPr lang="en-US" sz="1000"/>
                        <a:t>0</a:t>
                      </a:r>
                    </a:p>
                  </a:txBody>
                  <a:tcPr/>
                </a:tc>
                <a:tc>
                  <a:txBody>
                    <a:bodyPr/>
                    <a:lstStyle/>
                    <a:p>
                      <a:r>
                        <a:rPr lang="en-US" sz="1000"/>
                        <a:t>1.5789 %</a:t>
                      </a:r>
                    </a:p>
                  </a:txBody>
                  <a:tcPr/>
                </a:tc>
                <a:tc>
                  <a:txBody>
                    <a:bodyPr/>
                    <a:lstStyle/>
                    <a:p>
                      <a:r>
                        <a:rPr lang="en-US" sz="1000"/>
                        <a:t>Image</a:t>
                      </a:r>
                    </a:p>
                  </a:txBody>
                  <a:tcPr/>
                </a:tc>
                <a:extLst>
                  <a:ext uri="{0D108BD9-81ED-4DB2-BD59-A6C34878D82A}">
                    <a16:rowId xmlns:a16="http://schemas.microsoft.com/office/drawing/2014/main" val="163708686"/>
                  </a:ext>
                </a:extLst>
              </a:tr>
              <a:tr h="370840">
                <a:tc>
                  <a:txBody>
                    <a:bodyPr/>
                    <a:lstStyle/>
                    <a:p>
                      <a:r>
                        <a:rPr lang="en-US" sz="1000" b="1"/>
                        <a:t>firstinshi - 2024-04-19 17:00:20</a:t>
                      </a:r>
                      <a:r>
                        <a:rPr lang="en-US" sz="1000"/>
                        <a:t>
 FICOH’s Wellness Ambassador Committee (WAC) kicked off the month of April with a fun Easter Egg Scavenger Hunt for our Honolulu and West O’ahu offices. Associates were challenged to find landmarks nearby and submit selfies. Everyone enjoyed taking midday walks with friends in the sunshine. Mahalo to our WAC committee for planning this healthy spring event!</a:t>
                      </a:r>
                    </a:p>
                  </a:txBody>
                  <a:tcPr/>
                </a:tc>
                <a:tc>
                  <a:txBody>
                    <a:bodyPr/>
                    <a:lstStyle/>
                    <a:p>
                      <a:r>
                        <a:rPr lang="en-US" sz="1000"/>
                        <a:t>43</a:t>
                      </a:r>
                    </a:p>
                  </a:txBody>
                  <a:tcPr/>
                </a:tc>
                <a:tc>
                  <a:txBody>
                    <a:bodyPr/>
                    <a:lstStyle/>
                    <a:p>
                      <a:r>
                        <a:rPr lang="en-US" sz="1000"/>
                        <a:t>1</a:t>
                      </a:r>
                    </a:p>
                  </a:txBody>
                  <a:tcPr/>
                </a:tc>
                <a:tc>
                  <a:txBody>
                    <a:bodyPr/>
                    <a:lstStyle/>
                    <a:p>
                      <a:r>
                        <a:rPr lang="en-US" sz="1000"/>
                        <a:t>1.5417 %</a:t>
                      </a:r>
                    </a:p>
                  </a:txBody>
                  <a:tcPr/>
                </a:tc>
                <a:tc>
                  <a:txBody>
                    <a:bodyPr/>
                    <a:lstStyle/>
                    <a:p>
                      <a:r>
                        <a:rPr lang="en-US" sz="1000"/>
                        <a:t>Carousel</a:t>
                      </a:r>
                    </a:p>
                  </a:txBody>
                  <a:tcPr/>
                </a:tc>
                <a:extLst>
                  <a:ext uri="{0D108BD9-81ED-4DB2-BD59-A6C34878D82A}">
                    <a16:rowId xmlns:a16="http://schemas.microsoft.com/office/drawing/2014/main" val="2212851421"/>
                  </a:ext>
                </a:extLst>
              </a:tr>
              <a:tr h="370840">
                <a:tc>
                  <a:txBody>
                    <a:bodyPr/>
                    <a:lstStyle/>
                    <a:p>
                      <a:r>
                        <a:rPr lang="en-US" sz="1000" b="1"/>
                        <a:t>firstinshi - 2024-04-18 17:00:34</a:t>
                      </a:r>
                      <a:r>
                        <a:rPr lang="en-US" sz="1000"/>
                        <a:t>
 FICOH’s 2024 Emerging Leadership Program (ELP) recently returned from their first off-site visit in Miami, FL. During the visit, they met with fellow participants from ten Tokio Marine Group Companies worldwide to kick off the program with networking and team-building activities. The intensive, six-month program challenges teams of high performers to develop a business process improvement project, with this year’s focus on enhancing the customer experience. We can’t wait to see what innovative ideas our ELP team will present! #TeamFICOH</a:t>
                      </a:r>
                    </a:p>
                  </a:txBody>
                  <a:tcPr/>
                </a:tc>
                <a:tc>
                  <a:txBody>
                    <a:bodyPr/>
                    <a:lstStyle/>
                    <a:p>
                      <a:r>
                        <a:rPr lang="en-US" sz="1000"/>
                        <a:t>35</a:t>
                      </a:r>
                    </a:p>
                  </a:txBody>
                  <a:tcPr/>
                </a:tc>
                <a:tc>
                  <a:txBody>
                    <a:bodyPr/>
                    <a:lstStyle/>
                    <a:p>
                      <a:r>
                        <a:rPr lang="en-US" sz="1000"/>
                        <a:t>1</a:t>
                      </a:r>
                    </a:p>
                  </a:txBody>
                  <a:tcPr/>
                </a:tc>
                <a:tc>
                  <a:txBody>
                    <a:bodyPr/>
                    <a:lstStyle/>
                    <a:p>
                      <a:r>
                        <a:rPr lang="en-US" sz="1000"/>
                        <a:t>1.2614 %</a:t>
                      </a:r>
                    </a:p>
                  </a:txBody>
                  <a:tcPr/>
                </a:tc>
                <a:tc>
                  <a:txBody>
                    <a:bodyPr/>
                    <a:lstStyle/>
                    <a:p>
                      <a:r>
                        <a:rPr lang="en-US" sz="1000"/>
                        <a:t>Carousel</a:t>
                      </a:r>
                    </a:p>
                  </a:txBody>
                  <a:tcPr/>
                </a:tc>
                <a:extLst>
                  <a:ext uri="{0D108BD9-81ED-4DB2-BD59-A6C34878D82A}">
                    <a16:rowId xmlns:a16="http://schemas.microsoft.com/office/drawing/2014/main" val="2418046957"/>
                  </a:ext>
                </a:extLst>
              </a:tr>
            </a:tbl>
          </a:graphicData>
        </a:graphic>
      </p:graphicFrame>
      <p:sp>
        <p:nvSpPr>
          <p:cNvPr id="4" name="Text Placeholder 3">
            <a:extLst>
              <a:ext uri="{FF2B5EF4-FFF2-40B4-BE49-F238E27FC236}">
                <a16:creationId xmlns:a16="http://schemas.microsoft.com/office/drawing/2014/main" id="{A432EB03-7E87-4C7D-98C2-9A5D80E416D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163994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1179</Words>
  <Application>Microsoft Office PowerPoint</Application>
  <PresentationFormat>On-screen Show (4:3)</PresentationFormat>
  <Paragraphs>258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2024-05-01T12:30:30Z</dcterms:created>
  <dcterms:modified xsi:type="dcterms:W3CDTF">2024-05-01T12:31:12Z</dcterms:modified>
</cp:coreProperties>
</file>