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CAB97-C463-4EBC-A466-4005BCBA0C3A}"/>
              </a:ext>
            </a:extLst>
          </p:cNvPr>
          <p:cNvSpPr>
            <a:spLocks noGrp="1"/>
          </p:cNvSpPr>
          <p:nvPr>
            <p:ph type="title"/>
          </p:nvPr>
        </p:nvSpPr>
        <p:spPr/>
        <p:txBody>
          <a:bodyPr/>
          <a:lstStyle/>
          <a:p>
            <a:r>
              <a:rPr lang="en-US"/>
              <a:t>Instagram Instagram Top Posts | TMNAS - 1 of 3</a:t>
            </a:r>
          </a:p>
        </p:txBody>
      </p:sp>
      <p:graphicFrame>
        <p:nvGraphicFramePr>
          <p:cNvPr id="5" name="Table Placeholder 4">
            <a:extLst>
              <a:ext uri="{FF2B5EF4-FFF2-40B4-BE49-F238E27FC236}">
                <a16:creationId xmlns:a16="http://schemas.microsoft.com/office/drawing/2014/main" id="{4E008498-E8F3-45D7-8F59-313342298C5E}"/>
              </a:ext>
            </a:extLst>
          </p:cNvPr>
          <p:cNvGraphicFramePr>
            <a:graphicFrameLocks noGrp="1"/>
          </p:cNvGraphicFramePr>
          <p:nvPr>
            <p:ph type="tbl" sz="quarter" idx="13"/>
            <p:extLst>
              <p:ext uri="{D42A27DB-BD31-4B8C-83A1-F6EECF244321}">
                <p14:modId xmlns:p14="http://schemas.microsoft.com/office/powerpoint/2010/main" val="4150621822"/>
              </p:ext>
            </p:extLst>
          </p:nvPr>
        </p:nvGraphicFramePr>
        <p:xfrm>
          <a:off x="457200" y="1731963"/>
          <a:ext cx="8147304" cy="354076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06930117"/>
                    </a:ext>
                  </a:extLst>
                </a:gridCol>
                <a:gridCol w="1975104">
                  <a:extLst>
                    <a:ext uri="{9D8B030D-6E8A-4147-A177-3AD203B41FA5}">
                      <a16:colId xmlns:a16="http://schemas.microsoft.com/office/drawing/2014/main" val="4145070818"/>
                    </a:ext>
                  </a:extLst>
                </a:gridCol>
                <a:gridCol w="905256">
                  <a:extLst>
                    <a:ext uri="{9D8B030D-6E8A-4147-A177-3AD203B41FA5}">
                      <a16:colId xmlns:a16="http://schemas.microsoft.com/office/drawing/2014/main" val="4204653318"/>
                    </a:ext>
                  </a:extLst>
                </a:gridCol>
                <a:gridCol w="905256">
                  <a:extLst>
                    <a:ext uri="{9D8B030D-6E8A-4147-A177-3AD203B41FA5}">
                      <a16:colId xmlns:a16="http://schemas.microsoft.com/office/drawing/2014/main" val="3144764640"/>
                    </a:ext>
                  </a:extLst>
                </a:gridCol>
                <a:gridCol w="905256">
                  <a:extLst>
                    <a:ext uri="{9D8B030D-6E8A-4147-A177-3AD203B41FA5}">
                      <a16:colId xmlns:a16="http://schemas.microsoft.com/office/drawing/2014/main" val="1749743398"/>
                    </a:ext>
                  </a:extLst>
                </a:gridCol>
                <a:gridCol w="905256">
                  <a:extLst>
                    <a:ext uri="{9D8B030D-6E8A-4147-A177-3AD203B41FA5}">
                      <a16:colId xmlns:a16="http://schemas.microsoft.com/office/drawing/2014/main" val="3210443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8383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- 2024-02-02 10:09:35</a:t>
                      </a:r>
                      <a:r>
                        <a:rPr kumimoji="0" lang="en-US" sz="1000" b="0" i="0" u="none" strike="noStrike" kern="1200" cap="none" spc="0" normalizeH="0" baseline="0" noProof="0">
                          <a:ln>
                            <a:noFill/>
                          </a:ln>
                          <a:solidFill>
                            <a:prstClr val="black"/>
                          </a:solidFill>
                          <a:effectLst/>
                          <a:uLnTx/>
                          <a:uFillTx/>
                          <a:latin typeface="Calibri"/>
                          <a:ea typeface="+mn-ea"/>
                          <a:cs typeface="+mn-cs"/>
                        </a:rPr>
                        <a:t>
 Yesterday afternoon, our TMNAS IT Managers gathered in person and virtually for this year’s Manager’s Kick Off meeting! They learned about key 2024 priorities for the TMNA group companies they support, engaged in lively discussion, and heard from various leaders on exciting projects and initiatives! Thank you to our hosts and organizers for a fun and enlightening session!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https://quintly-eu-image-storage.s3.amazonaws.com/10429b35b14158eee4bb6fd8424b954e/8307d4b1b83cb4461f1496e06bc96dc7.jpg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0630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- 2024-02-09 09:54:22</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Sunday’s big game! TMNAS employees celebrated with a nacho bar that stole the show, turning every chip and topping into a flavor-packed touchdown!  No matter which city you’re rooting for, we hope you have a winning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https://quintly-eu-image-storage.s3.amazonaws.com/10429b35b14158eee4bb6fd8424b954e/e67f7930edb2d02501a6fe3a86012d1f.jpg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1823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- 2024-01-31 15:13:02</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Hot Chocolate Day! TMNAS employees embraced the cozy vibes and warmed up with a cup of hot cocoa this afternoon. Everyone enjoyed this delicious treat, including our Honolulu office who got some to make at home!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https://quintly-eu-image-storage.s3.amazonaws.com/10429b35b14158eee4bb6fd8424b954e/388ed14eebef5d629bc988cca4752e0c.jpg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1884771"/>
                  </a:ext>
                </a:extLst>
              </a:tr>
            </a:tbl>
          </a:graphicData>
        </a:graphic>
      </p:graphicFrame>
      <p:sp>
        <p:nvSpPr>
          <p:cNvPr id="4" name="Text Placeholder 3">
            <a:extLst>
              <a:ext uri="{FF2B5EF4-FFF2-40B4-BE49-F238E27FC236}">
                <a16:creationId xmlns:a16="http://schemas.microsoft.com/office/drawing/2014/main" id="{2CB6914C-BA05-4F46-8ECC-A57F2A87F92A}"/>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66626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0E85B-441F-4F3B-A892-B3F28111D185}"/>
              </a:ext>
            </a:extLst>
          </p:cNvPr>
          <p:cNvSpPr>
            <a:spLocks noGrp="1"/>
          </p:cNvSpPr>
          <p:nvPr>
            <p:ph type="title"/>
          </p:nvPr>
        </p:nvSpPr>
        <p:spPr/>
        <p:txBody>
          <a:bodyPr/>
          <a:lstStyle/>
          <a:p>
            <a:r>
              <a:rPr lang="en-US"/>
              <a:t>Instagram Instagram Top Posts | TMNAS - 2 of 3</a:t>
            </a:r>
          </a:p>
        </p:txBody>
      </p:sp>
      <p:graphicFrame>
        <p:nvGraphicFramePr>
          <p:cNvPr id="5" name="Table Placeholder 4">
            <a:extLst>
              <a:ext uri="{FF2B5EF4-FFF2-40B4-BE49-F238E27FC236}">
                <a16:creationId xmlns:a16="http://schemas.microsoft.com/office/drawing/2014/main" id="{37A151D8-315D-4568-9CF8-5818DD0E67EC}"/>
              </a:ext>
            </a:extLst>
          </p:cNvPr>
          <p:cNvGraphicFramePr>
            <a:graphicFrameLocks noGrp="1"/>
          </p:cNvGraphicFramePr>
          <p:nvPr>
            <p:ph type="tbl" sz="quarter" idx="13"/>
            <p:extLst>
              <p:ext uri="{D42A27DB-BD31-4B8C-83A1-F6EECF244321}">
                <p14:modId xmlns:p14="http://schemas.microsoft.com/office/powerpoint/2010/main" val="274645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25706287"/>
                    </a:ext>
                  </a:extLst>
                </a:gridCol>
                <a:gridCol w="1975104">
                  <a:extLst>
                    <a:ext uri="{9D8B030D-6E8A-4147-A177-3AD203B41FA5}">
                      <a16:colId xmlns:a16="http://schemas.microsoft.com/office/drawing/2014/main" val="1949073990"/>
                    </a:ext>
                  </a:extLst>
                </a:gridCol>
                <a:gridCol w="905256">
                  <a:extLst>
                    <a:ext uri="{9D8B030D-6E8A-4147-A177-3AD203B41FA5}">
                      <a16:colId xmlns:a16="http://schemas.microsoft.com/office/drawing/2014/main" val="2685515709"/>
                    </a:ext>
                  </a:extLst>
                </a:gridCol>
                <a:gridCol w="905256">
                  <a:extLst>
                    <a:ext uri="{9D8B030D-6E8A-4147-A177-3AD203B41FA5}">
                      <a16:colId xmlns:a16="http://schemas.microsoft.com/office/drawing/2014/main" val="3154486186"/>
                    </a:ext>
                  </a:extLst>
                </a:gridCol>
                <a:gridCol w="905256">
                  <a:extLst>
                    <a:ext uri="{9D8B030D-6E8A-4147-A177-3AD203B41FA5}">
                      <a16:colId xmlns:a16="http://schemas.microsoft.com/office/drawing/2014/main" val="4004868258"/>
                    </a:ext>
                  </a:extLst>
                </a:gridCol>
                <a:gridCol w="905256">
                  <a:extLst>
                    <a:ext uri="{9D8B030D-6E8A-4147-A177-3AD203B41FA5}">
                      <a16:colId xmlns:a16="http://schemas.microsoft.com/office/drawing/2014/main" val="3350112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332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- 2024-03-13 15:48:21</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Chicken Noodle Soup Day! 🍲 TMNAS employees celebrated with a warm bowl of chicken noodle or white bean and kale soup as they joined us for a presentation from philabundance! This amazing organization shared information regarding their mission, purpose, and ways we can contribute to ending hunger. 
We also collected non-perishable food items for Philabundance to take back to their warehouse. 🥫 Visit their website to learn how you can make an impact: https://www.philabundance.org/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https://quintly-eu-image-storage.s3.amazonaws.com/10429b35b14158eee4bb6fd8424b954e/93e131d175ff5a50fe56d9ba1ee8a6c5.jpg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21740372"/>
                  </a:ext>
                </a:extLst>
              </a:tr>
            </a:tbl>
          </a:graphicData>
        </a:graphic>
      </p:graphicFrame>
      <p:sp>
        <p:nvSpPr>
          <p:cNvPr id="4" name="Text Placeholder 3">
            <a:extLst>
              <a:ext uri="{FF2B5EF4-FFF2-40B4-BE49-F238E27FC236}">
                <a16:creationId xmlns:a16="http://schemas.microsoft.com/office/drawing/2014/main" id="{59218986-0C2E-491B-9E65-174937D0652D}"/>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3764785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73F2F-C0EE-43C6-AA96-638E0082DB88}"/>
              </a:ext>
            </a:extLst>
          </p:cNvPr>
          <p:cNvSpPr>
            <a:spLocks noGrp="1"/>
          </p:cNvSpPr>
          <p:nvPr>
            <p:ph type="title"/>
          </p:nvPr>
        </p:nvSpPr>
        <p:spPr/>
        <p:txBody>
          <a:bodyPr/>
          <a:lstStyle/>
          <a:p>
            <a:r>
              <a:rPr lang="en-US"/>
              <a:t>Instagram Instagram Top Posts | TMNAS - 3 of 3</a:t>
            </a:r>
          </a:p>
        </p:txBody>
      </p:sp>
      <p:graphicFrame>
        <p:nvGraphicFramePr>
          <p:cNvPr id="5" name="Table Placeholder 4">
            <a:extLst>
              <a:ext uri="{FF2B5EF4-FFF2-40B4-BE49-F238E27FC236}">
                <a16:creationId xmlns:a16="http://schemas.microsoft.com/office/drawing/2014/main" id="{8FE2EAA0-9BEF-4868-B71C-38BEC11E3C58}"/>
              </a:ext>
            </a:extLst>
          </p:cNvPr>
          <p:cNvGraphicFramePr>
            <a:graphicFrameLocks noGrp="1"/>
          </p:cNvGraphicFramePr>
          <p:nvPr>
            <p:ph type="tbl" sz="quarter" idx="13"/>
            <p:extLst>
              <p:ext uri="{D42A27DB-BD31-4B8C-83A1-F6EECF244321}">
                <p14:modId xmlns:p14="http://schemas.microsoft.com/office/powerpoint/2010/main" val="36642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8734431"/>
                    </a:ext>
                  </a:extLst>
                </a:gridCol>
                <a:gridCol w="1975104">
                  <a:extLst>
                    <a:ext uri="{9D8B030D-6E8A-4147-A177-3AD203B41FA5}">
                      <a16:colId xmlns:a16="http://schemas.microsoft.com/office/drawing/2014/main" val="1664104655"/>
                    </a:ext>
                  </a:extLst>
                </a:gridCol>
                <a:gridCol w="905256">
                  <a:extLst>
                    <a:ext uri="{9D8B030D-6E8A-4147-A177-3AD203B41FA5}">
                      <a16:colId xmlns:a16="http://schemas.microsoft.com/office/drawing/2014/main" val="2168555286"/>
                    </a:ext>
                  </a:extLst>
                </a:gridCol>
                <a:gridCol w="905256">
                  <a:extLst>
                    <a:ext uri="{9D8B030D-6E8A-4147-A177-3AD203B41FA5}">
                      <a16:colId xmlns:a16="http://schemas.microsoft.com/office/drawing/2014/main" val="1899611980"/>
                    </a:ext>
                  </a:extLst>
                </a:gridCol>
                <a:gridCol w="905256">
                  <a:extLst>
                    <a:ext uri="{9D8B030D-6E8A-4147-A177-3AD203B41FA5}">
                      <a16:colId xmlns:a16="http://schemas.microsoft.com/office/drawing/2014/main" val="1484413007"/>
                    </a:ext>
                  </a:extLst>
                </a:gridCol>
                <a:gridCol w="905256">
                  <a:extLst>
                    <a:ext uri="{9D8B030D-6E8A-4147-A177-3AD203B41FA5}">
                      <a16:colId xmlns:a16="http://schemas.microsoft.com/office/drawing/2014/main" val="52840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19772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- 2024-03-15 11:14:37</a:t>
                      </a:r>
                      <a:r>
                        <a:rPr kumimoji="0" lang="en-US" sz="1000" b="0" i="0" u="none" strike="noStrike" kern="1200" cap="none" spc="0" normalizeH="0" baseline="0" noProof="0">
                          <a:ln>
                            <a:noFill/>
                          </a:ln>
                          <a:solidFill>
                            <a:prstClr val="black"/>
                          </a:solidFill>
                          <a:effectLst/>
                          <a:uLnTx/>
                          <a:uFillTx/>
                          <a:latin typeface="Calibri"/>
                          <a:ea typeface="+mn-ea"/>
                          <a:cs typeface="+mn-cs"/>
                        </a:rPr>
                        <a:t>
 Yesterday, members of our TMNAS HR team enjoyed a day of learning and networking at the 2024 phillyshrm Symposium celebrating their 75th anniversary! Hundreds of HR professionals gathered and attended insightful sessions that discussed current HR trends and challenges. Keynote speakers included the amazing kylescheele and joyelcrawford. Our team always looks forward to this energizing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https://quintly-eu-image-storage.s3.amazonaws.com/10429b35b14158eee4bb6fd8424b954e/602a6c8e2de6574915bb9036c57863f9.jpg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83264260"/>
                  </a:ext>
                </a:extLst>
              </a:tr>
            </a:tbl>
          </a:graphicData>
        </a:graphic>
      </p:graphicFrame>
      <p:sp>
        <p:nvSpPr>
          <p:cNvPr id="4" name="Text Placeholder 3">
            <a:extLst>
              <a:ext uri="{FF2B5EF4-FFF2-40B4-BE49-F238E27FC236}">
                <a16:creationId xmlns:a16="http://schemas.microsoft.com/office/drawing/2014/main" id="{23E381FE-7AE3-46DE-B4FF-D7F565D8D939}"/>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27160768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532</Words>
  <Application>Microsoft Office PowerPoint</Application>
  <PresentationFormat>On-screen Show (4:3)</PresentationFormat>
  <Paragraphs>54</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Instagram Instagram Top Posts | TMNAS - 1 of 3</vt:lpstr>
      <vt:lpstr>Instagram Instagram Top Posts | TMNAS - 2 of 3</vt:lpstr>
      <vt:lpstr>Instagram Instagram Top Posts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Top Posts | TMNAS - 1 of 3</dc:title>
  <dc:creator>Frederik Born</dc:creator>
  <cp:lastModifiedBy>Frederik Born</cp:lastModifiedBy>
  <cp:revision>1</cp:revision>
  <dcterms:created xsi:type="dcterms:W3CDTF">2024-04-17T02:00:40Z</dcterms:created>
  <dcterms:modified xsi:type="dcterms:W3CDTF">2024-04-17T02:00:50Z</dcterms:modified>
</cp:coreProperties>
</file>