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6605-A9AB-4A3E-A9C1-0C2D925DC414}"/>
              </a:ext>
            </a:extLst>
          </p:cNvPr>
          <p:cNvSpPr>
            <a:spLocks noGrp="1"/>
          </p:cNvSpPr>
          <p:nvPr>
            <p:ph type="title"/>
          </p:nvPr>
        </p:nvSpPr>
        <p:spPr/>
        <p:txBody>
          <a:bodyPr/>
          <a:lstStyle/>
          <a:p>
            <a:r>
              <a:rPr lang="en-US"/>
              <a:t>LinkedIn Posts Table | TMNAS - 1 of 5</a:t>
            </a:r>
          </a:p>
        </p:txBody>
      </p:sp>
      <p:graphicFrame>
        <p:nvGraphicFramePr>
          <p:cNvPr id="5" name="Table Placeholder 4">
            <a:extLst>
              <a:ext uri="{FF2B5EF4-FFF2-40B4-BE49-F238E27FC236}">
                <a16:creationId xmlns:a16="http://schemas.microsoft.com/office/drawing/2014/main" id="{3A921070-AF46-4C92-8997-B87BAEA6A190}"/>
              </a:ext>
            </a:extLst>
          </p:cNvPr>
          <p:cNvGraphicFramePr>
            <a:graphicFrameLocks noGrp="1"/>
          </p:cNvGraphicFramePr>
          <p:nvPr>
            <p:ph type="tbl" sz="quarter" idx="13"/>
            <p:extLst>
              <p:ext uri="{D42A27DB-BD31-4B8C-83A1-F6EECF244321}">
                <p14:modId xmlns:p14="http://schemas.microsoft.com/office/powerpoint/2010/main" val="3246902316"/>
              </p:ext>
            </p:extLst>
          </p:nvPr>
        </p:nvGraphicFramePr>
        <p:xfrm>
          <a:off x="457200" y="1731963"/>
          <a:ext cx="7900416" cy="91948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14693792"/>
                    </a:ext>
                  </a:extLst>
                </a:gridCol>
                <a:gridCol w="658368">
                  <a:extLst>
                    <a:ext uri="{9D8B030D-6E8A-4147-A177-3AD203B41FA5}">
                      <a16:colId xmlns:a16="http://schemas.microsoft.com/office/drawing/2014/main" val="3744778239"/>
                    </a:ext>
                  </a:extLst>
                </a:gridCol>
                <a:gridCol w="658368">
                  <a:extLst>
                    <a:ext uri="{9D8B030D-6E8A-4147-A177-3AD203B41FA5}">
                      <a16:colId xmlns:a16="http://schemas.microsoft.com/office/drawing/2014/main" val="2405645108"/>
                    </a:ext>
                  </a:extLst>
                </a:gridCol>
                <a:gridCol w="658368">
                  <a:extLst>
                    <a:ext uri="{9D8B030D-6E8A-4147-A177-3AD203B41FA5}">
                      <a16:colId xmlns:a16="http://schemas.microsoft.com/office/drawing/2014/main" val="1883519995"/>
                    </a:ext>
                  </a:extLst>
                </a:gridCol>
                <a:gridCol w="658368">
                  <a:extLst>
                    <a:ext uri="{9D8B030D-6E8A-4147-A177-3AD203B41FA5}">
                      <a16:colId xmlns:a16="http://schemas.microsoft.com/office/drawing/2014/main" val="3334151725"/>
                    </a:ext>
                  </a:extLst>
                </a:gridCol>
                <a:gridCol w="658368">
                  <a:extLst>
                    <a:ext uri="{9D8B030D-6E8A-4147-A177-3AD203B41FA5}">
                      <a16:colId xmlns:a16="http://schemas.microsoft.com/office/drawing/2014/main" val="3147877105"/>
                    </a:ext>
                  </a:extLst>
                </a:gridCol>
                <a:gridCol w="658368">
                  <a:extLst>
                    <a:ext uri="{9D8B030D-6E8A-4147-A177-3AD203B41FA5}">
                      <a16:colId xmlns:a16="http://schemas.microsoft.com/office/drawing/2014/main" val="4221645466"/>
                    </a:ext>
                  </a:extLst>
                </a:gridCol>
                <a:gridCol w="658368">
                  <a:extLst>
                    <a:ext uri="{9D8B030D-6E8A-4147-A177-3AD203B41FA5}">
                      <a16:colId xmlns:a16="http://schemas.microsoft.com/office/drawing/2014/main" val="1258060799"/>
                    </a:ext>
                  </a:extLst>
                </a:gridCol>
                <a:gridCol w="658368">
                  <a:extLst>
                    <a:ext uri="{9D8B030D-6E8A-4147-A177-3AD203B41FA5}">
                      <a16:colId xmlns:a16="http://schemas.microsoft.com/office/drawing/2014/main" val="3588216963"/>
                    </a:ext>
                  </a:extLst>
                </a:gridCol>
                <a:gridCol w="658368">
                  <a:extLst>
                    <a:ext uri="{9D8B030D-6E8A-4147-A177-3AD203B41FA5}">
                      <a16:colId xmlns:a16="http://schemas.microsoft.com/office/drawing/2014/main" val="2936298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5361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- 2024-03-04 11:02:23</a:t>
                      </a:r>
                      <a:r>
                        <a:rPr kumimoji="0" lang="en-US" sz="1000" b="0" i="0" u="none" strike="noStrike" kern="1200" cap="none" spc="0" normalizeH="0" baseline="0" noProof="0">
                          <a:ln>
                            <a:noFill/>
                          </a:ln>
                          <a:solidFill>
                            <a:prstClr val="black"/>
                          </a:solidFill>
                          <a:effectLst/>
                          <a:uLnTx/>
                          <a:uFillTx/>
                          <a:latin typeface="Calibri"/>
                          <a:ea typeface="+mn-ea"/>
                          <a:cs typeface="+mn-cs"/>
                        </a:rPr>
                        <a:t>
 Driving innovation at a global company can come with many challenges. Different cultures, laws, and languages are just a few. Check out this clip to hear Robert Pick, EVP &amp; Chief Information Officer, explain how Tokio Marine fosters innovation.
Watch the full episode of #CoffeeandCodeless here: https://bit.ly/3T5oTej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6.5312244341424 %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3519</a:t>
                      </a:r>
                    </a:p>
                  </a:txBody>
                  <a:tcPr/>
                </a:tc>
                <a:extLst>
                  <a:ext uri="{0D108BD9-81ED-4DB2-BD59-A6C34878D82A}">
                    <a16:rowId xmlns:a16="http://schemas.microsoft.com/office/drawing/2014/main" val="1208871331"/>
                  </a:ext>
                </a:extLst>
              </a:tr>
            </a:tbl>
          </a:graphicData>
        </a:graphic>
      </p:graphicFrame>
      <p:sp>
        <p:nvSpPr>
          <p:cNvPr id="4" name="Text Placeholder 3">
            <a:extLst>
              <a:ext uri="{FF2B5EF4-FFF2-40B4-BE49-F238E27FC236}">
                <a16:creationId xmlns:a16="http://schemas.microsoft.com/office/drawing/2014/main" id="{D55504CF-AE03-4A8F-8FF8-9EE27AC5AFA8}"/>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4069169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D00DC-0C0A-4738-8A6E-1E30D620E986}"/>
              </a:ext>
            </a:extLst>
          </p:cNvPr>
          <p:cNvSpPr>
            <a:spLocks noGrp="1"/>
          </p:cNvSpPr>
          <p:nvPr>
            <p:ph type="title"/>
          </p:nvPr>
        </p:nvSpPr>
        <p:spPr/>
        <p:txBody>
          <a:bodyPr/>
          <a:lstStyle/>
          <a:p>
            <a:r>
              <a:rPr lang="en-US"/>
              <a:t>LinkedIn Posts Table | TMNAS - 2 of 5</a:t>
            </a:r>
          </a:p>
        </p:txBody>
      </p:sp>
      <p:graphicFrame>
        <p:nvGraphicFramePr>
          <p:cNvPr id="5" name="Table Placeholder 4">
            <a:extLst>
              <a:ext uri="{FF2B5EF4-FFF2-40B4-BE49-F238E27FC236}">
                <a16:creationId xmlns:a16="http://schemas.microsoft.com/office/drawing/2014/main" id="{646393D7-7E4F-4CE9-8C37-7CFA682A7310}"/>
              </a:ext>
            </a:extLst>
          </p:cNvPr>
          <p:cNvGraphicFramePr>
            <a:graphicFrameLocks noGrp="1"/>
          </p:cNvGraphicFramePr>
          <p:nvPr>
            <p:ph type="tbl" sz="quarter" idx="13"/>
            <p:extLst>
              <p:ext uri="{D42A27DB-BD31-4B8C-83A1-F6EECF244321}">
                <p14:modId xmlns:p14="http://schemas.microsoft.com/office/powerpoint/2010/main" val="3832929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56978919"/>
                    </a:ext>
                  </a:extLst>
                </a:gridCol>
                <a:gridCol w="658368">
                  <a:extLst>
                    <a:ext uri="{9D8B030D-6E8A-4147-A177-3AD203B41FA5}">
                      <a16:colId xmlns:a16="http://schemas.microsoft.com/office/drawing/2014/main" val="889796540"/>
                    </a:ext>
                  </a:extLst>
                </a:gridCol>
                <a:gridCol w="658368">
                  <a:extLst>
                    <a:ext uri="{9D8B030D-6E8A-4147-A177-3AD203B41FA5}">
                      <a16:colId xmlns:a16="http://schemas.microsoft.com/office/drawing/2014/main" val="2328613957"/>
                    </a:ext>
                  </a:extLst>
                </a:gridCol>
                <a:gridCol w="658368">
                  <a:extLst>
                    <a:ext uri="{9D8B030D-6E8A-4147-A177-3AD203B41FA5}">
                      <a16:colId xmlns:a16="http://schemas.microsoft.com/office/drawing/2014/main" val="2281859110"/>
                    </a:ext>
                  </a:extLst>
                </a:gridCol>
                <a:gridCol w="658368">
                  <a:extLst>
                    <a:ext uri="{9D8B030D-6E8A-4147-A177-3AD203B41FA5}">
                      <a16:colId xmlns:a16="http://schemas.microsoft.com/office/drawing/2014/main" val="3045862948"/>
                    </a:ext>
                  </a:extLst>
                </a:gridCol>
                <a:gridCol w="658368">
                  <a:extLst>
                    <a:ext uri="{9D8B030D-6E8A-4147-A177-3AD203B41FA5}">
                      <a16:colId xmlns:a16="http://schemas.microsoft.com/office/drawing/2014/main" val="3344926943"/>
                    </a:ext>
                  </a:extLst>
                </a:gridCol>
                <a:gridCol w="658368">
                  <a:extLst>
                    <a:ext uri="{9D8B030D-6E8A-4147-A177-3AD203B41FA5}">
                      <a16:colId xmlns:a16="http://schemas.microsoft.com/office/drawing/2014/main" val="2203095360"/>
                    </a:ext>
                  </a:extLst>
                </a:gridCol>
                <a:gridCol w="658368">
                  <a:extLst>
                    <a:ext uri="{9D8B030D-6E8A-4147-A177-3AD203B41FA5}">
                      <a16:colId xmlns:a16="http://schemas.microsoft.com/office/drawing/2014/main" val="2695568107"/>
                    </a:ext>
                  </a:extLst>
                </a:gridCol>
                <a:gridCol w="658368">
                  <a:extLst>
                    <a:ext uri="{9D8B030D-6E8A-4147-A177-3AD203B41FA5}">
                      <a16:colId xmlns:a16="http://schemas.microsoft.com/office/drawing/2014/main" val="3983620118"/>
                    </a:ext>
                  </a:extLst>
                </a:gridCol>
                <a:gridCol w="658368">
                  <a:extLst>
                    <a:ext uri="{9D8B030D-6E8A-4147-A177-3AD203B41FA5}">
                      <a16:colId xmlns:a16="http://schemas.microsoft.com/office/drawing/2014/main" val="266346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0209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- 2024-02-13 14:45:14</a:t>
                      </a:r>
                      <a:r>
                        <a:rPr kumimoji="0" lang="en-US" sz="1000" b="0" i="0" u="none" strike="noStrike" kern="1200" cap="none" spc="0" normalizeH="0" baseline="0" noProof="0">
                          <a:ln>
                            <a:noFill/>
                          </a:ln>
                          <a:solidFill>
                            <a:prstClr val="black"/>
                          </a:solidFill>
                          <a:effectLst/>
                          <a:uLnTx/>
                          <a:uFillTx/>
                          <a:latin typeface="Calibri"/>
                          <a:ea typeface="+mn-ea"/>
                          <a:cs typeface="+mn-cs"/>
                        </a:rPr>
                        <a:t>
 Over the years, TMNAS has embraced a larger role in various global initiatives, including overseeing the recruitment and administration of Tokio Marine’s two-year global rotational leadership development program, the Management Associate Program (MAP). 
MAP has grown over the past 7 years and we’re excited to be welcoming our newest class of 10 participants later this year! As a result of the program's growth, we are actively recruiting for two Global HR positions to support our MAP team! 🌏
Check out the links below for more details. 
Global HR Coordinator:  https://bit.ly/4bE5OZd 
Global Rotation Program Administrator:  https://bit.ly/4bxXRod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19.799231097821 %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74133790"/>
                  </a:ext>
                </a:extLst>
              </a:tr>
            </a:tbl>
          </a:graphicData>
        </a:graphic>
      </p:graphicFrame>
      <p:sp>
        <p:nvSpPr>
          <p:cNvPr id="4" name="Text Placeholder 3">
            <a:extLst>
              <a:ext uri="{FF2B5EF4-FFF2-40B4-BE49-F238E27FC236}">
                <a16:creationId xmlns:a16="http://schemas.microsoft.com/office/drawing/2014/main" id="{10A08525-E54D-4F23-ACDE-F55663E42450}"/>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2442524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07E28-EC84-4BC7-BB84-472715A3EA48}"/>
              </a:ext>
            </a:extLst>
          </p:cNvPr>
          <p:cNvSpPr>
            <a:spLocks noGrp="1"/>
          </p:cNvSpPr>
          <p:nvPr>
            <p:ph type="title"/>
          </p:nvPr>
        </p:nvSpPr>
        <p:spPr/>
        <p:txBody>
          <a:bodyPr/>
          <a:lstStyle/>
          <a:p>
            <a:r>
              <a:rPr lang="en-US"/>
              <a:t>LinkedIn Posts Table | TMNAS - 3 of 5</a:t>
            </a:r>
          </a:p>
        </p:txBody>
      </p:sp>
      <p:graphicFrame>
        <p:nvGraphicFramePr>
          <p:cNvPr id="5" name="Table Placeholder 4">
            <a:extLst>
              <a:ext uri="{FF2B5EF4-FFF2-40B4-BE49-F238E27FC236}">
                <a16:creationId xmlns:a16="http://schemas.microsoft.com/office/drawing/2014/main" id="{6E1C1CC6-240D-4082-A170-417BC0E5232B}"/>
              </a:ext>
            </a:extLst>
          </p:cNvPr>
          <p:cNvGraphicFramePr>
            <a:graphicFrameLocks noGrp="1"/>
          </p:cNvGraphicFramePr>
          <p:nvPr>
            <p:ph type="tbl" sz="quarter" idx="13"/>
            <p:extLst>
              <p:ext uri="{D42A27DB-BD31-4B8C-83A1-F6EECF244321}">
                <p14:modId xmlns:p14="http://schemas.microsoft.com/office/powerpoint/2010/main" val="2386473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32769404"/>
                    </a:ext>
                  </a:extLst>
                </a:gridCol>
                <a:gridCol w="658368">
                  <a:extLst>
                    <a:ext uri="{9D8B030D-6E8A-4147-A177-3AD203B41FA5}">
                      <a16:colId xmlns:a16="http://schemas.microsoft.com/office/drawing/2014/main" val="4230862523"/>
                    </a:ext>
                  </a:extLst>
                </a:gridCol>
                <a:gridCol w="658368">
                  <a:extLst>
                    <a:ext uri="{9D8B030D-6E8A-4147-A177-3AD203B41FA5}">
                      <a16:colId xmlns:a16="http://schemas.microsoft.com/office/drawing/2014/main" val="3227996335"/>
                    </a:ext>
                  </a:extLst>
                </a:gridCol>
                <a:gridCol w="658368">
                  <a:extLst>
                    <a:ext uri="{9D8B030D-6E8A-4147-A177-3AD203B41FA5}">
                      <a16:colId xmlns:a16="http://schemas.microsoft.com/office/drawing/2014/main" val="2781202081"/>
                    </a:ext>
                  </a:extLst>
                </a:gridCol>
                <a:gridCol w="658368">
                  <a:extLst>
                    <a:ext uri="{9D8B030D-6E8A-4147-A177-3AD203B41FA5}">
                      <a16:colId xmlns:a16="http://schemas.microsoft.com/office/drawing/2014/main" val="714821249"/>
                    </a:ext>
                  </a:extLst>
                </a:gridCol>
                <a:gridCol w="658368">
                  <a:extLst>
                    <a:ext uri="{9D8B030D-6E8A-4147-A177-3AD203B41FA5}">
                      <a16:colId xmlns:a16="http://schemas.microsoft.com/office/drawing/2014/main" val="1756043275"/>
                    </a:ext>
                  </a:extLst>
                </a:gridCol>
                <a:gridCol w="658368">
                  <a:extLst>
                    <a:ext uri="{9D8B030D-6E8A-4147-A177-3AD203B41FA5}">
                      <a16:colId xmlns:a16="http://schemas.microsoft.com/office/drawing/2014/main" val="1750687486"/>
                    </a:ext>
                  </a:extLst>
                </a:gridCol>
                <a:gridCol w="658368">
                  <a:extLst>
                    <a:ext uri="{9D8B030D-6E8A-4147-A177-3AD203B41FA5}">
                      <a16:colId xmlns:a16="http://schemas.microsoft.com/office/drawing/2014/main" val="1560852349"/>
                    </a:ext>
                  </a:extLst>
                </a:gridCol>
                <a:gridCol w="658368">
                  <a:extLst>
                    <a:ext uri="{9D8B030D-6E8A-4147-A177-3AD203B41FA5}">
                      <a16:colId xmlns:a16="http://schemas.microsoft.com/office/drawing/2014/main" val="1047220327"/>
                    </a:ext>
                  </a:extLst>
                </a:gridCol>
                <a:gridCol w="658368">
                  <a:extLst>
                    <a:ext uri="{9D8B030D-6E8A-4147-A177-3AD203B41FA5}">
                      <a16:colId xmlns:a16="http://schemas.microsoft.com/office/drawing/2014/main" val="3657000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4138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- 2024-03-27 11:48:07</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that we made the Top Workplaces USA 2024 list! We ranked #4 out of 100 organizations in the 500-999 employees category! This achievement highlights the exceptional culture and dedication of our team. We would like to thank all of our employees for making TMNAS a great place to work! 👏
Explore our career opportunities: https://bit.ly/4bOg3u7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6.055601431324 %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13217123"/>
                  </a:ext>
                </a:extLst>
              </a:tr>
            </a:tbl>
          </a:graphicData>
        </a:graphic>
      </p:graphicFrame>
      <p:sp>
        <p:nvSpPr>
          <p:cNvPr id="4" name="Text Placeholder 3">
            <a:extLst>
              <a:ext uri="{FF2B5EF4-FFF2-40B4-BE49-F238E27FC236}">
                <a16:creationId xmlns:a16="http://schemas.microsoft.com/office/drawing/2014/main" id="{8FB0905D-7A15-41ED-9F98-36ADE12FCCCC}"/>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1436642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C96C0-1212-4805-A213-B6B53DF88AA4}"/>
              </a:ext>
            </a:extLst>
          </p:cNvPr>
          <p:cNvSpPr>
            <a:spLocks noGrp="1"/>
          </p:cNvSpPr>
          <p:nvPr>
            <p:ph type="title"/>
          </p:nvPr>
        </p:nvSpPr>
        <p:spPr/>
        <p:txBody>
          <a:bodyPr/>
          <a:lstStyle/>
          <a:p>
            <a:r>
              <a:rPr lang="en-US"/>
              <a:t>LinkedIn Posts Table | TMNAS - 4 of 5</a:t>
            </a:r>
          </a:p>
        </p:txBody>
      </p:sp>
      <p:graphicFrame>
        <p:nvGraphicFramePr>
          <p:cNvPr id="5" name="Table Placeholder 4">
            <a:extLst>
              <a:ext uri="{FF2B5EF4-FFF2-40B4-BE49-F238E27FC236}">
                <a16:creationId xmlns:a16="http://schemas.microsoft.com/office/drawing/2014/main" id="{26F03806-316B-4C26-9A98-93FDCC029EBE}"/>
              </a:ext>
            </a:extLst>
          </p:cNvPr>
          <p:cNvGraphicFramePr>
            <a:graphicFrameLocks noGrp="1"/>
          </p:cNvGraphicFramePr>
          <p:nvPr>
            <p:ph type="tbl" sz="quarter" idx="13"/>
            <p:extLst>
              <p:ext uri="{D42A27DB-BD31-4B8C-83A1-F6EECF244321}">
                <p14:modId xmlns:p14="http://schemas.microsoft.com/office/powerpoint/2010/main" val="3170824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121014366"/>
                    </a:ext>
                  </a:extLst>
                </a:gridCol>
                <a:gridCol w="658368">
                  <a:extLst>
                    <a:ext uri="{9D8B030D-6E8A-4147-A177-3AD203B41FA5}">
                      <a16:colId xmlns:a16="http://schemas.microsoft.com/office/drawing/2014/main" val="1928281997"/>
                    </a:ext>
                  </a:extLst>
                </a:gridCol>
                <a:gridCol w="658368">
                  <a:extLst>
                    <a:ext uri="{9D8B030D-6E8A-4147-A177-3AD203B41FA5}">
                      <a16:colId xmlns:a16="http://schemas.microsoft.com/office/drawing/2014/main" val="3578166076"/>
                    </a:ext>
                  </a:extLst>
                </a:gridCol>
                <a:gridCol w="658368">
                  <a:extLst>
                    <a:ext uri="{9D8B030D-6E8A-4147-A177-3AD203B41FA5}">
                      <a16:colId xmlns:a16="http://schemas.microsoft.com/office/drawing/2014/main" val="2793598371"/>
                    </a:ext>
                  </a:extLst>
                </a:gridCol>
                <a:gridCol w="658368">
                  <a:extLst>
                    <a:ext uri="{9D8B030D-6E8A-4147-A177-3AD203B41FA5}">
                      <a16:colId xmlns:a16="http://schemas.microsoft.com/office/drawing/2014/main" val="1814253588"/>
                    </a:ext>
                  </a:extLst>
                </a:gridCol>
                <a:gridCol w="658368">
                  <a:extLst>
                    <a:ext uri="{9D8B030D-6E8A-4147-A177-3AD203B41FA5}">
                      <a16:colId xmlns:a16="http://schemas.microsoft.com/office/drawing/2014/main" val="1296440374"/>
                    </a:ext>
                  </a:extLst>
                </a:gridCol>
                <a:gridCol w="658368">
                  <a:extLst>
                    <a:ext uri="{9D8B030D-6E8A-4147-A177-3AD203B41FA5}">
                      <a16:colId xmlns:a16="http://schemas.microsoft.com/office/drawing/2014/main" val="139990931"/>
                    </a:ext>
                  </a:extLst>
                </a:gridCol>
                <a:gridCol w="658368">
                  <a:extLst>
                    <a:ext uri="{9D8B030D-6E8A-4147-A177-3AD203B41FA5}">
                      <a16:colId xmlns:a16="http://schemas.microsoft.com/office/drawing/2014/main" val="3124988366"/>
                    </a:ext>
                  </a:extLst>
                </a:gridCol>
                <a:gridCol w="658368">
                  <a:extLst>
                    <a:ext uri="{9D8B030D-6E8A-4147-A177-3AD203B41FA5}">
                      <a16:colId xmlns:a16="http://schemas.microsoft.com/office/drawing/2014/main" val="153781538"/>
                    </a:ext>
                  </a:extLst>
                </a:gridCol>
                <a:gridCol w="658368">
                  <a:extLst>
                    <a:ext uri="{9D8B030D-6E8A-4147-A177-3AD203B41FA5}">
                      <a16:colId xmlns:a16="http://schemas.microsoft.com/office/drawing/2014/main" val="4080078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99692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- 2024-01-24 10:13:47</a:t>
                      </a:r>
                      <a:r>
                        <a:rPr kumimoji="0" lang="en-US" sz="1000" b="0" i="0" u="none" strike="noStrike" kern="1200" cap="none" spc="0" normalizeH="0" baseline="0" noProof="0">
                          <a:ln>
                            <a:noFill/>
                          </a:ln>
                          <a:solidFill>
                            <a:prstClr val="black"/>
                          </a:solidFill>
                          <a:effectLst/>
                          <a:uLnTx/>
                          <a:uFillTx/>
                          <a:latin typeface="Calibri"/>
                          <a:ea typeface="+mn-ea"/>
                          <a:cs typeface="+mn-cs"/>
                        </a:rPr>
                        <a:t>
 Our Women's Employee Resource Group, the TMNAS Women's Collective, gathered yesterday for their kickoff meeting where members introduced themselves and got a sneak peek at activities for the year ahead! Their mission is to build an inclusive community to elevate women, providing an opportunity to talk about issues they face, build relationships, and learn strategies and philosophies to help them be the best version of themselves. We look forward to watching this group thrive in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14.331797235023 %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33510034"/>
                  </a:ext>
                </a:extLst>
              </a:tr>
            </a:tbl>
          </a:graphicData>
        </a:graphic>
      </p:graphicFrame>
      <p:sp>
        <p:nvSpPr>
          <p:cNvPr id="4" name="Text Placeholder 3">
            <a:extLst>
              <a:ext uri="{FF2B5EF4-FFF2-40B4-BE49-F238E27FC236}">
                <a16:creationId xmlns:a16="http://schemas.microsoft.com/office/drawing/2014/main" id="{F944E765-EA39-42C8-9139-F6A574143493}"/>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955658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EF7BC-34F1-4AA5-8B18-249C5EE61C8F}"/>
              </a:ext>
            </a:extLst>
          </p:cNvPr>
          <p:cNvSpPr>
            <a:spLocks noGrp="1"/>
          </p:cNvSpPr>
          <p:nvPr>
            <p:ph type="title"/>
          </p:nvPr>
        </p:nvSpPr>
        <p:spPr/>
        <p:txBody>
          <a:bodyPr/>
          <a:lstStyle/>
          <a:p>
            <a:r>
              <a:rPr lang="en-US"/>
              <a:t>LinkedIn Posts Table | TMNAS - 5 of 5</a:t>
            </a:r>
          </a:p>
        </p:txBody>
      </p:sp>
      <p:graphicFrame>
        <p:nvGraphicFramePr>
          <p:cNvPr id="5" name="Table Placeholder 4">
            <a:extLst>
              <a:ext uri="{FF2B5EF4-FFF2-40B4-BE49-F238E27FC236}">
                <a16:creationId xmlns:a16="http://schemas.microsoft.com/office/drawing/2014/main" id="{5093ECE2-ED6C-42E3-91BE-C53153E1687B}"/>
              </a:ext>
            </a:extLst>
          </p:cNvPr>
          <p:cNvGraphicFramePr>
            <a:graphicFrameLocks noGrp="1"/>
          </p:cNvGraphicFramePr>
          <p:nvPr>
            <p:ph type="tbl" sz="quarter" idx="13"/>
            <p:extLst>
              <p:ext uri="{D42A27DB-BD31-4B8C-83A1-F6EECF244321}">
                <p14:modId xmlns:p14="http://schemas.microsoft.com/office/powerpoint/2010/main" val="2109847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53861804"/>
                    </a:ext>
                  </a:extLst>
                </a:gridCol>
                <a:gridCol w="658368">
                  <a:extLst>
                    <a:ext uri="{9D8B030D-6E8A-4147-A177-3AD203B41FA5}">
                      <a16:colId xmlns:a16="http://schemas.microsoft.com/office/drawing/2014/main" val="4159766613"/>
                    </a:ext>
                  </a:extLst>
                </a:gridCol>
                <a:gridCol w="658368">
                  <a:extLst>
                    <a:ext uri="{9D8B030D-6E8A-4147-A177-3AD203B41FA5}">
                      <a16:colId xmlns:a16="http://schemas.microsoft.com/office/drawing/2014/main" val="2068650398"/>
                    </a:ext>
                  </a:extLst>
                </a:gridCol>
                <a:gridCol w="658368">
                  <a:extLst>
                    <a:ext uri="{9D8B030D-6E8A-4147-A177-3AD203B41FA5}">
                      <a16:colId xmlns:a16="http://schemas.microsoft.com/office/drawing/2014/main" val="1265376572"/>
                    </a:ext>
                  </a:extLst>
                </a:gridCol>
                <a:gridCol w="658368">
                  <a:extLst>
                    <a:ext uri="{9D8B030D-6E8A-4147-A177-3AD203B41FA5}">
                      <a16:colId xmlns:a16="http://schemas.microsoft.com/office/drawing/2014/main" val="3628010743"/>
                    </a:ext>
                  </a:extLst>
                </a:gridCol>
                <a:gridCol w="658368">
                  <a:extLst>
                    <a:ext uri="{9D8B030D-6E8A-4147-A177-3AD203B41FA5}">
                      <a16:colId xmlns:a16="http://schemas.microsoft.com/office/drawing/2014/main" val="952138221"/>
                    </a:ext>
                  </a:extLst>
                </a:gridCol>
                <a:gridCol w="658368">
                  <a:extLst>
                    <a:ext uri="{9D8B030D-6E8A-4147-A177-3AD203B41FA5}">
                      <a16:colId xmlns:a16="http://schemas.microsoft.com/office/drawing/2014/main" val="1010279144"/>
                    </a:ext>
                  </a:extLst>
                </a:gridCol>
                <a:gridCol w="658368">
                  <a:extLst>
                    <a:ext uri="{9D8B030D-6E8A-4147-A177-3AD203B41FA5}">
                      <a16:colId xmlns:a16="http://schemas.microsoft.com/office/drawing/2014/main" val="732368812"/>
                    </a:ext>
                  </a:extLst>
                </a:gridCol>
                <a:gridCol w="658368">
                  <a:extLst>
                    <a:ext uri="{9D8B030D-6E8A-4147-A177-3AD203B41FA5}">
                      <a16:colId xmlns:a16="http://schemas.microsoft.com/office/drawing/2014/main" val="3297941298"/>
                    </a:ext>
                  </a:extLst>
                </a:gridCol>
                <a:gridCol w="658368">
                  <a:extLst>
                    <a:ext uri="{9D8B030D-6E8A-4147-A177-3AD203B41FA5}">
                      <a16:colId xmlns:a16="http://schemas.microsoft.com/office/drawing/2014/main" val="4123955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5417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- 2024-01-31 15:17:40</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 Hot Chocolate Day! TMNAS employees embraced the cozy vibes and warmed up with a cup of hot cocoa this afternoon. Everyone enjoyed this delicious treat, including our Honolulu office who got some to make at home!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25.693544205341 %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63305845"/>
                  </a:ext>
                </a:extLst>
              </a:tr>
            </a:tbl>
          </a:graphicData>
        </a:graphic>
      </p:graphicFrame>
      <p:sp>
        <p:nvSpPr>
          <p:cNvPr id="4" name="Text Placeholder 3">
            <a:extLst>
              <a:ext uri="{FF2B5EF4-FFF2-40B4-BE49-F238E27FC236}">
                <a16:creationId xmlns:a16="http://schemas.microsoft.com/office/drawing/2014/main" id="{F9AFB1AD-DA22-41A1-899F-3FC9E8C00C8E}"/>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7591439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624</Words>
  <Application>Microsoft Office PowerPoint</Application>
  <PresentationFormat>On-screen Show (4:3)</PresentationFormat>
  <Paragraphs>110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LinkedIn Posts Table | TMNAS - 1 of 5</vt:lpstr>
      <vt:lpstr>LinkedIn Posts Table | TMNAS - 2 of 5</vt:lpstr>
      <vt:lpstr>LinkedIn Posts Table | TMNAS - 3 of 5</vt:lpstr>
      <vt:lpstr>LinkedIn Posts Table | TMNAS - 4 of 5</vt:lpstr>
      <vt:lpstr>LinkedIn Posts Table | TMNAS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TMNAS - 1 of 5</dc:title>
  <dc:creator>Frederik Born</dc:creator>
  <cp:lastModifiedBy>Frederik Born</cp:lastModifiedBy>
  <cp:revision>1</cp:revision>
  <dcterms:created xsi:type="dcterms:W3CDTF">2024-04-17T01:58:43Z</dcterms:created>
  <dcterms:modified xsi:type="dcterms:W3CDTF">2024-04-17T01:59:02Z</dcterms:modified>
</cp:coreProperties>
</file>