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E8E3B-4AFA-4F0F-BAA3-8230A9A42A95}"/>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9D173B7C-5298-4626-BCC8-42428AC1746F}"/>
              </a:ext>
            </a:extLst>
          </p:cNvPr>
          <p:cNvGraphicFramePr>
            <a:graphicFrameLocks noGrp="1"/>
          </p:cNvGraphicFramePr>
          <p:nvPr>
            <p:ph type="tbl" sz="quarter" idx="13"/>
            <p:extLst>
              <p:ext uri="{D42A27DB-BD31-4B8C-83A1-F6EECF244321}">
                <p14:modId xmlns:p14="http://schemas.microsoft.com/office/powerpoint/2010/main" val="1356022243"/>
              </p:ext>
            </p:extLst>
          </p:nvPr>
        </p:nvGraphicFramePr>
        <p:xfrm>
          <a:off x="457200" y="1731963"/>
          <a:ext cx="8065008" cy="25095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51215039"/>
                    </a:ext>
                  </a:extLst>
                </a:gridCol>
                <a:gridCol w="1152144">
                  <a:extLst>
                    <a:ext uri="{9D8B030D-6E8A-4147-A177-3AD203B41FA5}">
                      <a16:colId xmlns:a16="http://schemas.microsoft.com/office/drawing/2014/main" val="459546966"/>
                    </a:ext>
                  </a:extLst>
                </a:gridCol>
                <a:gridCol w="1152144">
                  <a:extLst>
                    <a:ext uri="{9D8B030D-6E8A-4147-A177-3AD203B41FA5}">
                      <a16:colId xmlns:a16="http://schemas.microsoft.com/office/drawing/2014/main" val="3602223688"/>
                    </a:ext>
                  </a:extLst>
                </a:gridCol>
                <a:gridCol w="1152144">
                  <a:extLst>
                    <a:ext uri="{9D8B030D-6E8A-4147-A177-3AD203B41FA5}">
                      <a16:colId xmlns:a16="http://schemas.microsoft.com/office/drawing/2014/main" val="1462552101"/>
                    </a:ext>
                  </a:extLst>
                </a:gridCol>
                <a:gridCol w="1152144">
                  <a:extLst>
                    <a:ext uri="{9D8B030D-6E8A-4147-A177-3AD203B41FA5}">
                      <a16:colId xmlns:a16="http://schemas.microsoft.com/office/drawing/2014/main" val="2165842213"/>
                    </a:ext>
                  </a:extLst>
                </a:gridCol>
                <a:gridCol w="1152144">
                  <a:extLst>
                    <a:ext uri="{9D8B030D-6E8A-4147-A177-3AD203B41FA5}">
                      <a16:colId xmlns:a16="http://schemas.microsoft.com/office/drawing/2014/main" val="114219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9283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- 2024-02-12 16:00:07</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TMNAS employs interns from colleges and universities all around the US? Listen to what some of our 2023 Summer interns had to say about their experience here!  
If you are a @saintjosephs student, sign up for the Virtual Career Fair on Feb. 21st to hear from TMNAS! https://t.co/6X3bqCn0CB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2.0725 %</a:t>
                      </a:r>
                    </a:p>
                  </a:txBody>
                  <a:tcPr/>
                </a:tc>
                <a:extLst>
                  <a:ext uri="{0D108BD9-81ED-4DB2-BD59-A6C34878D82A}">
                    <a16:rowId xmlns:a16="http://schemas.microsoft.com/office/drawing/2014/main" val="159687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- 2024-03-27 11:48:54</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announce that we made the Top Workplaces USA 2024 list! We ranked #4 out of 100 organizations in the 500-999 employees category! This achievement highlights the exceptional culture and dedication of our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1.5000 %</a:t>
                      </a:r>
                    </a:p>
                  </a:txBody>
                  <a:tcPr/>
                </a:tc>
                <a:extLst>
                  <a:ext uri="{0D108BD9-81ED-4DB2-BD59-A6C34878D82A}">
                    <a16:rowId xmlns:a16="http://schemas.microsoft.com/office/drawing/2014/main" val="1057764244"/>
                  </a:ext>
                </a:extLst>
              </a:tr>
            </a:tbl>
          </a:graphicData>
        </a:graphic>
      </p:graphicFrame>
      <p:sp>
        <p:nvSpPr>
          <p:cNvPr id="4" name="Text Placeholder 3">
            <a:extLst>
              <a:ext uri="{FF2B5EF4-FFF2-40B4-BE49-F238E27FC236}">
                <a16:creationId xmlns:a16="http://schemas.microsoft.com/office/drawing/2014/main" id="{2FFBCCAA-CD8A-426E-BD7F-682FD70D8052}"/>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2663842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E134D-6FEC-4DA5-B1CF-8F982457F724}"/>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24EE4B7B-5E13-4946-92AB-CFF4B45A4D8E}"/>
              </a:ext>
            </a:extLst>
          </p:cNvPr>
          <p:cNvGraphicFramePr>
            <a:graphicFrameLocks noGrp="1"/>
          </p:cNvGraphicFramePr>
          <p:nvPr>
            <p:ph type="tbl" sz="quarter" idx="13"/>
            <p:extLst>
              <p:ext uri="{D42A27DB-BD31-4B8C-83A1-F6EECF244321}">
                <p14:modId xmlns:p14="http://schemas.microsoft.com/office/powerpoint/2010/main" val="181700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56901934"/>
                    </a:ext>
                  </a:extLst>
                </a:gridCol>
                <a:gridCol w="1152144">
                  <a:extLst>
                    <a:ext uri="{9D8B030D-6E8A-4147-A177-3AD203B41FA5}">
                      <a16:colId xmlns:a16="http://schemas.microsoft.com/office/drawing/2014/main" val="3128502295"/>
                    </a:ext>
                  </a:extLst>
                </a:gridCol>
                <a:gridCol w="1152144">
                  <a:extLst>
                    <a:ext uri="{9D8B030D-6E8A-4147-A177-3AD203B41FA5}">
                      <a16:colId xmlns:a16="http://schemas.microsoft.com/office/drawing/2014/main" val="84099047"/>
                    </a:ext>
                  </a:extLst>
                </a:gridCol>
                <a:gridCol w="1152144">
                  <a:extLst>
                    <a:ext uri="{9D8B030D-6E8A-4147-A177-3AD203B41FA5}">
                      <a16:colId xmlns:a16="http://schemas.microsoft.com/office/drawing/2014/main" val="3739787018"/>
                    </a:ext>
                  </a:extLst>
                </a:gridCol>
                <a:gridCol w="1152144">
                  <a:extLst>
                    <a:ext uri="{9D8B030D-6E8A-4147-A177-3AD203B41FA5}">
                      <a16:colId xmlns:a16="http://schemas.microsoft.com/office/drawing/2014/main" val="3992488385"/>
                    </a:ext>
                  </a:extLst>
                </a:gridCol>
                <a:gridCol w="1152144">
                  <a:extLst>
                    <a:ext uri="{9D8B030D-6E8A-4147-A177-3AD203B41FA5}">
                      <a16:colId xmlns:a16="http://schemas.microsoft.com/office/drawing/2014/main" val="944701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9016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- 2024-01-23 15:49:58</a:t>
                      </a:r>
                      <a:r>
                        <a:rPr kumimoji="0" lang="en-US" sz="1000" b="0" i="0" u="none" strike="noStrike" kern="1200" cap="none" spc="0" normalizeH="0" baseline="0" noProof="0">
                          <a:ln>
                            <a:noFill/>
                          </a:ln>
                          <a:solidFill>
                            <a:prstClr val="black"/>
                          </a:solidFill>
                          <a:effectLst/>
                          <a:uLnTx/>
                          <a:uFillTx/>
                          <a:latin typeface="Calibri"/>
                          <a:ea typeface="+mn-ea"/>
                          <a:cs typeface="+mn-cs"/>
                        </a:rPr>
                        <a:t>
 Mentor and mentee pairs from our TogetherTMNAS Mentorship Program closed out a year of connection by gathering together to share their experiences with professional growth and key takeaways from the program. We look forward to kicking off another round of the program this spring! https://t.co/8RDqSuw8IP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222304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- 2024-02-13 14:37:42</a:t>
                      </a:r>
                      <a:r>
                        <a:rPr kumimoji="0" lang="en-US" sz="1000" b="0" i="0" u="none" strike="noStrike" kern="1200" cap="none" spc="0" normalizeH="0" baseline="0" noProof="0">
                          <a:ln>
                            <a:noFill/>
                          </a:ln>
                          <a:solidFill>
                            <a:prstClr val="black"/>
                          </a:solidFill>
                          <a:effectLst/>
                          <a:uLnTx/>
                          <a:uFillTx/>
                          <a:latin typeface="Calibri"/>
                          <a:ea typeface="+mn-ea"/>
                          <a:cs typeface="+mn-cs"/>
                        </a:rPr>
                        <a:t>
 Over the years, TMNAS has embraced a larger role in various global initiatives, including overseeing the recruitment and administration of Tokio Marine’s two-year global rotational leadership development program, the Management Associate Program (MAP).🌏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1.0363 %</a:t>
                      </a:r>
                    </a:p>
                  </a:txBody>
                  <a:tcPr/>
                </a:tc>
                <a:extLst>
                  <a:ext uri="{0D108BD9-81ED-4DB2-BD59-A6C34878D82A}">
                    <a16:rowId xmlns:a16="http://schemas.microsoft.com/office/drawing/2014/main" val="3850863452"/>
                  </a:ext>
                </a:extLst>
              </a:tr>
            </a:tbl>
          </a:graphicData>
        </a:graphic>
      </p:graphicFrame>
      <p:sp>
        <p:nvSpPr>
          <p:cNvPr id="4" name="Text Placeholder 3">
            <a:extLst>
              <a:ext uri="{FF2B5EF4-FFF2-40B4-BE49-F238E27FC236}">
                <a16:creationId xmlns:a16="http://schemas.microsoft.com/office/drawing/2014/main" id="{5245ADF9-EC7C-4DF9-A267-554D98790CF9}"/>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2249337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8231C-9101-4B2E-8101-3D65ECCF0A6D}"/>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ABF7801C-377E-40F3-98CC-C936939C38F0}"/>
              </a:ext>
            </a:extLst>
          </p:cNvPr>
          <p:cNvGraphicFramePr>
            <a:graphicFrameLocks noGrp="1"/>
          </p:cNvGraphicFramePr>
          <p:nvPr>
            <p:ph type="tbl" sz="quarter" idx="13"/>
            <p:extLst>
              <p:ext uri="{D42A27DB-BD31-4B8C-83A1-F6EECF244321}">
                <p14:modId xmlns:p14="http://schemas.microsoft.com/office/powerpoint/2010/main" val="8681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7637847"/>
                    </a:ext>
                  </a:extLst>
                </a:gridCol>
                <a:gridCol w="1152144">
                  <a:extLst>
                    <a:ext uri="{9D8B030D-6E8A-4147-A177-3AD203B41FA5}">
                      <a16:colId xmlns:a16="http://schemas.microsoft.com/office/drawing/2014/main" val="483659646"/>
                    </a:ext>
                  </a:extLst>
                </a:gridCol>
                <a:gridCol w="1152144">
                  <a:extLst>
                    <a:ext uri="{9D8B030D-6E8A-4147-A177-3AD203B41FA5}">
                      <a16:colId xmlns:a16="http://schemas.microsoft.com/office/drawing/2014/main" val="3697152176"/>
                    </a:ext>
                  </a:extLst>
                </a:gridCol>
                <a:gridCol w="1152144">
                  <a:extLst>
                    <a:ext uri="{9D8B030D-6E8A-4147-A177-3AD203B41FA5}">
                      <a16:colId xmlns:a16="http://schemas.microsoft.com/office/drawing/2014/main" val="2576032755"/>
                    </a:ext>
                  </a:extLst>
                </a:gridCol>
                <a:gridCol w="1152144">
                  <a:extLst>
                    <a:ext uri="{9D8B030D-6E8A-4147-A177-3AD203B41FA5}">
                      <a16:colId xmlns:a16="http://schemas.microsoft.com/office/drawing/2014/main" val="769479423"/>
                    </a:ext>
                  </a:extLst>
                </a:gridCol>
                <a:gridCol w="1152144">
                  <a:extLst>
                    <a:ext uri="{9D8B030D-6E8A-4147-A177-3AD203B41FA5}">
                      <a16:colId xmlns:a16="http://schemas.microsoft.com/office/drawing/2014/main" val="1215505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0714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- 2024-02-21 14:49:05</a:t>
                      </a:r>
                      <a:r>
                        <a:rPr kumimoji="0" lang="en-US" sz="1000" b="0" i="0" u="none" strike="noStrike" kern="1200" cap="none" spc="0" normalizeH="0" baseline="0" noProof="0">
                          <a:ln>
                            <a:noFill/>
                          </a:ln>
                          <a:solidFill>
                            <a:prstClr val="black"/>
                          </a:solidFill>
                          <a:effectLst/>
                          <a:uLnTx/>
                          <a:uFillTx/>
                          <a:latin typeface="Calibri"/>
                          <a:ea typeface="+mn-ea"/>
                          <a:cs typeface="+mn-cs"/>
                        </a:rPr>
                        <a:t>
 This afternoon, TMNAS' Women's Collective &amp;amp; PACT (Parenting and Caregiving Together) Employee Resource Groups gathered for a hybrid Lunch &amp;amp; Learn event with a special presentation from our Benefits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1.0363 %</a:t>
                      </a:r>
                    </a:p>
                  </a:txBody>
                  <a:tcPr/>
                </a:tc>
                <a:extLst>
                  <a:ext uri="{0D108BD9-81ED-4DB2-BD59-A6C34878D82A}">
                    <a16:rowId xmlns:a16="http://schemas.microsoft.com/office/drawing/2014/main" val="1798734608"/>
                  </a:ext>
                </a:extLst>
              </a:tr>
            </a:tbl>
          </a:graphicData>
        </a:graphic>
      </p:graphicFrame>
      <p:sp>
        <p:nvSpPr>
          <p:cNvPr id="4" name="Text Placeholder 3">
            <a:extLst>
              <a:ext uri="{FF2B5EF4-FFF2-40B4-BE49-F238E27FC236}">
                <a16:creationId xmlns:a16="http://schemas.microsoft.com/office/drawing/2014/main" id="{4B179342-C555-4EF9-8E5B-979F1E5A03BE}"/>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35552852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374</Words>
  <Application>Microsoft Office PowerPoint</Application>
  <PresentationFormat>On-screen Show (4:3)</PresentationFormat>
  <Paragraphs>54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Twitter Own and Retweeted Tweets Table | TMNAS - 1 of 3</vt:lpstr>
      <vt:lpstr>Twitter Own and Retweeted Tweets Table | TMNAS - 2 of 3</vt:lpstr>
      <vt:lpstr>Twitter Own and Retweeted Tweets Table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TMNAS - 1 of 3</dc:title>
  <dc:creator>Frederik Born</dc:creator>
  <cp:lastModifiedBy>Frederik Born</cp:lastModifiedBy>
  <cp:revision>1</cp:revision>
  <dcterms:created xsi:type="dcterms:W3CDTF">2024-04-17T01:48:33Z</dcterms:created>
  <dcterms:modified xsi:type="dcterms:W3CDTF">2024-04-17T01:48:44Z</dcterms:modified>
</cp:coreProperties>
</file>