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C66B4-E63C-4E16-883F-00C73C566B67}"/>
              </a:ext>
            </a:extLst>
          </p:cNvPr>
          <p:cNvSpPr>
            <a:spLocks noGrp="1"/>
          </p:cNvSpPr>
          <p:nvPr>
            <p:ph type="title"/>
          </p:nvPr>
        </p:nvSpPr>
        <p:spPr/>
        <p:txBody>
          <a:bodyPr/>
          <a:lstStyle/>
          <a:p>
            <a:r>
              <a:rPr lang="en-US"/>
              <a:t>Facebook Own Posts Table | TMNAS - 1 of 3</a:t>
            </a:r>
          </a:p>
        </p:txBody>
      </p:sp>
      <p:graphicFrame>
        <p:nvGraphicFramePr>
          <p:cNvPr id="5" name="Table Placeholder 4">
            <a:extLst>
              <a:ext uri="{FF2B5EF4-FFF2-40B4-BE49-F238E27FC236}">
                <a16:creationId xmlns:a16="http://schemas.microsoft.com/office/drawing/2014/main" id="{BE4AA472-755E-4951-96A8-ABDB50F5CBC6}"/>
              </a:ext>
            </a:extLst>
          </p:cNvPr>
          <p:cNvGraphicFramePr>
            <a:graphicFrameLocks noGrp="1"/>
          </p:cNvGraphicFramePr>
          <p:nvPr>
            <p:ph type="tbl" sz="quarter" idx="13"/>
            <p:extLst>
              <p:ext uri="{D42A27DB-BD31-4B8C-83A1-F6EECF244321}">
                <p14:modId xmlns:p14="http://schemas.microsoft.com/office/powerpoint/2010/main" val="2853768156"/>
              </p:ext>
            </p:extLst>
          </p:nvPr>
        </p:nvGraphicFramePr>
        <p:xfrm>
          <a:off x="457200" y="1731963"/>
          <a:ext cx="8229600" cy="329692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56988192"/>
                    </a:ext>
                  </a:extLst>
                </a:gridCol>
                <a:gridCol w="822960">
                  <a:extLst>
                    <a:ext uri="{9D8B030D-6E8A-4147-A177-3AD203B41FA5}">
                      <a16:colId xmlns:a16="http://schemas.microsoft.com/office/drawing/2014/main" val="2298760265"/>
                    </a:ext>
                  </a:extLst>
                </a:gridCol>
                <a:gridCol w="822960">
                  <a:extLst>
                    <a:ext uri="{9D8B030D-6E8A-4147-A177-3AD203B41FA5}">
                      <a16:colId xmlns:a16="http://schemas.microsoft.com/office/drawing/2014/main" val="1202269826"/>
                    </a:ext>
                  </a:extLst>
                </a:gridCol>
                <a:gridCol w="822960">
                  <a:extLst>
                    <a:ext uri="{9D8B030D-6E8A-4147-A177-3AD203B41FA5}">
                      <a16:colId xmlns:a16="http://schemas.microsoft.com/office/drawing/2014/main" val="1725433088"/>
                    </a:ext>
                  </a:extLst>
                </a:gridCol>
                <a:gridCol w="822960">
                  <a:extLst>
                    <a:ext uri="{9D8B030D-6E8A-4147-A177-3AD203B41FA5}">
                      <a16:colId xmlns:a16="http://schemas.microsoft.com/office/drawing/2014/main" val="1668780357"/>
                    </a:ext>
                  </a:extLst>
                </a:gridCol>
                <a:gridCol w="822960">
                  <a:extLst>
                    <a:ext uri="{9D8B030D-6E8A-4147-A177-3AD203B41FA5}">
                      <a16:colId xmlns:a16="http://schemas.microsoft.com/office/drawing/2014/main" val="11364956"/>
                    </a:ext>
                  </a:extLst>
                </a:gridCol>
                <a:gridCol w="822960">
                  <a:extLst>
                    <a:ext uri="{9D8B030D-6E8A-4147-A177-3AD203B41FA5}">
                      <a16:colId xmlns:a16="http://schemas.microsoft.com/office/drawing/2014/main" val="1933971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35414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- 2024-01-15 13:59:05</a:t>
                      </a:r>
                      <a:r>
                        <a:rPr kumimoji="0" lang="en-US" sz="1000" b="0" i="0" u="none" strike="noStrike" kern="1200" cap="none" spc="0" normalizeH="0" baseline="0" noProof="0">
                          <a:ln>
                            <a:noFill/>
                          </a:ln>
                          <a:solidFill>
                            <a:prstClr val="black"/>
                          </a:solidFill>
                          <a:effectLst/>
                          <a:uLnTx/>
                          <a:uFillTx/>
                          <a:latin typeface="Calibri"/>
                          <a:ea typeface="+mn-ea"/>
                          <a:cs typeface="+mn-cs"/>
                        </a:rPr>
                        <a:t>
 “Life’s most persistent and urgent question is, ‘What are you doing for others?’” - Martin Luther King, Jr. 
This morning, a group of TMNAS employees volunteered at Caring for Friends in honor of Martin Luther King, Jr. National Day of Service. Together and with other volunteers, we prepped and put together over 1,000 meals in support of Philadelphia’s homebound, homeless, and hungry population. To quote Caring for Friend’s founder, Rita Ungaro-Schiavone, “No one should be hungry or alone in a world of caring people.”
Share with us, did you get out and serve today? 💙♥️ #mlkdayofservice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726755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- 2024-02-14 17:10:22</a:t>
                      </a:r>
                      <a:r>
                        <a:rPr kumimoji="0" lang="en-US" sz="1000" b="0" i="0" u="none" strike="noStrike" kern="1200" cap="none" spc="0" normalizeH="0" baseline="0" noProof="0">
                          <a:ln>
                            <a:noFill/>
                          </a:ln>
                          <a:solidFill>
                            <a:prstClr val="black"/>
                          </a:solidFill>
                          <a:effectLst/>
                          <a:uLnTx/>
                          <a:uFillTx/>
                          <a:latin typeface="Calibri"/>
                          <a:ea typeface="+mn-ea"/>
                          <a:cs typeface="+mn-cs"/>
                        </a:rPr>
                        <a:t>
 Today marked TMNAS' first Town Hall meeting for 2024! Members of our leadership team shared a recap of 2023 and an update on what's in store for 2024. In honor of our Town Hall being hosted on Valentine's Day, we treated our employees to something sweet to take home!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455022002"/>
                  </a:ext>
                </a:extLst>
              </a:tr>
            </a:tbl>
          </a:graphicData>
        </a:graphic>
      </p:graphicFrame>
      <p:sp>
        <p:nvSpPr>
          <p:cNvPr id="4" name="Text Placeholder 3">
            <a:extLst>
              <a:ext uri="{FF2B5EF4-FFF2-40B4-BE49-F238E27FC236}">
                <a16:creationId xmlns:a16="http://schemas.microsoft.com/office/drawing/2014/main" id="{AC656BE4-451B-4D42-8615-69D90A94A8E1}"/>
              </a:ext>
            </a:extLst>
          </p:cNvPr>
          <p:cNvSpPr>
            <a:spLocks noGrp="1"/>
          </p:cNvSpPr>
          <p:nvPr>
            <p:ph type="body" sz="quarter" idx="14"/>
          </p:nvPr>
        </p:nvSpPr>
        <p:spPr/>
        <p:txBody>
          <a:bodyPr/>
          <a:lstStyle/>
          <a:p>
            <a:r>
              <a:rPr lang="en-US"/>
              <a:t>01/01/2024 - 03/31/2024</a:t>
            </a:r>
          </a:p>
        </p:txBody>
      </p:sp>
    </p:spTree>
    <p:extLst>
      <p:ext uri="{BB962C8B-B14F-4D97-AF65-F5344CB8AC3E}">
        <p14:creationId xmlns:p14="http://schemas.microsoft.com/office/powerpoint/2010/main" val="450611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ABD76-9DC7-4BC2-AAF9-143DF6305368}"/>
              </a:ext>
            </a:extLst>
          </p:cNvPr>
          <p:cNvSpPr>
            <a:spLocks noGrp="1"/>
          </p:cNvSpPr>
          <p:nvPr>
            <p:ph type="title"/>
          </p:nvPr>
        </p:nvSpPr>
        <p:spPr/>
        <p:txBody>
          <a:bodyPr/>
          <a:lstStyle/>
          <a:p>
            <a:r>
              <a:rPr lang="en-US"/>
              <a:t>Facebook Own Posts Table | TMNAS - 2 of 3</a:t>
            </a:r>
          </a:p>
        </p:txBody>
      </p:sp>
      <p:graphicFrame>
        <p:nvGraphicFramePr>
          <p:cNvPr id="5" name="Table Placeholder 4">
            <a:extLst>
              <a:ext uri="{FF2B5EF4-FFF2-40B4-BE49-F238E27FC236}">
                <a16:creationId xmlns:a16="http://schemas.microsoft.com/office/drawing/2014/main" id="{A2F8E7CE-1248-4343-A050-D62340C97532}"/>
              </a:ext>
            </a:extLst>
          </p:cNvPr>
          <p:cNvGraphicFramePr>
            <a:graphicFrameLocks noGrp="1"/>
          </p:cNvGraphicFramePr>
          <p:nvPr>
            <p:ph type="tbl" sz="quarter" idx="13"/>
            <p:extLst>
              <p:ext uri="{D42A27DB-BD31-4B8C-83A1-F6EECF244321}">
                <p14:modId xmlns:p14="http://schemas.microsoft.com/office/powerpoint/2010/main" val="3265290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41073449"/>
                    </a:ext>
                  </a:extLst>
                </a:gridCol>
                <a:gridCol w="822960">
                  <a:extLst>
                    <a:ext uri="{9D8B030D-6E8A-4147-A177-3AD203B41FA5}">
                      <a16:colId xmlns:a16="http://schemas.microsoft.com/office/drawing/2014/main" val="592074325"/>
                    </a:ext>
                  </a:extLst>
                </a:gridCol>
                <a:gridCol w="822960">
                  <a:extLst>
                    <a:ext uri="{9D8B030D-6E8A-4147-A177-3AD203B41FA5}">
                      <a16:colId xmlns:a16="http://schemas.microsoft.com/office/drawing/2014/main" val="2532783702"/>
                    </a:ext>
                  </a:extLst>
                </a:gridCol>
                <a:gridCol w="822960">
                  <a:extLst>
                    <a:ext uri="{9D8B030D-6E8A-4147-A177-3AD203B41FA5}">
                      <a16:colId xmlns:a16="http://schemas.microsoft.com/office/drawing/2014/main" val="586133183"/>
                    </a:ext>
                  </a:extLst>
                </a:gridCol>
                <a:gridCol w="822960">
                  <a:extLst>
                    <a:ext uri="{9D8B030D-6E8A-4147-A177-3AD203B41FA5}">
                      <a16:colId xmlns:a16="http://schemas.microsoft.com/office/drawing/2014/main" val="3241454799"/>
                    </a:ext>
                  </a:extLst>
                </a:gridCol>
                <a:gridCol w="822960">
                  <a:extLst>
                    <a:ext uri="{9D8B030D-6E8A-4147-A177-3AD203B41FA5}">
                      <a16:colId xmlns:a16="http://schemas.microsoft.com/office/drawing/2014/main" val="500734728"/>
                    </a:ext>
                  </a:extLst>
                </a:gridCol>
                <a:gridCol w="822960">
                  <a:extLst>
                    <a:ext uri="{9D8B030D-6E8A-4147-A177-3AD203B41FA5}">
                      <a16:colId xmlns:a16="http://schemas.microsoft.com/office/drawing/2014/main" val="3669067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67617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- 2024-03-01 09:59:18</a:t>
                      </a:r>
                      <a:r>
                        <a:rPr kumimoji="0" lang="en-US" sz="1000" b="0" i="0" u="none" strike="noStrike" kern="1200" cap="none" spc="0" normalizeH="0" baseline="0" noProof="0">
                          <a:ln>
                            <a:noFill/>
                          </a:ln>
                          <a:solidFill>
                            <a:prstClr val="black"/>
                          </a:solidFill>
                          <a:effectLst/>
                          <a:uLnTx/>
                          <a:uFillTx/>
                          <a:latin typeface="Calibri"/>
                          <a:ea typeface="+mn-ea"/>
                          <a:cs typeface="+mn-cs"/>
                        </a:rPr>
                        <a:t>
 On Employee Appreciation Day, we would like to express our gratitude for the incredible individuals who work at TMNAS. Their dedication, expertise, and passion are the driving forces behind our success!
TMNAS is more than a workplace; it's a community of talented professionals. Each of our employees contributes to a positive and dynamic environment, making our journey enjoyable and rewarding.
Happy Employee Appreciation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888644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- 2024-02-02 10:10:13</a:t>
                      </a:r>
                      <a:r>
                        <a:rPr kumimoji="0" lang="en-US" sz="1000" b="0" i="0" u="none" strike="noStrike" kern="1200" cap="none" spc="0" normalizeH="0" baseline="0" noProof="0">
                          <a:ln>
                            <a:noFill/>
                          </a:ln>
                          <a:solidFill>
                            <a:prstClr val="black"/>
                          </a:solidFill>
                          <a:effectLst/>
                          <a:uLnTx/>
                          <a:uFillTx/>
                          <a:latin typeface="Calibri"/>
                          <a:ea typeface="+mn-ea"/>
                          <a:cs typeface="+mn-cs"/>
                        </a:rPr>
                        <a:t>
 Yesterday afternoon, our TMNAS IT Managers gathered in person and virtually for this year’s Manager’s Kick Off meeting! They learned about key 2024 priorities for the TMNA group companies they support, engaged in lively discussion, and heard from various leaders on exciting projects and initiatives! Thank you to our hosts and organizers for a fun and enlightening session!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039829483"/>
                  </a:ext>
                </a:extLst>
              </a:tr>
            </a:tbl>
          </a:graphicData>
        </a:graphic>
      </p:graphicFrame>
      <p:sp>
        <p:nvSpPr>
          <p:cNvPr id="4" name="Text Placeholder 3">
            <a:extLst>
              <a:ext uri="{FF2B5EF4-FFF2-40B4-BE49-F238E27FC236}">
                <a16:creationId xmlns:a16="http://schemas.microsoft.com/office/drawing/2014/main" id="{D95DC4A1-30C9-454B-B226-9DC465137704}"/>
              </a:ext>
            </a:extLst>
          </p:cNvPr>
          <p:cNvSpPr>
            <a:spLocks noGrp="1"/>
          </p:cNvSpPr>
          <p:nvPr>
            <p:ph type="body" sz="quarter" idx="14"/>
          </p:nvPr>
        </p:nvSpPr>
        <p:spPr/>
        <p:txBody>
          <a:bodyPr/>
          <a:lstStyle/>
          <a:p>
            <a:r>
              <a:rPr lang="en-US"/>
              <a:t>01/01/2024 - 03/31/2024</a:t>
            </a:r>
          </a:p>
        </p:txBody>
      </p:sp>
    </p:spTree>
    <p:extLst>
      <p:ext uri="{BB962C8B-B14F-4D97-AF65-F5344CB8AC3E}">
        <p14:creationId xmlns:p14="http://schemas.microsoft.com/office/powerpoint/2010/main" val="1550081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E2CCC-B3D6-4FF1-9CC8-322C3D0389C0}"/>
              </a:ext>
            </a:extLst>
          </p:cNvPr>
          <p:cNvSpPr>
            <a:spLocks noGrp="1"/>
          </p:cNvSpPr>
          <p:nvPr>
            <p:ph type="title"/>
          </p:nvPr>
        </p:nvSpPr>
        <p:spPr/>
        <p:txBody>
          <a:bodyPr/>
          <a:lstStyle/>
          <a:p>
            <a:r>
              <a:rPr lang="en-US"/>
              <a:t>Facebook Own Posts Table | TMNAS - 3 of 3</a:t>
            </a:r>
          </a:p>
        </p:txBody>
      </p:sp>
      <p:graphicFrame>
        <p:nvGraphicFramePr>
          <p:cNvPr id="5" name="Table Placeholder 4">
            <a:extLst>
              <a:ext uri="{FF2B5EF4-FFF2-40B4-BE49-F238E27FC236}">
                <a16:creationId xmlns:a16="http://schemas.microsoft.com/office/drawing/2014/main" id="{DB4FA6FC-E45B-4481-B030-1AAF4705712D}"/>
              </a:ext>
            </a:extLst>
          </p:cNvPr>
          <p:cNvGraphicFramePr>
            <a:graphicFrameLocks noGrp="1"/>
          </p:cNvGraphicFramePr>
          <p:nvPr>
            <p:ph type="tbl" sz="quarter" idx="13"/>
            <p:extLst>
              <p:ext uri="{D42A27DB-BD31-4B8C-83A1-F6EECF244321}">
                <p14:modId xmlns:p14="http://schemas.microsoft.com/office/powerpoint/2010/main" val="3690426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56586521"/>
                    </a:ext>
                  </a:extLst>
                </a:gridCol>
                <a:gridCol w="822960">
                  <a:extLst>
                    <a:ext uri="{9D8B030D-6E8A-4147-A177-3AD203B41FA5}">
                      <a16:colId xmlns:a16="http://schemas.microsoft.com/office/drawing/2014/main" val="581669505"/>
                    </a:ext>
                  </a:extLst>
                </a:gridCol>
                <a:gridCol w="822960">
                  <a:extLst>
                    <a:ext uri="{9D8B030D-6E8A-4147-A177-3AD203B41FA5}">
                      <a16:colId xmlns:a16="http://schemas.microsoft.com/office/drawing/2014/main" val="942068555"/>
                    </a:ext>
                  </a:extLst>
                </a:gridCol>
                <a:gridCol w="822960">
                  <a:extLst>
                    <a:ext uri="{9D8B030D-6E8A-4147-A177-3AD203B41FA5}">
                      <a16:colId xmlns:a16="http://schemas.microsoft.com/office/drawing/2014/main" val="3537319420"/>
                    </a:ext>
                  </a:extLst>
                </a:gridCol>
                <a:gridCol w="822960">
                  <a:extLst>
                    <a:ext uri="{9D8B030D-6E8A-4147-A177-3AD203B41FA5}">
                      <a16:colId xmlns:a16="http://schemas.microsoft.com/office/drawing/2014/main" val="1594721944"/>
                    </a:ext>
                  </a:extLst>
                </a:gridCol>
                <a:gridCol w="822960">
                  <a:extLst>
                    <a:ext uri="{9D8B030D-6E8A-4147-A177-3AD203B41FA5}">
                      <a16:colId xmlns:a16="http://schemas.microsoft.com/office/drawing/2014/main" val="2865420336"/>
                    </a:ext>
                  </a:extLst>
                </a:gridCol>
                <a:gridCol w="822960">
                  <a:extLst>
                    <a:ext uri="{9D8B030D-6E8A-4147-A177-3AD203B41FA5}">
                      <a16:colId xmlns:a16="http://schemas.microsoft.com/office/drawing/2014/main" val="807502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07330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- 2024-02-09 09:55:26</a:t>
                      </a:r>
                      <a:r>
                        <a:rPr kumimoji="0" lang="en-US" sz="1000" b="0" i="0" u="none" strike="noStrike" kern="1200" cap="none" spc="0" normalizeH="0" baseline="0" noProof="0">
                          <a:ln>
                            <a:noFill/>
                          </a:ln>
                          <a:solidFill>
                            <a:prstClr val="black"/>
                          </a:solidFill>
                          <a:effectLst/>
                          <a:uLnTx/>
                          <a:uFillTx/>
                          <a:latin typeface="Calibri"/>
                          <a:ea typeface="+mn-ea"/>
                          <a:cs typeface="+mn-cs"/>
                        </a:rPr>
                        <a:t>
 Get ready for Sunday's big game! TMNAS employees celebrated with a nacho bar that stole the show, turning every chip and topping into a flavor-packed touchdown!  No matter which city you're rooting for, we hope you have a winning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449312042"/>
                  </a:ext>
                </a:extLst>
              </a:tr>
            </a:tbl>
          </a:graphicData>
        </a:graphic>
      </p:graphicFrame>
      <p:sp>
        <p:nvSpPr>
          <p:cNvPr id="4" name="Text Placeholder 3">
            <a:extLst>
              <a:ext uri="{FF2B5EF4-FFF2-40B4-BE49-F238E27FC236}">
                <a16:creationId xmlns:a16="http://schemas.microsoft.com/office/drawing/2014/main" id="{16D0A96A-C529-4F3B-876B-CBB40EBC8DF6}"/>
              </a:ext>
            </a:extLst>
          </p:cNvPr>
          <p:cNvSpPr>
            <a:spLocks noGrp="1"/>
          </p:cNvSpPr>
          <p:nvPr>
            <p:ph type="body" sz="quarter" idx="14"/>
          </p:nvPr>
        </p:nvSpPr>
        <p:spPr/>
        <p:txBody>
          <a:bodyPr/>
          <a:lstStyle/>
          <a:p>
            <a:r>
              <a:rPr lang="en-US"/>
              <a:t>01/01/2024 - 03/31/2024</a:t>
            </a:r>
          </a:p>
        </p:txBody>
      </p:sp>
    </p:spTree>
    <p:extLst>
      <p:ext uri="{BB962C8B-B14F-4D97-AF65-F5344CB8AC3E}">
        <p14:creationId xmlns:p14="http://schemas.microsoft.com/office/powerpoint/2010/main" val="12612610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514</Words>
  <Application>Microsoft Office PowerPoint</Application>
  <PresentationFormat>On-screen Show (4:3)</PresentationFormat>
  <Paragraphs>62</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Calibri</vt:lpstr>
      <vt:lpstr>Arial</vt:lpstr>
      <vt:lpstr>quintly_template</vt:lpstr>
      <vt:lpstr>Facebook Own Posts Table | TMNAS - 1 of 3</vt:lpstr>
      <vt:lpstr>Facebook Own Posts Table | TMNAS - 2 of 3</vt:lpstr>
      <vt:lpstr>Facebook Own Posts Table | TMNAS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TMNAS - 1 of 3</dc:title>
  <dc:creator>Frederik Born</dc:creator>
  <cp:lastModifiedBy>Frederik Born</cp:lastModifiedBy>
  <cp:revision>1</cp:revision>
  <dcterms:created xsi:type="dcterms:W3CDTF">2024-04-17T01:45:21Z</dcterms:created>
  <dcterms:modified xsi:type="dcterms:W3CDTF">2024-04-17T01:45:33Z</dcterms:modified>
</cp:coreProperties>
</file>