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76A61-014D-45FC-9A1B-38C9B7ED031C}"/>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B485D85B-6F60-40B7-8A75-FA9E2AA3BC3F}"/>
              </a:ext>
            </a:extLst>
          </p:cNvPr>
          <p:cNvGraphicFramePr>
            <a:graphicFrameLocks noGrp="1"/>
          </p:cNvGraphicFramePr>
          <p:nvPr>
            <p:ph type="tbl" sz="quarter" idx="13"/>
            <p:extLst>
              <p:ext uri="{D42A27DB-BD31-4B8C-83A1-F6EECF244321}">
                <p14:modId xmlns:p14="http://schemas.microsoft.com/office/powerpoint/2010/main" val="67196034"/>
              </p:ext>
            </p:extLst>
          </p:nvPr>
        </p:nvGraphicFramePr>
        <p:xfrm>
          <a:off x="457200" y="1731963"/>
          <a:ext cx="7900416" cy="91948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16331661"/>
                    </a:ext>
                  </a:extLst>
                </a:gridCol>
                <a:gridCol w="658368">
                  <a:extLst>
                    <a:ext uri="{9D8B030D-6E8A-4147-A177-3AD203B41FA5}">
                      <a16:colId xmlns:a16="http://schemas.microsoft.com/office/drawing/2014/main" val="816083095"/>
                    </a:ext>
                  </a:extLst>
                </a:gridCol>
                <a:gridCol w="658368">
                  <a:extLst>
                    <a:ext uri="{9D8B030D-6E8A-4147-A177-3AD203B41FA5}">
                      <a16:colId xmlns:a16="http://schemas.microsoft.com/office/drawing/2014/main" val="2166603031"/>
                    </a:ext>
                  </a:extLst>
                </a:gridCol>
                <a:gridCol w="658368">
                  <a:extLst>
                    <a:ext uri="{9D8B030D-6E8A-4147-A177-3AD203B41FA5}">
                      <a16:colId xmlns:a16="http://schemas.microsoft.com/office/drawing/2014/main" val="340505383"/>
                    </a:ext>
                  </a:extLst>
                </a:gridCol>
                <a:gridCol w="658368">
                  <a:extLst>
                    <a:ext uri="{9D8B030D-6E8A-4147-A177-3AD203B41FA5}">
                      <a16:colId xmlns:a16="http://schemas.microsoft.com/office/drawing/2014/main" val="2818183218"/>
                    </a:ext>
                  </a:extLst>
                </a:gridCol>
                <a:gridCol w="658368">
                  <a:extLst>
                    <a:ext uri="{9D8B030D-6E8A-4147-A177-3AD203B41FA5}">
                      <a16:colId xmlns:a16="http://schemas.microsoft.com/office/drawing/2014/main" val="3732292865"/>
                    </a:ext>
                  </a:extLst>
                </a:gridCol>
                <a:gridCol w="658368">
                  <a:extLst>
                    <a:ext uri="{9D8B030D-6E8A-4147-A177-3AD203B41FA5}">
                      <a16:colId xmlns:a16="http://schemas.microsoft.com/office/drawing/2014/main" val="4083262352"/>
                    </a:ext>
                  </a:extLst>
                </a:gridCol>
                <a:gridCol w="658368">
                  <a:extLst>
                    <a:ext uri="{9D8B030D-6E8A-4147-A177-3AD203B41FA5}">
                      <a16:colId xmlns:a16="http://schemas.microsoft.com/office/drawing/2014/main" val="2948651089"/>
                    </a:ext>
                  </a:extLst>
                </a:gridCol>
                <a:gridCol w="658368">
                  <a:extLst>
                    <a:ext uri="{9D8B030D-6E8A-4147-A177-3AD203B41FA5}">
                      <a16:colId xmlns:a16="http://schemas.microsoft.com/office/drawing/2014/main" val="1418381691"/>
                    </a:ext>
                  </a:extLst>
                </a:gridCol>
                <a:gridCol w="658368">
                  <a:extLst>
                    <a:ext uri="{9D8B030D-6E8A-4147-A177-3AD203B41FA5}">
                      <a16:colId xmlns:a16="http://schemas.microsoft.com/office/drawing/2014/main" val="4285833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60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- 2024-03-13 13:54:11</a:t>
                      </a:r>
                      <a:r>
                        <a:rPr kumimoji="0" lang="en-US" sz="1000" b="0" i="0" u="none" strike="noStrike" kern="1200" cap="none" spc="0" normalizeH="0" baseline="0" noProof="0">
                          <a:ln>
                            <a:noFill/>
                          </a:ln>
                          <a:solidFill>
                            <a:prstClr val="black"/>
                          </a:solidFill>
                          <a:effectLst/>
                          <a:uLnTx/>
                          <a:uFillTx/>
                          <a:latin typeface="Calibri"/>
                          <a:ea typeface="+mn-ea"/>
                          <a:cs typeface="+mn-cs"/>
                        </a:rPr>
                        <a:t>
 Last week, FICOH hosted a special company meeting at our Ward office with TMNA CEO John W. Glomb, Jr. and Deputy CEO Masahiro Koike. This was John’s first visit to FICOH since become TMNA CEO and Masa’s second. We feel fortunate to have had this time to get know each other better and to hear them speak candidly on the challenges and opportunities we face as a company, group and industry. On behalf of everyone at FICOH, mahalo for visiting! #TokioMarine #TokioMarineGroup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37.206764866339 %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90069492"/>
                  </a:ext>
                </a:extLst>
              </a:tr>
            </a:tbl>
          </a:graphicData>
        </a:graphic>
      </p:graphicFrame>
      <p:sp>
        <p:nvSpPr>
          <p:cNvPr id="4" name="Text Placeholder 3">
            <a:extLst>
              <a:ext uri="{FF2B5EF4-FFF2-40B4-BE49-F238E27FC236}">
                <a16:creationId xmlns:a16="http://schemas.microsoft.com/office/drawing/2014/main" id="{FDA88192-56B6-4A9F-8B0D-D559CB0DFFC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321100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527E3-5351-4CE1-91A7-C1C316A7E6B4}"/>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9E4D0F72-5E6F-4C79-84EF-1F297E26A629}"/>
              </a:ext>
            </a:extLst>
          </p:cNvPr>
          <p:cNvGraphicFramePr>
            <a:graphicFrameLocks noGrp="1"/>
          </p:cNvGraphicFramePr>
          <p:nvPr>
            <p:ph type="tbl" sz="quarter" idx="13"/>
            <p:extLst>
              <p:ext uri="{D42A27DB-BD31-4B8C-83A1-F6EECF244321}">
                <p14:modId xmlns:p14="http://schemas.microsoft.com/office/powerpoint/2010/main" val="1882362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168648557"/>
                    </a:ext>
                  </a:extLst>
                </a:gridCol>
                <a:gridCol w="658368">
                  <a:extLst>
                    <a:ext uri="{9D8B030D-6E8A-4147-A177-3AD203B41FA5}">
                      <a16:colId xmlns:a16="http://schemas.microsoft.com/office/drawing/2014/main" val="1381102735"/>
                    </a:ext>
                  </a:extLst>
                </a:gridCol>
                <a:gridCol w="658368">
                  <a:extLst>
                    <a:ext uri="{9D8B030D-6E8A-4147-A177-3AD203B41FA5}">
                      <a16:colId xmlns:a16="http://schemas.microsoft.com/office/drawing/2014/main" val="1033016489"/>
                    </a:ext>
                  </a:extLst>
                </a:gridCol>
                <a:gridCol w="658368">
                  <a:extLst>
                    <a:ext uri="{9D8B030D-6E8A-4147-A177-3AD203B41FA5}">
                      <a16:colId xmlns:a16="http://schemas.microsoft.com/office/drawing/2014/main" val="2414513163"/>
                    </a:ext>
                  </a:extLst>
                </a:gridCol>
                <a:gridCol w="658368">
                  <a:extLst>
                    <a:ext uri="{9D8B030D-6E8A-4147-A177-3AD203B41FA5}">
                      <a16:colId xmlns:a16="http://schemas.microsoft.com/office/drawing/2014/main" val="1091296444"/>
                    </a:ext>
                  </a:extLst>
                </a:gridCol>
                <a:gridCol w="658368">
                  <a:extLst>
                    <a:ext uri="{9D8B030D-6E8A-4147-A177-3AD203B41FA5}">
                      <a16:colId xmlns:a16="http://schemas.microsoft.com/office/drawing/2014/main" val="1859284931"/>
                    </a:ext>
                  </a:extLst>
                </a:gridCol>
                <a:gridCol w="658368">
                  <a:extLst>
                    <a:ext uri="{9D8B030D-6E8A-4147-A177-3AD203B41FA5}">
                      <a16:colId xmlns:a16="http://schemas.microsoft.com/office/drawing/2014/main" val="2186050995"/>
                    </a:ext>
                  </a:extLst>
                </a:gridCol>
                <a:gridCol w="658368">
                  <a:extLst>
                    <a:ext uri="{9D8B030D-6E8A-4147-A177-3AD203B41FA5}">
                      <a16:colId xmlns:a16="http://schemas.microsoft.com/office/drawing/2014/main" val="2826721005"/>
                    </a:ext>
                  </a:extLst>
                </a:gridCol>
                <a:gridCol w="658368">
                  <a:extLst>
                    <a:ext uri="{9D8B030D-6E8A-4147-A177-3AD203B41FA5}">
                      <a16:colId xmlns:a16="http://schemas.microsoft.com/office/drawing/2014/main" val="2825892329"/>
                    </a:ext>
                  </a:extLst>
                </a:gridCol>
                <a:gridCol w="658368">
                  <a:extLst>
                    <a:ext uri="{9D8B030D-6E8A-4147-A177-3AD203B41FA5}">
                      <a16:colId xmlns:a16="http://schemas.microsoft.com/office/drawing/2014/main" val="2298256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6575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- 2024-03-07 13:00:35</a:t>
                      </a:r>
                      <a:r>
                        <a:rPr kumimoji="0" lang="en-US" sz="1000" b="0" i="0" u="none" strike="noStrike" kern="1200" cap="none" spc="0" normalizeH="0" baseline="0" noProof="0">
                          <a:ln>
                            <a:noFill/>
                          </a:ln>
                          <a:solidFill>
                            <a:prstClr val="black"/>
                          </a:solidFill>
                          <a:effectLst/>
                          <a:uLnTx/>
                          <a:uFillTx/>
                          <a:latin typeface="Calibri"/>
                          <a:ea typeface="+mn-ea"/>
                          <a:cs typeface="+mn-cs"/>
                        </a:rPr>
                        <a:t>
 Genki Hou! Last Sunday, FICOH volunteers, friends and family gathered at Jefferson Elementary School for our first-ever event with Genki Ala Wai Project. Together, we made Genki balls, mud balls created to digest the sludge in the Ala Wai Canal. See all the fun we had! Mahalo Genki Ala Wai Project for sharing your knowledge with us. We look forward to getting our hands dirty again. #FirstCAT #genkiball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33.520449077787 %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67478047"/>
                  </a:ext>
                </a:extLst>
              </a:tr>
            </a:tbl>
          </a:graphicData>
        </a:graphic>
      </p:graphicFrame>
      <p:sp>
        <p:nvSpPr>
          <p:cNvPr id="4" name="Text Placeholder 3">
            <a:extLst>
              <a:ext uri="{FF2B5EF4-FFF2-40B4-BE49-F238E27FC236}">
                <a16:creationId xmlns:a16="http://schemas.microsoft.com/office/drawing/2014/main" id="{D3706009-9470-419F-A30C-FD236D96BCC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345952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C4EB1-79CC-4493-84E5-E58A050125E0}"/>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4138AA6E-C5E7-41ED-9EB2-47361B4808E4}"/>
              </a:ext>
            </a:extLst>
          </p:cNvPr>
          <p:cNvGraphicFramePr>
            <a:graphicFrameLocks noGrp="1"/>
          </p:cNvGraphicFramePr>
          <p:nvPr>
            <p:ph type="tbl" sz="quarter" idx="13"/>
            <p:extLst>
              <p:ext uri="{D42A27DB-BD31-4B8C-83A1-F6EECF244321}">
                <p14:modId xmlns:p14="http://schemas.microsoft.com/office/powerpoint/2010/main" val="2541417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50743398"/>
                    </a:ext>
                  </a:extLst>
                </a:gridCol>
                <a:gridCol w="658368">
                  <a:extLst>
                    <a:ext uri="{9D8B030D-6E8A-4147-A177-3AD203B41FA5}">
                      <a16:colId xmlns:a16="http://schemas.microsoft.com/office/drawing/2014/main" val="824732200"/>
                    </a:ext>
                  </a:extLst>
                </a:gridCol>
                <a:gridCol w="658368">
                  <a:extLst>
                    <a:ext uri="{9D8B030D-6E8A-4147-A177-3AD203B41FA5}">
                      <a16:colId xmlns:a16="http://schemas.microsoft.com/office/drawing/2014/main" val="3136276924"/>
                    </a:ext>
                  </a:extLst>
                </a:gridCol>
                <a:gridCol w="658368">
                  <a:extLst>
                    <a:ext uri="{9D8B030D-6E8A-4147-A177-3AD203B41FA5}">
                      <a16:colId xmlns:a16="http://schemas.microsoft.com/office/drawing/2014/main" val="3502621596"/>
                    </a:ext>
                  </a:extLst>
                </a:gridCol>
                <a:gridCol w="658368">
                  <a:extLst>
                    <a:ext uri="{9D8B030D-6E8A-4147-A177-3AD203B41FA5}">
                      <a16:colId xmlns:a16="http://schemas.microsoft.com/office/drawing/2014/main" val="3693198553"/>
                    </a:ext>
                  </a:extLst>
                </a:gridCol>
                <a:gridCol w="658368">
                  <a:extLst>
                    <a:ext uri="{9D8B030D-6E8A-4147-A177-3AD203B41FA5}">
                      <a16:colId xmlns:a16="http://schemas.microsoft.com/office/drawing/2014/main" val="3593992826"/>
                    </a:ext>
                  </a:extLst>
                </a:gridCol>
                <a:gridCol w="658368">
                  <a:extLst>
                    <a:ext uri="{9D8B030D-6E8A-4147-A177-3AD203B41FA5}">
                      <a16:colId xmlns:a16="http://schemas.microsoft.com/office/drawing/2014/main" val="4155237191"/>
                    </a:ext>
                  </a:extLst>
                </a:gridCol>
                <a:gridCol w="658368">
                  <a:extLst>
                    <a:ext uri="{9D8B030D-6E8A-4147-A177-3AD203B41FA5}">
                      <a16:colId xmlns:a16="http://schemas.microsoft.com/office/drawing/2014/main" val="1358371254"/>
                    </a:ext>
                  </a:extLst>
                </a:gridCol>
                <a:gridCol w="658368">
                  <a:extLst>
                    <a:ext uri="{9D8B030D-6E8A-4147-A177-3AD203B41FA5}">
                      <a16:colId xmlns:a16="http://schemas.microsoft.com/office/drawing/2014/main" val="3007392457"/>
                    </a:ext>
                  </a:extLst>
                </a:gridCol>
                <a:gridCol w="658368">
                  <a:extLst>
                    <a:ext uri="{9D8B030D-6E8A-4147-A177-3AD203B41FA5}">
                      <a16:colId xmlns:a16="http://schemas.microsoft.com/office/drawing/2014/main" val="1354386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9319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17:14:37</a:t>
                      </a:r>
                      <a:r>
                        <a:rPr kumimoji="0" lang="en-US" sz="1000" b="0" i="0" u="none" strike="noStrike" kern="1200" cap="none" spc="0" normalizeH="0" baseline="0" noProof="0">
                          <a:ln>
                            <a:noFill/>
                          </a:ln>
                          <a:solidFill>
                            <a:prstClr val="black"/>
                          </a:solidFill>
                          <a:effectLst/>
                          <a:uLnTx/>
                          <a:uFillTx/>
                          <a:latin typeface="Calibri"/>
                          <a:ea typeface="+mn-ea"/>
                          <a:cs typeface="+mn-cs"/>
                        </a:rPr>
                        <a:t>
 Next week, we will bid a heartfelt farewell to Yuji Soda, FICOH’s VP of Strategic Planning, as he departs for Japan for his new position at Tokio Marine Holdings as Deputy GM in charge of Tokio Marine North America business. Since joining FICOH in March 2019, Yuji has facilitated FICOH’s strategic planning efforts, helped us navigate important issues and projects in his role as liaison with our parent company, and collaborated closely with our Captives team to grow our captive relationships and business in Japan. In addition to his analytical skills and business savvy, we will miss his creativity, determination, and sincere embrace of our company values. In this first photo, Yuji is pictured with his family at the Honolulu Marathon 10K.
A hui hou, Yuji! Mahalo for your contributions to FICOH’s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25.982742090125 %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83847286"/>
                  </a:ext>
                </a:extLst>
              </a:tr>
            </a:tbl>
          </a:graphicData>
        </a:graphic>
      </p:graphicFrame>
      <p:sp>
        <p:nvSpPr>
          <p:cNvPr id="4" name="Text Placeholder 3">
            <a:extLst>
              <a:ext uri="{FF2B5EF4-FFF2-40B4-BE49-F238E27FC236}">
                <a16:creationId xmlns:a16="http://schemas.microsoft.com/office/drawing/2014/main" id="{25CD3184-3525-40D9-909D-C980168DB07A}"/>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8429111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468</Words>
  <Application>Microsoft Office PowerPoint</Application>
  <PresentationFormat>On-screen Show (4:3)</PresentationFormat>
  <Paragraphs>66</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LinkedIn Posts Table | FICOH - 1 of 3</vt:lpstr>
      <vt:lpstr>LinkedIn Posts Table | FICOH - 2 of 3</vt:lpstr>
      <vt:lpstr>LinkedIn Posts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FICOH - 1 of 3</dc:title>
  <dc:creator>Frederik Born</dc:creator>
  <cp:lastModifiedBy>Frederik Born</cp:lastModifiedBy>
  <cp:revision>1</cp:revision>
  <dcterms:created xsi:type="dcterms:W3CDTF">2024-04-09T18:31:54Z</dcterms:created>
  <dcterms:modified xsi:type="dcterms:W3CDTF">2024-04-09T18:32:04Z</dcterms:modified>
</cp:coreProperties>
</file>