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80" r:id="rId23"/>
    <p:sldId id="281" r:id="rId24"/>
    <p:sldId id="282" r:id="rId25"/>
    <p:sldId id="284" r:id="rId26"/>
    <p:sldId id="285" r:id="rId27"/>
    <p:sldId id="286" r:id="rId28"/>
    <p:sldId id="287" r:id="rId29"/>
    <p:sldId id="288" r:id="rId30"/>
    <p:sldId id="289" r:id="rId31"/>
    <p:sldId id="290" r:id="rId32"/>
    <p:sldId id="292" r:id="rId33"/>
    <p:sldId id="293" r:id="rId34"/>
    <p:sldId id="294" r:id="rId35"/>
    <p:sldId id="295" r:id="rId36"/>
    <p:sldId id="296" r:id="rId37"/>
    <p:sldId id="297" r:id="rId38"/>
    <p:sldId id="298" r:id="rId39"/>
    <p:sldId id="299" r:id="rId40"/>
    <p:sldId id="300" r:id="rId41"/>
    <p:sldId id="301" r:id="rId42"/>
    <p:sldId id="302" r:id="rId43"/>
    <p:sldId id="303" r:id="rId44"/>
    <p:sldId id="304" r:id="rId45"/>
    <p:sldId id="305" r:id="rId46"/>
    <p:sldId id="306" r:id="rId47"/>
    <p:sldId id="307" r:id="rId48"/>
    <p:sldId id="308" r:id="rId49"/>
    <p:sldId id="309" r:id="rId50"/>
    <p:sldId id="310" r:id="rId51"/>
    <p:sldId id="311" r:id="rId52"/>
    <p:sldId id="312" r:id="rId53"/>
    <p:sldId id="313" r:id="rId54"/>
    <p:sldId id="314" r:id="rId55"/>
    <p:sldId id="315" r:id="rId56"/>
  </p:sldIdLst>
  <p:sldSz cx="9144000" cy="6858000" type="screen4x3"/>
  <p:notesSz cx="6858000" cy="9144000"/>
  <p:embeddedFontLst>
    <p:embeddedFont>
      <p:font typeface="Calibri" panose="020F0502020204030204" pitchFamily="34" charset="0"/>
      <p:regular r:id="rId57"/>
      <p:bold r:id="rId58"/>
      <p:italic r:id="rId59"/>
      <p:boldItalic r:id="rId6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1.fntdata"/><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45352</c:v>
                </c:pt>
              </c:numCache>
            </c:numRef>
          </c:cat>
          <c:val>
            <c:numRef>
              <c:f>Sheet1!$B$2</c:f>
              <c:numCache>
                <c:formatCode>General</c:formatCode>
                <c:ptCount val="1"/>
                <c:pt idx="0">
                  <c:v>174</c:v>
                </c:pt>
              </c:numCache>
            </c:numRef>
          </c:val>
          <c:extLst>
            <c:ext xmlns:c16="http://schemas.microsoft.com/office/drawing/2014/chart" uri="{C3380CC4-5D6E-409C-BE32-E72D297353CC}">
              <c16:uniqueId val="{00000000-F545-4010-B9D6-D9CE78CD3F9C}"/>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45352</c:v>
                </c:pt>
              </c:numCache>
            </c:numRef>
          </c:cat>
          <c:val>
            <c:numRef>
              <c:f>Sheet1!$C$2</c:f>
              <c:numCache>
                <c:formatCode>General</c:formatCode>
                <c:ptCount val="1"/>
                <c:pt idx="0">
                  <c:v>550</c:v>
                </c:pt>
              </c:numCache>
            </c:numRef>
          </c:val>
          <c:extLst>
            <c:ext xmlns:c16="http://schemas.microsoft.com/office/drawing/2014/chart" uri="{C3380CC4-5D6E-409C-BE32-E72D297353CC}">
              <c16:uniqueId val="{00000001-F545-4010-B9D6-D9CE78CD3F9C}"/>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45352</c:v>
                </c:pt>
              </c:numCache>
            </c:numRef>
          </c:cat>
          <c:val>
            <c:numRef>
              <c:f>Sheet1!$D$2</c:f>
              <c:numCache>
                <c:formatCode>General</c:formatCode>
                <c:ptCount val="1"/>
                <c:pt idx="0">
                  <c:v>18362</c:v>
                </c:pt>
              </c:numCache>
            </c:numRef>
          </c:val>
          <c:extLst>
            <c:ext xmlns:c16="http://schemas.microsoft.com/office/drawing/2014/chart" uri="{C3380CC4-5D6E-409C-BE32-E72D297353CC}">
              <c16:uniqueId val="{00000002-F545-4010-B9D6-D9CE78CD3F9C}"/>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45352</c:v>
                </c:pt>
              </c:numCache>
            </c:numRef>
          </c:cat>
          <c:val>
            <c:numRef>
              <c:f>Sheet1!$E$2</c:f>
              <c:numCache>
                <c:formatCode>General</c:formatCode>
                <c:ptCount val="1"/>
                <c:pt idx="0">
                  <c:v>201</c:v>
                </c:pt>
              </c:numCache>
            </c:numRef>
          </c:val>
          <c:extLst>
            <c:ext xmlns:c16="http://schemas.microsoft.com/office/drawing/2014/chart" uri="{C3380CC4-5D6E-409C-BE32-E72D297353CC}">
              <c16:uniqueId val="{00000003-F545-4010-B9D6-D9CE78CD3F9C}"/>
            </c:ext>
          </c:extLst>
        </c:ser>
        <c:dLbls>
          <c:showLegendKey val="0"/>
          <c:showVal val="0"/>
          <c:showCatName val="0"/>
          <c:showSerName val="0"/>
          <c:showPercent val="0"/>
          <c:showBubbleSize val="0"/>
        </c:dLbls>
        <c:gapWidth val="219"/>
        <c:overlap val="-27"/>
        <c:axId val="245935040"/>
        <c:axId val="69870392"/>
      </c:barChart>
      <c:dateAx>
        <c:axId val="245935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870392"/>
        <c:crosses val="autoZero"/>
        <c:auto val="1"/>
        <c:lblOffset val="100"/>
        <c:baseTimeUnit val="days"/>
      </c:dateAx>
      <c:valAx>
        <c:axId val="69870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935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c:v>
                </c:pt>
                <c:pt idx="1">
                  <c:v>0</c:v>
                </c:pt>
                <c:pt idx="2">
                  <c:v>7</c:v>
                </c:pt>
                <c:pt idx="3">
                  <c:v>-1</c:v>
                </c:pt>
              </c:numCache>
            </c:numRef>
          </c:val>
          <c:extLst>
            <c:ext xmlns:c16="http://schemas.microsoft.com/office/drawing/2014/chart" uri="{C3380CC4-5D6E-409C-BE32-E72D297353CC}">
              <c16:uniqueId val="{00000000-D4CA-4AC4-8FBC-0AB841B14C00}"/>
            </c:ext>
          </c:extLst>
        </c:ser>
        <c:dLbls>
          <c:showLegendKey val="0"/>
          <c:showVal val="0"/>
          <c:showCatName val="0"/>
          <c:showSerName val="0"/>
          <c:showPercent val="0"/>
          <c:showBubbleSize val="0"/>
        </c:dLbls>
        <c:gapWidth val="219"/>
        <c:overlap val="-27"/>
        <c:axId val="390477752"/>
        <c:axId val="390475128"/>
      </c:barChart>
      <c:dateAx>
        <c:axId val="390477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75128"/>
        <c:crosses val="autoZero"/>
        <c:auto val="1"/>
        <c:lblOffset val="100"/>
        <c:baseTimeUnit val="months"/>
      </c:dateAx>
      <c:valAx>
        <c:axId val="390475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77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0</c:v>
                </c:pt>
                <c:pt idx="1">
                  <c:v>1</c:v>
                </c:pt>
                <c:pt idx="2">
                  <c:v>1</c:v>
                </c:pt>
                <c:pt idx="3">
                  <c:v>3</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30A-4CC6-984E-356B75ECFA21}"/>
            </c:ext>
          </c:extLst>
        </c:ser>
        <c:dLbls>
          <c:showLegendKey val="0"/>
          <c:showVal val="0"/>
          <c:showCatName val="0"/>
          <c:showSerName val="0"/>
          <c:showPercent val="0"/>
          <c:showBubbleSize val="0"/>
        </c:dLbls>
        <c:gapWidth val="219"/>
        <c:overlap val="-27"/>
        <c:axId val="390480048"/>
        <c:axId val="390480376"/>
      </c:barChart>
      <c:dateAx>
        <c:axId val="390480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80376"/>
        <c:crosses val="autoZero"/>
        <c:auto val="1"/>
        <c:lblOffset val="100"/>
        <c:baseTimeUnit val="months"/>
      </c:dateAx>
      <c:valAx>
        <c:axId val="390480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80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6</c:v>
                </c:pt>
                <c:pt idx="1">
                  <c:v>11</c:v>
                </c:pt>
                <c:pt idx="2">
                  <c:v>16</c:v>
                </c:pt>
                <c:pt idx="3">
                  <c:v>3</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B3C-4DC8-9A2F-E1CA0F910C6F}"/>
            </c:ext>
          </c:extLst>
        </c:ser>
        <c:dLbls>
          <c:showLegendKey val="0"/>
          <c:showVal val="0"/>
          <c:showCatName val="0"/>
          <c:showSerName val="0"/>
          <c:showPercent val="0"/>
          <c:showBubbleSize val="0"/>
        </c:dLbls>
        <c:gapWidth val="219"/>
        <c:overlap val="-27"/>
        <c:axId val="394466392"/>
        <c:axId val="394470000"/>
      </c:barChart>
      <c:catAx>
        <c:axId val="394466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470000"/>
        <c:crosses val="autoZero"/>
        <c:auto val="1"/>
        <c:lblAlgn val="ctr"/>
        <c:lblOffset val="100"/>
        <c:noMultiLvlLbl val="0"/>
      </c:catAx>
      <c:valAx>
        <c:axId val="394470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466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538</c:v>
                </c:pt>
                <c:pt idx="1">
                  <c:v>524</c:v>
                </c:pt>
                <c:pt idx="2">
                  <c:v>732</c:v>
                </c:pt>
                <c:pt idx="3">
                  <c:v>35</c:v>
                </c:pt>
              </c:numCache>
            </c:numRef>
          </c:val>
          <c:extLst>
            <c:ext xmlns:c16="http://schemas.microsoft.com/office/drawing/2014/chart" uri="{C3380CC4-5D6E-409C-BE32-E72D297353CC}">
              <c16:uniqueId val="{00000000-D028-4AF2-BE01-60837A75ECAF}"/>
            </c:ext>
          </c:extLst>
        </c:ser>
        <c:dLbls>
          <c:showLegendKey val="0"/>
          <c:showVal val="0"/>
          <c:showCatName val="0"/>
          <c:showSerName val="0"/>
          <c:showPercent val="0"/>
          <c:showBubbleSize val="0"/>
        </c:dLbls>
        <c:gapWidth val="219"/>
        <c:overlap val="-27"/>
        <c:axId val="473915792"/>
        <c:axId val="473924648"/>
      </c:barChart>
      <c:dateAx>
        <c:axId val="473915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924648"/>
        <c:crosses val="autoZero"/>
        <c:auto val="1"/>
        <c:lblOffset val="100"/>
        <c:baseTimeUnit val="months"/>
      </c:dateAx>
      <c:valAx>
        <c:axId val="473924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915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Sheet1!$A$2:$A$5</c:f>
              <c:strCache>
                <c:ptCount val="4"/>
                <c:pt idx="0">
                  <c:v>2024-01</c:v>
                </c:pt>
                <c:pt idx="1">
                  <c:v>2024-02</c:v>
                </c:pt>
                <c:pt idx="2">
                  <c:v>2024-03</c:v>
                </c:pt>
                <c:pt idx="3">
                  <c:v>2024-04</c:v>
                </c:pt>
              </c:strCache>
            </c:strRef>
          </c:cat>
          <c:val>
            <c:numRef>
              <c:f>Sheet1!$B$2:$B$5</c:f>
              <c:numCache>
                <c:formatCode>General</c:formatCode>
                <c:ptCount val="4"/>
                <c:pt idx="0">
                  <c:v>56</c:v>
                </c:pt>
                <c:pt idx="1">
                  <c:v>56</c:v>
                </c:pt>
                <c:pt idx="2">
                  <c:v>74</c:v>
                </c:pt>
                <c:pt idx="3">
                  <c:v>81</c:v>
                </c:pt>
              </c:numCache>
            </c:numRef>
          </c:val>
          <c:extLst>
            <c:ext xmlns:c16="http://schemas.microsoft.com/office/drawing/2014/chart" uri="{C3380CC4-5D6E-409C-BE32-E72D297353CC}">
              <c16:uniqueId val="{00000000-C377-44D2-A79C-5128A5DA5390}"/>
            </c:ext>
          </c:extLst>
        </c:ser>
        <c:dLbls>
          <c:showLegendKey val="0"/>
          <c:showVal val="0"/>
          <c:showCatName val="0"/>
          <c:showSerName val="0"/>
          <c:showPercent val="0"/>
          <c:showBubbleSize val="0"/>
        </c:dLbls>
        <c:gapWidth val="219"/>
        <c:overlap val="-27"/>
        <c:axId val="474879504"/>
        <c:axId val="474872288"/>
      </c:barChart>
      <c:catAx>
        <c:axId val="474879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872288"/>
        <c:crosses val="autoZero"/>
        <c:auto val="1"/>
        <c:lblAlgn val="ctr"/>
        <c:lblOffset val="100"/>
        <c:noMultiLvlLbl val="0"/>
      </c:catAx>
      <c:valAx>
        <c:axId val="474872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879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Sheet1!$A$2:$A$5</c:f>
              <c:strCache>
                <c:ptCount val="4"/>
                <c:pt idx="0">
                  <c:v>2024-01</c:v>
                </c:pt>
                <c:pt idx="1">
                  <c:v>2024-02</c:v>
                </c:pt>
                <c:pt idx="2">
                  <c:v>2024-03</c:v>
                </c:pt>
                <c:pt idx="3">
                  <c:v>2024-04</c:v>
                </c:pt>
              </c:strCache>
            </c:strRef>
          </c:cat>
          <c:val>
            <c:numRef>
              <c:f>Sheet1!$B$2:$B$5</c:f>
              <c:numCache>
                <c:formatCode>General</c:formatCode>
                <c:ptCount val="4"/>
                <c:pt idx="0">
                  <c:v>561</c:v>
                </c:pt>
                <c:pt idx="1">
                  <c:v>682</c:v>
                </c:pt>
                <c:pt idx="2">
                  <c:v>744</c:v>
                </c:pt>
                <c:pt idx="3">
                  <c:v>81</c:v>
                </c:pt>
              </c:numCache>
            </c:numRef>
          </c:val>
          <c:extLst>
            <c:ext xmlns:c16="http://schemas.microsoft.com/office/drawing/2014/chart" uri="{C3380CC4-5D6E-409C-BE32-E72D297353CC}">
              <c16:uniqueId val="{00000000-1343-4D6B-AE28-039E2F5F3223}"/>
            </c:ext>
          </c:extLst>
        </c:ser>
        <c:dLbls>
          <c:showLegendKey val="0"/>
          <c:showVal val="0"/>
          <c:showCatName val="0"/>
          <c:showSerName val="0"/>
          <c:showPercent val="0"/>
          <c:showBubbleSize val="0"/>
        </c:dLbls>
        <c:gapWidth val="219"/>
        <c:overlap val="-27"/>
        <c:axId val="474878848"/>
        <c:axId val="474874912"/>
      </c:barChart>
      <c:catAx>
        <c:axId val="474878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874912"/>
        <c:crosses val="autoZero"/>
        <c:auto val="1"/>
        <c:lblAlgn val="ctr"/>
        <c:lblOffset val="100"/>
        <c:noMultiLvlLbl val="0"/>
      </c:catAx>
      <c:valAx>
        <c:axId val="474874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878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294</c:v>
                </c:pt>
                <c:pt idx="1">
                  <c:v>25484</c:v>
                </c:pt>
                <c:pt idx="2">
                  <c:v>30967</c:v>
                </c:pt>
                <c:pt idx="3">
                  <c:v>28827</c:v>
                </c:pt>
              </c:numCache>
            </c:numRef>
          </c:val>
          <c:extLst>
            <c:ext xmlns:c16="http://schemas.microsoft.com/office/drawing/2014/chart" uri="{C3380CC4-5D6E-409C-BE32-E72D297353CC}">
              <c16:uniqueId val="{00000000-262C-45B6-8C82-CCE5BE3C0A8F}"/>
            </c:ext>
          </c:extLst>
        </c:ser>
        <c:dLbls>
          <c:showLegendKey val="0"/>
          <c:showVal val="0"/>
          <c:showCatName val="0"/>
          <c:showSerName val="0"/>
          <c:showPercent val="0"/>
          <c:showBubbleSize val="0"/>
        </c:dLbls>
        <c:gapWidth val="219"/>
        <c:overlap val="-27"/>
        <c:axId val="473921696"/>
        <c:axId val="473923992"/>
      </c:barChart>
      <c:catAx>
        <c:axId val="473921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923992"/>
        <c:crosses val="autoZero"/>
        <c:auto val="1"/>
        <c:lblAlgn val="ctr"/>
        <c:lblOffset val="100"/>
        <c:noMultiLvlLbl val="0"/>
      </c:catAx>
      <c:valAx>
        <c:axId val="473923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921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c:v>
                </c:pt>
                <c:pt idx="1">
                  <c:v>3</c:v>
                </c:pt>
                <c:pt idx="2">
                  <c:v>4</c:v>
                </c:pt>
                <c:pt idx="3">
                  <c:v>0</c:v>
                </c:pt>
              </c:numCache>
            </c:numRef>
          </c:val>
          <c:extLst>
            <c:ext xmlns:c16="http://schemas.microsoft.com/office/drawing/2014/chart" uri="{C3380CC4-5D6E-409C-BE32-E72D297353CC}">
              <c16:uniqueId val="{00000000-1182-4B00-A62C-E2F6CDF29908}"/>
            </c:ext>
          </c:extLst>
        </c:ser>
        <c:dLbls>
          <c:showLegendKey val="0"/>
          <c:showVal val="0"/>
          <c:showCatName val="0"/>
          <c:showSerName val="0"/>
          <c:showPercent val="0"/>
          <c:showBubbleSize val="0"/>
        </c:dLbls>
        <c:gapWidth val="219"/>
        <c:overlap val="-27"/>
        <c:axId val="251634880"/>
        <c:axId val="251637176"/>
      </c:barChart>
      <c:dateAx>
        <c:axId val="251634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637176"/>
        <c:crosses val="autoZero"/>
        <c:auto val="1"/>
        <c:lblOffset val="100"/>
        <c:baseTimeUnit val="months"/>
      </c:dateAx>
      <c:valAx>
        <c:axId val="251637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634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20</c:v>
                </c:pt>
                <c:pt idx="1">
                  <c:v>22</c:v>
                </c:pt>
                <c:pt idx="2">
                  <c:v>19</c:v>
                </c:pt>
                <c:pt idx="3">
                  <c:v>38</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C3E-4B14-8A6D-2185C671E7C4}"/>
            </c:ext>
          </c:extLst>
        </c:ser>
        <c:dLbls>
          <c:showLegendKey val="0"/>
          <c:showVal val="0"/>
          <c:showCatName val="0"/>
          <c:showSerName val="0"/>
          <c:showPercent val="0"/>
          <c:showBubbleSize val="0"/>
        </c:dLbls>
        <c:gapWidth val="219"/>
        <c:overlap val="-27"/>
        <c:axId val="251633568"/>
        <c:axId val="251634224"/>
      </c:barChart>
      <c:dateAx>
        <c:axId val="251633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634224"/>
        <c:crosses val="autoZero"/>
        <c:auto val="1"/>
        <c:lblOffset val="100"/>
        <c:baseTimeUnit val="months"/>
      </c:dateAx>
      <c:valAx>
        <c:axId val="251634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633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160</c:v>
                </c:pt>
                <c:pt idx="1">
                  <c:v>182</c:v>
                </c:pt>
                <c:pt idx="2">
                  <c:v>173</c:v>
                </c:pt>
                <c:pt idx="3">
                  <c:v>38</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EE8-48E6-89FF-902CDF9CB494}"/>
            </c:ext>
          </c:extLst>
        </c:ser>
        <c:dLbls>
          <c:showLegendKey val="0"/>
          <c:showVal val="0"/>
          <c:showCatName val="0"/>
          <c:showSerName val="0"/>
          <c:showPercent val="0"/>
          <c:showBubbleSize val="0"/>
        </c:dLbls>
        <c:gapWidth val="219"/>
        <c:overlap val="-27"/>
        <c:axId val="251630944"/>
        <c:axId val="251641440"/>
      </c:barChart>
      <c:catAx>
        <c:axId val="251630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641440"/>
        <c:crosses val="autoZero"/>
        <c:auto val="1"/>
        <c:lblAlgn val="ctr"/>
        <c:lblOffset val="100"/>
        <c:noMultiLvlLbl val="0"/>
      </c:catAx>
      <c:valAx>
        <c:axId val="251641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630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c:v>
                </c:pt>
                <c:pt idx="1">
                  <c:v>1</c:v>
                </c:pt>
                <c:pt idx="2">
                  <c:v>2</c:v>
                </c:pt>
                <c:pt idx="3">
                  <c:v>1</c:v>
                </c:pt>
              </c:numCache>
            </c:numRef>
          </c:val>
          <c:extLst>
            <c:ext xmlns:c16="http://schemas.microsoft.com/office/drawing/2014/chart" uri="{C3380CC4-5D6E-409C-BE32-E72D297353CC}">
              <c16:uniqueId val="{00000000-21A8-41DB-8A19-ECDFCAB0DEA5}"/>
            </c:ext>
          </c:extLst>
        </c:ser>
        <c:dLbls>
          <c:showLegendKey val="0"/>
          <c:showVal val="0"/>
          <c:showCatName val="0"/>
          <c:showSerName val="0"/>
          <c:showPercent val="0"/>
          <c:showBubbleSize val="0"/>
        </c:dLbls>
        <c:gapWidth val="219"/>
        <c:overlap val="-27"/>
        <c:axId val="264480760"/>
        <c:axId val="264489616"/>
      </c:barChart>
      <c:dateAx>
        <c:axId val="264480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489616"/>
        <c:crosses val="autoZero"/>
        <c:auto val="1"/>
        <c:lblOffset val="100"/>
        <c:baseTimeUnit val="months"/>
      </c:dateAx>
      <c:valAx>
        <c:axId val="264489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480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5</c:v>
                </c:pt>
                <c:pt idx="1">
                  <c:v>7</c:v>
                </c:pt>
                <c:pt idx="2">
                  <c:v>5</c:v>
                </c:pt>
                <c:pt idx="3">
                  <c:v>9</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104-464C-BFDF-9693810F9501}"/>
            </c:ext>
          </c:extLst>
        </c:ser>
        <c:dLbls>
          <c:showLegendKey val="0"/>
          <c:showVal val="0"/>
          <c:showCatName val="0"/>
          <c:showSerName val="0"/>
          <c:showPercent val="0"/>
          <c:showBubbleSize val="0"/>
        </c:dLbls>
        <c:gapWidth val="219"/>
        <c:overlap val="-27"/>
        <c:axId val="264490600"/>
        <c:axId val="264481416"/>
      </c:barChart>
      <c:dateAx>
        <c:axId val="264490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481416"/>
        <c:crosses val="autoZero"/>
        <c:auto val="1"/>
        <c:lblOffset val="100"/>
        <c:baseTimeUnit val="months"/>
      </c:dateAx>
      <c:valAx>
        <c:axId val="264481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490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51</c:v>
                </c:pt>
                <c:pt idx="1">
                  <c:v>78</c:v>
                </c:pt>
                <c:pt idx="2">
                  <c:v>69</c:v>
                </c:pt>
                <c:pt idx="3">
                  <c:v>11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DA9-4453-BA91-FB0C13B64F72}"/>
            </c:ext>
          </c:extLst>
        </c:ser>
        <c:dLbls>
          <c:showLegendKey val="0"/>
          <c:showVal val="0"/>
          <c:showCatName val="0"/>
          <c:showSerName val="0"/>
          <c:showPercent val="0"/>
          <c:showBubbleSize val="0"/>
        </c:dLbls>
        <c:gapWidth val="219"/>
        <c:overlap val="-27"/>
        <c:axId val="264485680"/>
        <c:axId val="264486008"/>
      </c:barChart>
      <c:catAx>
        <c:axId val="264485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486008"/>
        <c:crosses val="autoZero"/>
        <c:auto val="1"/>
        <c:lblAlgn val="ctr"/>
        <c:lblOffset val="100"/>
        <c:noMultiLvlLbl val="0"/>
      </c:catAx>
      <c:valAx>
        <c:axId val="264486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485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B92BC-416E-4849-ABC9-446BA6D4FBC1}"/>
              </a:ext>
            </a:extLst>
          </p:cNvPr>
          <p:cNvSpPr>
            <a:spLocks noGrp="1"/>
          </p:cNvSpPr>
          <p:nvPr>
            <p:ph type="ctrTitle"/>
          </p:nvPr>
        </p:nvSpPr>
        <p:spPr/>
        <p:txBody>
          <a:bodyPr/>
          <a:lstStyle/>
          <a:p>
            <a:r>
              <a:rPr lang="en-US"/>
              <a:t>TMNAS Social Media</a:t>
            </a:r>
          </a:p>
        </p:txBody>
      </p:sp>
      <p:sp>
        <p:nvSpPr>
          <p:cNvPr id="3" name="Subtitle 2">
            <a:extLst>
              <a:ext uri="{FF2B5EF4-FFF2-40B4-BE49-F238E27FC236}">
                <a16:creationId xmlns:a16="http://schemas.microsoft.com/office/drawing/2014/main" id="{BC0902CB-3757-4B53-9D12-B6B3F3003274}"/>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746829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E60AA-642B-49C9-8592-259F2D4A6D52}"/>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5D6811B2-A43F-4EA0-95B5-5B6E95120868}"/>
              </a:ext>
            </a:extLst>
          </p:cNvPr>
          <p:cNvGraphicFramePr>
            <a:graphicFrameLocks noGrp="1"/>
          </p:cNvGraphicFramePr>
          <p:nvPr>
            <p:ph type="chart" sz="quarter" idx="13"/>
            <p:extLst>
              <p:ext uri="{D42A27DB-BD31-4B8C-83A1-F6EECF244321}">
                <p14:modId xmlns:p14="http://schemas.microsoft.com/office/powerpoint/2010/main" val="16146560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455287-73C0-46B8-B96A-6A7109AE0EC8}"/>
              </a:ext>
            </a:extLst>
          </p:cNvPr>
          <p:cNvSpPr>
            <a:spLocks noGrp="1"/>
          </p:cNvSpPr>
          <p:nvPr>
            <p:ph type="body" sz="quarter" idx="14"/>
          </p:nvPr>
        </p:nvSpPr>
        <p:spPr/>
        <p:txBody>
          <a:bodyPr/>
          <a:lstStyle/>
          <a:p>
            <a:r>
              <a:rPr lang="en-US"/>
              <a:t>03/01/2024 - 03/31/2024</a:t>
            </a:r>
          </a:p>
        </p:txBody>
      </p:sp>
      <p:sp>
        <p:nvSpPr>
          <p:cNvPr id="5" name="Footer Placeholder 4">
            <a:extLst>
              <a:ext uri="{FF2B5EF4-FFF2-40B4-BE49-F238E27FC236}">
                <a16:creationId xmlns:a16="http://schemas.microsoft.com/office/drawing/2014/main" id="{94929A95-1B2A-4E19-8F1E-DE6F42B81E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1484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893C5-AB11-4E6A-B404-AC96AF491D18}"/>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EE7F2767-A401-41EB-8B77-131353B388CA}"/>
              </a:ext>
            </a:extLst>
          </p:cNvPr>
          <p:cNvGraphicFramePr>
            <a:graphicFrameLocks noGrp="1"/>
          </p:cNvGraphicFramePr>
          <p:nvPr>
            <p:ph type="tbl" sz="quarter" idx="13"/>
            <p:extLst>
              <p:ext uri="{D42A27DB-BD31-4B8C-83A1-F6EECF244321}">
                <p14:modId xmlns:p14="http://schemas.microsoft.com/office/powerpoint/2010/main" val="3865936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184100302"/>
                    </a:ext>
                  </a:extLst>
                </a:gridCol>
                <a:gridCol w="576072">
                  <a:extLst>
                    <a:ext uri="{9D8B030D-6E8A-4147-A177-3AD203B41FA5}">
                      <a16:colId xmlns:a16="http://schemas.microsoft.com/office/drawing/2014/main" val="2284148433"/>
                    </a:ext>
                  </a:extLst>
                </a:gridCol>
                <a:gridCol w="576072">
                  <a:extLst>
                    <a:ext uri="{9D8B030D-6E8A-4147-A177-3AD203B41FA5}">
                      <a16:colId xmlns:a16="http://schemas.microsoft.com/office/drawing/2014/main" val="1395008520"/>
                    </a:ext>
                  </a:extLst>
                </a:gridCol>
                <a:gridCol w="576072">
                  <a:extLst>
                    <a:ext uri="{9D8B030D-6E8A-4147-A177-3AD203B41FA5}">
                      <a16:colId xmlns:a16="http://schemas.microsoft.com/office/drawing/2014/main" val="2479118344"/>
                    </a:ext>
                  </a:extLst>
                </a:gridCol>
                <a:gridCol w="576072">
                  <a:extLst>
                    <a:ext uri="{9D8B030D-6E8A-4147-A177-3AD203B41FA5}">
                      <a16:colId xmlns:a16="http://schemas.microsoft.com/office/drawing/2014/main" val="577755528"/>
                    </a:ext>
                  </a:extLst>
                </a:gridCol>
                <a:gridCol w="576072">
                  <a:extLst>
                    <a:ext uri="{9D8B030D-6E8A-4147-A177-3AD203B41FA5}">
                      <a16:colId xmlns:a16="http://schemas.microsoft.com/office/drawing/2014/main" val="1974053624"/>
                    </a:ext>
                  </a:extLst>
                </a:gridCol>
                <a:gridCol w="576072">
                  <a:extLst>
                    <a:ext uri="{9D8B030D-6E8A-4147-A177-3AD203B41FA5}">
                      <a16:colId xmlns:a16="http://schemas.microsoft.com/office/drawing/2014/main" val="2938624324"/>
                    </a:ext>
                  </a:extLst>
                </a:gridCol>
                <a:gridCol w="576072">
                  <a:extLst>
                    <a:ext uri="{9D8B030D-6E8A-4147-A177-3AD203B41FA5}">
                      <a16:colId xmlns:a16="http://schemas.microsoft.com/office/drawing/2014/main" val="1345686531"/>
                    </a:ext>
                  </a:extLst>
                </a:gridCol>
                <a:gridCol w="576072">
                  <a:extLst>
                    <a:ext uri="{9D8B030D-6E8A-4147-A177-3AD203B41FA5}">
                      <a16:colId xmlns:a16="http://schemas.microsoft.com/office/drawing/2014/main" val="2662737620"/>
                    </a:ext>
                  </a:extLst>
                </a:gridCol>
                <a:gridCol w="576072">
                  <a:extLst>
                    <a:ext uri="{9D8B030D-6E8A-4147-A177-3AD203B41FA5}">
                      <a16:colId xmlns:a16="http://schemas.microsoft.com/office/drawing/2014/main" val="4179727250"/>
                    </a:ext>
                  </a:extLst>
                </a:gridCol>
                <a:gridCol w="576072">
                  <a:extLst>
                    <a:ext uri="{9D8B030D-6E8A-4147-A177-3AD203B41FA5}">
                      <a16:colId xmlns:a16="http://schemas.microsoft.com/office/drawing/2014/main" val="1011002294"/>
                    </a:ext>
                  </a:extLst>
                </a:gridCol>
                <a:gridCol w="576072">
                  <a:extLst>
                    <a:ext uri="{9D8B030D-6E8A-4147-A177-3AD203B41FA5}">
                      <a16:colId xmlns:a16="http://schemas.microsoft.com/office/drawing/2014/main" val="1018999081"/>
                    </a:ext>
                  </a:extLst>
                </a:gridCol>
                <a:gridCol w="576072">
                  <a:extLst>
                    <a:ext uri="{9D8B030D-6E8A-4147-A177-3AD203B41FA5}">
                      <a16:colId xmlns:a16="http://schemas.microsoft.com/office/drawing/2014/main" val="394264520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26074610"/>
                  </a:ext>
                </a:extLst>
              </a:tr>
              <a:tr h="370840">
                <a:tc>
                  <a:txBody>
                    <a:bodyPr/>
                    <a:lstStyle/>
                    <a:p>
                      <a:r>
                        <a:rPr lang="en-US" sz="1000"/>
                        <a:t>201</a:t>
                      </a:r>
                    </a:p>
                  </a:txBody>
                  <a:tcPr/>
                </a:tc>
                <a:tc>
                  <a:txBody>
                    <a:bodyPr/>
                    <a:lstStyle/>
                    <a:p>
                      <a:r>
                        <a:rPr lang="en-US" sz="1000"/>
                        <a:t>7</a:t>
                      </a:r>
                    </a:p>
                  </a:txBody>
                  <a:tcPr/>
                </a:tc>
                <a:tc>
                  <a:txBody>
                    <a:bodyPr/>
                    <a:lstStyle/>
                    <a:p>
                      <a:r>
                        <a:rPr lang="en-US" sz="1000"/>
                        <a:t>21</a:t>
                      </a:r>
                    </a:p>
                  </a:txBody>
                  <a:tcPr/>
                </a:tc>
                <a:tc>
                  <a:txBody>
                    <a:bodyPr/>
                    <a:lstStyle/>
                    <a:p>
                      <a:r>
                        <a:rPr lang="en-US" sz="1000"/>
                        <a:t>10</a:t>
                      </a:r>
                    </a:p>
                  </a:txBody>
                  <a:tcPr/>
                </a:tc>
                <a:tc>
                  <a:txBody>
                    <a:bodyPr/>
                    <a:lstStyle/>
                    <a:p>
                      <a:r>
                        <a:rPr lang="en-US" sz="1000"/>
                        <a:t>0</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7</a:t>
                      </a:r>
                    </a:p>
                  </a:txBody>
                  <a:tcPr/>
                </a:tc>
                <a:tc>
                  <a:txBody>
                    <a:bodyPr/>
                    <a:lstStyle/>
                    <a:p>
                      <a:r>
                        <a:rPr lang="en-US" sz="1000"/>
                        <a:t>9</a:t>
                      </a:r>
                    </a:p>
                  </a:txBody>
                  <a:tcPr/>
                </a:tc>
                <a:tc>
                  <a:txBody>
                    <a:bodyPr/>
                    <a:lstStyle/>
                    <a:p>
                      <a:r>
                        <a:rPr lang="en-US" sz="1000"/>
                        <a:t>0</a:t>
                      </a:r>
                    </a:p>
                  </a:txBody>
                  <a:tcPr/>
                </a:tc>
                <a:tc>
                  <a:txBody>
                    <a:bodyPr/>
                    <a:lstStyle/>
                    <a:p>
                      <a:r>
                        <a:rPr lang="en-US" sz="1000"/>
                        <a:t>0.8122 %</a:t>
                      </a:r>
                    </a:p>
                  </a:txBody>
                  <a:tcPr/>
                </a:tc>
                <a:tc>
                  <a:txBody>
                    <a:bodyPr/>
                    <a:lstStyle/>
                    <a:p>
                      <a:r>
                        <a:rPr lang="en-US" sz="1000"/>
                        <a:t>0.0 %</a:t>
                      </a:r>
                    </a:p>
                  </a:txBody>
                  <a:tcPr/>
                </a:tc>
                <a:extLst>
                  <a:ext uri="{0D108BD9-81ED-4DB2-BD59-A6C34878D82A}">
                    <a16:rowId xmlns:a16="http://schemas.microsoft.com/office/drawing/2014/main" val="3537128191"/>
                  </a:ext>
                </a:extLst>
              </a:tr>
            </a:tbl>
          </a:graphicData>
        </a:graphic>
      </p:graphicFrame>
      <p:sp>
        <p:nvSpPr>
          <p:cNvPr id="4" name="Text Placeholder 3">
            <a:extLst>
              <a:ext uri="{FF2B5EF4-FFF2-40B4-BE49-F238E27FC236}">
                <a16:creationId xmlns:a16="http://schemas.microsoft.com/office/drawing/2014/main" id="{47530A71-2A52-4080-9A4A-AE8404512978}"/>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5001989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6368B-9A47-4089-9FB5-40FB4770A8BC}"/>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8712E618-1072-4271-90CD-4BDB84C3EA09}"/>
              </a:ext>
            </a:extLst>
          </p:cNvPr>
          <p:cNvGraphicFramePr>
            <a:graphicFrameLocks noGrp="1"/>
          </p:cNvGraphicFramePr>
          <p:nvPr>
            <p:ph type="chart" sz="quarter" idx="13"/>
            <p:extLst>
              <p:ext uri="{D42A27DB-BD31-4B8C-83A1-F6EECF244321}">
                <p14:modId xmlns:p14="http://schemas.microsoft.com/office/powerpoint/2010/main" val="35095496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EA8FA4-E0DE-4B00-8029-F3E641E3C0D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E16F3B2-C249-4AA4-9880-4773BFBBC9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27904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A5BAE-0F29-440D-B4C0-34E4B0F02F7A}"/>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F6C0AD64-E403-4E32-BEC6-1317D0E73C58}"/>
              </a:ext>
            </a:extLst>
          </p:cNvPr>
          <p:cNvGraphicFramePr>
            <a:graphicFrameLocks noGrp="1"/>
          </p:cNvGraphicFramePr>
          <p:nvPr>
            <p:ph type="chart" sz="quarter" idx="13"/>
            <p:extLst>
              <p:ext uri="{D42A27DB-BD31-4B8C-83A1-F6EECF244321}">
                <p14:modId xmlns:p14="http://schemas.microsoft.com/office/powerpoint/2010/main" val="42141357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47B191-43B4-4531-B083-D3285F71909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A68E938-7616-431D-97D6-63FE17CD77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6750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B9EC1-28A9-4282-9A12-EBF2C1DF5F6F}"/>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6E4E5DFF-7B52-4A16-BE6E-D9F6B77376FB}"/>
              </a:ext>
            </a:extLst>
          </p:cNvPr>
          <p:cNvGraphicFramePr>
            <a:graphicFrameLocks noGrp="1"/>
          </p:cNvGraphicFramePr>
          <p:nvPr>
            <p:ph type="chart" sz="quarter" idx="13"/>
            <p:extLst>
              <p:ext uri="{D42A27DB-BD31-4B8C-83A1-F6EECF244321}">
                <p14:modId xmlns:p14="http://schemas.microsoft.com/office/powerpoint/2010/main" val="24612536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BF6E4C-7AA9-4928-9E9B-130EA1D84B3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D78DB7D-4310-435A-80EF-E6A08C759C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2838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5CCE2-9946-4BD2-9BB1-F93E7C03CB70}"/>
              </a:ext>
            </a:extLst>
          </p:cNvPr>
          <p:cNvSpPr>
            <a:spLocks noGrp="1"/>
          </p:cNvSpPr>
          <p:nvPr>
            <p:ph type="title"/>
          </p:nvPr>
        </p:nvSpPr>
        <p:spPr/>
        <p:txBody>
          <a:bodyPr/>
          <a:lstStyle/>
          <a:p>
            <a:r>
              <a:rPr lang="en-US"/>
              <a:t>Twitter Own and Retweeted Tweets Table | TMNAS - 1 of 3</a:t>
            </a:r>
          </a:p>
        </p:txBody>
      </p:sp>
      <p:graphicFrame>
        <p:nvGraphicFramePr>
          <p:cNvPr id="5" name="Table Placeholder 4">
            <a:extLst>
              <a:ext uri="{FF2B5EF4-FFF2-40B4-BE49-F238E27FC236}">
                <a16:creationId xmlns:a16="http://schemas.microsoft.com/office/drawing/2014/main" id="{8F6F3C96-4F3E-45B5-8C41-126198D04785}"/>
              </a:ext>
            </a:extLst>
          </p:cNvPr>
          <p:cNvGraphicFramePr>
            <a:graphicFrameLocks noGrp="1"/>
          </p:cNvGraphicFramePr>
          <p:nvPr>
            <p:ph type="tbl" sz="quarter" idx="13"/>
            <p:extLst>
              <p:ext uri="{D42A27DB-BD31-4B8C-83A1-F6EECF244321}">
                <p14:modId xmlns:p14="http://schemas.microsoft.com/office/powerpoint/2010/main" val="705492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92670511"/>
                    </a:ext>
                  </a:extLst>
                </a:gridCol>
                <a:gridCol w="493776">
                  <a:extLst>
                    <a:ext uri="{9D8B030D-6E8A-4147-A177-3AD203B41FA5}">
                      <a16:colId xmlns:a16="http://schemas.microsoft.com/office/drawing/2014/main" val="496816976"/>
                    </a:ext>
                  </a:extLst>
                </a:gridCol>
                <a:gridCol w="1069848">
                  <a:extLst>
                    <a:ext uri="{9D8B030D-6E8A-4147-A177-3AD203B41FA5}">
                      <a16:colId xmlns:a16="http://schemas.microsoft.com/office/drawing/2014/main" val="3662656604"/>
                    </a:ext>
                  </a:extLst>
                </a:gridCol>
                <a:gridCol w="1069848">
                  <a:extLst>
                    <a:ext uri="{9D8B030D-6E8A-4147-A177-3AD203B41FA5}">
                      <a16:colId xmlns:a16="http://schemas.microsoft.com/office/drawing/2014/main" val="729200698"/>
                    </a:ext>
                  </a:extLst>
                </a:gridCol>
                <a:gridCol w="1069848">
                  <a:extLst>
                    <a:ext uri="{9D8B030D-6E8A-4147-A177-3AD203B41FA5}">
                      <a16:colId xmlns:a16="http://schemas.microsoft.com/office/drawing/2014/main" val="1008613381"/>
                    </a:ext>
                  </a:extLst>
                </a:gridCol>
                <a:gridCol w="1069848">
                  <a:extLst>
                    <a:ext uri="{9D8B030D-6E8A-4147-A177-3AD203B41FA5}">
                      <a16:colId xmlns:a16="http://schemas.microsoft.com/office/drawing/2014/main" val="1613341685"/>
                    </a:ext>
                  </a:extLst>
                </a:gridCol>
                <a:gridCol w="1069848">
                  <a:extLst>
                    <a:ext uri="{9D8B030D-6E8A-4147-A177-3AD203B41FA5}">
                      <a16:colId xmlns:a16="http://schemas.microsoft.com/office/drawing/2014/main" val="454460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835396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- 2024-03-27 11:48:54</a:t>
                      </a:r>
                      <a:r>
                        <a:rPr kumimoji="0" lang="en-US" sz="1000" b="0" i="0" u="none" strike="noStrike" kern="1200" cap="none" spc="0" normalizeH="0" baseline="0" noProof="0">
                          <a:ln>
                            <a:noFill/>
                          </a:ln>
                          <a:solidFill>
                            <a:prstClr val="black"/>
                          </a:solidFill>
                          <a:effectLst/>
                          <a:uLnTx/>
                          <a:uFillTx/>
                          <a:latin typeface="Calibri"/>
                          <a:ea typeface="+mn-ea"/>
                          <a:cs typeface="+mn-cs"/>
                        </a:rPr>
                        <a:t>
 We’re pleased to announce that we made the Top Workplaces USA 2024 list! We ranked #4 out of 100 organizations in the 500-999 employees category! This achievement highlights the exceptional culture and dedication of our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03/31/2024 22:55:11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1.5000 %</a:t>
                      </a:r>
                    </a:p>
                  </a:txBody>
                  <a:tcPr/>
                </a:tc>
                <a:extLst>
                  <a:ext uri="{0D108BD9-81ED-4DB2-BD59-A6C34878D82A}">
                    <a16:rowId xmlns:a16="http://schemas.microsoft.com/office/drawing/2014/main" val="3212476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- 2024-03-05 14:57:26</a:t>
                      </a:r>
                      <a:r>
                        <a:rPr kumimoji="0" lang="en-US" sz="1000" b="0" i="0" u="none" strike="noStrike" kern="1200" cap="none" spc="0" normalizeH="0" baseline="0" noProof="0">
                          <a:ln>
                            <a:noFill/>
                          </a:ln>
                          <a:solidFill>
                            <a:prstClr val="black"/>
                          </a:solidFill>
                          <a:effectLst/>
                          <a:uLnTx/>
                          <a:uFillTx/>
                          <a:latin typeface="Calibri"/>
                          <a:ea typeface="+mn-ea"/>
                          <a:cs typeface="+mn-cs"/>
                        </a:rPr>
                        <a:t>
 Today, TMNAS interns came together for a valuable resume workshop and a session on effective job-finding techniques. The day's highlight was the Intern Panel, featuring past interns who shared firsthand insights into their transition from interns to full-time professionals.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03/11/2024 15:41:32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1.0152 %</a:t>
                      </a:r>
                    </a:p>
                  </a:txBody>
                  <a:tcPr/>
                </a:tc>
                <a:extLst>
                  <a:ext uri="{0D108BD9-81ED-4DB2-BD59-A6C34878D82A}">
                    <a16:rowId xmlns:a16="http://schemas.microsoft.com/office/drawing/2014/main" val="2883098366"/>
                  </a:ext>
                </a:extLst>
              </a:tr>
            </a:tbl>
          </a:graphicData>
        </a:graphic>
      </p:graphicFrame>
      <p:sp>
        <p:nvSpPr>
          <p:cNvPr id="4" name="Text Placeholder 3">
            <a:extLst>
              <a:ext uri="{FF2B5EF4-FFF2-40B4-BE49-F238E27FC236}">
                <a16:creationId xmlns:a16="http://schemas.microsoft.com/office/drawing/2014/main" id="{BE063263-A05A-4893-9DEC-EC006D835CEE}"/>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3096440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954C0-B76D-4501-B9DB-6A2F9C4EB8D0}"/>
              </a:ext>
            </a:extLst>
          </p:cNvPr>
          <p:cNvSpPr>
            <a:spLocks noGrp="1"/>
          </p:cNvSpPr>
          <p:nvPr>
            <p:ph type="title"/>
          </p:nvPr>
        </p:nvSpPr>
        <p:spPr/>
        <p:txBody>
          <a:bodyPr/>
          <a:lstStyle/>
          <a:p>
            <a:r>
              <a:rPr lang="en-US"/>
              <a:t>Twitter Own and Retweeted Tweets Table | TMNAS - 2 of 3</a:t>
            </a:r>
          </a:p>
        </p:txBody>
      </p:sp>
      <p:graphicFrame>
        <p:nvGraphicFramePr>
          <p:cNvPr id="5" name="Table Placeholder 4">
            <a:extLst>
              <a:ext uri="{FF2B5EF4-FFF2-40B4-BE49-F238E27FC236}">
                <a16:creationId xmlns:a16="http://schemas.microsoft.com/office/drawing/2014/main" id="{E324C683-C577-4868-A3A3-E983086A521E}"/>
              </a:ext>
            </a:extLst>
          </p:cNvPr>
          <p:cNvGraphicFramePr>
            <a:graphicFrameLocks noGrp="1"/>
          </p:cNvGraphicFramePr>
          <p:nvPr>
            <p:ph type="tbl" sz="quarter" idx="13"/>
            <p:extLst>
              <p:ext uri="{D42A27DB-BD31-4B8C-83A1-F6EECF244321}">
                <p14:modId xmlns:p14="http://schemas.microsoft.com/office/powerpoint/2010/main" val="4039419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995062580"/>
                    </a:ext>
                  </a:extLst>
                </a:gridCol>
                <a:gridCol w="493776">
                  <a:extLst>
                    <a:ext uri="{9D8B030D-6E8A-4147-A177-3AD203B41FA5}">
                      <a16:colId xmlns:a16="http://schemas.microsoft.com/office/drawing/2014/main" val="2489338413"/>
                    </a:ext>
                  </a:extLst>
                </a:gridCol>
                <a:gridCol w="1069848">
                  <a:extLst>
                    <a:ext uri="{9D8B030D-6E8A-4147-A177-3AD203B41FA5}">
                      <a16:colId xmlns:a16="http://schemas.microsoft.com/office/drawing/2014/main" val="3688025929"/>
                    </a:ext>
                  </a:extLst>
                </a:gridCol>
                <a:gridCol w="1069848">
                  <a:extLst>
                    <a:ext uri="{9D8B030D-6E8A-4147-A177-3AD203B41FA5}">
                      <a16:colId xmlns:a16="http://schemas.microsoft.com/office/drawing/2014/main" val="194928566"/>
                    </a:ext>
                  </a:extLst>
                </a:gridCol>
                <a:gridCol w="1069848">
                  <a:extLst>
                    <a:ext uri="{9D8B030D-6E8A-4147-A177-3AD203B41FA5}">
                      <a16:colId xmlns:a16="http://schemas.microsoft.com/office/drawing/2014/main" val="3810162550"/>
                    </a:ext>
                  </a:extLst>
                </a:gridCol>
                <a:gridCol w="1069848">
                  <a:extLst>
                    <a:ext uri="{9D8B030D-6E8A-4147-A177-3AD203B41FA5}">
                      <a16:colId xmlns:a16="http://schemas.microsoft.com/office/drawing/2014/main" val="3228594456"/>
                    </a:ext>
                  </a:extLst>
                </a:gridCol>
                <a:gridCol w="1069848">
                  <a:extLst>
                    <a:ext uri="{9D8B030D-6E8A-4147-A177-3AD203B41FA5}">
                      <a16:colId xmlns:a16="http://schemas.microsoft.com/office/drawing/2014/main" val="37468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702062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- 2024-03-08 14:01:42</a:t>
                      </a:r>
                      <a:r>
                        <a:rPr kumimoji="0" lang="en-US" sz="1000" b="0" i="0" u="none" strike="noStrike" kern="1200" cap="none" spc="0" normalizeH="0" baseline="0" noProof="0">
                          <a:ln>
                            <a:noFill/>
                          </a:ln>
                          <a:solidFill>
                            <a:prstClr val="black"/>
                          </a:solidFill>
                          <a:effectLst/>
                          <a:uLnTx/>
                          <a:uFillTx/>
                          <a:latin typeface="Calibri"/>
                          <a:ea typeface="+mn-ea"/>
                          <a:cs typeface="+mn-cs"/>
                        </a:rPr>
                        <a:t>
 Celebrating the strength, resilience, and achievements of women worldwide. Today and every day, we honor the impact and contributions of women at TMNAS. Together, we strive for equality, empowerment, and a brighter 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03/13/2024 09:55:39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1.0101 %</a:t>
                      </a:r>
                    </a:p>
                  </a:txBody>
                  <a:tcPr/>
                </a:tc>
                <a:extLst>
                  <a:ext uri="{0D108BD9-81ED-4DB2-BD59-A6C34878D82A}">
                    <a16:rowId xmlns:a16="http://schemas.microsoft.com/office/drawing/2014/main" val="3361972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- 2024-03-11 11:06:29</a:t>
                      </a:r>
                      <a:r>
                        <a:rPr kumimoji="0" lang="en-US" sz="1000" b="0" i="0" u="none" strike="noStrike" kern="1200" cap="none" spc="0" normalizeH="0" baseline="0" noProof="0">
                          <a:ln>
                            <a:noFill/>
                          </a:ln>
                          <a:solidFill>
                            <a:prstClr val="black"/>
                          </a:solidFill>
                          <a:effectLst/>
                          <a:uLnTx/>
                          <a:uFillTx/>
                          <a:latin typeface="Calibri"/>
                          <a:ea typeface="+mn-ea"/>
                          <a:cs typeface="+mn-cs"/>
                        </a:rPr>
                        <a:t>
 This week is #MSAwarenessWeek, and we’re proud to support @mssociety as our March CSR Charity! They're on a mission to find a cure for multiple sclerosis while empowering people affected by MS to live their best lives. 🧡 https://t.co/QBHlBVsoQn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03/18/2024 03:40:31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1.0101 %</a:t>
                      </a:r>
                    </a:p>
                  </a:txBody>
                  <a:tcPr/>
                </a:tc>
                <a:extLst>
                  <a:ext uri="{0D108BD9-81ED-4DB2-BD59-A6C34878D82A}">
                    <a16:rowId xmlns:a16="http://schemas.microsoft.com/office/drawing/2014/main" val="636136590"/>
                  </a:ext>
                </a:extLst>
              </a:tr>
            </a:tbl>
          </a:graphicData>
        </a:graphic>
      </p:graphicFrame>
      <p:sp>
        <p:nvSpPr>
          <p:cNvPr id="4" name="Text Placeholder 3">
            <a:extLst>
              <a:ext uri="{FF2B5EF4-FFF2-40B4-BE49-F238E27FC236}">
                <a16:creationId xmlns:a16="http://schemas.microsoft.com/office/drawing/2014/main" id="{1F507AB5-13D5-4BAD-A293-CDEEF80D2A78}"/>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4064641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3F7F1-8B6C-45D0-A80D-110B832326FF}"/>
              </a:ext>
            </a:extLst>
          </p:cNvPr>
          <p:cNvSpPr>
            <a:spLocks noGrp="1"/>
          </p:cNvSpPr>
          <p:nvPr>
            <p:ph type="title"/>
          </p:nvPr>
        </p:nvSpPr>
        <p:spPr/>
        <p:txBody>
          <a:bodyPr/>
          <a:lstStyle/>
          <a:p>
            <a:r>
              <a:rPr lang="en-US"/>
              <a:t>Twitter Own and Retweeted Tweets Table | TMNAS - 3 of 3</a:t>
            </a:r>
          </a:p>
        </p:txBody>
      </p:sp>
      <p:graphicFrame>
        <p:nvGraphicFramePr>
          <p:cNvPr id="5" name="Table Placeholder 4">
            <a:extLst>
              <a:ext uri="{FF2B5EF4-FFF2-40B4-BE49-F238E27FC236}">
                <a16:creationId xmlns:a16="http://schemas.microsoft.com/office/drawing/2014/main" id="{3F3A83C7-ACE3-4554-9372-7F1D00C7B576}"/>
              </a:ext>
            </a:extLst>
          </p:cNvPr>
          <p:cNvGraphicFramePr>
            <a:graphicFrameLocks noGrp="1"/>
          </p:cNvGraphicFramePr>
          <p:nvPr>
            <p:ph type="tbl" sz="quarter" idx="13"/>
            <p:extLst>
              <p:ext uri="{D42A27DB-BD31-4B8C-83A1-F6EECF244321}">
                <p14:modId xmlns:p14="http://schemas.microsoft.com/office/powerpoint/2010/main" val="3589036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21486444"/>
                    </a:ext>
                  </a:extLst>
                </a:gridCol>
                <a:gridCol w="493776">
                  <a:extLst>
                    <a:ext uri="{9D8B030D-6E8A-4147-A177-3AD203B41FA5}">
                      <a16:colId xmlns:a16="http://schemas.microsoft.com/office/drawing/2014/main" val="3691354478"/>
                    </a:ext>
                  </a:extLst>
                </a:gridCol>
                <a:gridCol w="1069848">
                  <a:extLst>
                    <a:ext uri="{9D8B030D-6E8A-4147-A177-3AD203B41FA5}">
                      <a16:colId xmlns:a16="http://schemas.microsoft.com/office/drawing/2014/main" val="2413403391"/>
                    </a:ext>
                  </a:extLst>
                </a:gridCol>
                <a:gridCol w="1069848">
                  <a:extLst>
                    <a:ext uri="{9D8B030D-6E8A-4147-A177-3AD203B41FA5}">
                      <a16:colId xmlns:a16="http://schemas.microsoft.com/office/drawing/2014/main" val="2293626099"/>
                    </a:ext>
                  </a:extLst>
                </a:gridCol>
                <a:gridCol w="1069848">
                  <a:extLst>
                    <a:ext uri="{9D8B030D-6E8A-4147-A177-3AD203B41FA5}">
                      <a16:colId xmlns:a16="http://schemas.microsoft.com/office/drawing/2014/main" val="2279865393"/>
                    </a:ext>
                  </a:extLst>
                </a:gridCol>
                <a:gridCol w="1069848">
                  <a:extLst>
                    <a:ext uri="{9D8B030D-6E8A-4147-A177-3AD203B41FA5}">
                      <a16:colId xmlns:a16="http://schemas.microsoft.com/office/drawing/2014/main" val="1002873300"/>
                    </a:ext>
                  </a:extLst>
                </a:gridCol>
                <a:gridCol w="1069848">
                  <a:extLst>
                    <a:ext uri="{9D8B030D-6E8A-4147-A177-3AD203B41FA5}">
                      <a16:colId xmlns:a16="http://schemas.microsoft.com/office/drawing/2014/main" val="2954737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931871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- 2024-03-13 15:35:38</a:t>
                      </a:r>
                      <a:r>
                        <a:rPr kumimoji="0" lang="en-US" sz="1000" b="0" i="0" u="none" strike="noStrike" kern="1200" cap="none" spc="0" normalizeH="0" baseline="0" noProof="0">
                          <a:ln>
                            <a:noFill/>
                          </a:ln>
                          <a:solidFill>
                            <a:prstClr val="black"/>
                          </a:solidFill>
                          <a:effectLst/>
                          <a:uLnTx/>
                          <a:uFillTx/>
                          <a:latin typeface="Calibri"/>
                          <a:ea typeface="+mn-ea"/>
                          <a:cs typeface="+mn-cs"/>
                        </a:rPr>
                        <a:t>
 Happy National Chicken Noodle Soup Day! 🍲TMNAS employees celebrated with a warm bowl of chicken noodle or white bean and kale soup as they joined us for a presentation from @Philabundance!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03/19/2024 11:21:32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1.0101 %</a:t>
                      </a:r>
                    </a:p>
                  </a:txBody>
                  <a:tcPr/>
                </a:tc>
                <a:extLst>
                  <a:ext uri="{0D108BD9-81ED-4DB2-BD59-A6C34878D82A}">
                    <a16:rowId xmlns:a16="http://schemas.microsoft.com/office/drawing/2014/main" val="1066879864"/>
                  </a:ext>
                </a:extLst>
              </a:tr>
            </a:tbl>
          </a:graphicData>
        </a:graphic>
      </p:graphicFrame>
      <p:sp>
        <p:nvSpPr>
          <p:cNvPr id="4" name="Text Placeholder 3">
            <a:extLst>
              <a:ext uri="{FF2B5EF4-FFF2-40B4-BE49-F238E27FC236}">
                <a16:creationId xmlns:a16="http://schemas.microsoft.com/office/drawing/2014/main" id="{E8A7D54E-F177-4E2E-87F8-477FE11301C1}"/>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5651372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D97FF-D539-4DDB-A901-2BA54D4BF7E3}"/>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21B61240-C900-4AF7-AA9C-7D39B47CEF92}"/>
              </a:ext>
            </a:extLst>
          </p:cNvPr>
          <p:cNvGraphicFramePr>
            <a:graphicFrameLocks noGrp="1"/>
          </p:cNvGraphicFramePr>
          <p:nvPr>
            <p:ph type="tbl" sz="quarter" idx="13"/>
            <p:extLst>
              <p:ext uri="{D42A27DB-BD31-4B8C-83A1-F6EECF244321}">
                <p14:modId xmlns:p14="http://schemas.microsoft.com/office/powerpoint/2010/main" val="4281941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686615370"/>
                    </a:ext>
                  </a:extLst>
                </a:gridCol>
                <a:gridCol w="658368">
                  <a:extLst>
                    <a:ext uri="{9D8B030D-6E8A-4147-A177-3AD203B41FA5}">
                      <a16:colId xmlns:a16="http://schemas.microsoft.com/office/drawing/2014/main" val="2022575611"/>
                    </a:ext>
                  </a:extLst>
                </a:gridCol>
                <a:gridCol w="658368">
                  <a:extLst>
                    <a:ext uri="{9D8B030D-6E8A-4147-A177-3AD203B41FA5}">
                      <a16:colId xmlns:a16="http://schemas.microsoft.com/office/drawing/2014/main" val="2023642832"/>
                    </a:ext>
                  </a:extLst>
                </a:gridCol>
                <a:gridCol w="658368">
                  <a:extLst>
                    <a:ext uri="{9D8B030D-6E8A-4147-A177-3AD203B41FA5}">
                      <a16:colId xmlns:a16="http://schemas.microsoft.com/office/drawing/2014/main" val="1227545276"/>
                    </a:ext>
                  </a:extLst>
                </a:gridCol>
                <a:gridCol w="658368">
                  <a:extLst>
                    <a:ext uri="{9D8B030D-6E8A-4147-A177-3AD203B41FA5}">
                      <a16:colId xmlns:a16="http://schemas.microsoft.com/office/drawing/2014/main" val="3216746354"/>
                    </a:ext>
                  </a:extLst>
                </a:gridCol>
                <a:gridCol w="658368">
                  <a:extLst>
                    <a:ext uri="{9D8B030D-6E8A-4147-A177-3AD203B41FA5}">
                      <a16:colId xmlns:a16="http://schemas.microsoft.com/office/drawing/2014/main" val="918379779"/>
                    </a:ext>
                  </a:extLst>
                </a:gridCol>
                <a:gridCol w="658368">
                  <a:extLst>
                    <a:ext uri="{9D8B030D-6E8A-4147-A177-3AD203B41FA5}">
                      <a16:colId xmlns:a16="http://schemas.microsoft.com/office/drawing/2014/main" val="16881666"/>
                    </a:ext>
                  </a:extLst>
                </a:gridCol>
                <a:gridCol w="658368">
                  <a:extLst>
                    <a:ext uri="{9D8B030D-6E8A-4147-A177-3AD203B41FA5}">
                      <a16:colId xmlns:a16="http://schemas.microsoft.com/office/drawing/2014/main" val="92378710"/>
                    </a:ext>
                  </a:extLst>
                </a:gridCol>
                <a:gridCol w="658368">
                  <a:extLst>
                    <a:ext uri="{9D8B030D-6E8A-4147-A177-3AD203B41FA5}">
                      <a16:colId xmlns:a16="http://schemas.microsoft.com/office/drawing/2014/main" val="514208581"/>
                    </a:ext>
                  </a:extLst>
                </a:gridCol>
                <a:gridCol w="658368">
                  <a:extLst>
                    <a:ext uri="{9D8B030D-6E8A-4147-A177-3AD203B41FA5}">
                      <a16:colId xmlns:a16="http://schemas.microsoft.com/office/drawing/2014/main" val="1761645908"/>
                    </a:ext>
                  </a:extLst>
                </a:gridCol>
                <a:gridCol w="658368">
                  <a:extLst>
                    <a:ext uri="{9D8B030D-6E8A-4147-A177-3AD203B41FA5}">
                      <a16:colId xmlns:a16="http://schemas.microsoft.com/office/drawing/2014/main" val="4122973007"/>
                    </a:ext>
                  </a:extLst>
                </a:gridCol>
                <a:gridCol w="658368">
                  <a:extLst>
                    <a:ext uri="{9D8B030D-6E8A-4147-A177-3AD203B41FA5}">
                      <a16:colId xmlns:a16="http://schemas.microsoft.com/office/drawing/2014/main" val="185670724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966850176"/>
                  </a:ext>
                </a:extLst>
              </a:tr>
              <a:tr h="370840">
                <a:tc>
                  <a:txBody>
                    <a:bodyPr/>
                    <a:lstStyle/>
                    <a:p>
                      <a:r>
                        <a:rPr lang="en-US" sz="1000"/>
                        <a:t>18362</a:t>
                      </a:r>
                    </a:p>
                  </a:txBody>
                  <a:tcPr/>
                </a:tc>
                <a:tc>
                  <a:txBody>
                    <a:bodyPr/>
                    <a:lstStyle/>
                    <a:p>
                      <a:r>
                        <a:rPr lang="en-US" sz="1000"/>
                        <a:t>732</a:t>
                      </a:r>
                    </a:p>
                  </a:txBody>
                  <a:tcPr/>
                </a:tc>
                <a:tc>
                  <a:txBody>
                    <a:bodyPr/>
                    <a:lstStyle/>
                    <a:p>
                      <a:r>
                        <a:rPr lang="en-US" sz="1000"/>
                        <a:t>10</a:t>
                      </a:r>
                    </a:p>
                  </a:txBody>
                  <a:tcPr/>
                </a:tc>
                <a:tc>
                  <a:txBody>
                    <a:bodyPr/>
                    <a:lstStyle/>
                    <a:p>
                      <a:r>
                        <a:rPr lang="en-US" sz="1000"/>
                        <a:t>717</a:t>
                      </a:r>
                    </a:p>
                  </a:txBody>
                  <a:tcPr/>
                </a:tc>
                <a:tc>
                  <a:txBody>
                    <a:bodyPr/>
                    <a:lstStyle/>
                    <a:p>
                      <a:r>
                        <a:rPr lang="en-US" sz="1000"/>
                        <a:t>71.7</a:t>
                      </a:r>
                    </a:p>
                  </a:txBody>
                  <a:tcPr/>
                </a:tc>
                <a:tc>
                  <a:txBody>
                    <a:bodyPr/>
                    <a:lstStyle/>
                    <a:p>
                      <a:r>
                        <a:rPr lang="en-US" sz="1000"/>
                        <a:t>7</a:t>
                      </a:r>
                    </a:p>
                  </a:txBody>
                  <a:tcPr/>
                </a:tc>
                <a:tc>
                  <a:txBody>
                    <a:bodyPr/>
                    <a:lstStyle/>
                    <a:p>
                      <a:r>
                        <a:rPr lang="en-US" sz="1000"/>
                        <a:t>20</a:t>
                      </a:r>
                    </a:p>
                  </a:txBody>
                  <a:tcPr/>
                </a:tc>
                <a:tc>
                  <a:txBody>
                    <a:bodyPr/>
                    <a:lstStyle/>
                    <a:p>
                      <a:r>
                        <a:rPr lang="en-US" sz="1000"/>
                        <a:t>2</a:t>
                      </a:r>
                    </a:p>
                  </a:txBody>
                  <a:tcPr/>
                </a:tc>
                <a:tc>
                  <a:txBody>
                    <a:bodyPr/>
                    <a:lstStyle/>
                    <a:p>
                      <a:r>
                        <a:rPr lang="en-US" sz="1000"/>
                        <a:t>2250</a:t>
                      </a:r>
                    </a:p>
                  </a:txBody>
                  <a:tcPr/>
                </a:tc>
                <a:tc>
                  <a:txBody>
                    <a:bodyPr/>
                    <a:lstStyle/>
                    <a:p>
                      <a:r>
                        <a:rPr lang="en-US" sz="1000"/>
                        <a:t>26006</a:t>
                      </a:r>
                    </a:p>
                  </a:txBody>
                  <a:tcPr/>
                </a:tc>
                <a:tc>
                  <a:txBody>
                    <a:bodyPr/>
                    <a:lstStyle/>
                    <a:p>
                      <a:r>
                        <a:rPr lang="en-US" sz="1000"/>
                        <a:t>2600.6</a:t>
                      </a:r>
                    </a:p>
                  </a:txBody>
                  <a:tcPr/>
                </a:tc>
                <a:tc>
                  <a:txBody>
                    <a:bodyPr/>
                    <a:lstStyle/>
                    <a:p>
                      <a:r>
                        <a:rPr lang="en-US" sz="1000"/>
                        <a:t>11.14955262609 %</a:t>
                      </a:r>
                    </a:p>
                  </a:txBody>
                  <a:tcPr/>
                </a:tc>
                <a:extLst>
                  <a:ext uri="{0D108BD9-81ED-4DB2-BD59-A6C34878D82A}">
                    <a16:rowId xmlns:a16="http://schemas.microsoft.com/office/drawing/2014/main" val="1238554524"/>
                  </a:ext>
                </a:extLst>
              </a:tr>
            </a:tbl>
          </a:graphicData>
        </a:graphic>
      </p:graphicFrame>
      <p:sp>
        <p:nvSpPr>
          <p:cNvPr id="4" name="Text Placeholder 3">
            <a:extLst>
              <a:ext uri="{FF2B5EF4-FFF2-40B4-BE49-F238E27FC236}">
                <a16:creationId xmlns:a16="http://schemas.microsoft.com/office/drawing/2014/main" id="{00E28E7A-17D3-46F5-A014-CF00260ADB99}"/>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882602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0889B-1C94-4DA1-812A-B00C85A168EF}"/>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0D270C8F-6FAF-4C8F-9094-DE9311C00B6E}"/>
              </a:ext>
            </a:extLst>
          </p:cNvPr>
          <p:cNvGraphicFramePr>
            <a:graphicFrameLocks noGrp="1"/>
          </p:cNvGraphicFramePr>
          <p:nvPr>
            <p:ph type="chart" sz="quarter" idx="13"/>
            <p:extLst>
              <p:ext uri="{D42A27DB-BD31-4B8C-83A1-F6EECF244321}">
                <p14:modId xmlns:p14="http://schemas.microsoft.com/office/powerpoint/2010/main" val="22613145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C4FFA2-9143-478A-AB3B-07B2FB89E4B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F6B1716-9206-4570-B158-18968A32C5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91461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D4E18-BE62-4C3A-B4E7-0D3BB458D232}"/>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CD3498CF-3932-4EF3-866C-6FE32338AADE}"/>
              </a:ext>
            </a:extLst>
          </p:cNvPr>
          <p:cNvGraphicFramePr>
            <a:graphicFrameLocks noGrp="1"/>
          </p:cNvGraphicFramePr>
          <p:nvPr>
            <p:ph type="chart" sz="quarter" idx="13"/>
            <p:extLst>
              <p:ext uri="{D42A27DB-BD31-4B8C-83A1-F6EECF244321}">
                <p14:modId xmlns:p14="http://schemas.microsoft.com/office/powerpoint/2010/main" val="7340456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30E48A-25D1-447B-9D15-360CD140D79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5C5129D-646C-41B8-9DD8-491151BBF6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83253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07777-ED5E-45CD-85C4-7B60582595BC}"/>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23950CCC-1EA5-4A23-B0AA-4E8B2A2DF51A}"/>
              </a:ext>
            </a:extLst>
          </p:cNvPr>
          <p:cNvGraphicFramePr>
            <a:graphicFrameLocks noGrp="1"/>
          </p:cNvGraphicFramePr>
          <p:nvPr>
            <p:ph type="chart" sz="quarter" idx="13"/>
            <p:extLst>
              <p:ext uri="{D42A27DB-BD31-4B8C-83A1-F6EECF244321}">
                <p14:modId xmlns:p14="http://schemas.microsoft.com/office/powerpoint/2010/main" val="3411843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BEFD9F-5413-426E-90C4-637614BC632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A0E8133-9132-4734-A12F-BDACC54224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83651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192B7-380B-425C-A4DB-36F6A9B5786D}"/>
              </a:ext>
            </a:extLst>
          </p:cNvPr>
          <p:cNvSpPr>
            <a:spLocks noGrp="1"/>
          </p:cNvSpPr>
          <p:nvPr>
            <p:ph type="title"/>
          </p:nvPr>
        </p:nvSpPr>
        <p:spPr/>
        <p:txBody>
          <a:bodyPr/>
          <a:lstStyle/>
          <a:p>
            <a:r>
              <a:rPr lang="en-US"/>
              <a:t>LinkedIn Post Impressions | TMNAS</a:t>
            </a:r>
          </a:p>
        </p:txBody>
      </p:sp>
      <p:graphicFrame>
        <p:nvGraphicFramePr>
          <p:cNvPr id="6" name="Chart Placeholder 5">
            <a:extLst>
              <a:ext uri="{FF2B5EF4-FFF2-40B4-BE49-F238E27FC236}">
                <a16:creationId xmlns:a16="http://schemas.microsoft.com/office/drawing/2014/main" id="{C810358A-3DE1-46EE-A447-BC25BF5889C6}"/>
              </a:ext>
            </a:extLst>
          </p:cNvPr>
          <p:cNvGraphicFramePr>
            <a:graphicFrameLocks noGrp="1"/>
          </p:cNvGraphicFramePr>
          <p:nvPr>
            <p:ph type="chart" sz="quarter" idx="13"/>
            <p:extLst>
              <p:ext uri="{D42A27DB-BD31-4B8C-83A1-F6EECF244321}">
                <p14:modId xmlns:p14="http://schemas.microsoft.com/office/powerpoint/2010/main" val="21017549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072C67-DE61-4014-8826-B3EFFEE1909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EF3B539-108A-4FCE-9D6A-EB8FA81165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36886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10497-D2C0-49AE-99B9-ECF58D2CD042}"/>
              </a:ext>
            </a:extLst>
          </p:cNvPr>
          <p:cNvSpPr>
            <a:spLocks noGrp="1"/>
          </p:cNvSpPr>
          <p:nvPr>
            <p:ph type="title"/>
          </p:nvPr>
        </p:nvSpPr>
        <p:spPr/>
        <p:txBody>
          <a:bodyPr/>
          <a:lstStyle/>
          <a:p>
            <a:r>
              <a:rPr lang="en-US"/>
              <a:t>LinkedIn Posts Table | TMNAS - 1 of 3</a:t>
            </a:r>
          </a:p>
        </p:txBody>
      </p:sp>
      <p:graphicFrame>
        <p:nvGraphicFramePr>
          <p:cNvPr id="5" name="Table Placeholder 4">
            <a:extLst>
              <a:ext uri="{FF2B5EF4-FFF2-40B4-BE49-F238E27FC236}">
                <a16:creationId xmlns:a16="http://schemas.microsoft.com/office/drawing/2014/main" id="{80348D73-EA29-40F4-84E7-8E6B23C36491}"/>
              </a:ext>
            </a:extLst>
          </p:cNvPr>
          <p:cNvGraphicFramePr>
            <a:graphicFrameLocks noGrp="1"/>
          </p:cNvGraphicFramePr>
          <p:nvPr>
            <p:ph type="tbl" sz="quarter" idx="13"/>
            <p:extLst>
              <p:ext uri="{D42A27DB-BD31-4B8C-83A1-F6EECF244321}">
                <p14:modId xmlns:p14="http://schemas.microsoft.com/office/powerpoint/2010/main" val="3396304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25566872"/>
                    </a:ext>
                  </a:extLst>
                </a:gridCol>
                <a:gridCol w="740664">
                  <a:extLst>
                    <a:ext uri="{9D8B030D-6E8A-4147-A177-3AD203B41FA5}">
                      <a16:colId xmlns:a16="http://schemas.microsoft.com/office/drawing/2014/main" val="2490636285"/>
                    </a:ext>
                  </a:extLst>
                </a:gridCol>
                <a:gridCol w="740664">
                  <a:extLst>
                    <a:ext uri="{9D8B030D-6E8A-4147-A177-3AD203B41FA5}">
                      <a16:colId xmlns:a16="http://schemas.microsoft.com/office/drawing/2014/main" val="1452578482"/>
                    </a:ext>
                  </a:extLst>
                </a:gridCol>
                <a:gridCol w="740664">
                  <a:extLst>
                    <a:ext uri="{9D8B030D-6E8A-4147-A177-3AD203B41FA5}">
                      <a16:colId xmlns:a16="http://schemas.microsoft.com/office/drawing/2014/main" val="498359889"/>
                    </a:ext>
                  </a:extLst>
                </a:gridCol>
                <a:gridCol w="740664">
                  <a:extLst>
                    <a:ext uri="{9D8B030D-6E8A-4147-A177-3AD203B41FA5}">
                      <a16:colId xmlns:a16="http://schemas.microsoft.com/office/drawing/2014/main" val="206564979"/>
                    </a:ext>
                  </a:extLst>
                </a:gridCol>
                <a:gridCol w="740664">
                  <a:extLst>
                    <a:ext uri="{9D8B030D-6E8A-4147-A177-3AD203B41FA5}">
                      <a16:colId xmlns:a16="http://schemas.microsoft.com/office/drawing/2014/main" val="2395094949"/>
                    </a:ext>
                  </a:extLst>
                </a:gridCol>
                <a:gridCol w="740664">
                  <a:extLst>
                    <a:ext uri="{9D8B030D-6E8A-4147-A177-3AD203B41FA5}">
                      <a16:colId xmlns:a16="http://schemas.microsoft.com/office/drawing/2014/main" val="4136825074"/>
                    </a:ext>
                  </a:extLst>
                </a:gridCol>
                <a:gridCol w="740664">
                  <a:extLst>
                    <a:ext uri="{9D8B030D-6E8A-4147-A177-3AD203B41FA5}">
                      <a16:colId xmlns:a16="http://schemas.microsoft.com/office/drawing/2014/main" val="1616174724"/>
                    </a:ext>
                  </a:extLst>
                </a:gridCol>
                <a:gridCol w="740664">
                  <a:extLst>
                    <a:ext uri="{9D8B030D-6E8A-4147-A177-3AD203B41FA5}">
                      <a16:colId xmlns:a16="http://schemas.microsoft.com/office/drawing/2014/main" val="595764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3877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- 2024-03-04 11:02:23</a:t>
                      </a:r>
                      <a:r>
                        <a:rPr kumimoji="0" lang="en-US" sz="1000" b="0" i="0" u="none" strike="noStrike" kern="1200" cap="none" spc="0" normalizeH="0" baseline="0" noProof="0">
                          <a:ln>
                            <a:noFill/>
                          </a:ln>
                          <a:solidFill>
                            <a:prstClr val="black"/>
                          </a:solidFill>
                          <a:effectLst/>
                          <a:uLnTx/>
                          <a:uFillTx/>
                          <a:latin typeface="Calibri"/>
                          <a:ea typeface="+mn-ea"/>
                          <a:cs typeface="+mn-cs"/>
                        </a:rPr>
                        <a:t>
 Driving innovation at a global company can come with many challenges. Different cultures, laws, and languages are just a few. Check out this clip to hear Robert Pick, EVP &amp; Chief Information Officer, explain how Tokio Marine fosters innovation.
Watch the full episode of #CoffeeandCodeless here: https://bit.ly/3T5oTej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6.5598466173651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3509</a:t>
                      </a:r>
                    </a:p>
                  </a:txBody>
                  <a:tcPr/>
                </a:tc>
                <a:extLst>
                  <a:ext uri="{0D108BD9-81ED-4DB2-BD59-A6C34878D82A}">
                    <a16:rowId xmlns:a16="http://schemas.microsoft.com/office/drawing/2014/main" val="922835217"/>
                  </a:ext>
                </a:extLst>
              </a:tr>
            </a:tbl>
          </a:graphicData>
        </a:graphic>
      </p:graphicFrame>
      <p:sp>
        <p:nvSpPr>
          <p:cNvPr id="4" name="Text Placeholder 3">
            <a:extLst>
              <a:ext uri="{FF2B5EF4-FFF2-40B4-BE49-F238E27FC236}">
                <a16:creationId xmlns:a16="http://schemas.microsoft.com/office/drawing/2014/main" id="{D47671B2-DBFA-475E-9596-624FA7AA5BEE}"/>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1949959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01BA3-E503-478A-8D63-A50333D5AE90}"/>
              </a:ext>
            </a:extLst>
          </p:cNvPr>
          <p:cNvSpPr>
            <a:spLocks noGrp="1"/>
          </p:cNvSpPr>
          <p:nvPr>
            <p:ph type="title"/>
          </p:nvPr>
        </p:nvSpPr>
        <p:spPr/>
        <p:txBody>
          <a:bodyPr/>
          <a:lstStyle/>
          <a:p>
            <a:r>
              <a:rPr lang="en-US"/>
              <a:t>LinkedIn Posts Table | TMNAS - 2 of 3</a:t>
            </a:r>
          </a:p>
        </p:txBody>
      </p:sp>
      <p:graphicFrame>
        <p:nvGraphicFramePr>
          <p:cNvPr id="5" name="Table Placeholder 4">
            <a:extLst>
              <a:ext uri="{FF2B5EF4-FFF2-40B4-BE49-F238E27FC236}">
                <a16:creationId xmlns:a16="http://schemas.microsoft.com/office/drawing/2014/main" id="{EC08E217-F046-4853-9C30-98F106435B9B}"/>
              </a:ext>
            </a:extLst>
          </p:cNvPr>
          <p:cNvGraphicFramePr>
            <a:graphicFrameLocks noGrp="1"/>
          </p:cNvGraphicFramePr>
          <p:nvPr>
            <p:ph type="tbl" sz="quarter" idx="13"/>
            <p:extLst>
              <p:ext uri="{D42A27DB-BD31-4B8C-83A1-F6EECF244321}">
                <p14:modId xmlns:p14="http://schemas.microsoft.com/office/powerpoint/2010/main" val="1275095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75987449"/>
                    </a:ext>
                  </a:extLst>
                </a:gridCol>
                <a:gridCol w="740664">
                  <a:extLst>
                    <a:ext uri="{9D8B030D-6E8A-4147-A177-3AD203B41FA5}">
                      <a16:colId xmlns:a16="http://schemas.microsoft.com/office/drawing/2014/main" val="1462614234"/>
                    </a:ext>
                  </a:extLst>
                </a:gridCol>
                <a:gridCol w="740664">
                  <a:extLst>
                    <a:ext uri="{9D8B030D-6E8A-4147-A177-3AD203B41FA5}">
                      <a16:colId xmlns:a16="http://schemas.microsoft.com/office/drawing/2014/main" val="2982007477"/>
                    </a:ext>
                  </a:extLst>
                </a:gridCol>
                <a:gridCol w="740664">
                  <a:extLst>
                    <a:ext uri="{9D8B030D-6E8A-4147-A177-3AD203B41FA5}">
                      <a16:colId xmlns:a16="http://schemas.microsoft.com/office/drawing/2014/main" val="409377697"/>
                    </a:ext>
                  </a:extLst>
                </a:gridCol>
                <a:gridCol w="740664">
                  <a:extLst>
                    <a:ext uri="{9D8B030D-6E8A-4147-A177-3AD203B41FA5}">
                      <a16:colId xmlns:a16="http://schemas.microsoft.com/office/drawing/2014/main" val="3244393531"/>
                    </a:ext>
                  </a:extLst>
                </a:gridCol>
                <a:gridCol w="740664">
                  <a:extLst>
                    <a:ext uri="{9D8B030D-6E8A-4147-A177-3AD203B41FA5}">
                      <a16:colId xmlns:a16="http://schemas.microsoft.com/office/drawing/2014/main" val="1872916516"/>
                    </a:ext>
                  </a:extLst>
                </a:gridCol>
                <a:gridCol w="740664">
                  <a:extLst>
                    <a:ext uri="{9D8B030D-6E8A-4147-A177-3AD203B41FA5}">
                      <a16:colId xmlns:a16="http://schemas.microsoft.com/office/drawing/2014/main" val="3891827526"/>
                    </a:ext>
                  </a:extLst>
                </a:gridCol>
                <a:gridCol w="740664">
                  <a:extLst>
                    <a:ext uri="{9D8B030D-6E8A-4147-A177-3AD203B41FA5}">
                      <a16:colId xmlns:a16="http://schemas.microsoft.com/office/drawing/2014/main" val="907545322"/>
                    </a:ext>
                  </a:extLst>
                </a:gridCol>
                <a:gridCol w="740664">
                  <a:extLst>
                    <a:ext uri="{9D8B030D-6E8A-4147-A177-3AD203B41FA5}">
                      <a16:colId xmlns:a16="http://schemas.microsoft.com/office/drawing/2014/main" val="2921268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71580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- 2024-03-27 11:48:07</a:t>
                      </a:r>
                      <a:r>
                        <a:rPr kumimoji="0" lang="en-US" sz="1000" b="0" i="0" u="none" strike="noStrike" kern="1200" cap="none" spc="0" normalizeH="0" baseline="0" noProof="0">
                          <a:ln>
                            <a:noFill/>
                          </a:ln>
                          <a:solidFill>
                            <a:prstClr val="black"/>
                          </a:solidFill>
                          <a:effectLst/>
                          <a:uLnTx/>
                          <a:uFillTx/>
                          <a:latin typeface="Calibri"/>
                          <a:ea typeface="+mn-ea"/>
                          <a:cs typeface="+mn-cs"/>
                        </a:rPr>
                        <a:t>
 We’re pleased to announce that we made the Top Workplaces USA 2024 list! We ranked #4 out of 100 organizations in the 500-999 employees category! This achievement highlights the exceptional culture and dedication of our team. We would like to thank all of our employees for making TMNAS a great place to work! 👏
Explore our career opportunities: https://bit.ly/4bOg3u7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6.2925170068027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47569121"/>
                  </a:ext>
                </a:extLst>
              </a:tr>
            </a:tbl>
          </a:graphicData>
        </a:graphic>
      </p:graphicFrame>
      <p:sp>
        <p:nvSpPr>
          <p:cNvPr id="4" name="Text Placeholder 3">
            <a:extLst>
              <a:ext uri="{FF2B5EF4-FFF2-40B4-BE49-F238E27FC236}">
                <a16:creationId xmlns:a16="http://schemas.microsoft.com/office/drawing/2014/main" id="{74DF0DF7-8275-4EFC-BB99-B0F8343A4094}"/>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538025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53572-9648-448D-B739-2323C66AD72E}"/>
              </a:ext>
            </a:extLst>
          </p:cNvPr>
          <p:cNvSpPr>
            <a:spLocks noGrp="1"/>
          </p:cNvSpPr>
          <p:nvPr>
            <p:ph type="title"/>
          </p:nvPr>
        </p:nvSpPr>
        <p:spPr/>
        <p:txBody>
          <a:bodyPr/>
          <a:lstStyle/>
          <a:p>
            <a:r>
              <a:rPr lang="en-US"/>
              <a:t>LinkedIn Posts Table | TMNAS - 3 of 3</a:t>
            </a:r>
          </a:p>
        </p:txBody>
      </p:sp>
      <p:graphicFrame>
        <p:nvGraphicFramePr>
          <p:cNvPr id="5" name="Table Placeholder 4">
            <a:extLst>
              <a:ext uri="{FF2B5EF4-FFF2-40B4-BE49-F238E27FC236}">
                <a16:creationId xmlns:a16="http://schemas.microsoft.com/office/drawing/2014/main" id="{3E847949-EB74-49B5-8DE7-4E5A5F997673}"/>
              </a:ext>
            </a:extLst>
          </p:cNvPr>
          <p:cNvGraphicFramePr>
            <a:graphicFrameLocks noGrp="1"/>
          </p:cNvGraphicFramePr>
          <p:nvPr>
            <p:ph type="tbl" sz="quarter" idx="13"/>
            <p:extLst>
              <p:ext uri="{D42A27DB-BD31-4B8C-83A1-F6EECF244321}">
                <p14:modId xmlns:p14="http://schemas.microsoft.com/office/powerpoint/2010/main" val="1493513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225716121"/>
                    </a:ext>
                  </a:extLst>
                </a:gridCol>
                <a:gridCol w="740664">
                  <a:extLst>
                    <a:ext uri="{9D8B030D-6E8A-4147-A177-3AD203B41FA5}">
                      <a16:colId xmlns:a16="http://schemas.microsoft.com/office/drawing/2014/main" val="3613336194"/>
                    </a:ext>
                  </a:extLst>
                </a:gridCol>
                <a:gridCol w="740664">
                  <a:extLst>
                    <a:ext uri="{9D8B030D-6E8A-4147-A177-3AD203B41FA5}">
                      <a16:colId xmlns:a16="http://schemas.microsoft.com/office/drawing/2014/main" val="4053055899"/>
                    </a:ext>
                  </a:extLst>
                </a:gridCol>
                <a:gridCol w="740664">
                  <a:extLst>
                    <a:ext uri="{9D8B030D-6E8A-4147-A177-3AD203B41FA5}">
                      <a16:colId xmlns:a16="http://schemas.microsoft.com/office/drawing/2014/main" val="2048675410"/>
                    </a:ext>
                  </a:extLst>
                </a:gridCol>
                <a:gridCol w="740664">
                  <a:extLst>
                    <a:ext uri="{9D8B030D-6E8A-4147-A177-3AD203B41FA5}">
                      <a16:colId xmlns:a16="http://schemas.microsoft.com/office/drawing/2014/main" val="2846241702"/>
                    </a:ext>
                  </a:extLst>
                </a:gridCol>
                <a:gridCol w="740664">
                  <a:extLst>
                    <a:ext uri="{9D8B030D-6E8A-4147-A177-3AD203B41FA5}">
                      <a16:colId xmlns:a16="http://schemas.microsoft.com/office/drawing/2014/main" val="3526275142"/>
                    </a:ext>
                  </a:extLst>
                </a:gridCol>
                <a:gridCol w="740664">
                  <a:extLst>
                    <a:ext uri="{9D8B030D-6E8A-4147-A177-3AD203B41FA5}">
                      <a16:colId xmlns:a16="http://schemas.microsoft.com/office/drawing/2014/main" val="1684554899"/>
                    </a:ext>
                  </a:extLst>
                </a:gridCol>
                <a:gridCol w="740664">
                  <a:extLst>
                    <a:ext uri="{9D8B030D-6E8A-4147-A177-3AD203B41FA5}">
                      <a16:colId xmlns:a16="http://schemas.microsoft.com/office/drawing/2014/main" val="3861894149"/>
                    </a:ext>
                  </a:extLst>
                </a:gridCol>
                <a:gridCol w="740664">
                  <a:extLst>
                    <a:ext uri="{9D8B030D-6E8A-4147-A177-3AD203B41FA5}">
                      <a16:colId xmlns:a16="http://schemas.microsoft.com/office/drawing/2014/main" val="3133724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82829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- 2024-03-05 14:59:08</a:t>
                      </a:r>
                      <a:r>
                        <a:rPr kumimoji="0" lang="en-US" sz="1000" b="0" i="0" u="none" strike="noStrike" kern="1200" cap="none" spc="0" normalizeH="0" baseline="0" noProof="0">
                          <a:ln>
                            <a:noFill/>
                          </a:ln>
                          <a:solidFill>
                            <a:prstClr val="black"/>
                          </a:solidFill>
                          <a:effectLst/>
                          <a:uLnTx/>
                          <a:uFillTx/>
                          <a:latin typeface="Calibri"/>
                          <a:ea typeface="+mn-ea"/>
                          <a:cs typeface="+mn-cs"/>
                        </a:rPr>
                        <a:t>
 Today, TMNAS interns came together for a valuable resume workshop and a session on effective job-finding techniques. The day's highlight was the Intern Panel, featuring past interns who shared firsthand insights into their transition from interns to full-time professionals. They recounted success stories, shared lessons learned, and provided expert tips for navigating the path to success. Following the workshop, all participants gathered for lunch, creating an opportunity for networking and building connections.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24.763193504736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47538958"/>
                  </a:ext>
                </a:extLst>
              </a:tr>
            </a:tbl>
          </a:graphicData>
        </a:graphic>
      </p:graphicFrame>
      <p:sp>
        <p:nvSpPr>
          <p:cNvPr id="4" name="Text Placeholder 3">
            <a:extLst>
              <a:ext uri="{FF2B5EF4-FFF2-40B4-BE49-F238E27FC236}">
                <a16:creationId xmlns:a16="http://schemas.microsoft.com/office/drawing/2014/main" id="{106770DD-9F59-4325-9F92-8741F256053B}"/>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7974811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FFB11-7422-4E6E-8E22-AA4DE1FEDD3A}"/>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A67BCD57-B574-4EA0-837F-91145B81AD97}"/>
              </a:ext>
            </a:extLst>
          </p:cNvPr>
          <p:cNvGraphicFramePr>
            <a:graphicFrameLocks noGrp="1"/>
          </p:cNvGraphicFramePr>
          <p:nvPr>
            <p:ph type="tbl" sz="quarter" idx="13"/>
            <p:extLst>
              <p:ext uri="{D42A27DB-BD31-4B8C-83A1-F6EECF244321}">
                <p14:modId xmlns:p14="http://schemas.microsoft.com/office/powerpoint/2010/main" val="1680546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68557994"/>
                    </a:ext>
                  </a:extLst>
                </a:gridCol>
                <a:gridCol w="658368">
                  <a:extLst>
                    <a:ext uri="{9D8B030D-6E8A-4147-A177-3AD203B41FA5}">
                      <a16:colId xmlns:a16="http://schemas.microsoft.com/office/drawing/2014/main" val="4170757319"/>
                    </a:ext>
                  </a:extLst>
                </a:gridCol>
                <a:gridCol w="658368">
                  <a:extLst>
                    <a:ext uri="{9D8B030D-6E8A-4147-A177-3AD203B41FA5}">
                      <a16:colId xmlns:a16="http://schemas.microsoft.com/office/drawing/2014/main" val="1680428567"/>
                    </a:ext>
                  </a:extLst>
                </a:gridCol>
                <a:gridCol w="658368">
                  <a:extLst>
                    <a:ext uri="{9D8B030D-6E8A-4147-A177-3AD203B41FA5}">
                      <a16:colId xmlns:a16="http://schemas.microsoft.com/office/drawing/2014/main" val="1241448636"/>
                    </a:ext>
                  </a:extLst>
                </a:gridCol>
                <a:gridCol w="658368">
                  <a:extLst>
                    <a:ext uri="{9D8B030D-6E8A-4147-A177-3AD203B41FA5}">
                      <a16:colId xmlns:a16="http://schemas.microsoft.com/office/drawing/2014/main" val="4098081180"/>
                    </a:ext>
                  </a:extLst>
                </a:gridCol>
                <a:gridCol w="658368">
                  <a:extLst>
                    <a:ext uri="{9D8B030D-6E8A-4147-A177-3AD203B41FA5}">
                      <a16:colId xmlns:a16="http://schemas.microsoft.com/office/drawing/2014/main" val="247130858"/>
                    </a:ext>
                  </a:extLst>
                </a:gridCol>
                <a:gridCol w="658368">
                  <a:extLst>
                    <a:ext uri="{9D8B030D-6E8A-4147-A177-3AD203B41FA5}">
                      <a16:colId xmlns:a16="http://schemas.microsoft.com/office/drawing/2014/main" val="85007564"/>
                    </a:ext>
                  </a:extLst>
                </a:gridCol>
                <a:gridCol w="658368">
                  <a:extLst>
                    <a:ext uri="{9D8B030D-6E8A-4147-A177-3AD203B41FA5}">
                      <a16:colId xmlns:a16="http://schemas.microsoft.com/office/drawing/2014/main" val="1313161986"/>
                    </a:ext>
                  </a:extLst>
                </a:gridCol>
                <a:gridCol w="658368">
                  <a:extLst>
                    <a:ext uri="{9D8B030D-6E8A-4147-A177-3AD203B41FA5}">
                      <a16:colId xmlns:a16="http://schemas.microsoft.com/office/drawing/2014/main" val="3082115448"/>
                    </a:ext>
                  </a:extLst>
                </a:gridCol>
                <a:gridCol w="658368">
                  <a:extLst>
                    <a:ext uri="{9D8B030D-6E8A-4147-A177-3AD203B41FA5}">
                      <a16:colId xmlns:a16="http://schemas.microsoft.com/office/drawing/2014/main" val="9332750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3477128220"/>
                  </a:ext>
                </a:extLst>
              </a:tr>
              <a:tr h="370840">
                <a:tc>
                  <a:txBody>
                    <a:bodyPr/>
                    <a:lstStyle/>
                    <a:p>
                      <a:r>
                        <a:rPr lang="en-US" sz="1000"/>
                        <a:t>tmna_services</a:t>
                      </a:r>
                    </a:p>
                  </a:txBody>
                  <a:tcPr/>
                </a:tc>
                <a:tc>
                  <a:txBody>
                    <a:bodyPr/>
                    <a:lstStyle/>
                    <a:p>
                      <a:r>
                        <a:rPr lang="en-US" sz="1000"/>
                        <a:t>550</a:t>
                      </a:r>
                    </a:p>
                  </a:txBody>
                  <a:tcPr/>
                </a:tc>
                <a:tc>
                  <a:txBody>
                    <a:bodyPr/>
                    <a:lstStyle/>
                    <a:p>
                      <a:r>
                        <a:rPr lang="en-US" sz="1000"/>
                        <a:t>4</a:t>
                      </a:r>
                    </a:p>
                  </a:txBody>
                  <a:tcPr/>
                </a:tc>
                <a:tc>
                  <a:txBody>
                    <a:bodyPr/>
                    <a:lstStyle/>
                    <a:p>
                      <a:r>
                        <a:rPr lang="en-US" sz="1000"/>
                        <a:t>5</a:t>
                      </a:r>
                    </a:p>
                  </a:txBody>
                  <a:tcPr/>
                </a:tc>
                <a:tc>
                  <a:txBody>
                    <a:bodyPr/>
                    <a:lstStyle/>
                    <a:p>
                      <a:r>
                        <a:rPr lang="en-US" sz="1000"/>
                        <a:t>4</a:t>
                      </a:r>
                    </a:p>
                  </a:txBody>
                  <a:tcPr/>
                </a:tc>
                <a:tc>
                  <a:txBody>
                    <a:bodyPr/>
                    <a:lstStyle/>
                    <a:p>
                      <a:r>
                        <a:rPr lang="en-US" sz="1000"/>
                        <a:t>0</a:t>
                      </a:r>
                    </a:p>
                  </a:txBody>
                  <a:tcPr/>
                </a:tc>
                <a:tc>
                  <a:txBody>
                    <a:bodyPr/>
                    <a:lstStyle/>
                    <a:p>
                      <a:r>
                        <a:rPr lang="en-US" sz="1000"/>
                        <a:t>1</a:t>
                      </a:r>
                    </a:p>
                  </a:txBody>
                  <a:tcPr/>
                </a:tc>
                <a:tc>
                  <a:txBody>
                    <a:bodyPr/>
                    <a:lstStyle/>
                    <a:p>
                      <a:r>
                        <a:rPr lang="en-US" sz="1000"/>
                        <a:t>10</a:t>
                      </a:r>
                    </a:p>
                  </a:txBody>
                  <a:tcPr/>
                </a:tc>
                <a:tc>
                  <a:txBody>
                    <a:bodyPr/>
                    <a:lstStyle/>
                    <a:p>
                      <a:r>
                        <a:rPr lang="en-US" sz="1000"/>
                        <a:t>192</a:t>
                      </a:r>
                    </a:p>
                  </a:txBody>
                  <a:tcPr/>
                </a:tc>
                <a:tc>
                  <a:txBody>
                    <a:bodyPr/>
                    <a:lstStyle/>
                    <a:p>
                      <a:r>
                        <a:rPr lang="en-US" sz="1000"/>
                        <a:t>1</a:t>
                      </a:r>
                    </a:p>
                  </a:txBody>
                  <a:tcPr/>
                </a:tc>
                <a:extLst>
                  <a:ext uri="{0D108BD9-81ED-4DB2-BD59-A6C34878D82A}">
                    <a16:rowId xmlns:a16="http://schemas.microsoft.com/office/drawing/2014/main" val="121030842"/>
                  </a:ext>
                </a:extLst>
              </a:tr>
            </a:tbl>
          </a:graphicData>
        </a:graphic>
      </p:graphicFrame>
      <p:sp>
        <p:nvSpPr>
          <p:cNvPr id="4" name="Text Placeholder 3">
            <a:extLst>
              <a:ext uri="{FF2B5EF4-FFF2-40B4-BE49-F238E27FC236}">
                <a16:creationId xmlns:a16="http://schemas.microsoft.com/office/drawing/2014/main" id="{B8F7F098-9B15-4BB1-A280-9203C7DDCBE3}"/>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009084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1C902-A849-4B4E-A0C6-C3C33EFE0CFC}"/>
              </a:ext>
            </a:extLst>
          </p:cNvPr>
          <p:cNvSpPr>
            <a:spLocks noGrp="1"/>
          </p:cNvSpPr>
          <p:nvPr>
            <p:ph type="title"/>
          </p:nvPr>
        </p:nvSpPr>
        <p:spPr/>
        <p:txBody>
          <a:bodyPr/>
          <a:lstStyle/>
          <a:p>
            <a:r>
              <a:rPr lang="en-US"/>
              <a:t>Instagram Instagram Followers Change | TMNAS</a:t>
            </a:r>
          </a:p>
        </p:txBody>
      </p:sp>
      <p:graphicFrame>
        <p:nvGraphicFramePr>
          <p:cNvPr id="6" name="Chart Placeholder 5">
            <a:extLst>
              <a:ext uri="{FF2B5EF4-FFF2-40B4-BE49-F238E27FC236}">
                <a16:creationId xmlns:a16="http://schemas.microsoft.com/office/drawing/2014/main" id="{40297EA4-666E-4011-B256-266C699B3329}"/>
              </a:ext>
            </a:extLst>
          </p:cNvPr>
          <p:cNvGraphicFramePr>
            <a:graphicFrameLocks noGrp="1"/>
          </p:cNvGraphicFramePr>
          <p:nvPr>
            <p:ph type="chart" sz="quarter" idx="13"/>
            <p:extLst>
              <p:ext uri="{D42A27DB-BD31-4B8C-83A1-F6EECF244321}">
                <p14:modId xmlns:p14="http://schemas.microsoft.com/office/powerpoint/2010/main" val="1255261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6A8DCE-58A8-498F-BDF8-423C1D4626A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15B4913-F10F-464D-95BA-EB55C25560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08821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8A287-F1C4-4BAE-97E4-D593EA9B5588}"/>
              </a:ext>
            </a:extLst>
          </p:cNvPr>
          <p:cNvSpPr>
            <a:spLocks noGrp="1"/>
          </p:cNvSpPr>
          <p:nvPr>
            <p:ph type="title"/>
          </p:nvPr>
        </p:nvSpPr>
        <p:spPr/>
        <p:txBody>
          <a:bodyPr/>
          <a:lstStyle/>
          <a:p>
            <a:r>
              <a:rPr lang="en-US"/>
              <a:t>Instagram Average Interactions Per Instagram Post | TMNAS</a:t>
            </a:r>
          </a:p>
        </p:txBody>
      </p:sp>
      <p:graphicFrame>
        <p:nvGraphicFramePr>
          <p:cNvPr id="6" name="Chart Placeholder 5">
            <a:extLst>
              <a:ext uri="{FF2B5EF4-FFF2-40B4-BE49-F238E27FC236}">
                <a16:creationId xmlns:a16="http://schemas.microsoft.com/office/drawing/2014/main" id="{AC3973DA-8D22-4F63-A339-63DD9922651C}"/>
              </a:ext>
            </a:extLst>
          </p:cNvPr>
          <p:cNvGraphicFramePr>
            <a:graphicFrameLocks noGrp="1"/>
          </p:cNvGraphicFramePr>
          <p:nvPr>
            <p:ph type="chart" sz="quarter" idx="13"/>
            <p:extLst>
              <p:ext uri="{D42A27DB-BD31-4B8C-83A1-F6EECF244321}">
                <p14:modId xmlns:p14="http://schemas.microsoft.com/office/powerpoint/2010/main" val="19636109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F372ED-BEA4-4BED-9801-1CD809AAF18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B6185EF-4FDC-417E-8BAF-E06119FCA0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65378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93CCF-6241-4C15-A80B-D3167EAADC29}"/>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65FA50F3-255C-4B09-8800-AB0BD08D54A5}"/>
              </a:ext>
            </a:extLst>
          </p:cNvPr>
          <p:cNvGraphicFramePr>
            <a:graphicFrameLocks noGrp="1"/>
          </p:cNvGraphicFramePr>
          <p:nvPr>
            <p:ph type="chart" sz="quarter" idx="13"/>
            <p:extLst>
              <p:ext uri="{D42A27DB-BD31-4B8C-83A1-F6EECF244321}">
                <p14:modId xmlns:p14="http://schemas.microsoft.com/office/powerpoint/2010/main" val="8419136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144995-964A-4E5E-8F44-55E825DF486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9566463-B180-426A-9BAC-154E13F859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29201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E0D19-D53C-4E5C-875B-2757862FF0FC}"/>
              </a:ext>
            </a:extLst>
          </p:cNvPr>
          <p:cNvSpPr>
            <a:spLocks noGrp="1"/>
          </p:cNvSpPr>
          <p:nvPr>
            <p:ph type="title"/>
          </p:nvPr>
        </p:nvSpPr>
        <p:spPr/>
        <p:txBody>
          <a:bodyPr/>
          <a:lstStyle/>
          <a:p>
            <a:r>
              <a:rPr lang="en-US"/>
              <a:t>Instagram Top Instagram Posts Table | TMNAS - 1 of 2</a:t>
            </a:r>
          </a:p>
        </p:txBody>
      </p:sp>
      <p:graphicFrame>
        <p:nvGraphicFramePr>
          <p:cNvPr id="5" name="Table Placeholder 4">
            <a:extLst>
              <a:ext uri="{FF2B5EF4-FFF2-40B4-BE49-F238E27FC236}">
                <a16:creationId xmlns:a16="http://schemas.microsoft.com/office/drawing/2014/main" id="{62B388D1-7000-4325-9130-37CD4711FEF8}"/>
              </a:ext>
            </a:extLst>
          </p:cNvPr>
          <p:cNvGraphicFramePr>
            <a:graphicFrameLocks noGrp="1"/>
          </p:cNvGraphicFramePr>
          <p:nvPr>
            <p:ph type="tbl" sz="quarter" idx="13"/>
            <p:extLst>
              <p:ext uri="{D42A27DB-BD31-4B8C-83A1-F6EECF244321}">
                <p14:modId xmlns:p14="http://schemas.microsoft.com/office/powerpoint/2010/main" val="3826076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66395222"/>
                    </a:ext>
                  </a:extLst>
                </a:gridCol>
                <a:gridCol w="987552">
                  <a:extLst>
                    <a:ext uri="{9D8B030D-6E8A-4147-A177-3AD203B41FA5}">
                      <a16:colId xmlns:a16="http://schemas.microsoft.com/office/drawing/2014/main" val="2636167456"/>
                    </a:ext>
                  </a:extLst>
                </a:gridCol>
                <a:gridCol w="987552">
                  <a:extLst>
                    <a:ext uri="{9D8B030D-6E8A-4147-A177-3AD203B41FA5}">
                      <a16:colId xmlns:a16="http://schemas.microsoft.com/office/drawing/2014/main" val="1429927703"/>
                    </a:ext>
                  </a:extLst>
                </a:gridCol>
                <a:gridCol w="987552">
                  <a:extLst>
                    <a:ext uri="{9D8B030D-6E8A-4147-A177-3AD203B41FA5}">
                      <a16:colId xmlns:a16="http://schemas.microsoft.com/office/drawing/2014/main" val="365312495"/>
                    </a:ext>
                  </a:extLst>
                </a:gridCol>
                <a:gridCol w="987552">
                  <a:extLst>
                    <a:ext uri="{9D8B030D-6E8A-4147-A177-3AD203B41FA5}">
                      <a16:colId xmlns:a16="http://schemas.microsoft.com/office/drawing/2014/main" val="807385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88310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- 2024-03-13 15:48:21</a:t>
                      </a:r>
                      <a:r>
                        <a:rPr kumimoji="0" lang="en-US" sz="1000" b="0" i="0" u="none" strike="noStrike" kern="1200" cap="none" spc="0" normalizeH="0" baseline="0" noProof="0">
                          <a:ln>
                            <a:noFill/>
                          </a:ln>
                          <a:solidFill>
                            <a:prstClr val="black"/>
                          </a:solidFill>
                          <a:effectLst/>
                          <a:uLnTx/>
                          <a:uFillTx/>
                          <a:latin typeface="Calibri"/>
                          <a:ea typeface="+mn-ea"/>
                          <a:cs typeface="+mn-cs"/>
                        </a:rPr>
                        <a:t>
 Happy National Chicken Noodle Soup Day! 🍲 TMNAS employees celebrated with a warm bowl of chicken noodle or white bean and kale soup as they joined us for a presentation from philabundance! This amazing organization shared information regarding their mission, purpose, and ways we can contribute to ending hunger. 
We also collected non-perishable food items for Philabundance to take back to their warehouse. 🥫 Visit their website to learn how you can make an impact: https://www.philabundance.org/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123731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- 2024-03-15 11:14:37</a:t>
                      </a:r>
                      <a:r>
                        <a:rPr kumimoji="0" lang="en-US" sz="1000" b="0" i="0" u="none" strike="noStrike" kern="1200" cap="none" spc="0" normalizeH="0" baseline="0" noProof="0">
                          <a:ln>
                            <a:noFill/>
                          </a:ln>
                          <a:solidFill>
                            <a:prstClr val="black"/>
                          </a:solidFill>
                          <a:effectLst/>
                          <a:uLnTx/>
                          <a:uFillTx/>
                          <a:latin typeface="Calibri"/>
                          <a:ea typeface="+mn-ea"/>
                          <a:cs typeface="+mn-cs"/>
                        </a:rPr>
                        <a:t>
 Yesterday, members of our TMNAS HR team enjoyed a day of learning and networking at the 2024 phillyshrm Symposium celebrating their 75th anniversary! Hundreds of HR professionals gathered and attended insightful sessions that discussed current HR trends and challenges. Keynote speakers included the amazing kylescheele and joyelcrawford. Our team always looks forward to this energizing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663524159"/>
                  </a:ext>
                </a:extLst>
              </a:tr>
            </a:tbl>
          </a:graphicData>
        </a:graphic>
      </p:graphicFrame>
      <p:sp>
        <p:nvSpPr>
          <p:cNvPr id="4" name="Text Placeholder 3">
            <a:extLst>
              <a:ext uri="{FF2B5EF4-FFF2-40B4-BE49-F238E27FC236}">
                <a16:creationId xmlns:a16="http://schemas.microsoft.com/office/drawing/2014/main" id="{A33C3958-7177-4E7C-96E2-C44CAEABE59B}"/>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3112234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E3D8C-70C5-43EB-A167-81B2DF9BB59C}"/>
              </a:ext>
            </a:extLst>
          </p:cNvPr>
          <p:cNvSpPr>
            <a:spLocks noGrp="1"/>
          </p:cNvSpPr>
          <p:nvPr>
            <p:ph type="title"/>
          </p:nvPr>
        </p:nvSpPr>
        <p:spPr/>
        <p:txBody>
          <a:bodyPr/>
          <a:lstStyle/>
          <a:p>
            <a:r>
              <a:rPr lang="en-US"/>
              <a:t>Instagram Top Instagram Posts Table | TMNAS - 2 of 2</a:t>
            </a:r>
          </a:p>
        </p:txBody>
      </p:sp>
      <p:graphicFrame>
        <p:nvGraphicFramePr>
          <p:cNvPr id="5" name="Table Placeholder 4">
            <a:extLst>
              <a:ext uri="{FF2B5EF4-FFF2-40B4-BE49-F238E27FC236}">
                <a16:creationId xmlns:a16="http://schemas.microsoft.com/office/drawing/2014/main" id="{1AFE9D08-5308-4993-BBB6-55607F87708A}"/>
              </a:ext>
            </a:extLst>
          </p:cNvPr>
          <p:cNvGraphicFramePr>
            <a:graphicFrameLocks noGrp="1"/>
          </p:cNvGraphicFramePr>
          <p:nvPr>
            <p:ph type="tbl" sz="quarter" idx="13"/>
            <p:extLst>
              <p:ext uri="{D42A27DB-BD31-4B8C-83A1-F6EECF244321}">
                <p14:modId xmlns:p14="http://schemas.microsoft.com/office/powerpoint/2010/main" val="1097378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92408419"/>
                    </a:ext>
                  </a:extLst>
                </a:gridCol>
                <a:gridCol w="987552">
                  <a:extLst>
                    <a:ext uri="{9D8B030D-6E8A-4147-A177-3AD203B41FA5}">
                      <a16:colId xmlns:a16="http://schemas.microsoft.com/office/drawing/2014/main" val="228793992"/>
                    </a:ext>
                  </a:extLst>
                </a:gridCol>
                <a:gridCol w="987552">
                  <a:extLst>
                    <a:ext uri="{9D8B030D-6E8A-4147-A177-3AD203B41FA5}">
                      <a16:colId xmlns:a16="http://schemas.microsoft.com/office/drawing/2014/main" val="3235621166"/>
                    </a:ext>
                  </a:extLst>
                </a:gridCol>
                <a:gridCol w="987552">
                  <a:extLst>
                    <a:ext uri="{9D8B030D-6E8A-4147-A177-3AD203B41FA5}">
                      <a16:colId xmlns:a16="http://schemas.microsoft.com/office/drawing/2014/main" val="4077592484"/>
                    </a:ext>
                  </a:extLst>
                </a:gridCol>
                <a:gridCol w="987552">
                  <a:extLst>
                    <a:ext uri="{9D8B030D-6E8A-4147-A177-3AD203B41FA5}">
                      <a16:colId xmlns:a16="http://schemas.microsoft.com/office/drawing/2014/main" val="602671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54902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- 2024-03-01 09:57:58</a:t>
                      </a:r>
                      <a:r>
                        <a:rPr kumimoji="0" lang="en-US" sz="1000" b="0" i="0" u="none" strike="noStrike" kern="1200" cap="none" spc="0" normalizeH="0" baseline="0" noProof="0">
                          <a:ln>
                            <a:noFill/>
                          </a:ln>
                          <a:solidFill>
                            <a:prstClr val="black"/>
                          </a:solidFill>
                          <a:effectLst/>
                          <a:uLnTx/>
                          <a:uFillTx/>
                          <a:latin typeface="Calibri"/>
                          <a:ea typeface="+mn-ea"/>
                          <a:cs typeface="+mn-cs"/>
                        </a:rPr>
                        <a:t>
 On Employee Appreciation Day, we would like to express our gratitude for the incredible individuals who work at TMNAS. Their dedication, expertise, and passion are the driving forces behind our success!
TMNAS is more than a workplace; it’s a community of talented professionals. Each of our employees contributes to a positive and dynamic environment, making our journey enjoyable and rewarding.
Happy Employee Appreciation 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454956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- 2024-03-05 15:07:17</a:t>
                      </a:r>
                      <a:r>
                        <a:rPr kumimoji="0" lang="en-US" sz="1000" b="0" i="0" u="none" strike="noStrike" kern="1200" cap="none" spc="0" normalizeH="0" baseline="0" noProof="0">
                          <a:ln>
                            <a:noFill/>
                          </a:ln>
                          <a:solidFill>
                            <a:prstClr val="black"/>
                          </a:solidFill>
                          <a:effectLst/>
                          <a:uLnTx/>
                          <a:uFillTx/>
                          <a:latin typeface="Calibri"/>
                          <a:ea typeface="+mn-ea"/>
                          <a:cs typeface="+mn-cs"/>
                        </a:rPr>
                        <a:t>
 Today, TMNAS interns came together for a valuable resume workshop and a session on effective job-finding techniques. The day’s highlight was the Intern Panel, featuring past interns who shared firsthand insights into their transition from interns to full-time professionals. They recounted success stories, shared lessons learned, and provided expert tips for navigating the path to success. Following the workshop, all participants gathered for lunch, creating an opportunity for networking and building connections.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83831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- 2024-03-08 14:04:15</a:t>
                      </a:r>
                      <a:r>
                        <a:rPr kumimoji="0" lang="en-US" sz="1000" b="0" i="0" u="none" strike="noStrike" kern="1200" cap="none" spc="0" normalizeH="0" baseline="0" noProof="0">
                          <a:ln>
                            <a:noFill/>
                          </a:ln>
                          <a:solidFill>
                            <a:prstClr val="black"/>
                          </a:solidFill>
                          <a:effectLst/>
                          <a:uLnTx/>
                          <a:uFillTx/>
                          <a:latin typeface="Calibri"/>
                          <a:ea typeface="+mn-ea"/>
                          <a:cs typeface="+mn-cs"/>
                        </a:rPr>
                        <a:t>
 Celebrating the strength, resilience, and achievements of women worldwide. Today and every day, we honor the impact and contributions of women at TMNAS. Together, we strive for equality, empowerment, and a brighter future. Happy International Women’s Day!💪🌎 #TMTogether #InspiringInclusion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002267155"/>
                  </a:ext>
                </a:extLst>
              </a:tr>
            </a:tbl>
          </a:graphicData>
        </a:graphic>
      </p:graphicFrame>
      <p:sp>
        <p:nvSpPr>
          <p:cNvPr id="4" name="Text Placeholder 3">
            <a:extLst>
              <a:ext uri="{FF2B5EF4-FFF2-40B4-BE49-F238E27FC236}">
                <a16:creationId xmlns:a16="http://schemas.microsoft.com/office/drawing/2014/main" id="{6E317D3E-8195-4916-9B2A-BF31D22F0CE9}"/>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41777582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C60EB-9914-42C8-A5AF-DD64606FCE24}"/>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9403B764-CEFF-483A-8988-9C2109C8FBCF}"/>
              </a:ext>
            </a:extLst>
          </p:cNvPr>
          <p:cNvGraphicFramePr>
            <a:graphicFrameLocks noGrp="1"/>
          </p:cNvGraphicFramePr>
          <p:nvPr>
            <p:ph type="tbl" sz="quarter" idx="13"/>
            <p:extLst>
              <p:ext uri="{D42A27DB-BD31-4B8C-83A1-F6EECF244321}">
                <p14:modId xmlns:p14="http://schemas.microsoft.com/office/powerpoint/2010/main" val="578725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1409079858"/>
                    </a:ext>
                  </a:extLst>
                </a:gridCol>
                <a:gridCol w="740665">
                  <a:extLst>
                    <a:ext uri="{9D8B030D-6E8A-4147-A177-3AD203B41FA5}">
                      <a16:colId xmlns:a16="http://schemas.microsoft.com/office/drawing/2014/main" val="3580986043"/>
                    </a:ext>
                  </a:extLst>
                </a:gridCol>
                <a:gridCol w="411480">
                  <a:extLst>
                    <a:ext uri="{9D8B030D-6E8A-4147-A177-3AD203B41FA5}">
                      <a16:colId xmlns:a16="http://schemas.microsoft.com/office/drawing/2014/main" val="589930719"/>
                    </a:ext>
                  </a:extLst>
                </a:gridCol>
                <a:gridCol w="740665">
                  <a:extLst>
                    <a:ext uri="{9D8B030D-6E8A-4147-A177-3AD203B41FA5}">
                      <a16:colId xmlns:a16="http://schemas.microsoft.com/office/drawing/2014/main" val="1200919634"/>
                    </a:ext>
                  </a:extLst>
                </a:gridCol>
                <a:gridCol w="411480">
                  <a:extLst>
                    <a:ext uri="{9D8B030D-6E8A-4147-A177-3AD203B41FA5}">
                      <a16:colId xmlns:a16="http://schemas.microsoft.com/office/drawing/2014/main" val="930664505"/>
                    </a:ext>
                  </a:extLst>
                </a:gridCol>
                <a:gridCol w="411480">
                  <a:extLst>
                    <a:ext uri="{9D8B030D-6E8A-4147-A177-3AD203B41FA5}">
                      <a16:colId xmlns:a16="http://schemas.microsoft.com/office/drawing/2014/main" val="2866386675"/>
                    </a:ext>
                  </a:extLst>
                </a:gridCol>
                <a:gridCol w="411480">
                  <a:extLst>
                    <a:ext uri="{9D8B030D-6E8A-4147-A177-3AD203B41FA5}">
                      <a16:colId xmlns:a16="http://schemas.microsoft.com/office/drawing/2014/main" val="3050399813"/>
                    </a:ext>
                  </a:extLst>
                </a:gridCol>
                <a:gridCol w="411480">
                  <a:extLst>
                    <a:ext uri="{9D8B030D-6E8A-4147-A177-3AD203B41FA5}">
                      <a16:colId xmlns:a16="http://schemas.microsoft.com/office/drawing/2014/main" val="4112788041"/>
                    </a:ext>
                  </a:extLst>
                </a:gridCol>
                <a:gridCol w="411480">
                  <a:extLst>
                    <a:ext uri="{9D8B030D-6E8A-4147-A177-3AD203B41FA5}">
                      <a16:colId xmlns:a16="http://schemas.microsoft.com/office/drawing/2014/main" val="1837521646"/>
                    </a:ext>
                  </a:extLst>
                </a:gridCol>
                <a:gridCol w="411480">
                  <a:extLst>
                    <a:ext uri="{9D8B030D-6E8A-4147-A177-3AD203B41FA5}">
                      <a16:colId xmlns:a16="http://schemas.microsoft.com/office/drawing/2014/main" val="2517744720"/>
                    </a:ext>
                  </a:extLst>
                </a:gridCol>
                <a:gridCol w="411480">
                  <a:extLst>
                    <a:ext uri="{9D8B030D-6E8A-4147-A177-3AD203B41FA5}">
                      <a16:colId xmlns:a16="http://schemas.microsoft.com/office/drawing/2014/main" val="2053275735"/>
                    </a:ext>
                  </a:extLst>
                </a:gridCol>
                <a:gridCol w="411480">
                  <a:extLst>
                    <a:ext uri="{9D8B030D-6E8A-4147-A177-3AD203B41FA5}">
                      <a16:colId xmlns:a16="http://schemas.microsoft.com/office/drawing/2014/main" val="3024898368"/>
                    </a:ext>
                  </a:extLst>
                </a:gridCol>
                <a:gridCol w="411480">
                  <a:extLst>
                    <a:ext uri="{9D8B030D-6E8A-4147-A177-3AD203B41FA5}">
                      <a16:colId xmlns:a16="http://schemas.microsoft.com/office/drawing/2014/main" val="2432848182"/>
                    </a:ext>
                  </a:extLst>
                </a:gridCol>
                <a:gridCol w="411480">
                  <a:extLst>
                    <a:ext uri="{9D8B030D-6E8A-4147-A177-3AD203B41FA5}">
                      <a16:colId xmlns:a16="http://schemas.microsoft.com/office/drawing/2014/main" val="322862841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89110299"/>
                  </a:ext>
                </a:extLst>
              </a:tr>
              <a:tr h="370840">
                <a:tc>
                  <a:txBody>
                    <a:bodyPr/>
                    <a:lstStyle/>
                    <a:p>
                      <a:r>
                        <a:rPr lang="en-US" sz="1000"/>
                        <a:t>Tokio Marine North America Services</a:t>
                      </a:r>
                    </a:p>
                  </a:txBody>
                  <a:tcPr/>
                </a:tc>
                <a:tc>
                  <a:txBody>
                    <a:bodyPr/>
                    <a:lstStyle/>
                    <a:p>
                      <a:r>
                        <a:rPr lang="en-US" sz="1000"/>
                        <a:t>174</a:t>
                      </a:r>
                    </a:p>
                  </a:txBody>
                  <a:tcPr/>
                </a:tc>
                <a:tc>
                  <a:txBody>
                    <a:bodyPr/>
                    <a:lstStyle/>
                    <a:p>
                      <a:r>
                        <a:rPr lang="en-US" sz="1000"/>
                        <a:t>2</a:t>
                      </a:r>
                    </a:p>
                  </a:txBody>
                  <a:tcPr/>
                </a:tc>
                <a:tc>
                  <a:txBody>
                    <a:bodyPr/>
                    <a:lstStyle/>
                    <a:p>
                      <a:r>
                        <a:rPr lang="en-US" sz="1000"/>
                        <a:t>206</a:t>
                      </a:r>
                    </a:p>
                  </a:txBody>
                  <a:tcPr/>
                </a:tc>
                <a:tc>
                  <a:txBody>
                    <a:bodyPr/>
                    <a:lstStyle/>
                    <a:p>
                      <a:r>
                        <a:rPr lang="en-US" sz="1000"/>
                        <a:t>3</a:t>
                      </a:r>
                    </a:p>
                  </a:txBody>
                  <a:tcPr/>
                </a:tc>
                <a:tc>
                  <a:txBody>
                    <a:bodyPr/>
                    <a:lstStyle/>
                    <a:p>
                      <a:r>
                        <a:rPr lang="en-US" sz="1000"/>
                        <a:t>10</a:t>
                      </a:r>
                    </a:p>
                  </a:txBody>
                  <a:tcPr/>
                </a:tc>
                <a:tc>
                  <a:txBody>
                    <a:bodyPr/>
                    <a:lstStyle/>
                    <a:p>
                      <a:r>
                        <a:rPr lang="en-US" sz="1000"/>
                        <a:t>65</a:t>
                      </a:r>
                    </a:p>
                  </a:txBody>
                  <a:tcPr/>
                </a:tc>
                <a:tc>
                  <a:txBody>
                    <a:bodyPr/>
                    <a:lstStyle/>
                    <a:p>
                      <a:r>
                        <a:rPr lang="en-US" sz="1000"/>
                        <a:t>0</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3.9884 %</a:t>
                      </a:r>
                    </a:p>
                  </a:txBody>
                  <a:tcPr/>
                </a:tc>
                <a:tc>
                  <a:txBody>
                    <a:bodyPr/>
                    <a:lstStyle/>
                    <a:p>
                      <a:r>
                        <a:rPr lang="en-US" sz="1000"/>
                        <a:t>0.0 %</a:t>
                      </a:r>
                    </a:p>
                  </a:txBody>
                  <a:tcPr/>
                </a:tc>
                <a:extLst>
                  <a:ext uri="{0D108BD9-81ED-4DB2-BD59-A6C34878D82A}">
                    <a16:rowId xmlns:a16="http://schemas.microsoft.com/office/drawing/2014/main" val="1875693314"/>
                  </a:ext>
                </a:extLst>
              </a:tr>
            </a:tbl>
          </a:graphicData>
        </a:graphic>
      </p:graphicFrame>
      <p:sp>
        <p:nvSpPr>
          <p:cNvPr id="4" name="Text Placeholder 3">
            <a:extLst>
              <a:ext uri="{FF2B5EF4-FFF2-40B4-BE49-F238E27FC236}">
                <a16:creationId xmlns:a16="http://schemas.microsoft.com/office/drawing/2014/main" id="{B3752785-DE1A-497A-ABB5-6377F878490B}"/>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5106407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507B2-7468-4469-806D-FDE52D5E2823}"/>
              </a:ext>
            </a:extLst>
          </p:cNvPr>
          <p:cNvSpPr>
            <a:spLocks noGrp="1"/>
          </p:cNvSpPr>
          <p:nvPr>
            <p:ph type="title"/>
          </p:nvPr>
        </p:nvSpPr>
        <p:spPr/>
        <p:txBody>
          <a:bodyPr/>
          <a:lstStyle/>
          <a:p>
            <a:r>
              <a:rPr lang="en-US"/>
              <a:t>Facebook Own Posts Table | TMNAS - 1 of 4</a:t>
            </a:r>
          </a:p>
        </p:txBody>
      </p:sp>
      <p:graphicFrame>
        <p:nvGraphicFramePr>
          <p:cNvPr id="5" name="Table Placeholder 4">
            <a:extLst>
              <a:ext uri="{FF2B5EF4-FFF2-40B4-BE49-F238E27FC236}">
                <a16:creationId xmlns:a16="http://schemas.microsoft.com/office/drawing/2014/main" id="{F89F4135-35E9-43F2-991C-39FF4EC25BAD}"/>
              </a:ext>
            </a:extLst>
          </p:cNvPr>
          <p:cNvGraphicFramePr>
            <a:graphicFrameLocks noGrp="1"/>
          </p:cNvGraphicFramePr>
          <p:nvPr>
            <p:ph type="tbl" sz="quarter" idx="13"/>
            <p:extLst>
              <p:ext uri="{D42A27DB-BD31-4B8C-83A1-F6EECF244321}">
                <p14:modId xmlns:p14="http://schemas.microsoft.com/office/powerpoint/2010/main" val="80518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86717681"/>
                    </a:ext>
                  </a:extLst>
                </a:gridCol>
                <a:gridCol w="1234440">
                  <a:extLst>
                    <a:ext uri="{9D8B030D-6E8A-4147-A177-3AD203B41FA5}">
                      <a16:colId xmlns:a16="http://schemas.microsoft.com/office/drawing/2014/main" val="1942707014"/>
                    </a:ext>
                  </a:extLst>
                </a:gridCol>
                <a:gridCol w="905256">
                  <a:extLst>
                    <a:ext uri="{9D8B030D-6E8A-4147-A177-3AD203B41FA5}">
                      <a16:colId xmlns:a16="http://schemas.microsoft.com/office/drawing/2014/main" val="1554875402"/>
                    </a:ext>
                  </a:extLst>
                </a:gridCol>
                <a:gridCol w="411480">
                  <a:extLst>
                    <a:ext uri="{9D8B030D-6E8A-4147-A177-3AD203B41FA5}">
                      <a16:colId xmlns:a16="http://schemas.microsoft.com/office/drawing/2014/main" val="115648343"/>
                    </a:ext>
                  </a:extLst>
                </a:gridCol>
                <a:gridCol w="411480">
                  <a:extLst>
                    <a:ext uri="{9D8B030D-6E8A-4147-A177-3AD203B41FA5}">
                      <a16:colId xmlns:a16="http://schemas.microsoft.com/office/drawing/2014/main" val="1677301533"/>
                    </a:ext>
                  </a:extLst>
                </a:gridCol>
                <a:gridCol w="411480">
                  <a:extLst>
                    <a:ext uri="{9D8B030D-6E8A-4147-A177-3AD203B41FA5}">
                      <a16:colId xmlns:a16="http://schemas.microsoft.com/office/drawing/2014/main" val="218847931"/>
                    </a:ext>
                  </a:extLst>
                </a:gridCol>
                <a:gridCol w="411480">
                  <a:extLst>
                    <a:ext uri="{9D8B030D-6E8A-4147-A177-3AD203B41FA5}">
                      <a16:colId xmlns:a16="http://schemas.microsoft.com/office/drawing/2014/main" val="1446904216"/>
                    </a:ext>
                  </a:extLst>
                </a:gridCol>
                <a:gridCol w="411480">
                  <a:extLst>
                    <a:ext uri="{9D8B030D-6E8A-4147-A177-3AD203B41FA5}">
                      <a16:colId xmlns:a16="http://schemas.microsoft.com/office/drawing/2014/main" val="282285587"/>
                    </a:ext>
                  </a:extLst>
                </a:gridCol>
                <a:gridCol w="411480">
                  <a:extLst>
                    <a:ext uri="{9D8B030D-6E8A-4147-A177-3AD203B41FA5}">
                      <a16:colId xmlns:a16="http://schemas.microsoft.com/office/drawing/2014/main" val="1071006864"/>
                    </a:ext>
                  </a:extLst>
                </a:gridCol>
                <a:gridCol w="411480">
                  <a:extLst>
                    <a:ext uri="{9D8B030D-6E8A-4147-A177-3AD203B41FA5}">
                      <a16:colId xmlns:a16="http://schemas.microsoft.com/office/drawing/2014/main" val="2059291957"/>
                    </a:ext>
                  </a:extLst>
                </a:gridCol>
                <a:gridCol w="411480">
                  <a:extLst>
                    <a:ext uri="{9D8B030D-6E8A-4147-A177-3AD203B41FA5}">
                      <a16:colId xmlns:a16="http://schemas.microsoft.com/office/drawing/2014/main" val="1359048462"/>
                    </a:ext>
                  </a:extLst>
                </a:gridCol>
                <a:gridCol w="411480">
                  <a:extLst>
                    <a:ext uri="{9D8B030D-6E8A-4147-A177-3AD203B41FA5}">
                      <a16:colId xmlns:a16="http://schemas.microsoft.com/office/drawing/2014/main" val="3208192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1287703203"/>
                  </a:ext>
                </a:extLst>
              </a:tr>
            </a:tbl>
          </a:graphicData>
        </a:graphic>
      </p:graphicFrame>
      <p:sp>
        <p:nvSpPr>
          <p:cNvPr id="4" name="Text Placeholder 3">
            <a:extLst>
              <a:ext uri="{FF2B5EF4-FFF2-40B4-BE49-F238E27FC236}">
                <a16:creationId xmlns:a16="http://schemas.microsoft.com/office/drawing/2014/main" id="{3AF32AEA-45B7-45CE-8B6A-36CB9FA113B5}"/>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8099497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1F8E9-AEAC-4D51-B474-B45E2760B6EC}"/>
              </a:ext>
            </a:extLst>
          </p:cNvPr>
          <p:cNvSpPr>
            <a:spLocks noGrp="1"/>
          </p:cNvSpPr>
          <p:nvPr>
            <p:ph type="title"/>
          </p:nvPr>
        </p:nvSpPr>
        <p:spPr/>
        <p:txBody>
          <a:bodyPr/>
          <a:lstStyle/>
          <a:p>
            <a:r>
              <a:rPr lang="en-US"/>
              <a:t>Facebook Own Posts Table | TMNAS - 2 of 4</a:t>
            </a:r>
          </a:p>
        </p:txBody>
      </p:sp>
      <p:graphicFrame>
        <p:nvGraphicFramePr>
          <p:cNvPr id="5" name="Table Placeholder 4">
            <a:extLst>
              <a:ext uri="{FF2B5EF4-FFF2-40B4-BE49-F238E27FC236}">
                <a16:creationId xmlns:a16="http://schemas.microsoft.com/office/drawing/2014/main" id="{3D4C3E24-022F-480A-89FA-5265899112C0}"/>
              </a:ext>
            </a:extLst>
          </p:cNvPr>
          <p:cNvGraphicFramePr>
            <a:graphicFrameLocks noGrp="1"/>
          </p:cNvGraphicFramePr>
          <p:nvPr>
            <p:ph type="tbl" sz="quarter" idx="13"/>
            <p:extLst>
              <p:ext uri="{D42A27DB-BD31-4B8C-83A1-F6EECF244321}">
                <p14:modId xmlns:p14="http://schemas.microsoft.com/office/powerpoint/2010/main" val="1414064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85418699"/>
                    </a:ext>
                  </a:extLst>
                </a:gridCol>
                <a:gridCol w="1234440">
                  <a:extLst>
                    <a:ext uri="{9D8B030D-6E8A-4147-A177-3AD203B41FA5}">
                      <a16:colId xmlns:a16="http://schemas.microsoft.com/office/drawing/2014/main" val="169907075"/>
                    </a:ext>
                  </a:extLst>
                </a:gridCol>
                <a:gridCol w="905256">
                  <a:extLst>
                    <a:ext uri="{9D8B030D-6E8A-4147-A177-3AD203B41FA5}">
                      <a16:colId xmlns:a16="http://schemas.microsoft.com/office/drawing/2014/main" val="1418374108"/>
                    </a:ext>
                  </a:extLst>
                </a:gridCol>
                <a:gridCol w="411480">
                  <a:extLst>
                    <a:ext uri="{9D8B030D-6E8A-4147-A177-3AD203B41FA5}">
                      <a16:colId xmlns:a16="http://schemas.microsoft.com/office/drawing/2014/main" val="3131978387"/>
                    </a:ext>
                  </a:extLst>
                </a:gridCol>
                <a:gridCol w="411480">
                  <a:extLst>
                    <a:ext uri="{9D8B030D-6E8A-4147-A177-3AD203B41FA5}">
                      <a16:colId xmlns:a16="http://schemas.microsoft.com/office/drawing/2014/main" val="2449379915"/>
                    </a:ext>
                  </a:extLst>
                </a:gridCol>
                <a:gridCol w="411480">
                  <a:extLst>
                    <a:ext uri="{9D8B030D-6E8A-4147-A177-3AD203B41FA5}">
                      <a16:colId xmlns:a16="http://schemas.microsoft.com/office/drawing/2014/main" val="2586462649"/>
                    </a:ext>
                  </a:extLst>
                </a:gridCol>
                <a:gridCol w="411480">
                  <a:extLst>
                    <a:ext uri="{9D8B030D-6E8A-4147-A177-3AD203B41FA5}">
                      <a16:colId xmlns:a16="http://schemas.microsoft.com/office/drawing/2014/main" val="2782570386"/>
                    </a:ext>
                  </a:extLst>
                </a:gridCol>
                <a:gridCol w="411480">
                  <a:extLst>
                    <a:ext uri="{9D8B030D-6E8A-4147-A177-3AD203B41FA5}">
                      <a16:colId xmlns:a16="http://schemas.microsoft.com/office/drawing/2014/main" val="2697535629"/>
                    </a:ext>
                  </a:extLst>
                </a:gridCol>
                <a:gridCol w="411480">
                  <a:extLst>
                    <a:ext uri="{9D8B030D-6E8A-4147-A177-3AD203B41FA5}">
                      <a16:colId xmlns:a16="http://schemas.microsoft.com/office/drawing/2014/main" val="1655710785"/>
                    </a:ext>
                  </a:extLst>
                </a:gridCol>
                <a:gridCol w="411480">
                  <a:extLst>
                    <a:ext uri="{9D8B030D-6E8A-4147-A177-3AD203B41FA5}">
                      <a16:colId xmlns:a16="http://schemas.microsoft.com/office/drawing/2014/main" val="3222075348"/>
                    </a:ext>
                  </a:extLst>
                </a:gridCol>
                <a:gridCol w="411480">
                  <a:extLst>
                    <a:ext uri="{9D8B030D-6E8A-4147-A177-3AD203B41FA5}">
                      <a16:colId xmlns:a16="http://schemas.microsoft.com/office/drawing/2014/main" val="3353371127"/>
                    </a:ext>
                  </a:extLst>
                </a:gridCol>
                <a:gridCol w="411480">
                  <a:extLst>
                    <a:ext uri="{9D8B030D-6E8A-4147-A177-3AD203B41FA5}">
                      <a16:colId xmlns:a16="http://schemas.microsoft.com/office/drawing/2014/main" val="3548443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3537702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- 2024-03-01 09:59:18</a:t>
                      </a:r>
                      <a:r>
                        <a:rPr kumimoji="0" lang="en-US" sz="1000" b="0" i="0" u="none" strike="noStrike" kern="1200" cap="none" spc="0" normalizeH="0" baseline="0" noProof="0">
                          <a:ln>
                            <a:noFill/>
                          </a:ln>
                          <a:solidFill>
                            <a:prstClr val="black"/>
                          </a:solidFill>
                          <a:effectLst/>
                          <a:uLnTx/>
                          <a:uFillTx/>
                          <a:latin typeface="Calibri"/>
                          <a:ea typeface="+mn-ea"/>
                          <a:cs typeface="+mn-cs"/>
                        </a:rPr>
                        <a:t>
 On Employee Appreciation Day, we would like to express our gratitude for the incredible individuals who work at TMNAS. Their dedication, expertise, and passion are the driving forces behind our success!
TMNAS is more than a workplace; it's a community of talented professionals. Each of our employees contributes to a positive and dynamic environment, making our journey enjoyable and rewarding.
Happy Employee Appreciation 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https://quintly-eu-image-storage.s3.amazonaws.com/a1eb1edaae3e86ca5d45b34001303599/87df8ee82f8c45b2f4bbfee1c5b1b425.jpg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03/31/2024 05:06:54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2354995964"/>
                  </a:ext>
                </a:extLst>
              </a:tr>
            </a:tbl>
          </a:graphicData>
        </a:graphic>
      </p:graphicFrame>
      <p:sp>
        <p:nvSpPr>
          <p:cNvPr id="4" name="Text Placeholder 3">
            <a:extLst>
              <a:ext uri="{FF2B5EF4-FFF2-40B4-BE49-F238E27FC236}">
                <a16:creationId xmlns:a16="http://schemas.microsoft.com/office/drawing/2014/main" id="{2ECACBD8-FCE7-41CF-9017-1B0ECC7D8230}"/>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0754334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41D8B-63AE-44E5-B879-31FD7A025B7E}"/>
              </a:ext>
            </a:extLst>
          </p:cNvPr>
          <p:cNvSpPr>
            <a:spLocks noGrp="1"/>
          </p:cNvSpPr>
          <p:nvPr>
            <p:ph type="title"/>
          </p:nvPr>
        </p:nvSpPr>
        <p:spPr/>
        <p:txBody>
          <a:bodyPr/>
          <a:lstStyle/>
          <a:p>
            <a:r>
              <a:rPr lang="en-US"/>
              <a:t>Facebook Own Posts Table | TMNAS - 3 of 4</a:t>
            </a:r>
          </a:p>
        </p:txBody>
      </p:sp>
      <p:graphicFrame>
        <p:nvGraphicFramePr>
          <p:cNvPr id="5" name="Table Placeholder 4">
            <a:extLst>
              <a:ext uri="{FF2B5EF4-FFF2-40B4-BE49-F238E27FC236}">
                <a16:creationId xmlns:a16="http://schemas.microsoft.com/office/drawing/2014/main" id="{2F8F8F06-AA86-440E-A6C3-79317B606F18}"/>
              </a:ext>
            </a:extLst>
          </p:cNvPr>
          <p:cNvGraphicFramePr>
            <a:graphicFrameLocks noGrp="1"/>
          </p:cNvGraphicFramePr>
          <p:nvPr>
            <p:ph type="tbl" sz="quarter" idx="13"/>
            <p:extLst>
              <p:ext uri="{D42A27DB-BD31-4B8C-83A1-F6EECF244321}">
                <p14:modId xmlns:p14="http://schemas.microsoft.com/office/powerpoint/2010/main" val="1085162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25891891"/>
                    </a:ext>
                  </a:extLst>
                </a:gridCol>
                <a:gridCol w="1234440">
                  <a:extLst>
                    <a:ext uri="{9D8B030D-6E8A-4147-A177-3AD203B41FA5}">
                      <a16:colId xmlns:a16="http://schemas.microsoft.com/office/drawing/2014/main" val="2505149631"/>
                    </a:ext>
                  </a:extLst>
                </a:gridCol>
                <a:gridCol w="905256">
                  <a:extLst>
                    <a:ext uri="{9D8B030D-6E8A-4147-A177-3AD203B41FA5}">
                      <a16:colId xmlns:a16="http://schemas.microsoft.com/office/drawing/2014/main" val="3958319196"/>
                    </a:ext>
                  </a:extLst>
                </a:gridCol>
                <a:gridCol w="411480">
                  <a:extLst>
                    <a:ext uri="{9D8B030D-6E8A-4147-A177-3AD203B41FA5}">
                      <a16:colId xmlns:a16="http://schemas.microsoft.com/office/drawing/2014/main" val="896086646"/>
                    </a:ext>
                  </a:extLst>
                </a:gridCol>
                <a:gridCol w="411480">
                  <a:extLst>
                    <a:ext uri="{9D8B030D-6E8A-4147-A177-3AD203B41FA5}">
                      <a16:colId xmlns:a16="http://schemas.microsoft.com/office/drawing/2014/main" val="1151201186"/>
                    </a:ext>
                  </a:extLst>
                </a:gridCol>
                <a:gridCol w="411480">
                  <a:extLst>
                    <a:ext uri="{9D8B030D-6E8A-4147-A177-3AD203B41FA5}">
                      <a16:colId xmlns:a16="http://schemas.microsoft.com/office/drawing/2014/main" val="4077970678"/>
                    </a:ext>
                  </a:extLst>
                </a:gridCol>
                <a:gridCol w="411480">
                  <a:extLst>
                    <a:ext uri="{9D8B030D-6E8A-4147-A177-3AD203B41FA5}">
                      <a16:colId xmlns:a16="http://schemas.microsoft.com/office/drawing/2014/main" val="2696152559"/>
                    </a:ext>
                  </a:extLst>
                </a:gridCol>
                <a:gridCol w="411480">
                  <a:extLst>
                    <a:ext uri="{9D8B030D-6E8A-4147-A177-3AD203B41FA5}">
                      <a16:colId xmlns:a16="http://schemas.microsoft.com/office/drawing/2014/main" val="1209809708"/>
                    </a:ext>
                  </a:extLst>
                </a:gridCol>
                <a:gridCol w="411480">
                  <a:extLst>
                    <a:ext uri="{9D8B030D-6E8A-4147-A177-3AD203B41FA5}">
                      <a16:colId xmlns:a16="http://schemas.microsoft.com/office/drawing/2014/main" val="2182457361"/>
                    </a:ext>
                  </a:extLst>
                </a:gridCol>
                <a:gridCol w="411480">
                  <a:extLst>
                    <a:ext uri="{9D8B030D-6E8A-4147-A177-3AD203B41FA5}">
                      <a16:colId xmlns:a16="http://schemas.microsoft.com/office/drawing/2014/main" val="2158675375"/>
                    </a:ext>
                  </a:extLst>
                </a:gridCol>
                <a:gridCol w="411480">
                  <a:extLst>
                    <a:ext uri="{9D8B030D-6E8A-4147-A177-3AD203B41FA5}">
                      <a16:colId xmlns:a16="http://schemas.microsoft.com/office/drawing/2014/main" val="2247591114"/>
                    </a:ext>
                  </a:extLst>
                </a:gridCol>
                <a:gridCol w="411480">
                  <a:extLst>
                    <a:ext uri="{9D8B030D-6E8A-4147-A177-3AD203B41FA5}">
                      <a16:colId xmlns:a16="http://schemas.microsoft.com/office/drawing/2014/main" val="1782832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305268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- 2024-03-08 14:05:26</a:t>
                      </a:r>
                      <a:r>
                        <a:rPr kumimoji="0" lang="en-US" sz="1000" b="0" i="0" u="none" strike="noStrike" kern="1200" cap="none" spc="0" normalizeH="0" baseline="0" noProof="0">
                          <a:ln>
                            <a:noFill/>
                          </a:ln>
                          <a:solidFill>
                            <a:prstClr val="black"/>
                          </a:solidFill>
                          <a:effectLst/>
                          <a:uLnTx/>
                          <a:uFillTx/>
                          <a:latin typeface="Calibri"/>
                          <a:ea typeface="+mn-ea"/>
                          <a:cs typeface="+mn-cs"/>
                        </a:rPr>
                        <a:t>
 Celebrating the strength, resilience, and achievements of women worldwide. Today and every day, we honor the impact and contributions of women at TMNAS. Together, we strive for equality, empowerment, and a brighter future. Happy International Women’s Day!💪🌎 #TMTogether #InspiringInclusion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https://quintly-eu-image-storage.s3.amazonaws.com/a1eb1edaae3e86ca5d45b34001303599/d76e28a57b7b885d91d5cf72d5e1ad6f.jpg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04/02/2024 11:16:19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2441848198"/>
                  </a:ext>
                </a:extLst>
              </a:tr>
            </a:tbl>
          </a:graphicData>
        </a:graphic>
      </p:graphicFrame>
      <p:sp>
        <p:nvSpPr>
          <p:cNvPr id="4" name="Text Placeholder 3">
            <a:extLst>
              <a:ext uri="{FF2B5EF4-FFF2-40B4-BE49-F238E27FC236}">
                <a16:creationId xmlns:a16="http://schemas.microsoft.com/office/drawing/2014/main" id="{6A145706-D5A7-4E75-9510-21A4B8780069}"/>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4595582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76F42-6131-4EE1-9B7E-87F92221F574}"/>
              </a:ext>
            </a:extLst>
          </p:cNvPr>
          <p:cNvSpPr>
            <a:spLocks noGrp="1"/>
          </p:cNvSpPr>
          <p:nvPr>
            <p:ph type="title"/>
          </p:nvPr>
        </p:nvSpPr>
        <p:spPr/>
        <p:txBody>
          <a:bodyPr/>
          <a:lstStyle/>
          <a:p>
            <a:r>
              <a:rPr lang="en-US"/>
              <a:t>Facebook Own Posts Table | TMNAS - 4 of 4</a:t>
            </a:r>
          </a:p>
        </p:txBody>
      </p:sp>
      <p:graphicFrame>
        <p:nvGraphicFramePr>
          <p:cNvPr id="5" name="Table Placeholder 4">
            <a:extLst>
              <a:ext uri="{FF2B5EF4-FFF2-40B4-BE49-F238E27FC236}">
                <a16:creationId xmlns:a16="http://schemas.microsoft.com/office/drawing/2014/main" id="{0E671F45-1FCF-4D41-BE96-B69B730B72D2}"/>
              </a:ext>
            </a:extLst>
          </p:cNvPr>
          <p:cNvGraphicFramePr>
            <a:graphicFrameLocks noGrp="1"/>
          </p:cNvGraphicFramePr>
          <p:nvPr>
            <p:ph type="tbl" sz="quarter" idx="13"/>
            <p:extLst>
              <p:ext uri="{D42A27DB-BD31-4B8C-83A1-F6EECF244321}">
                <p14:modId xmlns:p14="http://schemas.microsoft.com/office/powerpoint/2010/main" val="2011373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97765314"/>
                    </a:ext>
                  </a:extLst>
                </a:gridCol>
                <a:gridCol w="1234440">
                  <a:extLst>
                    <a:ext uri="{9D8B030D-6E8A-4147-A177-3AD203B41FA5}">
                      <a16:colId xmlns:a16="http://schemas.microsoft.com/office/drawing/2014/main" val="1531238784"/>
                    </a:ext>
                  </a:extLst>
                </a:gridCol>
                <a:gridCol w="905256">
                  <a:extLst>
                    <a:ext uri="{9D8B030D-6E8A-4147-A177-3AD203B41FA5}">
                      <a16:colId xmlns:a16="http://schemas.microsoft.com/office/drawing/2014/main" val="3335722823"/>
                    </a:ext>
                  </a:extLst>
                </a:gridCol>
                <a:gridCol w="411480">
                  <a:extLst>
                    <a:ext uri="{9D8B030D-6E8A-4147-A177-3AD203B41FA5}">
                      <a16:colId xmlns:a16="http://schemas.microsoft.com/office/drawing/2014/main" val="3718167831"/>
                    </a:ext>
                  </a:extLst>
                </a:gridCol>
                <a:gridCol w="411480">
                  <a:extLst>
                    <a:ext uri="{9D8B030D-6E8A-4147-A177-3AD203B41FA5}">
                      <a16:colId xmlns:a16="http://schemas.microsoft.com/office/drawing/2014/main" val="639238206"/>
                    </a:ext>
                  </a:extLst>
                </a:gridCol>
                <a:gridCol w="411480">
                  <a:extLst>
                    <a:ext uri="{9D8B030D-6E8A-4147-A177-3AD203B41FA5}">
                      <a16:colId xmlns:a16="http://schemas.microsoft.com/office/drawing/2014/main" val="3504005049"/>
                    </a:ext>
                  </a:extLst>
                </a:gridCol>
                <a:gridCol w="411480">
                  <a:extLst>
                    <a:ext uri="{9D8B030D-6E8A-4147-A177-3AD203B41FA5}">
                      <a16:colId xmlns:a16="http://schemas.microsoft.com/office/drawing/2014/main" val="2420026282"/>
                    </a:ext>
                  </a:extLst>
                </a:gridCol>
                <a:gridCol w="411480">
                  <a:extLst>
                    <a:ext uri="{9D8B030D-6E8A-4147-A177-3AD203B41FA5}">
                      <a16:colId xmlns:a16="http://schemas.microsoft.com/office/drawing/2014/main" val="2560359997"/>
                    </a:ext>
                  </a:extLst>
                </a:gridCol>
                <a:gridCol w="411480">
                  <a:extLst>
                    <a:ext uri="{9D8B030D-6E8A-4147-A177-3AD203B41FA5}">
                      <a16:colId xmlns:a16="http://schemas.microsoft.com/office/drawing/2014/main" val="1091318755"/>
                    </a:ext>
                  </a:extLst>
                </a:gridCol>
                <a:gridCol w="411480">
                  <a:extLst>
                    <a:ext uri="{9D8B030D-6E8A-4147-A177-3AD203B41FA5}">
                      <a16:colId xmlns:a16="http://schemas.microsoft.com/office/drawing/2014/main" val="2114138539"/>
                    </a:ext>
                  </a:extLst>
                </a:gridCol>
                <a:gridCol w="411480">
                  <a:extLst>
                    <a:ext uri="{9D8B030D-6E8A-4147-A177-3AD203B41FA5}">
                      <a16:colId xmlns:a16="http://schemas.microsoft.com/office/drawing/2014/main" val="3257232652"/>
                    </a:ext>
                  </a:extLst>
                </a:gridCol>
                <a:gridCol w="411480">
                  <a:extLst>
                    <a:ext uri="{9D8B030D-6E8A-4147-A177-3AD203B41FA5}">
                      <a16:colId xmlns:a16="http://schemas.microsoft.com/office/drawing/2014/main" val="3084727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1956965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- 2024-03-15 11:19:30</a:t>
                      </a:r>
                      <a:r>
                        <a:rPr kumimoji="0" lang="en-US" sz="1000" b="0" i="0" u="none" strike="noStrike" kern="1200" cap="none" spc="0" normalizeH="0" baseline="0" noProof="0">
                          <a:ln>
                            <a:noFill/>
                          </a:ln>
                          <a:solidFill>
                            <a:prstClr val="black"/>
                          </a:solidFill>
                          <a:effectLst/>
                          <a:uLnTx/>
                          <a:uFillTx/>
                          <a:latin typeface="Calibri"/>
                          <a:ea typeface="+mn-ea"/>
                          <a:cs typeface="+mn-cs"/>
                        </a:rPr>
                        <a:t>
 Yesterday, members of our TMNAS HR team enjoyed a day of learning and networking at the 2024 Philly SHRM Symposium celebrating their 75th anniversary! Hundreds of HR professionals gathered and attended insightful sessions that discussed current HR trends and challenges. Keynote speakers included the amazing Kylescheele and Joyel Crawford Persofsky. Our team always looks forward to this energizing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https://quintly-eu-image-storage.s3.amazonaws.com/a1eb1edaae3e86ca5d45b34001303599/6240d8754be50beb4b45f9cb9594815a.jpg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04/02/2024 11:16:19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991278132"/>
                  </a:ext>
                </a:extLst>
              </a:tr>
            </a:tbl>
          </a:graphicData>
        </a:graphic>
      </p:graphicFrame>
      <p:sp>
        <p:nvSpPr>
          <p:cNvPr id="4" name="Text Placeholder 3">
            <a:extLst>
              <a:ext uri="{FF2B5EF4-FFF2-40B4-BE49-F238E27FC236}">
                <a16:creationId xmlns:a16="http://schemas.microsoft.com/office/drawing/2014/main" id="{D3EC952B-D89C-416F-8098-F7120764682F}"/>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1757182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55C6F-7616-419A-849F-B544DDE61CF6}"/>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3E4E0D94-7D10-4FB5-A408-AB131EDAA10F}"/>
              </a:ext>
            </a:extLst>
          </p:cNvPr>
          <p:cNvGraphicFramePr>
            <a:graphicFrameLocks noGrp="1"/>
          </p:cNvGraphicFramePr>
          <p:nvPr>
            <p:ph type="chart" sz="quarter" idx="13"/>
            <p:extLst>
              <p:ext uri="{D42A27DB-BD31-4B8C-83A1-F6EECF244321}">
                <p14:modId xmlns:p14="http://schemas.microsoft.com/office/powerpoint/2010/main" val="36443156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4A83D1-C3C8-4C8A-9512-019BBA26D75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11D0519-C804-425D-93BB-627007E2A5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77918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497F4-33D6-409B-BAD1-788EAB21EA50}"/>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E2FB2E20-BDDD-4D25-AEE8-4255BEF99C80}"/>
              </a:ext>
            </a:extLst>
          </p:cNvPr>
          <p:cNvGraphicFramePr>
            <a:graphicFrameLocks noGrp="1"/>
          </p:cNvGraphicFramePr>
          <p:nvPr>
            <p:ph type="chart" sz="quarter" idx="13"/>
            <p:extLst>
              <p:ext uri="{D42A27DB-BD31-4B8C-83A1-F6EECF244321}">
                <p14:modId xmlns:p14="http://schemas.microsoft.com/office/powerpoint/2010/main" val="12550181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166592-AC15-40B0-8733-6B846246235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6FC338E-CADF-4E6F-80C2-E2E2958218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0553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1545B-713F-4129-85E0-0ECA1EF00F39}"/>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031FFDD4-9917-4458-9643-709FB50FFEA3}"/>
              </a:ext>
            </a:extLst>
          </p:cNvPr>
          <p:cNvGraphicFramePr>
            <a:graphicFrameLocks noGrp="1"/>
          </p:cNvGraphicFramePr>
          <p:nvPr>
            <p:ph type="chart" sz="quarter" idx="13"/>
            <p:extLst>
              <p:ext uri="{D42A27DB-BD31-4B8C-83A1-F6EECF244321}">
                <p14:modId xmlns:p14="http://schemas.microsoft.com/office/powerpoint/2010/main" val="791813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D20B6C-1F69-4B94-ADE2-8D08AA069B9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305A737-3A49-4047-AD72-20B6FEEB03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27063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5A293-4921-4CC5-8C8C-A6069B77C799}"/>
              </a:ext>
            </a:extLst>
          </p:cNvPr>
          <p:cNvSpPr>
            <a:spLocks noGrp="1"/>
          </p:cNvSpPr>
          <p:nvPr>
            <p:ph type="title"/>
          </p:nvPr>
        </p:nvSpPr>
        <p:spPr/>
        <p:txBody>
          <a:bodyPr/>
          <a:lstStyle/>
          <a:p>
            <a:r>
              <a:rPr lang="en-US"/>
              <a:t>LinkedIn Posts Table | All profiles - 1 of 24</a:t>
            </a:r>
          </a:p>
        </p:txBody>
      </p:sp>
      <p:graphicFrame>
        <p:nvGraphicFramePr>
          <p:cNvPr id="5" name="Table Placeholder 4">
            <a:extLst>
              <a:ext uri="{FF2B5EF4-FFF2-40B4-BE49-F238E27FC236}">
                <a16:creationId xmlns:a16="http://schemas.microsoft.com/office/drawing/2014/main" id="{E653BD25-FEB8-412C-A818-AED96D37024C}"/>
              </a:ext>
            </a:extLst>
          </p:cNvPr>
          <p:cNvGraphicFramePr>
            <a:graphicFrameLocks noGrp="1"/>
          </p:cNvGraphicFramePr>
          <p:nvPr>
            <p:ph type="tbl" sz="quarter" idx="13"/>
            <p:extLst>
              <p:ext uri="{D42A27DB-BD31-4B8C-83A1-F6EECF244321}">
                <p14:modId xmlns:p14="http://schemas.microsoft.com/office/powerpoint/2010/main" val="2915331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798356596"/>
                    </a:ext>
                  </a:extLst>
                </a:gridCol>
                <a:gridCol w="1563623">
                  <a:extLst>
                    <a:ext uri="{9D8B030D-6E8A-4147-A177-3AD203B41FA5}">
                      <a16:colId xmlns:a16="http://schemas.microsoft.com/office/drawing/2014/main" val="2089509791"/>
                    </a:ext>
                  </a:extLst>
                </a:gridCol>
                <a:gridCol w="493776">
                  <a:extLst>
                    <a:ext uri="{9D8B030D-6E8A-4147-A177-3AD203B41FA5}">
                      <a16:colId xmlns:a16="http://schemas.microsoft.com/office/drawing/2014/main" val="88796303"/>
                    </a:ext>
                  </a:extLst>
                </a:gridCol>
                <a:gridCol w="493776">
                  <a:extLst>
                    <a:ext uri="{9D8B030D-6E8A-4147-A177-3AD203B41FA5}">
                      <a16:colId xmlns:a16="http://schemas.microsoft.com/office/drawing/2014/main" val="1234793171"/>
                    </a:ext>
                  </a:extLst>
                </a:gridCol>
                <a:gridCol w="493776">
                  <a:extLst>
                    <a:ext uri="{9D8B030D-6E8A-4147-A177-3AD203B41FA5}">
                      <a16:colId xmlns:a16="http://schemas.microsoft.com/office/drawing/2014/main" val="394417821"/>
                    </a:ext>
                  </a:extLst>
                </a:gridCol>
                <a:gridCol w="493776">
                  <a:extLst>
                    <a:ext uri="{9D8B030D-6E8A-4147-A177-3AD203B41FA5}">
                      <a16:colId xmlns:a16="http://schemas.microsoft.com/office/drawing/2014/main" val="2316844647"/>
                    </a:ext>
                  </a:extLst>
                </a:gridCol>
                <a:gridCol w="493776">
                  <a:extLst>
                    <a:ext uri="{9D8B030D-6E8A-4147-A177-3AD203B41FA5}">
                      <a16:colId xmlns:a16="http://schemas.microsoft.com/office/drawing/2014/main" val="2233383321"/>
                    </a:ext>
                  </a:extLst>
                </a:gridCol>
                <a:gridCol w="493776">
                  <a:extLst>
                    <a:ext uri="{9D8B030D-6E8A-4147-A177-3AD203B41FA5}">
                      <a16:colId xmlns:a16="http://schemas.microsoft.com/office/drawing/2014/main" val="2912904848"/>
                    </a:ext>
                  </a:extLst>
                </a:gridCol>
                <a:gridCol w="493776">
                  <a:extLst>
                    <a:ext uri="{9D8B030D-6E8A-4147-A177-3AD203B41FA5}">
                      <a16:colId xmlns:a16="http://schemas.microsoft.com/office/drawing/2014/main" val="1050517615"/>
                    </a:ext>
                  </a:extLst>
                </a:gridCol>
                <a:gridCol w="493776">
                  <a:extLst>
                    <a:ext uri="{9D8B030D-6E8A-4147-A177-3AD203B41FA5}">
                      <a16:colId xmlns:a16="http://schemas.microsoft.com/office/drawing/2014/main" val="545426970"/>
                    </a:ext>
                  </a:extLst>
                </a:gridCol>
                <a:gridCol w="493776">
                  <a:extLst>
                    <a:ext uri="{9D8B030D-6E8A-4147-A177-3AD203B41FA5}">
                      <a16:colId xmlns:a16="http://schemas.microsoft.com/office/drawing/2014/main" val="585900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76075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- 2024-04-01 15:23:19</a:t>
                      </a:r>
                      <a:r>
                        <a:rPr kumimoji="0" lang="en-US" sz="1000" b="0" i="0" u="none" strike="noStrike" kern="1200" cap="none" spc="0" normalizeH="0" baseline="0" noProof="0">
                          <a:ln>
                            <a:noFill/>
                          </a:ln>
                          <a:solidFill>
                            <a:prstClr val="black"/>
                          </a:solidFill>
                          <a:effectLst/>
                          <a:uLnTx/>
                          <a:uFillTx/>
                          <a:latin typeface="Calibri"/>
                          <a:ea typeface="+mn-ea"/>
                          <a:cs typeface="+mn-cs"/>
                        </a:rPr>
                        <a:t>
 Our Marine department hosted a Producer Appreciation Event at the Los Angeles Kings hockey game! It was an exciting evening cheering on the LA Kings with some of our top producers and employees from our sister company, Philadelphia Insurance Companies. 🏒
Attendees also had the chance to learn more about TMA's Inland Marine and Ocean Cargo insurance options for both Japanese and U.S.-based businesses.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13.500678426052 %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75702493"/>
                  </a:ext>
                </a:extLst>
              </a:tr>
            </a:tbl>
          </a:graphicData>
        </a:graphic>
      </p:graphicFrame>
      <p:sp>
        <p:nvSpPr>
          <p:cNvPr id="4" name="Text Placeholder 3">
            <a:extLst>
              <a:ext uri="{FF2B5EF4-FFF2-40B4-BE49-F238E27FC236}">
                <a16:creationId xmlns:a16="http://schemas.microsoft.com/office/drawing/2014/main" id="{D132CAA9-A681-4210-914E-12225129BFF8}"/>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1625868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25017-4813-4901-81E0-57681F217304}"/>
              </a:ext>
            </a:extLst>
          </p:cNvPr>
          <p:cNvSpPr>
            <a:spLocks noGrp="1"/>
          </p:cNvSpPr>
          <p:nvPr>
            <p:ph type="title"/>
          </p:nvPr>
        </p:nvSpPr>
        <p:spPr/>
        <p:txBody>
          <a:bodyPr/>
          <a:lstStyle/>
          <a:p>
            <a:r>
              <a:rPr lang="en-US"/>
              <a:t>LinkedIn Posts Table | All profiles - 2 of 24</a:t>
            </a:r>
          </a:p>
        </p:txBody>
      </p:sp>
      <p:graphicFrame>
        <p:nvGraphicFramePr>
          <p:cNvPr id="5" name="Table Placeholder 4">
            <a:extLst>
              <a:ext uri="{FF2B5EF4-FFF2-40B4-BE49-F238E27FC236}">
                <a16:creationId xmlns:a16="http://schemas.microsoft.com/office/drawing/2014/main" id="{EA3E804F-F963-4A4F-86A0-924C116B3B7C}"/>
              </a:ext>
            </a:extLst>
          </p:cNvPr>
          <p:cNvGraphicFramePr>
            <a:graphicFrameLocks noGrp="1"/>
          </p:cNvGraphicFramePr>
          <p:nvPr>
            <p:ph type="tbl" sz="quarter" idx="13"/>
            <p:extLst>
              <p:ext uri="{D42A27DB-BD31-4B8C-83A1-F6EECF244321}">
                <p14:modId xmlns:p14="http://schemas.microsoft.com/office/powerpoint/2010/main" val="1397672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766132335"/>
                    </a:ext>
                  </a:extLst>
                </a:gridCol>
                <a:gridCol w="1563623">
                  <a:extLst>
                    <a:ext uri="{9D8B030D-6E8A-4147-A177-3AD203B41FA5}">
                      <a16:colId xmlns:a16="http://schemas.microsoft.com/office/drawing/2014/main" val="1838853131"/>
                    </a:ext>
                  </a:extLst>
                </a:gridCol>
                <a:gridCol w="493776">
                  <a:extLst>
                    <a:ext uri="{9D8B030D-6E8A-4147-A177-3AD203B41FA5}">
                      <a16:colId xmlns:a16="http://schemas.microsoft.com/office/drawing/2014/main" val="3870291495"/>
                    </a:ext>
                  </a:extLst>
                </a:gridCol>
                <a:gridCol w="493776">
                  <a:extLst>
                    <a:ext uri="{9D8B030D-6E8A-4147-A177-3AD203B41FA5}">
                      <a16:colId xmlns:a16="http://schemas.microsoft.com/office/drawing/2014/main" val="1506177180"/>
                    </a:ext>
                  </a:extLst>
                </a:gridCol>
                <a:gridCol w="493776">
                  <a:extLst>
                    <a:ext uri="{9D8B030D-6E8A-4147-A177-3AD203B41FA5}">
                      <a16:colId xmlns:a16="http://schemas.microsoft.com/office/drawing/2014/main" val="1732839504"/>
                    </a:ext>
                  </a:extLst>
                </a:gridCol>
                <a:gridCol w="493776">
                  <a:extLst>
                    <a:ext uri="{9D8B030D-6E8A-4147-A177-3AD203B41FA5}">
                      <a16:colId xmlns:a16="http://schemas.microsoft.com/office/drawing/2014/main" val="3002768675"/>
                    </a:ext>
                  </a:extLst>
                </a:gridCol>
                <a:gridCol w="493776">
                  <a:extLst>
                    <a:ext uri="{9D8B030D-6E8A-4147-A177-3AD203B41FA5}">
                      <a16:colId xmlns:a16="http://schemas.microsoft.com/office/drawing/2014/main" val="2314155492"/>
                    </a:ext>
                  </a:extLst>
                </a:gridCol>
                <a:gridCol w="493776">
                  <a:extLst>
                    <a:ext uri="{9D8B030D-6E8A-4147-A177-3AD203B41FA5}">
                      <a16:colId xmlns:a16="http://schemas.microsoft.com/office/drawing/2014/main" val="2898194092"/>
                    </a:ext>
                  </a:extLst>
                </a:gridCol>
                <a:gridCol w="493776">
                  <a:extLst>
                    <a:ext uri="{9D8B030D-6E8A-4147-A177-3AD203B41FA5}">
                      <a16:colId xmlns:a16="http://schemas.microsoft.com/office/drawing/2014/main" val="413000385"/>
                    </a:ext>
                  </a:extLst>
                </a:gridCol>
                <a:gridCol w="493776">
                  <a:extLst>
                    <a:ext uri="{9D8B030D-6E8A-4147-A177-3AD203B41FA5}">
                      <a16:colId xmlns:a16="http://schemas.microsoft.com/office/drawing/2014/main" val="4262861214"/>
                    </a:ext>
                  </a:extLst>
                </a:gridCol>
                <a:gridCol w="493776">
                  <a:extLst>
                    <a:ext uri="{9D8B030D-6E8A-4147-A177-3AD203B41FA5}">
                      <a16:colId xmlns:a16="http://schemas.microsoft.com/office/drawing/2014/main" val="3593163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43714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- 2024-04-01 14:24:36</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our TMNAS Next Generation Leadership Program Participants - Caryn Noble, Hemant Anugonda, Tuan Nguyen, Nick Cerminara, Andrew Heid – who recently completed their second offsite meeting in Tokyo, Japan! 
During their week-long stay, they immersed themselves in the unique history and culture of both Tokio Marine and Japan, alongside participants from across the globe. They also contributed valuable insights to Tokio Marine’s global group strategy and crafted synergy proposals. They even found a taste of home with some Philly Cheesesteaks!
A standout moment was when Satoru Komiya, President and Group CEO of Tokio Marine Group, stopped by to welcome participants and share his appreciation for their continued investment in Tokio Marine’s operations and synergy initiatives.
Next, the participants will head to NYC for their final offsite in June. Good luck to all!
#GlobalCareers #Leadership #CareerGrowth #ProfessionalDevelopment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47.146866230122 %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35806206"/>
                  </a:ext>
                </a:extLst>
              </a:tr>
            </a:tbl>
          </a:graphicData>
        </a:graphic>
      </p:graphicFrame>
      <p:sp>
        <p:nvSpPr>
          <p:cNvPr id="4" name="Text Placeholder 3">
            <a:extLst>
              <a:ext uri="{FF2B5EF4-FFF2-40B4-BE49-F238E27FC236}">
                <a16:creationId xmlns:a16="http://schemas.microsoft.com/office/drawing/2014/main" id="{02E54CCA-749B-4172-9278-B16334C82E7E}"/>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8632424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2D589-C085-406C-94B9-D92DDE463DFE}"/>
              </a:ext>
            </a:extLst>
          </p:cNvPr>
          <p:cNvSpPr>
            <a:spLocks noGrp="1"/>
          </p:cNvSpPr>
          <p:nvPr>
            <p:ph type="title"/>
          </p:nvPr>
        </p:nvSpPr>
        <p:spPr/>
        <p:txBody>
          <a:bodyPr/>
          <a:lstStyle/>
          <a:p>
            <a:r>
              <a:rPr lang="en-US"/>
              <a:t>LinkedIn Posts Table | All profiles - 3 of 24</a:t>
            </a:r>
          </a:p>
        </p:txBody>
      </p:sp>
      <p:graphicFrame>
        <p:nvGraphicFramePr>
          <p:cNvPr id="5" name="Table Placeholder 4">
            <a:extLst>
              <a:ext uri="{FF2B5EF4-FFF2-40B4-BE49-F238E27FC236}">
                <a16:creationId xmlns:a16="http://schemas.microsoft.com/office/drawing/2014/main" id="{AB936B22-1291-4526-A06F-0737C8BEA10D}"/>
              </a:ext>
            </a:extLst>
          </p:cNvPr>
          <p:cNvGraphicFramePr>
            <a:graphicFrameLocks noGrp="1"/>
          </p:cNvGraphicFramePr>
          <p:nvPr>
            <p:ph type="tbl" sz="quarter" idx="13"/>
            <p:extLst>
              <p:ext uri="{D42A27DB-BD31-4B8C-83A1-F6EECF244321}">
                <p14:modId xmlns:p14="http://schemas.microsoft.com/office/powerpoint/2010/main" val="1601360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86173189"/>
                    </a:ext>
                  </a:extLst>
                </a:gridCol>
                <a:gridCol w="1563623">
                  <a:extLst>
                    <a:ext uri="{9D8B030D-6E8A-4147-A177-3AD203B41FA5}">
                      <a16:colId xmlns:a16="http://schemas.microsoft.com/office/drawing/2014/main" val="1496867327"/>
                    </a:ext>
                  </a:extLst>
                </a:gridCol>
                <a:gridCol w="493776">
                  <a:extLst>
                    <a:ext uri="{9D8B030D-6E8A-4147-A177-3AD203B41FA5}">
                      <a16:colId xmlns:a16="http://schemas.microsoft.com/office/drawing/2014/main" val="2468210842"/>
                    </a:ext>
                  </a:extLst>
                </a:gridCol>
                <a:gridCol w="493776">
                  <a:extLst>
                    <a:ext uri="{9D8B030D-6E8A-4147-A177-3AD203B41FA5}">
                      <a16:colId xmlns:a16="http://schemas.microsoft.com/office/drawing/2014/main" val="263668607"/>
                    </a:ext>
                  </a:extLst>
                </a:gridCol>
                <a:gridCol w="493776">
                  <a:extLst>
                    <a:ext uri="{9D8B030D-6E8A-4147-A177-3AD203B41FA5}">
                      <a16:colId xmlns:a16="http://schemas.microsoft.com/office/drawing/2014/main" val="3353052313"/>
                    </a:ext>
                  </a:extLst>
                </a:gridCol>
                <a:gridCol w="493776">
                  <a:extLst>
                    <a:ext uri="{9D8B030D-6E8A-4147-A177-3AD203B41FA5}">
                      <a16:colId xmlns:a16="http://schemas.microsoft.com/office/drawing/2014/main" val="4054974660"/>
                    </a:ext>
                  </a:extLst>
                </a:gridCol>
                <a:gridCol w="493776">
                  <a:extLst>
                    <a:ext uri="{9D8B030D-6E8A-4147-A177-3AD203B41FA5}">
                      <a16:colId xmlns:a16="http://schemas.microsoft.com/office/drawing/2014/main" val="3632722618"/>
                    </a:ext>
                  </a:extLst>
                </a:gridCol>
                <a:gridCol w="493776">
                  <a:extLst>
                    <a:ext uri="{9D8B030D-6E8A-4147-A177-3AD203B41FA5}">
                      <a16:colId xmlns:a16="http://schemas.microsoft.com/office/drawing/2014/main" val="2381105654"/>
                    </a:ext>
                  </a:extLst>
                </a:gridCol>
                <a:gridCol w="493776">
                  <a:extLst>
                    <a:ext uri="{9D8B030D-6E8A-4147-A177-3AD203B41FA5}">
                      <a16:colId xmlns:a16="http://schemas.microsoft.com/office/drawing/2014/main" val="1107368116"/>
                    </a:ext>
                  </a:extLst>
                </a:gridCol>
                <a:gridCol w="493776">
                  <a:extLst>
                    <a:ext uri="{9D8B030D-6E8A-4147-A177-3AD203B41FA5}">
                      <a16:colId xmlns:a16="http://schemas.microsoft.com/office/drawing/2014/main" val="4245287908"/>
                    </a:ext>
                  </a:extLst>
                </a:gridCol>
                <a:gridCol w="493776">
                  <a:extLst>
                    <a:ext uri="{9D8B030D-6E8A-4147-A177-3AD203B41FA5}">
                      <a16:colId xmlns:a16="http://schemas.microsoft.com/office/drawing/2014/main" val="1264235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47973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- 2024-04-01 13:48:46</a:t>
                      </a:r>
                      <a:r>
                        <a:rPr kumimoji="0" lang="en-US" sz="1000" b="0" i="0" u="none" strike="noStrike" kern="1200" cap="none" spc="0" normalizeH="0" baseline="0" noProof="0">
                          <a:ln>
                            <a:noFill/>
                          </a:ln>
                          <a:solidFill>
                            <a:prstClr val="black"/>
                          </a:solidFill>
                          <a:effectLst/>
                          <a:uLnTx/>
                          <a:uFillTx/>
                          <a:latin typeface="Calibri"/>
                          <a:ea typeface="+mn-ea"/>
                          <a:cs typeface="+mn-cs"/>
                        </a:rPr>
                        <a:t>
 Are you looking for:
✅ A fulfilling and rewarding career
✅ Paths for professional development
✅ A healthy work-life balance
If you answered yes to any, explore our #jobopenings at bit.ly/PHLYCareers 🚀 #TEAMPHLY #hiring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4.9698795180723 %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86936211"/>
                  </a:ext>
                </a:extLst>
              </a:tr>
            </a:tbl>
          </a:graphicData>
        </a:graphic>
      </p:graphicFrame>
      <p:sp>
        <p:nvSpPr>
          <p:cNvPr id="4" name="Text Placeholder 3">
            <a:extLst>
              <a:ext uri="{FF2B5EF4-FFF2-40B4-BE49-F238E27FC236}">
                <a16:creationId xmlns:a16="http://schemas.microsoft.com/office/drawing/2014/main" id="{94D7A2CD-5A0D-4D42-8073-FCB9C0141B12}"/>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9702079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47797-85B9-4519-B1AF-5483218EDA67}"/>
              </a:ext>
            </a:extLst>
          </p:cNvPr>
          <p:cNvSpPr>
            <a:spLocks noGrp="1"/>
          </p:cNvSpPr>
          <p:nvPr>
            <p:ph type="title"/>
          </p:nvPr>
        </p:nvSpPr>
        <p:spPr/>
        <p:txBody>
          <a:bodyPr/>
          <a:lstStyle/>
          <a:p>
            <a:r>
              <a:rPr lang="en-US"/>
              <a:t>LinkedIn Posts Table | All profiles - 4 of 24</a:t>
            </a:r>
          </a:p>
        </p:txBody>
      </p:sp>
      <p:graphicFrame>
        <p:nvGraphicFramePr>
          <p:cNvPr id="5" name="Table Placeholder 4">
            <a:extLst>
              <a:ext uri="{FF2B5EF4-FFF2-40B4-BE49-F238E27FC236}">
                <a16:creationId xmlns:a16="http://schemas.microsoft.com/office/drawing/2014/main" id="{DB2AA7B9-4138-4000-BDB3-2F862C7F4CAE}"/>
              </a:ext>
            </a:extLst>
          </p:cNvPr>
          <p:cNvGraphicFramePr>
            <a:graphicFrameLocks noGrp="1"/>
          </p:cNvGraphicFramePr>
          <p:nvPr>
            <p:ph type="tbl" sz="quarter" idx="13"/>
            <p:extLst>
              <p:ext uri="{D42A27DB-BD31-4B8C-83A1-F6EECF244321}">
                <p14:modId xmlns:p14="http://schemas.microsoft.com/office/powerpoint/2010/main" val="7402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388207894"/>
                    </a:ext>
                  </a:extLst>
                </a:gridCol>
                <a:gridCol w="1563623">
                  <a:extLst>
                    <a:ext uri="{9D8B030D-6E8A-4147-A177-3AD203B41FA5}">
                      <a16:colId xmlns:a16="http://schemas.microsoft.com/office/drawing/2014/main" val="1097260086"/>
                    </a:ext>
                  </a:extLst>
                </a:gridCol>
                <a:gridCol w="493776">
                  <a:extLst>
                    <a:ext uri="{9D8B030D-6E8A-4147-A177-3AD203B41FA5}">
                      <a16:colId xmlns:a16="http://schemas.microsoft.com/office/drawing/2014/main" val="1873580381"/>
                    </a:ext>
                  </a:extLst>
                </a:gridCol>
                <a:gridCol w="493776">
                  <a:extLst>
                    <a:ext uri="{9D8B030D-6E8A-4147-A177-3AD203B41FA5}">
                      <a16:colId xmlns:a16="http://schemas.microsoft.com/office/drawing/2014/main" val="3989156806"/>
                    </a:ext>
                  </a:extLst>
                </a:gridCol>
                <a:gridCol w="493776">
                  <a:extLst>
                    <a:ext uri="{9D8B030D-6E8A-4147-A177-3AD203B41FA5}">
                      <a16:colId xmlns:a16="http://schemas.microsoft.com/office/drawing/2014/main" val="3880121421"/>
                    </a:ext>
                  </a:extLst>
                </a:gridCol>
                <a:gridCol w="493776">
                  <a:extLst>
                    <a:ext uri="{9D8B030D-6E8A-4147-A177-3AD203B41FA5}">
                      <a16:colId xmlns:a16="http://schemas.microsoft.com/office/drawing/2014/main" val="4019734885"/>
                    </a:ext>
                  </a:extLst>
                </a:gridCol>
                <a:gridCol w="493776">
                  <a:extLst>
                    <a:ext uri="{9D8B030D-6E8A-4147-A177-3AD203B41FA5}">
                      <a16:colId xmlns:a16="http://schemas.microsoft.com/office/drawing/2014/main" val="2598459634"/>
                    </a:ext>
                  </a:extLst>
                </a:gridCol>
                <a:gridCol w="493776">
                  <a:extLst>
                    <a:ext uri="{9D8B030D-6E8A-4147-A177-3AD203B41FA5}">
                      <a16:colId xmlns:a16="http://schemas.microsoft.com/office/drawing/2014/main" val="2518866646"/>
                    </a:ext>
                  </a:extLst>
                </a:gridCol>
                <a:gridCol w="493776">
                  <a:extLst>
                    <a:ext uri="{9D8B030D-6E8A-4147-A177-3AD203B41FA5}">
                      <a16:colId xmlns:a16="http://schemas.microsoft.com/office/drawing/2014/main" val="1506237899"/>
                    </a:ext>
                  </a:extLst>
                </a:gridCol>
                <a:gridCol w="493776">
                  <a:extLst>
                    <a:ext uri="{9D8B030D-6E8A-4147-A177-3AD203B41FA5}">
                      <a16:colId xmlns:a16="http://schemas.microsoft.com/office/drawing/2014/main" val="3224289570"/>
                    </a:ext>
                  </a:extLst>
                </a:gridCol>
                <a:gridCol w="493776">
                  <a:extLst>
                    <a:ext uri="{9D8B030D-6E8A-4147-A177-3AD203B41FA5}">
                      <a16:colId xmlns:a16="http://schemas.microsoft.com/office/drawing/2014/main" val="1791532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207991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- 2024-03-28 10:45:56</a:t>
                      </a:r>
                      <a:r>
                        <a:rPr kumimoji="0" lang="en-US" sz="1000" b="0" i="0" u="none" strike="noStrike" kern="1200" cap="none" spc="0" normalizeH="0" baseline="0" noProof="0">
                          <a:ln>
                            <a:noFill/>
                          </a:ln>
                          <a:solidFill>
                            <a:prstClr val="black"/>
                          </a:solidFill>
                          <a:effectLst/>
                          <a:uLnTx/>
                          <a:uFillTx/>
                          <a:latin typeface="Calibri"/>
                          <a:ea typeface="+mn-ea"/>
                          <a:cs typeface="+mn-cs"/>
                        </a:rPr>
                        <a:t>
 TMA offices will close early at 3 p.m. local time today and will be closed tomorrow, Friday, March 29, for the holiday weekend.
Normal business hours will resume on Monday, April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5.0287356321839 %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82046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- 2024-03-28 10:09:19</a:t>
                      </a:r>
                      <a:r>
                        <a:rPr kumimoji="0" lang="en-US" sz="1000" b="0" i="0" u="none" strike="noStrike" kern="1200" cap="none" spc="0" normalizeH="0" baseline="0" noProof="0">
                          <a:ln>
                            <a:noFill/>
                          </a:ln>
                          <a:solidFill>
                            <a:prstClr val="black"/>
                          </a:solidFill>
                          <a:effectLst/>
                          <a:uLnTx/>
                          <a:uFillTx/>
                          <a:latin typeface="Calibri"/>
                          <a:ea typeface="+mn-ea"/>
                          <a:cs typeface="+mn-cs"/>
                        </a:rPr>
                        <a:t>
 Our offices are closing at 3 p.m. today and will be closed on Friday, March 29th in preparation for the Easter holiday. We hope you have a wonderful weekend! #TEAMPHLY #insurance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5.7132459970888 %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36998041"/>
                  </a:ext>
                </a:extLst>
              </a:tr>
            </a:tbl>
          </a:graphicData>
        </a:graphic>
      </p:graphicFrame>
      <p:sp>
        <p:nvSpPr>
          <p:cNvPr id="4" name="Text Placeholder 3">
            <a:extLst>
              <a:ext uri="{FF2B5EF4-FFF2-40B4-BE49-F238E27FC236}">
                <a16:creationId xmlns:a16="http://schemas.microsoft.com/office/drawing/2014/main" id="{6732D1A9-3441-4F33-B8BD-F5BC38B7649E}"/>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6670091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DC9E7-B2AF-4424-91A7-A9FA92EDADEC}"/>
              </a:ext>
            </a:extLst>
          </p:cNvPr>
          <p:cNvSpPr>
            <a:spLocks noGrp="1"/>
          </p:cNvSpPr>
          <p:nvPr>
            <p:ph type="title"/>
          </p:nvPr>
        </p:nvSpPr>
        <p:spPr/>
        <p:txBody>
          <a:bodyPr/>
          <a:lstStyle/>
          <a:p>
            <a:r>
              <a:rPr lang="en-US"/>
              <a:t>LinkedIn Posts Table | All profiles - 5 of 24</a:t>
            </a:r>
          </a:p>
        </p:txBody>
      </p:sp>
      <p:graphicFrame>
        <p:nvGraphicFramePr>
          <p:cNvPr id="5" name="Table Placeholder 4">
            <a:extLst>
              <a:ext uri="{FF2B5EF4-FFF2-40B4-BE49-F238E27FC236}">
                <a16:creationId xmlns:a16="http://schemas.microsoft.com/office/drawing/2014/main" id="{6AAD3630-16C3-4C7A-AF7E-A047E2EFDAFB}"/>
              </a:ext>
            </a:extLst>
          </p:cNvPr>
          <p:cNvGraphicFramePr>
            <a:graphicFrameLocks noGrp="1"/>
          </p:cNvGraphicFramePr>
          <p:nvPr>
            <p:ph type="tbl" sz="quarter" idx="13"/>
            <p:extLst>
              <p:ext uri="{D42A27DB-BD31-4B8C-83A1-F6EECF244321}">
                <p14:modId xmlns:p14="http://schemas.microsoft.com/office/powerpoint/2010/main" val="2863573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888884805"/>
                    </a:ext>
                  </a:extLst>
                </a:gridCol>
                <a:gridCol w="1563623">
                  <a:extLst>
                    <a:ext uri="{9D8B030D-6E8A-4147-A177-3AD203B41FA5}">
                      <a16:colId xmlns:a16="http://schemas.microsoft.com/office/drawing/2014/main" val="165191086"/>
                    </a:ext>
                  </a:extLst>
                </a:gridCol>
                <a:gridCol w="493776">
                  <a:extLst>
                    <a:ext uri="{9D8B030D-6E8A-4147-A177-3AD203B41FA5}">
                      <a16:colId xmlns:a16="http://schemas.microsoft.com/office/drawing/2014/main" val="284861960"/>
                    </a:ext>
                  </a:extLst>
                </a:gridCol>
                <a:gridCol w="493776">
                  <a:extLst>
                    <a:ext uri="{9D8B030D-6E8A-4147-A177-3AD203B41FA5}">
                      <a16:colId xmlns:a16="http://schemas.microsoft.com/office/drawing/2014/main" val="4084495158"/>
                    </a:ext>
                  </a:extLst>
                </a:gridCol>
                <a:gridCol w="493776">
                  <a:extLst>
                    <a:ext uri="{9D8B030D-6E8A-4147-A177-3AD203B41FA5}">
                      <a16:colId xmlns:a16="http://schemas.microsoft.com/office/drawing/2014/main" val="2010254646"/>
                    </a:ext>
                  </a:extLst>
                </a:gridCol>
                <a:gridCol w="493776">
                  <a:extLst>
                    <a:ext uri="{9D8B030D-6E8A-4147-A177-3AD203B41FA5}">
                      <a16:colId xmlns:a16="http://schemas.microsoft.com/office/drawing/2014/main" val="1464054906"/>
                    </a:ext>
                  </a:extLst>
                </a:gridCol>
                <a:gridCol w="493776">
                  <a:extLst>
                    <a:ext uri="{9D8B030D-6E8A-4147-A177-3AD203B41FA5}">
                      <a16:colId xmlns:a16="http://schemas.microsoft.com/office/drawing/2014/main" val="1760693725"/>
                    </a:ext>
                  </a:extLst>
                </a:gridCol>
                <a:gridCol w="493776">
                  <a:extLst>
                    <a:ext uri="{9D8B030D-6E8A-4147-A177-3AD203B41FA5}">
                      <a16:colId xmlns:a16="http://schemas.microsoft.com/office/drawing/2014/main" val="2033958012"/>
                    </a:ext>
                  </a:extLst>
                </a:gridCol>
                <a:gridCol w="493776">
                  <a:extLst>
                    <a:ext uri="{9D8B030D-6E8A-4147-A177-3AD203B41FA5}">
                      <a16:colId xmlns:a16="http://schemas.microsoft.com/office/drawing/2014/main" val="3205898170"/>
                    </a:ext>
                  </a:extLst>
                </a:gridCol>
                <a:gridCol w="493776">
                  <a:extLst>
                    <a:ext uri="{9D8B030D-6E8A-4147-A177-3AD203B41FA5}">
                      <a16:colId xmlns:a16="http://schemas.microsoft.com/office/drawing/2014/main" val="943460773"/>
                    </a:ext>
                  </a:extLst>
                </a:gridCol>
                <a:gridCol w="493776">
                  <a:extLst>
                    <a:ext uri="{9D8B030D-6E8A-4147-A177-3AD203B41FA5}">
                      <a16:colId xmlns:a16="http://schemas.microsoft.com/office/drawing/2014/main" val="1164557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35932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- 2024-03-28 09:04:26</a:t>
                      </a:r>
                      <a:r>
                        <a:rPr kumimoji="0" lang="en-US" sz="1000" b="0" i="0" u="none" strike="noStrike" kern="1200" cap="none" spc="0" normalizeH="0" baseline="0" noProof="0">
                          <a:ln>
                            <a:noFill/>
                          </a:ln>
                          <a:solidFill>
                            <a:prstClr val="black"/>
                          </a:solidFill>
                          <a:effectLst/>
                          <a:uLnTx/>
                          <a:uFillTx/>
                          <a:latin typeface="Calibri"/>
                          <a:ea typeface="+mn-ea"/>
                          <a:cs typeface="+mn-cs"/>
                        </a:rPr>
                        <a:t>
 Tokio Marine North America Services will have an early close at 3 p.m. local time today for the holiday weekend and will resume regular business hours on Monday, April 1st. We hope everyone enjoys their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3.9043824701195 %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34900617"/>
                  </a:ext>
                </a:extLst>
              </a:tr>
            </a:tbl>
          </a:graphicData>
        </a:graphic>
      </p:graphicFrame>
      <p:sp>
        <p:nvSpPr>
          <p:cNvPr id="4" name="Text Placeholder 3">
            <a:extLst>
              <a:ext uri="{FF2B5EF4-FFF2-40B4-BE49-F238E27FC236}">
                <a16:creationId xmlns:a16="http://schemas.microsoft.com/office/drawing/2014/main" id="{F26EF087-EF55-480B-8DF5-02627BB71F24}"/>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0251064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B8A2C-AE51-48CD-B916-C80A0702FACB}"/>
              </a:ext>
            </a:extLst>
          </p:cNvPr>
          <p:cNvSpPr>
            <a:spLocks noGrp="1"/>
          </p:cNvSpPr>
          <p:nvPr>
            <p:ph type="title"/>
          </p:nvPr>
        </p:nvSpPr>
        <p:spPr/>
        <p:txBody>
          <a:bodyPr/>
          <a:lstStyle/>
          <a:p>
            <a:r>
              <a:rPr lang="en-US"/>
              <a:t>LinkedIn Posts Table | All profiles - 6 of 24</a:t>
            </a:r>
          </a:p>
        </p:txBody>
      </p:sp>
      <p:graphicFrame>
        <p:nvGraphicFramePr>
          <p:cNvPr id="5" name="Table Placeholder 4">
            <a:extLst>
              <a:ext uri="{FF2B5EF4-FFF2-40B4-BE49-F238E27FC236}">
                <a16:creationId xmlns:a16="http://schemas.microsoft.com/office/drawing/2014/main" id="{DBB3C84C-FD97-4DCC-8577-2A32B9A2C339}"/>
              </a:ext>
            </a:extLst>
          </p:cNvPr>
          <p:cNvGraphicFramePr>
            <a:graphicFrameLocks noGrp="1"/>
          </p:cNvGraphicFramePr>
          <p:nvPr>
            <p:ph type="tbl" sz="quarter" idx="13"/>
            <p:extLst>
              <p:ext uri="{D42A27DB-BD31-4B8C-83A1-F6EECF244321}">
                <p14:modId xmlns:p14="http://schemas.microsoft.com/office/powerpoint/2010/main" val="48787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241200931"/>
                    </a:ext>
                  </a:extLst>
                </a:gridCol>
                <a:gridCol w="1563623">
                  <a:extLst>
                    <a:ext uri="{9D8B030D-6E8A-4147-A177-3AD203B41FA5}">
                      <a16:colId xmlns:a16="http://schemas.microsoft.com/office/drawing/2014/main" val="3339380108"/>
                    </a:ext>
                  </a:extLst>
                </a:gridCol>
                <a:gridCol w="493776">
                  <a:extLst>
                    <a:ext uri="{9D8B030D-6E8A-4147-A177-3AD203B41FA5}">
                      <a16:colId xmlns:a16="http://schemas.microsoft.com/office/drawing/2014/main" val="3219973358"/>
                    </a:ext>
                  </a:extLst>
                </a:gridCol>
                <a:gridCol w="493776">
                  <a:extLst>
                    <a:ext uri="{9D8B030D-6E8A-4147-A177-3AD203B41FA5}">
                      <a16:colId xmlns:a16="http://schemas.microsoft.com/office/drawing/2014/main" val="2652002805"/>
                    </a:ext>
                  </a:extLst>
                </a:gridCol>
                <a:gridCol w="493776">
                  <a:extLst>
                    <a:ext uri="{9D8B030D-6E8A-4147-A177-3AD203B41FA5}">
                      <a16:colId xmlns:a16="http://schemas.microsoft.com/office/drawing/2014/main" val="383898561"/>
                    </a:ext>
                  </a:extLst>
                </a:gridCol>
                <a:gridCol w="493776">
                  <a:extLst>
                    <a:ext uri="{9D8B030D-6E8A-4147-A177-3AD203B41FA5}">
                      <a16:colId xmlns:a16="http://schemas.microsoft.com/office/drawing/2014/main" val="2903253267"/>
                    </a:ext>
                  </a:extLst>
                </a:gridCol>
                <a:gridCol w="493776">
                  <a:extLst>
                    <a:ext uri="{9D8B030D-6E8A-4147-A177-3AD203B41FA5}">
                      <a16:colId xmlns:a16="http://schemas.microsoft.com/office/drawing/2014/main" val="1635508301"/>
                    </a:ext>
                  </a:extLst>
                </a:gridCol>
                <a:gridCol w="493776">
                  <a:extLst>
                    <a:ext uri="{9D8B030D-6E8A-4147-A177-3AD203B41FA5}">
                      <a16:colId xmlns:a16="http://schemas.microsoft.com/office/drawing/2014/main" val="16057860"/>
                    </a:ext>
                  </a:extLst>
                </a:gridCol>
                <a:gridCol w="493776">
                  <a:extLst>
                    <a:ext uri="{9D8B030D-6E8A-4147-A177-3AD203B41FA5}">
                      <a16:colId xmlns:a16="http://schemas.microsoft.com/office/drawing/2014/main" val="1740837877"/>
                    </a:ext>
                  </a:extLst>
                </a:gridCol>
                <a:gridCol w="493776">
                  <a:extLst>
                    <a:ext uri="{9D8B030D-6E8A-4147-A177-3AD203B41FA5}">
                      <a16:colId xmlns:a16="http://schemas.microsoft.com/office/drawing/2014/main" val="548569815"/>
                    </a:ext>
                  </a:extLst>
                </a:gridCol>
                <a:gridCol w="493776">
                  <a:extLst>
                    <a:ext uri="{9D8B030D-6E8A-4147-A177-3AD203B41FA5}">
                      <a16:colId xmlns:a16="http://schemas.microsoft.com/office/drawing/2014/main" val="2936851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74305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- 2024-03-27 15:43:04</a:t>
                      </a:r>
                      <a:r>
                        <a:rPr kumimoji="0" lang="en-US" sz="1000" b="0" i="0" u="none" strike="noStrike" kern="1200" cap="none" spc="0" normalizeH="0" baseline="0" noProof="0">
                          <a:ln>
                            <a:noFill/>
                          </a:ln>
                          <a:solidFill>
                            <a:prstClr val="black"/>
                          </a:solidFill>
                          <a:effectLst/>
                          <a:uLnTx/>
                          <a:uFillTx/>
                          <a:latin typeface="Calibri"/>
                          <a:ea typeface="+mn-ea"/>
                          <a:cs typeface="+mn-cs"/>
                        </a:rPr>
                        <a:t>
 As Women's History Month draws to a close, we’re reflecting on the meaningful moments that took place in our offices across the country!
Our Atlanta office partnered with I Support The Girls to collect and pack menstrual hygiene products for women experiencing homelessness. In addition, they held a watch party for Tokio Marine Group's International Women's Day webinar featuring insights from female leaders across our Group Companies.
By celebrating women's achievements and raising awareness about women’s issues, we can continue to build supportive communities and empower others. #TMTogether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8.9733225545675 %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33637521"/>
                  </a:ext>
                </a:extLst>
              </a:tr>
            </a:tbl>
          </a:graphicData>
        </a:graphic>
      </p:graphicFrame>
      <p:sp>
        <p:nvSpPr>
          <p:cNvPr id="4" name="Text Placeholder 3">
            <a:extLst>
              <a:ext uri="{FF2B5EF4-FFF2-40B4-BE49-F238E27FC236}">
                <a16:creationId xmlns:a16="http://schemas.microsoft.com/office/drawing/2014/main" id="{D3CCEE30-0F34-4282-A7E0-3155004560FC}"/>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4640573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CCB84-A65B-421A-A9BC-001FC82CBC8F}"/>
              </a:ext>
            </a:extLst>
          </p:cNvPr>
          <p:cNvSpPr>
            <a:spLocks noGrp="1"/>
          </p:cNvSpPr>
          <p:nvPr>
            <p:ph type="title"/>
          </p:nvPr>
        </p:nvSpPr>
        <p:spPr/>
        <p:txBody>
          <a:bodyPr/>
          <a:lstStyle/>
          <a:p>
            <a:r>
              <a:rPr lang="en-US"/>
              <a:t>LinkedIn Posts Table | All profiles - 7 of 24</a:t>
            </a:r>
          </a:p>
        </p:txBody>
      </p:sp>
      <p:graphicFrame>
        <p:nvGraphicFramePr>
          <p:cNvPr id="5" name="Table Placeholder 4">
            <a:extLst>
              <a:ext uri="{FF2B5EF4-FFF2-40B4-BE49-F238E27FC236}">
                <a16:creationId xmlns:a16="http://schemas.microsoft.com/office/drawing/2014/main" id="{428C03DC-3440-422E-B740-605A36BC1758}"/>
              </a:ext>
            </a:extLst>
          </p:cNvPr>
          <p:cNvGraphicFramePr>
            <a:graphicFrameLocks noGrp="1"/>
          </p:cNvGraphicFramePr>
          <p:nvPr>
            <p:ph type="tbl" sz="quarter" idx="13"/>
            <p:extLst>
              <p:ext uri="{D42A27DB-BD31-4B8C-83A1-F6EECF244321}">
                <p14:modId xmlns:p14="http://schemas.microsoft.com/office/powerpoint/2010/main" val="2753369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146375223"/>
                    </a:ext>
                  </a:extLst>
                </a:gridCol>
                <a:gridCol w="1563623">
                  <a:extLst>
                    <a:ext uri="{9D8B030D-6E8A-4147-A177-3AD203B41FA5}">
                      <a16:colId xmlns:a16="http://schemas.microsoft.com/office/drawing/2014/main" val="2738273684"/>
                    </a:ext>
                  </a:extLst>
                </a:gridCol>
                <a:gridCol w="493776">
                  <a:extLst>
                    <a:ext uri="{9D8B030D-6E8A-4147-A177-3AD203B41FA5}">
                      <a16:colId xmlns:a16="http://schemas.microsoft.com/office/drawing/2014/main" val="3724708339"/>
                    </a:ext>
                  </a:extLst>
                </a:gridCol>
                <a:gridCol w="493776">
                  <a:extLst>
                    <a:ext uri="{9D8B030D-6E8A-4147-A177-3AD203B41FA5}">
                      <a16:colId xmlns:a16="http://schemas.microsoft.com/office/drawing/2014/main" val="2855418316"/>
                    </a:ext>
                  </a:extLst>
                </a:gridCol>
                <a:gridCol w="493776">
                  <a:extLst>
                    <a:ext uri="{9D8B030D-6E8A-4147-A177-3AD203B41FA5}">
                      <a16:colId xmlns:a16="http://schemas.microsoft.com/office/drawing/2014/main" val="2292246160"/>
                    </a:ext>
                  </a:extLst>
                </a:gridCol>
                <a:gridCol w="493776">
                  <a:extLst>
                    <a:ext uri="{9D8B030D-6E8A-4147-A177-3AD203B41FA5}">
                      <a16:colId xmlns:a16="http://schemas.microsoft.com/office/drawing/2014/main" val="3369599699"/>
                    </a:ext>
                  </a:extLst>
                </a:gridCol>
                <a:gridCol w="493776">
                  <a:extLst>
                    <a:ext uri="{9D8B030D-6E8A-4147-A177-3AD203B41FA5}">
                      <a16:colId xmlns:a16="http://schemas.microsoft.com/office/drawing/2014/main" val="1939762351"/>
                    </a:ext>
                  </a:extLst>
                </a:gridCol>
                <a:gridCol w="493776">
                  <a:extLst>
                    <a:ext uri="{9D8B030D-6E8A-4147-A177-3AD203B41FA5}">
                      <a16:colId xmlns:a16="http://schemas.microsoft.com/office/drawing/2014/main" val="2571650375"/>
                    </a:ext>
                  </a:extLst>
                </a:gridCol>
                <a:gridCol w="493776">
                  <a:extLst>
                    <a:ext uri="{9D8B030D-6E8A-4147-A177-3AD203B41FA5}">
                      <a16:colId xmlns:a16="http://schemas.microsoft.com/office/drawing/2014/main" val="2671989103"/>
                    </a:ext>
                  </a:extLst>
                </a:gridCol>
                <a:gridCol w="493776">
                  <a:extLst>
                    <a:ext uri="{9D8B030D-6E8A-4147-A177-3AD203B41FA5}">
                      <a16:colId xmlns:a16="http://schemas.microsoft.com/office/drawing/2014/main" val="782040144"/>
                    </a:ext>
                  </a:extLst>
                </a:gridCol>
                <a:gridCol w="493776">
                  <a:extLst>
                    <a:ext uri="{9D8B030D-6E8A-4147-A177-3AD203B41FA5}">
                      <a16:colId xmlns:a16="http://schemas.microsoft.com/office/drawing/2014/main" val="365655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64684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- 2024-03-27 11:48:07</a:t>
                      </a:r>
                      <a:r>
                        <a:rPr kumimoji="0" lang="en-US" sz="1000" b="0" i="0" u="none" strike="noStrike" kern="1200" cap="none" spc="0" normalizeH="0" baseline="0" noProof="0">
                          <a:ln>
                            <a:noFill/>
                          </a:ln>
                          <a:solidFill>
                            <a:prstClr val="black"/>
                          </a:solidFill>
                          <a:effectLst/>
                          <a:uLnTx/>
                          <a:uFillTx/>
                          <a:latin typeface="Calibri"/>
                          <a:ea typeface="+mn-ea"/>
                          <a:cs typeface="+mn-cs"/>
                        </a:rPr>
                        <a:t>
 We’re pleased to announce that we made the Top Workplaces USA 2024 list! We ranked #4 out of 100 organizations in the 500-999 employees category! This achievement highlights the exceptional culture and dedication of our team. We would like to thank all of our employees for making TMNAS a great place to work! 👏
Explore our career opportunities: https://bit.ly/4bOg3u7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6.2925170068027 %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07345460"/>
                  </a:ext>
                </a:extLst>
              </a:tr>
            </a:tbl>
          </a:graphicData>
        </a:graphic>
      </p:graphicFrame>
      <p:sp>
        <p:nvSpPr>
          <p:cNvPr id="4" name="Text Placeholder 3">
            <a:extLst>
              <a:ext uri="{FF2B5EF4-FFF2-40B4-BE49-F238E27FC236}">
                <a16:creationId xmlns:a16="http://schemas.microsoft.com/office/drawing/2014/main" id="{84FC1666-6716-4856-B3D3-385B04969CAD}"/>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9581784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8E487-7154-416A-A5D7-4C0252EC5E42}"/>
              </a:ext>
            </a:extLst>
          </p:cNvPr>
          <p:cNvSpPr>
            <a:spLocks noGrp="1"/>
          </p:cNvSpPr>
          <p:nvPr>
            <p:ph type="title"/>
          </p:nvPr>
        </p:nvSpPr>
        <p:spPr/>
        <p:txBody>
          <a:bodyPr/>
          <a:lstStyle/>
          <a:p>
            <a:r>
              <a:rPr lang="en-US"/>
              <a:t>LinkedIn Posts Table | All profiles - 8 of 24</a:t>
            </a:r>
          </a:p>
        </p:txBody>
      </p:sp>
      <p:graphicFrame>
        <p:nvGraphicFramePr>
          <p:cNvPr id="5" name="Table Placeholder 4">
            <a:extLst>
              <a:ext uri="{FF2B5EF4-FFF2-40B4-BE49-F238E27FC236}">
                <a16:creationId xmlns:a16="http://schemas.microsoft.com/office/drawing/2014/main" id="{91B1E029-7358-4226-AB32-D4C4BEA9C933}"/>
              </a:ext>
            </a:extLst>
          </p:cNvPr>
          <p:cNvGraphicFramePr>
            <a:graphicFrameLocks noGrp="1"/>
          </p:cNvGraphicFramePr>
          <p:nvPr>
            <p:ph type="tbl" sz="quarter" idx="13"/>
            <p:extLst>
              <p:ext uri="{D42A27DB-BD31-4B8C-83A1-F6EECF244321}">
                <p14:modId xmlns:p14="http://schemas.microsoft.com/office/powerpoint/2010/main" val="3742646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256625045"/>
                    </a:ext>
                  </a:extLst>
                </a:gridCol>
                <a:gridCol w="1563623">
                  <a:extLst>
                    <a:ext uri="{9D8B030D-6E8A-4147-A177-3AD203B41FA5}">
                      <a16:colId xmlns:a16="http://schemas.microsoft.com/office/drawing/2014/main" val="3783612163"/>
                    </a:ext>
                  </a:extLst>
                </a:gridCol>
                <a:gridCol w="493776">
                  <a:extLst>
                    <a:ext uri="{9D8B030D-6E8A-4147-A177-3AD203B41FA5}">
                      <a16:colId xmlns:a16="http://schemas.microsoft.com/office/drawing/2014/main" val="1402427393"/>
                    </a:ext>
                  </a:extLst>
                </a:gridCol>
                <a:gridCol w="493776">
                  <a:extLst>
                    <a:ext uri="{9D8B030D-6E8A-4147-A177-3AD203B41FA5}">
                      <a16:colId xmlns:a16="http://schemas.microsoft.com/office/drawing/2014/main" val="2718238957"/>
                    </a:ext>
                  </a:extLst>
                </a:gridCol>
                <a:gridCol w="493776">
                  <a:extLst>
                    <a:ext uri="{9D8B030D-6E8A-4147-A177-3AD203B41FA5}">
                      <a16:colId xmlns:a16="http://schemas.microsoft.com/office/drawing/2014/main" val="2220271058"/>
                    </a:ext>
                  </a:extLst>
                </a:gridCol>
                <a:gridCol w="493776">
                  <a:extLst>
                    <a:ext uri="{9D8B030D-6E8A-4147-A177-3AD203B41FA5}">
                      <a16:colId xmlns:a16="http://schemas.microsoft.com/office/drawing/2014/main" val="4069411619"/>
                    </a:ext>
                  </a:extLst>
                </a:gridCol>
                <a:gridCol w="493776">
                  <a:extLst>
                    <a:ext uri="{9D8B030D-6E8A-4147-A177-3AD203B41FA5}">
                      <a16:colId xmlns:a16="http://schemas.microsoft.com/office/drawing/2014/main" val="3283381382"/>
                    </a:ext>
                  </a:extLst>
                </a:gridCol>
                <a:gridCol w="493776">
                  <a:extLst>
                    <a:ext uri="{9D8B030D-6E8A-4147-A177-3AD203B41FA5}">
                      <a16:colId xmlns:a16="http://schemas.microsoft.com/office/drawing/2014/main" val="2394134967"/>
                    </a:ext>
                  </a:extLst>
                </a:gridCol>
                <a:gridCol w="493776">
                  <a:extLst>
                    <a:ext uri="{9D8B030D-6E8A-4147-A177-3AD203B41FA5}">
                      <a16:colId xmlns:a16="http://schemas.microsoft.com/office/drawing/2014/main" val="2131581393"/>
                    </a:ext>
                  </a:extLst>
                </a:gridCol>
                <a:gridCol w="493776">
                  <a:extLst>
                    <a:ext uri="{9D8B030D-6E8A-4147-A177-3AD203B41FA5}">
                      <a16:colId xmlns:a16="http://schemas.microsoft.com/office/drawing/2014/main" val="589434249"/>
                    </a:ext>
                  </a:extLst>
                </a:gridCol>
                <a:gridCol w="493776">
                  <a:extLst>
                    <a:ext uri="{9D8B030D-6E8A-4147-A177-3AD203B41FA5}">
                      <a16:colId xmlns:a16="http://schemas.microsoft.com/office/drawing/2014/main" val="737921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935657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- 2024-03-27 11:21:48</a:t>
                      </a:r>
                      <a:r>
                        <a:rPr kumimoji="0" lang="en-US" sz="1000" b="0" i="0" u="none" strike="noStrike" kern="1200" cap="none" spc="0" normalizeH="0" baseline="0" noProof="0">
                          <a:ln>
                            <a:noFill/>
                          </a:ln>
                          <a:solidFill>
                            <a:prstClr val="black"/>
                          </a:solidFill>
                          <a:effectLst/>
                          <a:uLnTx/>
                          <a:uFillTx/>
                          <a:latin typeface="Calibri"/>
                          <a:ea typeface="+mn-ea"/>
                          <a:cs typeface="+mn-cs"/>
                        </a:rPr>
                        <a:t>
 Ever wonder what other people love about their jobs? For those who are curious about what it’s like to work at PHLY, we asked Kristen Johnson why she loves being part of our team. 💙💼 
Learn more about exciting career opportunities with #TEAMPHLY: bit.ly/PHLYCareers #employeespotlight #insurancecareers #insurance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9.1015442208704 %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34980293"/>
                  </a:ext>
                </a:extLst>
              </a:tr>
            </a:tbl>
          </a:graphicData>
        </a:graphic>
      </p:graphicFrame>
      <p:sp>
        <p:nvSpPr>
          <p:cNvPr id="4" name="Text Placeholder 3">
            <a:extLst>
              <a:ext uri="{FF2B5EF4-FFF2-40B4-BE49-F238E27FC236}">
                <a16:creationId xmlns:a16="http://schemas.microsoft.com/office/drawing/2014/main" id="{D2EA80EC-618E-4426-8EB5-3FAC390843FB}"/>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9029768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35079-D3C1-4C82-9EDB-8F2F7D373CCE}"/>
              </a:ext>
            </a:extLst>
          </p:cNvPr>
          <p:cNvSpPr>
            <a:spLocks noGrp="1"/>
          </p:cNvSpPr>
          <p:nvPr>
            <p:ph type="title"/>
          </p:nvPr>
        </p:nvSpPr>
        <p:spPr/>
        <p:txBody>
          <a:bodyPr/>
          <a:lstStyle/>
          <a:p>
            <a:r>
              <a:rPr lang="en-US"/>
              <a:t>LinkedIn Posts Table | All profiles - 9 of 24</a:t>
            </a:r>
          </a:p>
        </p:txBody>
      </p:sp>
      <p:graphicFrame>
        <p:nvGraphicFramePr>
          <p:cNvPr id="5" name="Table Placeholder 4">
            <a:extLst>
              <a:ext uri="{FF2B5EF4-FFF2-40B4-BE49-F238E27FC236}">
                <a16:creationId xmlns:a16="http://schemas.microsoft.com/office/drawing/2014/main" id="{6EDE6F05-949E-4F65-B828-377D78C19095}"/>
              </a:ext>
            </a:extLst>
          </p:cNvPr>
          <p:cNvGraphicFramePr>
            <a:graphicFrameLocks noGrp="1"/>
          </p:cNvGraphicFramePr>
          <p:nvPr>
            <p:ph type="tbl" sz="quarter" idx="13"/>
            <p:extLst>
              <p:ext uri="{D42A27DB-BD31-4B8C-83A1-F6EECF244321}">
                <p14:modId xmlns:p14="http://schemas.microsoft.com/office/powerpoint/2010/main" val="3663169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800018782"/>
                    </a:ext>
                  </a:extLst>
                </a:gridCol>
                <a:gridCol w="1563623">
                  <a:extLst>
                    <a:ext uri="{9D8B030D-6E8A-4147-A177-3AD203B41FA5}">
                      <a16:colId xmlns:a16="http://schemas.microsoft.com/office/drawing/2014/main" val="1270077339"/>
                    </a:ext>
                  </a:extLst>
                </a:gridCol>
                <a:gridCol w="493776">
                  <a:extLst>
                    <a:ext uri="{9D8B030D-6E8A-4147-A177-3AD203B41FA5}">
                      <a16:colId xmlns:a16="http://schemas.microsoft.com/office/drawing/2014/main" val="4021948985"/>
                    </a:ext>
                  </a:extLst>
                </a:gridCol>
                <a:gridCol w="493776">
                  <a:extLst>
                    <a:ext uri="{9D8B030D-6E8A-4147-A177-3AD203B41FA5}">
                      <a16:colId xmlns:a16="http://schemas.microsoft.com/office/drawing/2014/main" val="2259088089"/>
                    </a:ext>
                  </a:extLst>
                </a:gridCol>
                <a:gridCol w="493776">
                  <a:extLst>
                    <a:ext uri="{9D8B030D-6E8A-4147-A177-3AD203B41FA5}">
                      <a16:colId xmlns:a16="http://schemas.microsoft.com/office/drawing/2014/main" val="3721228824"/>
                    </a:ext>
                  </a:extLst>
                </a:gridCol>
                <a:gridCol w="493776">
                  <a:extLst>
                    <a:ext uri="{9D8B030D-6E8A-4147-A177-3AD203B41FA5}">
                      <a16:colId xmlns:a16="http://schemas.microsoft.com/office/drawing/2014/main" val="3750388655"/>
                    </a:ext>
                  </a:extLst>
                </a:gridCol>
                <a:gridCol w="493776">
                  <a:extLst>
                    <a:ext uri="{9D8B030D-6E8A-4147-A177-3AD203B41FA5}">
                      <a16:colId xmlns:a16="http://schemas.microsoft.com/office/drawing/2014/main" val="2667703534"/>
                    </a:ext>
                  </a:extLst>
                </a:gridCol>
                <a:gridCol w="493776">
                  <a:extLst>
                    <a:ext uri="{9D8B030D-6E8A-4147-A177-3AD203B41FA5}">
                      <a16:colId xmlns:a16="http://schemas.microsoft.com/office/drawing/2014/main" val="1538461562"/>
                    </a:ext>
                  </a:extLst>
                </a:gridCol>
                <a:gridCol w="493776">
                  <a:extLst>
                    <a:ext uri="{9D8B030D-6E8A-4147-A177-3AD203B41FA5}">
                      <a16:colId xmlns:a16="http://schemas.microsoft.com/office/drawing/2014/main" val="3603418386"/>
                    </a:ext>
                  </a:extLst>
                </a:gridCol>
                <a:gridCol w="493776">
                  <a:extLst>
                    <a:ext uri="{9D8B030D-6E8A-4147-A177-3AD203B41FA5}">
                      <a16:colId xmlns:a16="http://schemas.microsoft.com/office/drawing/2014/main" val="3356866743"/>
                    </a:ext>
                  </a:extLst>
                </a:gridCol>
                <a:gridCol w="493776">
                  <a:extLst>
                    <a:ext uri="{9D8B030D-6E8A-4147-A177-3AD203B41FA5}">
                      <a16:colId xmlns:a16="http://schemas.microsoft.com/office/drawing/2014/main" val="2692206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22247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- 2024-03-26 17:14:37</a:t>
                      </a:r>
                      <a:r>
                        <a:rPr kumimoji="0" lang="en-US" sz="1000" b="0" i="0" u="none" strike="noStrike" kern="1200" cap="none" spc="0" normalizeH="0" baseline="0" noProof="0">
                          <a:ln>
                            <a:noFill/>
                          </a:ln>
                          <a:solidFill>
                            <a:prstClr val="black"/>
                          </a:solidFill>
                          <a:effectLst/>
                          <a:uLnTx/>
                          <a:uFillTx/>
                          <a:latin typeface="Calibri"/>
                          <a:ea typeface="+mn-ea"/>
                          <a:cs typeface="+mn-cs"/>
                        </a:rPr>
                        <a:t>
 Next week, we will bid a heartfelt farewell to Yuji Soda, FICOH’s VP of Strategic Planning, as he departs for Japan for his new position at Tokio Marine Holdings as Deputy GM in charge of Tokio Marine North America business. Since joining FICOH in March 2019, Yuji has facilitated FICOH’s strategic planning efforts, helped us navigate important issues and projects in his role as liaison with our parent company, and collaborated closely with our Captives team to grow our captive relationships and business in Japan. In addition to his analytical skills and business savvy, we will miss his creativity, determination, and sincere embrace of our company values. In this first photo, Yuji is pictured with his family at the Honolulu Marathon 10K.
A hui hou, Yuji! Mahalo for your contributions to FICOH’s 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29.052224371373 %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02058963"/>
                  </a:ext>
                </a:extLst>
              </a:tr>
            </a:tbl>
          </a:graphicData>
        </a:graphic>
      </p:graphicFrame>
      <p:sp>
        <p:nvSpPr>
          <p:cNvPr id="4" name="Text Placeholder 3">
            <a:extLst>
              <a:ext uri="{FF2B5EF4-FFF2-40B4-BE49-F238E27FC236}">
                <a16:creationId xmlns:a16="http://schemas.microsoft.com/office/drawing/2014/main" id="{B5B251FE-4B15-4EB5-A189-B4792156D175}"/>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41229813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EC1DC-6AA8-42F7-AB61-010DF69F0651}"/>
              </a:ext>
            </a:extLst>
          </p:cNvPr>
          <p:cNvSpPr>
            <a:spLocks noGrp="1"/>
          </p:cNvSpPr>
          <p:nvPr>
            <p:ph type="title"/>
          </p:nvPr>
        </p:nvSpPr>
        <p:spPr/>
        <p:txBody>
          <a:bodyPr/>
          <a:lstStyle/>
          <a:p>
            <a:r>
              <a:rPr lang="en-US"/>
              <a:t>LinkedIn Posts Table | All profiles - 10 of 24</a:t>
            </a:r>
          </a:p>
        </p:txBody>
      </p:sp>
      <p:graphicFrame>
        <p:nvGraphicFramePr>
          <p:cNvPr id="5" name="Table Placeholder 4">
            <a:extLst>
              <a:ext uri="{FF2B5EF4-FFF2-40B4-BE49-F238E27FC236}">
                <a16:creationId xmlns:a16="http://schemas.microsoft.com/office/drawing/2014/main" id="{D5A78C92-904E-404C-9697-4F2FE780FBD6}"/>
              </a:ext>
            </a:extLst>
          </p:cNvPr>
          <p:cNvGraphicFramePr>
            <a:graphicFrameLocks noGrp="1"/>
          </p:cNvGraphicFramePr>
          <p:nvPr>
            <p:ph type="tbl" sz="quarter" idx="13"/>
            <p:extLst>
              <p:ext uri="{D42A27DB-BD31-4B8C-83A1-F6EECF244321}">
                <p14:modId xmlns:p14="http://schemas.microsoft.com/office/powerpoint/2010/main" val="2497881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141395813"/>
                    </a:ext>
                  </a:extLst>
                </a:gridCol>
                <a:gridCol w="1563623">
                  <a:extLst>
                    <a:ext uri="{9D8B030D-6E8A-4147-A177-3AD203B41FA5}">
                      <a16:colId xmlns:a16="http://schemas.microsoft.com/office/drawing/2014/main" val="1077173869"/>
                    </a:ext>
                  </a:extLst>
                </a:gridCol>
                <a:gridCol w="493776">
                  <a:extLst>
                    <a:ext uri="{9D8B030D-6E8A-4147-A177-3AD203B41FA5}">
                      <a16:colId xmlns:a16="http://schemas.microsoft.com/office/drawing/2014/main" val="3376380632"/>
                    </a:ext>
                  </a:extLst>
                </a:gridCol>
                <a:gridCol w="493776">
                  <a:extLst>
                    <a:ext uri="{9D8B030D-6E8A-4147-A177-3AD203B41FA5}">
                      <a16:colId xmlns:a16="http://schemas.microsoft.com/office/drawing/2014/main" val="4256553263"/>
                    </a:ext>
                  </a:extLst>
                </a:gridCol>
                <a:gridCol w="493776">
                  <a:extLst>
                    <a:ext uri="{9D8B030D-6E8A-4147-A177-3AD203B41FA5}">
                      <a16:colId xmlns:a16="http://schemas.microsoft.com/office/drawing/2014/main" val="1187218549"/>
                    </a:ext>
                  </a:extLst>
                </a:gridCol>
                <a:gridCol w="493776">
                  <a:extLst>
                    <a:ext uri="{9D8B030D-6E8A-4147-A177-3AD203B41FA5}">
                      <a16:colId xmlns:a16="http://schemas.microsoft.com/office/drawing/2014/main" val="2463609128"/>
                    </a:ext>
                  </a:extLst>
                </a:gridCol>
                <a:gridCol w="493776">
                  <a:extLst>
                    <a:ext uri="{9D8B030D-6E8A-4147-A177-3AD203B41FA5}">
                      <a16:colId xmlns:a16="http://schemas.microsoft.com/office/drawing/2014/main" val="2456906938"/>
                    </a:ext>
                  </a:extLst>
                </a:gridCol>
                <a:gridCol w="493776">
                  <a:extLst>
                    <a:ext uri="{9D8B030D-6E8A-4147-A177-3AD203B41FA5}">
                      <a16:colId xmlns:a16="http://schemas.microsoft.com/office/drawing/2014/main" val="262177199"/>
                    </a:ext>
                  </a:extLst>
                </a:gridCol>
                <a:gridCol w="493776">
                  <a:extLst>
                    <a:ext uri="{9D8B030D-6E8A-4147-A177-3AD203B41FA5}">
                      <a16:colId xmlns:a16="http://schemas.microsoft.com/office/drawing/2014/main" val="3413092641"/>
                    </a:ext>
                  </a:extLst>
                </a:gridCol>
                <a:gridCol w="493776">
                  <a:extLst>
                    <a:ext uri="{9D8B030D-6E8A-4147-A177-3AD203B41FA5}">
                      <a16:colId xmlns:a16="http://schemas.microsoft.com/office/drawing/2014/main" val="1182892326"/>
                    </a:ext>
                  </a:extLst>
                </a:gridCol>
                <a:gridCol w="493776">
                  <a:extLst>
                    <a:ext uri="{9D8B030D-6E8A-4147-A177-3AD203B41FA5}">
                      <a16:colId xmlns:a16="http://schemas.microsoft.com/office/drawing/2014/main" val="2338775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33322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- 2024-03-26 12:38:22</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welcome the newest members of #TeamFICOH on board! We are eager to see how their skills and talents will contribute to FICOH's future.
Interested in being part of a company that prioritizes work-life balance and has a positive office culture? Join our Talent Network at careers.ficoh.com and we’ll keep your resume on hand for future opportunities. Submit your resume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8.754559666493 %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84713851"/>
                  </a:ext>
                </a:extLst>
              </a:tr>
            </a:tbl>
          </a:graphicData>
        </a:graphic>
      </p:graphicFrame>
      <p:sp>
        <p:nvSpPr>
          <p:cNvPr id="4" name="Text Placeholder 3">
            <a:extLst>
              <a:ext uri="{FF2B5EF4-FFF2-40B4-BE49-F238E27FC236}">
                <a16:creationId xmlns:a16="http://schemas.microsoft.com/office/drawing/2014/main" id="{175B3ECA-7EC4-45BA-BABD-C4B4B1731638}"/>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2681357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9CABA-DCC7-4706-96B4-1BF6B0E4B601}"/>
              </a:ext>
            </a:extLst>
          </p:cNvPr>
          <p:cNvSpPr>
            <a:spLocks noGrp="1"/>
          </p:cNvSpPr>
          <p:nvPr>
            <p:ph type="title"/>
          </p:nvPr>
        </p:nvSpPr>
        <p:spPr/>
        <p:txBody>
          <a:bodyPr/>
          <a:lstStyle/>
          <a:p>
            <a:r>
              <a:rPr lang="en-US"/>
              <a:t>LinkedIn Posts Table | All profiles - 11 of 24</a:t>
            </a:r>
          </a:p>
        </p:txBody>
      </p:sp>
      <p:graphicFrame>
        <p:nvGraphicFramePr>
          <p:cNvPr id="5" name="Table Placeholder 4">
            <a:extLst>
              <a:ext uri="{FF2B5EF4-FFF2-40B4-BE49-F238E27FC236}">
                <a16:creationId xmlns:a16="http://schemas.microsoft.com/office/drawing/2014/main" id="{76338DDC-A4FC-473D-AA96-D4335CA4FD0A}"/>
              </a:ext>
            </a:extLst>
          </p:cNvPr>
          <p:cNvGraphicFramePr>
            <a:graphicFrameLocks noGrp="1"/>
          </p:cNvGraphicFramePr>
          <p:nvPr>
            <p:ph type="tbl" sz="quarter" idx="13"/>
            <p:extLst>
              <p:ext uri="{D42A27DB-BD31-4B8C-83A1-F6EECF244321}">
                <p14:modId xmlns:p14="http://schemas.microsoft.com/office/powerpoint/2010/main" val="3176903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439047376"/>
                    </a:ext>
                  </a:extLst>
                </a:gridCol>
                <a:gridCol w="1563623">
                  <a:extLst>
                    <a:ext uri="{9D8B030D-6E8A-4147-A177-3AD203B41FA5}">
                      <a16:colId xmlns:a16="http://schemas.microsoft.com/office/drawing/2014/main" val="609326538"/>
                    </a:ext>
                  </a:extLst>
                </a:gridCol>
                <a:gridCol w="493776">
                  <a:extLst>
                    <a:ext uri="{9D8B030D-6E8A-4147-A177-3AD203B41FA5}">
                      <a16:colId xmlns:a16="http://schemas.microsoft.com/office/drawing/2014/main" val="3489820338"/>
                    </a:ext>
                  </a:extLst>
                </a:gridCol>
                <a:gridCol w="493776">
                  <a:extLst>
                    <a:ext uri="{9D8B030D-6E8A-4147-A177-3AD203B41FA5}">
                      <a16:colId xmlns:a16="http://schemas.microsoft.com/office/drawing/2014/main" val="3669445075"/>
                    </a:ext>
                  </a:extLst>
                </a:gridCol>
                <a:gridCol w="493776">
                  <a:extLst>
                    <a:ext uri="{9D8B030D-6E8A-4147-A177-3AD203B41FA5}">
                      <a16:colId xmlns:a16="http://schemas.microsoft.com/office/drawing/2014/main" val="817237968"/>
                    </a:ext>
                  </a:extLst>
                </a:gridCol>
                <a:gridCol w="493776">
                  <a:extLst>
                    <a:ext uri="{9D8B030D-6E8A-4147-A177-3AD203B41FA5}">
                      <a16:colId xmlns:a16="http://schemas.microsoft.com/office/drawing/2014/main" val="2956760998"/>
                    </a:ext>
                  </a:extLst>
                </a:gridCol>
                <a:gridCol w="493776">
                  <a:extLst>
                    <a:ext uri="{9D8B030D-6E8A-4147-A177-3AD203B41FA5}">
                      <a16:colId xmlns:a16="http://schemas.microsoft.com/office/drawing/2014/main" val="739818024"/>
                    </a:ext>
                  </a:extLst>
                </a:gridCol>
                <a:gridCol w="493776">
                  <a:extLst>
                    <a:ext uri="{9D8B030D-6E8A-4147-A177-3AD203B41FA5}">
                      <a16:colId xmlns:a16="http://schemas.microsoft.com/office/drawing/2014/main" val="1139272616"/>
                    </a:ext>
                  </a:extLst>
                </a:gridCol>
                <a:gridCol w="493776">
                  <a:extLst>
                    <a:ext uri="{9D8B030D-6E8A-4147-A177-3AD203B41FA5}">
                      <a16:colId xmlns:a16="http://schemas.microsoft.com/office/drawing/2014/main" val="3085713226"/>
                    </a:ext>
                  </a:extLst>
                </a:gridCol>
                <a:gridCol w="493776">
                  <a:extLst>
                    <a:ext uri="{9D8B030D-6E8A-4147-A177-3AD203B41FA5}">
                      <a16:colId xmlns:a16="http://schemas.microsoft.com/office/drawing/2014/main" val="1264656336"/>
                    </a:ext>
                  </a:extLst>
                </a:gridCol>
                <a:gridCol w="493776">
                  <a:extLst>
                    <a:ext uri="{9D8B030D-6E8A-4147-A177-3AD203B41FA5}">
                      <a16:colId xmlns:a16="http://schemas.microsoft.com/office/drawing/2014/main" val="1549902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76910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- 2024-03-25 15:55:31</a:t>
                      </a:r>
                      <a:r>
                        <a:rPr kumimoji="0" lang="en-US" sz="1000" b="0" i="0" u="none" strike="noStrike" kern="1200" cap="none" spc="0" normalizeH="0" baseline="0" noProof="0">
                          <a:ln>
                            <a:noFill/>
                          </a:ln>
                          <a:solidFill>
                            <a:prstClr val="black"/>
                          </a:solidFill>
                          <a:effectLst/>
                          <a:uLnTx/>
                          <a:uFillTx/>
                          <a:latin typeface="Calibri"/>
                          <a:ea typeface="+mn-ea"/>
                          <a:cs typeface="+mn-cs"/>
                        </a:rPr>
                        <a:t>
 For the final week of Women's History Month, we are featuring the inspiring career advice our DEIB council member, Lillian, would give to her younger self. 
We believe that by sharing advice and experience, we can continue to grow and empower others. What advice would you give your younger self? Tell us in the comments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6.8820224719101 %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47341957"/>
                  </a:ext>
                </a:extLst>
              </a:tr>
            </a:tbl>
          </a:graphicData>
        </a:graphic>
      </p:graphicFrame>
      <p:sp>
        <p:nvSpPr>
          <p:cNvPr id="4" name="Text Placeholder 3">
            <a:extLst>
              <a:ext uri="{FF2B5EF4-FFF2-40B4-BE49-F238E27FC236}">
                <a16:creationId xmlns:a16="http://schemas.microsoft.com/office/drawing/2014/main" id="{F65FC999-C191-43A9-AEFB-7BBF66FC7255}"/>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8827443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E6E53-A6DD-41D2-989A-9000B2ABEACC}"/>
              </a:ext>
            </a:extLst>
          </p:cNvPr>
          <p:cNvSpPr>
            <a:spLocks noGrp="1"/>
          </p:cNvSpPr>
          <p:nvPr>
            <p:ph type="title"/>
          </p:nvPr>
        </p:nvSpPr>
        <p:spPr/>
        <p:txBody>
          <a:bodyPr/>
          <a:lstStyle/>
          <a:p>
            <a:r>
              <a:rPr lang="en-US"/>
              <a:t>LinkedIn Posts Table | All profiles - 12 of 24</a:t>
            </a:r>
          </a:p>
        </p:txBody>
      </p:sp>
      <p:graphicFrame>
        <p:nvGraphicFramePr>
          <p:cNvPr id="5" name="Table Placeholder 4">
            <a:extLst>
              <a:ext uri="{FF2B5EF4-FFF2-40B4-BE49-F238E27FC236}">
                <a16:creationId xmlns:a16="http://schemas.microsoft.com/office/drawing/2014/main" id="{0F1C7231-D12E-4743-838D-E7CD519F033D}"/>
              </a:ext>
            </a:extLst>
          </p:cNvPr>
          <p:cNvGraphicFramePr>
            <a:graphicFrameLocks noGrp="1"/>
          </p:cNvGraphicFramePr>
          <p:nvPr>
            <p:ph type="tbl" sz="quarter" idx="13"/>
            <p:extLst>
              <p:ext uri="{D42A27DB-BD31-4B8C-83A1-F6EECF244321}">
                <p14:modId xmlns:p14="http://schemas.microsoft.com/office/powerpoint/2010/main" val="3703852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512634809"/>
                    </a:ext>
                  </a:extLst>
                </a:gridCol>
                <a:gridCol w="1563623">
                  <a:extLst>
                    <a:ext uri="{9D8B030D-6E8A-4147-A177-3AD203B41FA5}">
                      <a16:colId xmlns:a16="http://schemas.microsoft.com/office/drawing/2014/main" val="1569680048"/>
                    </a:ext>
                  </a:extLst>
                </a:gridCol>
                <a:gridCol w="493776">
                  <a:extLst>
                    <a:ext uri="{9D8B030D-6E8A-4147-A177-3AD203B41FA5}">
                      <a16:colId xmlns:a16="http://schemas.microsoft.com/office/drawing/2014/main" val="630830754"/>
                    </a:ext>
                  </a:extLst>
                </a:gridCol>
                <a:gridCol w="493776">
                  <a:extLst>
                    <a:ext uri="{9D8B030D-6E8A-4147-A177-3AD203B41FA5}">
                      <a16:colId xmlns:a16="http://schemas.microsoft.com/office/drawing/2014/main" val="807717560"/>
                    </a:ext>
                  </a:extLst>
                </a:gridCol>
                <a:gridCol w="493776">
                  <a:extLst>
                    <a:ext uri="{9D8B030D-6E8A-4147-A177-3AD203B41FA5}">
                      <a16:colId xmlns:a16="http://schemas.microsoft.com/office/drawing/2014/main" val="810805166"/>
                    </a:ext>
                  </a:extLst>
                </a:gridCol>
                <a:gridCol w="493776">
                  <a:extLst>
                    <a:ext uri="{9D8B030D-6E8A-4147-A177-3AD203B41FA5}">
                      <a16:colId xmlns:a16="http://schemas.microsoft.com/office/drawing/2014/main" val="350504980"/>
                    </a:ext>
                  </a:extLst>
                </a:gridCol>
                <a:gridCol w="493776">
                  <a:extLst>
                    <a:ext uri="{9D8B030D-6E8A-4147-A177-3AD203B41FA5}">
                      <a16:colId xmlns:a16="http://schemas.microsoft.com/office/drawing/2014/main" val="3517355436"/>
                    </a:ext>
                  </a:extLst>
                </a:gridCol>
                <a:gridCol w="493776">
                  <a:extLst>
                    <a:ext uri="{9D8B030D-6E8A-4147-A177-3AD203B41FA5}">
                      <a16:colId xmlns:a16="http://schemas.microsoft.com/office/drawing/2014/main" val="4162877784"/>
                    </a:ext>
                  </a:extLst>
                </a:gridCol>
                <a:gridCol w="493776">
                  <a:extLst>
                    <a:ext uri="{9D8B030D-6E8A-4147-A177-3AD203B41FA5}">
                      <a16:colId xmlns:a16="http://schemas.microsoft.com/office/drawing/2014/main" val="2731795453"/>
                    </a:ext>
                  </a:extLst>
                </a:gridCol>
                <a:gridCol w="493776">
                  <a:extLst>
                    <a:ext uri="{9D8B030D-6E8A-4147-A177-3AD203B41FA5}">
                      <a16:colId xmlns:a16="http://schemas.microsoft.com/office/drawing/2014/main" val="738280658"/>
                    </a:ext>
                  </a:extLst>
                </a:gridCol>
                <a:gridCol w="493776">
                  <a:extLst>
                    <a:ext uri="{9D8B030D-6E8A-4147-A177-3AD203B41FA5}">
                      <a16:colId xmlns:a16="http://schemas.microsoft.com/office/drawing/2014/main" val="664791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73079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- 2024-03-25 13:20:48</a:t>
                      </a:r>
                      <a:r>
                        <a:rPr kumimoji="0" lang="en-US" sz="1000" b="0" i="0" u="none" strike="noStrike" kern="1200" cap="none" spc="0" normalizeH="0" baseline="0" noProof="0">
                          <a:ln>
                            <a:noFill/>
                          </a:ln>
                          <a:solidFill>
                            <a:prstClr val="black"/>
                          </a:solidFill>
                          <a:effectLst/>
                          <a:uLnTx/>
                          <a:uFillTx/>
                          <a:latin typeface="Calibri"/>
                          <a:ea typeface="+mn-ea"/>
                          <a:cs typeface="+mn-cs"/>
                        </a:rPr>
                        <a:t>
 At PHLY, we’re more than just #insurance. With diverse career paths and a vibrant company culture, we're committed to giving back and fostering growth and learning. 
Check out this video featuring Nam to hear how our Summer Associates Program sets up our interns for success beyond graduation. Learn more: bit.ly/PHLYInternships #PHLYInternLife #internships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3.9645279081899 %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836</a:t>
                      </a:r>
                    </a:p>
                  </a:txBody>
                  <a:tcPr/>
                </a:tc>
                <a:extLst>
                  <a:ext uri="{0D108BD9-81ED-4DB2-BD59-A6C34878D82A}">
                    <a16:rowId xmlns:a16="http://schemas.microsoft.com/office/drawing/2014/main" val="3808258440"/>
                  </a:ext>
                </a:extLst>
              </a:tr>
            </a:tbl>
          </a:graphicData>
        </a:graphic>
      </p:graphicFrame>
      <p:sp>
        <p:nvSpPr>
          <p:cNvPr id="4" name="Text Placeholder 3">
            <a:extLst>
              <a:ext uri="{FF2B5EF4-FFF2-40B4-BE49-F238E27FC236}">
                <a16:creationId xmlns:a16="http://schemas.microsoft.com/office/drawing/2014/main" id="{B982204F-6BCB-4091-93FB-9F2892B56025}"/>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41423848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3FBF1-784A-40B6-BD42-C1E4FA0B33E2}"/>
              </a:ext>
            </a:extLst>
          </p:cNvPr>
          <p:cNvSpPr>
            <a:spLocks noGrp="1"/>
          </p:cNvSpPr>
          <p:nvPr>
            <p:ph type="title"/>
          </p:nvPr>
        </p:nvSpPr>
        <p:spPr/>
        <p:txBody>
          <a:bodyPr/>
          <a:lstStyle/>
          <a:p>
            <a:r>
              <a:rPr lang="en-US"/>
              <a:t>LinkedIn Posts Table | All profiles - 13 of 24</a:t>
            </a:r>
          </a:p>
        </p:txBody>
      </p:sp>
      <p:graphicFrame>
        <p:nvGraphicFramePr>
          <p:cNvPr id="5" name="Table Placeholder 4">
            <a:extLst>
              <a:ext uri="{FF2B5EF4-FFF2-40B4-BE49-F238E27FC236}">
                <a16:creationId xmlns:a16="http://schemas.microsoft.com/office/drawing/2014/main" id="{456A2D6C-7EEA-4050-A1E3-88A92AC0D033}"/>
              </a:ext>
            </a:extLst>
          </p:cNvPr>
          <p:cNvGraphicFramePr>
            <a:graphicFrameLocks noGrp="1"/>
          </p:cNvGraphicFramePr>
          <p:nvPr>
            <p:ph type="tbl" sz="quarter" idx="13"/>
            <p:extLst>
              <p:ext uri="{D42A27DB-BD31-4B8C-83A1-F6EECF244321}">
                <p14:modId xmlns:p14="http://schemas.microsoft.com/office/powerpoint/2010/main" val="1799769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953865846"/>
                    </a:ext>
                  </a:extLst>
                </a:gridCol>
                <a:gridCol w="1563623">
                  <a:extLst>
                    <a:ext uri="{9D8B030D-6E8A-4147-A177-3AD203B41FA5}">
                      <a16:colId xmlns:a16="http://schemas.microsoft.com/office/drawing/2014/main" val="3390680310"/>
                    </a:ext>
                  </a:extLst>
                </a:gridCol>
                <a:gridCol w="493776">
                  <a:extLst>
                    <a:ext uri="{9D8B030D-6E8A-4147-A177-3AD203B41FA5}">
                      <a16:colId xmlns:a16="http://schemas.microsoft.com/office/drawing/2014/main" val="244491463"/>
                    </a:ext>
                  </a:extLst>
                </a:gridCol>
                <a:gridCol w="493776">
                  <a:extLst>
                    <a:ext uri="{9D8B030D-6E8A-4147-A177-3AD203B41FA5}">
                      <a16:colId xmlns:a16="http://schemas.microsoft.com/office/drawing/2014/main" val="1790163987"/>
                    </a:ext>
                  </a:extLst>
                </a:gridCol>
                <a:gridCol w="493776">
                  <a:extLst>
                    <a:ext uri="{9D8B030D-6E8A-4147-A177-3AD203B41FA5}">
                      <a16:colId xmlns:a16="http://schemas.microsoft.com/office/drawing/2014/main" val="1909328658"/>
                    </a:ext>
                  </a:extLst>
                </a:gridCol>
                <a:gridCol w="493776">
                  <a:extLst>
                    <a:ext uri="{9D8B030D-6E8A-4147-A177-3AD203B41FA5}">
                      <a16:colId xmlns:a16="http://schemas.microsoft.com/office/drawing/2014/main" val="2207191471"/>
                    </a:ext>
                  </a:extLst>
                </a:gridCol>
                <a:gridCol w="493776">
                  <a:extLst>
                    <a:ext uri="{9D8B030D-6E8A-4147-A177-3AD203B41FA5}">
                      <a16:colId xmlns:a16="http://schemas.microsoft.com/office/drawing/2014/main" val="3775144215"/>
                    </a:ext>
                  </a:extLst>
                </a:gridCol>
                <a:gridCol w="493776">
                  <a:extLst>
                    <a:ext uri="{9D8B030D-6E8A-4147-A177-3AD203B41FA5}">
                      <a16:colId xmlns:a16="http://schemas.microsoft.com/office/drawing/2014/main" val="3433726760"/>
                    </a:ext>
                  </a:extLst>
                </a:gridCol>
                <a:gridCol w="493776">
                  <a:extLst>
                    <a:ext uri="{9D8B030D-6E8A-4147-A177-3AD203B41FA5}">
                      <a16:colId xmlns:a16="http://schemas.microsoft.com/office/drawing/2014/main" val="3010153467"/>
                    </a:ext>
                  </a:extLst>
                </a:gridCol>
                <a:gridCol w="493776">
                  <a:extLst>
                    <a:ext uri="{9D8B030D-6E8A-4147-A177-3AD203B41FA5}">
                      <a16:colId xmlns:a16="http://schemas.microsoft.com/office/drawing/2014/main" val="1346058768"/>
                    </a:ext>
                  </a:extLst>
                </a:gridCol>
                <a:gridCol w="493776">
                  <a:extLst>
                    <a:ext uri="{9D8B030D-6E8A-4147-A177-3AD203B41FA5}">
                      <a16:colId xmlns:a16="http://schemas.microsoft.com/office/drawing/2014/main" val="1366643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56209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- 2024-03-22 15:24:06</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Marjorie R. on her 32nd anniversary at Tokio Marine America! We are incredibly grateful to her and the invaluable contributions and service she's brought to our team. Here's to many more years of continued success on your professional journey!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11.707109408259 %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49854440"/>
                  </a:ext>
                </a:extLst>
              </a:tr>
            </a:tbl>
          </a:graphicData>
        </a:graphic>
      </p:graphicFrame>
      <p:sp>
        <p:nvSpPr>
          <p:cNvPr id="4" name="Text Placeholder 3">
            <a:extLst>
              <a:ext uri="{FF2B5EF4-FFF2-40B4-BE49-F238E27FC236}">
                <a16:creationId xmlns:a16="http://schemas.microsoft.com/office/drawing/2014/main" id="{278D4171-E0D1-451D-A965-CF70A250FE8C}"/>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963643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880CF-E9A0-4986-8851-0F8A069BE54B}"/>
              </a:ext>
            </a:extLst>
          </p:cNvPr>
          <p:cNvSpPr>
            <a:spLocks noGrp="1"/>
          </p:cNvSpPr>
          <p:nvPr>
            <p:ph type="title"/>
          </p:nvPr>
        </p:nvSpPr>
        <p:spPr/>
        <p:txBody>
          <a:bodyPr/>
          <a:lstStyle/>
          <a:p>
            <a:r>
              <a:rPr lang="en-US"/>
              <a:t>LinkedIn Posts Table | All profiles - 14 of 24</a:t>
            </a:r>
          </a:p>
        </p:txBody>
      </p:sp>
      <p:graphicFrame>
        <p:nvGraphicFramePr>
          <p:cNvPr id="5" name="Table Placeholder 4">
            <a:extLst>
              <a:ext uri="{FF2B5EF4-FFF2-40B4-BE49-F238E27FC236}">
                <a16:creationId xmlns:a16="http://schemas.microsoft.com/office/drawing/2014/main" id="{C077CAA3-9979-43B3-8F7B-B02BE08BA1E7}"/>
              </a:ext>
            </a:extLst>
          </p:cNvPr>
          <p:cNvGraphicFramePr>
            <a:graphicFrameLocks noGrp="1"/>
          </p:cNvGraphicFramePr>
          <p:nvPr>
            <p:ph type="tbl" sz="quarter" idx="13"/>
            <p:extLst>
              <p:ext uri="{D42A27DB-BD31-4B8C-83A1-F6EECF244321}">
                <p14:modId xmlns:p14="http://schemas.microsoft.com/office/powerpoint/2010/main" val="1455749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170634754"/>
                    </a:ext>
                  </a:extLst>
                </a:gridCol>
                <a:gridCol w="1563623">
                  <a:extLst>
                    <a:ext uri="{9D8B030D-6E8A-4147-A177-3AD203B41FA5}">
                      <a16:colId xmlns:a16="http://schemas.microsoft.com/office/drawing/2014/main" val="2364229522"/>
                    </a:ext>
                  </a:extLst>
                </a:gridCol>
                <a:gridCol w="493776">
                  <a:extLst>
                    <a:ext uri="{9D8B030D-6E8A-4147-A177-3AD203B41FA5}">
                      <a16:colId xmlns:a16="http://schemas.microsoft.com/office/drawing/2014/main" val="1910592097"/>
                    </a:ext>
                  </a:extLst>
                </a:gridCol>
                <a:gridCol w="493776">
                  <a:extLst>
                    <a:ext uri="{9D8B030D-6E8A-4147-A177-3AD203B41FA5}">
                      <a16:colId xmlns:a16="http://schemas.microsoft.com/office/drawing/2014/main" val="2468599041"/>
                    </a:ext>
                  </a:extLst>
                </a:gridCol>
                <a:gridCol w="493776">
                  <a:extLst>
                    <a:ext uri="{9D8B030D-6E8A-4147-A177-3AD203B41FA5}">
                      <a16:colId xmlns:a16="http://schemas.microsoft.com/office/drawing/2014/main" val="2781708933"/>
                    </a:ext>
                  </a:extLst>
                </a:gridCol>
                <a:gridCol w="493776">
                  <a:extLst>
                    <a:ext uri="{9D8B030D-6E8A-4147-A177-3AD203B41FA5}">
                      <a16:colId xmlns:a16="http://schemas.microsoft.com/office/drawing/2014/main" val="1260749869"/>
                    </a:ext>
                  </a:extLst>
                </a:gridCol>
                <a:gridCol w="493776">
                  <a:extLst>
                    <a:ext uri="{9D8B030D-6E8A-4147-A177-3AD203B41FA5}">
                      <a16:colId xmlns:a16="http://schemas.microsoft.com/office/drawing/2014/main" val="525936974"/>
                    </a:ext>
                  </a:extLst>
                </a:gridCol>
                <a:gridCol w="493776">
                  <a:extLst>
                    <a:ext uri="{9D8B030D-6E8A-4147-A177-3AD203B41FA5}">
                      <a16:colId xmlns:a16="http://schemas.microsoft.com/office/drawing/2014/main" val="2998884297"/>
                    </a:ext>
                  </a:extLst>
                </a:gridCol>
                <a:gridCol w="493776">
                  <a:extLst>
                    <a:ext uri="{9D8B030D-6E8A-4147-A177-3AD203B41FA5}">
                      <a16:colId xmlns:a16="http://schemas.microsoft.com/office/drawing/2014/main" val="2438068651"/>
                    </a:ext>
                  </a:extLst>
                </a:gridCol>
                <a:gridCol w="493776">
                  <a:extLst>
                    <a:ext uri="{9D8B030D-6E8A-4147-A177-3AD203B41FA5}">
                      <a16:colId xmlns:a16="http://schemas.microsoft.com/office/drawing/2014/main" val="43133885"/>
                    </a:ext>
                  </a:extLst>
                </a:gridCol>
                <a:gridCol w="493776">
                  <a:extLst>
                    <a:ext uri="{9D8B030D-6E8A-4147-A177-3AD203B41FA5}">
                      <a16:colId xmlns:a16="http://schemas.microsoft.com/office/drawing/2014/main" val="3526983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95738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- 2024-03-22 13:58:26</a:t>
                      </a:r>
                      <a:r>
                        <a:rPr kumimoji="0" lang="en-US" sz="1000" b="0" i="0" u="none" strike="noStrike" kern="1200" cap="none" spc="0" normalizeH="0" baseline="0" noProof="0">
                          <a:ln>
                            <a:noFill/>
                          </a:ln>
                          <a:solidFill>
                            <a:prstClr val="black"/>
                          </a:solidFill>
                          <a:effectLst/>
                          <a:uLnTx/>
                          <a:uFillTx/>
                          <a:latin typeface="Calibri"/>
                          <a:ea typeface="+mn-ea"/>
                          <a:cs typeface="+mn-cs"/>
                        </a:rPr>
                        <a:t>
 We are excited to introduce TMNAS Unplugged, our new employee-led music club!  Yesterday, our music enthusiasts held their first meeting which hit all the right notes. With laughter and melodies filling the air, we’re thrilled to see how music can bring employees from all different teams and backgrounds together!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8.6244541484716 %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78668900"/>
                  </a:ext>
                </a:extLst>
              </a:tr>
            </a:tbl>
          </a:graphicData>
        </a:graphic>
      </p:graphicFrame>
      <p:sp>
        <p:nvSpPr>
          <p:cNvPr id="4" name="Text Placeholder 3">
            <a:extLst>
              <a:ext uri="{FF2B5EF4-FFF2-40B4-BE49-F238E27FC236}">
                <a16:creationId xmlns:a16="http://schemas.microsoft.com/office/drawing/2014/main" id="{209B7E31-F3D5-4866-AFB0-F7F84C3AF2C4}"/>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3505063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CA232-FD8E-473B-9FE2-AB2755DD319A}"/>
              </a:ext>
            </a:extLst>
          </p:cNvPr>
          <p:cNvSpPr>
            <a:spLocks noGrp="1"/>
          </p:cNvSpPr>
          <p:nvPr>
            <p:ph type="title"/>
          </p:nvPr>
        </p:nvSpPr>
        <p:spPr/>
        <p:txBody>
          <a:bodyPr/>
          <a:lstStyle/>
          <a:p>
            <a:r>
              <a:rPr lang="en-US"/>
              <a:t>LinkedIn Posts Table | All profiles - 15 of 24</a:t>
            </a:r>
          </a:p>
        </p:txBody>
      </p:sp>
      <p:graphicFrame>
        <p:nvGraphicFramePr>
          <p:cNvPr id="5" name="Table Placeholder 4">
            <a:extLst>
              <a:ext uri="{FF2B5EF4-FFF2-40B4-BE49-F238E27FC236}">
                <a16:creationId xmlns:a16="http://schemas.microsoft.com/office/drawing/2014/main" id="{A3F8B42E-6378-46F3-ACF1-EF3F660775B4}"/>
              </a:ext>
            </a:extLst>
          </p:cNvPr>
          <p:cNvGraphicFramePr>
            <a:graphicFrameLocks noGrp="1"/>
          </p:cNvGraphicFramePr>
          <p:nvPr>
            <p:ph type="tbl" sz="quarter" idx="13"/>
            <p:extLst>
              <p:ext uri="{D42A27DB-BD31-4B8C-83A1-F6EECF244321}">
                <p14:modId xmlns:p14="http://schemas.microsoft.com/office/powerpoint/2010/main" val="1190771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501521253"/>
                    </a:ext>
                  </a:extLst>
                </a:gridCol>
                <a:gridCol w="1563623">
                  <a:extLst>
                    <a:ext uri="{9D8B030D-6E8A-4147-A177-3AD203B41FA5}">
                      <a16:colId xmlns:a16="http://schemas.microsoft.com/office/drawing/2014/main" val="3471711756"/>
                    </a:ext>
                  </a:extLst>
                </a:gridCol>
                <a:gridCol w="493776">
                  <a:extLst>
                    <a:ext uri="{9D8B030D-6E8A-4147-A177-3AD203B41FA5}">
                      <a16:colId xmlns:a16="http://schemas.microsoft.com/office/drawing/2014/main" val="1012202942"/>
                    </a:ext>
                  </a:extLst>
                </a:gridCol>
                <a:gridCol w="493776">
                  <a:extLst>
                    <a:ext uri="{9D8B030D-6E8A-4147-A177-3AD203B41FA5}">
                      <a16:colId xmlns:a16="http://schemas.microsoft.com/office/drawing/2014/main" val="3067858896"/>
                    </a:ext>
                  </a:extLst>
                </a:gridCol>
                <a:gridCol w="493776">
                  <a:extLst>
                    <a:ext uri="{9D8B030D-6E8A-4147-A177-3AD203B41FA5}">
                      <a16:colId xmlns:a16="http://schemas.microsoft.com/office/drawing/2014/main" val="1044584448"/>
                    </a:ext>
                  </a:extLst>
                </a:gridCol>
                <a:gridCol w="493776">
                  <a:extLst>
                    <a:ext uri="{9D8B030D-6E8A-4147-A177-3AD203B41FA5}">
                      <a16:colId xmlns:a16="http://schemas.microsoft.com/office/drawing/2014/main" val="3512779807"/>
                    </a:ext>
                  </a:extLst>
                </a:gridCol>
                <a:gridCol w="493776">
                  <a:extLst>
                    <a:ext uri="{9D8B030D-6E8A-4147-A177-3AD203B41FA5}">
                      <a16:colId xmlns:a16="http://schemas.microsoft.com/office/drawing/2014/main" val="1279968327"/>
                    </a:ext>
                  </a:extLst>
                </a:gridCol>
                <a:gridCol w="493776">
                  <a:extLst>
                    <a:ext uri="{9D8B030D-6E8A-4147-A177-3AD203B41FA5}">
                      <a16:colId xmlns:a16="http://schemas.microsoft.com/office/drawing/2014/main" val="3784686249"/>
                    </a:ext>
                  </a:extLst>
                </a:gridCol>
                <a:gridCol w="493776">
                  <a:extLst>
                    <a:ext uri="{9D8B030D-6E8A-4147-A177-3AD203B41FA5}">
                      <a16:colId xmlns:a16="http://schemas.microsoft.com/office/drawing/2014/main" val="3761214578"/>
                    </a:ext>
                  </a:extLst>
                </a:gridCol>
                <a:gridCol w="493776">
                  <a:extLst>
                    <a:ext uri="{9D8B030D-6E8A-4147-A177-3AD203B41FA5}">
                      <a16:colId xmlns:a16="http://schemas.microsoft.com/office/drawing/2014/main" val="2704988423"/>
                    </a:ext>
                  </a:extLst>
                </a:gridCol>
                <a:gridCol w="493776">
                  <a:extLst>
                    <a:ext uri="{9D8B030D-6E8A-4147-A177-3AD203B41FA5}">
                      <a16:colId xmlns:a16="http://schemas.microsoft.com/office/drawing/2014/main" val="3474315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21766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- 2024-03-22 13:26:55</a:t>
                      </a:r>
                      <a:r>
                        <a:rPr kumimoji="0" lang="en-US" sz="1000" b="0" i="0" u="none" strike="noStrike" kern="1200" cap="none" spc="0" normalizeH="0" baseline="0" noProof="0">
                          <a:ln>
                            <a:noFill/>
                          </a:ln>
                          <a:solidFill>
                            <a:prstClr val="black"/>
                          </a:solidFill>
                          <a:effectLst/>
                          <a:uLnTx/>
                          <a:uFillTx/>
                          <a:latin typeface="Calibri"/>
                          <a:ea typeface="+mn-ea"/>
                          <a:cs typeface="+mn-cs"/>
                        </a:rPr>
                        <a:t>
 A big round of applause to our newest team members for successfully completing New Hire Training! 👏 This week, our Home Office welcomed 68 new employees from across the U.S. to introduce them to the PHLY culture, our products, and our services. 
From team-building exercises to insightful workshops, our new hires had the opportunity to connect with #TEAMPHLY through various onboarding events. But that's not all - they also made a meaningful impact by participating in a volunteer event benefiting RMHC of the Philadelphia Region! 🏠💙 Welcome to the team! 
Curious about career opportunities at PHLY? Visit bit.ly/PHLYCareers to check out our open roles 💼🔍 #insurance #insurancecareers #jobs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57.158448258756 %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06694750"/>
                  </a:ext>
                </a:extLst>
              </a:tr>
            </a:tbl>
          </a:graphicData>
        </a:graphic>
      </p:graphicFrame>
      <p:sp>
        <p:nvSpPr>
          <p:cNvPr id="4" name="Text Placeholder 3">
            <a:extLst>
              <a:ext uri="{FF2B5EF4-FFF2-40B4-BE49-F238E27FC236}">
                <a16:creationId xmlns:a16="http://schemas.microsoft.com/office/drawing/2014/main" id="{EFFD0D50-5C0C-4573-A3BC-4303F406F3A4}"/>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2809003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59FB8-419B-48AE-B48F-A86907C1893F}"/>
              </a:ext>
            </a:extLst>
          </p:cNvPr>
          <p:cNvSpPr>
            <a:spLocks noGrp="1"/>
          </p:cNvSpPr>
          <p:nvPr>
            <p:ph type="title"/>
          </p:nvPr>
        </p:nvSpPr>
        <p:spPr/>
        <p:txBody>
          <a:bodyPr/>
          <a:lstStyle/>
          <a:p>
            <a:r>
              <a:rPr lang="en-US"/>
              <a:t>LinkedIn Posts Table | All profiles - 16 of 24</a:t>
            </a:r>
          </a:p>
        </p:txBody>
      </p:sp>
      <p:graphicFrame>
        <p:nvGraphicFramePr>
          <p:cNvPr id="5" name="Table Placeholder 4">
            <a:extLst>
              <a:ext uri="{FF2B5EF4-FFF2-40B4-BE49-F238E27FC236}">
                <a16:creationId xmlns:a16="http://schemas.microsoft.com/office/drawing/2014/main" id="{64673A36-5340-446C-AB04-7949BA2D9FC1}"/>
              </a:ext>
            </a:extLst>
          </p:cNvPr>
          <p:cNvGraphicFramePr>
            <a:graphicFrameLocks noGrp="1"/>
          </p:cNvGraphicFramePr>
          <p:nvPr>
            <p:ph type="tbl" sz="quarter" idx="13"/>
            <p:extLst>
              <p:ext uri="{D42A27DB-BD31-4B8C-83A1-F6EECF244321}">
                <p14:modId xmlns:p14="http://schemas.microsoft.com/office/powerpoint/2010/main" val="3926842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277137104"/>
                    </a:ext>
                  </a:extLst>
                </a:gridCol>
                <a:gridCol w="1563623">
                  <a:extLst>
                    <a:ext uri="{9D8B030D-6E8A-4147-A177-3AD203B41FA5}">
                      <a16:colId xmlns:a16="http://schemas.microsoft.com/office/drawing/2014/main" val="2176456194"/>
                    </a:ext>
                  </a:extLst>
                </a:gridCol>
                <a:gridCol w="493776">
                  <a:extLst>
                    <a:ext uri="{9D8B030D-6E8A-4147-A177-3AD203B41FA5}">
                      <a16:colId xmlns:a16="http://schemas.microsoft.com/office/drawing/2014/main" val="1427644840"/>
                    </a:ext>
                  </a:extLst>
                </a:gridCol>
                <a:gridCol w="493776">
                  <a:extLst>
                    <a:ext uri="{9D8B030D-6E8A-4147-A177-3AD203B41FA5}">
                      <a16:colId xmlns:a16="http://schemas.microsoft.com/office/drawing/2014/main" val="792935682"/>
                    </a:ext>
                  </a:extLst>
                </a:gridCol>
                <a:gridCol w="493776">
                  <a:extLst>
                    <a:ext uri="{9D8B030D-6E8A-4147-A177-3AD203B41FA5}">
                      <a16:colId xmlns:a16="http://schemas.microsoft.com/office/drawing/2014/main" val="1320393322"/>
                    </a:ext>
                  </a:extLst>
                </a:gridCol>
                <a:gridCol w="493776">
                  <a:extLst>
                    <a:ext uri="{9D8B030D-6E8A-4147-A177-3AD203B41FA5}">
                      <a16:colId xmlns:a16="http://schemas.microsoft.com/office/drawing/2014/main" val="1585694330"/>
                    </a:ext>
                  </a:extLst>
                </a:gridCol>
                <a:gridCol w="493776">
                  <a:extLst>
                    <a:ext uri="{9D8B030D-6E8A-4147-A177-3AD203B41FA5}">
                      <a16:colId xmlns:a16="http://schemas.microsoft.com/office/drawing/2014/main" val="879057364"/>
                    </a:ext>
                  </a:extLst>
                </a:gridCol>
                <a:gridCol w="493776">
                  <a:extLst>
                    <a:ext uri="{9D8B030D-6E8A-4147-A177-3AD203B41FA5}">
                      <a16:colId xmlns:a16="http://schemas.microsoft.com/office/drawing/2014/main" val="4186850594"/>
                    </a:ext>
                  </a:extLst>
                </a:gridCol>
                <a:gridCol w="493776">
                  <a:extLst>
                    <a:ext uri="{9D8B030D-6E8A-4147-A177-3AD203B41FA5}">
                      <a16:colId xmlns:a16="http://schemas.microsoft.com/office/drawing/2014/main" val="2580124360"/>
                    </a:ext>
                  </a:extLst>
                </a:gridCol>
                <a:gridCol w="493776">
                  <a:extLst>
                    <a:ext uri="{9D8B030D-6E8A-4147-A177-3AD203B41FA5}">
                      <a16:colId xmlns:a16="http://schemas.microsoft.com/office/drawing/2014/main" val="2091731602"/>
                    </a:ext>
                  </a:extLst>
                </a:gridCol>
                <a:gridCol w="493776">
                  <a:extLst>
                    <a:ext uri="{9D8B030D-6E8A-4147-A177-3AD203B41FA5}">
                      <a16:colId xmlns:a16="http://schemas.microsoft.com/office/drawing/2014/main" val="4096420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914537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- 2024-03-21 19:10:29</a:t>
                      </a:r>
                      <a:r>
                        <a:rPr kumimoji="0" lang="en-US" sz="1000" b="0" i="0" u="none" strike="noStrike" kern="1200" cap="none" spc="0" normalizeH="0" baseline="0" noProof="0">
                          <a:ln>
                            <a:noFill/>
                          </a:ln>
                          <a:solidFill>
                            <a:prstClr val="black"/>
                          </a:solidFill>
                          <a:effectLst/>
                          <a:uLnTx/>
                          <a:uFillTx/>
                          <a:latin typeface="Calibri"/>
                          <a:ea typeface="+mn-ea"/>
                          <a:cs typeface="+mn-cs"/>
                        </a:rPr>
                        <a:t>
 Can you think of a better way to celebrate International Happiness Day than with a midday walk? Yesterday, associates from our main office in Honolulu and our satellite office in Kapolei got out in the sunshine for a 30-minute walk. A lunchtime walk can be a mood booster and improve productivity. Mahalo to our Wellness Ambassador Committee (WAC) for organizing healthy outings like this one. #TeamFICOH #WAC #middaywalks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48325451"/>
                  </a:ext>
                </a:extLst>
              </a:tr>
            </a:tbl>
          </a:graphicData>
        </a:graphic>
      </p:graphicFrame>
      <p:sp>
        <p:nvSpPr>
          <p:cNvPr id="4" name="Text Placeholder 3">
            <a:extLst>
              <a:ext uri="{FF2B5EF4-FFF2-40B4-BE49-F238E27FC236}">
                <a16:creationId xmlns:a16="http://schemas.microsoft.com/office/drawing/2014/main" id="{57B1A264-B8D4-414F-AC10-291EEA21ECCE}"/>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7310782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89446-877E-442A-B6BF-F180199B56B3}"/>
              </a:ext>
            </a:extLst>
          </p:cNvPr>
          <p:cNvSpPr>
            <a:spLocks noGrp="1"/>
          </p:cNvSpPr>
          <p:nvPr>
            <p:ph type="title"/>
          </p:nvPr>
        </p:nvSpPr>
        <p:spPr/>
        <p:txBody>
          <a:bodyPr/>
          <a:lstStyle/>
          <a:p>
            <a:r>
              <a:rPr lang="en-US"/>
              <a:t>LinkedIn Posts Table | All profiles - 17 of 24</a:t>
            </a:r>
          </a:p>
        </p:txBody>
      </p:sp>
      <p:graphicFrame>
        <p:nvGraphicFramePr>
          <p:cNvPr id="5" name="Table Placeholder 4">
            <a:extLst>
              <a:ext uri="{FF2B5EF4-FFF2-40B4-BE49-F238E27FC236}">
                <a16:creationId xmlns:a16="http://schemas.microsoft.com/office/drawing/2014/main" id="{F053D16F-54C2-487A-80BB-DF37129AC313}"/>
              </a:ext>
            </a:extLst>
          </p:cNvPr>
          <p:cNvGraphicFramePr>
            <a:graphicFrameLocks noGrp="1"/>
          </p:cNvGraphicFramePr>
          <p:nvPr>
            <p:ph type="tbl" sz="quarter" idx="13"/>
            <p:extLst>
              <p:ext uri="{D42A27DB-BD31-4B8C-83A1-F6EECF244321}">
                <p14:modId xmlns:p14="http://schemas.microsoft.com/office/powerpoint/2010/main" val="3906274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692751765"/>
                    </a:ext>
                  </a:extLst>
                </a:gridCol>
                <a:gridCol w="1563623">
                  <a:extLst>
                    <a:ext uri="{9D8B030D-6E8A-4147-A177-3AD203B41FA5}">
                      <a16:colId xmlns:a16="http://schemas.microsoft.com/office/drawing/2014/main" val="2824360429"/>
                    </a:ext>
                  </a:extLst>
                </a:gridCol>
                <a:gridCol w="493776">
                  <a:extLst>
                    <a:ext uri="{9D8B030D-6E8A-4147-A177-3AD203B41FA5}">
                      <a16:colId xmlns:a16="http://schemas.microsoft.com/office/drawing/2014/main" val="2528082596"/>
                    </a:ext>
                  </a:extLst>
                </a:gridCol>
                <a:gridCol w="493776">
                  <a:extLst>
                    <a:ext uri="{9D8B030D-6E8A-4147-A177-3AD203B41FA5}">
                      <a16:colId xmlns:a16="http://schemas.microsoft.com/office/drawing/2014/main" val="3569966231"/>
                    </a:ext>
                  </a:extLst>
                </a:gridCol>
                <a:gridCol w="493776">
                  <a:extLst>
                    <a:ext uri="{9D8B030D-6E8A-4147-A177-3AD203B41FA5}">
                      <a16:colId xmlns:a16="http://schemas.microsoft.com/office/drawing/2014/main" val="3593253446"/>
                    </a:ext>
                  </a:extLst>
                </a:gridCol>
                <a:gridCol w="493776">
                  <a:extLst>
                    <a:ext uri="{9D8B030D-6E8A-4147-A177-3AD203B41FA5}">
                      <a16:colId xmlns:a16="http://schemas.microsoft.com/office/drawing/2014/main" val="698816079"/>
                    </a:ext>
                  </a:extLst>
                </a:gridCol>
                <a:gridCol w="493776">
                  <a:extLst>
                    <a:ext uri="{9D8B030D-6E8A-4147-A177-3AD203B41FA5}">
                      <a16:colId xmlns:a16="http://schemas.microsoft.com/office/drawing/2014/main" val="3061996608"/>
                    </a:ext>
                  </a:extLst>
                </a:gridCol>
                <a:gridCol w="493776">
                  <a:extLst>
                    <a:ext uri="{9D8B030D-6E8A-4147-A177-3AD203B41FA5}">
                      <a16:colId xmlns:a16="http://schemas.microsoft.com/office/drawing/2014/main" val="4113866051"/>
                    </a:ext>
                  </a:extLst>
                </a:gridCol>
                <a:gridCol w="493776">
                  <a:extLst>
                    <a:ext uri="{9D8B030D-6E8A-4147-A177-3AD203B41FA5}">
                      <a16:colId xmlns:a16="http://schemas.microsoft.com/office/drawing/2014/main" val="208146409"/>
                    </a:ext>
                  </a:extLst>
                </a:gridCol>
                <a:gridCol w="493776">
                  <a:extLst>
                    <a:ext uri="{9D8B030D-6E8A-4147-A177-3AD203B41FA5}">
                      <a16:colId xmlns:a16="http://schemas.microsoft.com/office/drawing/2014/main" val="2560368182"/>
                    </a:ext>
                  </a:extLst>
                </a:gridCol>
                <a:gridCol w="493776">
                  <a:extLst>
                    <a:ext uri="{9D8B030D-6E8A-4147-A177-3AD203B41FA5}">
                      <a16:colId xmlns:a16="http://schemas.microsoft.com/office/drawing/2014/main" val="651139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37025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- 2024-03-21 16:38:09</a:t>
                      </a:r>
                      <a:r>
                        <a:rPr kumimoji="0" lang="en-US" sz="1000" b="0" i="0" u="none" strike="noStrike" kern="1200" cap="none" spc="0" normalizeH="0" baseline="0" noProof="0">
                          <a:ln>
                            <a:noFill/>
                          </a:ln>
                          <a:solidFill>
                            <a:prstClr val="black"/>
                          </a:solidFill>
                          <a:effectLst/>
                          <a:uLnTx/>
                          <a:uFillTx/>
                          <a:latin typeface="Calibri"/>
                          <a:ea typeface="+mn-ea"/>
                          <a:cs typeface="+mn-cs"/>
                        </a:rPr>
                        <a:t>
 It's a wrap! With a little teamwork, 40 PHLY employees planted 1,200+ trees over the past two days along the Ta River in Virginia in partnership with Friends Of The Rappahannock. 
#TEAMPHLY’s reforestation efforts will contribute to the health of the river watersheds and the preservation of the Chesapeake Bay. Since 2015, PHLY has committed to helping the Arbor Day Foundation plant over 650,000 trees. 🌱🌲🌍 #PHLY80KTREES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38.433818433818 %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39192890"/>
                  </a:ext>
                </a:extLst>
              </a:tr>
            </a:tbl>
          </a:graphicData>
        </a:graphic>
      </p:graphicFrame>
      <p:sp>
        <p:nvSpPr>
          <p:cNvPr id="4" name="Text Placeholder 3">
            <a:extLst>
              <a:ext uri="{FF2B5EF4-FFF2-40B4-BE49-F238E27FC236}">
                <a16:creationId xmlns:a16="http://schemas.microsoft.com/office/drawing/2014/main" id="{CEEAFC76-FEE9-4771-BF8E-22515F048EEC}"/>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9302282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59E8-304F-4FD0-92CB-2D1814C0253A}"/>
              </a:ext>
            </a:extLst>
          </p:cNvPr>
          <p:cNvSpPr>
            <a:spLocks noGrp="1"/>
          </p:cNvSpPr>
          <p:nvPr>
            <p:ph type="title"/>
          </p:nvPr>
        </p:nvSpPr>
        <p:spPr/>
        <p:txBody>
          <a:bodyPr/>
          <a:lstStyle/>
          <a:p>
            <a:r>
              <a:rPr lang="en-US"/>
              <a:t>LinkedIn Posts Table | All profiles - 18 of 24</a:t>
            </a:r>
          </a:p>
        </p:txBody>
      </p:sp>
      <p:graphicFrame>
        <p:nvGraphicFramePr>
          <p:cNvPr id="5" name="Table Placeholder 4">
            <a:extLst>
              <a:ext uri="{FF2B5EF4-FFF2-40B4-BE49-F238E27FC236}">
                <a16:creationId xmlns:a16="http://schemas.microsoft.com/office/drawing/2014/main" id="{03A100BD-EFB9-4B1D-B7E3-8B4BBC437A4C}"/>
              </a:ext>
            </a:extLst>
          </p:cNvPr>
          <p:cNvGraphicFramePr>
            <a:graphicFrameLocks noGrp="1"/>
          </p:cNvGraphicFramePr>
          <p:nvPr>
            <p:ph type="tbl" sz="quarter" idx="13"/>
            <p:extLst>
              <p:ext uri="{D42A27DB-BD31-4B8C-83A1-F6EECF244321}">
                <p14:modId xmlns:p14="http://schemas.microsoft.com/office/powerpoint/2010/main" val="3563411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595438086"/>
                    </a:ext>
                  </a:extLst>
                </a:gridCol>
                <a:gridCol w="1563623">
                  <a:extLst>
                    <a:ext uri="{9D8B030D-6E8A-4147-A177-3AD203B41FA5}">
                      <a16:colId xmlns:a16="http://schemas.microsoft.com/office/drawing/2014/main" val="293301928"/>
                    </a:ext>
                  </a:extLst>
                </a:gridCol>
                <a:gridCol w="493776">
                  <a:extLst>
                    <a:ext uri="{9D8B030D-6E8A-4147-A177-3AD203B41FA5}">
                      <a16:colId xmlns:a16="http://schemas.microsoft.com/office/drawing/2014/main" val="922593584"/>
                    </a:ext>
                  </a:extLst>
                </a:gridCol>
                <a:gridCol w="493776">
                  <a:extLst>
                    <a:ext uri="{9D8B030D-6E8A-4147-A177-3AD203B41FA5}">
                      <a16:colId xmlns:a16="http://schemas.microsoft.com/office/drawing/2014/main" val="2976985149"/>
                    </a:ext>
                  </a:extLst>
                </a:gridCol>
                <a:gridCol w="493776">
                  <a:extLst>
                    <a:ext uri="{9D8B030D-6E8A-4147-A177-3AD203B41FA5}">
                      <a16:colId xmlns:a16="http://schemas.microsoft.com/office/drawing/2014/main" val="2709043765"/>
                    </a:ext>
                  </a:extLst>
                </a:gridCol>
                <a:gridCol w="493776">
                  <a:extLst>
                    <a:ext uri="{9D8B030D-6E8A-4147-A177-3AD203B41FA5}">
                      <a16:colId xmlns:a16="http://schemas.microsoft.com/office/drawing/2014/main" val="3366046841"/>
                    </a:ext>
                  </a:extLst>
                </a:gridCol>
                <a:gridCol w="493776">
                  <a:extLst>
                    <a:ext uri="{9D8B030D-6E8A-4147-A177-3AD203B41FA5}">
                      <a16:colId xmlns:a16="http://schemas.microsoft.com/office/drawing/2014/main" val="3141197457"/>
                    </a:ext>
                  </a:extLst>
                </a:gridCol>
                <a:gridCol w="493776">
                  <a:extLst>
                    <a:ext uri="{9D8B030D-6E8A-4147-A177-3AD203B41FA5}">
                      <a16:colId xmlns:a16="http://schemas.microsoft.com/office/drawing/2014/main" val="1251317177"/>
                    </a:ext>
                  </a:extLst>
                </a:gridCol>
                <a:gridCol w="493776">
                  <a:extLst>
                    <a:ext uri="{9D8B030D-6E8A-4147-A177-3AD203B41FA5}">
                      <a16:colId xmlns:a16="http://schemas.microsoft.com/office/drawing/2014/main" val="3848348919"/>
                    </a:ext>
                  </a:extLst>
                </a:gridCol>
                <a:gridCol w="493776">
                  <a:extLst>
                    <a:ext uri="{9D8B030D-6E8A-4147-A177-3AD203B41FA5}">
                      <a16:colId xmlns:a16="http://schemas.microsoft.com/office/drawing/2014/main" val="2312288029"/>
                    </a:ext>
                  </a:extLst>
                </a:gridCol>
                <a:gridCol w="493776">
                  <a:extLst>
                    <a:ext uri="{9D8B030D-6E8A-4147-A177-3AD203B41FA5}">
                      <a16:colId xmlns:a16="http://schemas.microsoft.com/office/drawing/2014/main" val="1194847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06781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- 2024-03-20 16:30:21</a:t>
                      </a:r>
                      <a:r>
                        <a:rPr kumimoji="0" lang="en-US" sz="1000" b="0" i="0" u="none" strike="noStrike" kern="1200" cap="none" spc="0" normalizeH="0" baseline="0" noProof="0">
                          <a:ln>
                            <a:noFill/>
                          </a:ln>
                          <a:solidFill>
                            <a:prstClr val="black"/>
                          </a:solidFill>
                          <a:effectLst/>
                          <a:uLnTx/>
                          <a:uFillTx/>
                          <a:latin typeface="Calibri"/>
                          <a:ea typeface="+mn-ea"/>
                          <a:cs typeface="+mn-cs"/>
                        </a:rPr>
                        <a:t>
 Several of our Pasadena employees attended the California State University, Los Angeles career fair for the first time to meet with college students interested in pursuing insurance careers!
Our team shared about the exciting opportunities at Tokio Marine America for early grads and interns looking to gain practical experience and develop their careers.
If you missed our booth at the career fair, visit https://bit.ly/3FPM9Xl to explore our job openings.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4.8882681564246 %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67270860"/>
                  </a:ext>
                </a:extLst>
              </a:tr>
            </a:tbl>
          </a:graphicData>
        </a:graphic>
      </p:graphicFrame>
      <p:sp>
        <p:nvSpPr>
          <p:cNvPr id="4" name="Text Placeholder 3">
            <a:extLst>
              <a:ext uri="{FF2B5EF4-FFF2-40B4-BE49-F238E27FC236}">
                <a16:creationId xmlns:a16="http://schemas.microsoft.com/office/drawing/2014/main" id="{5ECE662B-0EFD-4A5D-B417-C7F27DFC3815}"/>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1523275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C0896-DFCD-49C3-B3EE-6FA9D125D840}"/>
              </a:ext>
            </a:extLst>
          </p:cNvPr>
          <p:cNvSpPr>
            <a:spLocks noGrp="1"/>
          </p:cNvSpPr>
          <p:nvPr>
            <p:ph type="title"/>
          </p:nvPr>
        </p:nvSpPr>
        <p:spPr/>
        <p:txBody>
          <a:bodyPr/>
          <a:lstStyle/>
          <a:p>
            <a:r>
              <a:rPr lang="en-US"/>
              <a:t>LinkedIn Posts Table | All profiles - 19 of 24</a:t>
            </a:r>
          </a:p>
        </p:txBody>
      </p:sp>
      <p:graphicFrame>
        <p:nvGraphicFramePr>
          <p:cNvPr id="5" name="Table Placeholder 4">
            <a:extLst>
              <a:ext uri="{FF2B5EF4-FFF2-40B4-BE49-F238E27FC236}">
                <a16:creationId xmlns:a16="http://schemas.microsoft.com/office/drawing/2014/main" id="{8242E5DE-06FA-4C7A-9DFE-1BD07FFEE1D1}"/>
              </a:ext>
            </a:extLst>
          </p:cNvPr>
          <p:cNvGraphicFramePr>
            <a:graphicFrameLocks noGrp="1"/>
          </p:cNvGraphicFramePr>
          <p:nvPr>
            <p:ph type="tbl" sz="quarter" idx="13"/>
            <p:extLst>
              <p:ext uri="{D42A27DB-BD31-4B8C-83A1-F6EECF244321}">
                <p14:modId xmlns:p14="http://schemas.microsoft.com/office/powerpoint/2010/main" val="236003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075559351"/>
                    </a:ext>
                  </a:extLst>
                </a:gridCol>
                <a:gridCol w="1563623">
                  <a:extLst>
                    <a:ext uri="{9D8B030D-6E8A-4147-A177-3AD203B41FA5}">
                      <a16:colId xmlns:a16="http://schemas.microsoft.com/office/drawing/2014/main" val="3823615926"/>
                    </a:ext>
                  </a:extLst>
                </a:gridCol>
                <a:gridCol w="493776">
                  <a:extLst>
                    <a:ext uri="{9D8B030D-6E8A-4147-A177-3AD203B41FA5}">
                      <a16:colId xmlns:a16="http://schemas.microsoft.com/office/drawing/2014/main" val="416493684"/>
                    </a:ext>
                  </a:extLst>
                </a:gridCol>
                <a:gridCol w="493776">
                  <a:extLst>
                    <a:ext uri="{9D8B030D-6E8A-4147-A177-3AD203B41FA5}">
                      <a16:colId xmlns:a16="http://schemas.microsoft.com/office/drawing/2014/main" val="552555504"/>
                    </a:ext>
                  </a:extLst>
                </a:gridCol>
                <a:gridCol w="493776">
                  <a:extLst>
                    <a:ext uri="{9D8B030D-6E8A-4147-A177-3AD203B41FA5}">
                      <a16:colId xmlns:a16="http://schemas.microsoft.com/office/drawing/2014/main" val="2467079466"/>
                    </a:ext>
                  </a:extLst>
                </a:gridCol>
                <a:gridCol w="493776">
                  <a:extLst>
                    <a:ext uri="{9D8B030D-6E8A-4147-A177-3AD203B41FA5}">
                      <a16:colId xmlns:a16="http://schemas.microsoft.com/office/drawing/2014/main" val="423669748"/>
                    </a:ext>
                  </a:extLst>
                </a:gridCol>
                <a:gridCol w="493776">
                  <a:extLst>
                    <a:ext uri="{9D8B030D-6E8A-4147-A177-3AD203B41FA5}">
                      <a16:colId xmlns:a16="http://schemas.microsoft.com/office/drawing/2014/main" val="1339570948"/>
                    </a:ext>
                  </a:extLst>
                </a:gridCol>
                <a:gridCol w="493776">
                  <a:extLst>
                    <a:ext uri="{9D8B030D-6E8A-4147-A177-3AD203B41FA5}">
                      <a16:colId xmlns:a16="http://schemas.microsoft.com/office/drawing/2014/main" val="1432851365"/>
                    </a:ext>
                  </a:extLst>
                </a:gridCol>
                <a:gridCol w="493776">
                  <a:extLst>
                    <a:ext uri="{9D8B030D-6E8A-4147-A177-3AD203B41FA5}">
                      <a16:colId xmlns:a16="http://schemas.microsoft.com/office/drawing/2014/main" val="1612059344"/>
                    </a:ext>
                  </a:extLst>
                </a:gridCol>
                <a:gridCol w="493776">
                  <a:extLst>
                    <a:ext uri="{9D8B030D-6E8A-4147-A177-3AD203B41FA5}">
                      <a16:colId xmlns:a16="http://schemas.microsoft.com/office/drawing/2014/main" val="2030494296"/>
                    </a:ext>
                  </a:extLst>
                </a:gridCol>
                <a:gridCol w="493776">
                  <a:extLst>
                    <a:ext uri="{9D8B030D-6E8A-4147-A177-3AD203B41FA5}">
                      <a16:colId xmlns:a16="http://schemas.microsoft.com/office/drawing/2014/main" val="198298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61723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- 2024-03-20 16:03:42</a:t>
                      </a:r>
                      <a:r>
                        <a:rPr kumimoji="0" lang="en-US" sz="1000" b="0" i="0" u="none" strike="noStrike" kern="1200" cap="none" spc="0" normalizeH="0" baseline="0" noProof="0">
                          <a:ln>
                            <a:noFill/>
                          </a:ln>
                          <a:solidFill>
                            <a:prstClr val="black"/>
                          </a:solidFill>
                          <a:effectLst/>
                          <a:uLnTx/>
                          <a:uFillTx/>
                          <a:latin typeface="Calibri"/>
                          <a:ea typeface="+mn-ea"/>
                          <a:cs typeface="+mn-cs"/>
                        </a:rPr>
                        <a:t>
 It’s that time of year again! 40 PHLY employees from all corners of the U.S. teamed up with Friends Of The Rappahannock and Arbor Day Foundation for one of our favorite annual events: a two-day tree-planting mission along the Ta River in Virginia! 🌲 This project is part of PHLY’s efforts to plant 80,000 trees each year in areas in need of reforestation. #PHLY80KTREES #TEAMPHLY #insurance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30.927593870628 %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41364386"/>
                  </a:ext>
                </a:extLst>
              </a:tr>
            </a:tbl>
          </a:graphicData>
        </a:graphic>
      </p:graphicFrame>
      <p:sp>
        <p:nvSpPr>
          <p:cNvPr id="4" name="Text Placeholder 3">
            <a:extLst>
              <a:ext uri="{FF2B5EF4-FFF2-40B4-BE49-F238E27FC236}">
                <a16:creationId xmlns:a16="http://schemas.microsoft.com/office/drawing/2014/main" id="{0C5ABF2D-26A1-45A9-817D-A6EF093F038B}"/>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9746980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F289E-5528-4022-A5AA-4DF327A237B7}"/>
              </a:ext>
            </a:extLst>
          </p:cNvPr>
          <p:cNvSpPr>
            <a:spLocks noGrp="1"/>
          </p:cNvSpPr>
          <p:nvPr>
            <p:ph type="title"/>
          </p:nvPr>
        </p:nvSpPr>
        <p:spPr/>
        <p:txBody>
          <a:bodyPr/>
          <a:lstStyle/>
          <a:p>
            <a:r>
              <a:rPr lang="en-US"/>
              <a:t>LinkedIn Posts Table | All profiles - 20 of 24</a:t>
            </a:r>
          </a:p>
        </p:txBody>
      </p:sp>
      <p:graphicFrame>
        <p:nvGraphicFramePr>
          <p:cNvPr id="5" name="Table Placeholder 4">
            <a:extLst>
              <a:ext uri="{FF2B5EF4-FFF2-40B4-BE49-F238E27FC236}">
                <a16:creationId xmlns:a16="http://schemas.microsoft.com/office/drawing/2014/main" id="{F3F4E05D-5E64-489B-BFB0-42A9A3F2296B}"/>
              </a:ext>
            </a:extLst>
          </p:cNvPr>
          <p:cNvGraphicFramePr>
            <a:graphicFrameLocks noGrp="1"/>
          </p:cNvGraphicFramePr>
          <p:nvPr>
            <p:ph type="tbl" sz="quarter" idx="13"/>
            <p:extLst>
              <p:ext uri="{D42A27DB-BD31-4B8C-83A1-F6EECF244321}">
                <p14:modId xmlns:p14="http://schemas.microsoft.com/office/powerpoint/2010/main" val="1807437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631193395"/>
                    </a:ext>
                  </a:extLst>
                </a:gridCol>
                <a:gridCol w="1563623">
                  <a:extLst>
                    <a:ext uri="{9D8B030D-6E8A-4147-A177-3AD203B41FA5}">
                      <a16:colId xmlns:a16="http://schemas.microsoft.com/office/drawing/2014/main" val="2042198393"/>
                    </a:ext>
                  </a:extLst>
                </a:gridCol>
                <a:gridCol w="493776">
                  <a:extLst>
                    <a:ext uri="{9D8B030D-6E8A-4147-A177-3AD203B41FA5}">
                      <a16:colId xmlns:a16="http://schemas.microsoft.com/office/drawing/2014/main" val="2437766208"/>
                    </a:ext>
                  </a:extLst>
                </a:gridCol>
                <a:gridCol w="493776">
                  <a:extLst>
                    <a:ext uri="{9D8B030D-6E8A-4147-A177-3AD203B41FA5}">
                      <a16:colId xmlns:a16="http://schemas.microsoft.com/office/drawing/2014/main" val="2668351155"/>
                    </a:ext>
                  </a:extLst>
                </a:gridCol>
                <a:gridCol w="493776">
                  <a:extLst>
                    <a:ext uri="{9D8B030D-6E8A-4147-A177-3AD203B41FA5}">
                      <a16:colId xmlns:a16="http://schemas.microsoft.com/office/drawing/2014/main" val="2912517148"/>
                    </a:ext>
                  </a:extLst>
                </a:gridCol>
                <a:gridCol w="493776">
                  <a:extLst>
                    <a:ext uri="{9D8B030D-6E8A-4147-A177-3AD203B41FA5}">
                      <a16:colId xmlns:a16="http://schemas.microsoft.com/office/drawing/2014/main" val="726108362"/>
                    </a:ext>
                  </a:extLst>
                </a:gridCol>
                <a:gridCol w="493776">
                  <a:extLst>
                    <a:ext uri="{9D8B030D-6E8A-4147-A177-3AD203B41FA5}">
                      <a16:colId xmlns:a16="http://schemas.microsoft.com/office/drawing/2014/main" val="405702201"/>
                    </a:ext>
                  </a:extLst>
                </a:gridCol>
                <a:gridCol w="493776">
                  <a:extLst>
                    <a:ext uri="{9D8B030D-6E8A-4147-A177-3AD203B41FA5}">
                      <a16:colId xmlns:a16="http://schemas.microsoft.com/office/drawing/2014/main" val="1577609123"/>
                    </a:ext>
                  </a:extLst>
                </a:gridCol>
                <a:gridCol w="493776">
                  <a:extLst>
                    <a:ext uri="{9D8B030D-6E8A-4147-A177-3AD203B41FA5}">
                      <a16:colId xmlns:a16="http://schemas.microsoft.com/office/drawing/2014/main" val="1497937344"/>
                    </a:ext>
                  </a:extLst>
                </a:gridCol>
                <a:gridCol w="493776">
                  <a:extLst>
                    <a:ext uri="{9D8B030D-6E8A-4147-A177-3AD203B41FA5}">
                      <a16:colId xmlns:a16="http://schemas.microsoft.com/office/drawing/2014/main" val="3477253146"/>
                    </a:ext>
                  </a:extLst>
                </a:gridCol>
                <a:gridCol w="493776">
                  <a:extLst>
                    <a:ext uri="{9D8B030D-6E8A-4147-A177-3AD203B41FA5}">
                      <a16:colId xmlns:a16="http://schemas.microsoft.com/office/drawing/2014/main" val="1855477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88816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- 2024-03-19 13:09:32</a:t>
                      </a:r>
                      <a:r>
                        <a:rPr kumimoji="0" lang="en-US" sz="1000" b="0" i="0" u="none" strike="noStrike" kern="1200" cap="none" spc="0" normalizeH="0" baseline="0" noProof="0">
                          <a:ln>
                            <a:noFill/>
                          </a:ln>
                          <a:solidFill>
                            <a:prstClr val="black"/>
                          </a:solidFill>
                          <a:effectLst/>
                          <a:uLnTx/>
                          <a:uFillTx/>
                          <a:latin typeface="Calibri"/>
                          <a:ea typeface="+mn-ea"/>
                          <a:cs typeface="+mn-cs"/>
                        </a:rPr>
                        <a:t>
 Don’t see any openings but are interested in joining #TeamFICOH? Join our Talent Network at careers.ficoh.com and we’ll keep your resume on hand for future opportunities. 
Apart from being recognized as one of Hawaii’s Best Places to Work, First Insurance Company of Hawaii has been awarded national Gold level recognition for employee health and well-being. If you want to be a part of a company that prioritizes work-life balance and has a positive office culture, join our Talent Network today. Learn more about what it’s like to work at FICOH at https://lnkd.in/gmbk_ze8.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8.0817916260954 %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83145960"/>
                  </a:ext>
                </a:extLst>
              </a:tr>
            </a:tbl>
          </a:graphicData>
        </a:graphic>
      </p:graphicFrame>
      <p:sp>
        <p:nvSpPr>
          <p:cNvPr id="4" name="Text Placeholder 3">
            <a:extLst>
              <a:ext uri="{FF2B5EF4-FFF2-40B4-BE49-F238E27FC236}">
                <a16:creationId xmlns:a16="http://schemas.microsoft.com/office/drawing/2014/main" id="{0153CC79-1C45-4780-B224-5424BD581CCC}"/>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6751299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5FA86-D8BA-4462-BC11-553790672A87}"/>
              </a:ext>
            </a:extLst>
          </p:cNvPr>
          <p:cNvSpPr>
            <a:spLocks noGrp="1"/>
          </p:cNvSpPr>
          <p:nvPr>
            <p:ph type="title"/>
          </p:nvPr>
        </p:nvSpPr>
        <p:spPr/>
        <p:txBody>
          <a:bodyPr/>
          <a:lstStyle/>
          <a:p>
            <a:r>
              <a:rPr lang="en-US"/>
              <a:t>LinkedIn Posts Table | All profiles - 21 of 24</a:t>
            </a:r>
          </a:p>
        </p:txBody>
      </p:sp>
      <p:graphicFrame>
        <p:nvGraphicFramePr>
          <p:cNvPr id="5" name="Table Placeholder 4">
            <a:extLst>
              <a:ext uri="{FF2B5EF4-FFF2-40B4-BE49-F238E27FC236}">
                <a16:creationId xmlns:a16="http://schemas.microsoft.com/office/drawing/2014/main" id="{8C04E75D-0FCD-4B21-A13F-A3AC0EF728B0}"/>
              </a:ext>
            </a:extLst>
          </p:cNvPr>
          <p:cNvGraphicFramePr>
            <a:graphicFrameLocks noGrp="1"/>
          </p:cNvGraphicFramePr>
          <p:nvPr>
            <p:ph type="tbl" sz="quarter" idx="13"/>
            <p:extLst>
              <p:ext uri="{D42A27DB-BD31-4B8C-83A1-F6EECF244321}">
                <p14:modId xmlns:p14="http://schemas.microsoft.com/office/powerpoint/2010/main" val="1157168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88378871"/>
                    </a:ext>
                  </a:extLst>
                </a:gridCol>
                <a:gridCol w="1563623">
                  <a:extLst>
                    <a:ext uri="{9D8B030D-6E8A-4147-A177-3AD203B41FA5}">
                      <a16:colId xmlns:a16="http://schemas.microsoft.com/office/drawing/2014/main" val="395772240"/>
                    </a:ext>
                  </a:extLst>
                </a:gridCol>
                <a:gridCol w="493776">
                  <a:extLst>
                    <a:ext uri="{9D8B030D-6E8A-4147-A177-3AD203B41FA5}">
                      <a16:colId xmlns:a16="http://schemas.microsoft.com/office/drawing/2014/main" val="1651168573"/>
                    </a:ext>
                  </a:extLst>
                </a:gridCol>
                <a:gridCol w="493776">
                  <a:extLst>
                    <a:ext uri="{9D8B030D-6E8A-4147-A177-3AD203B41FA5}">
                      <a16:colId xmlns:a16="http://schemas.microsoft.com/office/drawing/2014/main" val="4248824802"/>
                    </a:ext>
                  </a:extLst>
                </a:gridCol>
                <a:gridCol w="493776">
                  <a:extLst>
                    <a:ext uri="{9D8B030D-6E8A-4147-A177-3AD203B41FA5}">
                      <a16:colId xmlns:a16="http://schemas.microsoft.com/office/drawing/2014/main" val="4072604468"/>
                    </a:ext>
                  </a:extLst>
                </a:gridCol>
                <a:gridCol w="493776">
                  <a:extLst>
                    <a:ext uri="{9D8B030D-6E8A-4147-A177-3AD203B41FA5}">
                      <a16:colId xmlns:a16="http://schemas.microsoft.com/office/drawing/2014/main" val="3299932497"/>
                    </a:ext>
                  </a:extLst>
                </a:gridCol>
                <a:gridCol w="493776">
                  <a:extLst>
                    <a:ext uri="{9D8B030D-6E8A-4147-A177-3AD203B41FA5}">
                      <a16:colId xmlns:a16="http://schemas.microsoft.com/office/drawing/2014/main" val="1835336322"/>
                    </a:ext>
                  </a:extLst>
                </a:gridCol>
                <a:gridCol w="493776">
                  <a:extLst>
                    <a:ext uri="{9D8B030D-6E8A-4147-A177-3AD203B41FA5}">
                      <a16:colId xmlns:a16="http://schemas.microsoft.com/office/drawing/2014/main" val="1120093487"/>
                    </a:ext>
                  </a:extLst>
                </a:gridCol>
                <a:gridCol w="493776">
                  <a:extLst>
                    <a:ext uri="{9D8B030D-6E8A-4147-A177-3AD203B41FA5}">
                      <a16:colId xmlns:a16="http://schemas.microsoft.com/office/drawing/2014/main" val="3605371427"/>
                    </a:ext>
                  </a:extLst>
                </a:gridCol>
                <a:gridCol w="493776">
                  <a:extLst>
                    <a:ext uri="{9D8B030D-6E8A-4147-A177-3AD203B41FA5}">
                      <a16:colId xmlns:a16="http://schemas.microsoft.com/office/drawing/2014/main" val="2230793373"/>
                    </a:ext>
                  </a:extLst>
                </a:gridCol>
                <a:gridCol w="493776">
                  <a:extLst>
                    <a:ext uri="{9D8B030D-6E8A-4147-A177-3AD203B41FA5}">
                      <a16:colId xmlns:a16="http://schemas.microsoft.com/office/drawing/2014/main" val="3641842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943759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- 2024-03-19 11:25:25</a:t>
                      </a:r>
                      <a:r>
                        <a:rPr kumimoji="0" lang="en-US" sz="1000" b="0" i="0" u="none" strike="noStrike" kern="1200" cap="none" spc="0" normalizeH="0" baseline="0" noProof="0">
                          <a:ln>
                            <a:noFill/>
                          </a:ln>
                          <a:solidFill>
                            <a:prstClr val="black"/>
                          </a:solidFill>
                          <a:effectLst/>
                          <a:uLnTx/>
                          <a:uFillTx/>
                          <a:latin typeface="Calibri"/>
                          <a:ea typeface="+mn-ea"/>
                          <a:cs typeface="+mn-cs"/>
                        </a:rPr>
                        <a:t>
 Are you on the hunt for the right job? 🔍💼 Look no further! Whether you're a seasoned professional or just starting out, we have early career Marketing, Underwriting, and Claims roles available nationwide. 🌐 Don't miss out on the opportunity to join #TEAMPHLY! Apply now: bit.ly/PHLYJobs  #insurance #insurancecareers #jobhunt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5.6210964607911 %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70840679"/>
                  </a:ext>
                </a:extLst>
              </a:tr>
            </a:tbl>
          </a:graphicData>
        </a:graphic>
      </p:graphicFrame>
      <p:sp>
        <p:nvSpPr>
          <p:cNvPr id="4" name="Text Placeholder 3">
            <a:extLst>
              <a:ext uri="{FF2B5EF4-FFF2-40B4-BE49-F238E27FC236}">
                <a16:creationId xmlns:a16="http://schemas.microsoft.com/office/drawing/2014/main" id="{6C21B394-0703-4B6E-B402-7D3B385480EF}"/>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8833115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88339-E548-4B60-914D-CFE42899E35A}"/>
              </a:ext>
            </a:extLst>
          </p:cNvPr>
          <p:cNvSpPr>
            <a:spLocks noGrp="1"/>
          </p:cNvSpPr>
          <p:nvPr>
            <p:ph type="title"/>
          </p:nvPr>
        </p:nvSpPr>
        <p:spPr/>
        <p:txBody>
          <a:bodyPr/>
          <a:lstStyle/>
          <a:p>
            <a:r>
              <a:rPr lang="en-US"/>
              <a:t>LinkedIn Posts Table | All profiles - 22 of 24</a:t>
            </a:r>
          </a:p>
        </p:txBody>
      </p:sp>
      <p:graphicFrame>
        <p:nvGraphicFramePr>
          <p:cNvPr id="5" name="Table Placeholder 4">
            <a:extLst>
              <a:ext uri="{FF2B5EF4-FFF2-40B4-BE49-F238E27FC236}">
                <a16:creationId xmlns:a16="http://schemas.microsoft.com/office/drawing/2014/main" id="{061A7E26-CEF4-41D5-9B61-97ECAB35949C}"/>
              </a:ext>
            </a:extLst>
          </p:cNvPr>
          <p:cNvGraphicFramePr>
            <a:graphicFrameLocks noGrp="1"/>
          </p:cNvGraphicFramePr>
          <p:nvPr>
            <p:ph type="tbl" sz="quarter" idx="13"/>
            <p:extLst>
              <p:ext uri="{D42A27DB-BD31-4B8C-83A1-F6EECF244321}">
                <p14:modId xmlns:p14="http://schemas.microsoft.com/office/powerpoint/2010/main" val="4014851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891760680"/>
                    </a:ext>
                  </a:extLst>
                </a:gridCol>
                <a:gridCol w="1563623">
                  <a:extLst>
                    <a:ext uri="{9D8B030D-6E8A-4147-A177-3AD203B41FA5}">
                      <a16:colId xmlns:a16="http://schemas.microsoft.com/office/drawing/2014/main" val="3755304555"/>
                    </a:ext>
                  </a:extLst>
                </a:gridCol>
                <a:gridCol w="493776">
                  <a:extLst>
                    <a:ext uri="{9D8B030D-6E8A-4147-A177-3AD203B41FA5}">
                      <a16:colId xmlns:a16="http://schemas.microsoft.com/office/drawing/2014/main" val="571407753"/>
                    </a:ext>
                  </a:extLst>
                </a:gridCol>
                <a:gridCol w="493776">
                  <a:extLst>
                    <a:ext uri="{9D8B030D-6E8A-4147-A177-3AD203B41FA5}">
                      <a16:colId xmlns:a16="http://schemas.microsoft.com/office/drawing/2014/main" val="1270712785"/>
                    </a:ext>
                  </a:extLst>
                </a:gridCol>
                <a:gridCol w="493776">
                  <a:extLst>
                    <a:ext uri="{9D8B030D-6E8A-4147-A177-3AD203B41FA5}">
                      <a16:colId xmlns:a16="http://schemas.microsoft.com/office/drawing/2014/main" val="1966135024"/>
                    </a:ext>
                  </a:extLst>
                </a:gridCol>
                <a:gridCol w="493776">
                  <a:extLst>
                    <a:ext uri="{9D8B030D-6E8A-4147-A177-3AD203B41FA5}">
                      <a16:colId xmlns:a16="http://schemas.microsoft.com/office/drawing/2014/main" val="1086640484"/>
                    </a:ext>
                  </a:extLst>
                </a:gridCol>
                <a:gridCol w="493776">
                  <a:extLst>
                    <a:ext uri="{9D8B030D-6E8A-4147-A177-3AD203B41FA5}">
                      <a16:colId xmlns:a16="http://schemas.microsoft.com/office/drawing/2014/main" val="3518760037"/>
                    </a:ext>
                  </a:extLst>
                </a:gridCol>
                <a:gridCol w="493776">
                  <a:extLst>
                    <a:ext uri="{9D8B030D-6E8A-4147-A177-3AD203B41FA5}">
                      <a16:colId xmlns:a16="http://schemas.microsoft.com/office/drawing/2014/main" val="3012405911"/>
                    </a:ext>
                  </a:extLst>
                </a:gridCol>
                <a:gridCol w="493776">
                  <a:extLst>
                    <a:ext uri="{9D8B030D-6E8A-4147-A177-3AD203B41FA5}">
                      <a16:colId xmlns:a16="http://schemas.microsoft.com/office/drawing/2014/main" val="1544281243"/>
                    </a:ext>
                  </a:extLst>
                </a:gridCol>
                <a:gridCol w="493776">
                  <a:extLst>
                    <a:ext uri="{9D8B030D-6E8A-4147-A177-3AD203B41FA5}">
                      <a16:colId xmlns:a16="http://schemas.microsoft.com/office/drawing/2014/main" val="4204223900"/>
                    </a:ext>
                  </a:extLst>
                </a:gridCol>
                <a:gridCol w="493776">
                  <a:extLst>
                    <a:ext uri="{9D8B030D-6E8A-4147-A177-3AD203B41FA5}">
                      <a16:colId xmlns:a16="http://schemas.microsoft.com/office/drawing/2014/main" val="2234157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637023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- 2024-03-18 17:05:16</a:t>
                      </a:r>
                      <a:r>
                        <a:rPr kumimoji="0" lang="en-US" sz="1000" b="0" i="0" u="none" strike="noStrike" kern="1200" cap="none" spc="0" normalizeH="0" baseline="0" noProof="0">
                          <a:ln>
                            <a:noFill/>
                          </a:ln>
                          <a:solidFill>
                            <a:prstClr val="black"/>
                          </a:solidFill>
                          <a:effectLst/>
                          <a:uLnTx/>
                          <a:uFillTx/>
                          <a:latin typeface="Calibri"/>
                          <a:ea typeface="+mn-ea"/>
                          <a:cs typeface="+mn-cs"/>
                        </a:rPr>
                        <a:t>
 Insurance designations can open doors to career opportunities and advancement. This Risk &amp; Insurance article featuring PHLY’s Julie Steege and Kotaro Kamiya explores the benefits of key #insurance designations and how PHLY supports employees in preparing for exams and earning designations. 📚
Read the article: bit.ly/3TFRZCk #insuranceindustry #insurancecareers #TEAMPHLY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12.128514056225 %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99403143"/>
                  </a:ext>
                </a:extLst>
              </a:tr>
            </a:tbl>
          </a:graphicData>
        </a:graphic>
      </p:graphicFrame>
      <p:sp>
        <p:nvSpPr>
          <p:cNvPr id="4" name="Text Placeholder 3">
            <a:extLst>
              <a:ext uri="{FF2B5EF4-FFF2-40B4-BE49-F238E27FC236}">
                <a16:creationId xmlns:a16="http://schemas.microsoft.com/office/drawing/2014/main" id="{7AF0B216-A83A-49E1-AD5D-582D1F4B3A8B}"/>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41870243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A8358-A4ED-4BB6-8FD0-C48D8072118F}"/>
              </a:ext>
            </a:extLst>
          </p:cNvPr>
          <p:cNvSpPr>
            <a:spLocks noGrp="1"/>
          </p:cNvSpPr>
          <p:nvPr>
            <p:ph type="title"/>
          </p:nvPr>
        </p:nvSpPr>
        <p:spPr/>
        <p:txBody>
          <a:bodyPr/>
          <a:lstStyle/>
          <a:p>
            <a:r>
              <a:rPr lang="en-US"/>
              <a:t>LinkedIn Posts Table | All profiles - 23 of 24</a:t>
            </a:r>
          </a:p>
        </p:txBody>
      </p:sp>
      <p:graphicFrame>
        <p:nvGraphicFramePr>
          <p:cNvPr id="5" name="Table Placeholder 4">
            <a:extLst>
              <a:ext uri="{FF2B5EF4-FFF2-40B4-BE49-F238E27FC236}">
                <a16:creationId xmlns:a16="http://schemas.microsoft.com/office/drawing/2014/main" id="{542B0434-A5AB-4F9C-B44B-6DE732DF35FF}"/>
              </a:ext>
            </a:extLst>
          </p:cNvPr>
          <p:cNvGraphicFramePr>
            <a:graphicFrameLocks noGrp="1"/>
          </p:cNvGraphicFramePr>
          <p:nvPr>
            <p:ph type="tbl" sz="quarter" idx="13"/>
            <p:extLst>
              <p:ext uri="{D42A27DB-BD31-4B8C-83A1-F6EECF244321}">
                <p14:modId xmlns:p14="http://schemas.microsoft.com/office/powerpoint/2010/main" val="2590936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795458537"/>
                    </a:ext>
                  </a:extLst>
                </a:gridCol>
                <a:gridCol w="1563623">
                  <a:extLst>
                    <a:ext uri="{9D8B030D-6E8A-4147-A177-3AD203B41FA5}">
                      <a16:colId xmlns:a16="http://schemas.microsoft.com/office/drawing/2014/main" val="143282065"/>
                    </a:ext>
                  </a:extLst>
                </a:gridCol>
                <a:gridCol w="493776">
                  <a:extLst>
                    <a:ext uri="{9D8B030D-6E8A-4147-A177-3AD203B41FA5}">
                      <a16:colId xmlns:a16="http://schemas.microsoft.com/office/drawing/2014/main" val="28098611"/>
                    </a:ext>
                  </a:extLst>
                </a:gridCol>
                <a:gridCol w="493776">
                  <a:extLst>
                    <a:ext uri="{9D8B030D-6E8A-4147-A177-3AD203B41FA5}">
                      <a16:colId xmlns:a16="http://schemas.microsoft.com/office/drawing/2014/main" val="1121372486"/>
                    </a:ext>
                  </a:extLst>
                </a:gridCol>
                <a:gridCol w="493776">
                  <a:extLst>
                    <a:ext uri="{9D8B030D-6E8A-4147-A177-3AD203B41FA5}">
                      <a16:colId xmlns:a16="http://schemas.microsoft.com/office/drawing/2014/main" val="1961891943"/>
                    </a:ext>
                  </a:extLst>
                </a:gridCol>
                <a:gridCol w="493776">
                  <a:extLst>
                    <a:ext uri="{9D8B030D-6E8A-4147-A177-3AD203B41FA5}">
                      <a16:colId xmlns:a16="http://schemas.microsoft.com/office/drawing/2014/main" val="1094103693"/>
                    </a:ext>
                  </a:extLst>
                </a:gridCol>
                <a:gridCol w="493776">
                  <a:extLst>
                    <a:ext uri="{9D8B030D-6E8A-4147-A177-3AD203B41FA5}">
                      <a16:colId xmlns:a16="http://schemas.microsoft.com/office/drawing/2014/main" val="2174224895"/>
                    </a:ext>
                  </a:extLst>
                </a:gridCol>
                <a:gridCol w="493776">
                  <a:extLst>
                    <a:ext uri="{9D8B030D-6E8A-4147-A177-3AD203B41FA5}">
                      <a16:colId xmlns:a16="http://schemas.microsoft.com/office/drawing/2014/main" val="1735631788"/>
                    </a:ext>
                  </a:extLst>
                </a:gridCol>
                <a:gridCol w="493776">
                  <a:extLst>
                    <a:ext uri="{9D8B030D-6E8A-4147-A177-3AD203B41FA5}">
                      <a16:colId xmlns:a16="http://schemas.microsoft.com/office/drawing/2014/main" val="624957530"/>
                    </a:ext>
                  </a:extLst>
                </a:gridCol>
                <a:gridCol w="493776">
                  <a:extLst>
                    <a:ext uri="{9D8B030D-6E8A-4147-A177-3AD203B41FA5}">
                      <a16:colId xmlns:a16="http://schemas.microsoft.com/office/drawing/2014/main" val="2709059720"/>
                    </a:ext>
                  </a:extLst>
                </a:gridCol>
                <a:gridCol w="493776">
                  <a:extLst>
                    <a:ext uri="{9D8B030D-6E8A-4147-A177-3AD203B41FA5}">
                      <a16:colId xmlns:a16="http://schemas.microsoft.com/office/drawing/2014/main" val="3377642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06384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- 2024-03-18 15:23:05</a:t>
                      </a:r>
                      <a:r>
                        <a:rPr kumimoji="0" lang="en-US" sz="1000" b="0" i="0" u="none" strike="noStrike" kern="1200" cap="none" spc="0" normalizeH="0" baseline="0" noProof="0">
                          <a:ln>
                            <a:noFill/>
                          </a:ln>
                          <a:solidFill>
                            <a:prstClr val="black"/>
                          </a:solidFill>
                          <a:effectLst/>
                          <a:uLnTx/>
                          <a:uFillTx/>
                          <a:latin typeface="Calibri"/>
                          <a:ea typeface="+mn-ea"/>
                          <a:cs typeface="+mn-cs"/>
                        </a:rPr>
                        <a:t>
 For this week's Women's History Month spotlight, we asked Julie V. for the best career advice she ever received. Julie shares that one recommendation led her on a journey to discover her confidence, develop her skills, meet new people, and find her successful career at TMA.
"From this recommendation, I realized that I was being recognized as an industry expert. Teaching the class helped me to sharpen my presentation skills and gave me the confidence to join the Board of Directors of multiple industry groups, eventually serving as President of those groups and representative to a national group. Being a part of these boards also helped me to develop leadership skills which resulted in professional roles of increasingly more responsibility. Most importantly, all of these activities allowed me to meet and interact with people who would eventually become colleagues, customers, and/or business partners."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6.7999131001521 %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35758525"/>
                  </a:ext>
                </a:extLst>
              </a:tr>
            </a:tbl>
          </a:graphicData>
        </a:graphic>
      </p:graphicFrame>
      <p:sp>
        <p:nvSpPr>
          <p:cNvPr id="4" name="Text Placeholder 3">
            <a:extLst>
              <a:ext uri="{FF2B5EF4-FFF2-40B4-BE49-F238E27FC236}">
                <a16:creationId xmlns:a16="http://schemas.microsoft.com/office/drawing/2014/main" id="{1F16BCFD-07F6-403E-8AAE-B9DF717E12CB}"/>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610199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BB168-4C51-4393-91FA-ADB21358D5E6}"/>
              </a:ext>
            </a:extLst>
          </p:cNvPr>
          <p:cNvSpPr>
            <a:spLocks noGrp="1"/>
          </p:cNvSpPr>
          <p:nvPr>
            <p:ph type="title"/>
          </p:nvPr>
        </p:nvSpPr>
        <p:spPr/>
        <p:txBody>
          <a:bodyPr/>
          <a:lstStyle/>
          <a:p>
            <a:r>
              <a:rPr lang="en-US"/>
              <a:t>LinkedIn Posts Table | All profiles - 24 of 24</a:t>
            </a:r>
          </a:p>
        </p:txBody>
      </p:sp>
      <p:graphicFrame>
        <p:nvGraphicFramePr>
          <p:cNvPr id="5" name="Table Placeholder 4">
            <a:extLst>
              <a:ext uri="{FF2B5EF4-FFF2-40B4-BE49-F238E27FC236}">
                <a16:creationId xmlns:a16="http://schemas.microsoft.com/office/drawing/2014/main" id="{FC184C06-1996-45E3-8D55-E0EA8B40610A}"/>
              </a:ext>
            </a:extLst>
          </p:cNvPr>
          <p:cNvGraphicFramePr>
            <a:graphicFrameLocks noGrp="1"/>
          </p:cNvGraphicFramePr>
          <p:nvPr>
            <p:ph type="tbl" sz="quarter" idx="13"/>
            <p:extLst>
              <p:ext uri="{D42A27DB-BD31-4B8C-83A1-F6EECF244321}">
                <p14:modId xmlns:p14="http://schemas.microsoft.com/office/powerpoint/2010/main" val="3152152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230650038"/>
                    </a:ext>
                  </a:extLst>
                </a:gridCol>
                <a:gridCol w="1563623">
                  <a:extLst>
                    <a:ext uri="{9D8B030D-6E8A-4147-A177-3AD203B41FA5}">
                      <a16:colId xmlns:a16="http://schemas.microsoft.com/office/drawing/2014/main" val="3923422114"/>
                    </a:ext>
                  </a:extLst>
                </a:gridCol>
                <a:gridCol w="493776">
                  <a:extLst>
                    <a:ext uri="{9D8B030D-6E8A-4147-A177-3AD203B41FA5}">
                      <a16:colId xmlns:a16="http://schemas.microsoft.com/office/drawing/2014/main" val="3700001403"/>
                    </a:ext>
                  </a:extLst>
                </a:gridCol>
                <a:gridCol w="493776">
                  <a:extLst>
                    <a:ext uri="{9D8B030D-6E8A-4147-A177-3AD203B41FA5}">
                      <a16:colId xmlns:a16="http://schemas.microsoft.com/office/drawing/2014/main" val="2571164934"/>
                    </a:ext>
                  </a:extLst>
                </a:gridCol>
                <a:gridCol w="493776">
                  <a:extLst>
                    <a:ext uri="{9D8B030D-6E8A-4147-A177-3AD203B41FA5}">
                      <a16:colId xmlns:a16="http://schemas.microsoft.com/office/drawing/2014/main" val="3152402890"/>
                    </a:ext>
                  </a:extLst>
                </a:gridCol>
                <a:gridCol w="493776">
                  <a:extLst>
                    <a:ext uri="{9D8B030D-6E8A-4147-A177-3AD203B41FA5}">
                      <a16:colId xmlns:a16="http://schemas.microsoft.com/office/drawing/2014/main" val="3162760132"/>
                    </a:ext>
                  </a:extLst>
                </a:gridCol>
                <a:gridCol w="493776">
                  <a:extLst>
                    <a:ext uri="{9D8B030D-6E8A-4147-A177-3AD203B41FA5}">
                      <a16:colId xmlns:a16="http://schemas.microsoft.com/office/drawing/2014/main" val="877632871"/>
                    </a:ext>
                  </a:extLst>
                </a:gridCol>
                <a:gridCol w="493776">
                  <a:extLst>
                    <a:ext uri="{9D8B030D-6E8A-4147-A177-3AD203B41FA5}">
                      <a16:colId xmlns:a16="http://schemas.microsoft.com/office/drawing/2014/main" val="864717372"/>
                    </a:ext>
                  </a:extLst>
                </a:gridCol>
                <a:gridCol w="493776">
                  <a:extLst>
                    <a:ext uri="{9D8B030D-6E8A-4147-A177-3AD203B41FA5}">
                      <a16:colId xmlns:a16="http://schemas.microsoft.com/office/drawing/2014/main" val="2875878846"/>
                    </a:ext>
                  </a:extLst>
                </a:gridCol>
                <a:gridCol w="493776">
                  <a:extLst>
                    <a:ext uri="{9D8B030D-6E8A-4147-A177-3AD203B41FA5}">
                      <a16:colId xmlns:a16="http://schemas.microsoft.com/office/drawing/2014/main" val="1849324158"/>
                    </a:ext>
                  </a:extLst>
                </a:gridCol>
                <a:gridCol w="493776">
                  <a:extLst>
                    <a:ext uri="{9D8B030D-6E8A-4147-A177-3AD203B41FA5}">
                      <a16:colId xmlns:a16="http://schemas.microsoft.com/office/drawing/2014/main" val="2777581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13352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- 2024-03-15 15:00:00</a:t>
                      </a:r>
                      <a:r>
                        <a:rPr kumimoji="0" lang="en-US" sz="1000" b="0" i="0" u="none" strike="noStrike" kern="1200" cap="none" spc="0" normalizeH="0" baseline="0" noProof="0">
                          <a:ln>
                            <a:noFill/>
                          </a:ln>
                          <a:solidFill>
                            <a:prstClr val="black"/>
                          </a:solidFill>
                          <a:effectLst/>
                          <a:uLnTx/>
                          <a:uFillTx/>
                          <a:latin typeface="Calibri"/>
                          <a:ea typeface="+mn-ea"/>
                          <a:cs typeface="+mn-cs"/>
                        </a:rPr>
                        <a:t>
 Kindness knows no bounds, and that's why TMA is proud to support Doctors Without Borders as our March Charity of the Month.
Doctors Without Borders/Médecins Sans Frontières - USA provides medical care to people in over 60 countries whose survival is threatened by violence, neglect, or catastrophe. Together we can help the lives of those who need it most.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3.2552083333333 %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26143388"/>
                  </a:ext>
                </a:extLst>
              </a:tr>
            </a:tbl>
          </a:graphicData>
        </a:graphic>
      </p:graphicFrame>
      <p:sp>
        <p:nvSpPr>
          <p:cNvPr id="4" name="Text Placeholder 3">
            <a:extLst>
              <a:ext uri="{FF2B5EF4-FFF2-40B4-BE49-F238E27FC236}">
                <a16:creationId xmlns:a16="http://schemas.microsoft.com/office/drawing/2014/main" id="{070C950E-5A30-40FD-A0E8-EE4665023ACE}"/>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6498048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5179</Words>
  <Application>Microsoft Office PowerPoint</Application>
  <PresentationFormat>On-screen Show (4:3)</PresentationFormat>
  <Paragraphs>965</Paragraphs>
  <Slides>55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55</vt:i4>
      </vt:variant>
    </vt:vector>
  </HeadingPairs>
  <TitlesOfParts>
    <vt:vector size="58" baseType="lpstr">
      <vt:lpstr>Calibri</vt:lpstr>
      <vt:lpstr>Arial</vt:lpstr>
      <vt:lpstr>quintly_template</vt:lpstr>
      <vt:lpstr>TMNAS Social Media</vt:lpstr>
      <vt:lpstr>Overall Overall Audience | TMNAS</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3</vt:lpstr>
      <vt:lpstr>Twitter Own and Retweeted Tweets Table | TMNAS - 2 of 3</vt:lpstr>
      <vt:lpstr>Twitter Own and Retweeted Tweets Table | TMNAS - 3 of 3</vt:lpstr>
      <vt:lpstr>LinkedIn Key Metrics Table | TMNAS</vt:lpstr>
      <vt:lpstr>LinkedIn LinkedIn Followers Change | TMNAS</vt:lpstr>
      <vt:lpstr>LinkedIn Average Interactions Per LinkedIn Update | TMNAS</vt:lpstr>
      <vt:lpstr>LinkedIn Total Interactions Per Month | TMNAS</vt:lpstr>
      <vt:lpstr>LinkedIn Post Impressions | TMNAS</vt:lpstr>
      <vt:lpstr>LinkedIn Posts Table | TMNAS - 1 of 3</vt:lpstr>
      <vt:lpstr>LinkedIn Posts Table | TMNAS - 2 of 3</vt:lpstr>
      <vt:lpstr>LinkedIn Posts Table | TMNAS - 3 of 3</vt:lpstr>
      <vt:lpstr>Instagram Key Metrics Table | TMNAS</vt:lpstr>
      <vt:lpstr>Instagram Instagram Followers Change | TMNAS</vt:lpstr>
      <vt:lpstr>Instagram Average Interactions Per Instagram Post | TMNAS</vt:lpstr>
      <vt:lpstr>Instagram Total Interactions Per Month | TMNAS</vt:lpstr>
      <vt:lpstr>Instagram Top Instagram Posts Table | TMNAS - 1 of 2</vt:lpstr>
      <vt:lpstr>Instagram Top Instagram Posts Table | TMNAS - 2 of 2</vt:lpstr>
      <vt:lpstr>Facebook Key Metrics Table | TMNAS</vt:lpstr>
      <vt:lpstr>Facebook Own Posts Table | TMNAS - 1 of 4</vt:lpstr>
      <vt:lpstr>Facebook Own Posts Table | TMNAS - 2 of 4</vt:lpstr>
      <vt:lpstr>Facebook Own Posts Table | TMNAS - 3 of 4</vt:lpstr>
      <vt:lpstr>Facebook Own Posts Table | TMNAS - 4 of 4</vt:lpstr>
      <vt:lpstr>Facebook Facebook Fans Change | TMNAS</vt:lpstr>
      <vt:lpstr>Facebook Average Interactions Per Facebook Post | TMNAS</vt:lpstr>
      <vt:lpstr>Facebook Total Interactions Per Month | TMNAS</vt:lpstr>
      <vt:lpstr>LinkedIn Posts Table | All profiles - 1 of 24</vt:lpstr>
      <vt:lpstr>LinkedIn Posts Table | All profiles - 2 of 24</vt:lpstr>
      <vt:lpstr>LinkedIn Posts Table | All profiles - 3 of 24</vt:lpstr>
      <vt:lpstr>LinkedIn Posts Table | All profiles - 4 of 24</vt:lpstr>
      <vt:lpstr>LinkedIn Posts Table | All profiles - 5 of 24</vt:lpstr>
      <vt:lpstr>LinkedIn Posts Table | All profiles - 6 of 24</vt:lpstr>
      <vt:lpstr>LinkedIn Posts Table | All profiles - 7 of 24</vt:lpstr>
      <vt:lpstr>LinkedIn Posts Table | All profiles - 8 of 24</vt:lpstr>
      <vt:lpstr>LinkedIn Posts Table | All profiles - 9 of 24</vt:lpstr>
      <vt:lpstr>LinkedIn Posts Table | All profiles - 10 of 24</vt:lpstr>
      <vt:lpstr>LinkedIn Posts Table | All profiles - 11 of 24</vt:lpstr>
      <vt:lpstr>LinkedIn Posts Table | All profiles - 12 of 24</vt:lpstr>
      <vt:lpstr>LinkedIn Posts Table | All profiles - 13 of 24</vt:lpstr>
      <vt:lpstr>LinkedIn Posts Table | All profiles - 14 of 24</vt:lpstr>
      <vt:lpstr>LinkedIn Posts Table | All profiles - 15 of 24</vt:lpstr>
      <vt:lpstr>LinkedIn Posts Table | All profiles - 16 of 24</vt:lpstr>
      <vt:lpstr>LinkedIn Posts Table | All profiles - 17 of 24</vt:lpstr>
      <vt:lpstr>LinkedIn Posts Table | All profiles - 18 of 24</vt:lpstr>
      <vt:lpstr>LinkedIn Posts Table | All profiles - 19 of 24</vt:lpstr>
      <vt:lpstr>LinkedIn Posts Table | All profiles - 20 of 24</vt:lpstr>
      <vt:lpstr>LinkedIn Posts Table | All profiles - 21 of 24</vt:lpstr>
      <vt:lpstr>LinkedIn Posts Table | All profiles - 22 of 24</vt:lpstr>
      <vt:lpstr>LinkedIn Posts Table | All profiles - 23 of 24</vt:lpstr>
      <vt:lpstr>LinkedIn Posts Table | All profiles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dc:title>
  <dc:creator>Frederik Born</dc:creator>
  <cp:lastModifiedBy>Frederik Born</cp:lastModifiedBy>
  <cp:revision>1</cp:revision>
  <dcterms:created xsi:type="dcterms:W3CDTF">2024-04-02T18:52:10Z</dcterms:created>
  <dcterms:modified xsi:type="dcterms:W3CDTF">2024-04-02T18:53:33Z</dcterms:modified>
</cp:coreProperties>
</file>