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9" r:id="rId41"/>
    <p:sldId id="300" r:id="rId42"/>
    <p:sldId id="301" r:id="rId43"/>
    <p:sldId id="302" r:id="rId44"/>
    <p:sldId id="303"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45352</c:v>
                </c:pt>
              </c:numCache>
            </c:numRef>
          </c:cat>
          <c:val>
            <c:numRef>
              <c:f>Sheet1!$B$2</c:f>
              <c:numCache>
                <c:formatCode>General</c:formatCode>
                <c:ptCount val="1"/>
                <c:pt idx="0">
                  <c:v>1907</c:v>
                </c:pt>
              </c:numCache>
            </c:numRef>
          </c:val>
          <c:extLst>
            <c:ext xmlns:c16="http://schemas.microsoft.com/office/drawing/2014/chart" uri="{C3380CC4-5D6E-409C-BE32-E72D297353CC}">
              <c16:uniqueId val="{00000000-E64A-4438-B143-74B1C9924C4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45352</c:v>
                </c:pt>
              </c:numCache>
            </c:numRef>
          </c:cat>
          <c:val>
            <c:numRef>
              <c:f>Sheet1!$C$2</c:f>
              <c:numCache>
                <c:formatCode>General</c:formatCode>
                <c:ptCount val="1"/>
                <c:pt idx="0">
                  <c:v>2855</c:v>
                </c:pt>
              </c:numCache>
            </c:numRef>
          </c:val>
          <c:extLst>
            <c:ext xmlns:c16="http://schemas.microsoft.com/office/drawing/2014/chart" uri="{C3380CC4-5D6E-409C-BE32-E72D297353CC}">
              <c16:uniqueId val="{00000001-E64A-4438-B143-74B1C9924C4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45352</c:v>
                </c:pt>
              </c:numCache>
            </c:numRef>
          </c:cat>
          <c:val>
            <c:numRef>
              <c:f>Sheet1!$D$2</c:f>
              <c:numCache>
                <c:formatCode>General</c:formatCode>
                <c:ptCount val="1"/>
                <c:pt idx="0">
                  <c:v>4360</c:v>
                </c:pt>
              </c:numCache>
            </c:numRef>
          </c:val>
          <c:extLst>
            <c:ext xmlns:c16="http://schemas.microsoft.com/office/drawing/2014/chart" uri="{C3380CC4-5D6E-409C-BE32-E72D297353CC}">
              <c16:uniqueId val="{00000002-E64A-4438-B143-74B1C9924C4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45352</c:v>
                </c:pt>
              </c:numCache>
            </c:numRef>
          </c:cat>
          <c:val>
            <c:numRef>
              <c:f>Sheet1!$E$2</c:f>
              <c:numCache>
                <c:formatCode>General</c:formatCode>
                <c:ptCount val="1"/>
                <c:pt idx="0">
                  <c:v>1187</c:v>
                </c:pt>
              </c:numCache>
            </c:numRef>
          </c:val>
          <c:extLst>
            <c:ext xmlns:c16="http://schemas.microsoft.com/office/drawing/2014/chart" uri="{C3380CC4-5D6E-409C-BE32-E72D297353CC}">
              <c16:uniqueId val="{00000003-E64A-4438-B143-74B1C9924C4D}"/>
            </c:ext>
          </c:extLst>
        </c:ser>
        <c:dLbls>
          <c:showLegendKey val="0"/>
          <c:showVal val="0"/>
          <c:showCatName val="0"/>
          <c:showSerName val="0"/>
          <c:showPercent val="0"/>
          <c:showBubbleSize val="0"/>
        </c:dLbls>
        <c:gapWidth val="219"/>
        <c:overlap val="-27"/>
        <c:axId val="388555272"/>
        <c:axId val="388556256"/>
      </c:barChart>
      <c:dateAx>
        <c:axId val="388555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56256"/>
        <c:crosses val="autoZero"/>
        <c:auto val="1"/>
        <c:lblOffset val="100"/>
        <c:baseTimeUnit val="days"/>
      </c:dateAx>
      <c:valAx>
        <c:axId val="388556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55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1</c:v>
                </c:pt>
                <c:pt idx="2">
                  <c:v>-1</c:v>
                </c:pt>
                <c:pt idx="3">
                  <c:v>0</c:v>
                </c:pt>
              </c:numCache>
            </c:numRef>
          </c:val>
          <c:extLst>
            <c:ext xmlns:c16="http://schemas.microsoft.com/office/drawing/2014/chart" uri="{C3380CC4-5D6E-409C-BE32-E72D297353CC}">
              <c16:uniqueId val="{00000000-7209-45DD-966E-EF7409FDD457}"/>
            </c:ext>
          </c:extLst>
        </c:ser>
        <c:dLbls>
          <c:showLegendKey val="0"/>
          <c:showVal val="0"/>
          <c:showCatName val="0"/>
          <c:showSerName val="0"/>
          <c:showPercent val="0"/>
          <c:showBubbleSize val="0"/>
        </c:dLbls>
        <c:gapWidth val="219"/>
        <c:overlap val="-27"/>
        <c:axId val="392351144"/>
        <c:axId val="392350160"/>
      </c:barChart>
      <c:dateAx>
        <c:axId val="39235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50160"/>
        <c:crosses val="autoZero"/>
        <c:auto val="1"/>
        <c:lblOffset val="100"/>
        <c:baseTimeUnit val="months"/>
      </c:dateAx>
      <c:valAx>
        <c:axId val="39235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5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9</c:v>
                </c:pt>
                <c:pt idx="1">
                  <c:v>7</c:v>
                </c:pt>
                <c:pt idx="2">
                  <c:v>9</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09E-453B-9BA4-046E011E2AB0}"/>
            </c:ext>
          </c:extLst>
        </c:ser>
        <c:dLbls>
          <c:showLegendKey val="0"/>
          <c:showVal val="0"/>
          <c:showCatName val="0"/>
          <c:showSerName val="0"/>
          <c:showPercent val="0"/>
          <c:showBubbleSize val="0"/>
        </c:dLbls>
        <c:gapWidth val="219"/>
        <c:overlap val="-27"/>
        <c:axId val="392344584"/>
        <c:axId val="392346224"/>
      </c:barChart>
      <c:dateAx>
        <c:axId val="392344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46224"/>
        <c:crosses val="autoZero"/>
        <c:auto val="1"/>
        <c:lblOffset val="100"/>
        <c:baseTimeUnit val="months"/>
      </c:dateAx>
      <c:valAx>
        <c:axId val="39234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4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91</c:v>
                </c:pt>
                <c:pt idx="1">
                  <c:v>84</c:v>
                </c:pt>
                <c:pt idx="2">
                  <c:v>123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46A-4300-A99E-187C5A69B590}"/>
            </c:ext>
          </c:extLst>
        </c:ser>
        <c:dLbls>
          <c:showLegendKey val="0"/>
          <c:showVal val="0"/>
          <c:showCatName val="0"/>
          <c:showSerName val="0"/>
          <c:showPercent val="0"/>
          <c:showBubbleSize val="0"/>
        </c:dLbls>
        <c:gapWidth val="219"/>
        <c:overlap val="-27"/>
        <c:axId val="394095152"/>
        <c:axId val="394095480"/>
      </c:barChart>
      <c:catAx>
        <c:axId val="39409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95480"/>
        <c:crosses val="autoZero"/>
        <c:auto val="1"/>
        <c:lblAlgn val="ctr"/>
        <c:lblOffset val="100"/>
        <c:noMultiLvlLbl val="0"/>
      </c:catAx>
      <c:valAx>
        <c:axId val="39409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09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3115</c:v>
                </c:pt>
                <c:pt idx="1">
                  <c:v>3313</c:v>
                </c:pt>
                <c:pt idx="2">
                  <c:v>3922</c:v>
                </c:pt>
                <c:pt idx="3">
                  <c:v>0</c:v>
                </c:pt>
                <c:pt idx="4">
                  <c:v>0</c:v>
                </c:pt>
              </c:numCache>
            </c:numRef>
          </c:val>
          <c:extLst>
            <c:ext xmlns:c16="http://schemas.microsoft.com/office/drawing/2014/chart" uri="{C3380CC4-5D6E-409C-BE32-E72D297353CC}">
              <c16:uniqueId val="{00000000-2BCE-4079-9D72-B3AB658564E0}"/>
            </c:ext>
          </c:extLst>
        </c:ser>
        <c:dLbls>
          <c:showLegendKey val="0"/>
          <c:showVal val="0"/>
          <c:showCatName val="0"/>
          <c:showSerName val="0"/>
          <c:showPercent val="0"/>
          <c:showBubbleSize val="0"/>
        </c:dLbls>
        <c:gapWidth val="219"/>
        <c:overlap val="-27"/>
        <c:axId val="319098976"/>
        <c:axId val="319100944"/>
      </c:barChart>
      <c:dateAx>
        <c:axId val="319098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100944"/>
        <c:crosses val="autoZero"/>
        <c:auto val="1"/>
        <c:lblOffset val="100"/>
        <c:baseTimeUnit val="months"/>
      </c:dateAx>
      <c:valAx>
        <c:axId val="319100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9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-1</c:v>
                </c:pt>
                <c:pt idx="3">
                  <c:v>0</c:v>
                </c:pt>
              </c:numCache>
            </c:numRef>
          </c:val>
          <c:extLst>
            <c:ext xmlns:c16="http://schemas.microsoft.com/office/drawing/2014/chart" uri="{C3380CC4-5D6E-409C-BE32-E72D297353CC}">
              <c16:uniqueId val="{00000000-9AE6-4DD1-8355-25D6F57BBBF4}"/>
            </c:ext>
          </c:extLst>
        </c:ser>
        <c:dLbls>
          <c:showLegendKey val="0"/>
          <c:showVal val="0"/>
          <c:showCatName val="0"/>
          <c:showSerName val="0"/>
          <c:showPercent val="0"/>
          <c:showBubbleSize val="0"/>
        </c:dLbls>
        <c:gapWidth val="219"/>
        <c:overlap val="-27"/>
        <c:axId val="500324688"/>
        <c:axId val="500325016"/>
      </c:barChart>
      <c:dateAx>
        <c:axId val="500324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25016"/>
        <c:crosses val="autoZero"/>
        <c:auto val="1"/>
        <c:lblOffset val="100"/>
        <c:baseTimeUnit val="months"/>
      </c:dateAx>
      <c:valAx>
        <c:axId val="50032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24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182-4126-8CE8-F1DC04BF735C}"/>
            </c:ext>
          </c:extLst>
        </c:ser>
        <c:dLbls>
          <c:showLegendKey val="0"/>
          <c:showVal val="0"/>
          <c:showCatName val="0"/>
          <c:showSerName val="0"/>
          <c:showPercent val="0"/>
          <c:showBubbleSize val="0"/>
        </c:dLbls>
        <c:gapWidth val="219"/>
        <c:overlap val="-27"/>
        <c:axId val="500321080"/>
        <c:axId val="500326000"/>
      </c:barChart>
      <c:dateAx>
        <c:axId val="50032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26000"/>
        <c:crosses val="autoZero"/>
        <c:auto val="1"/>
        <c:lblOffset val="100"/>
        <c:baseTimeUnit val="months"/>
      </c:dateAx>
      <c:valAx>
        <c:axId val="50032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2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12</c:v>
                </c:pt>
                <c:pt idx="1">
                  <c:v>22</c:v>
                </c:pt>
                <c:pt idx="2">
                  <c:v>9</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DD6-43B4-AB7B-C4E417477064}"/>
            </c:ext>
          </c:extLst>
        </c:ser>
        <c:dLbls>
          <c:showLegendKey val="0"/>
          <c:showVal val="0"/>
          <c:showCatName val="0"/>
          <c:showSerName val="0"/>
          <c:showPercent val="0"/>
          <c:showBubbleSize val="0"/>
        </c:dLbls>
        <c:gapWidth val="219"/>
        <c:overlap val="-27"/>
        <c:axId val="500298448"/>
        <c:axId val="500305336"/>
      </c:barChart>
      <c:catAx>
        <c:axId val="50029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305336"/>
        <c:crosses val="autoZero"/>
        <c:auto val="1"/>
        <c:lblAlgn val="ctr"/>
        <c:lblOffset val="100"/>
        <c:noMultiLvlLbl val="0"/>
      </c:catAx>
      <c:valAx>
        <c:axId val="50030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29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41</c:v>
                </c:pt>
                <c:pt idx="1">
                  <c:v>33</c:v>
                </c:pt>
                <c:pt idx="2">
                  <c:v>51</c:v>
                </c:pt>
                <c:pt idx="3">
                  <c:v>0</c:v>
                </c:pt>
              </c:numCache>
            </c:numRef>
          </c:val>
          <c:extLst>
            <c:ext xmlns:c16="http://schemas.microsoft.com/office/drawing/2014/chart" uri="{C3380CC4-5D6E-409C-BE32-E72D297353CC}">
              <c16:uniqueId val="{00000000-0848-44BE-855D-6D53C02DB805}"/>
            </c:ext>
          </c:extLst>
        </c:ser>
        <c:dLbls>
          <c:showLegendKey val="0"/>
          <c:showVal val="0"/>
          <c:showCatName val="0"/>
          <c:showSerName val="0"/>
          <c:showPercent val="0"/>
          <c:showBubbleSize val="0"/>
        </c:dLbls>
        <c:gapWidth val="219"/>
        <c:overlap val="-27"/>
        <c:axId val="505919328"/>
        <c:axId val="505917032"/>
      </c:barChart>
      <c:dateAx>
        <c:axId val="505919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17032"/>
        <c:crosses val="autoZero"/>
        <c:auto val="1"/>
        <c:lblOffset val="100"/>
        <c:baseTimeUnit val="months"/>
      </c:dateAx>
      <c:valAx>
        <c:axId val="50591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19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Sheet1!$A$2:$A$4</c:f>
              <c:strCache>
                <c:ptCount val="3"/>
                <c:pt idx="0">
                  <c:v>2024-01</c:v>
                </c:pt>
                <c:pt idx="1">
                  <c:v>2024-02</c:v>
                </c:pt>
                <c:pt idx="2">
                  <c:v>2024-03</c:v>
                </c:pt>
              </c:strCache>
            </c:strRef>
          </c:cat>
          <c:val>
            <c:numRef>
              <c:f>Sheet1!$B$2:$B$4</c:f>
              <c:numCache>
                <c:formatCode>General</c:formatCode>
                <c:ptCount val="3"/>
                <c:pt idx="0">
                  <c:v>49</c:v>
                </c:pt>
                <c:pt idx="1">
                  <c:v>41</c:v>
                </c:pt>
                <c:pt idx="2">
                  <c:v>50</c:v>
                </c:pt>
              </c:numCache>
            </c:numRef>
          </c:val>
          <c:extLst>
            <c:ext xmlns:c16="http://schemas.microsoft.com/office/drawing/2014/chart" uri="{C3380CC4-5D6E-409C-BE32-E72D297353CC}">
              <c16:uniqueId val="{00000000-16C0-4B02-9ACE-7931BBF2FEB9}"/>
            </c:ext>
          </c:extLst>
        </c:ser>
        <c:dLbls>
          <c:showLegendKey val="0"/>
          <c:showVal val="0"/>
          <c:showCatName val="0"/>
          <c:showSerName val="0"/>
          <c:showPercent val="0"/>
          <c:showBubbleSize val="0"/>
        </c:dLbls>
        <c:gapWidth val="219"/>
        <c:overlap val="-27"/>
        <c:axId val="505919984"/>
        <c:axId val="505916376"/>
      </c:barChart>
      <c:catAx>
        <c:axId val="50591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16376"/>
        <c:crosses val="autoZero"/>
        <c:auto val="1"/>
        <c:lblAlgn val="ctr"/>
        <c:lblOffset val="100"/>
        <c:noMultiLvlLbl val="0"/>
      </c:catAx>
      <c:valAx>
        <c:axId val="50591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1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Sheet1!$A$2:$A$4</c:f>
              <c:strCache>
                <c:ptCount val="3"/>
                <c:pt idx="0">
                  <c:v>2024-01</c:v>
                </c:pt>
                <c:pt idx="1">
                  <c:v>2024-02</c:v>
                </c:pt>
                <c:pt idx="2">
                  <c:v>2024-03</c:v>
                </c:pt>
              </c:strCache>
            </c:strRef>
          </c:cat>
          <c:val>
            <c:numRef>
              <c:f>Sheet1!$B$2:$B$4</c:f>
              <c:numCache>
                <c:formatCode>General</c:formatCode>
                <c:ptCount val="3"/>
                <c:pt idx="0">
                  <c:v>441</c:v>
                </c:pt>
                <c:pt idx="1">
                  <c:v>329</c:v>
                </c:pt>
                <c:pt idx="2">
                  <c:v>500</c:v>
                </c:pt>
              </c:numCache>
            </c:numRef>
          </c:val>
          <c:extLst>
            <c:ext xmlns:c16="http://schemas.microsoft.com/office/drawing/2014/chart" uri="{C3380CC4-5D6E-409C-BE32-E72D297353CC}">
              <c16:uniqueId val="{00000000-A14F-4E99-B772-2A1045DAB992}"/>
            </c:ext>
          </c:extLst>
        </c:ser>
        <c:dLbls>
          <c:showLegendKey val="0"/>
          <c:showVal val="0"/>
          <c:showCatName val="0"/>
          <c:showSerName val="0"/>
          <c:showPercent val="0"/>
          <c:showBubbleSize val="0"/>
        </c:dLbls>
        <c:gapWidth val="219"/>
        <c:overlap val="-27"/>
        <c:axId val="505915720"/>
        <c:axId val="505916048"/>
      </c:barChart>
      <c:catAx>
        <c:axId val="50591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16048"/>
        <c:crosses val="autoZero"/>
        <c:auto val="1"/>
        <c:lblAlgn val="ctr"/>
        <c:lblOffset val="100"/>
        <c:noMultiLvlLbl val="0"/>
      </c:catAx>
      <c:valAx>
        <c:axId val="50591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1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140</c:v>
                </c:pt>
                <c:pt idx="1">
                  <c:v>14953</c:v>
                </c:pt>
                <c:pt idx="2">
                  <c:v>11863</c:v>
                </c:pt>
                <c:pt idx="3">
                  <c:v>18395</c:v>
                </c:pt>
              </c:numCache>
            </c:numRef>
          </c:val>
          <c:extLst>
            <c:ext xmlns:c16="http://schemas.microsoft.com/office/drawing/2014/chart" uri="{C3380CC4-5D6E-409C-BE32-E72D297353CC}">
              <c16:uniqueId val="{00000000-A55C-46A5-B1AF-694F0C0DA179}"/>
            </c:ext>
          </c:extLst>
        </c:ser>
        <c:dLbls>
          <c:showLegendKey val="0"/>
          <c:showVal val="0"/>
          <c:showCatName val="0"/>
          <c:showSerName val="0"/>
          <c:showPercent val="0"/>
          <c:showBubbleSize val="0"/>
        </c:dLbls>
        <c:gapWidth val="219"/>
        <c:overlap val="-27"/>
        <c:axId val="505924576"/>
        <c:axId val="505925888"/>
      </c:barChart>
      <c:catAx>
        <c:axId val="50592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25888"/>
        <c:crosses val="autoZero"/>
        <c:auto val="1"/>
        <c:lblAlgn val="ctr"/>
        <c:lblOffset val="100"/>
        <c:noMultiLvlLbl val="0"/>
      </c:catAx>
      <c:valAx>
        <c:axId val="50592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92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13</c:v>
                </c:pt>
                <c:pt idx="3">
                  <c:v>1</c:v>
                </c:pt>
              </c:numCache>
            </c:numRef>
          </c:val>
          <c:extLst>
            <c:ext xmlns:c16="http://schemas.microsoft.com/office/drawing/2014/chart" uri="{C3380CC4-5D6E-409C-BE32-E72D297353CC}">
              <c16:uniqueId val="{00000000-0C48-46E8-A146-7218BDE27B89}"/>
            </c:ext>
          </c:extLst>
        </c:ser>
        <c:dLbls>
          <c:showLegendKey val="0"/>
          <c:showVal val="0"/>
          <c:showCatName val="0"/>
          <c:showSerName val="0"/>
          <c:showPercent val="0"/>
          <c:showBubbleSize val="0"/>
        </c:dLbls>
        <c:gapWidth val="219"/>
        <c:overlap val="-27"/>
        <c:axId val="288987600"/>
        <c:axId val="288985304"/>
      </c:barChart>
      <c:dateAx>
        <c:axId val="288987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85304"/>
        <c:crosses val="autoZero"/>
        <c:auto val="1"/>
        <c:lblOffset val="100"/>
        <c:baseTimeUnit val="months"/>
      </c:dateAx>
      <c:valAx>
        <c:axId val="28898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8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37</c:v>
                </c:pt>
                <c:pt idx="2">
                  <c:v>51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E01-42D8-B9F3-082AB2A0A902}"/>
            </c:ext>
          </c:extLst>
        </c:ser>
        <c:dLbls>
          <c:showLegendKey val="0"/>
          <c:showVal val="0"/>
          <c:showCatName val="0"/>
          <c:showSerName val="0"/>
          <c:showPercent val="0"/>
          <c:showBubbleSize val="0"/>
        </c:dLbls>
        <c:gapWidth val="219"/>
        <c:overlap val="-27"/>
        <c:axId val="288984648"/>
        <c:axId val="288993504"/>
      </c:barChart>
      <c:dateAx>
        <c:axId val="288984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93504"/>
        <c:crosses val="autoZero"/>
        <c:auto val="1"/>
        <c:lblOffset val="100"/>
        <c:baseTimeUnit val="months"/>
      </c:dateAx>
      <c:valAx>
        <c:axId val="28899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84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261</c:v>
                </c:pt>
                <c:pt idx="1">
                  <c:v>263</c:v>
                </c:pt>
                <c:pt idx="2">
                  <c:v>567</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80C-49D6-AD9F-2B398DB5DD9C}"/>
            </c:ext>
          </c:extLst>
        </c:ser>
        <c:dLbls>
          <c:showLegendKey val="0"/>
          <c:showVal val="0"/>
          <c:showCatName val="0"/>
          <c:showSerName val="0"/>
          <c:showPercent val="0"/>
          <c:showBubbleSize val="0"/>
        </c:dLbls>
        <c:gapWidth val="219"/>
        <c:overlap val="-27"/>
        <c:axId val="288987272"/>
        <c:axId val="288989568"/>
      </c:barChart>
      <c:catAx>
        <c:axId val="28898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89568"/>
        <c:crosses val="autoZero"/>
        <c:auto val="1"/>
        <c:lblAlgn val="ctr"/>
        <c:lblOffset val="100"/>
        <c:noMultiLvlLbl val="0"/>
      </c:catAx>
      <c:valAx>
        <c:axId val="28898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8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4214</c:v>
                </c:pt>
                <c:pt idx="1">
                  <c:v>5422</c:v>
                </c:pt>
                <c:pt idx="2">
                  <c:v>13844</c:v>
                </c:pt>
              </c:numCache>
            </c:numRef>
          </c:val>
          <c:extLst>
            <c:ext xmlns:c16="http://schemas.microsoft.com/office/drawing/2014/chart" uri="{C3380CC4-5D6E-409C-BE32-E72D297353CC}">
              <c16:uniqueId val="{00000000-A92F-4FA8-B80E-90BC13C7F368}"/>
            </c:ext>
          </c:extLst>
        </c:ser>
        <c:dLbls>
          <c:showLegendKey val="0"/>
          <c:showVal val="0"/>
          <c:showCatName val="0"/>
          <c:showSerName val="0"/>
          <c:showPercent val="0"/>
          <c:showBubbleSize val="0"/>
        </c:dLbls>
        <c:gapWidth val="219"/>
        <c:overlap val="-27"/>
        <c:axId val="289000064"/>
        <c:axId val="288996456"/>
      </c:barChart>
      <c:dateAx>
        <c:axId val="289000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96456"/>
        <c:crosses val="autoZero"/>
        <c:auto val="1"/>
        <c:lblOffset val="100"/>
        <c:baseTimeUnit val="months"/>
      </c:dateAx>
      <c:valAx>
        <c:axId val="28899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0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30B25-5AEA-4F83-B7B0-D3108BF1F4AB}"/>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55BE5DCB-4123-4109-9CA4-BFC35A3ACB8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4118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84CD-99E3-4B18-941A-00550C69FA6A}"/>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B4EAFCA9-D57B-42E2-9ECB-ABCA5260E69E}"/>
              </a:ext>
            </a:extLst>
          </p:cNvPr>
          <p:cNvGraphicFramePr>
            <a:graphicFrameLocks noGrp="1"/>
          </p:cNvGraphicFramePr>
          <p:nvPr>
            <p:ph type="chart" sz="quarter" idx="13"/>
            <p:extLst>
              <p:ext uri="{D42A27DB-BD31-4B8C-83A1-F6EECF244321}">
                <p14:modId xmlns:p14="http://schemas.microsoft.com/office/powerpoint/2010/main" val="240326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B993F2-6276-43E9-A313-6F0D9B29B5EC}"/>
              </a:ext>
            </a:extLst>
          </p:cNvPr>
          <p:cNvSpPr>
            <a:spLocks noGrp="1"/>
          </p:cNvSpPr>
          <p:nvPr>
            <p:ph type="body" sz="quarter" idx="14"/>
          </p:nvPr>
        </p:nvSpPr>
        <p:spPr/>
        <p:txBody>
          <a:bodyPr/>
          <a:lstStyle/>
          <a:p>
            <a:r>
              <a:rPr lang="en-US"/>
              <a:t>03/01/2024 - 03/31/2024</a:t>
            </a:r>
          </a:p>
        </p:txBody>
      </p:sp>
      <p:sp>
        <p:nvSpPr>
          <p:cNvPr id="5" name="Footer Placeholder 4">
            <a:extLst>
              <a:ext uri="{FF2B5EF4-FFF2-40B4-BE49-F238E27FC236}">
                <a16:creationId xmlns:a16="http://schemas.microsoft.com/office/drawing/2014/main" id="{3E832FFD-87E1-43E4-A71B-3F81C73686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098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9140E-0DB9-40D6-9313-B462AB44D880}"/>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5452A065-5F12-41C5-99A3-A4713D46AFE3}"/>
              </a:ext>
            </a:extLst>
          </p:cNvPr>
          <p:cNvGraphicFramePr>
            <a:graphicFrameLocks noGrp="1"/>
          </p:cNvGraphicFramePr>
          <p:nvPr>
            <p:ph type="tbl" sz="quarter" idx="13"/>
            <p:extLst>
              <p:ext uri="{D42A27DB-BD31-4B8C-83A1-F6EECF244321}">
                <p14:modId xmlns:p14="http://schemas.microsoft.com/office/powerpoint/2010/main" val="1462102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926906818"/>
                    </a:ext>
                  </a:extLst>
                </a:gridCol>
                <a:gridCol w="905256">
                  <a:extLst>
                    <a:ext uri="{9D8B030D-6E8A-4147-A177-3AD203B41FA5}">
                      <a16:colId xmlns:a16="http://schemas.microsoft.com/office/drawing/2014/main" val="2798900286"/>
                    </a:ext>
                  </a:extLst>
                </a:gridCol>
                <a:gridCol w="905256">
                  <a:extLst>
                    <a:ext uri="{9D8B030D-6E8A-4147-A177-3AD203B41FA5}">
                      <a16:colId xmlns:a16="http://schemas.microsoft.com/office/drawing/2014/main" val="2960760031"/>
                    </a:ext>
                  </a:extLst>
                </a:gridCol>
                <a:gridCol w="905256">
                  <a:extLst>
                    <a:ext uri="{9D8B030D-6E8A-4147-A177-3AD203B41FA5}">
                      <a16:colId xmlns:a16="http://schemas.microsoft.com/office/drawing/2014/main" val="3495659206"/>
                    </a:ext>
                  </a:extLst>
                </a:gridCol>
                <a:gridCol w="905256">
                  <a:extLst>
                    <a:ext uri="{9D8B030D-6E8A-4147-A177-3AD203B41FA5}">
                      <a16:colId xmlns:a16="http://schemas.microsoft.com/office/drawing/2014/main" val="1059551138"/>
                    </a:ext>
                  </a:extLst>
                </a:gridCol>
                <a:gridCol w="905256">
                  <a:extLst>
                    <a:ext uri="{9D8B030D-6E8A-4147-A177-3AD203B41FA5}">
                      <a16:colId xmlns:a16="http://schemas.microsoft.com/office/drawing/2014/main" val="3648999599"/>
                    </a:ext>
                  </a:extLst>
                </a:gridCol>
                <a:gridCol w="905256">
                  <a:extLst>
                    <a:ext uri="{9D8B030D-6E8A-4147-A177-3AD203B41FA5}">
                      <a16:colId xmlns:a16="http://schemas.microsoft.com/office/drawing/2014/main" val="3933939323"/>
                    </a:ext>
                  </a:extLst>
                </a:gridCol>
                <a:gridCol w="905256">
                  <a:extLst>
                    <a:ext uri="{9D8B030D-6E8A-4147-A177-3AD203B41FA5}">
                      <a16:colId xmlns:a16="http://schemas.microsoft.com/office/drawing/2014/main" val="450952772"/>
                    </a:ext>
                  </a:extLst>
                </a:gridCol>
                <a:gridCol w="905256">
                  <a:extLst>
                    <a:ext uri="{9D8B030D-6E8A-4147-A177-3AD203B41FA5}">
                      <a16:colId xmlns:a16="http://schemas.microsoft.com/office/drawing/2014/main" val="26543487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18281033"/>
                  </a:ext>
                </a:extLst>
              </a:tr>
              <a:tr h="370840">
                <a:tc>
                  <a:txBody>
                    <a:bodyPr/>
                    <a:lstStyle/>
                    <a:p>
                      <a:r>
                        <a:rPr lang="en-US" sz="1000"/>
                        <a:t>1907</a:t>
                      </a:r>
                    </a:p>
                  </a:txBody>
                  <a:tcPr/>
                </a:tc>
                <a:tc>
                  <a:txBody>
                    <a:bodyPr/>
                    <a:lstStyle/>
                    <a:p>
                      <a:r>
                        <a:rPr lang="en-US" sz="1000"/>
                        <a:t>-1</a:t>
                      </a:r>
                    </a:p>
                  </a:txBody>
                  <a:tcPr/>
                </a:tc>
                <a:tc>
                  <a:txBody>
                    <a:bodyPr/>
                    <a:lstStyle/>
                    <a:p>
                      <a:r>
                        <a:rPr lang="en-US" sz="1000"/>
                        <a:t>12</a:t>
                      </a:r>
                    </a:p>
                  </a:txBody>
                  <a:tcPr/>
                </a:tc>
                <a:tc>
                  <a:txBody>
                    <a:bodyPr/>
                    <a:lstStyle/>
                    <a:p>
                      <a:r>
                        <a:rPr lang="en-US" sz="1000"/>
                        <a:t>115</a:t>
                      </a:r>
                    </a:p>
                  </a:txBody>
                  <a:tcPr/>
                </a:tc>
                <a:tc>
                  <a:txBody>
                    <a:bodyPr/>
                    <a:lstStyle/>
                    <a:p>
                      <a:r>
                        <a:rPr lang="en-US" sz="1000"/>
                        <a:t>4</a:t>
                      </a:r>
                    </a:p>
                  </a:txBody>
                  <a:tcPr/>
                </a:tc>
                <a:tc>
                  <a:txBody>
                    <a:bodyPr/>
                    <a:lstStyle/>
                    <a:p>
                      <a:r>
                        <a:rPr lang="en-US" sz="1000"/>
                        <a:t>4</a:t>
                      </a:r>
                    </a:p>
                  </a:txBody>
                  <a:tcPr/>
                </a:tc>
                <a:tc>
                  <a:txBody>
                    <a:bodyPr/>
                    <a:lstStyle/>
                    <a:p>
                      <a:r>
                        <a:rPr lang="en-US" sz="1000"/>
                        <a:t>0</a:t>
                      </a:r>
                    </a:p>
                  </a:txBody>
                  <a:tcPr/>
                </a:tc>
                <a:tc>
                  <a:txBody>
                    <a:bodyPr/>
                    <a:lstStyle/>
                    <a:p>
                      <a:r>
                        <a:rPr lang="en-US" sz="1000"/>
                        <a:t>0.5375 %</a:t>
                      </a:r>
                    </a:p>
                  </a:txBody>
                  <a:tcPr/>
                </a:tc>
                <a:tc>
                  <a:txBody>
                    <a:bodyPr/>
                    <a:lstStyle/>
                    <a:p>
                      <a:r>
                        <a:rPr lang="en-US" sz="1000"/>
                        <a:t>0.0 %</a:t>
                      </a:r>
                    </a:p>
                  </a:txBody>
                  <a:tcPr/>
                </a:tc>
                <a:extLst>
                  <a:ext uri="{0D108BD9-81ED-4DB2-BD59-A6C34878D82A}">
                    <a16:rowId xmlns:a16="http://schemas.microsoft.com/office/drawing/2014/main" val="3326414390"/>
                  </a:ext>
                </a:extLst>
              </a:tr>
            </a:tbl>
          </a:graphicData>
        </a:graphic>
      </p:graphicFrame>
      <p:sp>
        <p:nvSpPr>
          <p:cNvPr id="4" name="Text Placeholder 3">
            <a:extLst>
              <a:ext uri="{FF2B5EF4-FFF2-40B4-BE49-F238E27FC236}">
                <a16:creationId xmlns:a16="http://schemas.microsoft.com/office/drawing/2014/main" id="{D639FF9C-E4F3-4B2C-AE21-1CA75369E43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917199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63E6C-B634-4497-B618-9139A61D56AD}"/>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3272C747-9BEF-42B2-B6F1-DEF29C499ABE}"/>
              </a:ext>
            </a:extLst>
          </p:cNvPr>
          <p:cNvGraphicFramePr>
            <a:graphicFrameLocks noGrp="1"/>
          </p:cNvGraphicFramePr>
          <p:nvPr>
            <p:ph type="chart" sz="quarter" idx="13"/>
            <p:extLst>
              <p:ext uri="{D42A27DB-BD31-4B8C-83A1-F6EECF244321}">
                <p14:modId xmlns:p14="http://schemas.microsoft.com/office/powerpoint/2010/main" val="2103744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54CF12-9AD7-49E1-90EA-10C4BE547EA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E5C8133-E47A-4BFE-84CA-F3E7D15ED4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0840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B96F2-D704-4796-8222-AA67BB63AC63}"/>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480B4F6B-B493-4C43-9E64-74FD0C915D90}"/>
              </a:ext>
            </a:extLst>
          </p:cNvPr>
          <p:cNvGraphicFramePr>
            <a:graphicFrameLocks noGrp="1"/>
          </p:cNvGraphicFramePr>
          <p:nvPr>
            <p:ph type="chart" sz="quarter" idx="13"/>
            <p:extLst>
              <p:ext uri="{D42A27DB-BD31-4B8C-83A1-F6EECF244321}">
                <p14:modId xmlns:p14="http://schemas.microsoft.com/office/powerpoint/2010/main" val="3521457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3360B9-EABE-4DC9-859A-616B68BBADB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81EBAC5-B94C-41A8-895D-927CBBA8B5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7267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7FAED-3FB5-4871-BA90-A998A7369326}"/>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4515E9FA-F294-4177-B78C-400E90B029BA}"/>
              </a:ext>
            </a:extLst>
          </p:cNvPr>
          <p:cNvGraphicFramePr>
            <a:graphicFrameLocks noGrp="1"/>
          </p:cNvGraphicFramePr>
          <p:nvPr>
            <p:ph type="chart" sz="quarter" idx="13"/>
            <p:extLst>
              <p:ext uri="{D42A27DB-BD31-4B8C-83A1-F6EECF244321}">
                <p14:modId xmlns:p14="http://schemas.microsoft.com/office/powerpoint/2010/main" val="711374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6FEFF0-7C26-4ED0-AFC8-7ABC62B423E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A8CDF66-E58B-4478-9C4A-FA3A4EDC19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9053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BF2BB-C9F3-4340-842D-9B76BF95F9A2}"/>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A8EAB130-1C7C-4889-BBD9-386F6C04A6D8}"/>
              </a:ext>
            </a:extLst>
          </p:cNvPr>
          <p:cNvGraphicFramePr>
            <a:graphicFrameLocks noGrp="1"/>
          </p:cNvGraphicFramePr>
          <p:nvPr>
            <p:ph type="chart" sz="quarter" idx="13"/>
            <p:extLst>
              <p:ext uri="{D42A27DB-BD31-4B8C-83A1-F6EECF244321}">
                <p14:modId xmlns:p14="http://schemas.microsoft.com/office/powerpoint/2010/main" val="2407898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F66A44-CA87-4546-8B6F-D5BC6D21EE5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F993B56-FC29-4F70-952F-886BB92C2B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7980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57C42-1E24-4263-9680-79AAA036C656}"/>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26D9E72B-7284-4E95-A1DB-77B9EB55A1D1}"/>
              </a:ext>
            </a:extLst>
          </p:cNvPr>
          <p:cNvGraphicFramePr>
            <a:graphicFrameLocks noGrp="1"/>
          </p:cNvGraphicFramePr>
          <p:nvPr>
            <p:ph type="tbl" sz="quarter" idx="13"/>
            <p:extLst>
              <p:ext uri="{D42A27DB-BD31-4B8C-83A1-F6EECF244321}">
                <p14:modId xmlns:p14="http://schemas.microsoft.com/office/powerpoint/2010/main" val="3180988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78717127"/>
                    </a:ext>
                  </a:extLst>
                </a:gridCol>
                <a:gridCol w="1316737">
                  <a:extLst>
                    <a:ext uri="{9D8B030D-6E8A-4147-A177-3AD203B41FA5}">
                      <a16:colId xmlns:a16="http://schemas.microsoft.com/office/drawing/2014/main" val="3906756014"/>
                    </a:ext>
                  </a:extLst>
                </a:gridCol>
                <a:gridCol w="329184">
                  <a:extLst>
                    <a:ext uri="{9D8B030D-6E8A-4147-A177-3AD203B41FA5}">
                      <a16:colId xmlns:a16="http://schemas.microsoft.com/office/drawing/2014/main" val="2143589639"/>
                    </a:ext>
                  </a:extLst>
                </a:gridCol>
                <a:gridCol w="329184">
                  <a:extLst>
                    <a:ext uri="{9D8B030D-6E8A-4147-A177-3AD203B41FA5}">
                      <a16:colId xmlns:a16="http://schemas.microsoft.com/office/drawing/2014/main" val="2813241794"/>
                    </a:ext>
                  </a:extLst>
                </a:gridCol>
                <a:gridCol w="329184">
                  <a:extLst>
                    <a:ext uri="{9D8B030D-6E8A-4147-A177-3AD203B41FA5}">
                      <a16:colId xmlns:a16="http://schemas.microsoft.com/office/drawing/2014/main" val="1390492261"/>
                    </a:ext>
                  </a:extLst>
                </a:gridCol>
                <a:gridCol w="329184">
                  <a:extLst>
                    <a:ext uri="{9D8B030D-6E8A-4147-A177-3AD203B41FA5}">
                      <a16:colId xmlns:a16="http://schemas.microsoft.com/office/drawing/2014/main" val="2959105966"/>
                    </a:ext>
                  </a:extLst>
                </a:gridCol>
                <a:gridCol w="329184">
                  <a:extLst>
                    <a:ext uri="{9D8B030D-6E8A-4147-A177-3AD203B41FA5}">
                      <a16:colId xmlns:a16="http://schemas.microsoft.com/office/drawing/2014/main" val="2038381196"/>
                    </a:ext>
                  </a:extLst>
                </a:gridCol>
                <a:gridCol w="329184">
                  <a:extLst>
                    <a:ext uri="{9D8B030D-6E8A-4147-A177-3AD203B41FA5}">
                      <a16:colId xmlns:a16="http://schemas.microsoft.com/office/drawing/2014/main" val="204275698"/>
                    </a:ext>
                  </a:extLst>
                </a:gridCol>
                <a:gridCol w="329184">
                  <a:extLst>
                    <a:ext uri="{9D8B030D-6E8A-4147-A177-3AD203B41FA5}">
                      <a16:colId xmlns:a16="http://schemas.microsoft.com/office/drawing/2014/main" val="615728083"/>
                    </a:ext>
                  </a:extLst>
                </a:gridCol>
                <a:gridCol w="329184">
                  <a:extLst>
                    <a:ext uri="{9D8B030D-6E8A-4147-A177-3AD203B41FA5}">
                      <a16:colId xmlns:a16="http://schemas.microsoft.com/office/drawing/2014/main" val="327915924"/>
                    </a:ext>
                  </a:extLst>
                </a:gridCol>
                <a:gridCol w="329184">
                  <a:extLst>
                    <a:ext uri="{9D8B030D-6E8A-4147-A177-3AD203B41FA5}">
                      <a16:colId xmlns:a16="http://schemas.microsoft.com/office/drawing/2014/main" val="1178121515"/>
                    </a:ext>
                  </a:extLst>
                </a:gridCol>
                <a:gridCol w="329184">
                  <a:extLst>
                    <a:ext uri="{9D8B030D-6E8A-4147-A177-3AD203B41FA5}">
                      <a16:colId xmlns:a16="http://schemas.microsoft.com/office/drawing/2014/main" val="1986947802"/>
                    </a:ext>
                  </a:extLst>
                </a:gridCol>
                <a:gridCol w="329184">
                  <a:extLst>
                    <a:ext uri="{9D8B030D-6E8A-4147-A177-3AD203B41FA5}">
                      <a16:colId xmlns:a16="http://schemas.microsoft.com/office/drawing/2014/main" val="3654247695"/>
                    </a:ext>
                  </a:extLst>
                </a:gridCol>
                <a:gridCol w="329184">
                  <a:extLst>
                    <a:ext uri="{9D8B030D-6E8A-4147-A177-3AD203B41FA5}">
                      <a16:colId xmlns:a16="http://schemas.microsoft.com/office/drawing/2014/main" val="2162809308"/>
                    </a:ext>
                  </a:extLst>
                </a:gridCol>
                <a:gridCol w="329184">
                  <a:extLst>
                    <a:ext uri="{9D8B030D-6E8A-4147-A177-3AD203B41FA5}">
                      <a16:colId xmlns:a16="http://schemas.microsoft.com/office/drawing/2014/main" val="2849289386"/>
                    </a:ext>
                  </a:extLst>
                </a:gridCol>
                <a:gridCol w="329184">
                  <a:extLst>
                    <a:ext uri="{9D8B030D-6E8A-4147-A177-3AD203B41FA5}">
                      <a16:colId xmlns:a16="http://schemas.microsoft.com/office/drawing/2014/main" val="2588255447"/>
                    </a:ext>
                  </a:extLst>
                </a:gridCol>
                <a:gridCol w="329184">
                  <a:extLst>
                    <a:ext uri="{9D8B030D-6E8A-4147-A177-3AD203B41FA5}">
                      <a16:colId xmlns:a16="http://schemas.microsoft.com/office/drawing/2014/main" val="3326182865"/>
                    </a:ext>
                  </a:extLst>
                </a:gridCol>
                <a:gridCol w="329184">
                  <a:extLst>
                    <a:ext uri="{9D8B030D-6E8A-4147-A177-3AD203B41FA5}">
                      <a16:colId xmlns:a16="http://schemas.microsoft.com/office/drawing/2014/main" val="3312256326"/>
                    </a:ext>
                  </a:extLst>
                </a:gridCol>
                <a:gridCol w="329184">
                  <a:extLst>
                    <a:ext uri="{9D8B030D-6E8A-4147-A177-3AD203B41FA5}">
                      <a16:colId xmlns:a16="http://schemas.microsoft.com/office/drawing/2014/main" val="217447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96305329"/>
                  </a:ext>
                </a:extLst>
              </a:tr>
            </a:tbl>
          </a:graphicData>
        </a:graphic>
      </p:graphicFrame>
      <p:sp>
        <p:nvSpPr>
          <p:cNvPr id="4" name="Text Placeholder 3">
            <a:extLst>
              <a:ext uri="{FF2B5EF4-FFF2-40B4-BE49-F238E27FC236}">
                <a16:creationId xmlns:a16="http://schemas.microsoft.com/office/drawing/2014/main" id="{7D493E52-068D-47B5-AC53-9669964B2F1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127836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D47E6-54AC-4F1A-83E7-06888F7C5E73}"/>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F78DD7D4-3CA5-4F32-8600-704925A25A92}"/>
              </a:ext>
            </a:extLst>
          </p:cNvPr>
          <p:cNvGraphicFramePr>
            <a:graphicFrameLocks noGrp="1"/>
          </p:cNvGraphicFramePr>
          <p:nvPr>
            <p:ph type="tbl" sz="quarter" idx="13"/>
            <p:extLst>
              <p:ext uri="{D42A27DB-BD31-4B8C-83A1-F6EECF244321}">
                <p14:modId xmlns:p14="http://schemas.microsoft.com/office/powerpoint/2010/main" val="3602065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691288926"/>
                    </a:ext>
                  </a:extLst>
                </a:gridCol>
                <a:gridCol w="1316737">
                  <a:extLst>
                    <a:ext uri="{9D8B030D-6E8A-4147-A177-3AD203B41FA5}">
                      <a16:colId xmlns:a16="http://schemas.microsoft.com/office/drawing/2014/main" val="2850359169"/>
                    </a:ext>
                  </a:extLst>
                </a:gridCol>
                <a:gridCol w="329184">
                  <a:extLst>
                    <a:ext uri="{9D8B030D-6E8A-4147-A177-3AD203B41FA5}">
                      <a16:colId xmlns:a16="http://schemas.microsoft.com/office/drawing/2014/main" val="1921183265"/>
                    </a:ext>
                  </a:extLst>
                </a:gridCol>
                <a:gridCol w="329184">
                  <a:extLst>
                    <a:ext uri="{9D8B030D-6E8A-4147-A177-3AD203B41FA5}">
                      <a16:colId xmlns:a16="http://schemas.microsoft.com/office/drawing/2014/main" val="1103940266"/>
                    </a:ext>
                  </a:extLst>
                </a:gridCol>
                <a:gridCol w="329184">
                  <a:extLst>
                    <a:ext uri="{9D8B030D-6E8A-4147-A177-3AD203B41FA5}">
                      <a16:colId xmlns:a16="http://schemas.microsoft.com/office/drawing/2014/main" val="2785916418"/>
                    </a:ext>
                  </a:extLst>
                </a:gridCol>
                <a:gridCol w="329184">
                  <a:extLst>
                    <a:ext uri="{9D8B030D-6E8A-4147-A177-3AD203B41FA5}">
                      <a16:colId xmlns:a16="http://schemas.microsoft.com/office/drawing/2014/main" val="43478557"/>
                    </a:ext>
                  </a:extLst>
                </a:gridCol>
                <a:gridCol w="329184">
                  <a:extLst>
                    <a:ext uri="{9D8B030D-6E8A-4147-A177-3AD203B41FA5}">
                      <a16:colId xmlns:a16="http://schemas.microsoft.com/office/drawing/2014/main" val="2446464252"/>
                    </a:ext>
                  </a:extLst>
                </a:gridCol>
                <a:gridCol w="329184">
                  <a:extLst>
                    <a:ext uri="{9D8B030D-6E8A-4147-A177-3AD203B41FA5}">
                      <a16:colId xmlns:a16="http://schemas.microsoft.com/office/drawing/2014/main" val="2926591497"/>
                    </a:ext>
                  </a:extLst>
                </a:gridCol>
                <a:gridCol w="329184">
                  <a:extLst>
                    <a:ext uri="{9D8B030D-6E8A-4147-A177-3AD203B41FA5}">
                      <a16:colId xmlns:a16="http://schemas.microsoft.com/office/drawing/2014/main" val="3888687749"/>
                    </a:ext>
                  </a:extLst>
                </a:gridCol>
                <a:gridCol w="329184">
                  <a:extLst>
                    <a:ext uri="{9D8B030D-6E8A-4147-A177-3AD203B41FA5}">
                      <a16:colId xmlns:a16="http://schemas.microsoft.com/office/drawing/2014/main" val="1683831724"/>
                    </a:ext>
                  </a:extLst>
                </a:gridCol>
                <a:gridCol w="329184">
                  <a:extLst>
                    <a:ext uri="{9D8B030D-6E8A-4147-A177-3AD203B41FA5}">
                      <a16:colId xmlns:a16="http://schemas.microsoft.com/office/drawing/2014/main" val="282491987"/>
                    </a:ext>
                  </a:extLst>
                </a:gridCol>
                <a:gridCol w="329184">
                  <a:extLst>
                    <a:ext uri="{9D8B030D-6E8A-4147-A177-3AD203B41FA5}">
                      <a16:colId xmlns:a16="http://schemas.microsoft.com/office/drawing/2014/main" val="233151850"/>
                    </a:ext>
                  </a:extLst>
                </a:gridCol>
                <a:gridCol w="329184">
                  <a:extLst>
                    <a:ext uri="{9D8B030D-6E8A-4147-A177-3AD203B41FA5}">
                      <a16:colId xmlns:a16="http://schemas.microsoft.com/office/drawing/2014/main" val="463287672"/>
                    </a:ext>
                  </a:extLst>
                </a:gridCol>
                <a:gridCol w="329184">
                  <a:extLst>
                    <a:ext uri="{9D8B030D-6E8A-4147-A177-3AD203B41FA5}">
                      <a16:colId xmlns:a16="http://schemas.microsoft.com/office/drawing/2014/main" val="72541384"/>
                    </a:ext>
                  </a:extLst>
                </a:gridCol>
                <a:gridCol w="329184">
                  <a:extLst>
                    <a:ext uri="{9D8B030D-6E8A-4147-A177-3AD203B41FA5}">
                      <a16:colId xmlns:a16="http://schemas.microsoft.com/office/drawing/2014/main" val="2610630219"/>
                    </a:ext>
                  </a:extLst>
                </a:gridCol>
                <a:gridCol w="329184">
                  <a:extLst>
                    <a:ext uri="{9D8B030D-6E8A-4147-A177-3AD203B41FA5}">
                      <a16:colId xmlns:a16="http://schemas.microsoft.com/office/drawing/2014/main" val="2189395532"/>
                    </a:ext>
                  </a:extLst>
                </a:gridCol>
                <a:gridCol w="329184">
                  <a:extLst>
                    <a:ext uri="{9D8B030D-6E8A-4147-A177-3AD203B41FA5}">
                      <a16:colId xmlns:a16="http://schemas.microsoft.com/office/drawing/2014/main" val="3374241569"/>
                    </a:ext>
                  </a:extLst>
                </a:gridCol>
                <a:gridCol w="329184">
                  <a:extLst>
                    <a:ext uri="{9D8B030D-6E8A-4147-A177-3AD203B41FA5}">
                      <a16:colId xmlns:a16="http://schemas.microsoft.com/office/drawing/2014/main" val="4113693974"/>
                    </a:ext>
                  </a:extLst>
                </a:gridCol>
                <a:gridCol w="329184">
                  <a:extLst>
                    <a:ext uri="{9D8B030D-6E8A-4147-A177-3AD203B41FA5}">
                      <a16:colId xmlns:a16="http://schemas.microsoft.com/office/drawing/2014/main" val="2140669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80514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- 2024-03-12 17:00:09</a:t>
                      </a:r>
                      <a:r>
                        <a:rPr kumimoji="0" lang="en-US" sz="1000" b="0" i="0" u="none" strike="noStrike" kern="1200" cap="none" spc="0" normalizeH="0" baseline="0" noProof="0">
                          <a:ln>
                            <a:noFill/>
                          </a:ln>
                          <a:solidFill>
                            <a:prstClr val="black"/>
                          </a:solidFill>
                          <a:effectLst/>
                          <a:uLnTx/>
                          <a:uFillTx/>
                          <a:latin typeface="Calibri"/>
                          <a:ea typeface="+mn-ea"/>
                          <a:cs typeface="+mn-cs"/>
                        </a:rPr>
                        <a:t>
 Last month, Dulce T. of our Billing department received FICOH’s Kūpono Award, which recognizes associates who deliver excellent service while embodying our core values. Her nominator wrote, “Her peers know her as someone who will do whatever she can to help the team and who never stops prioritizing the needs of her customers.” Congratulations, Dulce! And a shout-out to our entire Billing team for their resilience and continued dedication following FICOH’s system conversion. #TeamFICOH #EmployeeRecognition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https://quintly-eu-image-storage.s3.amazonaws.com/17ae3836335657ff0a83f20c7d11e5e8/3755f952be4bae1eb8b88f7740558c83.jpg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950102995"/>
                  </a:ext>
                </a:extLst>
              </a:tr>
            </a:tbl>
          </a:graphicData>
        </a:graphic>
      </p:graphicFrame>
      <p:sp>
        <p:nvSpPr>
          <p:cNvPr id="4" name="Text Placeholder 3">
            <a:extLst>
              <a:ext uri="{FF2B5EF4-FFF2-40B4-BE49-F238E27FC236}">
                <a16:creationId xmlns:a16="http://schemas.microsoft.com/office/drawing/2014/main" id="{D5E53124-01EF-426B-B447-3BE9C74A5C9F}"/>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550785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06644-F754-44E8-91E0-FBCB951538FE}"/>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E193AC26-FEA6-43A2-85D8-E4EE27CF2D40}"/>
              </a:ext>
            </a:extLst>
          </p:cNvPr>
          <p:cNvGraphicFramePr>
            <a:graphicFrameLocks noGrp="1"/>
          </p:cNvGraphicFramePr>
          <p:nvPr>
            <p:ph type="tbl" sz="quarter" idx="13"/>
            <p:extLst>
              <p:ext uri="{D42A27DB-BD31-4B8C-83A1-F6EECF244321}">
                <p14:modId xmlns:p14="http://schemas.microsoft.com/office/powerpoint/2010/main" val="1996585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80409245"/>
                    </a:ext>
                  </a:extLst>
                </a:gridCol>
                <a:gridCol w="1316737">
                  <a:extLst>
                    <a:ext uri="{9D8B030D-6E8A-4147-A177-3AD203B41FA5}">
                      <a16:colId xmlns:a16="http://schemas.microsoft.com/office/drawing/2014/main" val="35981480"/>
                    </a:ext>
                  </a:extLst>
                </a:gridCol>
                <a:gridCol w="329184">
                  <a:extLst>
                    <a:ext uri="{9D8B030D-6E8A-4147-A177-3AD203B41FA5}">
                      <a16:colId xmlns:a16="http://schemas.microsoft.com/office/drawing/2014/main" val="4238257274"/>
                    </a:ext>
                  </a:extLst>
                </a:gridCol>
                <a:gridCol w="329184">
                  <a:extLst>
                    <a:ext uri="{9D8B030D-6E8A-4147-A177-3AD203B41FA5}">
                      <a16:colId xmlns:a16="http://schemas.microsoft.com/office/drawing/2014/main" val="1547044304"/>
                    </a:ext>
                  </a:extLst>
                </a:gridCol>
                <a:gridCol w="329184">
                  <a:extLst>
                    <a:ext uri="{9D8B030D-6E8A-4147-A177-3AD203B41FA5}">
                      <a16:colId xmlns:a16="http://schemas.microsoft.com/office/drawing/2014/main" val="2734258510"/>
                    </a:ext>
                  </a:extLst>
                </a:gridCol>
                <a:gridCol w="329184">
                  <a:extLst>
                    <a:ext uri="{9D8B030D-6E8A-4147-A177-3AD203B41FA5}">
                      <a16:colId xmlns:a16="http://schemas.microsoft.com/office/drawing/2014/main" val="1428017468"/>
                    </a:ext>
                  </a:extLst>
                </a:gridCol>
                <a:gridCol w="329184">
                  <a:extLst>
                    <a:ext uri="{9D8B030D-6E8A-4147-A177-3AD203B41FA5}">
                      <a16:colId xmlns:a16="http://schemas.microsoft.com/office/drawing/2014/main" val="3665001180"/>
                    </a:ext>
                  </a:extLst>
                </a:gridCol>
                <a:gridCol w="329184">
                  <a:extLst>
                    <a:ext uri="{9D8B030D-6E8A-4147-A177-3AD203B41FA5}">
                      <a16:colId xmlns:a16="http://schemas.microsoft.com/office/drawing/2014/main" val="2580682170"/>
                    </a:ext>
                  </a:extLst>
                </a:gridCol>
                <a:gridCol w="329184">
                  <a:extLst>
                    <a:ext uri="{9D8B030D-6E8A-4147-A177-3AD203B41FA5}">
                      <a16:colId xmlns:a16="http://schemas.microsoft.com/office/drawing/2014/main" val="3116591712"/>
                    </a:ext>
                  </a:extLst>
                </a:gridCol>
                <a:gridCol w="329184">
                  <a:extLst>
                    <a:ext uri="{9D8B030D-6E8A-4147-A177-3AD203B41FA5}">
                      <a16:colId xmlns:a16="http://schemas.microsoft.com/office/drawing/2014/main" val="2786792257"/>
                    </a:ext>
                  </a:extLst>
                </a:gridCol>
                <a:gridCol w="329184">
                  <a:extLst>
                    <a:ext uri="{9D8B030D-6E8A-4147-A177-3AD203B41FA5}">
                      <a16:colId xmlns:a16="http://schemas.microsoft.com/office/drawing/2014/main" val="1124448344"/>
                    </a:ext>
                  </a:extLst>
                </a:gridCol>
                <a:gridCol w="329184">
                  <a:extLst>
                    <a:ext uri="{9D8B030D-6E8A-4147-A177-3AD203B41FA5}">
                      <a16:colId xmlns:a16="http://schemas.microsoft.com/office/drawing/2014/main" val="128825458"/>
                    </a:ext>
                  </a:extLst>
                </a:gridCol>
                <a:gridCol w="329184">
                  <a:extLst>
                    <a:ext uri="{9D8B030D-6E8A-4147-A177-3AD203B41FA5}">
                      <a16:colId xmlns:a16="http://schemas.microsoft.com/office/drawing/2014/main" val="3034400257"/>
                    </a:ext>
                  </a:extLst>
                </a:gridCol>
                <a:gridCol w="329184">
                  <a:extLst>
                    <a:ext uri="{9D8B030D-6E8A-4147-A177-3AD203B41FA5}">
                      <a16:colId xmlns:a16="http://schemas.microsoft.com/office/drawing/2014/main" val="378464816"/>
                    </a:ext>
                  </a:extLst>
                </a:gridCol>
                <a:gridCol w="329184">
                  <a:extLst>
                    <a:ext uri="{9D8B030D-6E8A-4147-A177-3AD203B41FA5}">
                      <a16:colId xmlns:a16="http://schemas.microsoft.com/office/drawing/2014/main" val="4110287063"/>
                    </a:ext>
                  </a:extLst>
                </a:gridCol>
                <a:gridCol w="329184">
                  <a:extLst>
                    <a:ext uri="{9D8B030D-6E8A-4147-A177-3AD203B41FA5}">
                      <a16:colId xmlns:a16="http://schemas.microsoft.com/office/drawing/2014/main" val="2548160625"/>
                    </a:ext>
                  </a:extLst>
                </a:gridCol>
                <a:gridCol w="329184">
                  <a:extLst>
                    <a:ext uri="{9D8B030D-6E8A-4147-A177-3AD203B41FA5}">
                      <a16:colId xmlns:a16="http://schemas.microsoft.com/office/drawing/2014/main" val="1008222632"/>
                    </a:ext>
                  </a:extLst>
                </a:gridCol>
                <a:gridCol w="329184">
                  <a:extLst>
                    <a:ext uri="{9D8B030D-6E8A-4147-A177-3AD203B41FA5}">
                      <a16:colId xmlns:a16="http://schemas.microsoft.com/office/drawing/2014/main" val="2631033743"/>
                    </a:ext>
                  </a:extLst>
                </a:gridCol>
                <a:gridCol w="329184">
                  <a:extLst>
                    <a:ext uri="{9D8B030D-6E8A-4147-A177-3AD203B41FA5}">
                      <a16:colId xmlns:a16="http://schemas.microsoft.com/office/drawing/2014/main" val="2331504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1566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- 2024-03-26 17:00:06</a:t>
                      </a:r>
                      <a:r>
                        <a:rPr kumimoji="0" lang="en-US" sz="1000" b="0" i="0" u="none" strike="noStrike" kern="1200" cap="none" spc="0" normalizeH="0" baseline="0" noProof="0">
                          <a:ln>
                            <a:noFill/>
                          </a:ln>
                          <a:solidFill>
                            <a:prstClr val="black"/>
                          </a:solidFill>
                          <a:effectLst/>
                          <a:uLnTx/>
                          <a:uFillTx/>
                          <a:latin typeface="Calibri"/>
                          <a:ea typeface="+mn-ea"/>
                          <a:cs typeface="+mn-cs"/>
                        </a:rPr>
                        <a:t>
 Next week, we will bid a heartfelt farewell to Yuji Soda, FICOH’s VP of Strategic Planning, as he departs for Japan for his new position at Tokio Marine Holdings as Deputy GM in charge of Tokio Marine North America business. Since joining FICOH in March 2019, Yuji has facilitated FICOH’s strategic planning efforts, helped us navigate important issues and projects in his role as liaison with our parent company, and collaborated closely with our Captives team to grow our captive relationships and business in Japan. In addition to his analytical skills and business savvy, we will miss his creativity, determination, and sincere embrace of our company values. In this first photo, Yuji is pictured with his family at the Honolulu Marathon 10K.
A hui hou, Yuji! Mahalo for your contributions to FICOH’s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https://quintly-eu-image-storage.s3.amazonaws.com/17ae3836335657ff0a83f20c7d11e5e8/10d1a431b964058cf45cf0d0bcd1b672.jpg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23479689"/>
                  </a:ext>
                </a:extLst>
              </a:tr>
            </a:tbl>
          </a:graphicData>
        </a:graphic>
      </p:graphicFrame>
      <p:sp>
        <p:nvSpPr>
          <p:cNvPr id="4" name="Text Placeholder 3">
            <a:extLst>
              <a:ext uri="{FF2B5EF4-FFF2-40B4-BE49-F238E27FC236}">
                <a16:creationId xmlns:a16="http://schemas.microsoft.com/office/drawing/2014/main" id="{E734D09B-8401-4D27-9B22-7D4BE76BFB8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226663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9F698-FADF-4878-88C3-B60A7314EE51}"/>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E3B8539C-7693-47A2-A224-E31D71237534}"/>
              </a:ext>
            </a:extLst>
          </p:cNvPr>
          <p:cNvGraphicFramePr>
            <a:graphicFrameLocks noGrp="1"/>
          </p:cNvGraphicFramePr>
          <p:nvPr>
            <p:ph type="tbl" sz="quarter" idx="13"/>
            <p:extLst>
              <p:ext uri="{D42A27DB-BD31-4B8C-83A1-F6EECF244321}">
                <p14:modId xmlns:p14="http://schemas.microsoft.com/office/powerpoint/2010/main" val="2208447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23735040"/>
                    </a:ext>
                  </a:extLst>
                </a:gridCol>
                <a:gridCol w="1316737">
                  <a:extLst>
                    <a:ext uri="{9D8B030D-6E8A-4147-A177-3AD203B41FA5}">
                      <a16:colId xmlns:a16="http://schemas.microsoft.com/office/drawing/2014/main" val="744226640"/>
                    </a:ext>
                  </a:extLst>
                </a:gridCol>
                <a:gridCol w="329184">
                  <a:extLst>
                    <a:ext uri="{9D8B030D-6E8A-4147-A177-3AD203B41FA5}">
                      <a16:colId xmlns:a16="http://schemas.microsoft.com/office/drawing/2014/main" val="1432028071"/>
                    </a:ext>
                  </a:extLst>
                </a:gridCol>
                <a:gridCol w="329184">
                  <a:extLst>
                    <a:ext uri="{9D8B030D-6E8A-4147-A177-3AD203B41FA5}">
                      <a16:colId xmlns:a16="http://schemas.microsoft.com/office/drawing/2014/main" val="3363242773"/>
                    </a:ext>
                  </a:extLst>
                </a:gridCol>
                <a:gridCol w="329184">
                  <a:extLst>
                    <a:ext uri="{9D8B030D-6E8A-4147-A177-3AD203B41FA5}">
                      <a16:colId xmlns:a16="http://schemas.microsoft.com/office/drawing/2014/main" val="2303960894"/>
                    </a:ext>
                  </a:extLst>
                </a:gridCol>
                <a:gridCol w="329184">
                  <a:extLst>
                    <a:ext uri="{9D8B030D-6E8A-4147-A177-3AD203B41FA5}">
                      <a16:colId xmlns:a16="http://schemas.microsoft.com/office/drawing/2014/main" val="897900580"/>
                    </a:ext>
                  </a:extLst>
                </a:gridCol>
                <a:gridCol w="329184">
                  <a:extLst>
                    <a:ext uri="{9D8B030D-6E8A-4147-A177-3AD203B41FA5}">
                      <a16:colId xmlns:a16="http://schemas.microsoft.com/office/drawing/2014/main" val="887040553"/>
                    </a:ext>
                  </a:extLst>
                </a:gridCol>
                <a:gridCol w="329184">
                  <a:extLst>
                    <a:ext uri="{9D8B030D-6E8A-4147-A177-3AD203B41FA5}">
                      <a16:colId xmlns:a16="http://schemas.microsoft.com/office/drawing/2014/main" val="3170306943"/>
                    </a:ext>
                  </a:extLst>
                </a:gridCol>
                <a:gridCol w="329184">
                  <a:extLst>
                    <a:ext uri="{9D8B030D-6E8A-4147-A177-3AD203B41FA5}">
                      <a16:colId xmlns:a16="http://schemas.microsoft.com/office/drawing/2014/main" val="22345884"/>
                    </a:ext>
                  </a:extLst>
                </a:gridCol>
                <a:gridCol w="329184">
                  <a:extLst>
                    <a:ext uri="{9D8B030D-6E8A-4147-A177-3AD203B41FA5}">
                      <a16:colId xmlns:a16="http://schemas.microsoft.com/office/drawing/2014/main" val="2455779466"/>
                    </a:ext>
                  </a:extLst>
                </a:gridCol>
                <a:gridCol w="329184">
                  <a:extLst>
                    <a:ext uri="{9D8B030D-6E8A-4147-A177-3AD203B41FA5}">
                      <a16:colId xmlns:a16="http://schemas.microsoft.com/office/drawing/2014/main" val="1555418359"/>
                    </a:ext>
                  </a:extLst>
                </a:gridCol>
                <a:gridCol w="329184">
                  <a:extLst>
                    <a:ext uri="{9D8B030D-6E8A-4147-A177-3AD203B41FA5}">
                      <a16:colId xmlns:a16="http://schemas.microsoft.com/office/drawing/2014/main" val="1583152273"/>
                    </a:ext>
                  </a:extLst>
                </a:gridCol>
                <a:gridCol w="329184">
                  <a:extLst>
                    <a:ext uri="{9D8B030D-6E8A-4147-A177-3AD203B41FA5}">
                      <a16:colId xmlns:a16="http://schemas.microsoft.com/office/drawing/2014/main" val="3445643867"/>
                    </a:ext>
                  </a:extLst>
                </a:gridCol>
                <a:gridCol w="329184">
                  <a:extLst>
                    <a:ext uri="{9D8B030D-6E8A-4147-A177-3AD203B41FA5}">
                      <a16:colId xmlns:a16="http://schemas.microsoft.com/office/drawing/2014/main" val="494155257"/>
                    </a:ext>
                  </a:extLst>
                </a:gridCol>
                <a:gridCol w="329184">
                  <a:extLst>
                    <a:ext uri="{9D8B030D-6E8A-4147-A177-3AD203B41FA5}">
                      <a16:colId xmlns:a16="http://schemas.microsoft.com/office/drawing/2014/main" val="2046381930"/>
                    </a:ext>
                  </a:extLst>
                </a:gridCol>
                <a:gridCol w="329184">
                  <a:extLst>
                    <a:ext uri="{9D8B030D-6E8A-4147-A177-3AD203B41FA5}">
                      <a16:colId xmlns:a16="http://schemas.microsoft.com/office/drawing/2014/main" val="373715718"/>
                    </a:ext>
                  </a:extLst>
                </a:gridCol>
                <a:gridCol w="329184">
                  <a:extLst>
                    <a:ext uri="{9D8B030D-6E8A-4147-A177-3AD203B41FA5}">
                      <a16:colId xmlns:a16="http://schemas.microsoft.com/office/drawing/2014/main" val="222861884"/>
                    </a:ext>
                  </a:extLst>
                </a:gridCol>
                <a:gridCol w="329184">
                  <a:extLst>
                    <a:ext uri="{9D8B030D-6E8A-4147-A177-3AD203B41FA5}">
                      <a16:colId xmlns:a16="http://schemas.microsoft.com/office/drawing/2014/main" val="4094393424"/>
                    </a:ext>
                  </a:extLst>
                </a:gridCol>
                <a:gridCol w="329184">
                  <a:extLst>
                    <a:ext uri="{9D8B030D-6E8A-4147-A177-3AD203B41FA5}">
                      <a16:colId xmlns:a16="http://schemas.microsoft.com/office/drawing/2014/main" val="2290628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36597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- 2024-03-08 15:30:12</a:t>
                      </a:r>
                      <a:r>
                        <a:rPr kumimoji="0" lang="en-US" sz="1000" b="0" i="0" u="none" strike="noStrike" kern="1200" cap="none" spc="0" normalizeH="0" baseline="0" noProof="0">
                          <a:ln>
                            <a:noFill/>
                          </a:ln>
                          <a:solidFill>
                            <a:prstClr val="black"/>
                          </a:solidFill>
                          <a:effectLst/>
                          <a:uLnTx/>
                          <a:uFillTx/>
                          <a:latin typeface="Calibri"/>
                          <a:ea typeface="+mn-ea"/>
                          <a:cs typeface="+mn-cs"/>
                        </a:rPr>
                        <a:t>
 With a workforce that is 64% female and an Officer team that is almost half women, we understand what women can achieve when afforded the right tools and opportunities. In honor of #InternationalWomensDay we asked three associates about how FICOH has helped them in their professional journeys and what words of advice they’d give their younger selves. We hope their words inspire you!
Cathy M: “Ask better questions and have more patience to see the bigger picture.”
Yuki Y: “Worry less and just do it. At the end of the day, you learn so much more from trying something than just thinking about it.”
Jody M: “Smile more and worry less. Never underestimate your capabilities and remember that learning is the key to growth.”
Thanks for following our #IWD2024 series and helping us celebrate our amazing associates. Happy #InternationalWomensDay!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https://quintly-eu-image-storage.s3.amazonaws.com/17ae3836335657ff0a83f20c7d11e5e8/48024b7eae58552e6be146ed672d1cf4.jpg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35274297"/>
                  </a:ext>
                </a:extLst>
              </a:tr>
            </a:tbl>
          </a:graphicData>
        </a:graphic>
      </p:graphicFrame>
      <p:sp>
        <p:nvSpPr>
          <p:cNvPr id="4" name="Text Placeholder 3">
            <a:extLst>
              <a:ext uri="{FF2B5EF4-FFF2-40B4-BE49-F238E27FC236}">
                <a16:creationId xmlns:a16="http://schemas.microsoft.com/office/drawing/2014/main" id="{D5A5A4CA-7D19-45DE-99AE-5564C154043A}"/>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733085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E854D-11E6-4BAF-941D-5C1D9A41213D}"/>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44736802-F46F-4EED-822D-CCA3B222E67A}"/>
              </a:ext>
            </a:extLst>
          </p:cNvPr>
          <p:cNvGraphicFramePr>
            <a:graphicFrameLocks noGrp="1"/>
          </p:cNvGraphicFramePr>
          <p:nvPr>
            <p:ph type="tbl" sz="quarter" idx="13"/>
            <p:extLst>
              <p:ext uri="{D42A27DB-BD31-4B8C-83A1-F6EECF244321}">
                <p14:modId xmlns:p14="http://schemas.microsoft.com/office/powerpoint/2010/main" val="1404338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09664066"/>
                    </a:ext>
                  </a:extLst>
                </a:gridCol>
                <a:gridCol w="576072">
                  <a:extLst>
                    <a:ext uri="{9D8B030D-6E8A-4147-A177-3AD203B41FA5}">
                      <a16:colId xmlns:a16="http://schemas.microsoft.com/office/drawing/2014/main" val="2113986182"/>
                    </a:ext>
                  </a:extLst>
                </a:gridCol>
                <a:gridCol w="576072">
                  <a:extLst>
                    <a:ext uri="{9D8B030D-6E8A-4147-A177-3AD203B41FA5}">
                      <a16:colId xmlns:a16="http://schemas.microsoft.com/office/drawing/2014/main" val="1758334388"/>
                    </a:ext>
                  </a:extLst>
                </a:gridCol>
                <a:gridCol w="576072">
                  <a:extLst>
                    <a:ext uri="{9D8B030D-6E8A-4147-A177-3AD203B41FA5}">
                      <a16:colId xmlns:a16="http://schemas.microsoft.com/office/drawing/2014/main" val="1118815460"/>
                    </a:ext>
                  </a:extLst>
                </a:gridCol>
                <a:gridCol w="576072">
                  <a:extLst>
                    <a:ext uri="{9D8B030D-6E8A-4147-A177-3AD203B41FA5}">
                      <a16:colId xmlns:a16="http://schemas.microsoft.com/office/drawing/2014/main" val="3469219147"/>
                    </a:ext>
                  </a:extLst>
                </a:gridCol>
                <a:gridCol w="576072">
                  <a:extLst>
                    <a:ext uri="{9D8B030D-6E8A-4147-A177-3AD203B41FA5}">
                      <a16:colId xmlns:a16="http://schemas.microsoft.com/office/drawing/2014/main" val="3089725103"/>
                    </a:ext>
                  </a:extLst>
                </a:gridCol>
                <a:gridCol w="576072">
                  <a:extLst>
                    <a:ext uri="{9D8B030D-6E8A-4147-A177-3AD203B41FA5}">
                      <a16:colId xmlns:a16="http://schemas.microsoft.com/office/drawing/2014/main" val="13579717"/>
                    </a:ext>
                  </a:extLst>
                </a:gridCol>
                <a:gridCol w="576072">
                  <a:extLst>
                    <a:ext uri="{9D8B030D-6E8A-4147-A177-3AD203B41FA5}">
                      <a16:colId xmlns:a16="http://schemas.microsoft.com/office/drawing/2014/main" val="2284306981"/>
                    </a:ext>
                  </a:extLst>
                </a:gridCol>
                <a:gridCol w="576072">
                  <a:extLst>
                    <a:ext uri="{9D8B030D-6E8A-4147-A177-3AD203B41FA5}">
                      <a16:colId xmlns:a16="http://schemas.microsoft.com/office/drawing/2014/main" val="2833981606"/>
                    </a:ext>
                  </a:extLst>
                </a:gridCol>
                <a:gridCol w="576072">
                  <a:extLst>
                    <a:ext uri="{9D8B030D-6E8A-4147-A177-3AD203B41FA5}">
                      <a16:colId xmlns:a16="http://schemas.microsoft.com/office/drawing/2014/main" val="102866853"/>
                    </a:ext>
                  </a:extLst>
                </a:gridCol>
                <a:gridCol w="576072">
                  <a:extLst>
                    <a:ext uri="{9D8B030D-6E8A-4147-A177-3AD203B41FA5}">
                      <a16:colId xmlns:a16="http://schemas.microsoft.com/office/drawing/2014/main" val="2542572070"/>
                    </a:ext>
                  </a:extLst>
                </a:gridCol>
                <a:gridCol w="576072">
                  <a:extLst>
                    <a:ext uri="{9D8B030D-6E8A-4147-A177-3AD203B41FA5}">
                      <a16:colId xmlns:a16="http://schemas.microsoft.com/office/drawing/2014/main" val="1964361946"/>
                    </a:ext>
                  </a:extLst>
                </a:gridCol>
                <a:gridCol w="576072">
                  <a:extLst>
                    <a:ext uri="{9D8B030D-6E8A-4147-A177-3AD203B41FA5}">
                      <a16:colId xmlns:a16="http://schemas.microsoft.com/office/drawing/2014/main" val="45717015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90110106"/>
                  </a:ext>
                </a:extLst>
              </a:tr>
              <a:tr h="370840">
                <a:tc>
                  <a:txBody>
                    <a:bodyPr/>
                    <a:lstStyle/>
                    <a:p>
                      <a:r>
                        <a:rPr lang="en-US" sz="1000"/>
                        <a:t>1187</a:t>
                      </a:r>
                    </a:p>
                  </a:txBody>
                  <a:tcPr/>
                </a:tc>
                <a:tc>
                  <a:txBody>
                    <a:bodyPr/>
                    <a:lstStyle/>
                    <a:p>
                      <a:r>
                        <a:rPr lang="en-US" sz="1000"/>
                        <a:t>-1</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1</a:t>
                      </a:r>
                    </a:p>
                  </a:txBody>
                  <a:tcPr/>
                </a:tc>
                <a:tc>
                  <a:txBody>
                    <a:bodyPr/>
                    <a:lstStyle/>
                    <a:p>
                      <a:r>
                        <a:rPr lang="en-US" sz="1000"/>
                        <a:t>1</a:t>
                      </a:r>
                    </a:p>
                  </a:txBody>
                  <a:tcPr/>
                </a:tc>
                <a:tc>
                  <a:txBody>
                    <a:bodyPr/>
                    <a:lstStyle/>
                    <a:p>
                      <a:r>
                        <a:rPr lang="en-US" sz="1000"/>
                        <a:t>0.0632 %</a:t>
                      </a:r>
                    </a:p>
                  </a:txBody>
                  <a:tcPr/>
                </a:tc>
                <a:tc>
                  <a:txBody>
                    <a:bodyPr/>
                    <a:lstStyle/>
                    <a:p>
                      <a:r>
                        <a:rPr lang="en-US" sz="1000"/>
                        <a:t>0.0 %</a:t>
                      </a:r>
                    </a:p>
                  </a:txBody>
                  <a:tcPr/>
                </a:tc>
                <a:extLst>
                  <a:ext uri="{0D108BD9-81ED-4DB2-BD59-A6C34878D82A}">
                    <a16:rowId xmlns:a16="http://schemas.microsoft.com/office/drawing/2014/main" val="2539301040"/>
                  </a:ext>
                </a:extLst>
              </a:tr>
            </a:tbl>
          </a:graphicData>
        </a:graphic>
      </p:graphicFrame>
      <p:sp>
        <p:nvSpPr>
          <p:cNvPr id="4" name="Text Placeholder 3">
            <a:extLst>
              <a:ext uri="{FF2B5EF4-FFF2-40B4-BE49-F238E27FC236}">
                <a16:creationId xmlns:a16="http://schemas.microsoft.com/office/drawing/2014/main" id="{E2685C88-C300-4D26-BA21-F763464A51F1}"/>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201024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81B00-BCE6-490A-B1E9-F5B809529878}"/>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79189F84-CBB1-4B9E-8E32-06D457C0F357}"/>
              </a:ext>
            </a:extLst>
          </p:cNvPr>
          <p:cNvGraphicFramePr>
            <a:graphicFrameLocks noGrp="1"/>
          </p:cNvGraphicFramePr>
          <p:nvPr>
            <p:ph type="chart" sz="quarter" idx="13"/>
            <p:extLst>
              <p:ext uri="{D42A27DB-BD31-4B8C-83A1-F6EECF244321}">
                <p14:modId xmlns:p14="http://schemas.microsoft.com/office/powerpoint/2010/main" val="2505954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49D82F-1E46-49A5-9B81-3A05F2B6514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5CBEA1F-1CC6-447D-A2BC-E74888B300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8975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2283F-5A55-454D-BB64-42C3838BA2C9}"/>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65408249-AC5E-46C6-8478-1618754DA01E}"/>
              </a:ext>
            </a:extLst>
          </p:cNvPr>
          <p:cNvGraphicFramePr>
            <a:graphicFrameLocks noGrp="1"/>
          </p:cNvGraphicFramePr>
          <p:nvPr>
            <p:ph type="chart" sz="quarter" idx="13"/>
            <p:extLst>
              <p:ext uri="{D42A27DB-BD31-4B8C-83A1-F6EECF244321}">
                <p14:modId xmlns:p14="http://schemas.microsoft.com/office/powerpoint/2010/main" val="1035444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16886E-E7A6-456C-B5DC-B807E5543DD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DFCC52B-65F2-4ED8-94DB-84796F161A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5178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D91CF-2F06-42D0-8889-5F6E7C70C3A2}"/>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E0586B48-0C1E-4B3E-AB55-F61A65869295}"/>
              </a:ext>
            </a:extLst>
          </p:cNvPr>
          <p:cNvGraphicFramePr>
            <a:graphicFrameLocks noGrp="1"/>
          </p:cNvGraphicFramePr>
          <p:nvPr>
            <p:ph type="chart" sz="quarter" idx="13"/>
            <p:extLst>
              <p:ext uri="{D42A27DB-BD31-4B8C-83A1-F6EECF244321}">
                <p14:modId xmlns:p14="http://schemas.microsoft.com/office/powerpoint/2010/main" val="13744132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34E5BD-AD78-4257-B61A-F60943433DB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77D305B-6987-408B-A465-9DAD34976B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888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47A39-8D12-404C-A5EE-9AB04716DB5E}"/>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43384C31-53A8-4B8F-9063-E88A10C832F5}"/>
              </a:ext>
            </a:extLst>
          </p:cNvPr>
          <p:cNvGraphicFramePr>
            <a:graphicFrameLocks noGrp="1"/>
          </p:cNvGraphicFramePr>
          <p:nvPr>
            <p:ph type="tbl" sz="quarter" idx="13"/>
            <p:extLst>
              <p:ext uri="{D42A27DB-BD31-4B8C-83A1-F6EECF244321}">
                <p14:modId xmlns:p14="http://schemas.microsoft.com/office/powerpoint/2010/main" val="67710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05428454"/>
                    </a:ext>
                  </a:extLst>
                </a:gridCol>
                <a:gridCol w="1152144">
                  <a:extLst>
                    <a:ext uri="{9D8B030D-6E8A-4147-A177-3AD203B41FA5}">
                      <a16:colId xmlns:a16="http://schemas.microsoft.com/office/drawing/2014/main" val="4285081895"/>
                    </a:ext>
                  </a:extLst>
                </a:gridCol>
                <a:gridCol w="1152144">
                  <a:extLst>
                    <a:ext uri="{9D8B030D-6E8A-4147-A177-3AD203B41FA5}">
                      <a16:colId xmlns:a16="http://schemas.microsoft.com/office/drawing/2014/main" val="427347733"/>
                    </a:ext>
                  </a:extLst>
                </a:gridCol>
                <a:gridCol w="1152144">
                  <a:extLst>
                    <a:ext uri="{9D8B030D-6E8A-4147-A177-3AD203B41FA5}">
                      <a16:colId xmlns:a16="http://schemas.microsoft.com/office/drawing/2014/main" val="1519618904"/>
                    </a:ext>
                  </a:extLst>
                </a:gridCol>
                <a:gridCol w="1152144">
                  <a:extLst>
                    <a:ext uri="{9D8B030D-6E8A-4147-A177-3AD203B41FA5}">
                      <a16:colId xmlns:a16="http://schemas.microsoft.com/office/drawing/2014/main" val="647665259"/>
                    </a:ext>
                  </a:extLst>
                </a:gridCol>
                <a:gridCol w="1152144">
                  <a:extLst>
                    <a:ext uri="{9D8B030D-6E8A-4147-A177-3AD203B41FA5}">
                      <a16:colId xmlns:a16="http://schemas.microsoft.com/office/drawing/2014/main" val="477620978"/>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174040954"/>
                  </a:ext>
                </a:extLst>
              </a:tr>
              <a:tr h="370840">
                <a:tc>
                  <a:txBody>
                    <a:bodyPr/>
                    <a:lstStyle/>
                    <a:p>
                      <a:r>
                        <a:rPr lang="en-US" sz="1000" b="1"/>
                        <a:t>@FirstInsHI - 2024-03-21 19:10:06</a:t>
                      </a:r>
                      <a:r>
                        <a:rPr lang="en-US" sz="1000"/>
                        <a:t>
 Yesterday, associates from our main office in Honolulu and our satellite office in Kapolei got out in the sunshine for a 30-minute walk. A lunchtime walk can be a mood booster and improve productivity.  #TeamFICOH #WAC #middaywalks https://t.co/rn8cbRWgtD</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0.2523 %</a:t>
                      </a:r>
                    </a:p>
                  </a:txBody>
                  <a:tcPr/>
                </a:tc>
                <a:extLst>
                  <a:ext uri="{0D108BD9-81ED-4DB2-BD59-A6C34878D82A}">
                    <a16:rowId xmlns:a16="http://schemas.microsoft.com/office/drawing/2014/main" val="1516135019"/>
                  </a:ext>
                </a:extLst>
              </a:tr>
              <a:tr h="370840">
                <a:tc>
                  <a:txBody>
                    <a:bodyPr/>
                    <a:lstStyle/>
                    <a:p>
                      <a:r>
                        <a:rPr lang="en-US" sz="1000" b="1"/>
                        <a:t>@FirstInsHI - 2024-03-04 15:17:27</a:t>
                      </a:r>
                      <a:r>
                        <a:rPr lang="en-US" sz="1000"/>
                        <a:t>
 We asked Yuki Y. of our Legal department about her professional development with FICOH and what insights she’s gained about herself. See what she said at on our IG &amp;gt;&amp;gt; https://t.co/PyJqM3BNBU
#InternationalWomensDay #IWD2024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0.0842 %</a:t>
                      </a:r>
                    </a:p>
                  </a:txBody>
                  <a:tcPr/>
                </a:tc>
                <a:extLst>
                  <a:ext uri="{0D108BD9-81ED-4DB2-BD59-A6C34878D82A}">
                    <a16:rowId xmlns:a16="http://schemas.microsoft.com/office/drawing/2014/main" val="3102433027"/>
                  </a:ext>
                </a:extLst>
              </a:tr>
              <a:tr h="370840">
                <a:tc>
                  <a:txBody>
                    <a:bodyPr/>
                    <a:lstStyle/>
                    <a:p>
                      <a:r>
                        <a:rPr lang="en-US" sz="1000" b="1"/>
                        <a:t>@FirstInsHI - 2024-03-06 11:16:55</a:t>
                      </a:r>
                      <a:r>
                        <a:rPr lang="en-US" sz="1000"/>
                        <a:t>
 Are you looking for a meaningful career? The insurance industry supports local communities through disaster recovery and charitable giving.
https://t.co/yz2m7OlSWU</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0.0842 %</a:t>
                      </a:r>
                    </a:p>
                  </a:txBody>
                  <a:tcPr/>
                </a:tc>
                <a:extLst>
                  <a:ext uri="{0D108BD9-81ED-4DB2-BD59-A6C34878D82A}">
                    <a16:rowId xmlns:a16="http://schemas.microsoft.com/office/drawing/2014/main" val="4164144807"/>
                  </a:ext>
                </a:extLst>
              </a:tr>
            </a:tbl>
          </a:graphicData>
        </a:graphic>
      </p:graphicFrame>
      <p:sp>
        <p:nvSpPr>
          <p:cNvPr id="4" name="Text Placeholder 3">
            <a:extLst>
              <a:ext uri="{FF2B5EF4-FFF2-40B4-BE49-F238E27FC236}">
                <a16:creationId xmlns:a16="http://schemas.microsoft.com/office/drawing/2014/main" id="{CFF548BF-668D-4BDE-83EE-D9CF8EBA0EF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311514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B4F18-FC47-4D81-B3CD-286AC915503E}"/>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7C9E31DE-28A3-4875-8E61-D72DDA2D6BE7}"/>
              </a:ext>
            </a:extLst>
          </p:cNvPr>
          <p:cNvGraphicFramePr>
            <a:graphicFrameLocks noGrp="1"/>
          </p:cNvGraphicFramePr>
          <p:nvPr>
            <p:ph type="tbl" sz="quarter" idx="13"/>
            <p:extLst>
              <p:ext uri="{D42A27DB-BD31-4B8C-83A1-F6EECF244321}">
                <p14:modId xmlns:p14="http://schemas.microsoft.com/office/powerpoint/2010/main" val="3332203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85314957"/>
                    </a:ext>
                  </a:extLst>
                </a:gridCol>
                <a:gridCol w="576072">
                  <a:extLst>
                    <a:ext uri="{9D8B030D-6E8A-4147-A177-3AD203B41FA5}">
                      <a16:colId xmlns:a16="http://schemas.microsoft.com/office/drawing/2014/main" val="2782279087"/>
                    </a:ext>
                  </a:extLst>
                </a:gridCol>
                <a:gridCol w="576072">
                  <a:extLst>
                    <a:ext uri="{9D8B030D-6E8A-4147-A177-3AD203B41FA5}">
                      <a16:colId xmlns:a16="http://schemas.microsoft.com/office/drawing/2014/main" val="1961418190"/>
                    </a:ext>
                  </a:extLst>
                </a:gridCol>
                <a:gridCol w="576072">
                  <a:extLst>
                    <a:ext uri="{9D8B030D-6E8A-4147-A177-3AD203B41FA5}">
                      <a16:colId xmlns:a16="http://schemas.microsoft.com/office/drawing/2014/main" val="1950676697"/>
                    </a:ext>
                  </a:extLst>
                </a:gridCol>
                <a:gridCol w="576072">
                  <a:extLst>
                    <a:ext uri="{9D8B030D-6E8A-4147-A177-3AD203B41FA5}">
                      <a16:colId xmlns:a16="http://schemas.microsoft.com/office/drawing/2014/main" val="792637578"/>
                    </a:ext>
                  </a:extLst>
                </a:gridCol>
                <a:gridCol w="576072">
                  <a:extLst>
                    <a:ext uri="{9D8B030D-6E8A-4147-A177-3AD203B41FA5}">
                      <a16:colId xmlns:a16="http://schemas.microsoft.com/office/drawing/2014/main" val="2069292544"/>
                    </a:ext>
                  </a:extLst>
                </a:gridCol>
                <a:gridCol w="576072">
                  <a:extLst>
                    <a:ext uri="{9D8B030D-6E8A-4147-A177-3AD203B41FA5}">
                      <a16:colId xmlns:a16="http://schemas.microsoft.com/office/drawing/2014/main" val="320026255"/>
                    </a:ext>
                  </a:extLst>
                </a:gridCol>
                <a:gridCol w="576072">
                  <a:extLst>
                    <a:ext uri="{9D8B030D-6E8A-4147-A177-3AD203B41FA5}">
                      <a16:colId xmlns:a16="http://schemas.microsoft.com/office/drawing/2014/main" val="946108742"/>
                    </a:ext>
                  </a:extLst>
                </a:gridCol>
                <a:gridCol w="576072">
                  <a:extLst>
                    <a:ext uri="{9D8B030D-6E8A-4147-A177-3AD203B41FA5}">
                      <a16:colId xmlns:a16="http://schemas.microsoft.com/office/drawing/2014/main" val="1852081510"/>
                    </a:ext>
                  </a:extLst>
                </a:gridCol>
                <a:gridCol w="576072">
                  <a:extLst>
                    <a:ext uri="{9D8B030D-6E8A-4147-A177-3AD203B41FA5}">
                      <a16:colId xmlns:a16="http://schemas.microsoft.com/office/drawing/2014/main" val="2380105749"/>
                    </a:ext>
                  </a:extLst>
                </a:gridCol>
                <a:gridCol w="576072">
                  <a:extLst>
                    <a:ext uri="{9D8B030D-6E8A-4147-A177-3AD203B41FA5}">
                      <a16:colId xmlns:a16="http://schemas.microsoft.com/office/drawing/2014/main" val="1033475012"/>
                    </a:ext>
                  </a:extLst>
                </a:gridCol>
                <a:gridCol w="576072">
                  <a:extLst>
                    <a:ext uri="{9D8B030D-6E8A-4147-A177-3AD203B41FA5}">
                      <a16:colId xmlns:a16="http://schemas.microsoft.com/office/drawing/2014/main" val="3800885875"/>
                    </a:ext>
                  </a:extLst>
                </a:gridCol>
                <a:gridCol w="576072">
                  <a:extLst>
                    <a:ext uri="{9D8B030D-6E8A-4147-A177-3AD203B41FA5}">
                      <a16:colId xmlns:a16="http://schemas.microsoft.com/office/drawing/2014/main" val="3085603266"/>
                    </a:ext>
                  </a:extLst>
                </a:gridCol>
                <a:gridCol w="576072">
                  <a:extLst>
                    <a:ext uri="{9D8B030D-6E8A-4147-A177-3AD203B41FA5}">
                      <a16:colId xmlns:a16="http://schemas.microsoft.com/office/drawing/2014/main" val="276824583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516458862"/>
                  </a:ext>
                </a:extLst>
              </a:tr>
              <a:tr h="370840">
                <a:tc>
                  <a:txBody>
                    <a:bodyPr/>
                    <a:lstStyle/>
                    <a:p>
                      <a:r>
                        <a:rPr lang="en-US" sz="1000"/>
                        <a:t>4360</a:t>
                      </a:r>
                    </a:p>
                  </a:txBody>
                  <a:tcPr/>
                </a:tc>
                <a:tc>
                  <a:txBody>
                    <a:bodyPr/>
                    <a:lstStyle/>
                    <a:p>
                      <a:r>
                        <a:rPr lang="en-US" sz="1000"/>
                        <a:t>51</a:t>
                      </a:r>
                    </a:p>
                  </a:txBody>
                  <a:tcPr/>
                </a:tc>
                <a:tc>
                  <a:txBody>
                    <a:bodyPr/>
                    <a:lstStyle/>
                    <a:p>
                      <a:r>
                        <a:rPr lang="en-US" sz="1000"/>
                        <a:t>10</a:t>
                      </a:r>
                    </a:p>
                  </a:txBody>
                  <a:tcPr/>
                </a:tc>
                <a:tc>
                  <a:txBody>
                    <a:bodyPr/>
                    <a:lstStyle/>
                    <a:p>
                      <a:r>
                        <a:rPr lang="en-US" sz="1000"/>
                        <a:t>484</a:t>
                      </a:r>
                    </a:p>
                  </a:txBody>
                  <a:tcPr/>
                </a:tc>
                <a:tc>
                  <a:txBody>
                    <a:bodyPr/>
                    <a:lstStyle/>
                    <a:p>
                      <a:r>
                        <a:rPr lang="en-US" sz="1000"/>
                        <a:t>48.4</a:t>
                      </a:r>
                    </a:p>
                  </a:txBody>
                  <a:tcPr/>
                </a:tc>
                <a:tc>
                  <a:txBody>
                    <a:bodyPr/>
                    <a:lstStyle/>
                    <a:p>
                      <a:r>
                        <a:rPr lang="en-US" sz="1000"/>
                        <a:t>15</a:t>
                      </a:r>
                    </a:p>
                  </a:txBody>
                  <a:tcPr/>
                </a:tc>
                <a:tc>
                  <a:txBody>
                    <a:bodyPr/>
                    <a:lstStyle/>
                    <a:p>
                      <a:r>
                        <a:rPr lang="en-US" sz="1000"/>
                        <a:t>1</a:t>
                      </a:r>
                    </a:p>
                  </a:txBody>
                  <a:tcPr/>
                </a:tc>
                <a:tc>
                  <a:txBody>
                    <a:bodyPr/>
                    <a:lstStyle/>
                    <a:p>
                      <a:r>
                        <a:rPr lang="en-US" sz="1000"/>
                        <a:t>0.1</a:t>
                      </a:r>
                    </a:p>
                  </a:txBody>
                  <a:tcPr/>
                </a:tc>
                <a:tc>
                  <a:txBody>
                    <a:bodyPr/>
                    <a:lstStyle/>
                    <a:p>
                      <a:r>
                        <a:rPr lang="en-US" sz="1000"/>
                        <a:t>2288</a:t>
                      </a:r>
                    </a:p>
                  </a:txBody>
                  <a:tcPr/>
                </a:tc>
                <a:tc>
                  <a:txBody>
                    <a:bodyPr/>
                    <a:lstStyle/>
                    <a:p>
                      <a:r>
                        <a:rPr lang="en-US" sz="1000"/>
                        <a:t>228.8</a:t>
                      </a:r>
                    </a:p>
                  </a:txBody>
                  <a:tcPr/>
                </a:tc>
                <a:tc>
                  <a:txBody>
                    <a:bodyPr/>
                    <a:lstStyle/>
                    <a:p>
                      <a:r>
                        <a:rPr lang="en-US" sz="1000"/>
                        <a:t>16735</a:t>
                      </a:r>
                    </a:p>
                  </a:txBody>
                  <a:tcPr/>
                </a:tc>
                <a:tc>
                  <a:txBody>
                    <a:bodyPr/>
                    <a:lstStyle/>
                    <a:p>
                      <a:r>
                        <a:rPr lang="en-US" sz="1000"/>
                        <a:t>1673.5</a:t>
                      </a:r>
                    </a:p>
                  </a:txBody>
                  <a:tcPr/>
                </a:tc>
                <a:tc>
                  <a:txBody>
                    <a:bodyPr/>
                    <a:lstStyle/>
                    <a:p>
                      <a:r>
                        <a:rPr lang="en-US" sz="1000"/>
                        <a:t>16.50887911869 %</a:t>
                      </a:r>
                    </a:p>
                  </a:txBody>
                  <a:tcPr/>
                </a:tc>
                <a:tc>
                  <a:txBody>
                    <a:bodyPr/>
                    <a:lstStyle/>
                    <a:p>
                      <a:r>
                        <a:rPr lang="en-US" sz="1000"/>
                        <a:t>0</a:t>
                      </a:r>
                    </a:p>
                  </a:txBody>
                  <a:tcPr/>
                </a:tc>
                <a:extLst>
                  <a:ext uri="{0D108BD9-81ED-4DB2-BD59-A6C34878D82A}">
                    <a16:rowId xmlns:a16="http://schemas.microsoft.com/office/drawing/2014/main" val="1690439654"/>
                  </a:ext>
                </a:extLst>
              </a:tr>
            </a:tbl>
          </a:graphicData>
        </a:graphic>
      </p:graphicFrame>
      <p:sp>
        <p:nvSpPr>
          <p:cNvPr id="4" name="Text Placeholder 3">
            <a:extLst>
              <a:ext uri="{FF2B5EF4-FFF2-40B4-BE49-F238E27FC236}">
                <a16:creationId xmlns:a16="http://schemas.microsoft.com/office/drawing/2014/main" id="{613C68B3-0711-4DD7-8F5C-D8A312D05AF0}"/>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312414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71016-3648-4103-850E-0E244FE09E91}"/>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352919B7-0D6A-467A-BBCC-3B0828F7388B}"/>
              </a:ext>
            </a:extLst>
          </p:cNvPr>
          <p:cNvGraphicFramePr>
            <a:graphicFrameLocks noGrp="1"/>
          </p:cNvGraphicFramePr>
          <p:nvPr>
            <p:ph type="chart" sz="quarter" idx="13"/>
            <p:extLst>
              <p:ext uri="{D42A27DB-BD31-4B8C-83A1-F6EECF244321}">
                <p14:modId xmlns:p14="http://schemas.microsoft.com/office/powerpoint/2010/main" val="3616013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055382-913E-4B76-8A87-CCD3D355A3D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B0F3F1F-C962-4240-936A-8794734B0D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79168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F7535-54E8-4DC2-90B2-502676A36853}"/>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3E22D931-DDBF-45B2-9653-DB289A026810}"/>
              </a:ext>
            </a:extLst>
          </p:cNvPr>
          <p:cNvGraphicFramePr>
            <a:graphicFrameLocks noGrp="1"/>
          </p:cNvGraphicFramePr>
          <p:nvPr>
            <p:ph type="chart" sz="quarter" idx="13"/>
            <p:extLst>
              <p:ext uri="{D42A27DB-BD31-4B8C-83A1-F6EECF244321}">
                <p14:modId xmlns:p14="http://schemas.microsoft.com/office/powerpoint/2010/main" val="3067911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9EEF1B-A282-43B3-8B8B-4907A32B6CB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3701ED0-3EF1-46BE-9639-8EF618C4C9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2014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E0460-4BFC-4E4C-B79A-3C22DBE705F5}"/>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9B98D812-4B19-4CD5-9204-0CE3140EEF88}"/>
              </a:ext>
            </a:extLst>
          </p:cNvPr>
          <p:cNvGraphicFramePr>
            <a:graphicFrameLocks noGrp="1"/>
          </p:cNvGraphicFramePr>
          <p:nvPr>
            <p:ph type="chart" sz="quarter" idx="13"/>
            <p:extLst>
              <p:ext uri="{D42A27DB-BD31-4B8C-83A1-F6EECF244321}">
                <p14:modId xmlns:p14="http://schemas.microsoft.com/office/powerpoint/2010/main" val="548101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BCC4A0-A557-468C-9D44-B081F3B3085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C017FD4-608B-45FF-9303-D8DEA106BA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79778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6BE9D-E8A7-4E6E-9E6A-FACF5DF69524}"/>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BCE612CF-6CF4-4966-9161-BD003FF4A064}"/>
              </a:ext>
            </a:extLst>
          </p:cNvPr>
          <p:cNvGraphicFramePr>
            <a:graphicFrameLocks noGrp="1"/>
          </p:cNvGraphicFramePr>
          <p:nvPr>
            <p:ph type="chart" sz="quarter" idx="13"/>
            <p:extLst>
              <p:ext uri="{D42A27DB-BD31-4B8C-83A1-F6EECF244321}">
                <p14:modId xmlns:p14="http://schemas.microsoft.com/office/powerpoint/2010/main" val="3658635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44C7C2-32D8-415C-8FD5-C65656FE047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B046A49-7457-41B3-9678-B13DEC7F68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5545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C0A39-1A17-4DEB-86FE-60FA68591712}"/>
              </a:ext>
            </a:extLst>
          </p:cNvPr>
          <p:cNvSpPr>
            <a:spLocks noGrp="1"/>
          </p:cNvSpPr>
          <p:nvPr>
            <p:ph type="title"/>
          </p:nvPr>
        </p:nvSpPr>
        <p:spPr/>
        <p:txBody>
          <a:bodyPr/>
          <a:lstStyle/>
          <a:p>
            <a:r>
              <a:rPr lang="en-US"/>
              <a:t>LinkedIn Posts Table | FICOH - 1 of 11</a:t>
            </a:r>
          </a:p>
        </p:txBody>
      </p:sp>
      <p:graphicFrame>
        <p:nvGraphicFramePr>
          <p:cNvPr id="5" name="Table Placeholder 4">
            <a:extLst>
              <a:ext uri="{FF2B5EF4-FFF2-40B4-BE49-F238E27FC236}">
                <a16:creationId xmlns:a16="http://schemas.microsoft.com/office/drawing/2014/main" id="{FE8FB9EB-7734-4B4D-9EF7-61C9A9DBF977}"/>
              </a:ext>
            </a:extLst>
          </p:cNvPr>
          <p:cNvGraphicFramePr>
            <a:graphicFrameLocks noGrp="1"/>
          </p:cNvGraphicFramePr>
          <p:nvPr>
            <p:ph type="tbl" sz="quarter" idx="13"/>
            <p:extLst>
              <p:ext uri="{D42A27DB-BD31-4B8C-83A1-F6EECF244321}">
                <p14:modId xmlns:p14="http://schemas.microsoft.com/office/powerpoint/2010/main" val="3020380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073089445"/>
                    </a:ext>
                  </a:extLst>
                </a:gridCol>
                <a:gridCol w="658368">
                  <a:extLst>
                    <a:ext uri="{9D8B030D-6E8A-4147-A177-3AD203B41FA5}">
                      <a16:colId xmlns:a16="http://schemas.microsoft.com/office/drawing/2014/main" val="1421273924"/>
                    </a:ext>
                  </a:extLst>
                </a:gridCol>
                <a:gridCol w="658368">
                  <a:extLst>
                    <a:ext uri="{9D8B030D-6E8A-4147-A177-3AD203B41FA5}">
                      <a16:colId xmlns:a16="http://schemas.microsoft.com/office/drawing/2014/main" val="2506898335"/>
                    </a:ext>
                  </a:extLst>
                </a:gridCol>
                <a:gridCol w="658368">
                  <a:extLst>
                    <a:ext uri="{9D8B030D-6E8A-4147-A177-3AD203B41FA5}">
                      <a16:colId xmlns:a16="http://schemas.microsoft.com/office/drawing/2014/main" val="1127947747"/>
                    </a:ext>
                  </a:extLst>
                </a:gridCol>
                <a:gridCol w="658368">
                  <a:extLst>
                    <a:ext uri="{9D8B030D-6E8A-4147-A177-3AD203B41FA5}">
                      <a16:colId xmlns:a16="http://schemas.microsoft.com/office/drawing/2014/main" val="2039813921"/>
                    </a:ext>
                  </a:extLst>
                </a:gridCol>
                <a:gridCol w="658368">
                  <a:extLst>
                    <a:ext uri="{9D8B030D-6E8A-4147-A177-3AD203B41FA5}">
                      <a16:colId xmlns:a16="http://schemas.microsoft.com/office/drawing/2014/main" val="4138230687"/>
                    </a:ext>
                  </a:extLst>
                </a:gridCol>
                <a:gridCol w="658368">
                  <a:extLst>
                    <a:ext uri="{9D8B030D-6E8A-4147-A177-3AD203B41FA5}">
                      <a16:colId xmlns:a16="http://schemas.microsoft.com/office/drawing/2014/main" val="224503605"/>
                    </a:ext>
                  </a:extLst>
                </a:gridCol>
                <a:gridCol w="658368">
                  <a:extLst>
                    <a:ext uri="{9D8B030D-6E8A-4147-A177-3AD203B41FA5}">
                      <a16:colId xmlns:a16="http://schemas.microsoft.com/office/drawing/2014/main" val="2877822168"/>
                    </a:ext>
                  </a:extLst>
                </a:gridCol>
                <a:gridCol w="658368">
                  <a:extLst>
                    <a:ext uri="{9D8B030D-6E8A-4147-A177-3AD203B41FA5}">
                      <a16:colId xmlns:a16="http://schemas.microsoft.com/office/drawing/2014/main" val="939129960"/>
                    </a:ext>
                  </a:extLst>
                </a:gridCol>
                <a:gridCol w="658368">
                  <a:extLst>
                    <a:ext uri="{9D8B030D-6E8A-4147-A177-3AD203B41FA5}">
                      <a16:colId xmlns:a16="http://schemas.microsoft.com/office/drawing/2014/main" val="3920291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42918530"/>
                  </a:ext>
                </a:extLst>
              </a:tr>
            </a:tbl>
          </a:graphicData>
        </a:graphic>
      </p:graphicFrame>
      <p:sp>
        <p:nvSpPr>
          <p:cNvPr id="4" name="Text Placeholder 3">
            <a:extLst>
              <a:ext uri="{FF2B5EF4-FFF2-40B4-BE49-F238E27FC236}">
                <a16:creationId xmlns:a16="http://schemas.microsoft.com/office/drawing/2014/main" id="{AD841287-97ED-4CF2-A0F1-4B0506B8493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359784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F292D-8576-4426-81FB-E48D15CD8203}"/>
              </a:ext>
            </a:extLst>
          </p:cNvPr>
          <p:cNvSpPr>
            <a:spLocks noGrp="1"/>
          </p:cNvSpPr>
          <p:nvPr>
            <p:ph type="title"/>
          </p:nvPr>
        </p:nvSpPr>
        <p:spPr/>
        <p:txBody>
          <a:bodyPr/>
          <a:lstStyle/>
          <a:p>
            <a:r>
              <a:rPr lang="en-US"/>
              <a:t>LinkedIn Posts Table | FICOH - 2 of 11</a:t>
            </a:r>
          </a:p>
        </p:txBody>
      </p:sp>
      <p:graphicFrame>
        <p:nvGraphicFramePr>
          <p:cNvPr id="5" name="Table Placeholder 4">
            <a:extLst>
              <a:ext uri="{FF2B5EF4-FFF2-40B4-BE49-F238E27FC236}">
                <a16:creationId xmlns:a16="http://schemas.microsoft.com/office/drawing/2014/main" id="{222C698B-4769-4155-AEAB-15B567169D8B}"/>
              </a:ext>
            </a:extLst>
          </p:cNvPr>
          <p:cNvGraphicFramePr>
            <a:graphicFrameLocks noGrp="1"/>
          </p:cNvGraphicFramePr>
          <p:nvPr>
            <p:ph type="tbl" sz="quarter" idx="13"/>
            <p:extLst>
              <p:ext uri="{D42A27DB-BD31-4B8C-83A1-F6EECF244321}">
                <p14:modId xmlns:p14="http://schemas.microsoft.com/office/powerpoint/2010/main" val="520209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013789"/>
                    </a:ext>
                  </a:extLst>
                </a:gridCol>
                <a:gridCol w="658368">
                  <a:extLst>
                    <a:ext uri="{9D8B030D-6E8A-4147-A177-3AD203B41FA5}">
                      <a16:colId xmlns:a16="http://schemas.microsoft.com/office/drawing/2014/main" val="471802264"/>
                    </a:ext>
                  </a:extLst>
                </a:gridCol>
                <a:gridCol w="658368">
                  <a:extLst>
                    <a:ext uri="{9D8B030D-6E8A-4147-A177-3AD203B41FA5}">
                      <a16:colId xmlns:a16="http://schemas.microsoft.com/office/drawing/2014/main" val="3955562587"/>
                    </a:ext>
                  </a:extLst>
                </a:gridCol>
                <a:gridCol w="658368">
                  <a:extLst>
                    <a:ext uri="{9D8B030D-6E8A-4147-A177-3AD203B41FA5}">
                      <a16:colId xmlns:a16="http://schemas.microsoft.com/office/drawing/2014/main" val="436574408"/>
                    </a:ext>
                  </a:extLst>
                </a:gridCol>
                <a:gridCol w="658368">
                  <a:extLst>
                    <a:ext uri="{9D8B030D-6E8A-4147-A177-3AD203B41FA5}">
                      <a16:colId xmlns:a16="http://schemas.microsoft.com/office/drawing/2014/main" val="1755854320"/>
                    </a:ext>
                  </a:extLst>
                </a:gridCol>
                <a:gridCol w="658368">
                  <a:extLst>
                    <a:ext uri="{9D8B030D-6E8A-4147-A177-3AD203B41FA5}">
                      <a16:colId xmlns:a16="http://schemas.microsoft.com/office/drawing/2014/main" val="43468984"/>
                    </a:ext>
                  </a:extLst>
                </a:gridCol>
                <a:gridCol w="658368">
                  <a:extLst>
                    <a:ext uri="{9D8B030D-6E8A-4147-A177-3AD203B41FA5}">
                      <a16:colId xmlns:a16="http://schemas.microsoft.com/office/drawing/2014/main" val="2381758817"/>
                    </a:ext>
                  </a:extLst>
                </a:gridCol>
                <a:gridCol w="658368">
                  <a:extLst>
                    <a:ext uri="{9D8B030D-6E8A-4147-A177-3AD203B41FA5}">
                      <a16:colId xmlns:a16="http://schemas.microsoft.com/office/drawing/2014/main" val="3066256483"/>
                    </a:ext>
                  </a:extLst>
                </a:gridCol>
                <a:gridCol w="658368">
                  <a:extLst>
                    <a:ext uri="{9D8B030D-6E8A-4147-A177-3AD203B41FA5}">
                      <a16:colId xmlns:a16="http://schemas.microsoft.com/office/drawing/2014/main" val="4204733944"/>
                    </a:ext>
                  </a:extLst>
                </a:gridCol>
                <a:gridCol w="658368">
                  <a:extLst>
                    <a:ext uri="{9D8B030D-6E8A-4147-A177-3AD203B41FA5}">
                      <a16:colId xmlns:a16="http://schemas.microsoft.com/office/drawing/2014/main" val="493282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75345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- 2024-03-26 17:14:37</a:t>
                      </a:r>
                      <a:r>
                        <a:rPr kumimoji="0" lang="en-US" sz="1000" b="0" i="0" u="none" strike="noStrike" kern="1200" cap="none" spc="0" normalizeH="0" baseline="0" noProof="0">
                          <a:ln>
                            <a:noFill/>
                          </a:ln>
                          <a:solidFill>
                            <a:prstClr val="black"/>
                          </a:solidFill>
                          <a:effectLst/>
                          <a:uLnTx/>
                          <a:uFillTx/>
                          <a:latin typeface="Calibri"/>
                          <a:ea typeface="+mn-ea"/>
                          <a:cs typeface="+mn-cs"/>
                        </a:rPr>
                        <a:t>
 Next week, we will bid a heartfelt farewell to Yuji Soda, FICOH’s VP of Strategic Planning, as he departs for Japan for his new position at Tokio Marine Holdings as Deputy GM in charge of Tokio Marine North America business. Since joining FICOH in March 2019, Yuji has facilitated FICOH’s strategic planning efforts, helped us navigate important issues and projects in his role as liaison with our parent company, and collaborated closely with our Captives team to grow our captive relationships and business in Japan. In addition to his analytical skills and business savvy, we will miss his creativity, determination, and sincere embrace of our company values. In this first photo, Yuji is pictured with his family at the Honolulu Marathon 10K.
A hui hou, Yuji! Mahalo for your contributions to FICOH’s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29.052224371373 %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81818218"/>
                  </a:ext>
                </a:extLst>
              </a:tr>
            </a:tbl>
          </a:graphicData>
        </a:graphic>
      </p:graphicFrame>
      <p:sp>
        <p:nvSpPr>
          <p:cNvPr id="4" name="Text Placeholder 3">
            <a:extLst>
              <a:ext uri="{FF2B5EF4-FFF2-40B4-BE49-F238E27FC236}">
                <a16:creationId xmlns:a16="http://schemas.microsoft.com/office/drawing/2014/main" id="{8E2D9095-33FC-48AB-AF75-9F03E9AADF5F}"/>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972210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E10FF-4631-437D-9B72-1050E3437725}"/>
              </a:ext>
            </a:extLst>
          </p:cNvPr>
          <p:cNvSpPr>
            <a:spLocks noGrp="1"/>
          </p:cNvSpPr>
          <p:nvPr>
            <p:ph type="title"/>
          </p:nvPr>
        </p:nvSpPr>
        <p:spPr/>
        <p:txBody>
          <a:bodyPr/>
          <a:lstStyle/>
          <a:p>
            <a:r>
              <a:rPr lang="en-US"/>
              <a:t>LinkedIn Posts Table | FICOH - 3 of 11</a:t>
            </a:r>
          </a:p>
        </p:txBody>
      </p:sp>
      <p:graphicFrame>
        <p:nvGraphicFramePr>
          <p:cNvPr id="5" name="Table Placeholder 4">
            <a:extLst>
              <a:ext uri="{FF2B5EF4-FFF2-40B4-BE49-F238E27FC236}">
                <a16:creationId xmlns:a16="http://schemas.microsoft.com/office/drawing/2014/main" id="{04EFB5C2-757D-4046-A7D9-67A1F4680667}"/>
              </a:ext>
            </a:extLst>
          </p:cNvPr>
          <p:cNvGraphicFramePr>
            <a:graphicFrameLocks noGrp="1"/>
          </p:cNvGraphicFramePr>
          <p:nvPr>
            <p:ph type="tbl" sz="quarter" idx="13"/>
            <p:extLst>
              <p:ext uri="{D42A27DB-BD31-4B8C-83A1-F6EECF244321}">
                <p14:modId xmlns:p14="http://schemas.microsoft.com/office/powerpoint/2010/main" val="30155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45200554"/>
                    </a:ext>
                  </a:extLst>
                </a:gridCol>
                <a:gridCol w="658368">
                  <a:extLst>
                    <a:ext uri="{9D8B030D-6E8A-4147-A177-3AD203B41FA5}">
                      <a16:colId xmlns:a16="http://schemas.microsoft.com/office/drawing/2014/main" val="1231472691"/>
                    </a:ext>
                  </a:extLst>
                </a:gridCol>
                <a:gridCol w="658368">
                  <a:extLst>
                    <a:ext uri="{9D8B030D-6E8A-4147-A177-3AD203B41FA5}">
                      <a16:colId xmlns:a16="http://schemas.microsoft.com/office/drawing/2014/main" val="1051048265"/>
                    </a:ext>
                  </a:extLst>
                </a:gridCol>
                <a:gridCol w="658368">
                  <a:extLst>
                    <a:ext uri="{9D8B030D-6E8A-4147-A177-3AD203B41FA5}">
                      <a16:colId xmlns:a16="http://schemas.microsoft.com/office/drawing/2014/main" val="4147324482"/>
                    </a:ext>
                  </a:extLst>
                </a:gridCol>
                <a:gridCol w="658368">
                  <a:extLst>
                    <a:ext uri="{9D8B030D-6E8A-4147-A177-3AD203B41FA5}">
                      <a16:colId xmlns:a16="http://schemas.microsoft.com/office/drawing/2014/main" val="4165939604"/>
                    </a:ext>
                  </a:extLst>
                </a:gridCol>
                <a:gridCol w="658368">
                  <a:extLst>
                    <a:ext uri="{9D8B030D-6E8A-4147-A177-3AD203B41FA5}">
                      <a16:colId xmlns:a16="http://schemas.microsoft.com/office/drawing/2014/main" val="1855968132"/>
                    </a:ext>
                  </a:extLst>
                </a:gridCol>
                <a:gridCol w="658368">
                  <a:extLst>
                    <a:ext uri="{9D8B030D-6E8A-4147-A177-3AD203B41FA5}">
                      <a16:colId xmlns:a16="http://schemas.microsoft.com/office/drawing/2014/main" val="3501320311"/>
                    </a:ext>
                  </a:extLst>
                </a:gridCol>
                <a:gridCol w="658368">
                  <a:extLst>
                    <a:ext uri="{9D8B030D-6E8A-4147-A177-3AD203B41FA5}">
                      <a16:colId xmlns:a16="http://schemas.microsoft.com/office/drawing/2014/main" val="3203565496"/>
                    </a:ext>
                  </a:extLst>
                </a:gridCol>
                <a:gridCol w="658368">
                  <a:extLst>
                    <a:ext uri="{9D8B030D-6E8A-4147-A177-3AD203B41FA5}">
                      <a16:colId xmlns:a16="http://schemas.microsoft.com/office/drawing/2014/main" val="3009836256"/>
                    </a:ext>
                  </a:extLst>
                </a:gridCol>
                <a:gridCol w="658368">
                  <a:extLst>
                    <a:ext uri="{9D8B030D-6E8A-4147-A177-3AD203B41FA5}">
                      <a16:colId xmlns:a16="http://schemas.microsoft.com/office/drawing/2014/main" val="2079318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87839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- 2024-03-26 12:38:22</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welcome the newest members of #TeamFICOH on board! We are eager to see how their skills and talents will contribute to FICOH's future.
Interested in being part of a company that prioritizes work-life balance and has a positive office culture? Join our Talent Network at careers.ficoh.com and we’ll keep your resume on hand for future opportunities. Submit your resume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8.754559666493 %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26545977"/>
                  </a:ext>
                </a:extLst>
              </a:tr>
            </a:tbl>
          </a:graphicData>
        </a:graphic>
      </p:graphicFrame>
      <p:sp>
        <p:nvSpPr>
          <p:cNvPr id="4" name="Text Placeholder 3">
            <a:extLst>
              <a:ext uri="{FF2B5EF4-FFF2-40B4-BE49-F238E27FC236}">
                <a16:creationId xmlns:a16="http://schemas.microsoft.com/office/drawing/2014/main" id="{E67B526C-F35F-406A-8BEA-894A1A608280}"/>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404712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62430-A9A8-4E49-872D-B025173BE9DD}"/>
              </a:ext>
            </a:extLst>
          </p:cNvPr>
          <p:cNvSpPr>
            <a:spLocks noGrp="1"/>
          </p:cNvSpPr>
          <p:nvPr>
            <p:ph type="title"/>
          </p:nvPr>
        </p:nvSpPr>
        <p:spPr/>
        <p:txBody>
          <a:bodyPr/>
          <a:lstStyle/>
          <a:p>
            <a:r>
              <a:rPr lang="en-US"/>
              <a:t>LinkedIn Posts Table | FICOH - 4 of 11</a:t>
            </a:r>
          </a:p>
        </p:txBody>
      </p:sp>
      <p:graphicFrame>
        <p:nvGraphicFramePr>
          <p:cNvPr id="5" name="Table Placeholder 4">
            <a:extLst>
              <a:ext uri="{FF2B5EF4-FFF2-40B4-BE49-F238E27FC236}">
                <a16:creationId xmlns:a16="http://schemas.microsoft.com/office/drawing/2014/main" id="{B8DDFFC8-20F9-469F-B54E-6635DC37E5B8}"/>
              </a:ext>
            </a:extLst>
          </p:cNvPr>
          <p:cNvGraphicFramePr>
            <a:graphicFrameLocks noGrp="1"/>
          </p:cNvGraphicFramePr>
          <p:nvPr>
            <p:ph type="tbl" sz="quarter" idx="13"/>
            <p:extLst>
              <p:ext uri="{D42A27DB-BD31-4B8C-83A1-F6EECF244321}">
                <p14:modId xmlns:p14="http://schemas.microsoft.com/office/powerpoint/2010/main" val="4292685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85796303"/>
                    </a:ext>
                  </a:extLst>
                </a:gridCol>
                <a:gridCol w="658368">
                  <a:extLst>
                    <a:ext uri="{9D8B030D-6E8A-4147-A177-3AD203B41FA5}">
                      <a16:colId xmlns:a16="http://schemas.microsoft.com/office/drawing/2014/main" val="2166418826"/>
                    </a:ext>
                  </a:extLst>
                </a:gridCol>
                <a:gridCol w="658368">
                  <a:extLst>
                    <a:ext uri="{9D8B030D-6E8A-4147-A177-3AD203B41FA5}">
                      <a16:colId xmlns:a16="http://schemas.microsoft.com/office/drawing/2014/main" val="566279865"/>
                    </a:ext>
                  </a:extLst>
                </a:gridCol>
                <a:gridCol w="658368">
                  <a:extLst>
                    <a:ext uri="{9D8B030D-6E8A-4147-A177-3AD203B41FA5}">
                      <a16:colId xmlns:a16="http://schemas.microsoft.com/office/drawing/2014/main" val="1124466377"/>
                    </a:ext>
                  </a:extLst>
                </a:gridCol>
                <a:gridCol w="658368">
                  <a:extLst>
                    <a:ext uri="{9D8B030D-6E8A-4147-A177-3AD203B41FA5}">
                      <a16:colId xmlns:a16="http://schemas.microsoft.com/office/drawing/2014/main" val="3726264132"/>
                    </a:ext>
                  </a:extLst>
                </a:gridCol>
                <a:gridCol w="658368">
                  <a:extLst>
                    <a:ext uri="{9D8B030D-6E8A-4147-A177-3AD203B41FA5}">
                      <a16:colId xmlns:a16="http://schemas.microsoft.com/office/drawing/2014/main" val="3632444228"/>
                    </a:ext>
                  </a:extLst>
                </a:gridCol>
                <a:gridCol w="658368">
                  <a:extLst>
                    <a:ext uri="{9D8B030D-6E8A-4147-A177-3AD203B41FA5}">
                      <a16:colId xmlns:a16="http://schemas.microsoft.com/office/drawing/2014/main" val="2177398591"/>
                    </a:ext>
                  </a:extLst>
                </a:gridCol>
                <a:gridCol w="658368">
                  <a:extLst>
                    <a:ext uri="{9D8B030D-6E8A-4147-A177-3AD203B41FA5}">
                      <a16:colId xmlns:a16="http://schemas.microsoft.com/office/drawing/2014/main" val="4066121843"/>
                    </a:ext>
                  </a:extLst>
                </a:gridCol>
                <a:gridCol w="658368">
                  <a:extLst>
                    <a:ext uri="{9D8B030D-6E8A-4147-A177-3AD203B41FA5}">
                      <a16:colId xmlns:a16="http://schemas.microsoft.com/office/drawing/2014/main" val="3433516370"/>
                    </a:ext>
                  </a:extLst>
                </a:gridCol>
                <a:gridCol w="658368">
                  <a:extLst>
                    <a:ext uri="{9D8B030D-6E8A-4147-A177-3AD203B41FA5}">
                      <a16:colId xmlns:a16="http://schemas.microsoft.com/office/drawing/2014/main" val="1396325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75107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- 2024-03-21 19:10:29</a:t>
                      </a:r>
                      <a:r>
                        <a:rPr kumimoji="0" lang="en-US" sz="1000" b="0" i="0" u="none" strike="noStrike" kern="1200" cap="none" spc="0" normalizeH="0" baseline="0" noProof="0">
                          <a:ln>
                            <a:noFill/>
                          </a:ln>
                          <a:solidFill>
                            <a:prstClr val="black"/>
                          </a:solidFill>
                          <a:effectLst/>
                          <a:uLnTx/>
                          <a:uFillTx/>
                          <a:latin typeface="Calibri"/>
                          <a:ea typeface="+mn-ea"/>
                          <a:cs typeface="+mn-cs"/>
                        </a:rPr>
                        <a:t>
 Can you think of a better way to celebrate International Happiness Day than with a midday walk? Yesterday, associates from our main office in Honolulu and our satellite office in Kapolei got out in the sunshine for a 30-minute walk. A lunchtime walk can be a mood booster and improve productivity. Mahalo to our Wellness Ambassador Committee (WAC) for organizing healthy outings like this one. #TeamFICOH #WAC #middaywalks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64656620"/>
                  </a:ext>
                </a:extLst>
              </a:tr>
            </a:tbl>
          </a:graphicData>
        </a:graphic>
      </p:graphicFrame>
      <p:sp>
        <p:nvSpPr>
          <p:cNvPr id="4" name="Text Placeholder 3">
            <a:extLst>
              <a:ext uri="{FF2B5EF4-FFF2-40B4-BE49-F238E27FC236}">
                <a16:creationId xmlns:a16="http://schemas.microsoft.com/office/drawing/2014/main" id="{A5C2BB1F-9A85-465F-A529-5109268C097F}"/>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417853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8E4BA-26CE-47D5-944D-0565361C995C}"/>
              </a:ext>
            </a:extLst>
          </p:cNvPr>
          <p:cNvSpPr>
            <a:spLocks noGrp="1"/>
          </p:cNvSpPr>
          <p:nvPr>
            <p:ph type="title"/>
          </p:nvPr>
        </p:nvSpPr>
        <p:spPr/>
        <p:txBody>
          <a:bodyPr/>
          <a:lstStyle/>
          <a:p>
            <a:r>
              <a:rPr lang="en-US"/>
              <a:t>LinkedIn Posts Table | FICOH - 5 of 11</a:t>
            </a:r>
          </a:p>
        </p:txBody>
      </p:sp>
      <p:graphicFrame>
        <p:nvGraphicFramePr>
          <p:cNvPr id="5" name="Table Placeholder 4">
            <a:extLst>
              <a:ext uri="{FF2B5EF4-FFF2-40B4-BE49-F238E27FC236}">
                <a16:creationId xmlns:a16="http://schemas.microsoft.com/office/drawing/2014/main" id="{4B0A2FD0-435C-4175-995E-5677FF7B4553}"/>
              </a:ext>
            </a:extLst>
          </p:cNvPr>
          <p:cNvGraphicFramePr>
            <a:graphicFrameLocks noGrp="1"/>
          </p:cNvGraphicFramePr>
          <p:nvPr>
            <p:ph type="tbl" sz="quarter" idx="13"/>
            <p:extLst>
              <p:ext uri="{D42A27DB-BD31-4B8C-83A1-F6EECF244321}">
                <p14:modId xmlns:p14="http://schemas.microsoft.com/office/powerpoint/2010/main" val="1039023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43153283"/>
                    </a:ext>
                  </a:extLst>
                </a:gridCol>
                <a:gridCol w="658368">
                  <a:extLst>
                    <a:ext uri="{9D8B030D-6E8A-4147-A177-3AD203B41FA5}">
                      <a16:colId xmlns:a16="http://schemas.microsoft.com/office/drawing/2014/main" val="2834077886"/>
                    </a:ext>
                  </a:extLst>
                </a:gridCol>
                <a:gridCol w="658368">
                  <a:extLst>
                    <a:ext uri="{9D8B030D-6E8A-4147-A177-3AD203B41FA5}">
                      <a16:colId xmlns:a16="http://schemas.microsoft.com/office/drawing/2014/main" val="276307693"/>
                    </a:ext>
                  </a:extLst>
                </a:gridCol>
                <a:gridCol w="658368">
                  <a:extLst>
                    <a:ext uri="{9D8B030D-6E8A-4147-A177-3AD203B41FA5}">
                      <a16:colId xmlns:a16="http://schemas.microsoft.com/office/drawing/2014/main" val="3968080194"/>
                    </a:ext>
                  </a:extLst>
                </a:gridCol>
                <a:gridCol w="658368">
                  <a:extLst>
                    <a:ext uri="{9D8B030D-6E8A-4147-A177-3AD203B41FA5}">
                      <a16:colId xmlns:a16="http://schemas.microsoft.com/office/drawing/2014/main" val="269748284"/>
                    </a:ext>
                  </a:extLst>
                </a:gridCol>
                <a:gridCol w="658368">
                  <a:extLst>
                    <a:ext uri="{9D8B030D-6E8A-4147-A177-3AD203B41FA5}">
                      <a16:colId xmlns:a16="http://schemas.microsoft.com/office/drawing/2014/main" val="3964218930"/>
                    </a:ext>
                  </a:extLst>
                </a:gridCol>
                <a:gridCol w="658368">
                  <a:extLst>
                    <a:ext uri="{9D8B030D-6E8A-4147-A177-3AD203B41FA5}">
                      <a16:colId xmlns:a16="http://schemas.microsoft.com/office/drawing/2014/main" val="924785710"/>
                    </a:ext>
                  </a:extLst>
                </a:gridCol>
                <a:gridCol w="658368">
                  <a:extLst>
                    <a:ext uri="{9D8B030D-6E8A-4147-A177-3AD203B41FA5}">
                      <a16:colId xmlns:a16="http://schemas.microsoft.com/office/drawing/2014/main" val="3185201711"/>
                    </a:ext>
                  </a:extLst>
                </a:gridCol>
                <a:gridCol w="658368">
                  <a:extLst>
                    <a:ext uri="{9D8B030D-6E8A-4147-A177-3AD203B41FA5}">
                      <a16:colId xmlns:a16="http://schemas.microsoft.com/office/drawing/2014/main" val="145038598"/>
                    </a:ext>
                  </a:extLst>
                </a:gridCol>
                <a:gridCol w="658368">
                  <a:extLst>
                    <a:ext uri="{9D8B030D-6E8A-4147-A177-3AD203B41FA5}">
                      <a16:colId xmlns:a16="http://schemas.microsoft.com/office/drawing/2014/main" val="2380736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60340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- 2024-03-19 13:09:32</a:t>
                      </a:r>
                      <a:r>
                        <a:rPr kumimoji="0" lang="en-US" sz="1000" b="0" i="0" u="none" strike="noStrike" kern="1200" cap="none" spc="0" normalizeH="0" baseline="0" noProof="0">
                          <a:ln>
                            <a:noFill/>
                          </a:ln>
                          <a:solidFill>
                            <a:prstClr val="black"/>
                          </a:solidFill>
                          <a:effectLst/>
                          <a:uLnTx/>
                          <a:uFillTx/>
                          <a:latin typeface="Calibri"/>
                          <a:ea typeface="+mn-ea"/>
                          <a:cs typeface="+mn-cs"/>
                        </a:rPr>
                        <a:t>
 Don’t see any openings but are interested in joining #TeamFICOH? Join our Talent Network at careers.ficoh.com and we’ll keep your resume on hand for future opportunities. 
Apart from being recognized as one of Hawaii’s Best Places to Work, First Insurance Company of Hawaii has been awarded national Gold level recognition for employee health and well-being. If you want to be a part of a company that prioritizes work-life balance and has a positive office culture, join our Talent Network today. Learn more about what it’s like to work at FICOH at https://lnkd.in/gmbk_ze8.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8.0817916260954 %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69886683"/>
                  </a:ext>
                </a:extLst>
              </a:tr>
            </a:tbl>
          </a:graphicData>
        </a:graphic>
      </p:graphicFrame>
      <p:sp>
        <p:nvSpPr>
          <p:cNvPr id="4" name="Text Placeholder 3">
            <a:extLst>
              <a:ext uri="{FF2B5EF4-FFF2-40B4-BE49-F238E27FC236}">
                <a16:creationId xmlns:a16="http://schemas.microsoft.com/office/drawing/2014/main" id="{CA7CC11C-7DCC-4F26-AD61-0E8538993CC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6436785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CDD76-79C2-44BF-B112-D861710EEEEB}"/>
              </a:ext>
            </a:extLst>
          </p:cNvPr>
          <p:cNvSpPr>
            <a:spLocks noGrp="1"/>
          </p:cNvSpPr>
          <p:nvPr>
            <p:ph type="title"/>
          </p:nvPr>
        </p:nvSpPr>
        <p:spPr/>
        <p:txBody>
          <a:bodyPr/>
          <a:lstStyle/>
          <a:p>
            <a:r>
              <a:rPr lang="en-US"/>
              <a:t>LinkedIn Posts Table | FICOH - 6 of 11</a:t>
            </a:r>
          </a:p>
        </p:txBody>
      </p:sp>
      <p:graphicFrame>
        <p:nvGraphicFramePr>
          <p:cNvPr id="5" name="Table Placeholder 4">
            <a:extLst>
              <a:ext uri="{FF2B5EF4-FFF2-40B4-BE49-F238E27FC236}">
                <a16:creationId xmlns:a16="http://schemas.microsoft.com/office/drawing/2014/main" id="{361F7CF6-B5B2-4A2F-8EC9-F0DC3D3DDF6A}"/>
              </a:ext>
            </a:extLst>
          </p:cNvPr>
          <p:cNvGraphicFramePr>
            <a:graphicFrameLocks noGrp="1"/>
          </p:cNvGraphicFramePr>
          <p:nvPr>
            <p:ph type="tbl" sz="quarter" idx="13"/>
            <p:extLst>
              <p:ext uri="{D42A27DB-BD31-4B8C-83A1-F6EECF244321}">
                <p14:modId xmlns:p14="http://schemas.microsoft.com/office/powerpoint/2010/main" val="2520608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49369086"/>
                    </a:ext>
                  </a:extLst>
                </a:gridCol>
                <a:gridCol w="658368">
                  <a:extLst>
                    <a:ext uri="{9D8B030D-6E8A-4147-A177-3AD203B41FA5}">
                      <a16:colId xmlns:a16="http://schemas.microsoft.com/office/drawing/2014/main" val="343425887"/>
                    </a:ext>
                  </a:extLst>
                </a:gridCol>
                <a:gridCol w="658368">
                  <a:extLst>
                    <a:ext uri="{9D8B030D-6E8A-4147-A177-3AD203B41FA5}">
                      <a16:colId xmlns:a16="http://schemas.microsoft.com/office/drawing/2014/main" val="1357553488"/>
                    </a:ext>
                  </a:extLst>
                </a:gridCol>
                <a:gridCol w="658368">
                  <a:extLst>
                    <a:ext uri="{9D8B030D-6E8A-4147-A177-3AD203B41FA5}">
                      <a16:colId xmlns:a16="http://schemas.microsoft.com/office/drawing/2014/main" val="4011710275"/>
                    </a:ext>
                  </a:extLst>
                </a:gridCol>
                <a:gridCol w="658368">
                  <a:extLst>
                    <a:ext uri="{9D8B030D-6E8A-4147-A177-3AD203B41FA5}">
                      <a16:colId xmlns:a16="http://schemas.microsoft.com/office/drawing/2014/main" val="962573516"/>
                    </a:ext>
                  </a:extLst>
                </a:gridCol>
                <a:gridCol w="658368">
                  <a:extLst>
                    <a:ext uri="{9D8B030D-6E8A-4147-A177-3AD203B41FA5}">
                      <a16:colId xmlns:a16="http://schemas.microsoft.com/office/drawing/2014/main" val="4026292073"/>
                    </a:ext>
                  </a:extLst>
                </a:gridCol>
                <a:gridCol w="658368">
                  <a:extLst>
                    <a:ext uri="{9D8B030D-6E8A-4147-A177-3AD203B41FA5}">
                      <a16:colId xmlns:a16="http://schemas.microsoft.com/office/drawing/2014/main" val="1673005067"/>
                    </a:ext>
                  </a:extLst>
                </a:gridCol>
                <a:gridCol w="658368">
                  <a:extLst>
                    <a:ext uri="{9D8B030D-6E8A-4147-A177-3AD203B41FA5}">
                      <a16:colId xmlns:a16="http://schemas.microsoft.com/office/drawing/2014/main" val="1928068598"/>
                    </a:ext>
                  </a:extLst>
                </a:gridCol>
                <a:gridCol w="658368">
                  <a:extLst>
                    <a:ext uri="{9D8B030D-6E8A-4147-A177-3AD203B41FA5}">
                      <a16:colId xmlns:a16="http://schemas.microsoft.com/office/drawing/2014/main" val="2961050202"/>
                    </a:ext>
                  </a:extLst>
                </a:gridCol>
                <a:gridCol w="658368">
                  <a:extLst>
                    <a:ext uri="{9D8B030D-6E8A-4147-A177-3AD203B41FA5}">
                      <a16:colId xmlns:a16="http://schemas.microsoft.com/office/drawing/2014/main" val="3334751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35630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- 2024-03-13 13:54:11</a:t>
                      </a:r>
                      <a:r>
                        <a:rPr kumimoji="0" lang="en-US" sz="1000" b="0" i="0" u="none" strike="noStrike" kern="1200" cap="none" spc="0" normalizeH="0" baseline="0" noProof="0">
                          <a:ln>
                            <a:noFill/>
                          </a:ln>
                          <a:solidFill>
                            <a:prstClr val="black"/>
                          </a:solidFill>
                          <a:effectLst/>
                          <a:uLnTx/>
                          <a:uFillTx/>
                          <a:latin typeface="Calibri"/>
                          <a:ea typeface="+mn-ea"/>
                          <a:cs typeface="+mn-cs"/>
                        </a:rPr>
                        <a:t>
 Last week, FICOH hosted a special company meeting at our Ward office with TMNA CEO John W. Glomb, Jr. and Deputy CEO Masahiro Koike. This was John’s first visit to FICOH since become TMNA CEO and Masa’s second. We feel fortunate to have had this time to get know each other better and to hear them speak candidly on the challenges and opportunities we face as a company, group and industry. On behalf of everyone at FICOH, mahalo for visiting! #TokioMarine #TokioMarineGroup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37.636259323006 %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95293929"/>
                  </a:ext>
                </a:extLst>
              </a:tr>
            </a:tbl>
          </a:graphicData>
        </a:graphic>
      </p:graphicFrame>
      <p:sp>
        <p:nvSpPr>
          <p:cNvPr id="4" name="Text Placeholder 3">
            <a:extLst>
              <a:ext uri="{FF2B5EF4-FFF2-40B4-BE49-F238E27FC236}">
                <a16:creationId xmlns:a16="http://schemas.microsoft.com/office/drawing/2014/main" id="{7C069280-B930-4CF8-98E1-0A9A7EC2C87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131675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2DB43-E76C-469E-963F-E9798A99EBF2}"/>
              </a:ext>
            </a:extLst>
          </p:cNvPr>
          <p:cNvSpPr>
            <a:spLocks noGrp="1"/>
          </p:cNvSpPr>
          <p:nvPr>
            <p:ph type="title"/>
          </p:nvPr>
        </p:nvSpPr>
        <p:spPr/>
        <p:txBody>
          <a:bodyPr/>
          <a:lstStyle/>
          <a:p>
            <a:r>
              <a:rPr lang="en-US"/>
              <a:t>LinkedIn Posts Table | FICOH - 7 of 11</a:t>
            </a:r>
          </a:p>
        </p:txBody>
      </p:sp>
      <p:graphicFrame>
        <p:nvGraphicFramePr>
          <p:cNvPr id="5" name="Table Placeholder 4">
            <a:extLst>
              <a:ext uri="{FF2B5EF4-FFF2-40B4-BE49-F238E27FC236}">
                <a16:creationId xmlns:a16="http://schemas.microsoft.com/office/drawing/2014/main" id="{5AF9A25B-778A-4A9C-953C-9BAAC964BCE3}"/>
              </a:ext>
            </a:extLst>
          </p:cNvPr>
          <p:cNvGraphicFramePr>
            <a:graphicFrameLocks noGrp="1"/>
          </p:cNvGraphicFramePr>
          <p:nvPr>
            <p:ph type="tbl" sz="quarter" idx="13"/>
            <p:extLst>
              <p:ext uri="{D42A27DB-BD31-4B8C-83A1-F6EECF244321}">
                <p14:modId xmlns:p14="http://schemas.microsoft.com/office/powerpoint/2010/main" val="2428782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770113238"/>
                    </a:ext>
                  </a:extLst>
                </a:gridCol>
                <a:gridCol w="658368">
                  <a:extLst>
                    <a:ext uri="{9D8B030D-6E8A-4147-A177-3AD203B41FA5}">
                      <a16:colId xmlns:a16="http://schemas.microsoft.com/office/drawing/2014/main" val="3866923260"/>
                    </a:ext>
                  </a:extLst>
                </a:gridCol>
                <a:gridCol w="658368">
                  <a:extLst>
                    <a:ext uri="{9D8B030D-6E8A-4147-A177-3AD203B41FA5}">
                      <a16:colId xmlns:a16="http://schemas.microsoft.com/office/drawing/2014/main" val="2504511840"/>
                    </a:ext>
                  </a:extLst>
                </a:gridCol>
                <a:gridCol w="658368">
                  <a:extLst>
                    <a:ext uri="{9D8B030D-6E8A-4147-A177-3AD203B41FA5}">
                      <a16:colId xmlns:a16="http://schemas.microsoft.com/office/drawing/2014/main" val="3461334132"/>
                    </a:ext>
                  </a:extLst>
                </a:gridCol>
                <a:gridCol w="658368">
                  <a:extLst>
                    <a:ext uri="{9D8B030D-6E8A-4147-A177-3AD203B41FA5}">
                      <a16:colId xmlns:a16="http://schemas.microsoft.com/office/drawing/2014/main" val="4193032332"/>
                    </a:ext>
                  </a:extLst>
                </a:gridCol>
                <a:gridCol w="658368">
                  <a:extLst>
                    <a:ext uri="{9D8B030D-6E8A-4147-A177-3AD203B41FA5}">
                      <a16:colId xmlns:a16="http://schemas.microsoft.com/office/drawing/2014/main" val="3825816236"/>
                    </a:ext>
                  </a:extLst>
                </a:gridCol>
                <a:gridCol w="658368">
                  <a:extLst>
                    <a:ext uri="{9D8B030D-6E8A-4147-A177-3AD203B41FA5}">
                      <a16:colId xmlns:a16="http://schemas.microsoft.com/office/drawing/2014/main" val="584838628"/>
                    </a:ext>
                  </a:extLst>
                </a:gridCol>
                <a:gridCol w="658368">
                  <a:extLst>
                    <a:ext uri="{9D8B030D-6E8A-4147-A177-3AD203B41FA5}">
                      <a16:colId xmlns:a16="http://schemas.microsoft.com/office/drawing/2014/main" val="1390741879"/>
                    </a:ext>
                  </a:extLst>
                </a:gridCol>
                <a:gridCol w="658368">
                  <a:extLst>
                    <a:ext uri="{9D8B030D-6E8A-4147-A177-3AD203B41FA5}">
                      <a16:colId xmlns:a16="http://schemas.microsoft.com/office/drawing/2014/main" val="65915853"/>
                    </a:ext>
                  </a:extLst>
                </a:gridCol>
                <a:gridCol w="658368">
                  <a:extLst>
                    <a:ext uri="{9D8B030D-6E8A-4147-A177-3AD203B41FA5}">
                      <a16:colId xmlns:a16="http://schemas.microsoft.com/office/drawing/2014/main" val="612254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34104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- 2024-03-12 16:17:23</a:t>
                      </a:r>
                      <a:r>
                        <a:rPr kumimoji="0" lang="en-US" sz="1000" b="0" i="0" u="none" strike="noStrike" kern="1200" cap="none" spc="0" normalizeH="0" baseline="0" noProof="0">
                          <a:ln>
                            <a:noFill/>
                          </a:ln>
                          <a:solidFill>
                            <a:prstClr val="black"/>
                          </a:solidFill>
                          <a:effectLst/>
                          <a:uLnTx/>
                          <a:uFillTx/>
                          <a:latin typeface="Calibri"/>
                          <a:ea typeface="+mn-ea"/>
                          <a:cs typeface="+mn-cs"/>
                        </a:rPr>
                        <a:t>
 Last month, Dulce T. of our Billing department received FICOH’s Kūpono Award, which recognizes associates who deliver excellent service while embodying our core values. Her nominator wrote, “Her peers know her as someone who will do whatever she can to help the team and who never stops prioritizing the needs of her customers.” Congratulations, Dulce! And a shout-out to our entire Billing team for their resilience and continued dedication following FICOH’s system conversion. #TeamFICOH #EmployeeRecognition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9.2506938020352 %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97674612"/>
                  </a:ext>
                </a:extLst>
              </a:tr>
            </a:tbl>
          </a:graphicData>
        </a:graphic>
      </p:graphicFrame>
      <p:sp>
        <p:nvSpPr>
          <p:cNvPr id="4" name="Text Placeholder 3">
            <a:extLst>
              <a:ext uri="{FF2B5EF4-FFF2-40B4-BE49-F238E27FC236}">
                <a16:creationId xmlns:a16="http://schemas.microsoft.com/office/drawing/2014/main" id="{12028F31-26A1-43E6-8F7C-2C4E2BA8522F}"/>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1692038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07AA7-8319-4B30-9C3C-A72DCA68B6A9}"/>
              </a:ext>
            </a:extLst>
          </p:cNvPr>
          <p:cNvSpPr>
            <a:spLocks noGrp="1"/>
          </p:cNvSpPr>
          <p:nvPr>
            <p:ph type="title"/>
          </p:nvPr>
        </p:nvSpPr>
        <p:spPr/>
        <p:txBody>
          <a:bodyPr/>
          <a:lstStyle/>
          <a:p>
            <a:r>
              <a:rPr lang="en-US"/>
              <a:t>LinkedIn Posts Table | FICOH - 8 of 11</a:t>
            </a:r>
          </a:p>
        </p:txBody>
      </p:sp>
      <p:graphicFrame>
        <p:nvGraphicFramePr>
          <p:cNvPr id="5" name="Table Placeholder 4">
            <a:extLst>
              <a:ext uri="{FF2B5EF4-FFF2-40B4-BE49-F238E27FC236}">
                <a16:creationId xmlns:a16="http://schemas.microsoft.com/office/drawing/2014/main" id="{B5E4DF44-C137-4CAC-82BF-5C914D43041B}"/>
              </a:ext>
            </a:extLst>
          </p:cNvPr>
          <p:cNvGraphicFramePr>
            <a:graphicFrameLocks noGrp="1"/>
          </p:cNvGraphicFramePr>
          <p:nvPr>
            <p:ph type="tbl" sz="quarter" idx="13"/>
            <p:extLst>
              <p:ext uri="{D42A27DB-BD31-4B8C-83A1-F6EECF244321}">
                <p14:modId xmlns:p14="http://schemas.microsoft.com/office/powerpoint/2010/main" val="2124332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154530711"/>
                    </a:ext>
                  </a:extLst>
                </a:gridCol>
                <a:gridCol w="658368">
                  <a:extLst>
                    <a:ext uri="{9D8B030D-6E8A-4147-A177-3AD203B41FA5}">
                      <a16:colId xmlns:a16="http://schemas.microsoft.com/office/drawing/2014/main" val="2379404796"/>
                    </a:ext>
                  </a:extLst>
                </a:gridCol>
                <a:gridCol w="658368">
                  <a:extLst>
                    <a:ext uri="{9D8B030D-6E8A-4147-A177-3AD203B41FA5}">
                      <a16:colId xmlns:a16="http://schemas.microsoft.com/office/drawing/2014/main" val="967423274"/>
                    </a:ext>
                  </a:extLst>
                </a:gridCol>
                <a:gridCol w="658368">
                  <a:extLst>
                    <a:ext uri="{9D8B030D-6E8A-4147-A177-3AD203B41FA5}">
                      <a16:colId xmlns:a16="http://schemas.microsoft.com/office/drawing/2014/main" val="1685412305"/>
                    </a:ext>
                  </a:extLst>
                </a:gridCol>
                <a:gridCol w="658368">
                  <a:extLst>
                    <a:ext uri="{9D8B030D-6E8A-4147-A177-3AD203B41FA5}">
                      <a16:colId xmlns:a16="http://schemas.microsoft.com/office/drawing/2014/main" val="3931837781"/>
                    </a:ext>
                  </a:extLst>
                </a:gridCol>
                <a:gridCol w="658368">
                  <a:extLst>
                    <a:ext uri="{9D8B030D-6E8A-4147-A177-3AD203B41FA5}">
                      <a16:colId xmlns:a16="http://schemas.microsoft.com/office/drawing/2014/main" val="1752976436"/>
                    </a:ext>
                  </a:extLst>
                </a:gridCol>
                <a:gridCol w="658368">
                  <a:extLst>
                    <a:ext uri="{9D8B030D-6E8A-4147-A177-3AD203B41FA5}">
                      <a16:colId xmlns:a16="http://schemas.microsoft.com/office/drawing/2014/main" val="3410393835"/>
                    </a:ext>
                  </a:extLst>
                </a:gridCol>
                <a:gridCol w="658368">
                  <a:extLst>
                    <a:ext uri="{9D8B030D-6E8A-4147-A177-3AD203B41FA5}">
                      <a16:colId xmlns:a16="http://schemas.microsoft.com/office/drawing/2014/main" val="2583957442"/>
                    </a:ext>
                  </a:extLst>
                </a:gridCol>
                <a:gridCol w="658368">
                  <a:extLst>
                    <a:ext uri="{9D8B030D-6E8A-4147-A177-3AD203B41FA5}">
                      <a16:colId xmlns:a16="http://schemas.microsoft.com/office/drawing/2014/main" val="2510407588"/>
                    </a:ext>
                  </a:extLst>
                </a:gridCol>
                <a:gridCol w="658368">
                  <a:extLst>
                    <a:ext uri="{9D8B030D-6E8A-4147-A177-3AD203B41FA5}">
                      <a16:colId xmlns:a16="http://schemas.microsoft.com/office/drawing/2014/main" val="663343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55357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- 2024-03-08 12:13:16</a:t>
                      </a:r>
                      <a:r>
                        <a:rPr kumimoji="0" lang="en-US" sz="1000" b="0" i="0" u="none" strike="noStrike" kern="1200" cap="none" spc="0" normalizeH="0" baseline="0" noProof="0">
                          <a:ln>
                            <a:noFill/>
                          </a:ln>
                          <a:solidFill>
                            <a:prstClr val="black"/>
                          </a:solidFill>
                          <a:effectLst/>
                          <a:uLnTx/>
                          <a:uFillTx/>
                          <a:latin typeface="Calibri"/>
                          <a:ea typeface="+mn-ea"/>
                          <a:cs typeface="+mn-cs"/>
                        </a:rPr>
                        <a:t>
 With a workforce that is 64% female and an Officer team that is almost half women, we understand what women can achieve when afforded the right tools and opportunities. In honor of #InternationalWomensDay we asked three associates about how FICOH has helped them in their professional journeys and what words of advice they’d give their younger selves. We hope their words inspire you!
Cathy M: “Ask better questions and have more patience to see the bigger picture.”
Yuki Y: “Worry less and just do it. At the end of the day, you learn so much more from trying something than just thinking about it.”
Jody M: “Smile more and worry less. Never underestimate your capabilities and remember that learning is the key to growth.”
Thanks for following our #IWD2024 series and helping us celebrate our amazing associates. Happy #InternationalWomensDay!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6.6115702479339 %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70381296"/>
                  </a:ext>
                </a:extLst>
              </a:tr>
            </a:tbl>
          </a:graphicData>
        </a:graphic>
      </p:graphicFrame>
      <p:sp>
        <p:nvSpPr>
          <p:cNvPr id="4" name="Text Placeholder 3">
            <a:extLst>
              <a:ext uri="{FF2B5EF4-FFF2-40B4-BE49-F238E27FC236}">
                <a16:creationId xmlns:a16="http://schemas.microsoft.com/office/drawing/2014/main" id="{0E7665EE-F438-4C95-B722-B1AF4FDB752D}"/>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235397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2A561-7279-4205-B404-84D141D7F6ED}"/>
              </a:ext>
            </a:extLst>
          </p:cNvPr>
          <p:cNvSpPr>
            <a:spLocks noGrp="1"/>
          </p:cNvSpPr>
          <p:nvPr>
            <p:ph type="title"/>
          </p:nvPr>
        </p:nvSpPr>
        <p:spPr/>
        <p:txBody>
          <a:bodyPr/>
          <a:lstStyle/>
          <a:p>
            <a:r>
              <a:rPr lang="en-US"/>
              <a:t>LinkedIn Posts Table | FICOH - 9 of 11</a:t>
            </a:r>
          </a:p>
        </p:txBody>
      </p:sp>
      <p:graphicFrame>
        <p:nvGraphicFramePr>
          <p:cNvPr id="5" name="Table Placeholder 4">
            <a:extLst>
              <a:ext uri="{FF2B5EF4-FFF2-40B4-BE49-F238E27FC236}">
                <a16:creationId xmlns:a16="http://schemas.microsoft.com/office/drawing/2014/main" id="{08611ED8-BD16-4492-BEAA-7CE9C5923046}"/>
              </a:ext>
            </a:extLst>
          </p:cNvPr>
          <p:cNvGraphicFramePr>
            <a:graphicFrameLocks noGrp="1"/>
          </p:cNvGraphicFramePr>
          <p:nvPr>
            <p:ph type="tbl" sz="quarter" idx="13"/>
            <p:extLst>
              <p:ext uri="{D42A27DB-BD31-4B8C-83A1-F6EECF244321}">
                <p14:modId xmlns:p14="http://schemas.microsoft.com/office/powerpoint/2010/main" val="1456267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071934809"/>
                    </a:ext>
                  </a:extLst>
                </a:gridCol>
                <a:gridCol w="658368">
                  <a:extLst>
                    <a:ext uri="{9D8B030D-6E8A-4147-A177-3AD203B41FA5}">
                      <a16:colId xmlns:a16="http://schemas.microsoft.com/office/drawing/2014/main" val="3262992478"/>
                    </a:ext>
                  </a:extLst>
                </a:gridCol>
                <a:gridCol w="658368">
                  <a:extLst>
                    <a:ext uri="{9D8B030D-6E8A-4147-A177-3AD203B41FA5}">
                      <a16:colId xmlns:a16="http://schemas.microsoft.com/office/drawing/2014/main" val="2590898039"/>
                    </a:ext>
                  </a:extLst>
                </a:gridCol>
                <a:gridCol w="658368">
                  <a:extLst>
                    <a:ext uri="{9D8B030D-6E8A-4147-A177-3AD203B41FA5}">
                      <a16:colId xmlns:a16="http://schemas.microsoft.com/office/drawing/2014/main" val="274038482"/>
                    </a:ext>
                  </a:extLst>
                </a:gridCol>
                <a:gridCol w="658368">
                  <a:extLst>
                    <a:ext uri="{9D8B030D-6E8A-4147-A177-3AD203B41FA5}">
                      <a16:colId xmlns:a16="http://schemas.microsoft.com/office/drawing/2014/main" val="1297654904"/>
                    </a:ext>
                  </a:extLst>
                </a:gridCol>
                <a:gridCol w="658368">
                  <a:extLst>
                    <a:ext uri="{9D8B030D-6E8A-4147-A177-3AD203B41FA5}">
                      <a16:colId xmlns:a16="http://schemas.microsoft.com/office/drawing/2014/main" val="844230314"/>
                    </a:ext>
                  </a:extLst>
                </a:gridCol>
                <a:gridCol w="658368">
                  <a:extLst>
                    <a:ext uri="{9D8B030D-6E8A-4147-A177-3AD203B41FA5}">
                      <a16:colId xmlns:a16="http://schemas.microsoft.com/office/drawing/2014/main" val="112474651"/>
                    </a:ext>
                  </a:extLst>
                </a:gridCol>
                <a:gridCol w="658368">
                  <a:extLst>
                    <a:ext uri="{9D8B030D-6E8A-4147-A177-3AD203B41FA5}">
                      <a16:colId xmlns:a16="http://schemas.microsoft.com/office/drawing/2014/main" val="4030538601"/>
                    </a:ext>
                  </a:extLst>
                </a:gridCol>
                <a:gridCol w="658368">
                  <a:extLst>
                    <a:ext uri="{9D8B030D-6E8A-4147-A177-3AD203B41FA5}">
                      <a16:colId xmlns:a16="http://schemas.microsoft.com/office/drawing/2014/main" val="3851543276"/>
                    </a:ext>
                  </a:extLst>
                </a:gridCol>
                <a:gridCol w="658368">
                  <a:extLst>
                    <a:ext uri="{9D8B030D-6E8A-4147-A177-3AD203B41FA5}">
                      <a16:colId xmlns:a16="http://schemas.microsoft.com/office/drawing/2014/main" val="861533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9808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- 2024-03-07 13:00:35</a:t>
                      </a:r>
                      <a:r>
                        <a:rPr kumimoji="0" lang="en-US" sz="1000" b="0" i="0" u="none" strike="noStrike" kern="1200" cap="none" spc="0" normalizeH="0" baseline="0" noProof="0">
                          <a:ln>
                            <a:noFill/>
                          </a:ln>
                          <a:solidFill>
                            <a:prstClr val="black"/>
                          </a:solidFill>
                          <a:effectLst/>
                          <a:uLnTx/>
                          <a:uFillTx/>
                          <a:latin typeface="Calibri"/>
                          <a:ea typeface="+mn-ea"/>
                          <a:cs typeface="+mn-cs"/>
                        </a:rPr>
                        <a:t>
 Genki Hou! Last Sunday, FICOH volunteers, friends and family gathered at Jefferson Elementary School for our first-ever event with Genki Ala Wai Project. Together, we made Genki balls, mud balls created to digest the sludge in the Ala Wai Canal. See all the fun we had! Mahalo Genki Ala Wai Project for sharing your knowledge with us. We look forward to getting our hands dirty again. #FirstCAT #genkiball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33.90243902439 %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52836097"/>
                  </a:ext>
                </a:extLst>
              </a:tr>
            </a:tbl>
          </a:graphicData>
        </a:graphic>
      </p:graphicFrame>
      <p:sp>
        <p:nvSpPr>
          <p:cNvPr id="4" name="Text Placeholder 3">
            <a:extLst>
              <a:ext uri="{FF2B5EF4-FFF2-40B4-BE49-F238E27FC236}">
                <a16:creationId xmlns:a16="http://schemas.microsoft.com/office/drawing/2014/main" id="{48FE338D-0E24-4972-823D-43E72D6501B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1893330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2CB7A-0A5C-4CDB-A068-EDD00B306634}"/>
              </a:ext>
            </a:extLst>
          </p:cNvPr>
          <p:cNvSpPr>
            <a:spLocks noGrp="1"/>
          </p:cNvSpPr>
          <p:nvPr>
            <p:ph type="title"/>
          </p:nvPr>
        </p:nvSpPr>
        <p:spPr/>
        <p:txBody>
          <a:bodyPr/>
          <a:lstStyle/>
          <a:p>
            <a:r>
              <a:rPr lang="en-US"/>
              <a:t>LinkedIn Posts Table | FICOH - 10 of 11</a:t>
            </a:r>
          </a:p>
        </p:txBody>
      </p:sp>
      <p:graphicFrame>
        <p:nvGraphicFramePr>
          <p:cNvPr id="5" name="Table Placeholder 4">
            <a:extLst>
              <a:ext uri="{FF2B5EF4-FFF2-40B4-BE49-F238E27FC236}">
                <a16:creationId xmlns:a16="http://schemas.microsoft.com/office/drawing/2014/main" id="{DF50122E-3DBF-46B5-B7D8-1046D5B8B7E0}"/>
              </a:ext>
            </a:extLst>
          </p:cNvPr>
          <p:cNvGraphicFramePr>
            <a:graphicFrameLocks noGrp="1"/>
          </p:cNvGraphicFramePr>
          <p:nvPr>
            <p:ph type="tbl" sz="quarter" idx="13"/>
            <p:extLst>
              <p:ext uri="{D42A27DB-BD31-4B8C-83A1-F6EECF244321}">
                <p14:modId xmlns:p14="http://schemas.microsoft.com/office/powerpoint/2010/main" val="3950599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4426310"/>
                    </a:ext>
                  </a:extLst>
                </a:gridCol>
                <a:gridCol w="658368">
                  <a:extLst>
                    <a:ext uri="{9D8B030D-6E8A-4147-A177-3AD203B41FA5}">
                      <a16:colId xmlns:a16="http://schemas.microsoft.com/office/drawing/2014/main" val="2326731638"/>
                    </a:ext>
                  </a:extLst>
                </a:gridCol>
                <a:gridCol w="658368">
                  <a:extLst>
                    <a:ext uri="{9D8B030D-6E8A-4147-A177-3AD203B41FA5}">
                      <a16:colId xmlns:a16="http://schemas.microsoft.com/office/drawing/2014/main" val="1034829093"/>
                    </a:ext>
                  </a:extLst>
                </a:gridCol>
                <a:gridCol w="658368">
                  <a:extLst>
                    <a:ext uri="{9D8B030D-6E8A-4147-A177-3AD203B41FA5}">
                      <a16:colId xmlns:a16="http://schemas.microsoft.com/office/drawing/2014/main" val="3410544057"/>
                    </a:ext>
                  </a:extLst>
                </a:gridCol>
                <a:gridCol w="658368">
                  <a:extLst>
                    <a:ext uri="{9D8B030D-6E8A-4147-A177-3AD203B41FA5}">
                      <a16:colId xmlns:a16="http://schemas.microsoft.com/office/drawing/2014/main" val="3239168016"/>
                    </a:ext>
                  </a:extLst>
                </a:gridCol>
                <a:gridCol w="658368">
                  <a:extLst>
                    <a:ext uri="{9D8B030D-6E8A-4147-A177-3AD203B41FA5}">
                      <a16:colId xmlns:a16="http://schemas.microsoft.com/office/drawing/2014/main" val="2364039679"/>
                    </a:ext>
                  </a:extLst>
                </a:gridCol>
                <a:gridCol w="658368">
                  <a:extLst>
                    <a:ext uri="{9D8B030D-6E8A-4147-A177-3AD203B41FA5}">
                      <a16:colId xmlns:a16="http://schemas.microsoft.com/office/drawing/2014/main" val="4087027451"/>
                    </a:ext>
                  </a:extLst>
                </a:gridCol>
                <a:gridCol w="658368">
                  <a:extLst>
                    <a:ext uri="{9D8B030D-6E8A-4147-A177-3AD203B41FA5}">
                      <a16:colId xmlns:a16="http://schemas.microsoft.com/office/drawing/2014/main" val="1234606774"/>
                    </a:ext>
                  </a:extLst>
                </a:gridCol>
                <a:gridCol w="658368">
                  <a:extLst>
                    <a:ext uri="{9D8B030D-6E8A-4147-A177-3AD203B41FA5}">
                      <a16:colId xmlns:a16="http://schemas.microsoft.com/office/drawing/2014/main" val="1204827305"/>
                    </a:ext>
                  </a:extLst>
                </a:gridCol>
                <a:gridCol w="658368">
                  <a:extLst>
                    <a:ext uri="{9D8B030D-6E8A-4147-A177-3AD203B41FA5}">
                      <a16:colId xmlns:a16="http://schemas.microsoft.com/office/drawing/2014/main" val="179226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4782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- 2024-03-06 11:14:37</a:t>
                      </a:r>
                      <a:r>
                        <a:rPr kumimoji="0" lang="en-US" sz="1000" b="0" i="0" u="none" strike="noStrike" kern="1200" cap="none" spc="0" normalizeH="0" baseline="0" noProof="0">
                          <a:ln>
                            <a:noFill/>
                          </a:ln>
                          <a:solidFill>
                            <a:prstClr val="black"/>
                          </a:solidFill>
                          <a:effectLst/>
                          <a:uLnTx/>
                          <a:uFillTx/>
                          <a:latin typeface="Calibri"/>
                          <a:ea typeface="+mn-ea"/>
                          <a:cs typeface="+mn-cs"/>
                        </a:rPr>
                        <a:t>
 We are excited to present our final #InternationalWomensDay profile featuring Jody M., our Corporate Underwriting supervisor. We wanted to learn more about her career path at FICOH and asked what she learned about herself along the way. 
Jody has been with FICOH since 2014. She shared, “FICOH has supported my professional development in so many ways – from the Jr. Leadership Development program, to advancing my insurance goals through numerous Institutes Designations programs, to my recent leadership opportunity. I’m thankful for the support from my wonderful direct managers.”
Reflecting on her career path, Jody would tell her younger self to smile more and worry less. “It’s important to never underestimate your capabilities and that learning is the key to growth.”
Come back on Friday for a special #InternationalWomensDay post featuring all three profiles. #IWD2024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6.7487684729064 %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39070545"/>
                  </a:ext>
                </a:extLst>
              </a:tr>
            </a:tbl>
          </a:graphicData>
        </a:graphic>
      </p:graphicFrame>
      <p:sp>
        <p:nvSpPr>
          <p:cNvPr id="4" name="Text Placeholder 3">
            <a:extLst>
              <a:ext uri="{FF2B5EF4-FFF2-40B4-BE49-F238E27FC236}">
                <a16:creationId xmlns:a16="http://schemas.microsoft.com/office/drawing/2014/main" id="{559975F1-856C-4B97-8F05-6D74EE2E10B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900582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5A0B8-6B2F-438C-AB36-6402B5C3C52A}"/>
              </a:ext>
            </a:extLst>
          </p:cNvPr>
          <p:cNvSpPr>
            <a:spLocks noGrp="1"/>
          </p:cNvSpPr>
          <p:nvPr>
            <p:ph type="title"/>
          </p:nvPr>
        </p:nvSpPr>
        <p:spPr/>
        <p:txBody>
          <a:bodyPr/>
          <a:lstStyle/>
          <a:p>
            <a:r>
              <a:rPr lang="en-US"/>
              <a:t>LinkedIn Posts Table | FICOH - 11 of 11</a:t>
            </a:r>
          </a:p>
        </p:txBody>
      </p:sp>
      <p:graphicFrame>
        <p:nvGraphicFramePr>
          <p:cNvPr id="5" name="Table Placeholder 4">
            <a:extLst>
              <a:ext uri="{FF2B5EF4-FFF2-40B4-BE49-F238E27FC236}">
                <a16:creationId xmlns:a16="http://schemas.microsoft.com/office/drawing/2014/main" id="{7F289C38-EC7B-430B-B572-CB9225B0ADF7}"/>
              </a:ext>
            </a:extLst>
          </p:cNvPr>
          <p:cNvGraphicFramePr>
            <a:graphicFrameLocks noGrp="1"/>
          </p:cNvGraphicFramePr>
          <p:nvPr>
            <p:ph type="tbl" sz="quarter" idx="13"/>
            <p:extLst>
              <p:ext uri="{D42A27DB-BD31-4B8C-83A1-F6EECF244321}">
                <p14:modId xmlns:p14="http://schemas.microsoft.com/office/powerpoint/2010/main" val="1432281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22501427"/>
                    </a:ext>
                  </a:extLst>
                </a:gridCol>
                <a:gridCol w="658368">
                  <a:extLst>
                    <a:ext uri="{9D8B030D-6E8A-4147-A177-3AD203B41FA5}">
                      <a16:colId xmlns:a16="http://schemas.microsoft.com/office/drawing/2014/main" val="1821988284"/>
                    </a:ext>
                  </a:extLst>
                </a:gridCol>
                <a:gridCol w="658368">
                  <a:extLst>
                    <a:ext uri="{9D8B030D-6E8A-4147-A177-3AD203B41FA5}">
                      <a16:colId xmlns:a16="http://schemas.microsoft.com/office/drawing/2014/main" val="1293123641"/>
                    </a:ext>
                  </a:extLst>
                </a:gridCol>
                <a:gridCol w="658368">
                  <a:extLst>
                    <a:ext uri="{9D8B030D-6E8A-4147-A177-3AD203B41FA5}">
                      <a16:colId xmlns:a16="http://schemas.microsoft.com/office/drawing/2014/main" val="3473280331"/>
                    </a:ext>
                  </a:extLst>
                </a:gridCol>
                <a:gridCol w="658368">
                  <a:extLst>
                    <a:ext uri="{9D8B030D-6E8A-4147-A177-3AD203B41FA5}">
                      <a16:colId xmlns:a16="http://schemas.microsoft.com/office/drawing/2014/main" val="349121990"/>
                    </a:ext>
                  </a:extLst>
                </a:gridCol>
                <a:gridCol w="658368">
                  <a:extLst>
                    <a:ext uri="{9D8B030D-6E8A-4147-A177-3AD203B41FA5}">
                      <a16:colId xmlns:a16="http://schemas.microsoft.com/office/drawing/2014/main" val="3183067163"/>
                    </a:ext>
                  </a:extLst>
                </a:gridCol>
                <a:gridCol w="658368">
                  <a:extLst>
                    <a:ext uri="{9D8B030D-6E8A-4147-A177-3AD203B41FA5}">
                      <a16:colId xmlns:a16="http://schemas.microsoft.com/office/drawing/2014/main" val="1975628843"/>
                    </a:ext>
                  </a:extLst>
                </a:gridCol>
                <a:gridCol w="658368">
                  <a:extLst>
                    <a:ext uri="{9D8B030D-6E8A-4147-A177-3AD203B41FA5}">
                      <a16:colId xmlns:a16="http://schemas.microsoft.com/office/drawing/2014/main" val="3391801698"/>
                    </a:ext>
                  </a:extLst>
                </a:gridCol>
                <a:gridCol w="658368">
                  <a:extLst>
                    <a:ext uri="{9D8B030D-6E8A-4147-A177-3AD203B41FA5}">
                      <a16:colId xmlns:a16="http://schemas.microsoft.com/office/drawing/2014/main" val="649357175"/>
                    </a:ext>
                  </a:extLst>
                </a:gridCol>
                <a:gridCol w="658368">
                  <a:extLst>
                    <a:ext uri="{9D8B030D-6E8A-4147-A177-3AD203B41FA5}">
                      <a16:colId xmlns:a16="http://schemas.microsoft.com/office/drawing/2014/main" val="1615456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64604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- 2024-03-01 11:44:00</a:t>
                      </a:r>
                      <a:r>
                        <a:rPr kumimoji="0" lang="en-US" sz="1000" b="0" i="0" u="none" strike="noStrike" kern="1200" cap="none" spc="0" normalizeH="0" baseline="0" noProof="0">
                          <a:ln>
                            <a:noFill/>
                          </a:ln>
                          <a:solidFill>
                            <a:prstClr val="black"/>
                          </a:solidFill>
                          <a:effectLst/>
                          <a:uLnTx/>
                          <a:uFillTx/>
                          <a:latin typeface="Calibri"/>
                          <a:ea typeface="+mn-ea"/>
                          <a:cs typeface="+mn-cs"/>
                        </a:rPr>
                        <a:t>
 We asked Yuki Y. of our Legal department about her professional development with FICOH and what insights she’s gained about herself. 
“I really appreciate FICOH and Tokio Marine’s growth mindset and their willingness to train their associates. When I transferred from Human Resources to Legal, I didn’t have prior legal experience. I’m grateful they took a chance on me and provided me with the training I needed to grow in my role,” she says.
Yuki also highlights her participation in Tokio Marine’s Emerging Leadership Program in 2019, which she describes as the most challenging and memorable project of her career thus far. 
Reflecting more about her professional journey, Yuki shared advice she would give her younger self at the start of her career: “Worry less and just do it.” She confesses she still needs to remind herself to worry less. “At the end of the day, you learn so much more from trying something than just thinking about it.” 
Keep an eye out for more profiles leading up to #InternationalWomensDay. #IWD2024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6.3004846526656 %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6722370"/>
                  </a:ext>
                </a:extLst>
              </a:tr>
            </a:tbl>
          </a:graphicData>
        </a:graphic>
      </p:graphicFrame>
      <p:sp>
        <p:nvSpPr>
          <p:cNvPr id="4" name="Text Placeholder 3">
            <a:extLst>
              <a:ext uri="{FF2B5EF4-FFF2-40B4-BE49-F238E27FC236}">
                <a16:creationId xmlns:a16="http://schemas.microsoft.com/office/drawing/2014/main" id="{1DF940BC-5976-465B-990E-636AFED547F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538299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F0028-7B47-4FE6-9096-03DAC586412C}"/>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2D34A9BB-EA2C-4C8F-9555-AAE8260482AB}"/>
              </a:ext>
            </a:extLst>
          </p:cNvPr>
          <p:cNvGraphicFramePr>
            <a:graphicFrameLocks noGrp="1"/>
          </p:cNvGraphicFramePr>
          <p:nvPr>
            <p:ph type="tbl" sz="quarter" idx="13"/>
            <p:extLst>
              <p:ext uri="{D42A27DB-BD31-4B8C-83A1-F6EECF244321}">
                <p14:modId xmlns:p14="http://schemas.microsoft.com/office/powerpoint/2010/main" val="3804892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7419194"/>
                    </a:ext>
                  </a:extLst>
                </a:gridCol>
                <a:gridCol w="658368">
                  <a:extLst>
                    <a:ext uri="{9D8B030D-6E8A-4147-A177-3AD203B41FA5}">
                      <a16:colId xmlns:a16="http://schemas.microsoft.com/office/drawing/2014/main" val="1852541965"/>
                    </a:ext>
                  </a:extLst>
                </a:gridCol>
                <a:gridCol w="658368">
                  <a:extLst>
                    <a:ext uri="{9D8B030D-6E8A-4147-A177-3AD203B41FA5}">
                      <a16:colId xmlns:a16="http://schemas.microsoft.com/office/drawing/2014/main" val="152189072"/>
                    </a:ext>
                  </a:extLst>
                </a:gridCol>
                <a:gridCol w="658368">
                  <a:extLst>
                    <a:ext uri="{9D8B030D-6E8A-4147-A177-3AD203B41FA5}">
                      <a16:colId xmlns:a16="http://schemas.microsoft.com/office/drawing/2014/main" val="2260231222"/>
                    </a:ext>
                  </a:extLst>
                </a:gridCol>
                <a:gridCol w="658368">
                  <a:extLst>
                    <a:ext uri="{9D8B030D-6E8A-4147-A177-3AD203B41FA5}">
                      <a16:colId xmlns:a16="http://schemas.microsoft.com/office/drawing/2014/main" val="1661428629"/>
                    </a:ext>
                  </a:extLst>
                </a:gridCol>
                <a:gridCol w="658368">
                  <a:extLst>
                    <a:ext uri="{9D8B030D-6E8A-4147-A177-3AD203B41FA5}">
                      <a16:colId xmlns:a16="http://schemas.microsoft.com/office/drawing/2014/main" val="3484827024"/>
                    </a:ext>
                  </a:extLst>
                </a:gridCol>
                <a:gridCol w="658368">
                  <a:extLst>
                    <a:ext uri="{9D8B030D-6E8A-4147-A177-3AD203B41FA5}">
                      <a16:colId xmlns:a16="http://schemas.microsoft.com/office/drawing/2014/main" val="3128804911"/>
                    </a:ext>
                  </a:extLst>
                </a:gridCol>
                <a:gridCol w="658368">
                  <a:extLst>
                    <a:ext uri="{9D8B030D-6E8A-4147-A177-3AD203B41FA5}">
                      <a16:colId xmlns:a16="http://schemas.microsoft.com/office/drawing/2014/main" val="3663525330"/>
                    </a:ext>
                  </a:extLst>
                </a:gridCol>
                <a:gridCol w="658368">
                  <a:extLst>
                    <a:ext uri="{9D8B030D-6E8A-4147-A177-3AD203B41FA5}">
                      <a16:colId xmlns:a16="http://schemas.microsoft.com/office/drawing/2014/main" val="4025073490"/>
                    </a:ext>
                  </a:extLst>
                </a:gridCol>
                <a:gridCol w="658368">
                  <a:extLst>
                    <a:ext uri="{9D8B030D-6E8A-4147-A177-3AD203B41FA5}">
                      <a16:colId xmlns:a16="http://schemas.microsoft.com/office/drawing/2014/main" val="29602660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1705252312"/>
                  </a:ext>
                </a:extLst>
              </a:tr>
              <a:tr h="370840">
                <a:tc>
                  <a:txBody>
                    <a:bodyPr/>
                    <a:lstStyle/>
                    <a:p>
                      <a:r>
                        <a:rPr lang="en-US" sz="1000"/>
                        <a:t>firstinshi</a:t>
                      </a:r>
                    </a:p>
                  </a:txBody>
                  <a:tcPr/>
                </a:tc>
                <a:tc>
                  <a:txBody>
                    <a:bodyPr/>
                    <a:lstStyle/>
                    <a:p>
                      <a:r>
                        <a:rPr lang="en-US" sz="1000"/>
                        <a:t>2855</a:t>
                      </a:r>
                    </a:p>
                  </a:txBody>
                  <a:tcPr/>
                </a:tc>
                <a:tc>
                  <a:txBody>
                    <a:bodyPr/>
                    <a:lstStyle/>
                    <a:p>
                      <a:r>
                        <a:rPr lang="en-US" sz="1000"/>
                        <a:t>13</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3</a:t>
                      </a:r>
                    </a:p>
                  </a:txBody>
                  <a:tcPr/>
                </a:tc>
                <a:tc>
                  <a:txBody>
                    <a:bodyPr/>
                    <a:lstStyle/>
                    <a:p>
                      <a:r>
                        <a:rPr lang="en-US" sz="1000"/>
                        <a:t>14</a:t>
                      </a:r>
                    </a:p>
                  </a:txBody>
                  <a:tcPr/>
                </a:tc>
                <a:tc>
                  <a:txBody>
                    <a:bodyPr/>
                    <a:lstStyle/>
                    <a:p>
                      <a:r>
                        <a:rPr lang="en-US" sz="1000"/>
                        <a:t>531</a:t>
                      </a:r>
                    </a:p>
                  </a:txBody>
                  <a:tcPr/>
                </a:tc>
                <a:tc>
                  <a:txBody>
                    <a:bodyPr/>
                    <a:lstStyle/>
                    <a:p>
                      <a:r>
                        <a:rPr lang="en-US" sz="1000"/>
                        <a:t>136</a:t>
                      </a:r>
                    </a:p>
                  </a:txBody>
                  <a:tcPr/>
                </a:tc>
                <a:extLst>
                  <a:ext uri="{0D108BD9-81ED-4DB2-BD59-A6C34878D82A}">
                    <a16:rowId xmlns:a16="http://schemas.microsoft.com/office/drawing/2014/main" val="2335605803"/>
                  </a:ext>
                </a:extLst>
              </a:tr>
            </a:tbl>
          </a:graphicData>
        </a:graphic>
      </p:graphicFrame>
      <p:sp>
        <p:nvSpPr>
          <p:cNvPr id="4" name="Text Placeholder 3">
            <a:extLst>
              <a:ext uri="{FF2B5EF4-FFF2-40B4-BE49-F238E27FC236}">
                <a16:creationId xmlns:a16="http://schemas.microsoft.com/office/drawing/2014/main" id="{8CE94601-4294-4089-94D3-0AF4914BF72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59940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7A9D9-510A-4EE4-ABC2-968D7B0FD39E}"/>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0868CBE-A5F2-4376-9A76-B27BC88FE059}"/>
              </a:ext>
            </a:extLst>
          </p:cNvPr>
          <p:cNvGraphicFramePr>
            <a:graphicFrameLocks noGrp="1"/>
          </p:cNvGraphicFramePr>
          <p:nvPr>
            <p:ph type="chart" sz="quarter" idx="13"/>
            <p:extLst>
              <p:ext uri="{D42A27DB-BD31-4B8C-83A1-F6EECF244321}">
                <p14:modId xmlns:p14="http://schemas.microsoft.com/office/powerpoint/2010/main" val="1981818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17E14F-5735-4D7B-A2D2-19A1834D303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CB847D4-7B2C-4132-82C5-19DEFB6341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99004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01501-5D31-40B7-95D4-B150E99D53DF}"/>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39C97A6-6207-499F-97E0-AD84441907D1}"/>
              </a:ext>
            </a:extLst>
          </p:cNvPr>
          <p:cNvGraphicFramePr>
            <a:graphicFrameLocks noGrp="1"/>
          </p:cNvGraphicFramePr>
          <p:nvPr>
            <p:ph type="chart" sz="quarter" idx="13"/>
            <p:extLst>
              <p:ext uri="{D42A27DB-BD31-4B8C-83A1-F6EECF244321}">
                <p14:modId xmlns:p14="http://schemas.microsoft.com/office/powerpoint/2010/main" val="554098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B022A7-82EC-4227-B84D-C2BDEF7F6F4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5466DE7-915F-44F2-B0FD-5C9BAA7209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49621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07B68-F69B-4B17-99A2-EE7F08A91E48}"/>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85FF86C1-ADEC-4025-BA6F-E84C2ABF1DD3}"/>
              </a:ext>
            </a:extLst>
          </p:cNvPr>
          <p:cNvGraphicFramePr>
            <a:graphicFrameLocks noGrp="1"/>
          </p:cNvGraphicFramePr>
          <p:nvPr>
            <p:ph type="chart" sz="quarter" idx="13"/>
            <p:extLst>
              <p:ext uri="{D42A27DB-BD31-4B8C-83A1-F6EECF244321}">
                <p14:modId xmlns:p14="http://schemas.microsoft.com/office/powerpoint/2010/main" val="3245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DD9936-AAAF-4530-95D8-6F1A9409693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7645643-308A-41E9-B737-C6F4F3C43A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14802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DA92D-B514-43FB-B6CE-92FBBC90C7BB}"/>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3D0348F0-58DB-4608-A88B-4480313AB696}"/>
              </a:ext>
            </a:extLst>
          </p:cNvPr>
          <p:cNvGraphicFramePr>
            <a:graphicFrameLocks noGrp="1"/>
          </p:cNvGraphicFramePr>
          <p:nvPr>
            <p:ph type="chart" sz="quarter" idx="13"/>
            <p:extLst>
              <p:ext uri="{D42A27DB-BD31-4B8C-83A1-F6EECF244321}">
                <p14:modId xmlns:p14="http://schemas.microsoft.com/office/powerpoint/2010/main" val="35576550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6B86A1-7F60-4D3B-98F5-0F66F73F902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83558E7-43B5-4515-AD13-1047D3FCDE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24474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7AA85-33AA-4448-B6C4-73696225783D}"/>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420D6FDA-2EA9-4216-BA6D-DE0FB8341459}"/>
              </a:ext>
            </a:extLst>
          </p:cNvPr>
          <p:cNvGraphicFramePr>
            <a:graphicFrameLocks noGrp="1"/>
          </p:cNvGraphicFramePr>
          <p:nvPr>
            <p:ph type="tbl" sz="quarter" idx="13"/>
            <p:extLst>
              <p:ext uri="{D42A27DB-BD31-4B8C-83A1-F6EECF244321}">
                <p14:modId xmlns:p14="http://schemas.microsoft.com/office/powerpoint/2010/main" val="775762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94789311"/>
                    </a:ext>
                  </a:extLst>
                </a:gridCol>
                <a:gridCol w="987552">
                  <a:extLst>
                    <a:ext uri="{9D8B030D-6E8A-4147-A177-3AD203B41FA5}">
                      <a16:colId xmlns:a16="http://schemas.microsoft.com/office/drawing/2014/main" val="3924431851"/>
                    </a:ext>
                  </a:extLst>
                </a:gridCol>
                <a:gridCol w="987552">
                  <a:extLst>
                    <a:ext uri="{9D8B030D-6E8A-4147-A177-3AD203B41FA5}">
                      <a16:colId xmlns:a16="http://schemas.microsoft.com/office/drawing/2014/main" val="606201864"/>
                    </a:ext>
                  </a:extLst>
                </a:gridCol>
                <a:gridCol w="987552">
                  <a:extLst>
                    <a:ext uri="{9D8B030D-6E8A-4147-A177-3AD203B41FA5}">
                      <a16:colId xmlns:a16="http://schemas.microsoft.com/office/drawing/2014/main" val="480738251"/>
                    </a:ext>
                  </a:extLst>
                </a:gridCol>
                <a:gridCol w="987552">
                  <a:extLst>
                    <a:ext uri="{9D8B030D-6E8A-4147-A177-3AD203B41FA5}">
                      <a16:colId xmlns:a16="http://schemas.microsoft.com/office/drawing/2014/main" val="2566140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3045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- 2024-03-04 16:00:16</a:t>
                      </a:r>
                      <a:r>
                        <a:rPr kumimoji="0" lang="en-US" sz="1000" b="0" i="0" u="none" strike="noStrike" kern="1200" cap="none" spc="0" normalizeH="0" baseline="0" noProof="0">
                          <a:ln>
                            <a:noFill/>
                          </a:ln>
                          <a:solidFill>
                            <a:prstClr val="black"/>
                          </a:solidFill>
                          <a:effectLst/>
                          <a:uLnTx/>
                          <a:uFillTx/>
                          <a:latin typeface="Calibri"/>
                          <a:ea typeface="+mn-ea"/>
                          <a:cs typeface="+mn-cs"/>
                        </a:rPr>
                        <a:t>
 It’s giveaway time! Hold the dots and swipe to bring #PoincyandNīele to life! Uncle Poincy – a 112-year-old Poinciana tree – knows all about insurance. Nīele the bird, on the other hand, is new to adult life. But thanks to her friend, she’s getting smarter about insurance every day. 
What insurance topic do YOU want to learn more about? Tell us in the comments and you could be a lucky winner of a 36 0z. Yeti Rambler Water Bottle, plus stickers of our new characters.
HOW TO ENTER: 
1. Like this post
2. Drop an emoji in the comments indicating which topic you’d like to learn more about: 🚗 for auto insurance, 🏠 for homeowners insurance, or 🔑 for renters insurance.
3. Tag a friend in the comments.
Enter by March 30, 2024 and you could be one of five lucky winners. Multiple entries welcome, limit one tag and emoji per comment. Click the link in bio for complete contest rules and keep an eye out for more #PoincyandNīele episodes. Who knows? Maybe Poincy can teach you something new about insurance,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185118719"/>
                  </a:ext>
                </a:extLst>
              </a:tr>
            </a:tbl>
          </a:graphicData>
        </a:graphic>
      </p:graphicFrame>
      <p:sp>
        <p:nvSpPr>
          <p:cNvPr id="4" name="Text Placeholder 3">
            <a:extLst>
              <a:ext uri="{FF2B5EF4-FFF2-40B4-BE49-F238E27FC236}">
                <a16:creationId xmlns:a16="http://schemas.microsoft.com/office/drawing/2014/main" id="{B361A025-B1F5-40E2-9BCC-5CE3FF0ACF4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5040747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6C6F8-6D5F-4A19-9E4E-8E10483263F6}"/>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1CF764F0-3FE4-4D10-9E4C-E0DD40C2EE50}"/>
              </a:ext>
            </a:extLst>
          </p:cNvPr>
          <p:cNvGraphicFramePr>
            <a:graphicFrameLocks noGrp="1"/>
          </p:cNvGraphicFramePr>
          <p:nvPr>
            <p:ph type="tbl" sz="quarter" idx="13"/>
            <p:extLst>
              <p:ext uri="{D42A27DB-BD31-4B8C-83A1-F6EECF244321}">
                <p14:modId xmlns:p14="http://schemas.microsoft.com/office/powerpoint/2010/main" val="1980670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48835021"/>
                    </a:ext>
                  </a:extLst>
                </a:gridCol>
                <a:gridCol w="987552">
                  <a:extLst>
                    <a:ext uri="{9D8B030D-6E8A-4147-A177-3AD203B41FA5}">
                      <a16:colId xmlns:a16="http://schemas.microsoft.com/office/drawing/2014/main" val="287196521"/>
                    </a:ext>
                  </a:extLst>
                </a:gridCol>
                <a:gridCol w="987552">
                  <a:extLst>
                    <a:ext uri="{9D8B030D-6E8A-4147-A177-3AD203B41FA5}">
                      <a16:colId xmlns:a16="http://schemas.microsoft.com/office/drawing/2014/main" val="60112464"/>
                    </a:ext>
                  </a:extLst>
                </a:gridCol>
                <a:gridCol w="987552">
                  <a:extLst>
                    <a:ext uri="{9D8B030D-6E8A-4147-A177-3AD203B41FA5}">
                      <a16:colId xmlns:a16="http://schemas.microsoft.com/office/drawing/2014/main" val="1671778496"/>
                    </a:ext>
                  </a:extLst>
                </a:gridCol>
                <a:gridCol w="987552">
                  <a:extLst>
                    <a:ext uri="{9D8B030D-6E8A-4147-A177-3AD203B41FA5}">
                      <a16:colId xmlns:a16="http://schemas.microsoft.com/office/drawing/2014/main" val="2270248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2696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- 2024-03-05 16:01:17</a:t>
                      </a:r>
                      <a:r>
                        <a:rPr kumimoji="0" lang="en-US" sz="1000" b="0" i="0" u="none" strike="noStrike" kern="1200" cap="none" spc="0" normalizeH="0" baseline="0" noProof="0">
                          <a:ln>
                            <a:noFill/>
                          </a:ln>
                          <a:solidFill>
                            <a:prstClr val="black"/>
                          </a:solidFill>
                          <a:effectLst/>
                          <a:uLnTx/>
                          <a:uFillTx/>
                          <a:latin typeface="Calibri"/>
                          <a:ea typeface="+mn-ea"/>
                          <a:cs typeface="+mn-cs"/>
                        </a:rPr>
                        <a:t>
 We celebrated our associates and #EmployeeAppreciationDay last Friday with lunch from hamadageneralstore and tea drinks from yifanghawaii and Teapresso Bar Hawaii. Our associates are passionate about helping our customers and building the future for our company and community. We’re grateful for everything they 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0602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- 2024-03-07 16:00:55</a:t>
                      </a:r>
                      <a:r>
                        <a:rPr kumimoji="0" lang="en-US" sz="1000" b="0" i="0" u="none" strike="noStrike" kern="1200" cap="none" spc="0" normalizeH="0" baseline="0" noProof="0">
                          <a:ln>
                            <a:noFill/>
                          </a:ln>
                          <a:solidFill>
                            <a:prstClr val="black"/>
                          </a:solidFill>
                          <a:effectLst/>
                          <a:uLnTx/>
                          <a:uFillTx/>
                          <a:latin typeface="Calibri"/>
                          <a:ea typeface="+mn-ea"/>
                          <a:cs typeface="+mn-cs"/>
                        </a:rPr>
                        <a:t>
 Genki Hou! Last Sunday, FICOH volunteers, friends and family gathered at Jefferson Elementary School for our first-ever event with genkialawaiproject. Together, we made Genki balls, mud balls created to digest the sludge in the Ala Wai Canal. See all the fun we had! Mahalo Genki Ala Wai Project for sharing your knowledge with us. We look forward to getting our hands dirty again. #FirstCAT #genkiball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079359668"/>
                  </a:ext>
                </a:extLst>
              </a:tr>
            </a:tbl>
          </a:graphicData>
        </a:graphic>
      </p:graphicFrame>
      <p:sp>
        <p:nvSpPr>
          <p:cNvPr id="4" name="Text Placeholder 3">
            <a:extLst>
              <a:ext uri="{FF2B5EF4-FFF2-40B4-BE49-F238E27FC236}">
                <a16:creationId xmlns:a16="http://schemas.microsoft.com/office/drawing/2014/main" id="{373643C3-DEBB-43DC-951B-BA41C9B6171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0110175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A863A-4C92-4D74-B317-31A2571D4C01}"/>
              </a:ext>
            </a:extLst>
          </p:cNvPr>
          <p:cNvSpPr>
            <a:spLocks noGrp="1"/>
          </p:cNvSpPr>
          <p:nvPr>
            <p:ph type="title"/>
          </p:nvPr>
        </p:nvSpPr>
        <p:spPr/>
        <p:txBody>
          <a:bodyPr/>
          <a:lstStyle/>
          <a:p>
            <a:r>
              <a:rPr lang="en-US"/>
              <a:t>Instagram Videos Table | FICOH - 1 of 3</a:t>
            </a:r>
          </a:p>
        </p:txBody>
      </p:sp>
      <p:graphicFrame>
        <p:nvGraphicFramePr>
          <p:cNvPr id="5" name="Table Placeholder 4">
            <a:extLst>
              <a:ext uri="{FF2B5EF4-FFF2-40B4-BE49-F238E27FC236}">
                <a16:creationId xmlns:a16="http://schemas.microsoft.com/office/drawing/2014/main" id="{1349B6F9-CD0F-4647-B749-E11C4AECF004}"/>
              </a:ext>
            </a:extLst>
          </p:cNvPr>
          <p:cNvGraphicFramePr>
            <a:graphicFrameLocks noGrp="1"/>
          </p:cNvGraphicFramePr>
          <p:nvPr>
            <p:ph type="tbl" sz="quarter" idx="13"/>
            <p:extLst>
              <p:ext uri="{D42A27DB-BD31-4B8C-83A1-F6EECF244321}">
                <p14:modId xmlns:p14="http://schemas.microsoft.com/office/powerpoint/2010/main" val="3053871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011930786"/>
                    </a:ext>
                  </a:extLst>
                </a:gridCol>
                <a:gridCol w="1234439">
                  <a:extLst>
                    <a:ext uri="{9D8B030D-6E8A-4147-A177-3AD203B41FA5}">
                      <a16:colId xmlns:a16="http://schemas.microsoft.com/office/drawing/2014/main" val="985624835"/>
                    </a:ext>
                  </a:extLst>
                </a:gridCol>
                <a:gridCol w="493776">
                  <a:extLst>
                    <a:ext uri="{9D8B030D-6E8A-4147-A177-3AD203B41FA5}">
                      <a16:colId xmlns:a16="http://schemas.microsoft.com/office/drawing/2014/main" val="1472546443"/>
                    </a:ext>
                  </a:extLst>
                </a:gridCol>
                <a:gridCol w="493776">
                  <a:extLst>
                    <a:ext uri="{9D8B030D-6E8A-4147-A177-3AD203B41FA5}">
                      <a16:colId xmlns:a16="http://schemas.microsoft.com/office/drawing/2014/main" val="1365172501"/>
                    </a:ext>
                  </a:extLst>
                </a:gridCol>
                <a:gridCol w="493776">
                  <a:extLst>
                    <a:ext uri="{9D8B030D-6E8A-4147-A177-3AD203B41FA5}">
                      <a16:colId xmlns:a16="http://schemas.microsoft.com/office/drawing/2014/main" val="290096804"/>
                    </a:ext>
                  </a:extLst>
                </a:gridCol>
                <a:gridCol w="493776">
                  <a:extLst>
                    <a:ext uri="{9D8B030D-6E8A-4147-A177-3AD203B41FA5}">
                      <a16:colId xmlns:a16="http://schemas.microsoft.com/office/drawing/2014/main" val="2756632947"/>
                    </a:ext>
                  </a:extLst>
                </a:gridCol>
                <a:gridCol w="493776">
                  <a:extLst>
                    <a:ext uri="{9D8B030D-6E8A-4147-A177-3AD203B41FA5}">
                      <a16:colId xmlns:a16="http://schemas.microsoft.com/office/drawing/2014/main" val="3044532870"/>
                    </a:ext>
                  </a:extLst>
                </a:gridCol>
                <a:gridCol w="493776">
                  <a:extLst>
                    <a:ext uri="{9D8B030D-6E8A-4147-A177-3AD203B41FA5}">
                      <a16:colId xmlns:a16="http://schemas.microsoft.com/office/drawing/2014/main" val="279984679"/>
                    </a:ext>
                  </a:extLst>
                </a:gridCol>
                <a:gridCol w="493776">
                  <a:extLst>
                    <a:ext uri="{9D8B030D-6E8A-4147-A177-3AD203B41FA5}">
                      <a16:colId xmlns:a16="http://schemas.microsoft.com/office/drawing/2014/main" val="1867516144"/>
                    </a:ext>
                  </a:extLst>
                </a:gridCol>
                <a:gridCol w="493776">
                  <a:extLst>
                    <a:ext uri="{9D8B030D-6E8A-4147-A177-3AD203B41FA5}">
                      <a16:colId xmlns:a16="http://schemas.microsoft.com/office/drawing/2014/main" val="836836669"/>
                    </a:ext>
                  </a:extLst>
                </a:gridCol>
                <a:gridCol w="493776">
                  <a:extLst>
                    <a:ext uri="{9D8B030D-6E8A-4147-A177-3AD203B41FA5}">
                      <a16:colId xmlns:a16="http://schemas.microsoft.com/office/drawing/2014/main" val="1686172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344291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- 2024-03-20 17:01:48</a:t>
                      </a:r>
                      <a:r>
                        <a:rPr kumimoji="0" lang="en-US" sz="1000" b="0" i="0" u="none" strike="noStrike" kern="1200" cap="none" spc="0" normalizeH="0" baseline="0" noProof="0">
                          <a:ln>
                            <a:noFill/>
                          </a:ln>
                          <a:solidFill>
                            <a:prstClr val="black"/>
                          </a:solidFill>
                          <a:effectLst/>
                          <a:uLnTx/>
                          <a:uFillTx/>
                          <a:latin typeface="Calibri"/>
                          <a:ea typeface="+mn-ea"/>
                          <a:cs typeface="+mn-cs"/>
                        </a:rPr>
                        <a:t>
 In our new #PoincyandNīele episode, Poincy teaches Nīele – who has just witnessed a fender bender – what to do after a car accident. Even a minor fender bender is enough to ruin your day, but mistakes after the accident can make it worse. Prepare yourself with the knowledge of what to do and what to avoid after a motor vehicle crash. Tap our link in bio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https://quintly-eu-image-storage.s3.amazonaws.com/42a5b893a9726451877e4ab7634db126/51566bf57954ab8211d083b8b8f9990e.jpg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37342757"/>
                  </a:ext>
                </a:extLst>
              </a:tr>
            </a:tbl>
          </a:graphicData>
        </a:graphic>
      </p:graphicFrame>
      <p:sp>
        <p:nvSpPr>
          <p:cNvPr id="4" name="Text Placeholder 3">
            <a:extLst>
              <a:ext uri="{FF2B5EF4-FFF2-40B4-BE49-F238E27FC236}">
                <a16:creationId xmlns:a16="http://schemas.microsoft.com/office/drawing/2014/main" id="{21F9CC81-8DA3-4F15-A6D6-6008F19F383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0404990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4F29D-D10E-43CC-98CD-25885A962D40}"/>
              </a:ext>
            </a:extLst>
          </p:cNvPr>
          <p:cNvSpPr>
            <a:spLocks noGrp="1"/>
          </p:cNvSpPr>
          <p:nvPr>
            <p:ph type="title"/>
          </p:nvPr>
        </p:nvSpPr>
        <p:spPr/>
        <p:txBody>
          <a:bodyPr/>
          <a:lstStyle/>
          <a:p>
            <a:r>
              <a:rPr lang="en-US"/>
              <a:t>Instagram Videos Table | FICOH - 2 of 3</a:t>
            </a:r>
          </a:p>
        </p:txBody>
      </p:sp>
      <p:graphicFrame>
        <p:nvGraphicFramePr>
          <p:cNvPr id="5" name="Table Placeholder 4">
            <a:extLst>
              <a:ext uri="{FF2B5EF4-FFF2-40B4-BE49-F238E27FC236}">
                <a16:creationId xmlns:a16="http://schemas.microsoft.com/office/drawing/2014/main" id="{C82BD6FD-AA9A-4D54-842D-03116FFEC259}"/>
              </a:ext>
            </a:extLst>
          </p:cNvPr>
          <p:cNvGraphicFramePr>
            <a:graphicFrameLocks noGrp="1"/>
          </p:cNvGraphicFramePr>
          <p:nvPr>
            <p:ph type="tbl" sz="quarter" idx="13"/>
            <p:extLst>
              <p:ext uri="{D42A27DB-BD31-4B8C-83A1-F6EECF244321}">
                <p14:modId xmlns:p14="http://schemas.microsoft.com/office/powerpoint/2010/main" val="2960432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356905094"/>
                    </a:ext>
                  </a:extLst>
                </a:gridCol>
                <a:gridCol w="1234439">
                  <a:extLst>
                    <a:ext uri="{9D8B030D-6E8A-4147-A177-3AD203B41FA5}">
                      <a16:colId xmlns:a16="http://schemas.microsoft.com/office/drawing/2014/main" val="711115640"/>
                    </a:ext>
                  </a:extLst>
                </a:gridCol>
                <a:gridCol w="493776">
                  <a:extLst>
                    <a:ext uri="{9D8B030D-6E8A-4147-A177-3AD203B41FA5}">
                      <a16:colId xmlns:a16="http://schemas.microsoft.com/office/drawing/2014/main" val="2304459787"/>
                    </a:ext>
                  </a:extLst>
                </a:gridCol>
                <a:gridCol w="493776">
                  <a:extLst>
                    <a:ext uri="{9D8B030D-6E8A-4147-A177-3AD203B41FA5}">
                      <a16:colId xmlns:a16="http://schemas.microsoft.com/office/drawing/2014/main" val="3853187002"/>
                    </a:ext>
                  </a:extLst>
                </a:gridCol>
                <a:gridCol w="493776">
                  <a:extLst>
                    <a:ext uri="{9D8B030D-6E8A-4147-A177-3AD203B41FA5}">
                      <a16:colId xmlns:a16="http://schemas.microsoft.com/office/drawing/2014/main" val="3654237945"/>
                    </a:ext>
                  </a:extLst>
                </a:gridCol>
                <a:gridCol w="493776">
                  <a:extLst>
                    <a:ext uri="{9D8B030D-6E8A-4147-A177-3AD203B41FA5}">
                      <a16:colId xmlns:a16="http://schemas.microsoft.com/office/drawing/2014/main" val="582826359"/>
                    </a:ext>
                  </a:extLst>
                </a:gridCol>
                <a:gridCol w="493776">
                  <a:extLst>
                    <a:ext uri="{9D8B030D-6E8A-4147-A177-3AD203B41FA5}">
                      <a16:colId xmlns:a16="http://schemas.microsoft.com/office/drawing/2014/main" val="3958394085"/>
                    </a:ext>
                  </a:extLst>
                </a:gridCol>
                <a:gridCol w="493776">
                  <a:extLst>
                    <a:ext uri="{9D8B030D-6E8A-4147-A177-3AD203B41FA5}">
                      <a16:colId xmlns:a16="http://schemas.microsoft.com/office/drawing/2014/main" val="1416838982"/>
                    </a:ext>
                  </a:extLst>
                </a:gridCol>
                <a:gridCol w="493776">
                  <a:extLst>
                    <a:ext uri="{9D8B030D-6E8A-4147-A177-3AD203B41FA5}">
                      <a16:colId xmlns:a16="http://schemas.microsoft.com/office/drawing/2014/main" val="919664113"/>
                    </a:ext>
                  </a:extLst>
                </a:gridCol>
                <a:gridCol w="493776">
                  <a:extLst>
                    <a:ext uri="{9D8B030D-6E8A-4147-A177-3AD203B41FA5}">
                      <a16:colId xmlns:a16="http://schemas.microsoft.com/office/drawing/2014/main" val="503663236"/>
                    </a:ext>
                  </a:extLst>
                </a:gridCol>
                <a:gridCol w="493776">
                  <a:extLst>
                    <a:ext uri="{9D8B030D-6E8A-4147-A177-3AD203B41FA5}">
                      <a16:colId xmlns:a16="http://schemas.microsoft.com/office/drawing/2014/main" val="2590778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460362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- 2024-03-07 16:00:55</a:t>
                      </a:r>
                      <a:r>
                        <a:rPr kumimoji="0" lang="en-US" sz="1000" b="0" i="0" u="none" strike="noStrike" kern="1200" cap="none" spc="0" normalizeH="0" baseline="0" noProof="0">
                          <a:ln>
                            <a:noFill/>
                          </a:ln>
                          <a:solidFill>
                            <a:prstClr val="black"/>
                          </a:solidFill>
                          <a:effectLst/>
                          <a:uLnTx/>
                          <a:uFillTx/>
                          <a:latin typeface="Calibri"/>
                          <a:ea typeface="+mn-ea"/>
                          <a:cs typeface="+mn-cs"/>
                        </a:rPr>
                        <a:t>
 Genki Hou! Last Sunday, FICOH volunteers, friends and family gathered at Jefferson Elementary School for our first-ever event with @genkialawaiproject. Together, we made Genki balls, mud balls created to digest the sludge in the Ala Wai Canal. See all the fun we had! Mahalo Genki Ala Wai Project for sharing your knowledge with us. We look forward to getting our hands dirty again. #FirstCAT #genkiball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https://quintly-eu-image-storage.s3.amazonaws.com/42a5b893a9726451877e4ab7634db126/07f9f10479a52758a75e5dfe890fc33a.jpg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23114222"/>
                  </a:ext>
                </a:extLst>
              </a:tr>
            </a:tbl>
          </a:graphicData>
        </a:graphic>
      </p:graphicFrame>
      <p:sp>
        <p:nvSpPr>
          <p:cNvPr id="4" name="Text Placeholder 3">
            <a:extLst>
              <a:ext uri="{FF2B5EF4-FFF2-40B4-BE49-F238E27FC236}">
                <a16:creationId xmlns:a16="http://schemas.microsoft.com/office/drawing/2014/main" id="{12B863D8-C211-481C-8ABB-B642E40DBAA5}"/>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115388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9F447-170B-4114-9F9C-05A41CA0668C}"/>
              </a:ext>
            </a:extLst>
          </p:cNvPr>
          <p:cNvSpPr>
            <a:spLocks noGrp="1"/>
          </p:cNvSpPr>
          <p:nvPr>
            <p:ph type="title"/>
          </p:nvPr>
        </p:nvSpPr>
        <p:spPr/>
        <p:txBody>
          <a:bodyPr/>
          <a:lstStyle/>
          <a:p>
            <a:r>
              <a:rPr lang="en-US"/>
              <a:t>Instagram Videos Table | FICOH - 3 of 3</a:t>
            </a:r>
          </a:p>
        </p:txBody>
      </p:sp>
      <p:graphicFrame>
        <p:nvGraphicFramePr>
          <p:cNvPr id="5" name="Table Placeholder 4">
            <a:extLst>
              <a:ext uri="{FF2B5EF4-FFF2-40B4-BE49-F238E27FC236}">
                <a16:creationId xmlns:a16="http://schemas.microsoft.com/office/drawing/2014/main" id="{77279688-FFB0-40AF-9BD4-04E2264A6837}"/>
              </a:ext>
            </a:extLst>
          </p:cNvPr>
          <p:cNvGraphicFramePr>
            <a:graphicFrameLocks noGrp="1"/>
          </p:cNvGraphicFramePr>
          <p:nvPr>
            <p:ph type="tbl" sz="quarter" idx="13"/>
            <p:extLst>
              <p:ext uri="{D42A27DB-BD31-4B8C-83A1-F6EECF244321}">
                <p14:modId xmlns:p14="http://schemas.microsoft.com/office/powerpoint/2010/main" val="2160823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446331730"/>
                    </a:ext>
                  </a:extLst>
                </a:gridCol>
                <a:gridCol w="1234439">
                  <a:extLst>
                    <a:ext uri="{9D8B030D-6E8A-4147-A177-3AD203B41FA5}">
                      <a16:colId xmlns:a16="http://schemas.microsoft.com/office/drawing/2014/main" val="1484710722"/>
                    </a:ext>
                  </a:extLst>
                </a:gridCol>
                <a:gridCol w="493776">
                  <a:extLst>
                    <a:ext uri="{9D8B030D-6E8A-4147-A177-3AD203B41FA5}">
                      <a16:colId xmlns:a16="http://schemas.microsoft.com/office/drawing/2014/main" val="1936553313"/>
                    </a:ext>
                  </a:extLst>
                </a:gridCol>
                <a:gridCol w="493776">
                  <a:extLst>
                    <a:ext uri="{9D8B030D-6E8A-4147-A177-3AD203B41FA5}">
                      <a16:colId xmlns:a16="http://schemas.microsoft.com/office/drawing/2014/main" val="664627978"/>
                    </a:ext>
                  </a:extLst>
                </a:gridCol>
                <a:gridCol w="493776">
                  <a:extLst>
                    <a:ext uri="{9D8B030D-6E8A-4147-A177-3AD203B41FA5}">
                      <a16:colId xmlns:a16="http://schemas.microsoft.com/office/drawing/2014/main" val="3732682996"/>
                    </a:ext>
                  </a:extLst>
                </a:gridCol>
                <a:gridCol w="493776">
                  <a:extLst>
                    <a:ext uri="{9D8B030D-6E8A-4147-A177-3AD203B41FA5}">
                      <a16:colId xmlns:a16="http://schemas.microsoft.com/office/drawing/2014/main" val="1856527870"/>
                    </a:ext>
                  </a:extLst>
                </a:gridCol>
                <a:gridCol w="493776">
                  <a:extLst>
                    <a:ext uri="{9D8B030D-6E8A-4147-A177-3AD203B41FA5}">
                      <a16:colId xmlns:a16="http://schemas.microsoft.com/office/drawing/2014/main" val="2589619014"/>
                    </a:ext>
                  </a:extLst>
                </a:gridCol>
                <a:gridCol w="493776">
                  <a:extLst>
                    <a:ext uri="{9D8B030D-6E8A-4147-A177-3AD203B41FA5}">
                      <a16:colId xmlns:a16="http://schemas.microsoft.com/office/drawing/2014/main" val="4022567303"/>
                    </a:ext>
                  </a:extLst>
                </a:gridCol>
                <a:gridCol w="493776">
                  <a:extLst>
                    <a:ext uri="{9D8B030D-6E8A-4147-A177-3AD203B41FA5}">
                      <a16:colId xmlns:a16="http://schemas.microsoft.com/office/drawing/2014/main" val="3320023634"/>
                    </a:ext>
                  </a:extLst>
                </a:gridCol>
                <a:gridCol w="493776">
                  <a:extLst>
                    <a:ext uri="{9D8B030D-6E8A-4147-A177-3AD203B41FA5}">
                      <a16:colId xmlns:a16="http://schemas.microsoft.com/office/drawing/2014/main" val="1319732895"/>
                    </a:ext>
                  </a:extLst>
                </a:gridCol>
                <a:gridCol w="493776">
                  <a:extLst>
                    <a:ext uri="{9D8B030D-6E8A-4147-A177-3AD203B41FA5}">
                      <a16:colId xmlns:a16="http://schemas.microsoft.com/office/drawing/2014/main" val="1158344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 Rate (Organic)</a:t>
                      </a:r>
                    </a:p>
                  </a:txBody>
                  <a:tcPr/>
                </a:tc>
                <a:extLst>
                  <a:ext uri="{0D108BD9-81ED-4DB2-BD59-A6C34878D82A}">
                    <a16:rowId xmlns:a16="http://schemas.microsoft.com/office/drawing/2014/main" val="2324942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- 2024-03-05 16:01:17</a:t>
                      </a:r>
                      <a:r>
                        <a:rPr kumimoji="0" lang="en-US" sz="1000" b="0" i="0" u="none" strike="noStrike" kern="1200" cap="none" spc="0" normalizeH="0" baseline="0" noProof="0">
                          <a:ln>
                            <a:noFill/>
                          </a:ln>
                          <a:solidFill>
                            <a:prstClr val="black"/>
                          </a:solidFill>
                          <a:effectLst/>
                          <a:uLnTx/>
                          <a:uFillTx/>
                          <a:latin typeface="Calibri"/>
                          <a:ea typeface="+mn-ea"/>
                          <a:cs typeface="+mn-cs"/>
                        </a:rPr>
                        <a:t>
 We celebrated our associates and #EmployeeAppreciationDay last Friday with lunch from @hamadageneralstore and tea drinks from @yifanghawaii and Teapresso Bar Hawaii. Our associates are passionate about helping our customers and building the future for our company and community. We’re grateful for everything they 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https://quintly-eu-image-storage.s3.amazonaws.com/42a5b893a9726451877e4ab7634db126/b86fdda93e5394eb4e5c390f77e90ca0.jpg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37260180"/>
                  </a:ext>
                </a:extLst>
              </a:tr>
            </a:tbl>
          </a:graphicData>
        </a:graphic>
      </p:graphicFrame>
      <p:sp>
        <p:nvSpPr>
          <p:cNvPr id="4" name="Text Placeholder 3">
            <a:extLst>
              <a:ext uri="{FF2B5EF4-FFF2-40B4-BE49-F238E27FC236}">
                <a16:creationId xmlns:a16="http://schemas.microsoft.com/office/drawing/2014/main" id="{5EE8D99C-683F-41F7-A902-DEDE935C3E3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0107943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DECC8-7D53-4BE8-B2C8-E581BF39C34F}"/>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7866D482-0AF6-46B0-8335-B4B59F01AEC5}"/>
              </a:ext>
            </a:extLst>
          </p:cNvPr>
          <p:cNvGraphicFramePr>
            <a:graphicFrameLocks noGrp="1"/>
          </p:cNvGraphicFramePr>
          <p:nvPr>
            <p:ph type="tbl" sz="quarter" idx="13"/>
            <p:extLst>
              <p:ext uri="{D42A27DB-BD31-4B8C-83A1-F6EECF244321}">
                <p14:modId xmlns:p14="http://schemas.microsoft.com/office/powerpoint/2010/main" val="3034197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972167720"/>
                    </a:ext>
                  </a:extLst>
                </a:gridCol>
                <a:gridCol w="1069848">
                  <a:extLst>
                    <a:ext uri="{9D8B030D-6E8A-4147-A177-3AD203B41FA5}">
                      <a16:colId xmlns:a16="http://schemas.microsoft.com/office/drawing/2014/main" val="130025719"/>
                    </a:ext>
                  </a:extLst>
                </a:gridCol>
                <a:gridCol w="493776">
                  <a:extLst>
                    <a:ext uri="{9D8B030D-6E8A-4147-A177-3AD203B41FA5}">
                      <a16:colId xmlns:a16="http://schemas.microsoft.com/office/drawing/2014/main" val="81772534"/>
                    </a:ext>
                  </a:extLst>
                </a:gridCol>
                <a:gridCol w="1069848">
                  <a:extLst>
                    <a:ext uri="{9D8B030D-6E8A-4147-A177-3AD203B41FA5}">
                      <a16:colId xmlns:a16="http://schemas.microsoft.com/office/drawing/2014/main" val="2680073432"/>
                    </a:ext>
                  </a:extLst>
                </a:gridCol>
                <a:gridCol w="1069848">
                  <a:extLst>
                    <a:ext uri="{9D8B030D-6E8A-4147-A177-3AD203B41FA5}">
                      <a16:colId xmlns:a16="http://schemas.microsoft.com/office/drawing/2014/main" val="2915361508"/>
                    </a:ext>
                  </a:extLst>
                </a:gridCol>
                <a:gridCol w="1069848">
                  <a:extLst>
                    <a:ext uri="{9D8B030D-6E8A-4147-A177-3AD203B41FA5}">
                      <a16:colId xmlns:a16="http://schemas.microsoft.com/office/drawing/2014/main" val="574450458"/>
                    </a:ext>
                  </a:extLst>
                </a:gridCol>
                <a:gridCol w="1069848">
                  <a:extLst>
                    <a:ext uri="{9D8B030D-6E8A-4147-A177-3AD203B41FA5}">
                      <a16:colId xmlns:a16="http://schemas.microsoft.com/office/drawing/2014/main" val="73177985"/>
                    </a:ext>
                  </a:extLst>
                </a:gridCol>
                <a:gridCol w="1069848">
                  <a:extLst>
                    <a:ext uri="{9D8B030D-6E8A-4147-A177-3AD203B41FA5}">
                      <a16:colId xmlns:a16="http://schemas.microsoft.com/office/drawing/2014/main" val="294236834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85413800"/>
                  </a:ext>
                </a:extLst>
              </a:tr>
              <a:tr h="370840">
                <a:tc>
                  <a:txBody>
                    <a:bodyPr/>
                    <a:lstStyle/>
                    <a:p>
                      <a:r>
                        <a:rPr lang="en-US" sz="1000"/>
                        <a:t>45</a:t>
                      </a:r>
                    </a:p>
                  </a:txBody>
                  <a:tcPr/>
                </a:tc>
                <a:tc>
                  <a:txBody>
                    <a:bodyPr/>
                    <a:lstStyle/>
                    <a:p>
                      <a:r>
                        <a:rPr lang="en-US" sz="1000"/>
                        <a:t>0.6719 %</a:t>
                      </a:r>
                    </a:p>
                  </a:txBody>
                  <a:tcPr/>
                </a:tc>
                <a:tc>
                  <a:txBody>
                    <a:bodyPr/>
                    <a:lstStyle/>
                    <a:p>
                      <a:r>
                        <a:rPr lang="en-US" sz="1000"/>
                        <a:t>0.40</a:t>
                      </a:r>
                    </a:p>
                  </a:txBody>
                  <a:tcPr/>
                </a:tc>
                <a:tc>
                  <a:txBody>
                    <a:bodyPr/>
                    <a:lstStyle/>
                    <a:p>
                      <a:r>
                        <a:rPr lang="en-US" sz="1000"/>
                        <a:t>73.29</a:t>
                      </a:r>
                    </a:p>
                  </a:txBody>
                  <a:tcPr/>
                </a:tc>
                <a:tc>
                  <a:txBody>
                    <a:bodyPr/>
                    <a:lstStyle/>
                    <a:p>
                      <a:r>
                        <a:rPr lang="en-US" sz="1000"/>
                        <a:t>72.78</a:t>
                      </a:r>
                    </a:p>
                  </a:txBody>
                  <a:tcPr/>
                </a:tc>
                <a:tc>
                  <a:txBody>
                    <a:bodyPr/>
                    <a:lstStyle/>
                    <a:p>
                      <a:r>
                        <a:rPr lang="en-US" sz="1000"/>
                        <a:t>48.89</a:t>
                      </a:r>
                    </a:p>
                  </a:txBody>
                  <a:tcPr/>
                </a:tc>
                <a:tc>
                  <a:txBody>
                    <a:bodyPr/>
                    <a:lstStyle/>
                    <a:p>
                      <a:r>
                        <a:rPr lang="en-US" sz="1000"/>
                        <a:t>3298</a:t>
                      </a:r>
                    </a:p>
                  </a:txBody>
                  <a:tcPr/>
                </a:tc>
                <a:tc>
                  <a:txBody>
                    <a:bodyPr/>
                    <a:lstStyle/>
                    <a:p>
                      <a:r>
                        <a:rPr lang="en-US" sz="1000"/>
                        <a:t>2200</a:t>
                      </a:r>
                    </a:p>
                  </a:txBody>
                  <a:tcPr/>
                </a:tc>
                <a:extLst>
                  <a:ext uri="{0D108BD9-81ED-4DB2-BD59-A6C34878D82A}">
                    <a16:rowId xmlns:a16="http://schemas.microsoft.com/office/drawing/2014/main" val="2109522904"/>
                  </a:ext>
                </a:extLst>
              </a:tr>
            </a:tbl>
          </a:graphicData>
        </a:graphic>
      </p:graphicFrame>
      <p:sp>
        <p:nvSpPr>
          <p:cNvPr id="4" name="Text Placeholder 3">
            <a:extLst>
              <a:ext uri="{FF2B5EF4-FFF2-40B4-BE49-F238E27FC236}">
                <a16:creationId xmlns:a16="http://schemas.microsoft.com/office/drawing/2014/main" id="{BB664B81-EBBD-4F9A-B7F2-D61FA270B36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8500725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4F399-7CD8-47B1-BCAC-16C4CAA0ACA1}"/>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F89F5CE3-F83E-481B-AB3E-C66584BD041C}"/>
              </a:ext>
            </a:extLst>
          </p:cNvPr>
          <p:cNvGraphicFramePr>
            <a:graphicFrameLocks noGrp="1"/>
          </p:cNvGraphicFramePr>
          <p:nvPr>
            <p:ph type="tbl" sz="quarter" idx="13"/>
            <p:extLst>
              <p:ext uri="{D42A27DB-BD31-4B8C-83A1-F6EECF244321}">
                <p14:modId xmlns:p14="http://schemas.microsoft.com/office/powerpoint/2010/main" val="4252476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56109713"/>
                    </a:ext>
                  </a:extLst>
                </a:gridCol>
                <a:gridCol w="905256">
                  <a:extLst>
                    <a:ext uri="{9D8B030D-6E8A-4147-A177-3AD203B41FA5}">
                      <a16:colId xmlns:a16="http://schemas.microsoft.com/office/drawing/2014/main" val="4193190852"/>
                    </a:ext>
                  </a:extLst>
                </a:gridCol>
                <a:gridCol w="411480">
                  <a:extLst>
                    <a:ext uri="{9D8B030D-6E8A-4147-A177-3AD203B41FA5}">
                      <a16:colId xmlns:a16="http://schemas.microsoft.com/office/drawing/2014/main" val="1171920391"/>
                    </a:ext>
                  </a:extLst>
                </a:gridCol>
                <a:gridCol w="905256">
                  <a:extLst>
                    <a:ext uri="{9D8B030D-6E8A-4147-A177-3AD203B41FA5}">
                      <a16:colId xmlns:a16="http://schemas.microsoft.com/office/drawing/2014/main" val="2568908694"/>
                    </a:ext>
                  </a:extLst>
                </a:gridCol>
                <a:gridCol w="905256">
                  <a:extLst>
                    <a:ext uri="{9D8B030D-6E8A-4147-A177-3AD203B41FA5}">
                      <a16:colId xmlns:a16="http://schemas.microsoft.com/office/drawing/2014/main" val="3700520539"/>
                    </a:ext>
                  </a:extLst>
                </a:gridCol>
                <a:gridCol w="905256">
                  <a:extLst>
                    <a:ext uri="{9D8B030D-6E8A-4147-A177-3AD203B41FA5}">
                      <a16:colId xmlns:a16="http://schemas.microsoft.com/office/drawing/2014/main" val="48049896"/>
                    </a:ext>
                  </a:extLst>
                </a:gridCol>
                <a:gridCol w="905256">
                  <a:extLst>
                    <a:ext uri="{9D8B030D-6E8A-4147-A177-3AD203B41FA5}">
                      <a16:colId xmlns:a16="http://schemas.microsoft.com/office/drawing/2014/main" val="2972783832"/>
                    </a:ext>
                  </a:extLst>
                </a:gridCol>
                <a:gridCol w="905256">
                  <a:extLst>
                    <a:ext uri="{9D8B030D-6E8A-4147-A177-3AD203B41FA5}">
                      <a16:colId xmlns:a16="http://schemas.microsoft.com/office/drawing/2014/main" val="2402163037"/>
                    </a:ext>
                  </a:extLst>
                </a:gridCol>
                <a:gridCol w="905256">
                  <a:extLst>
                    <a:ext uri="{9D8B030D-6E8A-4147-A177-3AD203B41FA5}">
                      <a16:colId xmlns:a16="http://schemas.microsoft.com/office/drawing/2014/main" val="181062500"/>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999200102"/>
                  </a:ext>
                </a:extLst>
              </a:tr>
              <a:tr h="370840">
                <a:tc>
                  <a:txBody>
                    <a:bodyPr/>
                    <a:lstStyle/>
                    <a:p>
                      <a:r>
                        <a:rPr lang="en-US" sz="1000"/>
                        <a:t>24</a:t>
                      </a:r>
                    </a:p>
                  </a:txBody>
                  <a:tcPr/>
                </a:tc>
                <a:tc>
                  <a:txBody>
                    <a:bodyPr/>
                    <a:lstStyle/>
                    <a:p>
                      <a:r>
                        <a:rPr lang="en-US" sz="1000"/>
                        <a:t>0.6844 %</a:t>
                      </a:r>
                    </a:p>
                  </a:txBody>
                  <a:tcPr/>
                </a:tc>
                <a:tc>
                  <a:txBody>
                    <a:bodyPr/>
                    <a:lstStyle/>
                    <a:p>
                      <a:r>
                        <a:rPr lang="en-US" sz="1000"/>
                        <a:t>0.38</a:t>
                      </a:r>
                    </a:p>
                  </a:txBody>
                  <a:tcPr/>
                </a:tc>
                <a:tc>
                  <a:txBody>
                    <a:bodyPr/>
                    <a:lstStyle/>
                    <a:p>
                      <a:r>
                        <a:rPr lang="en-US" sz="1000"/>
                        <a:t>67.75</a:t>
                      </a:r>
                    </a:p>
                  </a:txBody>
                  <a:tcPr/>
                </a:tc>
                <a:tc>
                  <a:txBody>
                    <a:bodyPr/>
                    <a:lstStyle/>
                    <a:p>
                      <a:r>
                        <a:rPr lang="en-US" sz="1000"/>
                        <a:t>67.42</a:t>
                      </a:r>
                    </a:p>
                  </a:txBody>
                  <a:tcPr/>
                </a:tc>
                <a:tc>
                  <a:txBody>
                    <a:bodyPr/>
                    <a:lstStyle/>
                    <a:p>
                      <a:r>
                        <a:rPr lang="en-US" sz="1000"/>
                        <a:t>45.92</a:t>
                      </a:r>
                    </a:p>
                  </a:txBody>
                  <a:tcPr/>
                </a:tc>
                <a:tc>
                  <a:txBody>
                    <a:bodyPr/>
                    <a:lstStyle/>
                    <a:p>
                      <a:r>
                        <a:rPr lang="en-US" sz="1000"/>
                        <a:t>45.54</a:t>
                      </a:r>
                    </a:p>
                  </a:txBody>
                  <a:tcPr/>
                </a:tc>
                <a:tc>
                  <a:txBody>
                    <a:bodyPr/>
                    <a:lstStyle/>
                    <a:p>
                      <a:r>
                        <a:rPr lang="en-US" sz="1000"/>
                        <a:t>1626</a:t>
                      </a:r>
                    </a:p>
                  </a:txBody>
                  <a:tcPr/>
                </a:tc>
                <a:tc>
                  <a:txBody>
                    <a:bodyPr/>
                    <a:lstStyle/>
                    <a:p>
                      <a:r>
                        <a:rPr lang="en-US" sz="1000"/>
                        <a:t>1102</a:t>
                      </a:r>
                    </a:p>
                  </a:txBody>
                  <a:tcPr/>
                </a:tc>
                <a:extLst>
                  <a:ext uri="{0D108BD9-81ED-4DB2-BD59-A6C34878D82A}">
                    <a16:rowId xmlns:a16="http://schemas.microsoft.com/office/drawing/2014/main" val="3140417365"/>
                  </a:ext>
                </a:extLst>
              </a:tr>
            </a:tbl>
          </a:graphicData>
        </a:graphic>
      </p:graphicFrame>
      <p:sp>
        <p:nvSpPr>
          <p:cNvPr id="4" name="Text Placeholder 3">
            <a:extLst>
              <a:ext uri="{FF2B5EF4-FFF2-40B4-BE49-F238E27FC236}">
                <a16:creationId xmlns:a16="http://schemas.microsoft.com/office/drawing/2014/main" id="{E6FFECA4-2C5F-4B8D-A02A-43D1748F6A1A}"/>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5312434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A88F6-3470-470D-AD58-A831B5CAE77C}"/>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C15F0D88-7ED6-4083-8864-67AB37DA7A8A}"/>
              </a:ext>
            </a:extLst>
          </p:cNvPr>
          <p:cNvGraphicFramePr>
            <a:graphicFrameLocks noGrp="1"/>
          </p:cNvGraphicFramePr>
          <p:nvPr>
            <p:ph type="tbl" sz="quarter" idx="13"/>
            <p:extLst>
              <p:ext uri="{D42A27DB-BD31-4B8C-83A1-F6EECF244321}">
                <p14:modId xmlns:p14="http://schemas.microsoft.com/office/powerpoint/2010/main" val="564118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65097392"/>
                    </a:ext>
                  </a:extLst>
                </a:gridCol>
                <a:gridCol w="1316736">
                  <a:extLst>
                    <a:ext uri="{9D8B030D-6E8A-4147-A177-3AD203B41FA5}">
                      <a16:colId xmlns:a16="http://schemas.microsoft.com/office/drawing/2014/main" val="1512121056"/>
                    </a:ext>
                  </a:extLst>
                </a:gridCol>
                <a:gridCol w="658368">
                  <a:extLst>
                    <a:ext uri="{9D8B030D-6E8A-4147-A177-3AD203B41FA5}">
                      <a16:colId xmlns:a16="http://schemas.microsoft.com/office/drawing/2014/main" val="4199533095"/>
                    </a:ext>
                  </a:extLst>
                </a:gridCol>
                <a:gridCol w="658368">
                  <a:extLst>
                    <a:ext uri="{9D8B030D-6E8A-4147-A177-3AD203B41FA5}">
                      <a16:colId xmlns:a16="http://schemas.microsoft.com/office/drawing/2014/main" val="987226119"/>
                    </a:ext>
                  </a:extLst>
                </a:gridCol>
                <a:gridCol w="658368">
                  <a:extLst>
                    <a:ext uri="{9D8B030D-6E8A-4147-A177-3AD203B41FA5}">
                      <a16:colId xmlns:a16="http://schemas.microsoft.com/office/drawing/2014/main" val="3474454202"/>
                    </a:ext>
                  </a:extLst>
                </a:gridCol>
                <a:gridCol w="658368">
                  <a:extLst>
                    <a:ext uri="{9D8B030D-6E8A-4147-A177-3AD203B41FA5}">
                      <a16:colId xmlns:a16="http://schemas.microsoft.com/office/drawing/2014/main" val="3608686800"/>
                    </a:ext>
                  </a:extLst>
                </a:gridCol>
                <a:gridCol w="658368">
                  <a:extLst>
                    <a:ext uri="{9D8B030D-6E8A-4147-A177-3AD203B41FA5}">
                      <a16:colId xmlns:a16="http://schemas.microsoft.com/office/drawing/2014/main" val="1223545583"/>
                    </a:ext>
                  </a:extLst>
                </a:gridCol>
                <a:gridCol w="658368">
                  <a:extLst>
                    <a:ext uri="{9D8B030D-6E8A-4147-A177-3AD203B41FA5}">
                      <a16:colId xmlns:a16="http://schemas.microsoft.com/office/drawing/2014/main" val="1668196590"/>
                    </a:ext>
                  </a:extLst>
                </a:gridCol>
                <a:gridCol w="658368">
                  <a:extLst>
                    <a:ext uri="{9D8B030D-6E8A-4147-A177-3AD203B41FA5}">
                      <a16:colId xmlns:a16="http://schemas.microsoft.com/office/drawing/2014/main" val="2023274647"/>
                    </a:ext>
                  </a:extLst>
                </a:gridCol>
                <a:gridCol w="658368">
                  <a:extLst>
                    <a:ext uri="{9D8B030D-6E8A-4147-A177-3AD203B41FA5}">
                      <a16:colId xmlns:a16="http://schemas.microsoft.com/office/drawing/2014/main" val="2455464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22909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- 2024-03-28 17:11:13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https://quintly-eu-image-storage.s3.amazonaws.com/42a5b893a9726451877e4ab7634db126/10d672a8587905b12bcd7fa3e7f6c321.jpg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03/29/2024 17:08:46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888178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- 2024-03-26 19:30:04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https://quintly-eu-image-storage.s3.amazonaws.com/42a5b893a9726451877e4ab7634db126/3c79340590d1474a10865bbbf4f5e6ab.jpg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03/27/2024 19:08:25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420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- 2024-03-22 18:01:43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https://quintly-eu-image-storage.s3.amazonaws.com/42a5b893a9726451877e4ab7634db126/cc800c45603ea572874d1d2fa760e91c.jpg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03/23/2024 17:37:06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1127253176"/>
                  </a:ext>
                </a:extLst>
              </a:tr>
            </a:tbl>
          </a:graphicData>
        </a:graphic>
      </p:graphicFrame>
      <p:sp>
        <p:nvSpPr>
          <p:cNvPr id="4" name="Text Placeholder 3">
            <a:extLst>
              <a:ext uri="{FF2B5EF4-FFF2-40B4-BE49-F238E27FC236}">
                <a16:creationId xmlns:a16="http://schemas.microsoft.com/office/drawing/2014/main" id="{A2C9E6E0-2AAD-4C7A-AE39-EADA162D3907}"/>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9645894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4338A-F48E-4A78-BFFD-417E41B02DF5}"/>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1D7A4539-6A3E-4A44-A936-8AF9798F11F7}"/>
              </a:ext>
            </a:extLst>
          </p:cNvPr>
          <p:cNvGraphicFramePr>
            <a:graphicFrameLocks noGrp="1"/>
          </p:cNvGraphicFramePr>
          <p:nvPr>
            <p:ph type="tbl" sz="quarter" idx="13"/>
            <p:extLst>
              <p:ext uri="{D42A27DB-BD31-4B8C-83A1-F6EECF244321}">
                <p14:modId xmlns:p14="http://schemas.microsoft.com/office/powerpoint/2010/main" val="2831304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81246316"/>
                    </a:ext>
                  </a:extLst>
                </a:gridCol>
                <a:gridCol w="1316736">
                  <a:extLst>
                    <a:ext uri="{9D8B030D-6E8A-4147-A177-3AD203B41FA5}">
                      <a16:colId xmlns:a16="http://schemas.microsoft.com/office/drawing/2014/main" val="3577644213"/>
                    </a:ext>
                  </a:extLst>
                </a:gridCol>
                <a:gridCol w="658368">
                  <a:extLst>
                    <a:ext uri="{9D8B030D-6E8A-4147-A177-3AD203B41FA5}">
                      <a16:colId xmlns:a16="http://schemas.microsoft.com/office/drawing/2014/main" val="2804644833"/>
                    </a:ext>
                  </a:extLst>
                </a:gridCol>
                <a:gridCol w="658368">
                  <a:extLst>
                    <a:ext uri="{9D8B030D-6E8A-4147-A177-3AD203B41FA5}">
                      <a16:colId xmlns:a16="http://schemas.microsoft.com/office/drawing/2014/main" val="830222198"/>
                    </a:ext>
                  </a:extLst>
                </a:gridCol>
                <a:gridCol w="658368">
                  <a:extLst>
                    <a:ext uri="{9D8B030D-6E8A-4147-A177-3AD203B41FA5}">
                      <a16:colId xmlns:a16="http://schemas.microsoft.com/office/drawing/2014/main" val="1317017795"/>
                    </a:ext>
                  </a:extLst>
                </a:gridCol>
                <a:gridCol w="658368">
                  <a:extLst>
                    <a:ext uri="{9D8B030D-6E8A-4147-A177-3AD203B41FA5}">
                      <a16:colId xmlns:a16="http://schemas.microsoft.com/office/drawing/2014/main" val="443752751"/>
                    </a:ext>
                  </a:extLst>
                </a:gridCol>
                <a:gridCol w="658368">
                  <a:extLst>
                    <a:ext uri="{9D8B030D-6E8A-4147-A177-3AD203B41FA5}">
                      <a16:colId xmlns:a16="http://schemas.microsoft.com/office/drawing/2014/main" val="835997331"/>
                    </a:ext>
                  </a:extLst>
                </a:gridCol>
                <a:gridCol w="658368">
                  <a:extLst>
                    <a:ext uri="{9D8B030D-6E8A-4147-A177-3AD203B41FA5}">
                      <a16:colId xmlns:a16="http://schemas.microsoft.com/office/drawing/2014/main" val="557533449"/>
                    </a:ext>
                  </a:extLst>
                </a:gridCol>
                <a:gridCol w="658368">
                  <a:extLst>
                    <a:ext uri="{9D8B030D-6E8A-4147-A177-3AD203B41FA5}">
                      <a16:colId xmlns:a16="http://schemas.microsoft.com/office/drawing/2014/main" val="2036377120"/>
                    </a:ext>
                  </a:extLst>
                </a:gridCol>
                <a:gridCol w="658368">
                  <a:extLst>
                    <a:ext uri="{9D8B030D-6E8A-4147-A177-3AD203B41FA5}">
                      <a16:colId xmlns:a16="http://schemas.microsoft.com/office/drawing/2014/main" val="771721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933688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- 2024-03-21 17:01:07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https://quintly-eu-image-storage.s3.amazonaws.com/42a5b893a9726451877e4ab7634db126/fec0a382bb56db422255b6573cffad8e.jpg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03/22/2024 16:37:09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874153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- 2024-03-20 17:48:50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https://quintly-eu-image-storage.s3.amazonaws.com/42a5b893a9726451877e4ab7634db126/5e0b334e68a570417326eddd5621ee73.jpg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03/21/2024 17:37:06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512724784"/>
                  </a:ext>
                </a:extLst>
              </a:tr>
            </a:tbl>
          </a:graphicData>
        </a:graphic>
      </p:graphicFrame>
      <p:sp>
        <p:nvSpPr>
          <p:cNvPr id="4" name="Text Placeholder 3">
            <a:extLst>
              <a:ext uri="{FF2B5EF4-FFF2-40B4-BE49-F238E27FC236}">
                <a16:creationId xmlns:a16="http://schemas.microsoft.com/office/drawing/2014/main" id="{306F8848-8409-49D5-BA83-628C6308F336}"/>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40709553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4190</Words>
  <Application>Microsoft Office PowerPoint</Application>
  <PresentationFormat>On-screen Show (4:3)</PresentationFormat>
  <Paragraphs>762</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11</vt:lpstr>
      <vt:lpstr>LinkedIn Posts Table | FICOH - 2 of 11</vt:lpstr>
      <vt:lpstr>LinkedIn Posts Table | FICOH - 3 of 11</vt:lpstr>
      <vt:lpstr>LinkedIn Posts Table | FICOH - 4 of 11</vt:lpstr>
      <vt:lpstr>LinkedIn Posts Table | FICOH - 5 of 11</vt:lpstr>
      <vt:lpstr>LinkedIn Posts Table | FICOH - 6 of 11</vt:lpstr>
      <vt:lpstr>LinkedIn Posts Table | FICOH - 7 of 11</vt:lpstr>
      <vt:lpstr>LinkedIn Posts Table | FICOH - 8 of 11</vt:lpstr>
      <vt:lpstr>LinkedIn Posts Table | FICOH - 9 of 11</vt:lpstr>
      <vt:lpstr>LinkedIn Posts Table | FICOH - 10 of 11</vt:lpstr>
      <vt:lpstr>LinkedIn Posts Table | FICOH - 11 of 11</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2</vt:lpstr>
      <vt:lpstr>Instagram Top Instagram Posts Table | FICOH - 2 of 2</vt:lpstr>
      <vt:lpstr>Instagram Videos Table | FICOH - 1 of 3</vt:lpstr>
      <vt:lpstr>Instagram Videos Table | FICOH - 2 of 3</vt:lpstr>
      <vt:lpstr>Instagram Videos Table | FICOH - 3 of 3</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2024-04-02T18:23:41Z</dcterms:created>
  <dcterms:modified xsi:type="dcterms:W3CDTF">2024-04-02T18:24:53Z</dcterms:modified>
</cp:coreProperties>
</file>