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Lst>
  <p:sldSz cx="9144000" cy="6858000" type="screen4x3"/>
  <p:notesSz cx="6858000" cy="9144000"/>
  <p:embeddedFontLst>
    <p:embeddedFont>
      <p:font typeface="Calibri" panose="020F0502020204030204" pitchFamily="34" charset="0"/>
      <p:regular r:id="rId59"/>
      <p:bold r:id="rId60"/>
      <p:italic r:id="rId61"/>
      <p:boldItalic r:id="rId6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45323</c:v>
                </c:pt>
              </c:numCache>
            </c:numRef>
          </c:cat>
          <c:val>
            <c:numRef>
              <c:f>Sheet1!$B$2</c:f>
              <c:numCache>
                <c:formatCode>General</c:formatCode>
                <c:ptCount val="1"/>
                <c:pt idx="0">
                  <c:v>504</c:v>
                </c:pt>
              </c:numCache>
            </c:numRef>
          </c:val>
          <c:extLst>
            <c:ext xmlns:c16="http://schemas.microsoft.com/office/drawing/2014/chart" uri="{C3380CC4-5D6E-409C-BE32-E72D297353CC}">
              <c16:uniqueId val="{00000000-7B16-4961-A8A5-2BF885B0893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45323</c:v>
                </c:pt>
              </c:numCache>
            </c:numRef>
          </c:cat>
          <c:val>
            <c:numRef>
              <c:f>Sheet1!$C$2</c:f>
              <c:numCache>
                <c:formatCode>General</c:formatCode>
                <c:ptCount val="1"/>
                <c:pt idx="0">
                  <c:v>533</c:v>
                </c:pt>
              </c:numCache>
            </c:numRef>
          </c:val>
          <c:extLst>
            <c:ext xmlns:c16="http://schemas.microsoft.com/office/drawing/2014/chart" uri="{C3380CC4-5D6E-409C-BE32-E72D297353CC}">
              <c16:uniqueId val="{00000001-7B16-4961-A8A5-2BF885B0893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45323</c:v>
                </c:pt>
              </c:numCache>
            </c:numRef>
          </c:cat>
          <c:val>
            <c:numRef>
              <c:f>Sheet1!$D$2</c:f>
              <c:numCache>
                <c:formatCode>General</c:formatCode>
                <c:ptCount val="1"/>
                <c:pt idx="0">
                  <c:v>21718</c:v>
                </c:pt>
              </c:numCache>
            </c:numRef>
          </c:val>
          <c:extLst>
            <c:ext xmlns:c16="http://schemas.microsoft.com/office/drawing/2014/chart" uri="{C3380CC4-5D6E-409C-BE32-E72D297353CC}">
              <c16:uniqueId val="{00000002-7B16-4961-A8A5-2BF885B0893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45323</c:v>
                </c:pt>
              </c:numCache>
            </c:numRef>
          </c:cat>
          <c:val>
            <c:numRef>
              <c:f>Sheet1!$E$2</c:f>
              <c:numCache>
                <c:formatCode>General</c:formatCode>
                <c:ptCount val="1"/>
                <c:pt idx="0">
                  <c:v>285</c:v>
                </c:pt>
              </c:numCache>
            </c:numRef>
          </c:val>
          <c:extLst>
            <c:ext xmlns:c16="http://schemas.microsoft.com/office/drawing/2014/chart" uri="{C3380CC4-5D6E-409C-BE32-E72D297353CC}">
              <c16:uniqueId val="{00000003-7B16-4961-A8A5-2BF885B0893C}"/>
            </c:ext>
          </c:extLst>
        </c:ser>
        <c:dLbls>
          <c:showLegendKey val="0"/>
          <c:showVal val="0"/>
          <c:showCatName val="0"/>
          <c:showSerName val="0"/>
          <c:showPercent val="0"/>
          <c:showBubbleSize val="0"/>
        </c:dLbls>
        <c:gapWidth val="219"/>
        <c:overlap val="-27"/>
        <c:axId val="237217008"/>
        <c:axId val="237217336"/>
      </c:barChart>
      <c:dateAx>
        <c:axId val="237217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17336"/>
        <c:crosses val="autoZero"/>
        <c:auto val="1"/>
        <c:lblOffset val="100"/>
        <c:baseTimeUnit val="days"/>
      </c:dateAx>
      <c:valAx>
        <c:axId val="23721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21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numCache>
            </c:numRef>
          </c:val>
          <c:extLst>
            <c:ext xmlns:c16="http://schemas.microsoft.com/office/drawing/2014/chart" uri="{C3380CC4-5D6E-409C-BE32-E72D297353CC}">
              <c16:uniqueId val="{00000000-9DA1-468B-9A2C-6D5D0E7FC623}"/>
            </c:ext>
          </c:extLst>
        </c:ser>
        <c:dLbls>
          <c:showLegendKey val="0"/>
          <c:showVal val="0"/>
          <c:showCatName val="0"/>
          <c:showSerName val="0"/>
          <c:showPercent val="0"/>
          <c:showBubbleSize val="0"/>
        </c:dLbls>
        <c:gapWidth val="219"/>
        <c:overlap val="-27"/>
        <c:axId val="385196560"/>
        <c:axId val="383257840"/>
      </c:barChart>
      <c:dateAx>
        <c:axId val="38519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257840"/>
        <c:crosses val="autoZero"/>
        <c:auto val="1"/>
        <c:lblOffset val="100"/>
        <c:baseTimeUnit val="months"/>
      </c:dateAx>
      <c:valAx>
        <c:axId val="38325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9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413-48BF-84F4-60B675D492D3}"/>
            </c:ext>
          </c:extLst>
        </c:ser>
        <c:dLbls>
          <c:showLegendKey val="0"/>
          <c:showVal val="0"/>
          <c:showCatName val="0"/>
          <c:showSerName val="0"/>
          <c:showPercent val="0"/>
          <c:showBubbleSize val="0"/>
        </c:dLbls>
        <c:gapWidth val="219"/>
        <c:overlap val="-27"/>
        <c:axId val="385177368"/>
        <c:axId val="385178680"/>
      </c:barChart>
      <c:dateAx>
        <c:axId val="38517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78680"/>
        <c:crosses val="autoZero"/>
        <c:auto val="1"/>
        <c:lblOffset val="100"/>
        <c:baseTimeUnit val="months"/>
      </c:dateAx>
      <c:valAx>
        <c:axId val="38517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17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132</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4B4-4296-8A47-1A19E2E60B08}"/>
            </c:ext>
          </c:extLst>
        </c:ser>
        <c:dLbls>
          <c:showLegendKey val="0"/>
          <c:showVal val="0"/>
          <c:showCatName val="0"/>
          <c:showSerName val="0"/>
          <c:showPercent val="0"/>
          <c:showBubbleSize val="0"/>
        </c:dLbls>
        <c:gapWidth val="219"/>
        <c:overlap val="-27"/>
        <c:axId val="388987536"/>
        <c:axId val="388985896"/>
      </c:barChart>
      <c:catAx>
        <c:axId val="38898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85896"/>
        <c:crosses val="autoZero"/>
        <c:auto val="1"/>
        <c:lblAlgn val="ctr"/>
        <c:lblOffset val="100"/>
        <c:noMultiLvlLbl val="0"/>
      </c:catAx>
      <c:valAx>
        <c:axId val="388985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8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8</c:v>
                </c:pt>
                <c:pt idx="3">
                  <c:v>0</c:v>
                </c:pt>
              </c:numCache>
            </c:numRef>
          </c:val>
          <c:extLst>
            <c:ext xmlns:c16="http://schemas.microsoft.com/office/drawing/2014/chart" uri="{C3380CC4-5D6E-409C-BE32-E72D297353CC}">
              <c16:uniqueId val="{00000000-CC22-4B84-9694-BA9E137B7E3E}"/>
            </c:ext>
          </c:extLst>
        </c:ser>
        <c:dLbls>
          <c:showLegendKey val="0"/>
          <c:showVal val="0"/>
          <c:showCatName val="0"/>
          <c:showSerName val="0"/>
          <c:showPercent val="0"/>
          <c:showBubbleSize val="0"/>
        </c:dLbls>
        <c:gapWidth val="219"/>
        <c:overlap val="-27"/>
        <c:axId val="389135792"/>
        <c:axId val="389134152"/>
      </c:barChart>
      <c:dateAx>
        <c:axId val="38913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34152"/>
        <c:crosses val="autoZero"/>
        <c:auto val="1"/>
        <c:lblOffset val="100"/>
        <c:baseTimeUnit val="months"/>
      </c:dateAx>
      <c:valAx>
        <c:axId val="389134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13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numCache>
            </c:numRef>
          </c:val>
          <c:extLst>
            <c:ext xmlns:c16="http://schemas.microsoft.com/office/drawing/2014/chart" uri="{C3380CC4-5D6E-409C-BE32-E72D297353CC}">
              <c16:uniqueId val="{00000000-130B-49BD-AE45-2FDFFCD9307C}"/>
            </c:ext>
          </c:extLst>
        </c:ser>
        <c:dLbls>
          <c:showLegendKey val="0"/>
          <c:showVal val="0"/>
          <c:showCatName val="0"/>
          <c:showSerName val="0"/>
          <c:showPercent val="0"/>
          <c:showBubbleSize val="0"/>
        </c:dLbls>
        <c:gapWidth val="219"/>
        <c:overlap val="-27"/>
        <c:axId val="473705592"/>
        <c:axId val="473705920"/>
      </c:barChart>
      <c:dateAx>
        <c:axId val="47370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05920"/>
        <c:crosses val="autoZero"/>
        <c:auto val="1"/>
        <c:lblOffset val="100"/>
        <c:baseTimeUnit val="months"/>
      </c:dateAx>
      <c:valAx>
        <c:axId val="47370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70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449-4D1D-9B89-B398C00B9260}"/>
            </c:ext>
          </c:extLst>
        </c:ser>
        <c:dLbls>
          <c:showLegendKey val="0"/>
          <c:showVal val="0"/>
          <c:showCatName val="0"/>
          <c:showSerName val="0"/>
          <c:showPercent val="0"/>
          <c:showBubbleSize val="0"/>
        </c:dLbls>
        <c:gapWidth val="219"/>
        <c:overlap val="-27"/>
        <c:axId val="474630296"/>
        <c:axId val="474632264"/>
      </c:barChart>
      <c:dateAx>
        <c:axId val="474630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632264"/>
        <c:crosses val="autoZero"/>
        <c:auto val="1"/>
        <c:lblOffset val="100"/>
        <c:baseTimeUnit val="months"/>
      </c:dateAx>
      <c:valAx>
        <c:axId val="47463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63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67C-4123-B5EC-0DC4A4B75CFD}"/>
            </c:ext>
          </c:extLst>
        </c:ser>
        <c:dLbls>
          <c:showLegendKey val="0"/>
          <c:showVal val="0"/>
          <c:showCatName val="0"/>
          <c:showSerName val="0"/>
          <c:showPercent val="0"/>
          <c:showBubbleSize val="0"/>
        </c:dLbls>
        <c:gapWidth val="219"/>
        <c:overlap val="-27"/>
        <c:axId val="474633576"/>
        <c:axId val="474636528"/>
      </c:barChart>
      <c:catAx>
        <c:axId val="474633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636528"/>
        <c:crosses val="autoZero"/>
        <c:auto val="1"/>
        <c:lblAlgn val="ctr"/>
        <c:lblOffset val="100"/>
        <c:noMultiLvlLbl val="0"/>
      </c:catAx>
      <c:valAx>
        <c:axId val="474636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463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c:v>
                </c:pt>
              </c:numCache>
            </c:numRef>
          </c:val>
          <c:extLst>
            <c:ext xmlns:c16="http://schemas.microsoft.com/office/drawing/2014/chart" uri="{C3380CC4-5D6E-409C-BE32-E72D297353CC}">
              <c16:uniqueId val="{00000000-1323-4CD7-8C1E-D91D20738504}"/>
            </c:ext>
          </c:extLst>
        </c:ser>
        <c:dLbls>
          <c:showLegendKey val="0"/>
          <c:showVal val="0"/>
          <c:showCatName val="0"/>
          <c:showSerName val="0"/>
          <c:showPercent val="0"/>
          <c:showBubbleSize val="0"/>
        </c:dLbls>
        <c:gapWidth val="219"/>
        <c:overlap val="-27"/>
        <c:axId val="492372344"/>
        <c:axId val="492375296"/>
      </c:barChart>
      <c:dateAx>
        <c:axId val="492372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75296"/>
        <c:crosses val="autoZero"/>
        <c:auto val="1"/>
        <c:lblOffset val="100"/>
        <c:baseTimeUnit val="months"/>
      </c:dateAx>
      <c:valAx>
        <c:axId val="49237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7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129E-4A4D-8FF4-22517968B0F6}"/>
            </c:ext>
          </c:extLst>
        </c:ser>
        <c:dLbls>
          <c:showLegendKey val="0"/>
          <c:showVal val="0"/>
          <c:showCatName val="0"/>
          <c:showSerName val="0"/>
          <c:showPercent val="0"/>
          <c:showBubbleSize val="0"/>
        </c:dLbls>
        <c:gapWidth val="219"/>
        <c:overlap val="-27"/>
        <c:axId val="476683848"/>
        <c:axId val="476682536"/>
      </c:barChart>
      <c:catAx>
        <c:axId val="476683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82536"/>
        <c:crosses val="autoZero"/>
        <c:auto val="1"/>
        <c:lblAlgn val="ctr"/>
        <c:lblOffset val="100"/>
        <c:noMultiLvlLbl val="0"/>
      </c:catAx>
      <c:valAx>
        <c:axId val="476682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668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2024-01</c:v>
                </c:pt>
                <c:pt idx="1">
                  <c:v>2024-02</c:v>
                </c:pt>
                <c:pt idx="2">
                  <c:v>2024-03</c:v>
                </c:pt>
              </c:strCache>
            </c:strRef>
          </c:cat>
          <c:val>
            <c:numRef>
              <c:f>Sheet1!$B$2:$B$4</c:f>
              <c:numCache>
                <c:formatCode>General</c:formatCode>
                <c:ptCount val="3"/>
                <c:pt idx="0">
                  <c:v>6</c:v>
                </c:pt>
                <c:pt idx="1">
                  <c:v>4</c:v>
                </c:pt>
                <c:pt idx="2">
                  <c:v>0</c:v>
                </c:pt>
              </c:numCache>
            </c:numRef>
          </c:val>
          <c:extLst>
            <c:ext xmlns:c16="http://schemas.microsoft.com/office/drawing/2014/chart" uri="{C3380CC4-5D6E-409C-BE32-E72D297353CC}">
              <c16:uniqueId val="{00000000-03E3-4396-9550-8D530EFEAD86}"/>
            </c:ext>
          </c:extLst>
        </c:ser>
        <c:dLbls>
          <c:showLegendKey val="0"/>
          <c:showVal val="0"/>
          <c:showCatName val="0"/>
          <c:showSerName val="0"/>
          <c:showPercent val="0"/>
          <c:showBubbleSize val="0"/>
        </c:dLbls>
        <c:gapWidth val="219"/>
        <c:overlap val="-27"/>
        <c:axId val="492374312"/>
        <c:axId val="492373328"/>
      </c:barChart>
      <c:catAx>
        <c:axId val="492374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73328"/>
        <c:crosses val="autoZero"/>
        <c:auto val="1"/>
        <c:lblAlgn val="ctr"/>
        <c:lblOffset val="100"/>
        <c:noMultiLvlLbl val="0"/>
      </c:catAx>
      <c:valAx>
        <c:axId val="492373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37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1352</c:v>
                </c:pt>
              </c:numCache>
            </c:numRef>
          </c:val>
          <c:extLst>
            <c:ext xmlns:c16="http://schemas.microsoft.com/office/drawing/2014/chart" uri="{C3380CC4-5D6E-409C-BE32-E72D297353CC}">
              <c16:uniqueId val="{00000000-BF2D-4E00-A29F-48EBF28325F3}"/>
            </c:ext>
          </c:extLst>
        </c:ser>
        <c:dLbls>
          <c:showLegendKey val="0"/>
          <c:showVal val="0"/>
          <c:showCatName val="0"/>
          <c:showSerName val="0"/>
          <c:showPercent val="0"/>
          <c:showBubbleSize val="0"/>
        </c:dLbls>
        <c:gapWidth val="219"/>
        <c:overlap val="-27"/>
        <c:axId val="493238544"/>
        <c:axId val="493240840"/>
      </c:barChart>
      <c:catAx>
        <c:axId val="49323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40840"/>
        <c:crosses val="autoZero"/>
        <c:auto val="1"/>
        <c:lblAlgn val="ctr"/>
        <c:lblOffset val="100"/>
        <c:noMultiLvlLbl val="0"/>
      </c:catAx>
      <c:valAx>
        <c:axId val="49324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23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0</c:v>
                </c:pt>
              </c:numCache>
            </c:numRef>
          </c:val>
          <c:extLst>
            <c:ext xmlns:c16="http://schemas.microsoft.com/office/drawing/2014/chart" uri="{C3380CC4-5D6E-409C-BE32-E72D297353CC}">
              <c16:uniqueId val="{00000000-EF48-4A90-B097-0EF46563F7DC}"/>
            </c:ext>
          </c:extLst>
        </c:ser>
        <c:dLbls>
          <c:showLegendKey val="0"/>
          <c:showVal val="0"/>
          <c:showCatName val="0"/>
          <c:showSerName val="0"/>
          <c:showPercent val="0"/>
          <c:showBubbleSize val="0"/>
        </c:dLbls>
        <c:gapWidth val="219"/>
        <c:overlap val="-27"/>
        <c:axId val="462562304"/>
        <c:axId val="462558040"/>
      </c:barChart>
      <c:dateAx>
        <c:axId val="46256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58040"/>
        <c:crosses val="autoZero"/>
        <c:auto val="1"/>
        <c:lblOffset val="100"/>
        <c:baseTimeUnit val="months"/>
      </c:dateAx>
      <c:valAx>
        <c:axId val="462558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256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439-4D85-8BDB-4FDCA0C387D3}"/>
            </c:ext>
          </c:extLst>
        </c:ser>
        <c:dLbls>
          <c:showLegendKey val="0"/>
          <c:showVal val="0"/>
          <c:showCatName val="0"/>
          <c:showSerName val="0"/>
          <c:showPercent val="0"/>
          <c:showBubbleSize val="0"/>
        </c:dLbls>
        <c:gapWidth val="219"/>
        <c:overlap val="-27"/>
        <c:axId val="390499696"/>
        <c:axId val="390497072"/>
      </c:barChart>
      <c:dateAx>
        <c:axId val="39049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97072"/>
        <c:crosses val="autoZero"/>
        <c:auto val="1"/>
        <c:lblOffset val="100"/>
        <c:baseTimeUnit val="months"/>
      </c:dateAx>
      <c:valAx>
        <c:axId val="390497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9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66</c:v>
                </c:pt>
                <c:pt idx="1">
                  <c:v>70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027-4B40-B258-535152118F27}"/>
            </c:ext>
          </c:extLst>
        </c:ser>
        <c:dLbls>
          <c:showLegendKey val="0"/>
          <c:showVal val="0"/>
          <c:showCatName val="0"/>
          <c:showSerName val="0"/>
          <c:showPercent val="0"/>
          <c:showBubbleSize val="0"/>
        </c:dLbls>
        <c:gapWidth val="219"/>
        <c:overlap val="-27"/>
        <c:axId val="496025488"/>
        <c:axId val="496023192"/>
      </c:barChart>
      <c:catAx>
        <c:axId val="496025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023192"/>
        <c:crosses val="autoZero"/>
        <c:auto val="1"/>
        <c:lblAlgn val="ctr"/>
        <c:lblOffset val="100"/>
        <c:noMultiLvlLbl val="0"/>
      </c:catAx>
      <c:valAx>
        <c:axId val="496023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025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numCache>
            </c:numRef>
          </c:val>
          <c:extLst>
            <c:ext xmlns:c16="http://schemas.microsoft.com/office/drawing/2014/chart" uri="{C3380CC4-5D6E-409C-BE32-E72D297353CC}">
              <c16:uniqueId val="{00000000-66A3-470C-9441-BA418457C1E9}"/>
            </c:ext>
          </c:extLst>
        </c:ser>
        <c:dLbls>
          <c:showLegendKey val="0"/>
          <c:showVal val="0"/>
          <c:showCatName val="0"/>
          <c:showSerName val="0"/>
          <c:showPercent val="0"/>
          <c:showBubbleSize val="0"/>
        </c:dLbls>
        <c:gapWidth val="219"/>
        <c:overlap val="-27"/>
        <c:axId val="496027128"/>
        <c:axId val="496025160"/>
      </c:barChart>
      <c:dateAx>
        <c:axId val="496027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025160"/>
        <c:crosses val="autoZero"/>
        <c:auto val="1"/>
        <c:lblOffset val="100"/>
        <c:baseTimeUnit val="months"/>
      </c:dateAx>
      <c:valAx>
        <c:axId val="49602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02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ADB6E-A374-4DF7-96F8-D3D9A67340CA}"/>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76BFDDF-8569-4522-A0BA-C22EE37C113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32556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523E-2C72-4285-AA41-1EC6241B9DAB}"/>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8475DF87-0E24-4FFA-8E16-8A0D7245C6A0}"/>
              </a:ext>
            </a:extLst>
          </p:cNvPr>
          <p:cNvGraphicFramePr>
            <a:graphicFrameLocks noGrp="1"/>
          </p:cNvGraphicFramePr>
          <p:nvPr>
            <p:ph type="chart" sz="quarter" idx="13"/>
            <p:extLst>
              <p:ext uri="{D42A27DB-BD31-4B8C-83A1-F6EECF244321}">
                <p14:modId xmlns:p14="http://schemas.microsoft.com/office/powerpoint/2010/main" val="1839667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B3B5CD-7723-4C5A-8276-9EEE3EEC14C1}"/>
              </a:ext>
            </a:extLst>
          </p:cNvPr>
          <p:cNvSpPr>
            <a:spLocks noGrp="1"/>
          </p:cNvSpPr>
          <p:nvPr>
            <p:ph type="body" sz="quarter" idx="14"/>
          </p:nvPr>
        </p:nvSpPr>
        <p:spPr/>
        <p:txBody>
          <a:bodyPr/>
          <a:lstStyle/>
          <a:p>
            <a:r>
              <a:rPr lang="en-US"/>
              <a:t>02/01/2024 - 02/29/2024</a:t>
            </a:r>
          </a:p>
        </p:txBody>
      </p:sp>
      <p:sp>
        <p:nvSpPr>
          <p:cNvPr id="5" name="Footer Placeholder 4">
            <a:extLst>
              <a:ext uri="{FF2B5EF4-FFF2-40B4-BE49-F238E27FC236}">
                <a16:creationId xmlns:a16="http://schemas.microsoft.com/office/drawing/2014/main" id="{02D17F90-DA8D-4419-8EFB-D45EB21CC9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12400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D6E91-2678-4D81-ACF1-9466F6C70B5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DB1D098D-84B0-4EC3-A63D-B6957D73AC34}"/>
              </a:ext>
            </a:extLst>
          </p:cNvPr>
          <p:cNvGraphicFramePr>
            <a:graphicFrameLocks noGrp="1"/>
          </p:cNvGraphicFramePr>
          <p:nvPr>
            <p:ph type="tbl" sz="quarter" idx="13"/>
            <p:extLst>
              <p:ext uri="{D42A27DB-BD31-4B8C-83A1-F6EECF244321}">
                <p14:modId xmlns:p14="http://schemas.microsoft.com/office/powerpoint/2010/main" val="2891534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068261792"/>
                    </a:ext>
                  </a:extLst>
                </a:gridCol>
                <a:gridCol w="905256">
                  <a:extLst>
                    <a:ext uri="{9D8B030D-6E8A-4147-A177-3AD203B41FA5}">
                      <a16:colId xmlns:a16="http://schemas.microsoft.com/office/drawing/2014/main" val="1800681594"/>
                    </a:ext>
                  </a:extLst>
                </a:gridCol>
                <a:gridCol w="905256">
                  <a:extLst>
                    <a:ext uri="{9D8B030D-6E8A-4147-A177-3AD203B41FA5}">
                      <a16:colId xmlns:a16="http://schemas.microsoft.com/office/drawing/2014/main" val="3474803155"/>
                    </a:ext>
                  </a:extLst>
                </a:gridCol>
                <a:gridCol w="905256">
                  <a:extLst>
                    <a:ext uri="{9D8B030D-6E8A-4147-A177-3AD203B41FA5}">
                      <a16:colId xmlns:a16="http://schemas.microsoft.com/office/drawing/2014/main" val="3531571851"/>
                    </a:ext>
                  </a:extLst>
                </a:gridCol>
                <a:gridCol w="905256">
                  <a:extLst>
                    <a:ext uri="{9D8B030D-6E8A-4147-A177-3AD203B41FA5}">
                      <a16:colId xmlns:a16="http://schemas.microsoft.com/office/drawing/2014/main" val="3194095437"/>
                    </a:ext>
                  </a:extLst>
                </a:gridCol>
                <a:gridCol w="905256">
                  <a:extLst>
                    <a:ext uri="{9D8B030D-6E8A-4147-A177-3AD203B41FA5}">
                      <a16:colId xmlns:a16="http://schemas.microsoft.com/office/drawing/2014/main" val="684907444"/>
                    </a:ext>
                  </a:extLst>
                </a:gridCol>
                <a:gridCol w="905256">
                  <a:extLst>
                    <a:ext uri="{9D8B030D-6E8A-4147-A177-3AD203B41FA5}">
                      <a16:colId xmlns:a16="http://schemas.microsoft.com/office/drawing/2014/main" val="4019919017"/>
                    </a:ext>
                  </a:extLst>
                </a:gridCol>
                <a:gridCol w="905256">
                  <a:extLst>
                    <a:ext uri="{9D8B030D-6E8A-4147-A177-3AD203B41FA5}">
                      <a16:colId xmlns:a16="http://schemas.microsoft.com/office/drawing/2014/main" val="1777896659"/>
                    </a:ext>
                  </a:extLst>
                </a:gridCol>
                <a:gridCol w="905256">
                  <a:extLst>
                    <a:ext uri="{9D8B030D-6E8A-4147-A177-3AD203B41FA5}">
                      <a16:colId xmlns:a16="http://schemas.microsoft.com/office/drawing/2014/main" val="370538865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21479921"/>
                  </a:ext>
                </a:extLst>
              </a:tr>
              <a:tr h="370840">
                <a:tc>
                  <a:txBody>
                    <a:bodyPr/>
                    <a:lstStyle/>
                    <a:p>
                      <a:r>
                        <a:rPr lang="en-US" sz="1000"/>
                        <a:t>504</a:t>
                      </a:r>
                    </a:p>
                  </a:txBody>
                  <a:tcPr/>
                </a:tc>
                <a:tc>
                  <a:txBody>
                    <a:bodyPr/>
                    <a:lstStyle/>
                    <a:p>
                      <a:r>
                        <a:rPr lang="en-US" sz="1000"/>
                        <a:t>2</a:t>
                      </a:r>
                    </a:p>
                  </a:txBody>
                  <a:tcPr/>
                </a:tc>
                <a:tc>
                  <a:txBody>
                    <a:bodyPr/>
                    <a:lstStyle/>
                    <a:p>
                      <a:r>
                        <a:rPr lang="en-US" sz="1000"/>
                        <a:t>13</a:t>
                      </a:r>
                    </a:p>
                  </a:txBody>
                  <a:tcPr/>
                </a:tc>
                <a:tc>
                  <a:txBody>
                    <a:bodyPr/>
                    <a:lstStyle/>
                    <a:p>
                      <a:r>
                        <a:rPr lang="en-US" sz="1000"/>
                        <a:t>117</a:t>
                      </a:r>
                    </a:p>
                  </a:txBody>
                  <a:tcPr/>
                </a:tc>
                <a:tc>
                  <a:txBody>
                    <a:bodyPr/>
                    <a:lstStyle/>
                    <a:p>
                      <a:r>
                        <a:rPr lang="en-US" sz="1000"/>
                        <a:t>11</a:t>
                      </a:r>
                    </a:p>
                  </a:txBody>
                  <a:tcPr/>
                </a:tc>
                <a:tc>
                  <a:txBody>
                    <a:bodyPr/>
                    <a:lstStyle/>
                    <a:p>
                      <a:r>
                        <a:rPr lang="en-US" sz="1000"/>
                        <a:t>4</a:t>
                      </a:r>
                    </a:p>
                  </a:txBody>
                  <a:tcPr/>
                </a:tc>
                <a:tc>
                  <a:txBody>
                    <a:bodyPr/>
                    <a:lstStyle/>
                    <a:p>
                      <a:r>
                        <a:rPr lang="en-US" sz="1000"/>
                        <a:t>0</a:t>
                      </a:r>
                    </a:p>
                  </a:txBody>
                  <a:tcPr/>
                </a:tc>
                <a:tc>
                  <a:txBody>
                    <a:bodyPr/>
                    <a:lstStyle/>
                    <a:p>
                      <a:r>
                        <a:rPr lang="en-US" sz="1000"/>
                        <a:t>2.0187 %</a:t>
                      </a:r>
                    </a:p>
                  </a:txBody>
                  <a:tcPr/>
                </a:tc>
                <a:tc>
                  <a:txBody>
                    <a:bodyPr/>
                    <a:lstStyle/>
                    <a:p>
                      <a:r>
                        <a:rPr lang="en-US" sz="1000"/>
                        <a:t>0.0 %</a:t>
                      </a:r>
                    </a:p>
                  </a:txBody>
                  <a:tcPr/>
                </a:tc>
                <a:extLst>
                  <a:ext uri="{0D108BD9-81ED-4DB2-BD59-A6C34878D82A}">
                    <a16:rowId xmlns:a16="http://schemas.microsoft.com/office/drawing/2014/main" val="3623897479"/>
                  </a:ext>
                </a:extLst>
              </a:tr>
            </a:tbl>
          </a:graphicData>
        </a:graphic>
      </p:graphicFrame>
      <p:sp>
        <p:nvSpPr>
          <p:cNvPr id="4" name="Text Placeholder 3">
            <a:extLst>
              <a:ext uri="{FF2B5EF4-FFF2-40B4-BE49-F238E27FC236}">
                <a16:creationId xmlns:a16="http://schemas.microsoft.com/office/drawing/2014/main" id="{FC9EF1D5-08FB-4F90-8D4C-33BA4ABC06A7}"/>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729807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E1E1F-7658-424F-89DC-DA7E5553DEC3}"/>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318F91D1-DEA6-431C-95A1-74B76475B341}"/>
              </a:ext>
            </a:extLst>
          </p:cNvPr>
          <p:cNvGraphicFramePr>
            <a:graphicFrameLocks noGrp="1"/>
          </p:cNvGraphicFramePr>
          <p:nvPr>
            <p:ph type="chart" sz="quarter" idx="13"/>
            <p:extLst>
              <p:ext uri="{D42A27DB-BD31-4B8C-83A1-F6EECF244321}">
                <p14:modId xmlns:p14="http://schemas.microsoft.com/office/powerpoint/2010/main" val="2607649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217DCD-F13C-48E3-B864-12A9FA05C72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F78DD63-674E-4B03-9923-1F92894BA2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4915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A18D9-EC06-48C0-9D8B-6A182C5C8B2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19A12833-D587-45A8-97A8-6353C55448F4}"/>
              </a:ext>
            </a:extLst>
          </p:cNvPr>
          <p:cNvGraphicFramePr>
            <a:graphicFrameLocks noGrp="1"/>
          </p:cNvGraphicFramePr>
          <p:nvPr>
            <p:ph type="chart" sz="quarter" idx="13"/>
            <p:extLst>
              <p:ext uri="{D42A27DB-BD31-4B8C-83A1-F6EECF244321}">
                <p14:modId xmlns:p14="http://schemas.microsoft.com/office/powerpoint/2010/main" val="3936755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6405D-BA1E-4703-A6B9-3284F06C9C5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4EAE997C-F16D-42CB-89AF-9530826627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861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E659A-00F8-4A76-B799-644C35AB9A30}"/>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1863417-FDD2-4FE5-932A-52F63B1B2D73}"/>
              </a:ext>
            </a:extLst>
          </p:cNvPr>
          <p:cNvGraphicFramePr>
            <a:graphicFrameLocks noGrp="1"/>
          </p:cNvGraphicFramePr>
          <p:nvPr>
            <p:ph type="chart" sz="quarter" idx="13"/>
            <p:extLst>
              <p:ext uri="{D42A27DB-BD31-4B8C-83A1-F6EECF244321}">
                <p14:modId xmlns:p14="http://schemas.microsoft.com/office/powerpoint/2010/main" val="4094620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A76AD3-DE60-4CDA-9C5B-A87DBB973EE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F5BA74B-7E3D-4C6D-827E-BDEF82B728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73133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2E46F-A40D-4D2D-BFDF-0282158B7957}"/>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DF13FA6-F80E-46FA-B678-BD4B98AFBC20}"/>
              </a:ext>
            </a:extLst>
          </p:cNvPr>
          <p:cNvGraphicFramePr>
            <a:graphicFrameLocks noGrp="1"/>
          </p:cNvGraphicFramePr>
          <p:nvPr>
            <p:ph type="chart" sz="quarter" idx="13"/>
            <p:extLst>
              <p:ext uri="{D42A27DB-BD31-4B8C-83A1-F6EECF244321}">
                <p14:modId xmlns:p14="http://schemas.microsoft.com/office/powerpoint/2010/main" val="1324256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F406F1-E224-4F90-A4B2-1CEF298B0A4F}"/>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C7159AE-9DD1-4F22-BBBB-FEBB4C3050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0500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4E61D-BEAB-4004-8CB1-29109874646E}"/>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18120BBC-4DC5-4267-861C-A151FB1DF927}"/>
              </a:ext>
            </a:extLst>
          </p:cNvPr>
          <p:cNvGraphicFramePr>
            <a:graphicFrameLocks noGrp="1"/>
          </p:cNvGraphicFramePr>
          <p:nvPr>
            <p:ph type="tbl" sz="quarter" idx="13"/>
            <p:extLst>
              <p:ext uri="{D42A27DB-BD31-4B8C-83A1-F6EECF244321}">
                <p14:modId xmlns:p14="http://schemas.microsoft.com/office/powerpoint/2010/main" val="360045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85266346"/>
                    </a:ext>
                  </a:extLst>
                </a:gridCol>
                <a:gridCol w="1481328">
                  <a:extLst>
                    <a:ext uri="{9D8B030D-6E8A-4147-A177-3AD203B41FA5}">
                      <a16:colId xmlns:a16="http://schemas.microsoft.com/office/drawing/2014/main" val="3227012105"/>
                    </a:ext>
                  </a:extLst>
                </a:gridCol>
                <a:gridCol w="329184">
                  <a:extLst>
                    <a:ext uri="{9D8B030D-6E8A-4147-A177-3AD203B41FA5}">
                      <a16:colId xmlns:a16="http://schemas.microsoft.com/office/drawing/2014/main" val="1099924470"/>
                    </a:ext>
                  </a:extLst>
                </a:gridCol>
                <a:gridCol w="329184">
                  <a:extLst>
                    <a:ext uri="{9D8B030D-6E8A-4147-A177-3AD203B41FA5}">
                      <a16:colId xmlns:a16="http://schemas.microsoft.com/office/drawing/2014/main" val="1065499569"/>
                    </a:ext>
                  </a:extLst>
                </a:gridCol>
                <a:gridCol w="329184">
                  <a:extLst>
                    <a:ext uri="{9D8B030D-6E8A-4147-A177-3AD203B41FA5}">
                      <a16:colId xmlns:a16="http://schemas.microsoft.com/office/drawing/2014/main" val="338015585"/>
                    </a:ext>
                  </a:extLst>
                </a:gridCol>
                <a:gridCol w="329184">
                  <a:extLst>
                    <a:ext uri="{9D8B030D-6E8A-4147-A177-3AD203B41FA5}">
                      <a16:colId xmlns:a16="http://schemas.microsoft.com/office/drawing/2014/main" val="4072277493"/>
                    </a:ext>
                  </a:extLst>
                </a:gridCol>
                <a:gridCol w="329184">
                  <a:extLst>
                    <a:ext uri="{9D8B030D-6E8A-4147-A177-3AD203B41FA5}">
                      <a16:colId xmlns:a16="http://schemas.microsoft.com/office/drawing/2014/main" val="3370716076"/>
                    </a:ext>
                  </a:extLst>
                </a:gridCol>
                <a:gridCol w="329184">
                  <a:extLst>
                    <a:ext uri="{9D8B030D-6E8A-4147-A177-3AD203B41FA5}">
                      <a16:colId xmlns:a16="http://schemas.microsoft.com/office/drawing/2014/main" val="1492243121"/>
                    </a:ext>
                  </a:extLst>
                </a:gridCol>
                <a:gridCol w="329184">
                  <a:extLst>
                    <a:ext uri="{9D8B030D-6E8A-4147-A177-3AD203B41FA5}">
                      <a16:colId xmlns:a16="http://schemas.microsoft.com/office/drawing/2014/main" val="3845265205"/>
                    </a:ext>
                  </a:extLst>
                </a:gridCol>
                <a:gridCol w="329184">
                  <a:extLst>
                    <a:ext uri="{9D8B030D-6E8A-4147-A177-3AD203B41FA5}">
                      <a16:colId xmlns:a16="http://schemas.microsoft.com/office/drawing/2014/main" val="1294049904"/>
                    </a:ext>
                  </a:extLst>
                </a:gridCol>
                <a:gridCol w="329184">
                  <a:extLst>
                    <a:ext uri="{9D8B030D-6E8A-4147-A177-3AD203B41FA5}">
                      <a16:colId xmlns:a16="http://schemas.microsoft.com/office/drawing/2014/main" val="1611207962"/>
                    </a:ext>
                  </a:extLst>
                </a:gridCol>
                <a:gridCol w="329184">
                  <a:extLst>
                    <a:ext uri="{9D8B030D-6E8A-4147-A177-3AD203B41FA5}">
                      <a16:colId xmlns:a16="http://schemas.microsoft.com/office/drawing/2014/main" val="4201920351"/>
                    </a:ext>
                  </a:extLst>
                </a:gridCol>
                <a:gridCol w="329184">
                  <a:extLst>
                    <a:ext uri="{9D8B030D-6E8A-4147-A177-3AD203B41FA5}">
                      <a16:colId xmlns:a16="http://schemas.microsoft.com/office/drawing/2014/main" val="2075967489"/>
                    </a:ext>
                  </a:extLst>
                </a:gridCol>
                <a:gridCol w="329184">
                  <a:extLst>
                    <a:ext uri="{9D8B030D-6E8A-4147-A177-3AD203B41FA5}">
                      <a16:colId xmlns:a16="http://schemas.microsoft.com/office/drawing/2014/main" val="87676857"/>
                    </a:ext>
                  </a:extLst>
                </a:gridCol>
                <a:gridCol w="329184">
                  <a:extLst>
                    <a:ext uri="{9D8B030D-6E8A-4147-A177-3AD203B41FA5}">
                      <a16:colId xmlns:a16="http://schemas.microsoft.com/office/drawing/2014/main" val="2058568469"/>
                    </a:ext>
                  </a:extLst>
                </a:gridCol>
                <a:gridCol w="329184">
                  <a:extLst>
                    <a:ext uri="{9D8B030D-6E8A-4147-A177-3AD203B41FA5}">
                      <a16:colId xmlns:a16="http://schemas.microsoft.com/office/drawing/2014/main" val="2000184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182463965"/>
                  </a:ext>
                </a:extLst>
              </a:tr>
            </a:tbl>
          </a:graphicData>
        </a:graphic>
      </p:graphicFrame>
      <p:sp>
        <p:nvSpPr>
          <p:cNvPr id="4" name="Text Placeholder 3">
            <a:extLst>
              <a:ext uri="{FF2B5EF4-FFF2-40B4-BE49-F238E27FC236}">
                <a16:creationId xmlns:a16="http://schemas.microsoft.com/office/drawing/2014/main" id="{1D513F19-73FB-4B34-9B15-3AC29BA4D63C}"/>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258443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A51FD-DCA7-4510-8613-1CE3AEB3EB20}"/>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C8DA4A9C-070F-4ACE-BC41-5F2DBADD3D80}"/>
              </a:ext>
            </a:extLst>
          </p:cNvPr>
          <p:cNvGraphicFramePr>
            <a:graphicFrameLocks noGrp="1"/>
          </p:cNvGraphicFramePr>
          <p:nvPr>
            <p:ph type="tbl" sz="quarter" idx="13"/>
            <p:extLst>
              <p:ext uri="{D42A27DB-BD31-4B8C-83A1-F6EECF244321}">
                <p14:modId xmlns:p14="http://schemas.microsoft.com/office/powerpoint/2010/main" val="617455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83178766"/>
                    </a:ext>
                  </a:extLst>
                </a:gridCol>
                <a:gridCol w="1481328">
                  <a:extLst>
                    <a:ext uri="{9D8B030D-6E8A-4147-A177-3AD203B41FA5}">
                      <a16:colId xmlns:a16="http://schemas.microsoft.com/office/drawing/2014/main" val="2809194782"/>
                    </a:ext>
                  </a:extLst>
                </a:gridCol>
                <a:gridCol w="329184">
                  <a:extLst>
                    <a:ext uri="{9D8B030D-6E8A-4147-A177-3AD203B41FA5}">
                      <a16:colId xmlns:a16="http://schemas.microsoft.com/office/drawing/2014/main" val="2020026416"/>
                    </a:ext>
                  </a:extLst>
                </a:gridCol>
                <a:gridCol w="329184">
                  <a:extLst>
                    <a:ext uri="{9D8B030D-6E8A-4147-A177-3AD203B41FA5}">
                      <a16:colId xmlns:a16="http://schemas.microsoft.com/office/drawing/2014/main" val="3182498267"/>
                    </a:ext>
                  </a:extLst>
                </a:gridCol>
                <a:gridCol w="329184">
                  <a:extLst>
                    <a:ext uri="{9D8B030D-6E8A-4147-A177-3AD203B41FA5}">
                      <a16:colId xmlns:a16="http://schemas.microsoft.com/office/drawing/2014/main" val="1762932576"/>
                    </a:ext>
                  </a:extLst>
                </a:gridCol>
                <a:gridCol w="329184">
                  <a:extLst>
                    <a:ext uri="{9D8B030D-6E8A-4147-A177-3AD203B41FA5}">
                      <a16:colId xmlns:a16="http://schemas.microsoft.com/office/drawing/2014/main" val="2537326065"/>
                    </a:ext>
                  </a:extLst>
                </a:gridCol>
                <a:gridCol w="329184">
                  <a:extLst>
                    <a:ext uri="{9D8B030D-6E8A-4147-A177-3AD203B41FA5}">
                      <a16:colId xmlns:a16="http://schemas.microsoft.com/office/drawing/2014/main" val="2322060458"/>
                    </a:ext>
                  </a:extLst>
                </a:gridCol>
                <a:gridCol w="329184">
                  <a:extLst>
                    <a:ext uri="{9D8B030D-6E8A-4147-A177-3AD203B41FA5}">
                      <a16:colId xmlns:a16="http://schemas.microsoft.com/office/drawing/2014/main" val="3483565359"/>
                    </a:ext>
                  </a:extLst>
                </a:gridCol>
                <a:gridCol w="329184">
                  <a:extLst>
                    <a:ext uri="{9D8B030D-6E8A-4147-A177-3AD203B41FA5}">
                      <a16:colId xmlns:a16="http://schemas.microsoft.com/office/drawing/2014/main" val="2936126066"/>
                    </a:ext>
                  </a:extLst>
                </a:gridCol>
                <a:gridCol w="329184">
                  <a:extLst>
                    <a:ext uri="{9D8B030D-6E8A-4147-A177-3AD203B41FA5}">
                      <a16:colId xmlns:a16="http://schemas.microsoft.com/office/drawing/2014/main" val="796396565"/>
                    </a:ext>
                  </a:extLst>
                </a:gridCol>
                <a:gridCol w="329184">
                  <a:extLst>
                    <a:ext uri="{9D8B030D-6E8A-4147-A177-3AD203B41FA5}">
                      <a16:colId xmlns:a16="http://schemas.microsoft.com/office/drawing/2014/main" val="2060087666"/>
                    </a:ext>
                  </a:extLst>
                </a:gridCol>
                <a:gridCol w="329184">
                  <a:extLst>
                    <a:ext uri="{9D8B030D-6E8A-4147-A177-3AD203B41FA5}">
                      <a16:colId xmlns:a16="http://schemas.microsoft.com/office/drawing/2014/main" val="1197407761"/>
                    </a:ext>
                  </a:extLst>
                </a:gridCol>
                <a:gridCol w="329184">
                  <a:extLst>
                    <a:ext uri="{9D8B030D-6E8A-4147-A177-3AD203B41FA5}">
                      <a16:colId xmlns:a16="http://schemas.microsoft.com/office/drawing/2014/main" val="235082486"/>
                    </a:ext>
                  </a:extLst>
                </a:gridCol>
                <a:gridCol w="329184">
                  <a:extLst>
                    <a:ext uri="{9D8B030D-6E8A-4147-A177-3AD203B41FA5}">
                      <a16:colId xmlns:a16="http://schemas.microsoft.com/office/drawing/2014/main" val="1312540361"/>
                    </a:ext>
                  </a:extLst>
                </a:gridCol>
                <a:gridCol w="329184">
                  <a:extLst>
                    <a:ext uri="{9D8B030D-6E8A-4147-A177-3AD203B41FA5}">
                      <a16:colId xmlns:a16="http://schemas.microsoft.com/office/drawing/2014/main" val="3361362215"/>
                    </a:ext>
                  </a:extLst>
                </a:gridCol>
                <a:gridCol w="329184">
                  <a:extLst>
                    <a:ext uri="{9D8B030D-6E8A-4147-A177-3AD203B41FA5}">
                      <a16:colId xmlns:a16="http://schemas.microsoft.com/office/drawing/2014/main" val="3752553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87878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- 2024-02-16 14:08:17</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Miyuki K. on earning her CPCU designation! We could not be more proud of her dedication to continuous development. 👏
We believe in investing in our team's professional growth through internal training, insurance designation programs, and tuition reimbursement, and Miyuki's achievement embodies this commitment. Keep up the excellent work and here's to many more milestones on your professional journey!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https://quintly-eu-image-storage.s3.amazonaws.com/e33bbb9956bb05844e7317a82c09a400/8d5dd2cdf63b3819ab9b32290b88dc2c.jpg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365422442"/>
                  </a:ext>
                </a:extLst>
              </a:tr>
            </a:tbl>
          </a:graphicData>
        </a:graphic>
      </p:graphicFrame>
      <p:sp>
        <p:nvSpPr>
          <p:cNvPr id="4" name="Text Placeholder 3">
            <a:extLst>
              <a:ext uri="{FF2B5EF4-FFF2-40B4-BE49-F238E27FC236}">
                <a16:creationId xmlns:a16="http://schemas.microsoft.com/office/drawing/2014/main" id="{9180CA43-5B34-4F3C-A66E-D857BE6114E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593947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627A4-71A8-4C2F-B70B-7596D2417D77}"/>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70189A82-F2D1-4DD2-9AAD-DD090AB28A82}"/>
              </a:ext>
            </a:extLst>
          </p:cNvPr>
          <p:cNvGraphicFramePr>
            <a:graphicFrameLocks noGrp="1"/>
          </p:cNvGraphicFramePr>
          <p:nvPr>
            <p:ph type="tbl" sz="quarter" idx="13"/>
            <p:extLst>
              <p:ext uri="{D42A27DB-BD31-4B8C-83A1-F6EECF244321}">
                <p14:modId xmlns:p14="http://schemas.microsoft.com/office/powerpoint/2010/main" val="3771348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67232120"/>
                    </a:ext>
                  </a:extLst>
                </a:gridCol>
                <a:gridCol w="1481328">
                  <a:extLst>
                    <a:ext uri="{9D8B030D-6E8A-4147-A177-3AD203B41FA5}">
                      <a16:colId xmlns:a16="http://schemas.microsoft.com/office/drawing/2014/main" val="2114359465"/>
                    </a:ext>
                  </a:extLst>
                </a:gridCol>
                <a:gridCol w="329184">
                  <a:extLst>
                    <a:ext uri="{9D8B030D-6E8A-4147-A177-3AD203B41FA5}">
                      <a16:colId xmlns:a16="http://schemas.microsoft.com/office/drawing/2014/main" val="3692486934"/>
                    </a:ext>
                  </a:extLst>
                </a:gridCol>
                <a:gridCol w="329184">
                  <a:extLst>
                    <a:ext uri="{9D8B030D-6E8A-4147-A177-3AD203B41FA5}">
                      <a16:colId xmlns:a16="http://schemas.microsoft.com/office/drawing/2014/main" val="1270085964"/>
                    </a:ext>
                  </a:extLst>
                </a:gridCol>
                <a:gridCol w="329184">
                  <a:extLst>
                    <a:ext uri="{9D8B030D-6E8A-4147-A177-3AD203B41FA5}">
                      <a16:colId xmlns:a16="http://schemas.microsoft.com/office/drawing/2014/main" val="1734606476"/>
                    </a:ext>
                  </a:extLst>
                </a:gridCol>
                <a:gridCol w="329184">
                  <a:extLst>
                    <a:ext uri="{9D8B030D-6E8A-4147-A177-3AD203B41FA5}">
                      <a16:colId xmlns:a16="http://schemas.microsoft.com/office/drawing/2014/main" val="1752045011"/>
                    </a:ext>
                  </a:extLst>
                </a:gridCol>
                <a:gridCol w="329184">
                  <a:extLst>
                    <a:ext uri="{9D8B030D-6E8A-4147-A177-3AD203B41FA5}">
                      <a16:colId xmlns:a16="http://schemas.microsoft.com/office/drawing/2014/main" val="477631534"/>
                    </a:ext>
                  </a:extLst>
                </a:gridCol>
                <a:gridCol w="329184">
                  <a:extLst>
                    <a:ext uri="{9D8B030D-6E8A-4147-A177-3AD203B41FA5}">
                      <a16:colId xmlns:a16="http://schemas.microsoft.com/office/drawing/2014/main" val="1538894316"/>
                    </a:ext>
                  </a:extLst>
                </a:gridCol>
                <a:gridCol w="329184">
                  <a:extLst>
                    <a:ext uri="{9D8B030D-6E8A-4147-A177-3AD203B41FA5}">
                      <a16:colId xmlns:a16="http://schemas.microsoft.com/office/drawing/2014/main" val="3912491653"/>
                    </a:ext>
                  </a:extLst>
                </a:gridCol>
                <a:gridCol w="329184">
                  <a:extLst>
                    <a:ext uri="{9D8B030D-6E8A-4147-A177-3AD203B41FA5}">
                      <a16:colId xmlns:a16="http://schemas.microsoft.com/office/drawing/2014/main" val="4215134839"/>
                    </a:ext>
                  </a:extLst>
                </a:gridCol>
                <a:gridCol w="329184">
                  <a:extLst>
                    <a:ext uri="{9D8B030D-6E8A-4147-A177-3AD203B41FA5}">
                      <a16:colId xmlns:a16="http://schemas.microsoft.com/office/drawing/2014/main" val="917800766"/>
                    </a:ext>
                  </a:extLst>
                </a:gridCol>
                <a:gridCol w="329184">
                  <a:extLst>
                    <a:ext uri="{9D8B030D-6E8A-4147-A177-3AD203B41FA5}">
                      <a16:colId xmlns:a16="http://schemas.microsoft.com/office/drawing/2014/main" val="3791783476"/>
                    </a:ext>
                  </a:extLst>
                </a:gridCol>
                <a:gridCol w="329184">
                  <a:extLst>
                    <a:ext uri="{9D8B030D-6E8A-4147-A177-3AD203B41FA5}">
                      <a16:colId xmlns:a16="http://schemas.microsoft.com/office/drawing/2014/main" val="2708472812"/>
                    </a:ext>
                  </a:extLst>
                </a:gridCol>
                <a:gridCol w="329184">
                  <a:extLst>
                    <a:ext uri="{9D8B030D-6E8A-4147-A177-3AD203B41FA5}">
                      <a16:colId xmlns:a16="http://schemas.microsoft.com/office/drawing/2014/main" val="2488310328"/>
                    </a:ext>
                  </a:extLst>
                </a:gridCol>
                <a:gridCol w="329184">
                  <a:extLst>
                    <a:ext uri="{9D8B030D-6E8A-4147-A177-3AD203B41FA5}">
                      <a16:colId xmlns:a16="http://schemas.microsoft.com/office/drawing/2014/main" val="1322374066"/>
                    </a:ext>
                  </a:extLst>
                </a:gridCol>
                <a:gridCol w="329184">
                  <a:extLst>
                    <a:ext uri="{9D8B030D-6E8A-4147-A177-3AD203B41FA5}">
                      <a16:colId xmlns:a16="http://schemas.microsoft.com/office/drawing/2014/main" val="2417381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6272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- 2024-02-05 16:30:58</a:t>
                      </a:r>
                      <a:r>
                        <a:rPr kumimoji="0" lang="en-US" sz="1000" b="0" i="0" u="none" strike="noStrike" kern="1200" cap="none" spc="0" normalizeH="0" baseline="0" noProof="0">
                          <a:ln>
                            <a:noFill/>
                          </a:ln>
                          <a:solidFill>
                            <a:prstClr val="black"/>
                          </a:solidFill>
                          <a:effectLst/>
                          <a:uLnTx/>
                          <a:uFillTx/>
                          <a:latin typeface="Calibri"/>
                          <a:ea typeface="+mn-ea"/>
                          <a:cs typeface="+mn-cs"/>
                        </a:rPr>
                        <a:t>
 One way we support the continuous development of our employees is through participation in the Tokio Marine Emerging Leaders Program (ELP). Each year, a new class of participants has the exciting opportunity to improve real business processes and gain valuable, global exposure to the best practices of Tokio Marine Group Companies.
As we look forward to the 2024 Kick-Off Orientation in March, here’s a look back at our 2023 ELP team! Stay tuned for more about this year's program.
Looking to join a company that values professional growth? Check out our internship opportunities: https://bit.ly/rotational-intern-fb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https://quintly-eu-image-storage.s3.amazonaws.com/e33bbb9956bb05844e7317a82c09a400/0fcd15836b7c03953c95c82269f67c7c.jpg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12497284"/>
                  </a:ext>
                </a:extLst>
              </a:tr>
            </a:tbl>
          </a:graphicData>
        </a:graphic>
      </p:graphicFrame>
      <p:sp>
        <p:nvSpPr>
          <p:cNvPr id="4" name="Text Placeholder 3">
            <a:extLst>
              <a:ext uri="{FF2B5EF4-FFF2-40B4-BE49-F238E27FC236}">
                <a16:creationId xmlns:a16="http://schemas.microsoft.com/office/drawing/2014/main" id="{AA45494D-2B34-4E79-81DB-919865B81E9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030883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1D816-907C-4D50-A879-D94F28090A43}"/>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A9F8EAA9-B6E3-46AF-ACB4-C66FA1A1E7A0}"/>
              </a:ext>
            </a:extLst>
          </p:cNvPr>
          <p:cNvGraphicFramePr>
            <a:graphicFrameLocks noGrp="1"/>
          </p:cNvGraphicFramePr>
          <p:nvPr>
            <p:ph type="tbl" sz="quarter" idx="13"/>
            <p:extLst>
              <p:ext uri="{D42A27DB-BD31-4B8C-83A1-F6EECF244321}">
                <p14:modId xmlns:p14="http://schemas.microsoft.com/office/powerpoint/2010/main" val="3743728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09665626"/>
                    </a:ext>
                  </a:extLst>
                </a:gridCol>
                <a:gridCol w="1481328">
                  <a:extLst>
                    <a:ext uri="{9D8B030D-6E8A-4147-A177-3AD203B41FA5}">
                      <a16:colId xmlns:a16="http://schemas.microsoft.com/office/drawing/2014/main" val="3876425347"/>
                    </a:ext>
                  </a:extLst>
                </a:gridCol>
                <a:gridCol w="329184">
                  <a:extLst>
                    <a:ext uri="{9D8B030D-6E8A-4147-A177-3AD203B41FA5}">
                      <a16:colId xmlns:a16="http://schemas.microsoft.com/office/drawing/2014/main" val="3213914617"/>
                    </a:ext>
                  </a:extLst>
                </a:gridCol>
                <a:gridCol w="329184">
                  <a:extLst>
                    <a:ext uri="{9D8B030D-6E8A-4147-A177-3AD203B41FA5}">
                      <a16:colId xmlns:a16="http://schemas.microsoft.com/office/drawing/2014/main" val="4037288045"/>
                    </a:ext>
                  </a:extLst>
                </a:gridCol>
                <a:gridCol w="329184">
                  <a:extLst>
                    <a:ext uri="{9D8B030D-6E8A-4147-A177-3AD203B41FA5}">
                      <a16:colId xmlns:a16="http://schemas.microsoft.com/office/drawing/2014/main" val="682913537"/>
                    </a:ext>
                  </a:extLst>
                </a:gridCol>
                <a:gridCol w="329184">
                  <a:extLst>
                    <a:ext uri="{9D8B030D-6E8A-4147-A177-3AD203B41FA5}">
                      <a16:colId xmlns:a16="http://schemas.microsoft.com/office/drawing/2014/main" val="3438735692"/>
                    </a:ext>
                  </a:extLst>
                </a:gridCol>
                <a:gridCol w="329184">
                  <a:extLst>
                    <a:ext uri="{9D8B030D-6E8A-4147-A177-3AD203B41FA5}">
                      <a16:colId xmlns:a16="http://schemas.microsoft.com/office/drawing/2014/main" val="524890718"/>
                    </a:ext>
                  </a:extLst>
                </a:gridCol>
                <a:gridCol w="329184">
                  <a:extLst>
                    <a:ext uri="{9D8B030D-6E8A-4147-A177-3AD203B41FA5}">
                      <a16:colId xmlns:a16="http://schemas.microsoft.com/office/drawing/2014/main" val="356057394"/>
                    </a:ext>
                  </a:extLst>
                </a:gridCol>
                <a:gridCol w="329184">
                  <a:extLst>
                    <a:ext uri="{9D8B030D-6E8A-4147-A177-3AD203B41FA5}">
                      <a16:colId xmlns:a16="http://schemas.microsoft.com/office/drawing/2014/main" val="1863703809"/>
                    </a:ext>
                  </a:extLst>
                </a:gridCol>
                <a:gridCol w="329184">
                  <a:extLst>
                    <a:ext uri="{9D8B030D-6E8A-4147-A177-3AD203B41FA5}">
                      <a16:colId xmlns:a16="http://schemas.microsoft.com/office/drawing/2014/main" val="868454593"/>
                    </a:ext>
                  </a:extLst>
                </a:gridCol>
                <a:gridCol w="329184">
                  <a:extLst>
                    <a:ext uri="{9D8B030D-6E8A-4147-A177-3AD203B41FA5}">
                      <a16:colId xmlns:a16="http://schemas.microsoft.com/office/drawing/2014/main" val="277231787"/>
                    </a:ext>
                  </a:extLst>
                </a:gridCol>
                <a:gridCol w="329184">
                  <a:extLst>
                    <a:ext uri="{9D8B030D-6E8A-4147-A177-3AD203B41FA5}">
                      <a16:colId xmlns:a16="http://schemas.microsoft.com/office/drawing/2014/main" val="3112557016"/>
                    </a:ext>
                  </a:extLst>
                </a:gridCol>
                <a:gridCol w="329184">
                  <a:extLst>
                    <a:ext uri="{9D8B030D-6E8A-4147-A177-3AD203B41FA5}">
                      <a16:colId xmlns:a16="http://schemas.microsoft.com/office/drawing/2014/main" val="2843640164"/>
                    </a:ext>
                  </a:extLst>
                </a:gridCol>
                <a:gridCol w="329184">
                  <a:extLst>
                    <a:ext uri="{9D8B030D-6E8A-4147-A177-3AD203B41FA5}">
                      <a16:colId xmlns:a16="http://schemas.microsoft.com/office/drawing/2014/main" val="325889028"/>
                    </a:ext>
                  </a:extLst>
                </a:gridCol>
                <a:gridCol w="329184">
                  <a:extLst>
                    <a:ext uri="{9D8B030D-6E8A-4147-A177-3AD203B41FA5}">
                      <a16:colId xmlns:a16="http://schemas.microsoft.com/office/drawing/2014/main" val="665368620"/>
                    </a:ext>
                  </a:extLst>
                </a:gridCol>
                <a:gridCol w="329184">
                  <a:extLst>
                    <a:ext uri="{9D8B030D-6E8A-4147-A177-3AD203B41FA5}">
                      <a16:colId xmlns:a16="http://schemas.microsoft.com/office/drawing/2014/main" val="3435391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4234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- 2024-02-23 16:17:25</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LTD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https://quintly-eu-image-storage.s3.amazonaws.com/e33bbb9956bb05844e7317a82c09a400/351787fcfa84ea5e299cbfc453d3ebbe.jpg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563638825"/>
                  </a:ext>
                </a:extLst>
              </a:tr>
            </a:tbl>
          </a:graphicData>
        </a:graphic>
      </p:graphicFrame>
      <p:sp>
        <p:nvSpPr>
          <p:cNvPr id="4" name="Text Placeholder 3">
            <a:extLst>
              <a:ext uri="{FF2B5EF4-FFF2-40B4-BE49-F238E27FC236}">
                <a16:creationId xmlns:a16="http://schemas.microsoft.com/office/drawing/2014/main" id="{8E2465E9-8BF4-4949-B534-80BDFA4F8B0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944391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D716E-550F-402F-A96C-7D5248107895}"/>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08F7B642-0457-47C7-BBB2-01499CB9178D}"/>
              </a:ext>
            </a:extLst>
          </p:cNvPr>
          <p:cNvGraphicFramePr>
            <a:graphicFrameLocks noGrp="1"/>
          </p:cNvGraphicFramePr>
          <p:nvPr>
            <p:ph type="tbl" sz="quarter" idx="13"/>
            <p:extLst>
              <p:ext uri="{D42A27DB-BD31-4B8C-83A1-F6EECF244321}">
                <p14:modId xmlns:p14="http://schemas.microsoft.com/office/powerpoint/2010/main" val="2461319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065047446"/>
                    </a:ext>
                  </a:extLst>
                </a:gridCol>
                <a:gridCol w="576072">
                  <a:extLst>
                    <a:ext uri="{9D8B030D-6E8A-4147-A177-3AD203B41FA5}">
                      <a16:colId xmlns:a16="http://schemas.microsoft.com/office/drawing/2014/main" val="549874028"/>
                    </a:ext>
                  </a:extLst>
                </a:gridCol>
                <a:gridCol w="576072">
                  <a:extLst>
                    <a:ext uri="{9D8B030D-6E8A-4147-A177-3AD203B41FA5}">
                      <a16:colId xmlns:a16="http://schemas.microsoft.com/office/drawing/2014/main" val="3111848224"/>
                    </a:ext>
                  </a:extLst>
                </a:gridCol>
                <a:gridCol w="576072">
                  <a:extLst>
                    <a:ext uri="{9D8B030D-6E8A-4147-A177-3AD203B41FA5}">
                      <a16:colId xmlns:a16="http://schemas.microsoft.com/office/drawing/2014/main" val="3848682600"/>
                    </a:ext>
                  </a:extLst>
                </a:gridCol>
                <a:gridCol w="576072">
                  <a:extLst>
                    <a:ext uri="{9D8B030D-6E8A-4147-A177-3AD203B41FA5}">
                      <a16:colId xmlns:a16="http://schemas.microsoft.com/office/drawing/2014/main" val="3889319533"/>
                    </a:ext>
                  </a:extLst>
                </a:gridCol>
                <a:gridCol w="576072">
                  <a:extLst>
                    <a:ext uri="{9D8B030D-6E8A-4147-A177-3AD203B41FA5}">
                      <a16:colId xmlns:a16="http://schemas.microsoft.com/office/drawing/2014/main" val="3308314146"/>
                    </a:ext>
                  </a:extLst>
                </a:gridCol>
                <a:gridCol w="576072">
                  <a:extLst>
                    <a:ext uri="{9D8B030D-6E8A-4147-A177-3AD203B41FA5}">
                      <a16:colId xmlns:a16="http://schemas.microsoft.com/office/drawing/2014/main" val="1079021173"/>
                    </a:ext>
                  </a:extLst>
                </a:gridCol>
                <a:gridCol w="576072">
                  <a:extLst>
                    <a:ext uri="{9D8B030D-6E8A-4147-A177-3AD203B41FA5}">
                      <a16:colId xmlns:a16="http://schemas.microsoft.com/office/drawing/2014/main" val="3547005329"/>
                    </a:ext>
                  </a:extLst>
                </a:gridCol>
                <a:gridCol w="576072">
                  <a:extLst>
                    <a:ext uri="{9D8B030D-6E8A-4147-A177-3AD203B41FA5}">
                      <a16:colId xmlns:a16="http://schemas.microsoft.com/office/drawing/2014/main" val="3227501276"/>
                    </a:ext>
                  </a:extLst>
                </a:gridCol>
                <a:gridCol w="576072">
                  <a:extLst>
                    <a:ext uri="{9D8B030D-6E8A-4147-A177-3AD203B41FA5}">
                      <a16:colId xmlns:a16="http://schemas.microsoft.com/office/drawing/2014/main" val="4251508367"/>
                    </a:ext>
                  </a:extLst>
                </a:gridCol>
                <a:gridCol w="576072">
                  <a:extLst>
                    <a:ext uri="{9D8B030D-6E8A-4147-A177-3AD203B41FA5}">
                      <a16:colId xmlns:a16="http://schemas.microsoft.com/office/drawing/2014/main" val="3456985673"/>
                    </a:ext>
                  </a:extLst>
                </a:gridCol>
                <a:gridCol w="576072">
                  <a:extLst>
                    <a:ext uri="{9D8B030D-6E8A-4147-A177-3AD203B41FA5}">
                      <a16:colId xmlns:a16="http://schemas.microsoft.com/office/drawing/2014/main" val="3344579848"/>
                    </a:ext>
                  </a:extLst>
                </a:gridCol>
                <a:gridCol w="576072">
                  <a:extLst>
                    <a:ext uri="{9D8B030D-6E8A-4147-A177-3AD203B41FA5}">
                      <a16:colId xmlns:a16="http://schemas.microsoft.com/office/drawing/2014/main" val="22432729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0262098"/>
                  </a:ext>
                </a:extLst>
              </a:tr>
              <a:tr h="370840">
                <a:tc>
                  <a:txBody>
                    <a:bodyPr/>
                    <a:lstStyle/>
                    <a:p>
                      <a:r>
                        <a:rPr lang="en-US" sz="1000"/>
                        <a:t>285</a:t>
                      </a:r>
                    </a:p>
                  </a:txBody>
                  <a:tcPr/>
                </a:tc>
                <a:tc>
                  <a:txBody>
                    <a:bodyPr/>
                    <a:lstStyle/>
                    <a:p>
                      <a:r>
                        <a:rPr lang="en-US" sz="1000"/>
                        <a:t>2</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35</a:t>
                      </a:r>
                    </a:p>
                  </a:txBody>
                  <a:tcPr/>
                </a:tc>
                <a:tc>
                  <a:txBody>
                    <a:bodyPr/>
                    <a:lstStyle/>
                    <a:p>
                      <a:r>
                        <a:rPr lang="en-US" sz="1000"/>
                        <a:t>1</a:t>
                      </a:r>
                    </a:p>
                  </a:txBody>
                  <a:tcPr/>
                </a:tc>
                <a:tc>
                  <a:txBody>
                    <a:bodyPr/>
                    <a:lstStyle/>
                    <a:p>
                      <a:r>
                        <a:rPr lang="en-US" sz="1000"/>
                        <a:t>7</a:t>
                      </a:r>
                    </a:p>
                  </a:txBody>
                  <a:tcPr/>
                </a:tc>
                <a:tc>
                  <a:txBody>
                    <a:bodyPr/>
                    <a:lstStyle/>
                    <a:p>
                      <a:r>
                        <a:rPr lang="en-US" sz="1000"/>
                        <a:t>1.0563 %</a:t>
                      </a:r>
                    </a:p>
                  </a:txBody>
                  <a:tcPr/>
                </a:tc>
                <a:tc>
                  <a:txBody>
                    <a:bodyPr/>
                    <a:lstStyle/>
                    <a:p>
                      <a:r>
                        <a:rPr lang="en-US" sz="1000"/>
                        <a:t>0.0 %</a:t>
                      </a:r>
                    </a:p>
                  </a:txBody>
                  <a:tcPr/>
                </a:tc>
                <a:extLst>
                  <a:ext uri="{0D108BD9-81ED-4DB2-BD59-A6C34878D82A}">
                    <a16:rowId xmlns:a16="http://schemas.microsoft.com/office/drawing/2014/main" val="2524614287"/>
                  </a:ext>
                </a:extLst>
              </a:tr>
            </a:tbl>
          </a:graphicData>
        </a:graphic>
      </p:graphicFrame>
      <p:sp>
        <p:nvSpPr>
          <p:cNvPr id="4" name="Text Placeholder 3">
            <a:extLst>
              <a:ext uri="{FF2B5EF4-FFF2-40B4-BE49-F238E27FC236}">
                <a16:creationId xmlns:a16="http://schemas.microsoft.com/office/drawing/2014/main" id="{60783C5F-8927-4AFE-938F-8DA49DF5BAAE}"/>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031710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D41E1-F95F-4F60-8083-FDB6BF797910}"/>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106E42A0-4D79-42FA-9E01-74872CACFBF4}"/>
              </a:ext>
            </a:extLst>
          </p:cNvPr>
          <p:cNvGraphicFramePr>
            <a:graphicFrameLocks noGrp="1"/>
          </p:cNvGraphicFramePr>
          <p:nvPr>
            <p:ph type="chart" sz="quarter" idx="13"/>
            <p:extLst>
              <p:ext uri="{D42A27DB-BD31-4B8C-83A1-F6EECF244321}">
                <p14:modId xmlns:p14="http://schemas.microsoft.com/office/powerpoint/2010/main" val="3686804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015198-9C8F-4823-BBB0-56DCD4BAC04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053A2E5-F352-4104-BEE3-5CD229B204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97823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FF476-BF5F-40CD-B8AF-3E0A0C7AE9A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C2FA8365-0325-4687-B881-0F60913DE279}"/>
              </a:ext>
            </a:extLst>
          </p:cNvPr>
          <p:cNvGraphicFramePr>
            <a:graphicFrameLocks noGrp="1"/>
          </p:cNvGraphicFramePr>
          <p:nvPr>
            <p:ph type="chart" sz="quarter" idx="13"/>
            <p:extLst>
              <p:ext uri="{D42A27DB-BD31-4B8C-83A1-F6EECF244321}">
                <p14:modId xmlns:p14="http://schemas.microsoft.com/office/powerpoint/2010/main" val="2687983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8989E-EC5B-4EE6-ABED-45DBE62E4D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80FD7C0-0898-425E-91F1-56275E55D0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7765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D9DD0-1B93-4B40-B3AA-FAAA96F8AED8}"/>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07C74D7B-7382-4B53-AD9D-6E0FB1E46A18}"/>
              </a:ext>
            </a:extLst>
          </p:cNvPr>
          <p:cNvGraphicFramePr>
            <a:graphicFrameLocks noGrp="1"/>
          </p:cNvGraphicFramePr>
          <p:nvPr>
            <p:ph type="chart" sz="quarter" idx="13"/>
            <p:extLst>
              <p:ext uri="{D42A27DB-BD31-4B8C-83A1-F6EECF244321}">
                <p14:modId xmlns:p14="http://schemas.microsoft.com/office/powerpoint/2010/main" val="643642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9FA7A5-79E5-42C1-B66F-3D8D4A9A4372}"/>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5E867D6-77FA-421A-B903-837D4395D3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335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288A3-4F4A-4E2D-BBD3-3173C9FA379D}"/>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10DB94EB-65DE-41DD-BE69-B4A7C3C6FBB3}"/>
              </a:ext>
            </a:extLst>
          </p:cNvPr>
          <p:cNvGraphicFramePr>
            <a:graphicFrameLocks noGrp="1"/>
          </p:cNvGraphicFramePr>
          <p:nvPr>
            <p:ph type="tbl" sz="quarter" idx="13"/>
            <p:extLst>
              <p:ext uri="{D42A27DB-BD31-4B8C-83A1-F6EECF244321}">
                <p14:modId xmlns:p14="http://schemas.microsoft.com/office/powerpoint/2010/main" val="3335206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7467584"/>
                    </a:ext>
                  </a:extLst>
                </a:gridCol>
                <a:gridCol w="1152144">
                  <a:extLst>
                    <a:ext uri="{9D8B030D-6E8A-4147-A177-3AD203B41FA5}">
                      <a16:colId xmlns:a16="http://schemas.microsoft.com/office/drawing/2014/main" val="3626996196"/>
                    </a:ext>
                  </a:extLst>
                </a:gridCol>
                <a:gridCol w="1152144">
                  <a:extLst>
                    <a:ext uri="{9D8B030D-6E8A-4147-A177-3AD203B41FA5}">
                      <a16:colId xmlns:a16="http://schemas.microsoft.com/office/drawing/2014/main" val="2970143312"/>
                    </a:ext>
                  </a:extLst>
                </a:gridCol>
                <a:gridCol w="1152144">
                  <a:extLst>
                    <a:ext uri="{9D8B030D-6E8A-4147-A177-3AD203B41FA5}">
                      <a16:colId xmlns:a16="http://schemas.microsoft.com/office/drawing/2014/main" val="77221905"/>
                    </a:ext>
                  </a:extLst>
                </a:gridCol>
                <a:gridCol w="1152144">
                  <a:extLst>
                    <a:ext uri="{9D8B030D-6E8A-4147-A177-3AD203B41FA5}">
                      <a16:colId xmlns:a16="http://schemas.microsoft.com/office/drawing/2014/main" val="2377364434"/>
                    </a:ext>
                  </a:extLst>
                </a:gridCol>
                <a:gridCol w="1152144">
                  <a:extLst>
                    <a:ext uri="{9D8B030D-6E8A-4147-A177-3AD203B41FA5}">
                      <a16:colId xmlns:a16="http://schemas.microsoft.com/office/drawing/2014/main" val="147039862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873316249"/>
                  </a:ext>
                </a:extLst>
              </a:tr>
              <a:tr h="370840">
                <a:tc>
                  <a:txBody>
                    <a:bodyPr/>
                    <a:lstStyle/>
                    <a:p>
                      <a:r>
                        <a:rPr lang="en-US" sz="1000" b="1"/>
                        <a:t>@TokioMAmerica - 2024-02-16 14:13:55</a:t>
                      </a:r>
                      <a:r>
                        <a:rPr lang="en-US" sz="1000"/>
                        <a:t>
 Congrats to Miyuki K. on earning her CPCU designation👏We believe in investing in professional growth through internal training, insurance designation programs, &amp;amp; tuition reimbursement. Excellent work, Miyuki. Here's to many more milestones on your professional journey! #ICM2024 https://t.co/hIS0W8tSRZ</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2.4823 %</a:t>
                      </a:r>
                    </a:p>
                  </a:txBody>
                  <a:tcPr/>
                </a:tc>
                <a:extLst>
                  <a:ext uri="{0D108BD9-81ED-4DB2-BD59-A6C34878D82A}">
                    <a16:rowId xmlns:a16="http://schemas.microsoft.com/office/drawing/2014/main" val="3775130669"/>
                  </a:ext>
                </a:extLst>
              </a:tr>
              <a:tr h="370840">
                <a:tc>
                  <a:txBody>
                    <a:bodyPr/>
                    <a:lstStyle/>
                    <a:p>
                      <a:r>
                        <a:rPr lang="en-US" sz="1000" b="1"/>
                        <a:t>@TokioMAmerica - 2024-02-08 14:34:48</a:t>
                      </a:r>
                      <a:r>
                        <a:rPr lang="en-US" sz="1000"/>
                        <a:t>
 We support our team every step of the way, especially during life's important moments. That's why TMA prioritizes caregiving leave &amp;amp; parental flex scheduling for employees. Join our team! Explore our job openings today: https://t.co/7Y47Mu7vQl #InsuranceCareersMonth #IMC2024 https://t.co/4LQ3gHDhgw</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6</a:t>
                      </a:r>
                    </a:p>
                  </a:txBody>
                  <a:tcPr/>
                </a:tc>
                <a:tc>
                  <a:txBody>
                    <a:bodyPr/>
                    <a:lstStyle/>
                    <a:p>
                      <a:r>
                        <a:rPr lang="en-US" sz="1000"/>
                        <a:t>2.1277 %</a:t>
                      </a:r>
                    </a:p>
                  </a:txBody>
                  <a:tcPr/>
                </a:tc>
                <a:extLst>
                  <a:ext uri="{0D108BD9-81ED-4DB2-BD59-A6C34878D82A}">
                    <a16:rowId xmlns:a16="http://schemas.microsoft.com/office/drawing/2014/main" val="4108146012"/>
                  </a:ext>
                </a:extLst>
              </a:tr>
              <a:tr h="370840">
                <a:tc>
                  <a:txBody>
                    <a:bodyPr/>
                    <a:lstStyle/>
                    <a:p>
                      <a:r>
                        <a:rPr lang="en-US" sz="1000" b="1"/>
                        <a:t>@TokioMAmerica - 2024-02-19 15:27:00</a:t>
                      </a:r>
                      <a:r>
                        <a:rPr lang="en-US" sz="1000"/>
                        <a:t>
 As part of TMA Innovation Month, we're sending out weekly prompts to our employees to hear their ideas! Our team has responded with insightful solutions.💡We value our teams' participation in cultivating an innovative &amp;amp; creative workspace, where no idea is too small. #ICM2024 https://t.co/fgMxF9uaYz</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1.7794 %</a:t>
                      </a:r>
                    </a:p>
                  </a:txBody>
                  <a:tcPr/>
                </a:tc>
                <a:extLst>
                  <a:ext uri="{0D108BD9-81ED-4DB2-BD59-A6C34878D82A}">
                    <a16:rowId xmlns:a16="http://schemas.microsoft.com/office/drawing/2014/main" val="2883137567"/>
                  </a:ext>
                </a:extLst>
              </a:tr>
            </a:tbl>
          </a:graphicData>
        </a:graphic>
      </p:graphicFrame>
      <p:sp>
        <p:nvSpPr>
          <p:cNvPr id="4" name="Text Placeholder 3">
            <a:extLst>
              <a:ext uri="{FF2B5EF4-FFF2-40B4-BE49-F238E27FC236}">
                <a16:creationId xmlns:a16="http://schemas.microsoft.com/office/drawing/2014/main" id="{B0E58E76-1FBF-4215-A29E-AE5FDE10478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577758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6549D-7494-4F41-8945-C13FCA4D29A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C0B2BF09-677A-4419-B1FF-AF0F782BB9FB}"/>
              </a:ext>
            </a:extLst>
          </p:cNvPr>
          <p:cNvGraphicFramePr>
            <a:graphicFrameLocks noGrp="1"/>
          </p:cNvGraphicFramePr>
          <p:nvPr>
            <p:ph type="tbl" sz="quarter" idx="13"/>
            <p:extLst>
              <p:ext uri="{D42A27DB-BD31-4B8C-83A1-F6EECF244321}">
                <p14:modId xmlns:p14="http://schemas.microsoft.com/office/powerpoint/2010/main" val="968391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04322793"/>
                    </a:ext>
                  </a:extLst>
                </a:gridCol>
                <a:gridCol w="658368">
                  <a:extLst>
                    <a:ext uri="{9D8B030D-6E8A-4147-A177-3AD203B41FA5}">
                      <a16:colId xmlns:a16="http://schemas.microsoft.com/office/drawing/2014/main" val="2323125421"/>
                    </a:ext>
                  </a:extLst>
                </a:gridCol>
                <a:gridCol w="658368">
                  <a:extLst>
                    <a:ext uri="{9D8B030D-6E8A-4147-A177-3AD203B41FA5}">
                      <a16:colId xmlns:a16="http://schemas.microsoft.com/office/drawing/2014/main" val="2437435504"/>
                    </a:ext>
                  </a:extLst>
                </a:gridCol>
                <a:gridCol w="658368">
                  <a:extLst>
                    <a:ext uri="{9D8B030D-6E8A-4147-A177-3AD203B41FA5}">
                      <a16:colId xmlns:a16="http://schemas.microsoft.com/office/drawing/2014/main" val="4256360297"/>
                    </a:ext>
                  </a:extLst>
                </a:gridCol>
                <a:gridCol w="658368">
                  <a:extLst>
                    <a:ext uri="{9D8B030D-6E8A-4147-A177-3AD203B41FA5}">
                      <a16:colId xmlns:a16="http://schemas.microsoft.com/office/drawing/2014/main" val="3958811301"/>
                    </a:ext>
                  </a:extLst>
                </a:gridCol>
                <a:gridCol w="658368">
                  <a:extLst>
                    <a:ext uri="{9D8B030D-6E8A-4147-A177-3AD203B41FA5}">
                      <a16:colId xmlns:a16="http://schemas.microsoft.com/office/drawing/2014/main" val="1499531328"/>
                    </a:ext>
                  </a:extLst>
                </a:gridCol>
                <a:gridCol w="658368">
                  <a:extLst>
                    <a:ext uri="{9D8B030D-6E8A-4147-A177-3AD203B41FA5}">
                      <a16:colId xmlns:a16="http://schemas.microsoft.com/office/drawing/2014/main" val="1101678478"/>
                    </a:ext>
                  </a:extLst>
                </a:gridCol>
                <a:gridCol w="658368">
                  <a:extLst>
                    <a:ext uri="{9D8B030D-6E8A-4147-A177-3AD203B41FA5}">
                      <a16:colId xmlns:a16="http://schemas.microsoft.com/office/drawing/2014/main" val="2089157448"/>
                    </a:ext>
                  </a:extLst>
                </a:gridCol>
                <a:gridCol w="658368">
                  <a:extLst>
                    <a:ext uri="{9D8B030D-6E8A-4147-A177-3AD203B41FA5}">
                      <a16:colId xmlns:a16="http://schemas.microsoft.com/office/drawing/2014/main" val="1095428721"/>
                    </a:ext>
                  </a:extLst>
                </a:gridCol>
                <a:gridCol w="658368">
                  <a:extLst>
                    <a:ext uri="{9D8B030D-6E8A-4147-A177-3AD203B41FA5}">
                      <a16:colId xmlns:a16="http://schemas.microsoft.com/office/drawing/2014/main" val="2391653588"/>
                    </a:ext>
                  </a:extLst>
                </a:gridCol>
                <a:gridCol w="658368">
                  <a:extLst>
                    <a:ext uri="{9D8B030D-6E8A-4147-A177-3AD203B41FA5}">
                      <a16:colId xmlns:a16="http://schemas.microsoft.com/office/drawing/2014/main" val="373014803"/>
                    </a:ext>
                  </a:extLst>
                </a:gridCol>
                <a:gridCol w="658368">
                  <a:extLst>
                    <a:ext uri="{9D8B030D-6E8A-4147-A177-3AD203B41FA5}">
                      <a16:colId xmlns:a16="http://schemas.microsoft.com/office/drawing/2014/main" val="49478052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538646104"/>
                  </a:ext>
                </a:extLst>
              </a:tr>
              <a:tr h="370840">
                <a:tc>
                  <a:txBody>
                    <a:bodyPr/>
                    <a:lstStyle/>
                    <a:p>
                      <a:r>
                        <a:rPr lang="en-US" sz="1000"/>
                        <a:t>21718</a:t>
                      </a:r>
                    </a:p>
                  </a:txBody>
                  <a:tcPr/>
                </a:tc>
                <a:tc>
                  <a:txBody>
                    <a:bodyPr/>
                    <a:lstStyle/>
                    <a:p>
                      <a:r>
                        <a:rPr lang="en-US" sz="1000"/>
                        <a:t>85</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1211</a:t>
                      </a:r>
                    </a:p>
                  </a:txBody>
                  <a:tcPr/>
                </a:tc>
                <a:tc>
                  <a:txBody>
                    <a:bodyPr/>
                    <a:lstStyle/>
                    <a:p>
                      <a:r>
                        <a:rPr lang="en-US" sz="1000"/>
                        <a:t>25813</a:t>
                      </a:r>
                    </a:p>
                  </a:txBody>
                  <a:tcPr/>
                </a:tc>
                <a:tc>
                  <a:txBody>
                    <a:bodyPr/>
                    <a:lstStyle/>
                    <a:p>
                      <a:r>
                        <a:rPr lang="en-US" sz="1000"/>
                        <a:t>1985.6153846154</a:t>
                      </a:r>
                    </a:p>
                  </a:txBody>
                  <a:tcPr/>
                </a:tc>
                <a:tc>
                  <a:txBody>
                    <a:bodyPr/>
                    <a:lstStyle/>
                    <a:p>
                      <a:r>
                        <a:rPr lang="en-US" sz="1000"/>
                        <a:t>6.3650704866506 %</a:t>
                      </a:r>
                    </a:p>
                  </a:txBody>
                  <a:tcPr/>
                </a:tc>
                <a:tc>
                  <a:txBody>
                    <a:bodyPr/>
                    <a:lstStyle/>
                    <a:p>
                      <a:r>
                        <a:rPr lang="en-US" sz="1000"/>
                        <a:t>1509</a:t>
                      </a:r>
                    </a:p>
                  </a:txBody>
                  <a:tcPr/>
                </a:tc>
                <a:extLst>
                  <a:ext uri="{0D108BD9-81ED-4DB2-BD59-A6C34878D82A}">
                    <a16:rowId xmlns:a16="http://schemas.microsoft.com/office/drawing/2014/main" val="441476478"/>
                  </a:ext>
                </a:extLst>
              </a:tr>
            </a:tbl>
          </a:graphicData>
        </a:graphic>
      </p:graphicFrame>
      <p:sp>
        <p:nvSpPr>
          <p:cNvPr id="4" name="Text Placeholder 3">
            <a:extLst>
              <a:ext uri="{FF2B5EF4-FFF2-40B4-BE49-F238E27FC236}">
                <a16:creationId xmlns:a16="http://schemas.microsoft.com/office/drawing/2014/main" id="{603ABFCE-3742-4ED2-9EB9-A73F131D140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641064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9A941-5178-43B7-BC16-115A6F2B389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D09A9EA1-B523-4CD9-9438-ED1AB89B9BF3}"/>
              </a:ext>
            </a:extLst>
          </p:cNvPr>
          <p:cNvGraphicFramePr>
            <a:graphicFrameLocks noGrp="1"/>
          </p:cNvGraphicFramePr>
          <p:nvPr>
            <p:ph type="chart" sz="quarter" idx="13"/>
            <p:extLst>
              <p:ext uri="{D42A27DB-BD31-4B8C-83A1-F6EECF244321}">
                <p14:modId xmlns:p14="http://schemas.microsoft.com/office/powerpoint/2010/main" val="3270552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587D53-97C1-404B-9FAF-BA310AE86EB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0E8CE9B-1927-458C-85CE-A8767BFB32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9298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B6A73-C6B2-4C84-A4D2-E130B9F8A01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21330F1A-9132-4675-AA1A-3680A6909478}"/>
              </a:ext>
            </a:extLst>
          </p:cNvPr>
          <p:cNvGraphicFramePr>
            <a:graphicFrameLocks noGrp="1"/>
          </p:cNvGraphicFramePr>
          <p:nvPr>
            <p:ph type="chart" sz="quarter" idx="13"/>
            <p:extLst>
              <p:ext uri="{D42A27DB-BD31-4B8C-83A1-F6EECF244321}">
                <p14:modId xmlns:p14="http://schemas.microsoft.com/office/powerpoint/2010/main" val="158517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1C418E-A873-41E3-AFC7-E8D75D82CD3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3EC7A0A-7F86-486D-90C5-FA16F86FFD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5977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93DA0-7AEE-41DD-8932-7F38F14861F9}"/>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134F5D04-63DE-4FF3-ABF2-41F6FF9493C8}"/>
              </a:ext>
            </a:extLst>
          </p:cNvPr>
          <p:cNvGraphicFramePr>
            <a:graphicFrameLocks noGrp="1"/>
          </p:cNvGraphicFramePr>
          <p:nvPr>
            <p:ph type="chart" sz="quarter" idx="13"/>
            <p:extLst>
              <p:ext uri="{D42A27DB-BD31-4B8C-83A1-F6EECF244321}">
                <p14:modId xmlns:p14="http://schemas.microsoft.com/office/powerpoint/2010/main" val="6391880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8D9B5A-2CD4-4E3D-A574-2015CC29B6D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DF1C437-C2DE-40C5-A49A-BB4A081E0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05481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914D6-F452-45A8-928F-BF4C7581D7EC}"/>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ECDE1ACC-0CD7-4D28-8F60-BD3E4802E5F6}"/>
              </a:ext>
            </a:extLst>
          </p:cNvPr>
          <p:cNvGraphicFramePr>
            <a:graphicFrameLocks noGrp="1"/>
          </p:cNvGraphicFramePr>
          <p:nvPr>
            <p:ph type="chart" sz="quarter" idx="13"/>
            <p:extLst>
              <p:ext uri="{D42A27DB-BD31-4B8C-83A1-F6EECF244321}">
                <p14:modId xmlns:p14="http://schemas.microsoft.com/office/powerpoint/2010/main" val="2281553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4CF311-58A5-40CA-AA5F-181C59A8796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2A146BF-CE3D-409E-B638-383F52DFD6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75288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47D61-8455-490E-B497-7001EDAFC33B}"/>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968E9E16-C6F4-441E-A328-3867CFA43545}"/>
              </a:ext>
            </a:extLst>
          </p:cNvPr>
          <p:cNvGraphicFramePr>
            <a:graphicFrameLocks noGrp="1"/>
          </p:cNvGraphicFramePr>
          <p:nvPr>
            <p:ph type="tbl" sz="quarter" idx="13"/>
            <p:extLst>
              <p:ext uri="{D42A27DB-BD31-4B8C-83A1-F6EECF244321}">
                <p14:modId xmlns:p14="http://schemas.microsoft.com/office/powerpoint/2010/main" val="1548639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68842104"/>
                    </a:ext>
                  </a:extLst>
                </a:gridCol>
                <a:gridCol w="740664">
                  <a:extLst>
                    <a:ext uri="{9D8B030D-6E8A-4147-A177-3AD203B41FA5}">
                      <a16:colId xmlns:a16="http://schemas.microsoft.com/office/drawing/2014/main" val="2045685179"/>
                    </a:ext>
                  </a:extLst>
                </a:gridCol>
                <a:gridCol w="740664">
                  <a:extLst>
                    <a:ext uri="{9D8B030D-6E8A-4147-A177-3AD203B41FA5}">
                      <a16:colId xmlns:a16="http://schemas.microsoft.com/office/drawing/2014/main" val="1138760124"/>
                    </a:ext>
                  </a:extLst>
                </a:gridCol>
                <a:gridCol w="740664">
                  <a:extLst>
                    <a:ext uri="{9D8B030D-6E8A-4147-A177-3AD203B41FA5}">
                      <a16:colId xmlns:a16="http://schemas.microsoft.com/office/drawing/2014/main" val="1402470223"/>
                    </a:ext>
                  </a:extLst>
                </a:gridCol>
                <a:gridCol w="740664">
                  <a:extLst>
                    <a:ext uri="{9D8B030D-6E8A-4147-A177-3AD203B41FA5}">
                      <a16:colId xmlns:a16="http://schemas.microsoft.com/office/drawing/2014/main" val="2304555647"/>
                    </a:ext>
                  </a:extLst>
                </a:gridCol>
                <a:gridCol w="740664">
                  <a:extLst>
                    <a:ext uri="{9D8B030D-6E8A-4147-A177-3AD203B41FA5}">
                      <a16:colId xmlns:a16="http://schemas.microsoft.com/office/drawing/2014/main" val="201974078"/>
                    </a:ext>
                  </a:extLst>
                </a:gridCol>
                <a:gridCol w="740664">
                  <a:extLst>
                    <a:ext uri="{9D8B030D-6E8A-4147-A177-3AD203B41FA5}">
                      <a16:colId xmlns:a16="http://schemas.microsoft.com/office/drawing/2014/main" val="695594631"/>
                    </a:ext>
                  </a:extLst>
                </a:gridCol>
                <a:gridCol w="740664">
                  <a:extLst>
                    <a:ext uri="{9D8B030D-6E8A-4147-A177-3AD203B41FA5}">
                      <a16:colId xmlns:a16="http://schemas.microsoft.com/office/drawing/2014/main" val="3277900953"/>
                    </a:ext>
                  </a:extLst>
                </a:gridCol>
                <a:gridCol w="740664">
                  <a:extLst>
                    <a:ext uri="{9D8B030D-6E8A-4147-A177-3AD203B41FA5}">
                      <a16:colId xmlns:a16="http://schemas.microsoft.com/office/drawing/2014/main" val="2928536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1790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- 2024-02-02 15:58:00</a:t>
                      </a:r>
                      <a:r>
                        <a:rPr kumimoji="0" lang="en-US" sz="1000" b="0" i="0" u="none" strike="noStrike" kern="1200" cap="none" spc="0" normalizeH="0" baseline="0" noProof="0">
                          <a:ln>
                            <a:noFill/>
                          </a:ln>
                          <a:solidFill>
                            <a:prstClr val="black"/>
                          </a:solidFill>
                          <a:effectLst/>
                          <a:uLnTx/>
                          <a:uFillTx/>
                          <a:latin typeface="Calibri"/>
                          <a:ea typeface="+mn-ea"/>
                          <a:cs typeface="+mn-cs"/>
                        </a:rPr>
                        <a:t>
 Our Senior Management team recently delivered a powerful and inspiring New Year's message to all TMA employees about our goals and continuous commitment to our customers and employees in 2024.
This message has us excited as we kick off Insurance Careers Month by highlighting career opportunities at TMA! Whether you're an experienced professional or just starting your career journey, we believe in fostering growth and success every step of the way. Check out our open roles today: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11.108273748723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44248294"/>
                  </a:ext>
                </a:extLst>
              </a:tr>
            </a:tbl>
          </a:graphicData>
        </a:graphic>
      </p:graphicFrame>
      <p:sp>
        <p:nvSpPr>
          <p:cNvPr id="4" name="Text Placeholder 3">
            <a:extLst>
              <a:ext uri="{FF2B5EF4-FFF2-40B4-BE49-F238E27FC236}">
                <a16:creationId xmlns:a16="http://schemas.microsoft.com/office/drawing/2014/main" id="{EC5F289F-D915-4230-9E9C-56EE28B80DE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7088425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515C9-3732-40E3-A14B-4CD88485845B}"/>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ACCECFFF-6C21-449D-B197-2356DFA8C944}"/>
              </a:ext>
            </a:extLst>
          </p:cNvPr>
          <p:cNvGraphicFramePr>
            <a:graphicFrameLocks noGrp="1"/>
          </p:cNvGraphicFramePr>
          <p:nvPr>
            <p:ph type="tbl" sz="quarter" idx="13"/>
            <p:extLst>
              <p:ext uri="{D42A27DB-BD31-4B8C-83A1-F6EECF244321}">
                <p14:modId xmlns:p14="http://schemas.microsoft.com/office/powerpoint/2010/main" val="3097700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232591"/>
                    </a:ext>
                  </a:extLst>
                </a:gridCol>
                <a:gridCol w="740664">
                  <a:extLst>
                    <a:ext uri="{9D8B030D-6E8A-4147-A177-3AD203B41FA5}">
                      <a16:colId xmlns:a16="http://schemas.microsoft.com/office/drawing/2014/main" val="649680586"/>
                    </a:ext>
                  </a:extLst>
                </a:gridCol>
                <a:gridCol w="740664">
                  <a:extLst>
                    <a:ext uri="{9D8B030D-6E8A-4147-A177-3AD203B41FA5}">
                      <a16:colId xmlns:a16="http://schemas.microsoft.com/office/drawing/2014/main" val="2951171776"/>
                    </a:ext>
                  </a:extLst>
                </a:gridCol>
                <a:gridCol w="740664">
                  <a:extLst>
                    <a:ext uri="{9D8B030D-6E8A-4147-A177-3AD203B41FA5}">
                      <a16:colId xmlns:a16="http://schemas.microsoft.com/office/drawing/2014/main" val="739288085"/>
                    </a:ext>
                  </a:extLst>
                </a:gridCol>
                <a:gridCol w="740664">
                  <a:extLst>
                    <a:ext uri="{9D8B030D-6E8A-4147-A177-3AD203B41FA5}">
                      <a16:colId xmlns:a16="http://schemas.microsoft.com/office/drawing/2014/main" val="1029341100"/>
                    </a:ext>
                  </a:extLst>
                </a:gridCol>
                <a:gridCol w="740664">
                  <a:extLst>
                    <a:ext uri="{9D8B030D-6E8A-4147-A177-3AD203B41FA5}">
                      <a16:colId xmlns:a16="http://schemas.microsoft.com/office/drawing/2014/main" val="1521217031"/>
                    </a:ext>
                  </a:extLst>
                </a:gridCol>
                <a:gridCol w="740664">
                  <a:extLst>
                    <a:ext uri="{9D8B030D-6E8A-4147-A177-3AD203B41FA5}">
                      <a16:colId xmlns:a16="http://schemas.microsoft.com/office/drawing/2014/main" val="3827447749"/>
                    </a:ext>
                  </a:extLst>
                </a:gridCol>
                <a:gridCol w="740664">
                  <a:extLst>
                    <a:ext uri="{9D8B030D-6E8A-4147-A177-3AD203B41FA5}">
                      <a16:colId xmlns:a16="http://schemas.microsoft.com/office/drawing/2014/main" val="1966180859"/>
                    </a:ext>
                  </a:extLst>
                </a:gridCol>
                <a:gridCol w="740664">
                  <a:extLst>
                    <a:ext uri="{9D8B030D-6E8A-4147-A177-3AD203B41FA5}">
                      <a16:colId xmlns:a16="http://schemas.microsoft.com/office/drawing/2014/main" val="210598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8657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- 2024-02-05 16:24:25</a:t>
                      </a:r>
                      <a:r>
                        <a:rPr kumimoji="0" lang="en-US" sz="1000" b="0" i="0" u="none" strike="noStrike" kern="1200" cap="none" spc="0" normalizeH="0" baseline="0" noProof="0">
                          <a:ln>
                            <a:noFill/>
                          </a:ln>
                          <a:solidFill>
                            <a:prstClr val="black"/>
                          </a:solidFill>
                          <a:effectLst/>
                          <a:uLnTx/>
                          <a:uFillTx/>
                          <a:latin typeface="Calibri"/>
                          <a:ea typeface="+mn-ea"/>
                          <a:cs typeface="+mn-cs"/>
                        </a:rPr>
                        <a:t>
 One way we support the continuous development of our employees is through participation in the Tokio Marine Emerging Leaders Program (ELP). Each year, a new class of participants has the exciting opportunity to improve real business processes and gain valuable, global exposure to the best practices of Tokio Marine Group Companies.
As we look forward to the 2024 Kick-Off Orientation in March, here’s a look back at our 2023 ELP team! Stay tuned for more about this year's program.
Looking to join a company that values professional growth? Check out our internship opportunities: https://lnkd.in/ehUR9u5P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6.547811993517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61901142"/>
                  </a:ext>
                </a:extLst>
              </a:tr>
            </a:tbl>
          </a:graphicData>
        </a:graphic>
      </p:graphicFrame>
      <p:sp>
        <p:nvSpPr>
          <p:cNvPr id="4" name="Text Placeholder 3">
            <a:extLst>
              <a:ext uri="{FF2B5EF4-FFF2-40B4-BE49-F238E27FC236}">
                <a16:creationId xmlns:a16="http://schemas.microsoft.com/office/drawing/2014/main" id="{F24BE2AF-10AA-4CC6-9F6E-6D3CF5255FF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90306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9877F-FE80-4714-B8AA-F705F2133BBB}"/>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3D8E0680-1EDC-43ED-AF9A-86DE96F593D6}"/>
              </a:ext>
            </a:extLst>
          </p:cNvPr>
          <p:cNvGraphicFramePr>
            <a:graphicFrameLocks noGrp="1"/>
          </p:cNvGraphicFramePr>
          <p:nvPr>
            <p:ph type="tbl" sz="quarter" idx="13"/>
            <p:extLst>
              <p:ext uri="{D42A27DB-BD31-4B8C-83A1-F6EECF244321}">
                <p14:modId xmlns:p14="http://schemas.microsoft.com/office/powerpoint/2010/main" val="417814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059050208"/>
                    </a:ext>
                  </a:extLst>
                </a:gridCol>
                <a:gridCol w="740664">
                  <a:extLst>
                    <a:ext uri="{9D8B030D-6E8A-4147-A177-3AD203B41FA5}">
                      <a16:colId xmlns:a16="http://schemas.microsoft.com/office/drawing/2014/main" val="1908157097"/>
                    </a:ext>
                  </a:extLst>
                </a:gridCol>
                <a:gridCol w="740664">
                  <a:extLst>
                    <a:ext uri="{9D8B030D-6E8A-4147-A177-3AD203B41FA5}">
                      <a16:colId xmlns:a16="http://schemas.microsoft.com/office/drawing/2014/main" val="1485885310"/>
                    </a:ext>
                  </a:extLst>
                </a:gridCol>
                <a:gridCol w="740664">
                  <a:extLst>
                    <a:ext uri="{9D8B030D-6E8A-4147-A177-3AD203B41FA5}">
                      <a16:colId xmlns:a16="http://schemas.microsoft.com/office/drawing/2014/main" val="4145410201"/>
                    </a:ext>
                  </a:extLst>
                </a:gridCol>
                <a:gridCol w="740664">
                  <a:extLst>
                    <a:ext uri="{9D8B030D-6E8A-4147-A177-3AD203B41FA5}">
                      <a16:colId xmlns:a16="http://schemas.microsoft.com/office/drawing/2014/main" val="4284068943"/>
                    </a:ext>
                  </a:extLst>
                </a:gridCol>
                <a:gridCol w="740664">
                  <a:extLst>
                    <a:ext uri="{9D8B030D-6E8A-4147-A177-3AD203B41FA5}">
                      <a16:colId xmlns:a16="http://schemas.microsoft.com/office/drawing/2014/main" val="1708286249"/>
                    </a:ext>
                  </a:extLst>
                </a:gridCol>
                <a:gridCol w="740664">
                  <a:extLst>
                    <a:ext uri="{9D8B030D-6E8A-4147-A177-3AD203B41FA5}">
                      <a16:colId xmlns:a16="http://schemas.microsoft.com/office/drawing/2014/main" val="373247828"/>
                    </a:ext>
                  </a:extLst>
                </a:gridCol>
                <a:gridCol w="740664">
                  <a:extLst>
                    <a:ext uri="{9D8B030D-6E8A-4147-A177-3AD203B41FA5}">
                      <a16:colId xmlns:a16="http://schemas.microsoft.com/office/drawing/2014/main" val="3462903572"/>
                    </a:ext>
                  </a:extLst>
                </a:gridCol>
                <a:gridCol w="740664">
                  <a:extLst>
                    <a:ext uri="{9D8B030D-6E8A-4147-A177-3AD203B41FA5}">
                      <a16:colId xmlns:a16="http://schemas.microsoft.com/office/drawing/2014/main" val="2375186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4072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- 2024-02-08 15:30:01</a:t>
                      </a:r>
                      <a:r>
                        <a:rPr kumimoji="0" lang="en-US" sz="1000" b="0" i="0" u="none" strike="noStrike" kern="1200" cap="none" spc="0" normalizeH="0" baseline="0" noProof="0">
                          <a:ln>
                            <a:noFill/>
                          </a:ln>
                          <a:solidFill>
                            <a:prstClr val="black"/>
                          </a:solidFill>
                          <a:effectLst/>
                          <a:uLnTx/>
                          <a:uFillTx/>
                          <a:latin typeface="Calibri"/>
                          <a:ea typeface="+mn-ea"/>
                          <a:cs typeface="+mn-cs"/>
                        </a:rPr>
                        <a:t>
 We support our team every step of the way, especially during life's important moments. That is why Tokio Marine America prioritizes caregiving leave and parental flex scheduling for our employees.
Want to join a company that values you and your family's well-being? Explore our current job openings today: https://bit.ly/3FPM9Xl
#InsuranceCareersMonth #IMC2024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3.2236400268637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26210955"/>
                  </a:ext>
                </a:extLst>
              </a:tr>
            </a:tbl>
          </a:graphicData>
        </a:graphic>
      </p:graphicFrame>
      <p:sp>
        <p:nvSpPr>
          <p:cNvPr id="4" name="Text Placeholder 3">
            <a:extLst>
              <a:ext uri="{FF2B5EF4-FFF2-40B4-BE49-F238E27FC236}">
                <a16:creationId xmlns:a16="http://schemas.microsoft.com/office/drawing/2014/main" id="{226D3652-7C04-472C-8020-9B65AC2F4BA9}"/>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721545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EE7D-B548-4B9F-A70F-87250EFE5EC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778F2C5E-CF47-402F-A537-C9B13A09C1FE}"/>
              </a:ext>
            </a:extLst>
          </p:cNvPr>
          <p:cNvGraphicFramePr>
            <a:graphicFrameLocks noGrp="1"/>
          </p:cNvGraphicFramePr>
          <p:nvPr>
            <p:ph type="tbl" sz="quarter" idx="13"/>
            <p:extLst>
              <p:ext uri="{D42A27DB-BD31-4B8C-83A1-F6EECF244321}">
                <p14:modId xmlns:p14="http://schemas.microsoft.com/office/powerpoint/2010/main" val="2808137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17453509"/>
                    </a:ext>
                  </a:extLst>
                </a:gridCol>
                <a:gridCol w="576072">
                  <a:extLst>
                    <a:ext uri="{9D8B030D-6E8A-4147-A177-3AD203B41FA5}">
                      <a16:colId xmlns:a16="http://schemas.microsoft.com/office/drawing/2014/main" val="997421251"/>
                    </a:ext>
                  </a:extLst>
                </a:gridCol>
                <a:gridCol w="576072">
                  <a:extLst>
                    <a:ext uri="{9D8B030D-6E8A-4147-A177-3AD203B41FA5}">
                      <a16:colId xmlns:a16="http://schemas.microsoft.com/office/drawing/2014/main" val="2282481969"/>
                    </a:ext>
                  </a:extLst>
                </a:gridCol>
                <a:gridCol w="576072">
                  <a:extLst>
                    <a:ext uri="{9D8B030D-6E8A-4147-A177-3AD203B41FA5}">
                      <a16:colId xmlns:a16="http://schemas.microsoft.com/office/drawing/2014/main" val="4154891858"/>
                    </a:ext>
                  </a:extLst>
                </a:gridCol>
                <a:gridCol w="576072">
                  <a:extLst>
                    <a:ext uri="{9D8B030D-6E8A-4147-A177-3AD203B41FA5}">
                      <a16:colId xmlns:a16="http://schemas.microsoft.com/office/drawing/2014/main" val="1383652898"/>
                    </a:ext>
                  </a:extLst>
                </a:gridCol>
                <a:gridCol w="576072">
                  <a:extLst>
                    <a:ext uri="{9D8B030D-6E8A-4147-A177-3AD203B41FA5}">
                      <a16:colId xmlns:a16="http://schemas.microsoft.com/office/drawing/2014/main" val="2062217602"/>
                    </a:ext>
                  </a:extLst>
                </a:gridCol>
                <a:gridCol w="576072">
                  <a:extLst>
                    <a:ext uri="{9D8B030D-6E8A-4147-A177-3AD203B41FA5}">
                      <a16:colId xmlns:a16="http://schemas.microsoft.com/office/drawing/2014/main" val="1124119385"/>
                    </a:ext>
                  </a:extLst>
                </a:gridCol>
                <a:gridCol w="576072">
                  <a:extLst>
                    <a:ext uri="{9D8B030D-6E8A-4147-A177-3AD203B41FA5}">
                      <a16:colId xmlns:a16="http://schemas.microsoft.com/office/drawing/2014/main" val="473888455"/>
                    </a:ext>
                  </a:extLst>
                </a:gridCol>
                <a:gridCol w="576072">
                  <a:extLst>
                    <a:ext uri="{9D8B030D-6E8A-4147-A177-3AD203B41FA5}">
                      <a16:colId xmlns:a16="http://schemas.microsoft.com/office/drawing/2014/main" val="1174242332"/>
                    </a:ext>
                  </a:extLst>
                </a:gridCol>
                <a:gridCol w="576072">
                  <a:extLst>
                    <a:ext uri="{9D8B030D-6E8A-4147-A177-3AD203B41FA5}">
                      <a16:colId xmlns:a16="http://schemas.microsoft.com/office/drawing/2014/main" val="3069816582"/>
                    </a:ext>
                  </a:extLst>
                </a:gridCol>
                <a:gridCol w="576072">
                  <a:extLst>
                    <a:ext uri="{9D8B030D-6E8A-4147-A177-3AD203B41FA5}">
                      <a16:colId xmlns:a16="http://schemas.microsoft.com/office/drawing/2014/main" val="23243834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467729554"/>
                  </a:ext>
                </a:extLst>
              </a:tr>
              <a:tr h="370840">
                <a:tc>
                  <a:txBody>
                    <a:bodyPr/>
                    <a:lstStyle/>
                    <a:p>
                      <a:r>
                        <a:rPr lang="en-US" sz="1000"/>
                        <a:t>tmamerica</a:t>
                      </a:r>
                    </a:p>
                  </a:txBody>
                  <a:tcPr/>
                </a:tc>
                <a:tc>
                  <a:txBody>
                    <a:bodyPr/>
                    <a:lstStyle/>
                    <a:p>
                      <a:r>
                        <a:rPr lang="en-US" sz="1000"/>
                        <a:t>533</a:t>
                      </a:r>
                    </a:p>
                  </a:txBody>
                  <a:tcPr/>
                </a:tc>
                <a:tc>
                  <a:txBody>
                    <a:bodyPr/>
                    <a:lstStyle/>
                    <a:p>
                      <a:r>
                        <a:rPr lang="en-US" sz="1000"/>
                        <a:t>2</a:t>
                      </a:r>
                    </a:p>
                  </a:txBody>
                  <a:tcPr/>
                </a:tc>
                <a:tc>
                  <a:txBody>
                    <a:bodyPr/>
                    <a:lstStyle/>
                    <a:p>
                      <a:r>
                        <a:rPr lang="en-US" sz="1000"/>
                        <a:t>9</a:t>
                      </a:r>
                    </a:p>
                  </a:txBody>
                  <a:tcPr/>
                </a:tc>
                <a:tc>
                  <a:txBody>
                    <a:bodyPr/>
                    <a:lstStyle/>
                    <a:p>
                      <a:r>
                        <a:rPr lang="en-US" sz="1000"/>
                        <a:t>1</a:t>
                      </a:r>
                    </a:p>
                  </a:txBody>
                  <a:tcPr/>
                </a:tc>
                <a:tc>
                  <a:txBody>
                    <a:bodyPr/>
                    <a:lstStyle/>
                    <a:p>
                      <a:r>
                        <a:rPr lang="en-US" sz="1000"/>
                        <a:t>0</a:t>
                      </a:r>
                    </a:p>
                  </a:txBody>
                  <a:tcPr/>
                </a:tc>
                <a:tc>
                  <a:txBody>
                    <a:bodyPr/>
                    <a:lstStyle/>
                    <a:p>
                      <a:r>
                        <a:rPr lang="en-US" sz="1000"/>
                        <a:t>3</a:t>
                      </a:r>
                    </a:p>
                  </a:txBody>
                  <a:tcPr/>
                </a:tc>
                <a:tc>
                  <a:txBody>
                    <a:bodyPr/>
                    <a:lstStyle/>
                    <a:p>
                      <a:r>
                        <a:rPr lang="en-US" sz="1000"/>
                        <a:t>13</a:t>
                      </a:r>
                    </a:p>
                  </a:txBody>
                  <a:tcPr/>
                </a:tc>
                <a:tc>
                  <a:txBody>
                    <a:bodyPr/>
                    <a:lstStyle/>
                    <a:p>
                      <a:r>
                        <a:rPr lang="en-US" sz="1000"/>
                        <a:t>82</a:t>
                      </a:r>
                    </a:p>
                  </a:txBody>
                  <a:tcPr/>
                </a:tc>
                <a:tc>
                  <a:txBody>
                    <a:bodyPr/>
                    <a:lstStyle/>
                    <a:p>
                      <a:r>
                        <a:rPr lang="en-US" sz="1000"/>
                        <a:t>0</a:t>
                      </a:r>
                    </a:p>
                  </a:txBody>
                  <a:tcPr/>
                </a:tc>
                <a:tc>
                  <a:txBody>
                    <a:bodyPr/>
                    <a:lstStyle/>
                    <a:p>
                      <a:r>
                        <a:rPr lang="en-US" sz="1000"/>
                        <a:t>1.1857 %</a:t>
                      </a:r>
                    </a:p>
                  </a:txBody>
                  <a:tcPr/>
                </a:tc>
                <a:extLst>
                  <a:ext uri="{0D108BD9-81ED-4DB2-BD59-A6C34878D82A}">
                    <a16:rowId xmlns:a16="http://schemas.microsoft.com/office/drawing/2014/main" val="1949936546"/>
                  </a:ext>
                </a:extLst>
              </a:tr>
            </a:tbl>
          </a:graphicData>
        </a:graphic>
      </p:graphicFrame>
      <p:sp>
        <p:nvSpPr>
          <p:cNvPr id="4" name="Text Placeholder 3">
            <a:extLst>
              <a:ext uri="{FF2B5EF4-FFF2-40B4-BE49-F238E27FC236}">
                <a16:creationId xmlns:a16="http://schemas.microsoft.com/office/drawing/2014/main" id="{49E1052F-B55B-46E9-B0B3-4406B105CA41}"/>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657289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1493C-D938-489A-9C99-B549A794C9F7}"/>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160D7D6B-4ACC-419C-874B-98DD9E62C9B6}"/>
              </a:ext>
            </a:extLst>
          </p:cNvPr>
          <p:cNvGraphicFramePr>
            <a:graphicFrameLocks noGrp="1"/>
          </p:cNvGraphicFramePr>
          <p:nvPr>
            <p:ph type="chart" sz="quarter" idx="13"/>
            <p:extLst>
              <p:ext uri="{D42A27DB-BD31-4B8C-83A1-F6EECF244321}">
                <p14:modId xmlns:p14="http://schemas.microsoft.com/office/powerpoint/2010/main" val="686280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9F70F8-A1E6-4F1E-8D5E-9CE27D743A1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B75E03D-79EF-4D1C-B790-8B586D6389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71413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9BA1C-5D47-4439-8F82-14A812751399}"/>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1F20388B-EB24-4D54-B008-DA321878A00E}"/>
              </a:ext>
            </a:extLst>
          </p:cNvPr>
          <p:cNvGraphicFramePr>
            <a:graphicFrameLocks noGrp="1"/>
          </p:cNvGraphicFramePr>
          <p:nvPr>
            <p:ph type="chart" sz="quarter" idx="13"/>
            <p:extLst>
              <p:ext uri="{D42A27DB-BD31-4B8C-83A1-F6EECF244321}">
                <p14:modId xmlns:p14="http://schemas.microsoft.com/office/powerpoint/2010/main" val="1808519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104F55-0404-4D38-9CAE-C417210A562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4176EC6-DDDD-4C40-B932-23C6E417A3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37718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5025E-343F-4CB3-AF8C-7262C4F2FAA7}"/>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ED1C20A3-D034-4948-829F-897329F5AAD2}"/>
              </a:ext>
            </a:extLst>
          </p:cNvPr>
          <p:cNvGraphicFramePr>
            <a:graphicFrameLocks noGrp="1"/>
          </p:cNvGraphicFramePr>
          <p:nvPr>
            <p:ph type="chart" sz="quarter" idx="13"/>
            <p:extLst>
              <p:ext uri="{D42A27DB-BD31-4B8C-83A1-F6EECF244321}">
                <p14:modId xmlns:p14="http://schemas.microsoft.com/office/powerpoint/2010/main" val="1028291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8F3880-E215-45A5-88D7-66B076D27E3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A37712B-0CC0-46B6-973C-CE365FFFE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0500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572-DDFE-430D-8294-B9247C26C6E8}"/>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4360014E-772C-4705-96BB-00662D08604C}"/>
              </a:ext>
            </a:extLst>
          </p:cNvPr>
          <p:cNvGraphicFramePr>
            <a:graphicFrameLocks noGrp="1"/>
          </p:cNvGraphicFramePr>
          <p:nvPr>
            <p:ph type="chart" sz="quarter" idx="13"/>
            <p:extLst>
              <p:ext uri="{D42A27DB-BD31-4B8C-83A1-F6EECF244321}">
                <p14:modId xmlns:p14="http://schemas.microsoft.com/office/powerpoint/2010/main" val="2560616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A86C84-6B34-4E5D-AA15-472A8121880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7245675D-DC82-46FE-90FE-3CDF498BB2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16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800D3-9114-4DC9-AC52-2D25C978ABB2}"/>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859CFE9-79EA-4A18-877F-D0B7A33D002C}"/>
              </a:ext>
            </a:extLst>
          </p:cNvPr>
          <p:cNvGraphicFramePr>
            <a:graphicFrameLocks noGrp="1"/>
          </p:cNvGraphicFramePr>
          <p:nvPr>
            <p:ph type="tbl" sz="quarter" idx="13"/>
            <p:extLst>
              <p:ext uri="{D42A27DB-BD31-4B8C-83A1-F6EECF244321}">
                <p14:modId xmlns:p14="http://schemas.microsoft.com/office/powerpoint/2010/main" val="202384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369380747"/>
                    </a:ext>
                  </a:extLst>
                </a:gridCol>
                <a:gridCol w="1975104">
                  <a:extLst>
                    <a:ext uri="{9D8B030D-6E8A-4147-A177-3AD203B41FA5}">
                      <a16:colId xmlns:a16="http://schemas.microsoft.com/office/drawing/2014/main" val="2139433000"/>
                    </a:ext>
                  </a:extLst>
                </a:gridCol>
                <a:gridCol w="905256">
                  <a:extLst>
                    <a:ext uri="{9D8B030D-6E8A-4147-A177-3AD203B41FA5}">
                      <a16:colId xmlns:a16="http://schemas.microsoft.com/office/drawing/2014/main" val="65667017"/>
                    </a:ext>
                  </a:extLst>
                </a:gridCol>
                <a:gridCol w="905256">
                  <a:extLst>
                    <a:ext uri="{9D8B030D-6E8A-4147-A177-3AD203B41FA5}">
                      <a16:colId xmlns:a16="http://schemas.microsoft.com/office/drawing/2014/main" val="1872895920"/>
                    </a:ext>
                  </a:extLst>
                </a:gridCol>
                <a:gridCol w="905256">
                  <a:extLst>
                    <a:ext uri="{9D8B030D-6E8A-4147-A177-3AD203B41FA5}">
                      <a16:colId xmlns:a16="http://schemas.microsoft.com/office/drawing/2014/main" val="3323059150"/>
                    </a:ext>
                  </a:extLst>
                </a:gridCol>
                <a:gridCol w="905256">
                  <a:extLst>
                    <a:ext uri="{9D8B030D-6E8A-4147-A177-3AD203B41FA5}">
                      <a16:colId xmlns:a16="http://schemas.microsoft.com/office/drawing/2014/main" val="2468925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3011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- 2024-02-23 16:17:26</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LTD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https://quintly-eu-image-storage.s3.amazonaws.com/a8463497d6ac59d9f9b31e3831c67b7f/63adc737e0dc697d4d5a4fd7e4dbe2a7.jpg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47710706"/>
                  </a:ext>
                </a:extLst>
              </a:tr>
            </a:tbl>
          </a:graphicData>
        </a:graphic>
      </p:graphicFrame>
      <p:sp>
        <p:nvSpPr>
          <p:cNvPr id="4" name="Text Placeholder 3">
            <a:extLst>
              <a:ext uri="{FF2B5EF4-FFF2-40B4-BE49-F238E27FC236}">
                <a16:creationId xmlns:a16="http://schemas.microsoft.com/office/drawing/2014/main" id="{7F9F43D1-F71F-4F08-B327-C10331B06D5F}"/>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766786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CEB7B-A301-4DA7-A863-EC138AE77C49}"/>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E326845C-AEDC-4612-B9DF-86AF029FB662}"/>
              </a:ext>
            </a:extLst>
          </p:cNvPr>
          <p:cNvGraphicFramePr>
            <a:graphicFrameLocks noGrp="1"/>
          </p:cNvGraphicFramePr>
          <p:nvPr>
            <p:ph type="tbl" sz="quarter" idx="13"/>
            <p:extLst>
              <p:ext uri="{D42A27DB-BD31-4B8C-83A1-F6EECF244321}">
                <p14:modId xmlns:p14="http://schemas.microsoft.com/office/powerpoint/2010/main" val="1247466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23128953"/>
                    </a:ext>
                  </a:extLst>
                </a:gridCol>
                <a:gridCol w="1975104">
                  <a:extLst>
                    <a:ext uri="{9D8B030D-6E8A-4147-A177-3AD203B41FA5}">
                      <a16:colId xmlns:a16="http://schemas.microsoft.com/office/drawing/2014/main" val="4038051033"/>
                    </a:ext>
                  </a:extLst>
                </a:gridCol>
                <a:gridCol w="905256">
                  <a:extLst>
                    <a:ext uri="{9D8B030D-6E8A-4147-A177-3AD203B41FA5}">
                      <a16:colId xmlns:a16="http://schemas.microsoft.com/office/drawing/2014/main" val="3515606949"/>
                    </a:ext>
                  </a:extLst>
                </a:gridCol>
                <a:gridCol w="905256">
                  <a:extLst>
                    <a:ext uri="{9D8B030D-6E8A-4147-A177-3AD203B41FA5}">
                      <a16:colId xmlns:a16="http://schemas.microsoft.com/office/drawing/2014/main" val="2487645389"/>
                    </a:ext>
                  </a:extLst>
                </a:gridCol>
                <a:gridCol w="905256">
                  <a:extLst>
                    <a:ext uri="{9D8B030D-6E8A-4147-A177-3AD203B41FA5}">
                      <a16:colId xmlns:a16="http://schemas.microsoft.com/office/drawing/2014/main" val="4202744262"/>
                    </a:ext>
                  </a:extLst>
                </a:gridCol>
                <a:gridCol w="905256">
                  <a:extLst>
                    <a:ext uri="{9D8B030D-6E8A-4147-A177-3AD203B41FA5}">
                      <a16:colId xmlns:a16="http://schemas.microsoft.com/office/drawing/2014/main" val="1090732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6255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- 2024-02-14 16:46:07</a:t>
                      </a:r>
                      <a:r>
                        <a:rPr kumimoji="0" lang="en-US" sz="1000" b="0" i="0" u="none" strike="noStrike" kern="1200" cap="none" spc="0" normalizeH="0" baseline="0" noProof="0">
                          <a:ln>
                            <a:noFill/>
                          </a:ln>
                          <a:solidFill>
                            <a:prstClr val="black"/>
                          </a:solidFill>
                          <a:effectLst/>
                          <a:uLnTx/>
                          <a:uFillTx/>
                          <a:latin typeface="Calibri"/>
                          <a:ea typeface="+mn-ea"/>
                          <a:cs typeface="+mn-cs"/>
                        </a:rPr>
                        <a:t>
 I ❤️ TMA
In honor of Valentine's Day and Innovation Month at TMA, we dropped a sweet treat off at each employee’s desk!
We believe in creating a work environment where our employees feel empowered to share their ideas. As we embrace the spirit of innovation and creativity, we are excited to share openings for our intern program. Our interns bring fresh perspectives and prove that no idea is too small.
Ready to turn your ideas into reality? Check out our intern openings: https://bit.ly/TMA-intern
#InsuranceCareersMonth #ICM2024 #hiring #insurancecompany #innovationmonth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https://quintly-eu-image-storage.s3.amazonaws.com/a8463497d6ac59d9f9b31e3831c67b7f/7efcf065bb080e2518624a8b9caa283d.jpg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528011186"/>
                  </a:ext>
                </a:extLst>
              </a:tr>
            </a:tbl>
          </a:graphicData>
        </a:graphic>
      </p:graphicFrame>
      <p:sp>
        <p:nvSpPr>
          <p:cNvPr id="4" name="Text Placeholder 3">
            <a:extLst>
              <a:ext uri="{FF2B5EF4-FFF2-40B4-BE49-F238E27FC236}">
                <a16:creationId xmlns:a16="http://schemas.microsoft.com/office/drawing/2014/main" id="{5E02BC49-9E99-4085-9D70-EF69B0EC937D}"/>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234726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CEAFC-BD38-47E0-9BF8-F913A4FA5798}"/>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724EB958-5E3D-4047-8038-2CBF836F6F07}"/>
              </a:ext>
            </a:extLst>
          </p:cNvPr>
          <p:cNvGraphicFramePr>
            <a:graphicFrameLocks noGrp="1"/>
          </p:cNvGraphicFramePr>
          <p:nvPr>
            <p:ph type="tbl" sz="quarter" idx="13"/>
            <p:extLst>
              <p:ext uri="{D42A27DB-BD31-4B8C-83A1-F6EECF244321}">
                <p14:modId xmlns:p14="http://schemas.microsoft.com/office/powerpoint/2010/main" val="3411824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13612713"/>
                    </a:ext>
                  </a:extLst>
                </a:gridCol>
                <a:gridCol w="1975104">
                  <a:extLst>
                    <a:ext uri="{9D8B030D-6E8A-4147-A177-3AD203B41FA5}">
                      <a16:colId xmlns:a16="http://schemas.microsoft.com/office/drawing/2014/main" val="3484529803"/>
                    </a:ext>
                  </a:extLst>
                </a:gridCol>
                <a:gridCol w="905256">
                  <a:extLst>
                    <a:ext uri="{9D8B030D-6E8A-4147-A177-3AD203B41FA5}">
                      <a16:colId xmlns:a16="http://schemas.microsoft.com/office/drawing/2014/main" val="387122622"/>
                    </a:ext>
                  </a:extLst>
                </a:gridCol>
                <a:gridCol w="905256">
                  <a:extLst>
                    <a:ext uri="{9D8B030D-6E8A-4147-A177-3AD203B41FA5}">
                      <a16:colId xmlns:a16="http://schemas.microsoft.com/office/drawing/2014/main" val="2003104863"/>
                    </a:ext>
                  </a:extLst>
                </a:gridCol>
                <a:gridCol w="905256">
                  <a:extLst>
                    <a:ext uri="{9D8B030D-6E8A-4147-A177-3AD203B41FA5}">
                      <a16:colId xmlns:a16="http://schemas.microsoft.com/office/drawing/2014/main" val="122757357"/>
                    </a:ext>
                  </a:extLst>
                </a:gridCol>
                <a:gridCol w="905256">
                  <a:extLst>
                    <a:ext uri="{9D8B030D-6E8A-4147-A177-3AD203B41FA5}">
                      <a16:colId xmlns:a16="http://schemas.microsoft.com/office/drawing/2014/main" val="3396557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2541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- 2024-02-05 16:31:00</a:t>
                      </a:r>
                      <a:r>
                        <a:rPr kumimoji="0" lang="en-US" sz="1000" b="0" i="0" u="none" strike="noStrike" kern="1200" cap="none" spc="0" normalizeH="0" baseline="0" noProof="0">
                          <a:ln>
                            <a:noFill/>
                          </a:ln>
                          <a:solidFill>
                            <a:prstClr val="black"/>
                          </a:solidFill>
                          <a:effectLst/>
                          <a:uLnTx/>
                          <a:uFillTx/>
                          <a:latin typeface="Calibri"/>
                          <a:ea typeface="+mn-ea"/>
                          <a:cs typeface="+mn-cs"/>
                        </a:rPr>
                        <a:t>
 One way we support the continuous development of our employees is through participation in the Tokio Marine Emerging Leaders Program (ELP). Each year, a new class of participants has the exciting opportunity to improve real business processes and gain valuable, global exposure to the best practices of Tokio Marine Group Companies.
As we look forward to the 2024 Kick-Off Orientation in March, here’s a look back at our 2023 ELP team! Stay tuned for more about this year's program.
Looking to join a company that values professional growth? Check out our internship opportunities: https://bit.ly/TMA-intern 
#InsuranceCareersMonth #ICM2024 #hiring #insurancecompany #insurancecareers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https://quintly-eu-image-storage.s3.amazonaws.com/a8463497d6ac59d9f9b31e3831c67b7f/cf721e0443fcc84881fb2105d2c8dcf6.jpg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996766915"/>
                  </a:ext>
                </a:extLst>
              </a:tr>
            </a:tbl>
          </a:graphicData>
        </a:graphic>
      </p:graphicFrame>
      <p:sp>
        <p:nvSpPr>
          <p:cNvPr id="4" name="Text Placeholder 3">
            <a:extLst>
              <a:ext uri="{FF2B5EF4-FFF2-40B4-BE49-F238E27FC236}">
                <a16:creationId xmlns:a16="http://schemas.microsoft.com/office/drawing/2014/main" id="{49730519-1607-49EF-9C2C-91B74A1F8EF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891017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3894B-61BF-4B9B-92D1-748CB6AD9AA7}"/>
              </a:ext>
            </a:extLst>
          </p:cNvPr>
          <p:cNvSpPr>
            <a:spLocks noGrp="1"/>
          </p:cNvSpPr>
          <p:nvPr>
            <p:ph type="title"/>
          </p:nvPr>
        </p:nvSpPr>
        <p:spPr/>
        <p:txBody>
          <a:bodyPr/>
          <a:lstStyle/>
          <a:p>
            <a:r>
              <a:rPr lang="en-US"/>
              <a:t>LinkedIn Posts Table | All profiles - 1 of 25</a:t>
            </a:r>
          </a:p>
        </p:txBody>
      </p:sp>
      <p:graphicFrame>
        <p:nvGraphicFramePr>
          <p:cNvPr id="5" name="Table Placeholder 4">
            <a:extLst>
              <a:ext uri="{FF2B5EF4-FFF2-40B4-BE49-F238E27FC236}">
                <a16:creationId xmlns:a16="http://schemas.microsoft.com/office/drawing/2014/main" id="{2589F522-A538-428C-8480-5EEE17507A2D}"/>
              </a:ext>
            </a:extLst>
          </p:cNvPr>
          <p:cNvGraphicFramePr>
            <a:graphicFrameLocks noGrp="1"/>
          </p:cNvGraphicFramePr>
          <p:nvPr>
            <p:ph type="tbl" sz="quarter" idx="13"/>
            <p:extLst>
              <p:ext uri="{D42A27DB-BD31-4B8C-83A1-F6EECF244321}">
                <p14:modId xmlns:p14="http://schemas.microsoft.com/office/powerpoint/2010/main" val="3097031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49232198"/>
                    </a:ext>
                  </a:extLst>
                </a:gridCol>
                <a:gridCol w="1563623">
                  <a:extLst>
                    <a:ext uri="{9D8B030D-6E8A-4147-A177-3AD203B41FA5}">
                      <a16:colId xmlns:a16="http://schemas.microsoft.com/office/drawing/2014/main" val="3199683932"/>
                    </a:ext>
                  </a:extLst>
                </a:gridCol>
                <a:gridCol w="493776">
                  <a:extLst>
                    <a:ext uri="{9D8B030D-6E8A-4147-A177-3AD203B41FA5}">
                      <a16:colId xmlns:a16="http://schemas.microsoft.com/office/drawing/2014/main" val="2349549832"/>
                    </a:ext>
                  </a:extLst>
                </a:gridCol>
                <a:gridCol w="493776">
                  <a:extLst>
                    <a:ext uri="{9D8B030D-6E8A-4147-A177-3AD203B41FA5}">
                      <a16:colId xmlns:a16="http://schemas.microsoft.com/office/drawing/2014/main" val="2089683344"/>
                    </a:ext>
                  </a:extLst>
                </a:gridCol>
                <a:gridCol w="493776">
                  <a:extLst>
                    <a:ext uri="{9D8B030D-6E8A-4147-A177-3AD203B41FA5}">
                      <a16:colId xmlns:a16="http://schemas.microsoft.com/office/drawing/2014/main" val="129700505"/>
                    </a:ext>
                  </a:extLst>
                </a:gridCol>
                <a:gridCol w="493776">
                  <a:extLst>
                    <a:ext uri="{9D8B030D-6E8A-4147-A177-3AD203B41FA5}">
                      <a16:colId xmlns:a16="http://schemas.microsoft.com/office/drawing/2014/main" val="2290861838"/>
                    </a:ext>
                  </a:extLst>
                </a:gridCol>
                <a:gridCol w="493776">
                  <a:extLst>
                    <a:ext uri="{9D8B030D-6E8A-4147-A177-3AD203B41FA5}">
                      <a16:colId xmlns:a16="http://schemas.microsoft.com/office/drawing/2014/main" val="1480230144"/>
                    </a:ext>
                  </a:extLst>
                </a:gridCol>
                <a:gridCol w="493776">
                  <a:extLst>
                    <a:ext uri="{9D8B030D-6E8A-4147-A177-3AD203B41FA5}">
                      <a16:colId xmlns:a16="http://schemas.microsoft.com/office/drawing/2014/main" val="1281202283"/>
                    </a:ext>
                  </a:extLst>
                </a:gridCol>
                <a:gridCol w="493776">
                  <a:extLst>
                    <a:ext uri="{9D8B030D-6E8A-4147-A177-3AD203B41FA5}">
                      <a16:colId xmlns:a16="http://schemas.microsoft.com/office/drawing/2014/main" val="3795443310"/>
                    </a:ext>
                  </a:extLst>
                </a:gridCol>
                <a:gridCol w="493776">
                  <a:extLst>
                    <a:ext uri="{9D8B030D-6E8A-4147-A177-3AD203B41FA5}">
                      <a16:colId xmlns:a16="http://schemas.microsoft.com/office/drawing/2014/main" val="2100273616"/>
                    </a:ext>
                  </a:extLst>
                </a:gridCol>
                <a:gridCol w="493776">
                  <a:extLst>
                    <a:ext uri="{9D8B030D-6E8A-4147-A177-3AD203B41FA5}">
                      <a16:colId xmlns:a16="http://schemas.microsoft.com/office/drawing/2014/main" val="1025927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48626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- 2024-03-04 11:02:23</a:t>
                      </a:r>
                      <a:r>
                        <a:rPr kumimoji="0" lang="en-US" sz="1000" b="0" i="0" u="none" strike="noStrike" kern="1200" cap="none" spc="0" normalizeH="0" baseline="0" noProof="0">
                          <a:ln>
                            <a:noFill/>
                          </a:ln>
                          <a:solidFill>
                            <a:prstClr val="black"/>
                          </a:solidFill>
                          <a:effectLst/>
                          <a:uLnTx/>
                          <a:uFillTx/>
                          <a:latin typeface="Calibri"/>
                          <a:ea typeface="+mn-ea"/>
                          <a:cs typeface="+mn-cs"/>
                        </a:rPr>
                        <a:t>
 Driving innovation at a global company can come with many challenges. Different cultures, laws, and languages are just a few. Check out this clip to hear Robert Pick, EVP &amp; Chief Information Officer, explain how Tokio Marine fosters innovation.
Watch the full episode of #CoffeeandCodeless here: https://bit.ly/3T5oTej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10.611303344867 %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extLst>
                  <a:ext uri="{0D108BD9-81ED-4DB2-BD59-A6C34878D82A}">
                    <a16:rowId xmlns:a16="http://schemas.microsoft.com/office/drawing/2014/main" val="2789792714"/>
                  </a:ext>
                </a:extLst>
              </a:tr>
            </a:tbl>
          </a:graphicData>
        </a:graphic>
      </p:graphicFrame>
      <p:sp>
        <p:nvSpPr>
          <p:cNvPr id="4" name="Text Placeholder 3">
            <a:extLst>
              <a:ext uri="{FF2B5EF4-FFF2-40B4-BE49-F238E27FC236}">
                <a16:creationId xmlns:a16="http://schemas.microsoft.com/office/drawing/2014/main" id="{69B0924D-D5AC-407C-84E1-C0D64B510944}"/>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1741114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62868-A963-45CC-98B1-1FE31FC6B694}"/>
              </a:ext>
            </a:extLst>
          </p:cNvPr>
          <p:cNvSpPr>
            <a:spLocks noGrp="1"/>
          </p:cNvSpPr>
          <p:nvPr>
            <p:ph type="title"/>
          </p:nvPr>
        </p:nvSpPr>
        <p:spPr/>
        <p:txBody>
          <a:bodyPr/>
          <a:lstStyle/>
          <a:p>
            <a:r>
              <a:rPr lang="en-US"/>
              <a:t>LinkedIn Posts Table | All profiles - 2 of 25</a:t>
            </a:r>
          </a:p>
        </p:txBody>
      </p:sp>
      <p:graphicFrame>
        <p:nvGraphicFramePr>
          <p:cNvPr id="5" name="Table Placeholder 4">
            <a:extLst>
              <a:ext uri="{FF2B5EF4-FFF2-40B4-BE49-F238E27FC236}">
                <a16:creationId xmlns:a16="http://schemas.microsoft.com/office/drawing/2014/main" id="{222ACDA7-424B-471C-8AFC-E865AB20D5B5}"/>
              </a:ext>
            </a:extLst>
          </p:cNvPr>
          <p:cNvGraphicFramePr>
            <a:graphicFrameLocks noGrp="1"/>
          </p:cNvGraphicFramePr>
          <p:nvPr>
            <p:ph type="tbl" sz="quarter" idx="13"/>
            <p:extLst>
              <p:ext uri="{D42A27DB-BD31-4B8C-83A1-F6EECF244321}">
                <p14:modId xmlns:p14="http://schemas.microsoft.com/office/powerpoint/2010/main" val="240430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86195244"/>
                    </a:ext>
                  </a:extLst>
                </a:gridCol>
                <a:gridCol w="1563623">
                  <a:extLst>
                    <a:ext uri="{9D8B030D-6E8A-4147-A177-3AD203B41FA5}">
                      <a16:colId xmlns:a16="http://schemas.microsoft.com/office/drawing/2014/main" val="4039500943"/>
                    </a:ext>
                  </a:extLst>
                </a:gridCol>
                <a:gridCol w="493776">
                  <a:extLst>
                    <a:ext uri="{9D8B030D-6E8A-4147-A177-3AD203B41FA5}">
                      <a16:colId xmlns:a16="http://schemas.microsoft.com/office/drawing/2014/main" val="4223555681"/>
                    </a:ext>
                  </a:extLst>
                </a:gridCol>
                <a:gridCol w="493776">
                  <a:extLst>
                    <a:ext uri="{9D8B030D-6E8A-4147-A177-3AD203B41FA5}">
                      <a16:colId xmlns:a16="http://schemas.microsoft.com/office/drawing/2014/main" val="4076160572"/>
                    </a:ext>
                  </a:extLst>
                </a:gridCol>
                <a:gridCol w="493776">
                  <a:extLst>
                    <a:ext uri="{9D8B030D-6E8A-4147-A177-3AD203B41FA5}">
                      <a16:colId xmlns:a16="http://schemas.microsoft.com/office/drawing/2014/main" val="1138212298"/>
                    </a:ext>
                  </a:extLst>
                </a:gridCol>
                <a:gridCol w="493776">
                  <a:extLst>
                    <a:ext uri="{9D8B030D-6E8A-4147-A177-3AD203B41FA5}">
                      <a16:colId xmlns:a16="http://schemas.microsoft.com/office/drawing/2014/main" val="868423248"/>
                    </a:ext>
                  </a:extLst>
                </a:gridCol>
                <a:gridCol w="493776">
                  <a:extLst>
                    <a:ext uri="{9D8B030D-6E8A-4147-A177-3AD203B41FA5}">
                      <a16:colId xmlns:a16="http://schemas.microsoft.com/office/drawing/2014/main" val="1346202692"/>
                    </a:ext>
                  </a:extLst>
                </a:gridCol>
                <a:gridCol w="493776">
                  <a:extLst>
                    <a:ext uri="{9D8B030D-6E8A-4147-A177-3AD203B41FA5}">
                      <a16:colId xmlns:a16="http://schemas.microsoft.com/office/drawing/2014/main" val="3421578360"/>
                    </a:ext>
                  </a:extLst>
                </a:gridCol>
                <a:gridCol w="493776">
                  <a:extLst>
                    <a:ext uri="{9D8B030D-6E8A-4147-A177-3AD203B41FA5}">
                      <a16:colId xmlns:a16="http://schemas.microsoft.com/office/drawing/2014/main" val="798018244"/>
                    </a:ext>
                  </a:extLst>
                </a:gridCol>
                <a:gridCol w="493776">
                  <a:extLst>
                    <a:ext uri="{9D8B030D-6E8A-4147-A177-3AD203B41FA5}">
                      <a16:colId xmlns:a16="http://schemas.microsoft.com/office/drawing/2014/main" val="1281330346"/>
                    </a:ext>
                  </a:extLst>
                </a:gridCol>
                <a:gridCol w="493776">
                  <a:extLst>
                    <a:ext uri="{9D8B030D-6E8A-4147-A177-3AD203B41FA5}">
                      <a16:colId xmlns:a16="http://schemas.microsoft.com/office/drawing/2014/main" val="413095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1560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- 2024-03-01 15:56:54</a:t>
                      </a:r>
                      <a:r>
                        <a:rPr kumimoji="0" lang="en-US" sz="1000" b="0" i="0" u="none" strike="noStrike" kern="1200" cap="none" spc="0" normalizeH="0" baseline="0" noProof="0">
                          <a:ln>
                            <a:noFill/>
                          </a:ln>
                          <a:solidFill>
                            <a:prstClr val="black"/>
                          </a:solidFill>
                          <a:effectLst/>
                          <a:uLnTx/>
                          <a:uFillTx/>
                          <a:latin typeface="Calibri"/>
                          <a:ea typeface="+mn-ea"/>
                          <a:cs typeface="+mn-cs"/>
                        </a:rPr>
                        <a:t>
 To wrap up Innovation Month at TMA, we're sharing some of our employees' insightful answers to our question of the week. No idea is too small, and our employees had great responses that we look forward to integrating into our work.
Thank you to all of our employees who participated in our weekly prompts. Through innovative thinking, we can continue being a great partner for our agents and customers, as well as a top workplace!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4.9701789264414 %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extLst>
                  <a:ext uri="{0D108BD9-81ED-4DB2-BD59-A6C34878D82A}">
                    <a16:rowId xmlns:a16="http://schemas.microsoft.com/office/drawing/2014/main" val="3116777593"/>
                  </a:ext>
                </a:extLst>
              </a:tr>
            </a:tbl>
          </a:graphicData>
        </a:graphic>
      </p:graphicFrame>
      <p:sp>
        <p:nvSpPr>
          <p:cNvPr id="4" name="Text Placeholder 3">
            <a:extLst>
              <a:ext uri="{FF2B5EF4-FFF2-40B4-BE49-F238E27FC236}">
                <a16:creationId xmlns:a16="http://schemas.microsoft.com/office/drawing/2014/main" id="{76DB8AB4-F602-4F84-A55C-4C775788DFA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86988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AC9-798E-424E-A8F2-6286A5F978DB}"/>
              </a:ext>
            </a:extLst>
          </p:cNvPr>
          <p:cNvSpPr>
            <a:spLocks noGrp="1"/>
          </p:cNvSpPr>
          <p:nvPr>
            <p:ph type="title"/>
          </p:nvPr>
        </p:nvSpPr>
        <p:spPr/>
        <p:txBody>
          <a:bodyPr/>
          <a:lstStyle/>
          <a:p>
            <a:r>
              <a:rPr lang="en-US"/>
              <a:t>LinkedIn Posts Table | All profiles - 3 of 25</a:t>
            </a:r>
          </a:p>
        </p:txBody>
      </p:sp>
      <p:graphicFrame>
        <p:nvGraphicFramePr>
          <p:cNvPr id="5" name="Table Placeholder 4">
            <a:extLst>
              <a:ext uri="{FF2B5EF4-FFF2-40B4-BE49-F238E27FC236}">
                <a16:creationId xmlns:a16="http://schemas.microsoft.com/office/drawing/2014/main" id="{BCE5CCB1-AF6D-4964-94D6-54A29C3F620A}"/>
              </a:ext>
            </a:extLst>
          </p:cNvPr>
          <p:cNvGraphicFramePr>
            <a:graphicFrameLocks noGrp="1"/>
          </p:cNvGraphicFramePr>
          <p:nvPr>
            <p:ph type="tbl" sz="quarter" idx="13"/>
            <p:extLst>
              <p:ext uri="{D42A27DB-BD31-4B8C-83A1-F6EECF244321}">
                <p14:modId xmlns:p14="http://schemas.microsoft.com/office/powerpoint/2010/main" val="1283266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89691010"/>
                    </a:ext>
                  </a:extLst>
                </a:gridCol>
                <a:gridCol w="1563623">
                  <a:extLst>
                    <a:ext uri="{9D8B030D-6E8A-4147-A177-3AD203B41FA5}">
                      <a16:colId xmlns:a16="http://schemas.microsoft.com/office/drawing/2014/main" val="1839161748"/>
                    </a:ext>
                  </a:extLst>
                </a:gridCol>
                <a:gridCol w="493776">
                  <a:extLst>
                    <a:ext uri="{9D8B030D-6E8A-4147-A177-3AD203B41FA5}">
                      <a16:colId xmlns:a16="http://schemas.microsoft.com/office/drawing/2014/main" val="2411689195"/>
                    </a:ext>
                  </a:extLst>
                </a:gridCol>
                <a:gridCol w="493776">
                  <a:extLst>
                    <a:ext uri="{9D8B030D-6E8A-4147-A177-3AD203B41FA5}">
                      <a16:colId xmlns:a16="http://schemas.microsoft.com/office/drawing/2014/main" val="1587614969"/>
                    </a:ext>
                  </a:extLst>
                </a:gridCol>
                <a:gridCol w="493776">
                  <a:extLst>
                    <a:ext uri="{9D8B030D-6E8A-4147-A177-3AD203B41FA5}">
                      <a16:colId xmlns:a16="http://schemas.microsoft.com/office/drawing/2014/main" val="2854269307"/>
                    </a:ext>
                  </a:extLst>
                </a:gridCol>
                <a:gridCol w="493776">
                  <a:extLst>
                    <a:ext uri="{9D8B030D-6E8A-4147-A177-3AD203B41FA5}">
                      <a16:colId xmlns:a16="http://schemas.microsoft.com/office/drawing/2014/main" val="900837945"/>
                    </a:ext>
                  </a:extLst>
                </a:gridCol>
                <a:gridCol w="493776">
                  <a:extLst>
                    <a:ext uri="{9D8B030D-6E8A-4147-A177-3AD203B41FA5}">
                      <a16:colId xmlns:a16="http://schemas.microsoft.com/office/drawing/2014/main" val="37493021"/>
                    </a:ext>
                  </a:extLst>
                </a:gridCol>
                <a:gridCol w="493776">
                  <a:extLst>
                    <a:ext uri="{9D8B030D-6E8A-4147-A177-3AD203B41FA5}">
                      <a16:colId xmlns:a16="http://schemas.microsoft.com/office/drawing/2014/main" val="560687238"/>
                    </a:ext>
                  </a:extLst>
                </a:gridCol>
                <a:gridCol w="493776">
                  <a:extLst>
                    <a:ext uri="{9D8B030D-6E8A-4147-A177-3AD203B41FA5}">
                      <a16:colId xmlns:a16="http://schemas.microsoft.com/office/drawing/2014/main" val="3103665878"/>
                    </a:ext>
                  </a:extLst>
                </a:gridCol>
                <a:gridCol w="493776">
                  <a:extLst>
                    <a:ext uri="{9D8B030D-6E8A-4147-A177-3AD203B41FA5}">
                      <a16:colId xmlns:a16="http://schemas.microsoft.com/office/drawing/2014/main" val="2873188304"/>
                    </a:ext>
                  </a:extLst>
                </a:gridCol>
                <a:gridCol w="493776">
                  <a:extLst>
                    <a:ext uri="{9D8B030D-6E8A-4147-A177-3AD203B41FA5}">
                      <a16:colId xmlns:a16="http://schemas.microsoft.com/office/drawing/2014/main" val="3171088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3481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15:49:22</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what a day in the life of a PHLY employee looks like? While every role and day varies, we asked Nicole McGovern on our Talent Acquisition team to give us a glimpse into her workday. Head over to our Instagram (@phlyinsurance) for an exclusive behind-the-scenes look into her day! 🌟
Can't catch it live? Don't worry! You can catch up by checking out our Instagram Story Highlights for a recap. #TEAMPHLY #DayInTheLife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8.4659261483038 %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06419110"/>
                  </a:ext>
                </a:extLst>
              </a:tr>
            </a:tbl>
          </a:graphicData>
        </a:graphic>
      </p:graphicFrame>
      <p:sp>
        <p:nvSpPr>
          <p:cNvPr id="4" name="Text Placeholder 3">
            <a:extLst>
              <a:ext uri="{FF2B5EF4-FFF2-40B4-BE49-F238E27FC236}">
                <a16:creationId xmlns:a16="http://schemas.microsoft.com/office/drawing/2014/main" id="{CDBEC6FE-2BF1-4514-B03F-D0013165E4C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8831650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0B19-3D5A-4A3D-8A6F-6753A50AA50E}"/>
              </a:ext>
            </a:extLst>
          </p:cNvPr>
          <p:cNvSpPr>
            <a:spLocks noGrp="1"/>
          </p:cNvSpPr>
          <p:nvPr>
            <p:ph type="title"/>
          </p:nvPr>
        </p:nvSpPr>
        <p:spPr/>
        <p:txBody>
          <a:bodyPr/>
          <a:lstStyle/>
          <a:p>
            <a:r>
              <a:rPr lang="en-US"/>
              <a:t>LinkedIn Posts Table | All profiles - 4 of 25</a:t>
            </a:r>
          </a:p>
        </p:txBody>
      </p:sp>
      <p:graphicFrame>
        <p:nvGraphicFramePr>
          <p:cNvPr id="5" name="Table Placeholder 4">
            <a:extLst>
              <a:ext uri="{FF2B5EF4-FFF2-40B4-BE49-F238E27FC236}">
                <a16:creationId xmlns:a16="http://schemas.microsoft.com/office/drawing/2014/main" id="{5BD94A0A-00A6-4A1D-B1C0-AB97CCCEFD7E}"/>
              </a:ext>
            </a:extLst>
          </p:cNvPr>
          <p:cNvGraphicFramePr>
            <a:graphicFrameLocks noGrp="1"/>
          </p:cNvGraphicFramePr>
          <p:nvPr>
            <p:ph type="tbl" sz="quarter" idx="13"/>
            <p:extLst>
              <p:ext uri="{D42A27DB-BD31-4B8C-83A1-F6EECF244321}">
                <p14:modId xmlns:p14="http://schemas.microsoft.com/office/powerpoint/2010/main" val="318146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39144856"/>
                    </a:ext>
                  </a:extLst>
                </a:gridCol>
                <a:gridCol w="1563623">
                  <a:extLst>
                    <a:ext uri="{9D8B030D-6E8A-4147-A177-3AD203B41FA5}">
                      <a16:colId xmlns:a16="http://schemas.microsoft.com/office/drawing/2014/main" val="813479788"/>
                    </a:ext>
                  </a:extLst>
                </a:gridCol>
                <a:gridCol w="493776">
                  <a:extLst>
                    <a:ext uri="{9D8B030D-6E8A-4147-A177-3AD203B41FA5}">
                      <a16:colId xmlns:a16="http://schemas.microsoft.com/office/drawing/2014/main" val="1114204680"/>
                    </a:ext>
                  </a:extLst>
                </a:gridCol>
                <a:gridCol w="493776">
                  <a:extLst>
                    <a:ext uri="{9D8B030D-6E8A-4147-A177-3AD203B41FA5}">
                      <a16:colId xmlns:a16="http://schemas.microsoft.com/office/drawing/2014/main" val="3485195402"/>
                    </a:ext>
                  </a:extLst>
                </a:gridCol>
                <a:gridCol w="493776">
                  <a:extLst>
                    <a:ext uri="{9D8B030D-6E8A-4147-A177-3AD203B41FA5}">
                      <a16:colId xmlns:a16="http://schemas.microsoft.com/office/drawing/2014/main" val="2550884271"/>
                    </a:ext>
                  </a:extLst>
                </a:gridCol>
                <a:gridCol w="493776">
                  <a:extLst>
                    <a:ext uri="{9D8B030D-6E8A-4147-A177-3AD203B41FA5}">
                      <a16:colId xmlns:a16="http://schemas.microsoft.com/office/drawing/2014/main" val="3080494065"/>
                    </a:ext>
                  </a:extLst>
                </a:gridCol>
                <a:gridCol w="493776">
                  <a:extLst>
                    <a:ext uri="{9D8B030D-6E8A-4147-A177-3AD203B41FA5}">
                      <a16:colId xmlns:a16="http://schemas.microsoft.com/office/drawing/2014/main" val="652208092"/>
                    </a:ext>
                  </a:extLst>
                </a:gridCol>
                <a:gridCol w="493776">
                  <a:extLst>
                    <a:ext uri="{9D8B030D-6E8A-4147-A177-3AD203B41FA5}">
                      <a16:colId xmlns:a16="http://schemas.microsoft.com/office/drawing/2014/main" val="1848541651"/>
                    </a:ext>
                  </a:extLst>
                </a:gridCol>
                <a:gridCol w="493776">
                  <a:extLst>
                    <a:ext uri="{9D8B030D-6E8A-4147-A177-3AD203B41FA5}">
                      <a16:colId xmlns:a16="http://schemas.microsoft.com/office/drawing/2014/main" val="3376089548"/>
                    </a:ext>
                  </a:extLst>
                </a:gridCol>
                <a:gridCol w="493776">
                  <a:extLst>
                    <a:ext uri="{9D8B030D-6E8A-4147-A177-3AD203B41FA5}">
                      <a16:colId xmlns:a16="http://schemas.microsoft.com/office/drawing/2014/main" val="3041693694"/>
                    </a:ext>
                  </a:extLst>
                </a:gridCol>
                <a:gridCol w="493776">
                  <a:extLst>
                    <a:ext uri="{9D8B030D-6E8A-4147-A177-3AD203B41FA5}">
                      <a16:colId xmlns:a16="http://schemas.microsoft.com/office/drawing/2014/main" val="3250414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7836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- 2024-03-01 11:44:00</a:t>
                      </a:r>
                      <a:r>
                        <a:rPr kumimoji="0" lang="en-US" sz="1000" b="0" i="0" u="none" strike="noStrike" kern="1200" cap="none" spc="0" normalizeH="0" baseline="0" noProof="0">
                          <a:ln>
                            <a:noFill/>
                          </a:ln>
                          <a:solidFill>
                            <a:prstClr val="black"/>
                          </a:solidFill>
                          <a:effectLst/>
                          <a:uLnTx/>
                          <a:uFillTx/>
                          <a:latin typeface="Calibri"/>
                          <a:ea typeface="+mn-ea"/>
                          <a:cs typeface="+mn-cs"/>
                        </a:rPr>
                        <a:t>
 We asked Yuki Y. of our Legal department about her professional development with FICOH and what insights she’s gained about herself. 
“I really appreciate FICOH and Tokio Marine’s growth mindset and their willingness to train their associates. When I transferred from Human Resources to Legal, I didn’t have prior legal experience. I’m grateful they took a chance on me and provided me with the training I needed to grow in my role,” she says.
Yuki also highlights her participation in Tokio Marine’s Emerging Leadership Program in 2019, which she describes as the most challenging and memorable project of her career thus far. 
Reflecting more about her professional journey, Yuki shared advice she would give her younger self at the start of her career: “Worry less and just do it.” She confesses she still needs to remind herself to worry less. “At the end of the day, you learn so much more from trying something than just thinking about it.”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6.8055555555556 %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19928724"/>
                  </a:ext>
                </a:extLst>
              </a:tr>
            </a:tbl>
          </a:graphicData>
        </a:graphic>
      </p:graphicFrame>
      <p:sp>
        <p:nvSpPr>
          <p:cNvPr id="4" name="Text Placeholder 3">
            <a:extLst>
              <a:ext uri="{FF2B5EF4-FFF2-40B4-BE49-F238E27FC236}">
                <a16:creationId xmlns:a16="http://schemas.microsoft.com/office/drawing/2014/main" id="{53DE683F-5311-4D55-9057-0755DB32FBF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6739079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9FDDF-76FE-476D-A761-DE75C03FD47F}"/>
              </a:ext>
            </a:extLst>
          </p:cNvPr>
          <p:cNvSpPr>
            <a:spLocks noGrp="1"/>
          </p:cNvSpPr>
          <p:nvPr>
            <p:ph type="title"/>
          </p:nvPr>
        </p:nvSpPr>
        <p:spPr/>
        <p:txBody>
          <a:bodyPr/>
          <a:lstStyle/>
          <a:p>
            <a:r>
              <a:rPr lang="en-US"/>
              <a:t>LinkedIn Posts Table | All profiles - 5 of 25</a:t>
            </a:r>
          </a:p>
        </p:txBody>
      </p:sp>
      <p:graphicFrame>
        <p:nvGraphicFramePr>
          <p:cNvPr id="5" name="Table Placeholder 4">
            <a:extLst>
              <a:ext uri="{FF2B5EF4-FFF2-40B4-BE49-F238E27FC236}">
                <a16:creationId xmlns:a16="http://schemas.microsoft.com/office/drawing/2014/main" id="{964A177F-95BC-4BD5-BEF2-3FDF60A917C5}"/>
              </a:ext>
            </a:extLst>
          </p:cNvPr>
          <p:cNvGraphicFramePr>
            <a:graphicFrameLocks noGrp="1"/>
          </p:cNvGraphicFramePr>
          <p:nvPr>
            <p:ph type="tbl" sz="quarter" idx="13"/>
            <p:extLst>
              <p:ext uri="{D42A27DB-BD31-4B8C-83A1-F6EECF244321}">
                <p14:modId xmlns:p14="http://schemas.microsoft.com/office/powerpoint/2010/main" val="4233043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42269886"/>
                    </a:ext>
                  </a:extLst>
                </a:gridCol>
                <a:gridCol w="1563623">
                  <a:extLst>
                    <a:ext uri="{9D8B030D-6E8A-4147-A177-3AD203B41FA5}">
                      <a16:colId xmlns:a16="http://schemas.microsoft.com/office/drawing/2014/main" val="553379803"/>
                    </a:ext>
                  </a:extLst>
                </a:gridCol>
                <a:gridCol w="493776">
                  <a:extLst>
                    <a:ext uri="{9D8B030D-6E8A-4147-A177-3AD203B41FA5}">
                      <a16:colId xmlns:a16="http://schemas.microsoft.com/office/drawing/2014/main" val="3188151706"/>
                    </a:ext>
                  </a:extLst>
                </a:gridCol>
                <a:gridCol w="493776">
                  <a:extLst>
                    <a:ext uri="{9D8B030D-6E8A-4147-A177-3AD203B41FA5}">
                      <a16:colId xmlns:a16="http://schemas.microsoft.com/office/drawing/2014/main" val="2479410072"/>
                    </a:ext>
                  </a:extLst>
                </a:gridCol>
                <a:gridCol w="493776">
                  <a:extLst>
                    <a:ext uri="{9D8B030D-6E8A-4147-A177-3AD203B41FA5}">
                      <a16:colId xmlns:a16="http://schemas.microsoft.com/office/drawing/2014/main" val="2147157976"/>
                    </a:ext>
                  </a:extLst>
                </a:gridCol>
                <a:gridCol w="493776">
                  <a:extLst>
                    <a:ext uri="{9D8B030D-6E8A-4147-A177-3AD203B41FA5}">
                      <a16:colId xmlns:a16="http://schemas.microsoft.com/office/drawing/2014/main" val="3652425547"/>
                    </a:ext>
                  </a:extLst>
                </a:gridCol>
                <a:gridCol w="493776">
                  <a:extLst>
                    <a:ext uri="{9D8B030D-6E8A-4147-A177-3AD203B41FA5}">
                      <a16:colId xmlns:a16="http://schemas.microsoft.com/office/drawing/2014/main" val="2762642163"/>
                    </a:ext>
                  </a:extLst>
                </a:gridCol>
                <a:gridCol w="493776">
                  <a:extLst>
                    <a:ext uri="{9D8B030D-6E8A-4147-A177-3AD203B41FA5}">
                      <a16:colId xmlns:a16="http://schemas.microsoft.com/office/drawing/2014/main" val="2537981539"/>
                    </a:ext>
                  </a:extLst>
                </a:gridCol>
                <a:gridCol w="493776">
                  <a:extLst>
                    <a:ext uri="{9D8B030D-6E8A-4147-A177-3AD203B41FA5}">
                      <a16:colId xmlns:a16="http://schemas.microsoft.com/office/drawing/2014/main" val="3903648905"/>
                    </a:ext>
                  </a:extLst>
                </a:gridCol>
                <a:gridCol w="493776">
                  <a:extLst>
                    <a:ext uri="{9D8B030D-6E8A-4147-A177-3AD203B41FA5}">
                      <a16:colId xmlns:a16="http://schemas.microsoft.com/office/drawing/2014/main" val="4087510159"/>
                    </a:ext>
                  </a:extLst>
                </a:gridCol>
                <a:gridCol w="493776">
                  <a:extLst>
                    <a:ext uri="{9D8B030D-6E8A-4147-A177-3AD203B41FA5}">
                      <a16:colId xmlns:a16="http://schemas.microsoft.com/office/drawing/2014/main" val="346310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878203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- 2024-03-01 10:00:28</a:t>
                      </a:r>
                      <a:r>
                        <a:rPr kumimoji="0" lang="en-US" sz="1000" b="0" i="0" u="none" strike="noStrike" kern="1200" cap="none" spc="0" normalizeH="0" baseline="0" noProof="0">
                          <a:ln>
                            <a:noFill/>
                          </a:ln>
                          <a:solidFill>
                            <a:prstClr val="black"/>
                          </a:solidFill>
                          <a:effectLst/>
                          <a:uLnTx/>
                          <a:uFillTx/>
                          <a:latin typeface="Calibri"/>
                          <a:ea typeface="+mn-ea"/>
                          <a:cs typeface="+mn-cs"/>
                        </a:rPr>
                        <a:t>
 On #EmployeeAppreciationDay, we'd like to express our gratitude and appreciation to every member of #TEAMPHLY! Your dedication, outstanding efforts, and passion are what make PHLY one of the best places to work. We're truly grateful for all that you do!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5.6306306306306 %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4260504"/>
                  </a:ext>
                </a:extLst>
              </a:tr>
            </a:tbl>
          </a:graphicData>
        </a:graphic>
      </p:graphicFrame>
      <p:sp>
        <p:nvSpPr>
          <p:cNvPr id="4" name="Text Placeholder 3">
            <a:extLst>
              <a:ext uri="{FF2B5EF4-FFF2-40B4-BE49-F238E27FC236}">
                <a16:creationId xmlns:a16="http://schemas.microsoft.com/office/drawing/2014/main" id="{B5CDAFE7-71C3-4014-8A65-240EC40DF2B7}"/>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135856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7C4272-65FB-4359-96EF-F00962E8E3BD}"/>
              </a:ext>
            </a:extLst>
          </p:cNvPr>
          <p:cNvSpPr>
            <a:spLocks noGrp="1"/>
          </p:cNvSpPr>
          <p:nvPr>
            <p:ph type="title"/>
          </p:nvPr>
        </p:nvSpPr>
        <p:spPr/>
        <p:txBody>
          <a:bodyPr/>
          <a:lstStyle/>
          <a:p>
            <a:r>
              <a:rPr lang="en-US"/>
              <a:t>LinkedIn Posts Table | All profiles - 6 of 25</a:t>
            </a:r>
          </a:p>
        </p:txBody>
      </p:sp>
      <p:graphicFrame>
        <p:nvGraphicFramePr>
          <p:cNvPr id="5" name="Table Placeholder 4">
            <a:extLst>
              <a:ext uri="{FF2B5EF4-FFF2-40B4-BE49-F238E27FC236}">
                <a16:creationId xmlns:a16="http://schemas.microsoft.com/office/drawing/2014/main" id="{DFE35151-7F78-4123-95FE-4217EA4671B9}"/>
              </a:ext>
            </a:extLst>
          </p:cNvPr>
          <p:cNvGraphicFramePr>
            <a:graphicFrameLocks noGrp="1"/>
          </p:cNvGraphicFramePr>
          <p:nvPr>
            <p:ph type="tbl" sz="quarter" idx="13"/>
            <p:extLst>
              <p:ext uri="{D42A27DB-BD31-4B8C-83A1-F6EECF244321}">
                <p14:modId xmlns:p14="http://schemas.microsoft.com/office/powerpoint/2010/main" val="1495763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83174605"/>
                    </a:ext>
                  </a:extLst>
                </a:gridCol>
                <a:gridCol w="1563623">
                  <a:extLst>
                    <a:ext uri="{9D8B030D-6E8A-4147-A177-3AD203B41FA5}">
                      <a16:colId xmlns:a16="http://schemas.microsoft.com/office/drawing/2014/main" val="1263990162"/>
                    </a:ext>
                  </a:extLst>
                </a:gridCol>
                <a:gridCol w="493776">
                  <a:extLst>
                    <a:ext uri="{9D8B030D-6E8A-4147-A177-3AD203B41FA5}">
                      <a16:colId xmlns:a16="http://schemas.microsoft.com/office/drawing/2014/main" val="723240118"/>
                    </a:ext>
                  </a:extLst>
                </a:gridCol>
                <a:gridCol w="493776">
                  <a:extLst>
                    <a:ext uri="{9D8B030D-6E8A-4147-A177-3AD203B41FA5}">
                      <a16:colId xmlns:a16="http://schemas.microsoft.com/office/drawing/2014/main" val="4259209592"/>
                    </a:ext>
                  </a:extLst>
                </a:gridCol>
                <a:gridCol w="493776">
                  <a:extLst>
                    <a:ext uri="{9D8B030D-6E8A-4147-A177-3AD203B41FA5}">
                      <a16:colId xmlns:a16="http://schemas.microsoft.com/office/drawing/2014/main" val="3858566323"/>
                    </a:ext>
                  </a:extLst>
                </a:gridCol>
                <a:gridCol w="493776">
                  <a:extLst>
                    <a:ext uri="{9D8B030D-6E8A-4147-A177-3AD203B41FA5}">
                      <a16:colId xmlns:a16="http://schemas.microsoft.com/office/drawing/2014/main" val="520252220"/>
                    </a:ext>
                  </a:extLst>
                </a:gridCol>
                <a:gridCol w="493776">
                  <a:extLst>
                    <a:ext uri="{9D8B030D-6E8A-4147-A177-3AD203B41FA5}">
                      <a16:colId xmlns:a16="http://schemas.microsoft.com/office/drawing/2014/main" val="2283839827"/>
                    </a:ext>
                  </a:extLst>
                </a:gridCol>
                <a:gridCol w="493776">
                  <a:extLst>
                    <a:ext uri="{9D8B030D-6E8A-4147-A177-3AD203B41FA5}">
                      <a16:colId xmlns:a16="http://schemas.microsoft.com/office/drawing/2014/main" val="1832998262"/>
                    </a:ext>
                  </a:extLst>
                </a:gridCol>
                <a:gridCol w="493776">
                  <a:extLst>
                    <a:ext uri="{9D8B030D-6E8A-4147-A177-3AD203B41FA5}">
                      <a16:colId xmlns:a16="http://schemas.microsoft.com/office/drawing/2014/main" val="369372002"/>
                    </a:ext>
                  </a:extLst>
                </a:gridCol>
                <a:gridCol w="493776">
                  <a:extLst>
                    <a:ext uri="{9D8B030D-6E8A-4147-A177-3AD203B41FA5}">
                      <a16:colId xmlns:a16="http://schemas.microsoft.com/office/drawing/2014/main" val="3967692633"/>
                    </a:ext>
                  </a:extLst>
                </a:gridCol>
                <a:gridCol w="493776">
                  <a:extLst>
                    <a:ext uri="{9D8B030D-6E8A-4147-A177-3AD203B41FA5}">
                      <a16:colId xmlns:a16="http://schemas.microsoft.com/office/drawing/2014/main" val="86581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22144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- 2024-03-01 10:00:01</a:t>
                      </a:r>
                      <a:r>
                        <a:rPr kumimoji="0" lang="en-US" sz="1000" b="0" i="0" u="none" strike="noStrike" kern="1200" cap="none" spc="0" normalizeH="0" baseline="0" noProof="0">
                          <a:ln>
                            <a:noFill/>
                          </a:ln>
                          <a:solidFill>
                            <a:prstClr val="black"/>
                          </a:solidFill>
                          <a:effectLst/>
                          <a:uLnTx/>
                          <a:uFillTx/>
                          <a:latin typeface="Calibri"/>
                          <a:ea typeface="+mn-ea"/>
                          <a:cs typeface="+mn-cs"/>
                        </a:rPr>
                        <a:t>
 On Employee Appreciation Day, we would like to express our gratitude for the incredible individuals who work at TMNAS. Their dedication, expertise, and passion are the driving forces behind our success!
TMNAS is more than a workplace; it's a community of talented professionals. Each of our employees contributes to a positive and dynamic environment, making our journey enjoyable and rewarding.
Happy Employee Appreciation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9.5774647887324 %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3469940"/>
                  </a:ext>
                </a:extLst>
              </a:tr>
            </a:tbl>
          </a:graphicData>
        </a:graphic>
      </p:graphicFrame>
      <p:sp>
        <p:nvSpPr>
          <p:cNvPr id="4" name="Text Placeholder 3">
            <a:extLst>
              <a:ext uri="{FF2B5EF4-FFF2-40B4-BE49-F238E27FC236}">
                <a16:creationId xmlns:a16="http://schemas.microsoft.com/office/drawing/2014/main" id="{A1F820B0-2BE5-4F0C-92D3-04761FD97638}"/>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6787546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D3AF7-01D9-4E12-A7A1-4AA517F08470}"/>
              </a:ext>
            </a:extLst>
          </p:cNvPr>
          <p:cNvSpPr>
            <a:spLocks noGrp="1"/>
          </p:cNvSpPr>
          <p:nvPr>
            <p:ph type="title"/>
          </p:nvPr>
        </p:nvSpPr>
        <p:spPr/>
        <p:txBody>
          <a:bodyPr/>
          <a:lstStyle/>
          <a:p>
            <a:r>
              <a:rPr lang="en-US"/>
              <a:t>LinkedIn Posts Table | All profiles - 7 of 25</a:t>
            </a:r>
          </a:p>
        </p:txBody>
      </p:sp>
      <p:graphicFrame>
        <p:nvGraphicFramePr>
          <p:cNvPr id="5" name="Table Placeholder 4">
            <a:extLst>
              <a:ext uri="{FF2B5EF4-FFF2-40B4-BE49-F238E27FC236}">
                <a16:creationId xmlns:a16="http://schemas.microsoft.com/office/drawing/2014/main" id="{DA5C1E25-5754-450E-94A7-61FDD666440F}"/>
              </a:ext>
            </a:extLst>
          </p:cNvPr>
          <p:cNvGraphicFramePr>
            <a:graphicFrameLocks noGrp="1"/>
          </p:cNvGraphicFramePr>
          <p:nvPr>
            <p:ph type="tbl" sz="quarter" idx="13"/>
            <p:extLst>
              <p:ext uri="{D42A27DB-BD31-4B8C-83A1-F6EECF244321}">
                <p14:modId xmlns:p14="http://schemas.microsoft.com/office/powerpoint/2010/main" val="2417198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579837"/>
                    </a:ext>
                  </a:extLst>
                </a:gridCol>
                <a:gridCol w="1563623">
                  <a:extLst>
                    <a:ext uri="{9D8B030D-6E8A-4147-A177-3AD203B41FA5}">
                      <a16:colId xmlns:a16="http://schemas.microsoft.com/office/drawing/2014/main" val="4069689956"/>
                    </a:ext>
                  </a:extLst>
                </a:gridCol>
                <a:gridCol w="493776">
                  <a:extLst>
                    <a:ext uri="{9D8B030D-6E8A-4147-A177-3AD203B41FA5}">
                      <a16:colId xmlns:a16="http://schemas.microsoft.com/office/drawing/2014/main" val="647944652"/>
                    </a:ext>
                  </a:extLst>
                </a:gridCol>
                <a:gridCol w="493776">
                  <a:extLst>
                    <a:ext uri="{9D8B030D-6E8A-4147-A177-3AD203B41FA5}">
                      <a16:colId xmlns:a16="http://schemas.microsoft.com/office/drawing/2014/main" val="868337418"/>
                    </a:ext>
                  </a:extLst>
                </a:gridCol>
                <a:gridCol w="493776">
                  <a:extLst>
                    <a:ext uri="{9D8B030D-6E8A-4147-A177-3AD203B41FA5}">
                      <a16:colId xmlns:a16="http://schemas.microsoft.com/office/drawing/2014/main" val="4178742379"/>
                    </a:ext>
                  </a:extLst>
                </a:gridCol>
                <a:gridCol w="493776">
                  <a:extLst>
                    <a:ext uri="{9D8B030D-6E8A-4147-A177-3AD203B41FA5}">
                      <a16:colId xmlns:a16="http://schemas.microsoft.com/office/drawing/2014/main" val="2181322379"/>
                    </a:ext>
                  </a:extLst>
                </a:gridCol>
                <a:gridCol w="493776">
                  <a:extLst>
                    <a:ext uri="{9D8B030D-6E8A-4147-A177-3AD203B41FA5}">
                      <a16:colId xmlns:a16="http://schemas.microsoft.com/office/drawing/2014/main" val="3062315561"/>
                    </a:ext>
                  </a:extLst>
                </a:gridCol>
                <a:gridCol w="493776">
                  <a:extLst>
                    <a:ext uri="{9D8B030D-6E8A-4147-A177-3AD203B41FA5}">
                      <a16:colId xmlns:a16="http://schemas.microsoft.com/office/drawing/2014/main" val="321195930"/>
                    </a:ext>
                  </a:extLst>
                </a:gridCol>
                <a:gridCol w="493776">
                  <a:extLst>
                    <a:ext uri="{9D8B030D-6E8A-4147-A177-3AD203B41FA5}">
                      <a16:colId xmlns:a16="http://schemas.microsoft.com/office/drawing/2014/main" val="3784658354"/>
                    </a:ext>
                  </a:extLst>
                </a:gridCol>
                <a:gridCol w="493776">
                  <a:extLst>
                    <a:ext uri="{9D8B030D-6E8A-4147-A177-3AD203B41FA5}">
                      <a16:colId xmlns:a16="http://schemas.microsoft.com/office/drawing/2014/main" val="3022469575"/>
                    </a:ext>
                  </a:extLst>
                </a:gridCol>
                <a:gridCol w="493776">
                  <a:extLst>
                    <a:ext uri="{9D8B030D-6E8A-4147-A177-3AD203B41FA5}">
                      <a16:colId xmlns:a16="http://schemas.microsoft.com/office/drawing/2014/main" val="3687853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48091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- 2024-02-29 12:58:12</a:t>
                      </a:r>
                      <a:r>
                        <a:rPr kumimoji="0" lang="en-US" sz="1000" b="0" i="0" u="none" strike="noStrike" kern="1200" cap="none" spc="0" normalizeH="0" baseline="0" noProof="0">
                          <a:ln>
                            <a:noFill/>
                          </a:ln>
                          <a:solidFill>
                            <a:prstClr val="black"/>
                          </a:solidFill>
                          <a:effectLst/>
                          <a:uLnTx/>
                          <a:uFillTx/>
                          <a:latin typeface="Calibri"/>
                          <a:ea typeface="+mn-ea"/>
                          <a:cs typeface="+mn-cs"/>
                        </a:rPr>
                        <a:t>
 “Success is doing what you are designed to do and doing it well.” - Janice Coleman, Career #Empowerment Expert ✨
This quote was shared among others meant to inspire #TEAMPHLY during a recent event hosted by our Black and African-American Employee Resource Group. Home Office employees joined Janice for an engaging discussion exploring the “Five A’s to Creating Work Satisfaction.” #BlackHistoryMonth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16.591523895401 %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7739683"/>
                  </a:ext>
                </a:extLst>
              </a:tr>
            </a:tbl>
          </a:graphicData>
        </a:graphic>
      </p:graphicFrame>
      <p:sp>
        <p:nvSpPr>
          <p:cNvPr id="4" name="Text Placeholder 3">
            <a:extLst>
              <a:ext uri="{FF2B5EF4-FFF2-40B4-BE49-F238E27FC236}">
                <a16:creationId xmlns:a16="http://schemas.microsoft.com/office/drawing/2014/main" id="{229303AB-07F7-46C9-B872-69731DF4DD6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269634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F5D37-BF00-4CA5-A8E1-9560D474AE11}"/>
              </a:ext>
            </a:extLst>
          </p:cNvPr>
          <p:cNvSpPr>
            <a:spLocks noGrp="1"/>
          </p:cNvSpPr>
          <p:nvPr>
            <p:ph type="title"/>
          </p:nvPr>
        </p:nvSpPr>
        <p:spPr/>
        <p:txBody>
          <a:bodyPr/>
          <a:lstStyle/>
          <a:p>
            <a:r>
              <a:rPr lang="en-US"/>
              <a:t>LinkedIn Posts Table | All profiles - 8 of 25</a:t>
            </a:r>
          </a:p>
        </p:txBody>
      </p:sp>
      <p:graphicFrame>
        <p:nvGraphicFramePr>
          <p:cNvPr id="5" name="Table Placeholder 4">
            <a:extLst>
              <a:ext uri="{FF2B5EF4-FFF2-40B4-BE49-F238E27FC236}">
                <a16:creationId xmlns:a16="http://schemas.microsoft.com/office/drawing/2014/main" id="{3D54A221-B27D-4DED-85B2-7154F813B45F}"/>
              </a:ext>
            </a:extLst>
          </p:cNvPr>
          <p:cNvGraphicFramePr>
            <a:graphicFrameLocks noGrp="1"/>
          </p:cNvGraphicFramePr>
          <p:nvPr>
            <p:ph type="tbl" sz="quarter" idx="13"/>
            <p:extLst>
              <p:ext uri="{D42A27DB-BD31-4B8C-83A1-F6EECF244321}">
                <p14:modId xmlns:p14="http://schemas.microsoft.com/office/powerpoint/2010/main" val="771324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913581358"/>
                    </a:ext>
                  </a:extLst>
                </a:gridCol>
                <a:gridCol w="1563623">
                  <a:extLst>
                    <a:ext uri="{9D8B030D-6E8A-4147-A177-3AD203B41FA5}">
                      <a16:colId xmlns:a16="http://schemas.microsoft.com/office/drawing/2014/main" val="1407074602"/>
                    </a:ext>
                  </a:extLst>
                </a:gridCol>
                <a:gridCol w="493776">
                  <a:extLst>
                    <a:ext uri="{9D8B030D-6E8A-4147-A177-3AD203B41FA5}">
                      <a16:colId xmlns:a16="http://schemas.microsoft.com/office/drawing/2014/main" val="3086498918"/>
                    </a:ext>
                  </a:extLst>
                </a:gridCol>
                <a:gridCol w="493776">
                  <a:extLst>
                    <a:ext uri="{9D8B030D-6E8A-4147-A177-3AD203B41FA5}">
                      <a16:colId xmlns:a16="http://schemas.microsoft.com/office/drawing/2014/main" val="3770569465"/>
                    </a:ext>
                  </a:extLst>
                </a:gridCol>
                <a:gridCol w="493776">
                  <a:extLst>
                    <a:ext uri="{9D8B030D-6E8A-4147-A177-3AD203B41FA5}">
                      <a16:colId xmlns:a16="http://schemas.microsoft.com/office/drawing/2014/main" val="2006440069"/>
                    </a:ext>
                  </a:extLst>
                </a:gridCol>
                <a:gridCol w="493776">
                  <a:extLst>
                    <a:ext uri="{9D8B030D-6E8A-4147-A177-3AD203B41FA5}">
                      <a16:colId xmlns:a16="http://schemas.microsoft.com/office/drawing/2014/main" val="499276619"/>
                    </a:ext>
                  </a:extLst>
                </a:gridCol>
                <a:gridCol w="493776">
                  <a:extLst>
                    <a:ext uri="{9D8B030D-6E8A-4147-A177-3AD203B41FA5}">
                      <a16:colId xmlns:a16="http://schemas.microsoft.com/office/drawing/2014/main" val="1351188186"/>
                    </a:ext>
                  </a:extLst>
                </a:gridCol>
                <a:gridCol w="493776">
                  <a:extLst>
                    <a:ext uri="{9D8B030D-6E8A-4147-A177-3AD203B41FA5}">
                      <a16:colId xmlns:a16="http://schemas.microsoft.com/office/drawing/2014/main" val="891894484"/>
                    </a:ext>
                  </a:extLst>
                </a:gridCol>
                <a:gridCol w="493776">
                  <a:extLst>
                    <a:ext uri="{9D8B030D-6E8A-4147-A177-3AD203B41FA5}">
                      <a16:colId xmlns:a16="http://schemas.microsoft.com/office/drawing/2014/main" val="233108698"/>
                    </a:ext>
                  </a:extLst>
                </a:gridCol>
                <a:gridCol w="493776">
                  <a:extLst>
                    <a:ext uri="{9D8B030D-6E8A-4147-A177-3AD203B41FA5}">
                      <a16:colId xmlns:a16="http://schemas.microsoft.com/office/drawing/2014/main" val="1475205255"/>
                    </a:ext>
                  </a:extLst>
                </a:gridCol>
                <a:gridCol w="493776">
                  <a:extLst>
                    <a:ext uri="{9D8B030D-6E8A-4147-A177-3AD203B41FA5}">
                      <a16:colId xmlns:a16="http://schemas.microsoft.com/office/drawing/2014/main" val="1414165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6952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- 2024-02-28 16:02:39</a:t>
                      </a:r>
                      <a:r>
                        <a:rPr kumimoji="0" lang="en-US" sz="1000" b="0" i="0" u="none" strike="noStrike" kern="1200" cap="none" spc="0" normalizeH="0" baseline="0" noProof="0">
                          <a:ln>
                            <a:noFill/>
                          </a:ln>
                          <a:solidFill>
                            <a:prstClr val="black"/>
                          </a:solidFill>
                          <a:effectLst/>
                          <a:uLnTx/>
                          <a:uFillTx/>
                          <a:latin typeface="Calibri"/>
                          <a:ea typeface="+mn-ea"/>
                          <a:cs typeface="+mn-cs"/>
                        </a:rPr>
                        <a:t>
 Yesterday, St. John's University students had an exciting opportunity to job shadow and network with professionals on our team and explore potential careers in insurance!
Our team was happy to share insights into TMA and also learn what the next generation seeks in a great workplace. Explore our openings and start your career in insurance: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11.334778569216 %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035401"/>
                  </a:ext>
                </a:extLst>
              </a:tr>
            </a:tbl>
          </a:graphicData>
        </a:graphic>
      </p:graphicFrame>
      <p:sp>
        <p:nvSpPr>
          <p:cNvPr id="4" name="Text Placeholder 3">
            <a:extLst>
              <a:ext uri="{FF2B5EF4-FFF2-40B4-BE49-F238E27FC236}">
                <a16:creationId xmlns:a16="http://schemas.microsoft.com/office/drawing/2014/main" id="{52D6A8C1-99AB-441A-94B1-D889A4C18F8C}"/>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471043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40B11-B6D1-44EB-9E17-F5631AFD2728}"/>
              </a:ext>
            </a:extLst>
          </p:cNvPr>
          <p:cNvSpPr>
            <a:spLocks noGrp="1"/>
          </p:cNvSpPr>
          <p:nvPr>
            <p:ph type="title"/>
          </p:nvPr>
        </p:nvSpPr>
        <p:spPr/>
        <p:txBody>
          <a:bodyPr/>
          <a:lstStyle/>
          <a:p>
            <a:r>
              <a:rPr lang="en-US"/>
              <a:t>LinkedIn Posts Table | All profiles - 9 of 25</a:t>
            </a:r>
          </a:p>
        </p:txBody>
      </p:sp>
      <p:graphicFrame>
        <p:nvGraphicFramePr>
          <p:cNvPr id="5" name="Table Placeholder 4">
            <a:extLst>
              <a:ext uri="{FF2B5EF4-FFF2-40B4-BE49-F238E27FC236}">
                <a16:creationId xmlns:a16="http://schemas.microsoft.com/office/drawing/2014/main" id="{ADF019E3-801A-4428-9C79-81F3DAE83A8B}"/>
              </a:ext>
            </a:extLst>
          </p:cNvPr>
          <p:cNvGraphicFramePr>
            <a:graphicFrameLocks noGrp="1"/>
          </p:cNvGraphicFramePr>
          <p:nvPr>
            <p:ph type="tbl" sz="quarter" idx="13"/>
            <p:extLst>
              <p:ext uri="{D42A27DB-BD31-4B8C-83A1-F6EECF244321}">
                <p14:modId xmlns:p14="http://schemas.microsoft.com/office/powerpoint/2010/main" val="3135545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883013"/>
                    </a:ext>
                  </a:extLst>
                </a:gridCol>
                <a:gridCol w="1563623">
                  <a:extLst>
                    <a:ext uri="{9D8B030D-6E8A-4147-A177-3AD203B41FA5}">
                      <a16:colId xmlns:a16="http://schemas.microsoft.com/office/drawing/2014/main" val="2796049355"/>
                    </a:ext>
                  </a:extLst>
                </a:gridCol>
                <a:gridCol w="493776">
                  <a:extLst>
                    <a:ext uri="{9D8B030D-6E8A-4147-A177-3AD203B41FA5}">
                      <a16:colId xmlns:a16="http://schemas.microsoft.com/office/drawing/2014/main" val="2739788775"/>
                    </a:ext>
                  </a:extLst>
                </a:gridCol>
                <a:gridCol w="493776">
                  <a:extLst>
                    <a:ext uri="{9D8B030D-6E8A-4147-A177-3AD203B41FA5}">
                      <a16:colId xmlns:a16="http://schemas.microsoft.com/office/drawing/2014/main" val="501188253"/>
                    </a:ext>
                  </a:extLst>
                </a:gridCol>
                <a:gridCol w="493776">
                  <a:extLst>
                    <a:ext uri="{9D8B030D-6E8A-4147-A177-3AD203B41FA5}">
                      <a16:colId xmlns:a16="http://schemas.microsoft.com/office/drawing/2014/main" val="2932030971"/>
                    </a:ext>
                  </a:extLst>
                </a:gridCol>
                <a:gridCol w="493776">
                  <a:extLst>
                    <a:ext uri="{9D8B030D-6E8A-4147-A177-3AD203B41FA5}">
                      <a16:colId xmlns:a16="http://schemas.microsoft.com/office/drawing/2014/main" val="1823882636"/>
                    </a:ext>
                  </a:extLst>
                </a:gridCol>
                <a:gridCol w="493776">
                  <a:extLst>
                    <a:ext uri="{9D8B030D-6E8A-4147-A177-3AD203B41FA5}">
                      <a16:colId xmlns:a16="http://schemas.microsoft.com/office/drawing/2014/main" val="1121459634"/>
                    </a:ext>
                  </a:extLst>
                </a:gridCol>
                <a:gridCol w="493776">
                  <a:extLst>
                    <a:ext uri="{9D8B030D-6E8A-4147-A177-3AD203B41FA5}">
                      <a16:colId xmlns:a16="http://schemas.microsoft.com/office/drawing/2014/main" val="2764858821"/>
                    </a:ext>
                  </a:extLst>
                </a:gridCol>
                <a:gridCol w="493776">
                  <a:extLst>
                    <a:ext uri="{9D8B030D-6E8A-4147-A177-3AD203B41FA5}">
                      <a16:colId xmlns:a16="http://schemas.microsoft.com/office/drawing/2014/main" val="4026558372"/>
                    </a:ext>
                  </a:extLst>
                </a:gridCol>
                <a:gridCol w="493776">
                  <a:extLst>
                    <a:ext uri="{9D8B030D-6E8A-4147-A177-3AD203B41FA5}">
                      <a16:colId xmlns:a16="http://schemas.microsoft.com/office/drawing/2014/main" val="3498207970"/>
                    </a:ext>
                  </a:extLst>
                </a:gridCol>
                <a:gridCol w="493776">
                  <a:extLst>
                    <a:ext uri="{9D8B030D-6E8A-4147-A177-3AD203B41FA5}">
                      <a16:colId xmlns:a16="http://schemas.microsoft.com/office/drawing/2014/main" val="3452302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96630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- 2024-02-28 13:23:37</a:t>
                      </a:r>
                      <a:r>
                        <a:rPr kumimoji="0" lang="en-US" sz="1000" b="0" i="0" u="none" strike="noStrike" kern="1200" cap="none" spc="0" normalizeH="0" baseline="0" noProof="0">
                          <a:ln>
                            <a:noFill/>
                          </a:ln>
                          <a:solidFill>
                            <a:prstClr val="black"/>
                          </a:solidFill>
                          <a:effectLst/>
                          <a:uLnTx/>
                          <a:uFillTx/>
                          <a:latin typeface="Calibri"/>
                          <a:ea typeface="+mn-ea"/>
                          <a:cs typeface="+mn-cs"/>
                        </a:rPr>
                        <a:t>
 Curious about #insurancecareers? Join an industry where each day brings new opportunities to make a difference and find fulfillment in your work! 💼 For #InsuranceCareersMonth, meet Ryan Stancl and discover why he chose a career in #insurance. 
Learn more about #TEAMPHLY at bit.ly/PHLYCareers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4.8715203426124 %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10856362"/>
                  </a:ext>
                </a:extLst>
              </a:tr>
            </a:tbl>
          </a:graphicData>
        </a:graphic>
      </p:graphicFrame>
      <p:sp>
        <p:nvSpPr>
          <p:cNvPr id="4" name="Text Placeholder 3">
            <a:extLst>
              <a:ext uri="{FF2B5EF4-FFF2-40B4-BE49-F238E27FC236}">
                <a16:creationId xmlns:a16="http://schemas.microsoft.com/office/drawing/2014/main" id="{42A47565-ABAC-42E0-9D4C-B345F0C357D9}"/>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128988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6C7BA-2FB5-4CED-8BCA-1321F9CF25C4}"/>
              </a:ext>
            </a:extLst>
          </p:cNvPr>
          <p:cNvSpPr>
            <a:spLocks noGrp="1"/>
          </p:cNvSpPr>
          <p:nvPr>
            <p:ph type="title"/>
          </p:nvPr>
        </p:nvSpPr>
        <p:spPr/>
        <p:txBody>
          <a:bodyPr/>
          <a:lstStyle/>
          <a:p>
            <a:r>
              <a:rPr lang="en-US"/>
              <a:t>LinkedIn Posts Table | All profiles - 10 of 25</a:t>
            </a:r>
          </a:p>
        </p:txBody>
      </p:sp>
      <p:graphicFrame>
        <p:nvGraphicFramePr>
          <p:cNvPr id="5" name="Table Placeholder 4">
            <a:extLst>
              <a:ext uri="{FF2B5EF4-FFF2-40B4-BE49-F238E27FC236}">
                <a16:creationId xmlns:a16="http://schemas.microsoft.com/office/drawing/2014/main" id="{A51FAF7F-B01C-450D-AC4E-4BA6AE9DCD2A}"/>
              </a:ext>
            </a:extLst>
          </p:cNvPr>
          <p:cNvGraphicFramePr>
            <a:graphicFrameLocks noGrp="1"/>
          </p:cNvGraphicFramePr>
          <p:nvPr>
            <p:ph type="tbl" sz="quarter" idx="13"/>
            <p:extLst>
              <p:ext uri="{D42A27DB-BD31-4B8C-83A1-F6EECF244321}">
                <p14:modId xmlns:p14="http://schemas.microsoft.com/office/powerpoint/2010/main" val="505012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24790670"/>
                    </a:ext>
                  </a:extLst>
                </a:gridCol>
                <a:gridCol w="1563623">
                  <a:extLst>
                    <a:ext uri="{9D8B030D-6E8A-4147-A177-3AD203B41FA5}">
                      <a16:colId xmlns:a16="http://schemas.microsoft.com/office/drawing/2014/main" val="725462189"/>
                    </a:ext>
                  </a:extLst>
                </a:gridCol>
                <a:gridCol w="493776">
                  <a:extLst>
                    <a:ext uri="{9D8B030D-6E8A-4147-A177-3AD203B41FA5}">
                      <a16:colId xmlns:a16="http://schemas.microsoft.com/office/drawing/2014/main" val="767424125"/>
                    </a:ext>
                  </a:extLst>
                </a:gridCol>
                <a:gridCol w="493776">
                  <a:extLst>
                    <a:ext uri="{9D8B030D-6E8A-4147-A177-3AD203B41FA5}">
                      <a16:colId xmlns:a16="http://schemas.microsoft.com/office/drawing/2014/main" val="3666117799"/>
                    </a:ext>
                  </a:extLst>
                </a:gridCol>
                <a:gridCol w="493776">
                  <a:extLst>
                    <a:ext uri="{9D8B030D-6E8A-4147-A177-3AD203B41FA5}">
                      <a16:colId xmlns:a16="http://schemas.microsoft.com/office/drawing/2014/main" val="2647039789"/>
                    </a:ext>
                  </a:extLst>
                </a:gridCol>
                <a:gridCol w="493776">
                  <a:extLst>
                    <a:ext uri="{9D8B030D-6E8A-4147-A177-3AD203B41FA5}">
                      <a16:colId xmlns:a16="http://schemas.microsoft.com/office/drawing/2014/main" val="715475707"/>
                    </a:ext>
                  </a:extLst>
                </a:gridCol>
                <a:gridCol w="493776">
                  <a:extLst>
                    <a:ext uri="{9D8B030D-6E8A-4147-A177-3AD203B41FA5}">
                      <a16:colId xmlns:a16="http://schemas.microsoft.com/office/drawing/2014/main" val="1015859184"/>
                    </a:ext>
                  </a:extLst>
                </a:gridCol>
                <a:gridCol w="493776">
                  <a:extLst>
                    <a:ext uri="{9D8B030D-6E8A-4147-A177-3AD203B41FA5}">
                      <a16:colId xmlns:a16="http://schemas.microsoft.com/office/drawing/2014/main" val="1675739839"/>
                    </a:ext>
                  </a:extLst>
                </a:gridCol>
                <a:gridCol w="493776">
                  <a:extLst>
                    <a:ext uri="{9D8B030D-6E8A-4147-A177-3AD203B41FA5}">
                      <a16:colId xmlns:a16="http://schemas.microsoft.com/office/drawing/2014/main" val="3919660247"/>
                    </a:ext>
                  </a:extLst>
                </a:gridCol>
                <a:gridCol w="493776">
                  <a:extLst>
                    <a:ext uri="{9D8B030D-6E8A-4147-A177-3AD203B41FA5}">
                      <a16:colId xmlns:a16="http://schemas.microsoft.com/office/drawing/2014/main" val="3669667365"/>
                    </a:ext>
                  </a:extLst>
                </a:gridCol>
                <a:gridCol w="493776">
                  <a:extLst>
                    <a:ext uri="{9D8B030D-6E8A-4147-A177-3AD203B41FA5}">
                      <a16:colId xmlns:a16="http://schemas.microsoft.com/office/drawing/2014/main" val="1798908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1849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- 2024-02-28 13:05:09</a:t>
                      </a:r>
                      <a:r>
                        <a:rPr kumimoji="0" lang="en-US" sz="1000" b="0" i="0" u="none" strike="noStrike" kern="1200" cap="none" spc="0" normalizeH="0" baseline="0" noProof="0">
                          <a:ln>
                            <a:noFill/>
                          </a:ln>
                          <a:solidFill>
                            <a:prstClr val="black"/>
                          </a:solidFill>
                          <a:effectLst/>
                          <a:uLnTx/>
                          <a:uFillTx/>
                          <a:latin typeface="Calibri"/>
                          <a:ea typeface="+mn-ea"/>
                          <a:cs typeface="+mn-cs"/>
                        </a:rPr>
                        <a:t>
 In honor of #InternationalWomensDay coming up on March 8th, we interviewed a handful of associates about their professional journeys at FICOH and what they’ve learned about themselves during their careers.  
Cathy Migita was promoted to Assistant Vice President earlier this year and oversees our Personal Lines Underwriting and Customer Service teams. Reflecting on her career path at FICOH, she shared, “I’ve been fortunate to have managers who have given me regular feedback and encouraged me to grow and seek out opportunities.” 
“When I was younger, I wanted to tackle everything, even when I didn’t necessarily know the history about why some things were set up the way they were,” Cathy reflected. “If I could offer advice to my younger self, it would be to ask better questions and have more patience to see the bigger picture.”
Keep an eye out for more profiles leading up to #InternationalWomensDay. #IWD2024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8.2337317397078 %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05042967"/>
                  </a:ext>
                </a:extLst>
              </a:tr>
            </a:tbl>
          </a:graphicData>
        </a:graphic>
      </p:graphicFrame>
      <p:sp>
        <p:nvSpPr>
          <p:cNvPr id="4" name="Text Placeholder 3">
            <a:extLst>
              <a:ext uri="{FF2B5EF4-FFF2-40B4-BE49-F238E27FC236}">
                <a16:creationId xmlns:a16="http://schemas.microsoft.com/office/drawing/2014/main" id="{46630A46-FECB-4DC3-AAB3-774BDDA3135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4802092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A08AF-F4BB-42DB-8C6F-348B28FD1707}"/>
              </a:ext>
            </a:extLst>
          </p:cNvPr>
          <p:cNvSpPr>
            <a:spLocks noGrp="1"/>
          </p:cNvSpPr>
          <p:nvPr>
            <p:ph type="title"/>
          </p:nvPr>
        </p:nvSpPr>
        <p:spPr/>
        <p:txBody>
          <a:bodyPr/>
          <a:lstStyle/>
          <a:p>
            <a:r>
              <a:rPr lang="en-US"/>
              <a:t>LinkedIn Posts Table | All profiles - 11 of 25</a:t>
            </a:r>
          </a:p>
        </p:txBody>
      </p:sp>
      <p:graphicFrame>
        <p:nvGraphicFramePr>
          <p:cNvPr id="5" name="Table Placeholder 4">
            <a:extLst>
              <a:ext uri="{FF2B5EF4-FFF2-40B4-BE49-F238E27FC236}">
                <a16:creationId xmlns:a16="http://schemas.microsoft.com/office/drawing/2014/main" id="{559AE143-EB67-4E08-8910-D90CA860228F}"/>
              </a:ext>
            </a:extLst>
          </p:cNvPr>
          <p:cNvGraphicFramePr>
            <a:graphicFrameLocks noGrp="1"/>
          </p:cNvGraphicFramePr>
          <p:nvPr>
            <p:ph type="tbl" sz="quarter" idx="13"/>
            <p:extLst>
              <p:ext uri="{D42A27DB-BD31-4B8C-83A1-F6EECF244321}">
                <p14:modId xmlns:p14="http://schemas.microsoft.com/office/powerpoint/2010/main" val="2204100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6576802"/>
                    </a:ext>
                  </a:extLst>
                </a:gridCol>
                <a:gridCol w="1563623">
                  <a:extLst>
                    <a:ext uri="{9D8B030D-6E8A-4147-A177-3AD203B41FA5}">
                      <a16:colId xmlns:a16="http://schemas.microsoft.com/office/drawing/2014/main" val="1682764235"/>
                    </a:ext>
                  </a:extLst>
                </a:gridCol>
                <a:gridCol w="493776">
                  <a:extLst>
                    <a:ext uri="{9D8B030D-6E8A-4147-A177-3AD203B41FA5}">
                      <a16:colId xmlns:a16="http://schemas.microsoft.com/office/drawing/2014/main" val="3981203866"/>
                    </a:ext>
                  </a:extLst>
                </a:gridCol>
                <a:gridCol w="493776">
                  <a:extLst>
                    <a:ext uri="{9D8B030D-6E8A-4147-A177-3AD203B41FA5}">
                      <a16:colId xmlns:a16="http://schemas.microsoft.com/office/drawing/2014/main" val="375312887"/>
                    </a:ext>
                  </a:extLst>
                </a:gridCol>
                <a:gridCol w="493776">
                  <a:extLst>
                    <a:ext uri="{9D8B030D-6E8A-4147-A177-3AD203B41FA5}">
                      <a16:colId xmlns:a16="http://schemas.microsoft.com/office/drawing/2014/main" val="1201053488"/>
                    </a:ext>
                  </a:extLst>
                </a:gridCol>
                <a:gridCol w="493776">
                  <a:extLst>
                    <a:ext uri="{9D8B030D-6E8A-4147-A177-3AD203B41FA5}">
                      <a16:colId xmlns:a16="http://schemas.microsoft.com/office/drawing/2014/main" val="2485482897"/>
                    </a:ext>
                  </a:extLst>
                </a:gridCol>
                <a:gridCol w="493776">
                  <a:extLst>
                    <a:ext uri="{9D8B030D-6E8A-4147-A177-3AD203B41FA5}">
                      <a16:colId xmlns:a16="http://schemas.microsoft.com/office/drawing/2014/main" val="4129389577"/>
                    </a:ext>
                  </a:extLst>
                </a:gridCol>
                <a:gridCol w="493776">
                  <a:extLst>
                    <a:ext uri="{9D8B030D-6E8A-4147-A177-3AD203B41FA5}">
                      <a16:colId xmlns:a16="http://schemas.microsoft.com/office/drawing/2014/main" val="1461162061"/>
                    </a:ext>
                  </a:extLst>
                </a:gridCol>
                <a:gridCol w="493776">
                  <a:extLst>
                    <a:ext uri="{9D8B030D-6E8A-4147-A177-3AD203B41FA5}">
                      <a16:colId xmlns:a16="http://schemas.microsoft.com/office/drawing/2014/main" val="482874231"/>
                    </a:ext>
                  </a:extLst>
                </a:gridCol>
                <a:gridCol w="493776">
                  <a:extLst>
                    <a:ext uri="{9D8B030D-6E8A-4147-A177-3AD203B41FA5}">
                      <a16:colId xmlns:a16="http://schemas.microsoft.com/office/drawing/2014/main" val="4282614071"/>
                    </a:ext>
                  </a:extLst>
                </a:gridCol>
                <a:gridCol w="493776">
                  <a:extLst>
                    <a:ext uri="{9D8B030D-6E8A-4147-A177-3AD203B41FA5}">
                      <a16:colId xmlns:a16="http://schemas.microsoft.com/office/drawing/2014/main" val="1724617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34662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- 2024-02-27 15:45:31</a:t>
                      </a:r>
                      <a:r>
                        <a:rPr kumimoji="0" lang="en-US" sz="1000" b="0" i="0" u="none" strike="noStrike" kern="1200" cap="none" spc="0" normalizeH="0" baseline="0" noProof="0">
                          <a:ln>
                            <a:noFill/>
                          </a:ln>
                          <a:solidFill>
                            <a:prstClr val="black"/>
                          </a:solidFill>
                          <a:effectLst/>
                          <a:uLnTx/>
                          <a:uFillTx/>
                          <a:latin typeface="Calibri"/>
                          <a:ea typeface="+mn-ea"/>
                          <a:cs typeface="+mn-cs"/>
                        </a:rPr>
                        <a:t>
 Are you a college student looking to transform your classroom knowledge into real-world skills?
We're excited to announce that we are currently recruiting for our Summer Rotational Intern Program! TMA interns gain hands-on experience and exposure to multiple departments of commercial insurance while participating in one of the top 50 internship programs in the insurance industry.
Explore our openings and apply today: https://lnkd.in/ehUR9u5P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4.1931385006353 %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extLst>
                  <a:ext uri="{0D108BD9-81ED-4DB2-BD59-A6C34878D82A}">
                    <a16:rowId xmlns:a16="http://schemas.microsoft.com/office/drawing/2014/main" val="3254974748"/>
                  </a:ext>
                </a:extLst>
              </a:tr>
            </a:tbl>
          </a:graphicData>
        </a:graphic>
      </p:graphicFrame>
      <p:sp>
        <p:nvSpPr>
          <p:cNvPr id="4" name="Text Placeholder 3">
            <a:extLst>
              <a:ext uri="{FF2B5EF4-FFF2-40B4-BE49-F238E27FC236}">
                <a16:creationId xmlns:a16="http://schemas.microsoft.com/office/drawing/2014/main" id="{54CE50C8-8FA2-496C-810C-DC58494BF6FB}"/>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2225980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4D62-3006-4F0B-AD2D-6DE694682DBE}"/>
              </a:ext>
            </a:extLst>
          </p:cNvPr>
          <p:cNvSpPr>
            <a:spLocks noGrp="1"/>
          </p:cNvSpPr>
          <p:nvPr>
            <p:ph type="title"/>
          </p:nvPr>
        </p:nvSpPr>
        <p:spPr/>
        <p:txBody>
          <a:bodyPr/>
          <a:lstStyle/>
          <a:p>
            <a:r>
              <a:rPr lang="en-US"/>
              <a:t>LinkedIn Posts Table | All profiles - 12 of 25</a:t>
            </a:r>
          </a:p>
        </p:txBody>
      </p:sp>
      <p:graphicFrame>
        <p:nvGraphicFramePr>
          <p:cNvPr id="5" name="Table Placeholder 4">
            <a:extLst>
              <a:ext uri="{FF2B5EF4-FFF2-40B4-BE49-F238E27FC236}">
                <a16:creationId xmlns:a16="http://schemas.microsoft.com/office/drawing/2014/main" id="{75CABB3F-6D5A-4CEA-831A-4CDD6D3DFF6B}"/>
              </a:ext>
            </a:extLst>
          </p:cNvPr>
          <p:cNvGraphicFramePr>
            <a:graphicFrameLocks noGrp="1"/>
          </p:cNvGraphicFramePr>
          <p:nvPr>
            <p:ph type="tbl" sz="quarter" idx="13"/>
            <p:extLst>
              <p:ext uri="{D42A27DB-BD31-4B8C-83A1-F6EECF244321}">
                <p14:modId xmlns:p14="http://schemas.microsoft.com/office/powerpoint/2010/main" val="3250716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60407788"/>
                    </a:ext>
                  </a:extLst>
                </a:gridCol>
                <a:gridCol w="1563623">
                  <a:extLst>
                    <a:ext uri="{9D8B030D-6E8A-4147-A177-3AD203B41FA5}">
                      <a16:colId xmlns:a16="http://schemas.microsoft.com/office/drawing/2014/main" val="4241926975"/>
                    </a:ext>
                  </a:extLst>
                </a:gridCol>
                <a:gridCol w="493776">
                  <a:extLst>
                    <a:ext uri="{9D8B030D-6E8A-4147-A177-3AD203B41FA5}">
                      <a16:colId xmlns:a16="http://schemas.microsoft.com/office/drawing/2014/main" val="2153945499"/>
                    </a:ext>
                  </a:extLst>
                </a:gridCol>
                <a:gridCol w="493776">
                  <a:extLst>
                    <a:ext uri="{9D8B030D-6E8A-4147-A177-3AD203B41FA5}">
                      <a16:colId xmlns:a16="http://schemas.microsoft.com/office/drawing/2014/main" val="1946229464"/>
                    </a:ext>
                  </a:extLst>
                </a:gridCol>
                <a:gridCol w="493776">
                  <a:extLst>
                    <a:ext uri="{9D8B030D-6E8A-4147-A177-3AD203B41FA5}">
                      <a16:colId xmlns:a16="http://schemas.microsoft.com/office/drawing/2014/main" val="2358945530"/>
                    </a:ext>
                  </a:extLst>
                </a:gridCol>
                <a:gridCol w="493776">
                  <a:extLst>
                    <a:ext uri="{9D8B030D-6E8A-4147-A177-3AD203B41FA5}">
                      <a16:colId xmlns:a16="http://schemas.microsoft.com/office/drawing/2014/main" val="3528382897"/>
                    </a:ext>
                  </a:extLst>
                </a:gridCol>
                <a:gridCol w="493776">
                  <a:extLst>
                    <a:ext uri="{9D8B030D-6E8A-4147-A177-3AD203B41FA5}">
                      <a16:colId xmlns:a16="http://schemas.microsoft.com/office/drawing/2014/main" val="2305190913"/>
                    </a:ext>
                  </a:extLst>
                </a:gridCol>
                <a:gridCol w="493776">
                  <a:extLst>
                    <a:ext uri="{9D8B030D-6E8A-4147-A177-3AD203B41FA5}">
                      <a16:colId xmlns:a16="http://schemas.microsoft.com/office/drawing/2014/main" val="2971848474"/>
                    </a:ext>
                  </a:extLst>
                </a:gridCol>
                <a:gridCol w="493776">
                  <a:extLst>
                    <a:ext uri="{9D8B030D-6E8A-4147-A177-3AD203B41FA5}">
                      <a16:colId xmlns:a16="http://schemas.microsoft.com/office/drawing/2014/main" val="1289587872"/>
                    </a:ext>
                  </a:extLst>
                </a:gridCol>
                <a:gridCol w="493776">
                  <a:extLst>
                    <a:ext uri="{9D8B030D-6E8A-4147-A177-3AD203B41FA5}">
                      <a16:colId xmlns:a16="http://schemas.microsoft.com/office/drawing/2014/main" val="2288172462"/>
                    </a:ext>
                  </a:extLst>
                </a:gridCol>
                <a:gridCol w="493776">
                  <a:extLst>
                    <a:ext uri="{9D8B030D-6E8A-4147-A177-3AD203B41FA5}">
                      <a16:colId xmlns:a16="http://schemas.microsoft.com/office/drawing/2014/main" val="2850883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3782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- 2024-02-27 11:55:48</a:t>
                      </a:r>
                      <a:r>
                        <a:rPr kumimoji="0" lang="en-US" sz="1000" b="0" i="0" u="none" strike="noStrike" kern="1200" cap="none" spc="0" normalizeH="0" baseline="0" noProof="0">
                          <a:ln>
                            <a:noFill/>
                          </a:ln>
                          <a:solidFill>
                            <a:prstClr val="black"/>
                          </a:solidFill>
                          <a:effectLst/>
                          <a:uLnTx/>
                          <a:uFillTx/>
                          <a:latin typeface="Calibri"/>
                          <a:ea typeface="+mn-ea"/>
                          <a:cs typeface="+mn-cs"/>
                        </a:rPr>
                        <a:t>
 PHLY is dedicated to employee #healthandwellness, and we offer a variety of initiatives to support #TEAMPHLY throughout the year. Recently, our Home Office employees teamed up with American Heart Association - Philadelphia to learn more about the importance of heart health and practice Hands-Only CPR Training. 💓🩺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10.120585701981 %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91736705"/>
                  </a:ext>
                </a:extLst>
              </a:tr>
            </a:tbl>
          </a:graphicData>
        </a:graphic>
      </p:graphicFrame>
      <p:sp>
        <p:nvSpPr>
          <p:cNvPr id="4" name="Text Placeholder 3">
            <a:extLst>
              <a:ext uri="{FF2B5EF4-FFF2-40B4-BE49-F238E27FC236}">
                <a16:creationId xmlns:a16="http://schemas.microsoft.com/office/drawing/2014/main" id="{E5DE20EA-97D1-42A0-B6C9-178486C8E55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4110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11765-59D1-43E3-935C-E3B401D35F77}"/>
              </a:ext>
            </a:extLst>
          </p:cNvPr>
          <p:cNvSpPr>
            <a:spLocks noGrp="1"/>
          </p:cNvSpPr>
          <p:nvPr>
            <p:ph type="title"/>
          </p:nvPr>
        </p:nvSpPr>
        <p:spPr/>
        <p:txBody>
          <a:bodyPr/>
          <a:lstStyle/>
          <a:p>
            <a:r>
              <a:rPr lang="en-US"/>
              <a:t>LinkedIn Posts Table | All profiles - 13 of 25</a:t>
            </a:r>
          </a:p>
        </p:txBody>
      </p:sp>
      <p:graphicFrame>
        <p:nvGraphicFramePr>
          <p:cNvPr id="5" name="Table Placeholder 4">
            <a:extLst>
              <a:ext uri="{FF2B5EF4-FFF2-40B4-BE49-F238E27FC236}">
                <a16:creationId xmlns:a16="http://schemas.microsoft.com/office/drawing/2014/main" id="{93F2DC52-C2FD-473A-B7E7-F5F8394E2F61}"/>
              </a:ext>
            </a:extLst>
          </p:cNvPr>
          <p:cNvGraphicFramePr>
            <a:graphicFrameLocks noGrp="1"/>
          </p:cNvGraphicFramePr>
          <p:nvPr>
            <p:ph type="tbl" sz="quarter" idx="13"/>
            <p:extLst>
              <p:ext uri="{D42A27DB-BD31-4B8C-83A1-F6EECF244321}">
                <p14:modId xmlns:p14="http://schemas.microsoft.com/office/powerpoint/2010/main" val="404528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34926389"/>
                    </a:ext>
                  </a:extLst>
                </a:gridCol>
                <a:gridCol w="1563623">
                  <a:extLst>
                    <a:ext uri="{9D8B030D-6E8A-4147-A177-3AD203B41FA5}">
                      <a16:colId xmlns:a16="http://schemas.microsoft.com/office/drawing/2014/main" val="180396430"/>
                    </a:ext>
                  </a:extLst>
                </a:gridCol>
                <a:gridCol w="493776">
                  <a:extLst>
                    <a:ext uri="{9D8B030D-6E8A-4147-A177-3AD203B41FA5}">
                      <a16:colId xmlns:a16="http://schemas.microsoft.com/office/drawing/2014/main" val="1615127852"/>
                    </a:ext>
                  </a:extLst>
                </a:gridCol>
                <a:gridCol w="493776">
                  <a:extLst>
                    <a:ext uri="{9D8B030D-6E8A-4147-A177-3AD203B41FA5}">
                      <a16:colId xmlns:a16="http://schemas.microsoft.com/office/drawing/2014/main" val="2238578918"/>
                    </a:ext>
                  </a:extLst>
                </a:gridCol>
                <a:gridCol w="493776">
                  <a:extLst>
                    <a:ext uri="{9D8B030D-6E8A-4147-A177-3AD203B41FA5}">
                      <a16:colId xmlns:a16="http://schemas.microsoft.com/office/drawing/2014/main" val="3694740743"/>
                    </a:ext>
                  </a:extLst>
                </a:gridCol>
                <a:gridCol w="493776">
                  <a:extLst>
                    <a:ext uri="{9D8B030D-6E8A-4147-A177-3AD203B41FA5}">
                      <a16:colId xmlns:a16="http://schemas.microsoft.com/office/drawing/2014/main" val="3811029594"/>
                    </a:ext>
                  </a:extLst>
                </a:gridCol>
                <a:gridCol w="493776">
                  <a:extLst>
                    <a:ext uri="{9D8B030D-6E8A-4147-A177-3AD203B41FA5}">
                      <a16:colId xmlns:a16="http://schemas.microsoft.com/office/drawing/2014/main" val="3339962772"/>
                    </a:ext>
                  </a:extLst>
                </a:gridCol>
                <a:gridCol w="493776">
                  <a:extLst>
                    <a:ext uri="{9D8B030D-6E8A-4147-A177-3AD203B41FA5}">
                      <a16:colId xmlns:a16="http://schemas.microsoft.com/office/drawing/2014/main" val="127352868"/>
                    </a:ext>
                  </a:extLst>
                </a:gridCol>
                <a:gridCol w="493776">
                  <a:extLst>
                    <a:ext uri="{9D8B030D-6E8A-4147-A177-3AD203B41FA5}">
                      <a16:colId xmlns:a16="http://schemas.microsoft.com/office/drawing/2014/main" val="520418073"/>
                    </a:ext>
                  </a:extLst>
                </a:gridCol>
                <a:gridCol w="493776">
                  <a:extLst>
                    <a:ext uri="{9D8B030D-6E8A-4147-A177-3AD203B41FA5}">
                      <a16:colId xmlns:a16="http://schemas.microsoft.com/office/drawing/2014/main" val="279909560"/>
                    </a:ext>
                  </a:extLst>
                </a:gridCol>
                <a:gridCol w="493776">
                  <a:extLst>
                    <a:ext uri="{9D8B030D-6E8A-4147-A177-3AD203B41FA5}">
                      <a16:colId xmlns:a16="http://schemas.microsoft.com/office/drawing/2014/main" val="2612875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6350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- 2024-02-26 16:09:20</a:t>
                      </a:r>
                      <a:r>
                        <a:rPr kumimoji="0" lang="en-US" sz="1000" b="0" i="0" u="none" strike="noStrike" kern="1200" cap="none" spc="0" normalizeH="0" baseline="0" noProof="0">
                          <a:ln>
                            <a:noFill/>
                          </a:ln>
                          <a:solidFill>
                            <a:prstClr val="black"/>
                          </a:solidFill>
                          <a:effectLst/>
                          <a:uLnTx/>
                          <a:uFillTx/>
                          <a:latin typeface="Calibri"/>
                          <a:ea typeface="+mn-ea"/>
                          <a:cs typeface="+mn-cs"/>
                        </a:rPr>
                        <a:t>
 Black History Month is a special time to honor the diverse contributions of Black Americans throughout history. To celebrate this year’s theme of “African Americans and the Arts,” we invited our employees to take a quiz to test their knowledge for a chance to win tickets to two incredible events in Philadelphia.
Check out these snapshots of our winners attending the National Liberty Museum’s 50 Years of Hip Hop: Art, Music, Power exhibit and the Ensemble Arts Presents Alvin Ailey American Dance Theater performance!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8.868501529052 %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45408058"/>
                  </a:ext>
                </a:extLst>
              </a:tr>
            </a:tbl>
          </a:graphicData>
        </a:graphic>
      </p:graphicFrame>
      <p:sp>
        <p:nvSpPr>
          <p:cNvPr id="4" name="Text Placeholder 3">
            <a:extLst>
              <a:ext uri="{FF2B5EF4-FFF2-40B4-BE49-F238E27FC236}">
                <a16:creationId xmlns:a16="http://schemas.microsoft.com/office/drawing/2014/main" id="{F60EA5C8-1907-42B6-9A7C-FA8C7425BFA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706087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B08C0-002B-4151-8493-190DBA7D8B5D}"/>
              </a:ext>
            </a:extLst>
          </p:cNvPr>
          <p:cNvSpPr>
            <a:spLocks noGrp="1"/>
          </p:cNvSpPr>
          <p:nvPr>
            <p:ph type="title"/>
          </p:nvPr>
        </p:nvSpPr>
        <p:spPr/>
        <p:txBody>
          <a:bodyPr/>
          <a:lstStyle/>
          <a:p>
            <a:r>
              <a:rPr lang="en-US"/>
              <a:t>LinkedIn Posts Table | All profiles - 14 of 25</a:t>
            </a:r>
          </a:p>
        </p:txBody>
      </p:sp>
      <p:graphicFrame>
        <p:nvGraphicFramePr>
          <p:cNvPr id="5" name="Table Placeholder 4">
            <a:extLst>
              <a:ext uri="{FF2B5EF4-FFF2-40B4-BE49-F238E27FC236}">
                <a16:creationId xmlns:a16="http://schemas.microsoft.com/office/drawing/2014/main" id="{27D142EE-C0AC-4DB1-85A9-08AEAABBD922}"/>
              </a:ext>
            </a:extLst>
          </p:cNvPr>
          <p:cNvGraphicFramePr>
            <a:graphicFrameLocks noGrp="1"/>
          </p:cNvGraphicFramePr>
          <p:nvPr>
            <p:ph type="tbl" sz="quarter" idx="13"/>
            <p:extLst>
              <p:ext uri="{D42A27DB-BD31-4B8C-83A1-F6EECF244321}">
                <p14:modId xmlns:p14="http://schemas.microsoft.com/office/powerpoint/2010/main" val="385190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3193514"/>
                    </a:ext>
                  </a:extLst>
                </a:gridCol>
                <a:gridCol w="1563623">
                  <a:extLst>
                    <a:ext uri="{9D8B030D-6E8A-4147-A177-3AD203B41FA5}">
                      <a16:colId xmlns:a16="http://schemas.microsoft.com/office/drawing/2014/main" val="1682355413"/>
                    </a:ext>
                  </a:extLst>
                </a:gridCol>
                <a:gridCol w="493776">
                  <a:extLst>
                    <a:ext uri="{9D8B030D-6E8A-4147-A177-3AD203B41FA5}">
                      <a16:colId xmlns:a16="http://schemas.microsoft.com/office/drawing/2014/main" val="1322402854"/>
                    </a:ext>
                  </a:extLst>
                </a:gridCol>
                <a:gridCol w="493776">
                  <a:extLst>
                    <a:ext uri="{9D8B030D-6E8A-4147-A177-3AD203B41FA5}">
                      <a16:colId xmlns:a16="http://schemas.microsoft.com/office/drawing/2014/main" val="2306267949"/>
                    </a:ext>
                  </a:extLst>
                </a:gridCol>
                <a:gridCol w="493776">
                  <a:extLst>
                    <a:ext uri="{9D8B030D-6E8A-4147-A177-3AD203B41FA5}">
                      <a16:colId xmlns:a16="http://schemas.microsoft.com/office/drawing/2014/main" val="3455550546"/>
                    </a:ext>
                  </a:extLst>
                </a:gridCol>
                <a:gridCol w="493776">
                  <a:extLst>
                    <a:ext uri="{9D8B030D-6E8A-4147-A177-3AD203B41FA5}">
                      <a16:colId xmlns:a16="http://schemas.microsoft.com/office/drawing/2014/main" val="140381773"/>
                    </a:ext>
                  </a:extLst>
                </a:gridCol>
                <a:gridCol w="493776">
                  <a:extLst>
                    <a:ext uri="{9D8B030D-6E8A-4147-A177-3AD203B41FA5}">
                      <a16:colId xmlns:a16="http://schemas.microsoft.com/office/drawing/2014/main" val="1974959328"/>
                    </a:ext>
                  </a:extLst>
                </a:gridCol>
                <a:gridCol w="493776">
                  <a:extLst>
                    <a:ext uri="{9D8B030D-6E8A-4147-A177-3AD203B41FA5}">
                      <a16:colId xmlns:a16="http://schemas.microsoft.com/office/drawing/2014/main" val="4227162383"/>
                    </a:ext>
                  </a:extLst>
                </a:gridCol>
                <a:gridCol w="493776">
                  <a:extLst>
                    <a:ext uri="{9D8B030D-6E8A-4147-A177-3AD203B41FA5}">
                      <a16:colId xmlns:a16="http://schemas.microsoft.com/office/drawing/2014/main" val="2615817161"/>
                    </a:ext>
                  </a:extLst>
                </a:gridCol>
                <a:gridCol w="493776">
                  <a:extLst>
                    <a:ext uri="{9D8B030D-6E8A-4147-A177-3AD203B41FA5}">
                      <a16:colId xmlns:a16="http://schemas.microsoft.com/office/drawing/2014/main" val="1203752296"/>
                    </a:ext>
                  </a:extLst>
                </a:gridCol>
                <a:gridCol w="493776">
                  <a:extLst>
                    <a:ext uri="{9D8B030D-6E8A-4147-A177-3AD203B41FA5}">
                      <a16:colId xmlns:a16="http://schemas.microsoft.com/office/drawing/2014/main" val="2658093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8869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- 2024-02-26 15:01:05</a:t>
                      </a:r>
                      <a:r>
                        <a:rPr kumimoji="0" lang="en-US" sz="1000" b="0" i="0" u="none" strike="noStrike" kern="1200" cap="none" spc="0" normalizeH="0" baseline="0" noProof="0">
                          <a:ln>
                            <a:noFill/>
                          </a:ln>
                          <a:solidFill>
                            <a:prstClr val="black"/>
                          </a:solidFill>
                          <a:effectLst/>
                          <a:uLnTx/>
                          <a:uFillTx/>
                          <a:latin typeface="Calibri"/>
                          <a:ea typeface="+mn-ea"/>
                          <a:cs typeface="+mn-cs"/>
                        </a:rPr>
                        <a:t>
 The insurance industry offers meaningful careers and supports local communities through disaster recovery, community service and charitable giving. Learn about how insurance makes a difference and the latest insurance career trends at https://lnkd.in/gi-fJg5t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13.687150837989 %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9572653"/>
                  </a:ext>
                </a:extLst>
              </a:tr>
            </a:tbl>
          </a:graphicData>
        </a:graphic>
      </p:graphicFrame>
      <p:sp>
        <p:nvSpPr>
          <p:cNvPr id="4" name="Text Placeholder 3">
            <a:extLst>
              <a:ext uri="{FF2B5EF4-FFF2-40B4-BE49-F238E27FC236}">
                <a16:creationId xmlns:a16="http://schemas.microsoft.com/office/drawing/2014/main" id="{73F00FEF-6F12-4B1A-AA37-F1A80F99C7E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5688679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4CC68-5144-4879-990E-ED8211F9837D}"/>
              </a:ext>
            </a:extLst>
          </p:cNvPr>
          <p:cNvSpPr>
            <a:spLocks noGrp="1"/>
          </p:cNvSpPr>
          <p:nvPr>
            <p:ph type="title"/>
          </p:nvPr>
        </p:nvSpPr>
        <p:spPr/>
        <p:txBody>
          <a:bodyPr/>
          <a:lstStyle/>
          <a:p>
            <a:r>
              <a:rPr lang="en-US"/>
              <a:t>LinkedIn Posts Table | All profiles - 15 of 25</a:t>
            </a:r>
          </a:p>
        </p:txBody>
      </p:sp>
      <p:graphicFrame>
        <p:nvGraphicFramePr>
          <p:cNvPr id="5" name="Table Placeholder 4">
            <a:extLst>
              <a:ext uri="{FF2B5EF4-FFF2-40B4-BE49-F238E27FC236}">
                <a16:creationId xmlns:a16="http://schemas.microsoft.com/office/drawing/2014/main" id="{093D6165-A9A9-405A-8640-680C6739F6B3}"/>
              </a:ext>
            </a:extLst>
          </p:cNvPr>
          <p:cNvGraphicFramePr>
            <a:graphicFrameLocks noGrp="1"/>
          </p:cNvGraphicFramePr>
          <p:nvPr>
            <p:ph type="tbl" sz="quarter" idx="13"/>
            <p:extLst>
              <p:ext uri="{D42A27DB-BD31-4B8C-83A1-F6EECF244321}">
                <p14:modId xmlns:p14="http://schemas.microsoft.com/office/powerpoint/2010/main" val="253755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99942568"/>
                    </a:ext>
                  </a:extLst>
                </a:gridCol>
                <a:gridCol w="1563623">
                  <a:extLst>
                    <a:ext uri="{9D8B030D-6E8A-4147-A177-3AD203B41FA5}">
                      <a16:colId xmlns:a16="http://schemas.microsoft.com/office/drawing/2014/main" val="1448750968"/>
                    </a:ext>
                  </a:extLst>
                </a:gridCol>
                <a:gridCol w="493776">
                  <a:extLst>
                    <a:ext uri="{9D8B030D-6E8A-4147-A177-3AD203B41FA5}">
                      <a16:colId xmlns:a16="http://schemas.microsoft.com/office/drawing/2014/main" val="1023863518"/>
                    </a:ext>
                  </a:extLst>
                </a:gridCol>
                <a:gridCol w="493776">
                  <a:extLst>
                    <a:ext uri="{9D8B030D-6E8A-4147-A177-3AD203B41FA5}">
                      <a16:colId xmlns:a16="http://schemas.microsoft.com/office/drawing/2014/main" val="3524019494"/>
                    </a:ext>
                  </a:extLst>
                </a:gridCol>
                <a:gridCol w="493776">
                  <a:extLst>
                    <a:ext uri="{9D8B030D-6E8A-4147-A177-3AD203B41FA5}">
                      <a16:colId xmlns:a16="http://schemas.microsoft.com/office/drawing/2014/main" val="3835592695"/>
                    </a:ext>
                  </a:extLst>
                </a:gridCol>
                <a:gridCol w="493776">
                  <a:extLst>
                    <a:ext uri="{9D8B030D-6E8A-4147-A177-3AD203B41FA5}">
                      <a16:colId xmlns:a16="http://schemas.microsoft.com/office/drawing/2014/main" val="3823331011"/>
                    </a:ext>
                  </a:extLst>
                </a:gridCol>
                <a:gridCol w="493776">
                  <a:extLst>
                    <a:ext uri="{9D8B030D-6E8A-4147-A177-3AD203B41FA5}">
                      <a16:colId xmlns:a16="http://schemas.microsoft.com/office/drawing/2014/main" val="3496161334"/>
                    </a:ext>
                  </a:extLst>
                </a:gridCol>
                <a:gridCol w="493776">
                  <a:extLst>
                    <a:ext uri="{9D8B030D-6E8A-4147-A177-3AD203B41FA5}">
                      <a16:colId xmlns:a16="http://schemas.microsoft.com/office/drawing/2014/main" val="1421197625"/>
                    </a:ext>
                  </a:extLst>
                </a:gridCol>
                <a:gridCol w="493776">
                  <a:extLst>
                    <a:ext uri="{9D8B030D-6E8A-4147-A177-3AD203B41FA5}">
                      <a16:colId xmlns:a16="http://schemas.microsoft.com/office/drawing/2014/main" val="2784567751"/>
                    </a:ext>
                  </a:extLst>
                </a:gridCol>
                <a:gridCol w="493776">
                  <a:extLst>
                    <a:ext uri="{9D8B030D-6E8A-4147-A177-3AD203B41FA5}">
                      <a16:colId xmlns:a16="http://schemas.microsoft.com/office/drawing/2014/main" val="2079686821"/>
                    </a:ext>
                  </a:extLst>
                </a:gridCol>
                <a:gridCol w="493776">
                  <a:extLst>
                    <a:ext uri="{9D8B030D-6E8A-4147-A177-3AD203B41FA5}">
                      <a16:colId xmlns:a16="http://schemas.microsoft.com/office/drawing/2014/main" val="298242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78846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- 2024-02-26 14:05:55</a:t>
                      </a:r>
                      <a:r>
                        <a:rPr kumimoji="0" lang="en-US" sz="1000" b="0" i="0" u="none" strike="noStrike" kern="1200" cap="none" spc="0" normalizeH="0" baseline="0" noProof="0">
                          <a:ln>
                            <a:noFill/>
                          </a:ln>
                          <a:solidFill>
                            <a:prstClr val="black"/>
                          </a:solidFill>
                          <a:effectLst/>
                          <a:uLnTx/>
                          <a:uFillTx/>
                          <a:latin typeface="Calibri"/>
                          <a:ea typeface="+mn-ea"/>
                          <a:cs typeface="+mn-cs"/>
                        </a:rPr>
                        <a:t>
 Choosing a #career in an industry with lots of growth and opportunities can be beneficial! With roles spanning from risk management to claims handling and beyond, the #insurance industry offers diverse career paths that cater to a wide range of skills and interests.
Check out our latest job openings and apply today: bit.ly/PHLYCareers #TEAMPHLY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5.0564334085779 %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8320695"/>
                  </a:ext>
                </a:extLst>
              </a:tr>
            </a:tbl>
          </a:graphicData>
        </a:graphic>
      </p:graphicFrame>
      <p:sp>
        <p:nvSpPr>
          <p:cNvPr id="4" name="Text Placeholder 3">
            <a:extLst>
              <a:ext uri="{FF2B5EF4-FFF2-40B4-BE49-F238E27FC236}">
                <a16:creationId xmlns:a16="http://schemas.microsoft.com/office/drawing/2014/main" id="{B0131613-D140-4580-877D-9D576A97DAA5}"/>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885275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E04FBB-3B10-415B-8A8F-A21F848BE057}"/>
              </a:ext>
            </a:extLst>
          </p:cNvPr>
          <p:cNvSpPr>
            <a:spLocks noGrp="1"/>
          </p:cNvSpPr>
          <p:nvPr>
            <p:ph type="title"/>
          </p:nvPr>
        </p:nvSpPr>
        <p:spPr/>
        <p:txBody>
          <a:bodyPr/>
          <a:lstStyle/>
          <a:p>
            <a:r>
              <a:rPr lang="en-US"/>
              <a:t>LinkedIn Posts Table | All profiles - 16 of 25</a:t>
            </a:r>
          </a:p>
        </p:txBody>
      </p:sp>
      <p:graphicFrame>
        <p:nvGraphicFramePr>
          <p:cNvPr id="5" name="Table Placeholder 4">
            <a:extLst>
              <a:ext uri="{FF2B5EF4-FFF2-40B4-BE49-F238E27FC236}">
                <a16:creationId xmlns:a16="http://schemas.microsoft.com/office/drawing/2014/main" id="{5509D0FA-AA5D-4C7C-9A3F-A773BCF8D44E}"/>
              </a:ext>
            </a:extLst>
          </p:cNvPr>
          <p:cNvGraphicFramePr>
            <a:graphicFrameLocks noGrp="1"/>
          </p:cNvGraphicFramePr>
          <p:nvPr>
            <p:ph type="tbl" sz="quarter" idx="13"/>
            <p:extLst>
              <p:ext uri="{D42A27DB-BD31-4B8C-83A1-F6EECF244321}">
                <p14:modId xmlns:p14="http://schemas.microsoft.com/office/powerpoint/2010/main" val="4271708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23148047"/>
                    </a:ext>
                  </a:extLst>
                </a:gridCol>
                <a:gridCol w="1563623">
                  <a:extLst>
                    <a:ext uri="{9D8B030D-6E8A-4147-A177-3AD203B41FA5}">
                      <a16:colId xmlns:a16="http://schemas.microsoft.com/office/drawing/2014/main" val="3733593709"/>
                    </a:ext>
                  </a:extLst>
                </a:gridCol>
                <a:gridCol w="493776">
                  <a:extLst>
                    <a:ext uri="{9D8B030D-6E8A-4147-A177-3AD203B41FA5}">
                      <a16:colId xmlns:a16="http://schemas.microsoft.com/office/drawing/2014/main" val="831100685"/>
                    </a:ext>
                  </a:extLst>
                </a:gridCol>
                <a:gridCol w="493776">
                  <a:extLst>
                    <a:ext uri="{9D8B030D-6E8A-4147-A177-3AD203B41FA5}">
                      <a16:colId xmlns:a16="http://schemas.microsoft.com/office/drawing/2014/main" val="1831547623"/>
                    </a:ext>
                  </a:extLst>
                </a:gridCol>
                <a:gridCol w="493776">
                  <a:extLst>
                    <a:ext uri="{9D8B030D-6E8A-4147-A177-3AD203B41FA5}">
                      <a16:colId xmlns:a16="http://schemas.microsoft.com/office/drawing/2014/main" val="1496588622"/>
                    </a:ext>
                  </a:extLst>
                </a:gridCol>
                <a:gridCol w="493776">
                  <a:extLst>
                    <a:ext uri="{9D8B030D-6E8A-4147-A177-3AD203B41FA5}">
                      <a16:colId xmlns:a16="http://schemas.microsoft.com/office/drawing/2014/main" val="371693890"/>
                    </a:ext>
                  </a:extLst>
                </a:gridCol>
                <a:gridCol w="493776">
                  <a:extLst>
                    <a:ext uri="{9D8B030D-6E8A-4147-A177-3AD203B41FA5}">
                      <a16:colId xmlns:a16="http://schemas.microsoft.com/office/drawing/2014/main" val="320532420"/>
                    </a:ext>
                  </a:extLst>
                </a:gridCol>
                <a:gridCol w="493776">
                  <a:extLst>
                    <a:ext uri="{9D8B030D-6E8A-4147-A177-3AD203B41FA5}">
                      <a16:colId xmlns:a16="http://schemas.microsoft.com/office/drawing/2014/main" val="2214311003"/>
                    </a:ext>
                  </a:extLst>
                </a:gridCol>
                <a:gridCol w="493776">
                  <a:extLst>
                    <a:ext uri="{9D8B030D-6E8A-4147-A177-3AD203B41FA5}">
                      <a16:colId xmlns:a16="http://schemas.microsoft.com/office/drawing/2014/main" val="367691281"/>
                    </a:ext>
                  </a:extLst>
                </a:gridCol>
                <a:gridCol w="493776">
                  <a:extLst>
                    <a:ext uri="{9D8B030D-6E8A-4147-A177-3AD203B41FA5}">
                      <a16:colId xmlns:a16="http://schemas.microsoft.com/office/drawing/2014/main" val="480097732"/>
                    </a:ext>
                  </a:extLst>
                </a:gridCol>
                <a:gridCol w="493776">
                  <a:extLst>
                    <a:ext uri="{9D8B030D-6E8A-4147-A177-3AD203B41FA5}">
                      <a16:colId xmlns:a16="http://schemas.microsoft.com/office/drawing/2014/main" val="2120550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17335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- 2024-02-26 11:11:50</a:t>
                      </a:r>
                      <a:r>
                        <a:rPr kumimoji="0" lang="en-US" sz="1000" b="0" i="0" u="none" strike="noStrike" kern="1200" cap="none" spc="0" normalizeH="0" baseline="0" noProof="0">
                          <a:ln>
                            <a:noFill/>
                          </a:ln>
                          <a:solidFill>
                            <a:prstClr val="black"/>
                          </a:solidFill>
                          <a:effectLst/>
                          <a:uLnTx/>
                          <a:uFillTx/>
                          <a:latin typeface="Calibri"/>
                          <a:ea typeface="+mn-ea"/>
                          <a:cs typeface="+mn-cs"/>
                        </a:rPr>
                        <a:t>
 Thank you Gamma Iota Sigma, Sigma Chapter for inviting us to share insights on corporate social responsibility and how PHLY engages employees to give back to the community. We appreciate the opportunity to connect with Sigma Chapter members to discuss topics that are important to us!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6.2976130015236 %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10849418"/>
                  </a:ext>
                </a:extLst>
              </a:tr>
            </a:tbl>
          </a:graphicData>
        </a:graphic>
      </p:graphicFrame>
      <p:sp>
        <p:nvSpPr>
          <p:cNvPr id="4" name="Text Placeholder 3">
            <a:extLst>
              <a:ext uri="{FF2B5EF4-FFF2-40B4-BE49-F238E27FC236}">
                <a16:creationId xmlns:a16="http://schemas.microsoft.com/office/drawing/2014/main" id="{E6F835CB-8E0B-4EA1-9BBA-32E058EB2BE6}"/>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219448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541C7-5DA7-41D3-BDEE-B87696E4F613}"/>
              </a:ext>
            </a:extLst>
          </p:cNvPr>
          <p:cNvSpPr>
            <a:spLocks noGrp="1"/>
          </p:cNvSpPr>
          <p:nvPr>
            <p:ph type="title"/>
          </p:nvPr>
        </p:nvSpPr>
        <p:spPr/>
        <p:txBody>
          <a:bodyPr/>
          <a:lstStyle/>
          <a:p>
            <a:r>
              <a:rPr lang="en-US"/>
              <a:t>LinkedIn Posts Table | All profiles - 17 of 25</a:t>
            </a:r>
          </a:p>
        </p:txBody>
      </p:sp>
      <p:graphicFrame>
        <p:nvGraphicFramePr>
          <p:cNvPr id="5" name="Table Placeholder 4">
            <a:extLst>
              <a:ext uri="{FF2B5EF4-FFF2-40B4-BE49-F238E27FC236}">
                <a16:creationId xmlns:a16="http://schemas.microsoft.com/office/drawing/2014/main" id="{C8E49FFE-0934-44FD-8B3B-AFD74EC5EDEC}"/>
              </a:ext>
            </a:extLst>
          </p:cNvPr>
          <p:cNvGraphicFramePr>
            <a:graphicFrameLocks noGrp="1"/>
          </p:cNvGraphicFramePr>
          <p:nvPr>
            <p:ph type="tbl" sz="quarter" idx="13"/>
            <p:extLst>
              <p:ext uri="{D42A27DB-BD31-4B8C-83A1-F6EECF244321}">
                <p14:modId xmlns:p14="http://schemas.microsoft.com/office/powerpoint/2010/main" val="2118071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95793682"/>
                    </a:ext>
                  </a:extLst>
                </a:gridCol>
                <a:gridCol w="1563623">
                  <a:extLst>
                    <a:ext uri="{9D8B030D-6E8A-4147-A177-3AD203B41FA5}">
                      <a16:colId xmlns:a16="http://schemas.microsoft.com/office/drawing/2014/main" val="4092875644"/>
                    </a:ext>
                  </a:extLst>
                </a:gridCol>
                <a:gridCol w="493776">
                  <a:extLst>
                    <a:ext uri="{9D8B030D-6E8A-4147-A177-3AD203B41FA5}">
                      <a16:colId xmlns:a16="http://schemas.microsoft.com/office/drawing/2014/main" val="235419431"/>
                    </a:ext>
                  </a:extLst>
                </a:gridCol>
                <a:gridCol w="493776">
                  <a:extLst>
                    <a:ext uri="{9D8B030D-6E8A-4147-A177-3AD203B41FA5}">
                      <a16:colId xmlns:a16="http://schemas.microsoft.com/office/drawing/2014/main" val="1315806465"/>
                    </a:ext>
                  </a:extLst>
                </a:gridCol>
                <a:gridCol w="493776">
                  <a:extLst>
                    <a:ext uri="{9D8B030D-6E8A-4147-A177-3AD203B41FA5}">
                      <a16:colId xmlns:a16="http://schemas.microsoft.com/office/drawing/2014/main" val="2883660869"/>
                    </a:ext>
                  </a:extLst>
                </a:gridCol>
                <a:gridCol w="493776">
                  <a:extLst>
                    <a:ext uri="{9D8B030D-6E8A-4147-A177-3AD203B41FA5}">
                      <a16:colId xmlns:a16="http://schemas.microsoft.com/office/drawing/2014/main" val="2055669790"/>
                    </a:ext>
                  </a:extLst>
                </a:gridCol>
                <a:gridCol w="493776">
                  <a:extLst>
                    <a:ext uri="{9D8B030D-6E8A-4147-A177-3AD203B41FA5}">
                      <a16:colId xmlns:a16="http://schemas.microsoft.com/office/drawing/2014/main" val="2135588458"/>
                    </a:ext>
                  </a:extLst>
                </a:gridCol>
                <a:gridCol w="493776">
                  <a:extLst>
                    <a:ext uri="{9D8B030D-6E8A-4147-A177-3AD203B41FA5}">
                      <a16:colId xmlns:a16="http://schemas.microsoft.com/office/drawing/2014/main" val="885129528"/>
                    </a:ext>
                  </a:extLst>
                </a:gridCol>
                <a:gridCol w="493776">
                  <a:extLst>
                    <a:ext uri="{9D8B030D-6E8A-4147-A177-3AD203B41FA5}">
                      <a16:colId xmlns:a16="http://schemas.microsoft.com/office/drawing/2014/main" val="3892153213"/>
                    </a:ext>
                  </a:extLst>
                </a:gridCol>
                <a:gridCol w="493776">
                  <a:extLst>
                    <a:ext uri="{9D8B030D-6E8A-4147-A177-3AD203B41FA5}">
                      <a16:colId xmlns:a16="http://schemas.microsoft.com/office/drawing/2014/main" val="3963915189"/>
                    </a:ext>
                  </a:extLst>
                </a:gridCol>
                <a:gridCol w="493776">
                  <a:extLst>
                    <a:ext uri="{9D8B030D-6E8A-4147-A177-3AD203B41FA5}">
                      <a16:colId xmlns:a16="http://schemas.microsoft.com/office/drawing/2014/main" val="1210001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94185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- 2024-02-23 16:09:30</a:t>
                      </a:r>
                      <a:r>
                        <a:rPr kumimoji="0" lang="en-US" sz="1000" b="0" i="0" u="none" strike="noStrike" kern="1200" cap="none" spc="0" normalizeH="0" baseline="0" noProof="0">
                          <a:ln>
                            <a:noFill/>
                          </a:ln>
                          <a:solidFill>
                            <a:prstClr val="black"/>
                          </a:solidFill>
                          <a:effectLst/>
                          <a:uLnTx/>
                          <a:uFillTx/>
                          <a:latin typeface="Calibri"/>
                          <a:ea typeface="+mn-ea"/>
                          <a:cs typeface="+mn-cs"/>
                        </a:rPr>
                        <a:t>
 This #FlashbackFriday, we’re reflecting on a time when our claims team stepped up to support our sister company First Insurance Company of Hawaii in assisting their customers affected by the Maui wildfires. Together, we embody Tokio Marine Group's #ToBeAGoodCompany philosophy by extending a helping hand during challenging times.
As #InsuranceCareersMonth continues, let's celebrate the dedication of insurance professionals worldwide who mitigate, manage, and respond to risks with compassion and resilience. 🌏💙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7.2188024622272 %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89427741"/>
                  </a:ext>
                </a:extLst>
              </a:tr>
            </a:tbl>
          </a:graphicData>
        </a:graphic>
      </p:graphicFrame>
      <p:sp>
        <p:nvSpPr>
          <p:cNvPr id="4" name="Text Placeholder 3">
            <a:extLst>
              <a:ext uri="{FF2B5EF4-FFF2-40B4-BE49-F238E27FC236}">
                <a16:creationId xmlns:a16="http://schemas.microsoft.com/office/drawing/2014/main" id="{4484BA38-DC10-4F57-AD1A-9876E34174E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8438434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3070B-413D-4CE5-B506-A1548E6FF75D}"/>
              </a:ext>
            </a:extLst>
          </p:cNvPr>
          <p:cNvSpPr>
            <a:spLocks noGrp="1"/>
          </p:cNvSpPr>
          <p:nvPr>
            <p:ph type="title"/>
          </p:nvPr>
        </p:nvSpPr>
        <p:spPr/>
        <p:txBody>
          <a:bodyPr/>
          <a:lstStyle/>
          <a:p>
            <a:r>
              <a:rPr lang="en-US"/>
              <a:t>LinkedIn Posts Table | All profiles - 18 of 25</a:t>
            </a:r>
          </a:p>
        </p:txBody>
      </p:sp>
      <p:graphicFrame>
        <p:nvGraphicFramePr>
          <p:cNvPr id="5" name="Table Placeholder 4">
            <a:extLst>
              <a:ext uri="{FF2B5EF4-FFF2-40B4-BE49-F238E27FC236}">
                <a16:creationId xmlns:a16="http://schemas.microsoft.com/office/drawing/2014/main" id="{27F0B023-14CD-4003-9589-851AB29CC2AC}"/>
              </a:ext>
            </a:extLst>
          </p:cNvPr>
          <p:cNvGraphicFramePr>
            <a:graphicFrameLocks noGrp="1"/>
          </p:cNvGraphicFramePr>
          <p:nvPr>
            <p:ph type="tbl" sz="quarter" idx="13"/>
            <p:extLst>
              <p:ext uri="{D42A27DB-BD31-4B8C-83A1-F6EECF244321}">
                <p14:modId xmlns:p14="http://schemas.microsoft.com/office/powerpoint/2010/main" val="1751915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18984962"/>
                    </a:ext>
                  </a:extLst>
                </a:gridCol>
                <a:gridCol w="1563623">
                  <a:extLst>
                    <a:ext uri="{9D8B030D-6E8A-4147-A177-3AD203B41FA5}">
                      <a16:colId xmlns:a16="http://schemas.microsoft.com/office/drawing/2014/main" val="3356652849"/>
                    </a:ext>
                  </a:extLst>
                </a:gridCol>
                <a:gridCol w="493776">
                  <a:extLst>
                    <a:ext uri="{9D8B030D-6E8A-4147-A177-3AD203B41FA5}">
                      <a16:colId xmlns:a16="http://schemas.microsoft.com/office/drawing/2014/main" val="2746154461"/>
                    </a:ext>
                  </a:extLst>
                </a:gridCol>
                <a:gridCol w="493776">
                  <a:extLst>
                    <a:ext uri="{9D8B030D-6E8A-4147-A177-3AD203B41FA5}">
                      <a16:colId xmlns:a16="http://schemas.microsoft.com/office/drawing/2014/main" val="2012922161"/>
                    </a:ext>
                  </a:extLst>
                </a:gridCol>
                <a:gridCol w="493776">
                  <a:extLst>
                    <a:ext uri="{9D8B030D-6E8A-4147-A177-3AD203B41FA5}">
                      <a16:colId xmlns:a16="http://schemas.microsoft.com/office/drawing/2014/main" val="3019920628"/>
                    </a:ext>
                  </a:extLst>
                </a:gridCol>
                <a:gridCol w="493776">
                  <a:extLst>
                    <a:ext uri="{9D8B030D-6E8A-4147-A177-3AD203B41FA5}">
                      <a16:colId xmlns:a16="http://schemas.microsoft.com/office/drawing/2014/main" val="2307733173"/>
                    </a:ext>
                  </a:extLst>
                </a:gridCol>
                <a:gridCol w="493776">
                  <a:extLst>
                    <a:ext uri="{9D8B030D-6E8A-4147-A177-3AD203B41FA5}">
                      <a16:colId xmlns:a16="http://schemas.microsoft.com/office/drawing/2014/main" val="789987359"/>
                    </a:ext>
                  </a:extLst>
                </a:gridCol>
                <a:gridCol w="493776">
                  <a:extLst>
                    <a:ext uri="{9D8B030D-6E8A-4147-A177-3AD203B41FA5}">
                      <a16:colId xmlns:a16="http://schemas.microsoft.com/office/drawing/2014/main" val="175797573"/>
                    </a:ext>
                  </a:extLst>
                </a:gridCol>
                <a:gridCol w="493776">
                  <a:extLst>
                    <a:ext uri="{9D8B030D-6E8A-4147-A177-3AD203B41FA5}">
                      <a16:colId xmlns:a16="http://schemas.microsoft.com/office/drawing/2014/main" val="48462469"/>
                    </a:ext>
                  </a:extLst>
                </a:gridCol>
                <a:gridCol w="493776">
                  <a:extLst>
                    <a:ext uri="{9D8B030D-6E8A-4147-A177-3AD203B41FA5}">
                      <a16:colId xmlns:a16="http://schemas.microsoft.com/office/drawing/2014/main" val="2189991956"/>
                    </a:ext>
                  </a:extLst>
                </a:gridCol>
                <a:gridCol w="493776">
                  <a:extLst>
                    <a:ext uri="{9D8B030D-6E8A-4147-A177-3AD203B41FA5}">
                      <a16:colId xmlns:a16="http://schemas.microsoft.com/office/drawing/2014/main" val="2910810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7660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- 2024-02-23 15:08:49</a:t>
                      </a:r>
                      <a:r>
                        <a:rPr kumimoji="0" lang="en-US" sz="1000" b="0" i="0" u="none" strike="noStrike" kern="1200" cap="none" spc="0" normalizeH="0" baseline="0" noProof="0">
                          <a:ln>
                            <a:noFill/>
                          </a:ln>
                          <a:solidFill>
                            <a:prstClr val="black"/>
                          </a:solidFill>
                          <a:effectLst/>
                          <a:uLnTx/>
                          <a:uFillTx/>
                          <a:latin typeface="Calibri"/>
                          <a:ea typeface="+mn-ea"/>
                          <a:cs typeface="+mn-cs"/>
                        </a:rPr>
                        <a:t>
 We joined Temple University for their Spring Risk Management and Insurance Intern Career Reception! Here's a snapshot of #TEAMPHLY spreading the word about #insurancecareers and exciting #internship opportunities at PHLY.
Missed the event? Don't worry! Check out bit.ly/PHLYInternships to learn more. #InsuranceCareersMonth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10.343125154283 %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874196661"/>
                  </a:ext>
                </a:extLst>
              </a:tr>
            </a:tbl>
          </a:graphicData>
        </a:graphic>
      </p:graphicFrame>
      <p:sp>
        <p:nvSpPr>
          <p:cNvPr id="4" name="Text Placeholder 3">
            <a:extLst>
              <a:ext uri="{FF2B5EF4-FFF2-40B4-BE49-F238E27FC236}">
                <a16:creationId xmlns:a16="http://schemas.microsoft.com/office/drawing/2014/main" id="{64434174-851F-4335-A50A-766CC2D7A0F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2927521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D70EC-76F9-43AD-AC0F-08B2EECBB16B}"/>
              </a:ext>
            </a:extLst>
          </p:cNvPr>
          <p:cNvSpPr>
            <a:spLocks noGrp="1"/>
          </p:cNvSpPr>
          <p:nvPr>
            <p:ph type="title"/>
          </p:nvPr>
        </p:nvSpPr>
        <p:spPr/>
        <p:txBody>
          <a:bodyPr/>
          <a:lstStyle/>
          <a:p>
            <a:r>
              <a:rPr lang="en-US"/>
              <a:t>LinkedIn Posts Table | All profiles - 19 of 25</a:t>
            </a:r>
          </a:p>
        </p:txBody>
      </p:sp>
      <p:graphicFrame>
        <p:nvGraphicFramePr>
          <p:cNvPr id="5" name="Table Placeholder 4">
            <a:extLst>
              <a:ext uri="{FF2B5EF4-FFF2-40B4-BE49-F238E27FC236}">
                <a16:creationId xmlns:a16="http://schemas.microsoft.com/office/drawing/2014/main" id="{C13624D9-8768-4375-B0DB-518542B9EA2D}"/>
              </a:ext>
            </a:extLst>
          </p:cNvPr>
          <p:cNvGraphicFramePr>
            <a:graphicFrameLocks noGrp="1"/>
          </p:cNvGraphicFramePr>
          <p:nvPr>
            <p:ph type="tbl" sz="quarter" idx="13"/>
            <p:extLst>
              <p:ext uri="{D42A27DB-BD31-4B8C-83A1-F6EECF244321}">
                <p14:modId xmlns:p14="http://schemas.microsoft.com/office/powerpoint/2010/main" val="3815051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23764034"/>
                    </a:ext>
                  </a:extLst>
                </a:gridCol>
                <a:gridCol w="1563623">
                  <a:extLst>
                    <a:ext uri="{9D8B030D-6E8A-4147-A177-3AD203B41FA5}">
                      <a16:colId xmlns:a16="http://schemas.microsoft.com/office/drawing/2014/main" val="339671026"/>
                    </a:ext>
                  </a:extLst>
                </a:gridCol>
                <a:gridCol w="493776">
                  <a:extLst>
                    <a:ext uri="{9D8B030D-6E8A-4147-A177-3AD203B41FA5}">
                      <a16:colId xmlns:a16="http://schemas.microsoft.com/office/drawing/2014/main" val="1037493948"/>
                    </a:ext>
                  </a:extLst>
                </a:gridCol>
                <a:gridCol w="493776">
                  <a:extLst>
                    <a:ext uri="{9D8B030D-6E8A-4147-A177-3AD203B41FA5}">
                      <a16:colId xmlns:a16="http://schemas.microsoft.com/office/drawing/2014/main" val="188464318"/>
                    </a:ext>
                  </a:extLst>
                </a:gridCol>
                <a:gridCol w="493776">
                  <a:extLst>
                    <a:ext uri="{9D8B030D-6E8A-4147-A177-3AD203B41FA5}">
                      <a16:colId xmlns:a16="http://schemas.microsoft.com/office/drawing/2014/main" val="1117789971"/>
                    </a:ext>
                  </a:extLst>
                </a:gridCol>
                <a:gridCol w="493776">
                  <a:extLst>
                    <a:ext uri="{9D8B030D-6E8A-4147-A177-3AD203B41FA5}">
                      <a16:colId xmlns:a16="http://schemas.microsoft.com/office/drawing/2014/main" val="2318784559"/>
                    </a:ext>
                  </a:extLst>
                </a:gridCol>
                <a:gridCol w="493776">
                  <a:extLst>
                    <a:ext uri="{9D8B030D-6E8A-4147-A177-3AD203B41FA5}">
                      <a16:colId xmlns:a16="http://schemas.microsoft.com/office/drawing/2014/main" val="2982819474"/>
                    </a:ext>
                  </a:extLst>
                </a:gridCol>
                <a:gridCol w="493776">
                  <a:extLst>
                    <a:ext uri="{9D8B030D-6E8A-4147-A177-3AD203B41FA5}">
                      <a16:colId xmlns:a16="http://schemas.microsoft.com/office/drawing/2014/main" val="1395430325"/>
                    </a:ext>
                  </a:extLst>
                </a:gridCol>
                <a:gridCol w="493776">
                  <a:extLst>
                    <a:ext uri="{9D8B030D-6E8A-4147-A177-3AD203B41FA5}">
                      <a16:colId xmlns:a16="http://schemas.microsoft.com/office/drawing/2014/main" val="3733659935"/>
                    </a:ext>
                  </a:extLst>
                </a:gridCol>
                <a:gridCol w="493776">
                  <a:extLst>
                    <a:ext uri="{9D8B030D-6E8A-4147-A177-3AD203B41FA5}">
                      <a16:colId xmlns:a16="http://schemas.microsoft.com/office/drawing/2014/main" val="633644839"/>
                    </a:ext>
                  </a:extLst>
                </a:gridCol>
                <a:gridCol w="493776">
                  <a:extLst>
                    <a:ext uri="{9D8B030D-6E8A-4147-A177-3AD203B41FA5}">
                      <a16:colId xmlns:a16="http://schemas.microsoft.com/office/drawing/2014/main" val="665970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6588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- 2024-02-22 14:45:12</a:t>
                      </a:r>
                      <a:r>
                        <a:rPr kumimoji="0" lang="en-US" sz="1000" b="0" i="0" u="none" strike="noStrike" kern="1200" cap="none" spc="0" normalizeH="0" baseline="0" noProof="0">
                          <a:ln>
                            <a:noFill/>
                          </a:ln>
                          <a:solidFill>
                            <a:prstClr val="black"/>
                          </a:solidFill>
                          <a:effectLst/>
                          <a:uLnTx/>
                          <a:uFillTx/>
                          <a:latin typeface="Calibri"/>
                          <a:ea typeface="+mn-ea"/>
                          <a:cs typeface="+mn-cs"/>
                        </a:rPr>
                        <a:t>
 #TEAMPHLY rallied alongside numerous supporters at Citizens Bank Park for the Special Olympics Pennsylvania (SOPA) Polar Plunge! 🥶🏊‍♂️ Together, we took the plunge into icy waters, raising over ,300 to support SOPA athletes. This fundraiser ensures that 13,000 athletes across the state have access to vital year-round sports, health, and leadership programs.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13.105963105963 %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2119022"/>
                  </a:ext>
                </a:extLst>
              </a:tr>
            </a:tbl>
          </a:graphicData>
        </a:graphic>
      </p:graphicFrame>
      <p:sp>
        <p:nvSpPr>
          <p:cNvPr id="4" name="Text Placeholder 3">
            <a:extLst>
              <a:ext uri="{FF2B5EF4-FFF2-40B4-BE49-F238E27FC236}">
                <a16:creationId xmlns:a16="http://schemas.microsoft.com/office/drawing/2014/main" id="{7979DBEA-D8FE-4B82-9BBC-1DF08345788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2248621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3878E-638A-475B-920B-B37816D07E8D}"/>
              </a:ext>
            </a:extLst>
          </p:cNvPr>
          <p:cNvSpPr>
            <a:spLocks noGrp="1"/>
          </p:cNvSpPr>
          <p:nvPr>
            <p:ph type="title"/>
          </p:nvPr>
        </p:nvSpPr>
        <p:spPr/>
        <p:txBody>
          <a:bodyPr/>
          <a:lstStyle/>
          <a:p>
            <a:r>
              <a:rPr lang="en-US"/>
              <a:t>LinkedIn Posts Table | All profiles - 20 of 25</a:t>
            </a:r>
          </a:p>
        </p:txBody>
      </p:sp>
      <p:graphicFrame>
        <p:nvGraphicFramePr>
          <p:cNvPr id="5" name="Table Placeholder 4">
            <a:extLst>
              <a:ext uri="{FF2B5EF4-FFF2-40B4-BE49-F238E27FC236}">
                <a16:creationId xmlns:a16="http://schemas.microsoft.com/office/drawing/2014/main" id="{60641197-F021-4829-9410-A703A4F0BF17}"/>
              </a:ext>
            </a:extLst>
          </p:cNvPr>
          <p:cNvGraphicFramePr>
            <a:graphicFrameLocks noGrp="1"/>
          </p:cNvGraphicFramePr>
          <p:nvPr>
            <p:ph type="tbl" sz="quarter" idx="13"/>
            <p:extLst>
              <p:ext uri="{D42A27DB-BD31-4B8C-83A1-F6EECF244321}">
                <p14:modId xmlns:p14="http://schemas.microsoft.com/office/powerpoint/2010/main" val="2693779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77250353"/>
                    </a:ext>
                  </a:extLst>
                </a:gridCol>
                <a:gridCol w="1563623">
                  <a:extLst>
                    <a:ext uri="{9D8B030D-6E8A-4147-A177-3AD203B41FA5}">
                      <a16:colId xmlns:a16="http://schemas.microsoft.com/office/drawing/2014/main" val="256337194"/>
                    </a:ext>
                  </a:extLst>
                </a:gridCol>
                <a:gridCol w="493776">
                  <a:extLst>
                    <a:ext uri="{9D8B030D-6E8A-4147-A177-3AD203B41FA5}">
                      <a16:colId xmlns:a16="http://schemas.microsoft.com/office/drawing/2014/main" val="376787969"/>
                    </a:ext>
                  </a:extLst>
                </a:gridCol>
                <a:gridCol w="493776">
                  <a:extLst>
                    <a:ext uri="{9D8B030D-6E8A-4147-A177-3AD203B41FA5}">
                      <a16:colId xmlns:a16="http://schemas.microsoft.com/office/drawing/2014/main" val="4248360600"/>
                    </a:ext>
                  </a:extLst>
                </a:gridCol>
                <a:gridCol w="493776">
                  <a:extLst>
                    <a:ext uri="{9D8B030D-6E8A-4147-A177-3AD203B41FA5}">
                      <a16:colId xmlns:a16="http://schemas.microsoft.com/office/drawing/2014/main" val="3207189588"/>
                    </a:ext>
                  </a:extLst>
                </a:gridCol>
                <a:gridCol w="493776">
                  <a:extLst>
                    <a:ext uri="{9D8B030D-6E8A-4147-A177-3AD203B41FA5}">
                      <a16:colId xmlns:a16="http://schemas.microsoft.com/office/drawing/2014/main" val="1411589870"/>
                    </a:ext>
                  </a:extLst>
                </a:gridCol>
                <a:gridCol w="493776">
                  <a:extLst>
                    <a:ext uri="{9D8B030D-6E8A-4147-A177-3AD203B41FA5}">
                      <a16:colId xmlns:a16="http://schemas.microsoft.com/office/drawing/2014/main" val="4030176178"/>
                    </a:ext>
                  </a:extLst>
                </a:gridCol>
                <a:gridCol w="493776">
                  <a:extLst>
                    <a:ext uri="{9D8B030D-6E8A-4147-A177-3AD203B41FA5}">
                      <a16:colId xmlns:a16="http://schemas.microsoft.com/office/drawing/2014/main" val="832057503"/>
                    </a:ext>
                  </a:extLst>
                </a:gridCol>
                <a:gridCol w="493776">
                  <a:extLst>
                    <a:ext uri="{9D8B030D-6E8A-4147-A177-3AD203B41FA5}">
                      <a16:colId xmlns:a16="http://schemas.microsoft.com/office/drawing/2014/main" val="1727886787"/>
                    </a:ext>
                  </a:extLst>
                </a:gridCol>
                <a:gridCol w="493776">
                  <a:extLst>
                    <a:ext uri="{9D8B030D-6E8A-4147-A177-3AD203B41FA5}">
                      <a16:colId xmlns:a16="http://schemas.microsoft.com/office/drawing/2014/main" val="2732226401"/>
                    </a:ext>
                  </a:extLst>
                </a:gridCol>
                <a:gridCol w="493776">
                  <a:extLst>
                    <a:ext uri="{9D8B030D-6E8A-4147-A177-3AD203B41FA5}">
                      <a16:colId xmlns:a16="http://schemas.microsoft.com/office/drawing/2014/main" val="306912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61870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- 2024-02-22 09:17:10</a:t>
                      </a:r>
                      <a:r>
                        <a:rPr kumimoji="0" lang="en-US" sz="1000" b="0" i="0" u="none" strike="noStrike" kern="1200" cap="none" spc="0" normalizeH="0" baseline="0" noProof="0">
                          <a:ln>
                            <a:noFill/>
                          </a:ln>
                          <a:solidFill>
                            <a:prstClr val="black"/>
                          </a:solidFill>
                          <a:effectLst/>
                          <a:uLnTx/>
                          <a:uFillTx/>
                          <a:latin typeface="Calibri"/>
                          <a:ea typeface="+mn-ea"/>
                          <a:cs typeface="+mn-cs"/>
                        </a:rPr>
                        <a:t>
 Empowerment in action! 🌟 Meet Wariya Janpayom, Internal Auditor at Tokio Marine Safety Insurance (Thailand) Public Company Limited, and gain insights into her journey and aspirations. As we approach International Women's Day, let's celebrate diverse stories that inspire change!
#TMTogether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1.3003901170351 %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52944055"/>
                  </a:ext>
                </a:extLst>
              </a:tr>
            </a:tbl>
          </a:graphicData>
        </a:graphic>
      </p:graphicFrame>
      <p:sp>
        <p:nvSpPr>
          <p:cNvPr id="4" name="Text Placeholder 3">
            <a:extLst>
              <a:ext uri="{FF2B5EF4-FFF2-40B4-BE49-F238E27FC236}">
                <a16:creationId xmlns:a16="http://schemas.microsoft.com/office/drawing/2014/main" id="{267844C0-B3EF-437A-94D6-D555CEF9578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0459966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456C1-505E-4AF1-A24C-339B182EAE6E}"/>
              </a:ext>
            </a:extLst>
          </p:cNvPr>
          <p:cNvSpPr>
            <a:spLocks noGrp="1"/>
          </p:cNvSpPr>
          <p:nvPr>
            <p:ph type="title"/>
          </p:nvPr>
        </p:nvSpPr>
        <p:spPr/>
        <p:txBody>
          <a:bodyPr/>
          <a:lstStyle/>
          <a:p>
            <a:r>
              <a:rPr lang="en-US"/>
              <a:t>LinkedIn Posts Table | All profiles - 21 of 25</a:t>
            </a:r>
          </a:p>
        </p:txBody>
      </p:sp>
      <p:graphicFrame>
        <p:nvGraphicFramePr>
          <p:cNvPr id="5" name="Table Placeholder 4">
            <a:extLst>
              <a:ext uri="{FF2B5EF4-FFF2-40B4-BE49-F238E27FC236}">
                <a16:creationId xmlns:a16="http://schemas.microsoft.com/office/drawing/2014/main" id="{4D9DAAA7-C6AC-43F6-BC7F-1661C146B3AF}"/>
              </a:ext>
            </a:extLst>
          </p:cNvPr>
          <p:cNvGraphicFramePr>
            <a:graphicFrameLocks noGrp="1"/>
          </p:cNvGraphicFramePr>
          <p:nvPr>
            <p:ph type="tbl" sz="quarter" idx="13"/>
            <p:extLst>
              <p:ext uri="{D42A27DB-BD31-4B8C-83A1-F6EECF244321}">
                <p14:modId xmlns:p14="http://schemas.microsoft.com/office/powerpoint/2010/main" val="3920879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22199607"/>
                    </a:ext>
                  </a:extLst>
                </a:gridCol>
                <a:gridCol w="1563623">
                  <a:extLst>
                    <a:ext uri="{9D8B030D-6E8A-4147-A177-3AD203B41FA5}">
                      <a16:colId xmlns:a16="http://schemas.microsoft.com/office/drawing/2014/main" val="2701144800"/>
                    </a:ext>
                  </a:extLst>
                </a:gridCol>
                <a:gridCol w="493776">
                  <a:extLst>
                    <a:ext uri="{9D8B030D-6E8A-4147-A177-3AD203B41FA5}">
                      <a16:colId xmlns:a16="http://schemas.microsoft.com/office/drawing/2014/main" val="4166156293"/>
                    </a:ext>
                  </a:extLst>
                </a:gridCol>
                <a:gridCol w="493776">
                  <a:extLst>
                    <a:ext uri="{9D8B030D-6E8A-4147-A177-3AD203B41FA5}">
                      <a16:colId xmlns:a16="http://schemas.microsoft.com/office/drawing/2014/main" val="3267534572"/>
                    </a:ext>
                  </a:extLst>
                </a:gridCol>
                <a:gridCol w="493776">
                  <a:extLst>
                    <a:ext uri="{9D8B030D-6E8A-4147-A177-3AD203B41FA5}">
                      <a16:colId xmlns:a16="http://schemas.microsoft.com/office/drawing/2014/main" val="409208587"/>
                    </a:ext>
                  </a:extLst>
                </a:gridCol>
                <a:gridCol w="493776">
                  <a:extLst>
                    <a:ext uri="{9D8B030D-6E8A-4147-A177-3AD203B41FA5}">
                      <a16:colId xmlns:a16="http://schemas.microsoft.com/office/drawing/2014/main" val="4223527075"/>
                    </a:ext>
                  </a:extLst>
                </a:gridCol>
                <a:gridCol w="493776">
                  <a:extLst>
                    <a:ext uri="{9D8B030D-6E8A-4147-A177-3AD203B41FA5}">
                      <a16:colId xmlns:a16="http://schemas.microsoft.com/office/drawing/2014/main" val="3521768094"/>
                    </a:ext>
                  </a:extLst>
                </a:gridCol>
                <a:gridCol w="493776">
                  <a:extLst>
                    <a:ext uri="{9D8B030D-6E8A-4147-A177-3AD203B41FA5}">
                      <a16:colId xmlns:a16="http://schemas.microsoft.com/office/drawing/2014/main" val="2134699382"/>
                    </a:ext>
                  </a:extLst>
                </a:gridCol>
                <a:gridCol w="493776">
                  <a:extLst>
                    <a:ext uri="{9D8B030D-6E8A-4147-A177-3AD203B41FA5}">
                      <a16:colId xmlns:a16="http://schemas.microsoft.com/office/drawing/2014/main" val="866786386"/>
                    </a:ext>
                  </a:extLst>
                </a:gridCol>
                <a:gridCol w="493776">
                  <a:extLst>
                    <a:ext uri="{9D8B030D-6E8A-4147-A177-3AD203B41FA5}">
                      <a16:colId xmlns:a16="http://schemas.microsoft.com/office/drawing/2014/main" val="2762014652"/>
                    </a:ext>
                  </a:extLst>
                </a:gridCol>
                <a:gridCol w="493776">
                  <a:extLst>
                    <a:ext uri="{9D8B030D-6E8A-4147-A177-3AD203B41FA5}">
                      <a16:colId xmlns:a16="http://schemas.microsoft.com/office/drawing/2014/main" val="217694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7232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- 2024-02-21 16:52:44</a:t>
                      </a:r>
                      <a:r>
                        <a:rPr kumimoji="0" lang="en-US" sz="1000" b="0" i="0" u="none" strike="noStrike" kern="1200" cap="none" spc="0" normalizeH="0" baseline="0" noProof="0">
                          <a:ln>
                            <a:noFill/>
                          </a:ln>
                          <a:solidFill>
                            <a:prstClr val="black"/>
                          </a:solidFill>
                          <a:effectLst/>
                          <a:uLnTx/>
                          <a:uFillTx/>
                          <a:latin typeface="Calibri"/>
                          <a:ea typeface="+mn-ea"/>
                          <a:cs typeface="+mn-cs"/>
                        </a:rPr>
                        <a:t>
 We believe in lending a helping hand and serving our community. Looking back at 2023, we remember the hard work our team put into supporting causes closest to our hearts.
Being part of Tokio Marine America is more than just a job - it's being part of a team dedicated to making a positive impact on the community around us.
Join us this year as we continue to give back! Explore our job openings: https://bit.ly/3FPM9Xl
#insurancecareersmonth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4.6265060240964 %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extLst>
                  <a:ext uri="{0D108BD9-81ED-4DB2-BD59-A6C34878D82A}">
                    <a16:rowId xmlns:a16="http://schemas.microsoft.com/office/drawing/2014/main" val="2417606821"/>
                  </a:ext>
                </a:extLst>
              </a:tr>
            </a:tbl>
          </a:graphicData>
        </a:graphic>
      </p:graphicFrame>
      <p:sp>
        <p:nvSpPr>
          <p:cNvPr id="4" name="Text Placeholder 3">
            <a:extLst>
              <a:ext uri="{FF2B5EF4-FFF2-40B4-BE49-F238E27FC236}">
                <a16:creationId xmlns:a16="http://schemas.microsoft.com/office/drawing/2014/main" id="{21C39218-2534-4D61-B57A-B54D64B7467E}"/>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0894876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F7C8A-C6A6-42BE-8B88-96ABDA346DC6}"/>
              </a:ext>
            </a:extLst>
          </p:cNvPr>
          <p:cNvSpPr>
            <a:spLocks noGrp="1"/>
          </p:cNvSpPr>
          <p:nvPr>
            <p:ph type="title"/>
          </p:nvPr>
        </p:nvSpPr>
        <p:spPr/>
        <p:txBody>
          <a:bodyPr/>
          <a:lstStyle/>
          <a:p>
            <a:r>
              <a:rPr lang="en-US"/>
              <a:t>LinkedIn Posts Table | All profiles - 22 of 25</a:t>
            </a:r>
          </a:p>
        </p:txBody>
      </p:sp>
      <p:graphicFrame>
        <p:nvGraphicFramePr>
          <p:cNvPr id="5" name="Table Placeholder 4">
            <a:extLst>
              <a:ext uri="{FF2B5EF4-FFF2-40B4-BE49-F238E27FC236}">
                <a16:creationId xmlns:a16="http://schemas.microsoft.com/office/drawing/2014/main" id="{0F34FE20-7A35-44A8-87B4-56B091C92F60}"/>
              </a:ext>
            </a:extLst>
          </p:cNvPr>
          <p:cNvGraphicFramePr>
            <a:graphicFrameLocks noGrp="1"/>
          </p:cNvGraphicFramePr>
          <p:nvPr>
            <p:ph type="tbl" sz="quarter" idx="13"/>
            <p:extLst>
              <p:ext uri="{D42A27DB-BD31-4B8C-83A1-F6EECF244321}">
                <p14:modId xmlns:p14="http://schemas.microsoft.com/office/powerpoint/2010/main" val="866854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76448340"/>
                    </a:ext>
                  </a:extLst>
                </a:gridCol>
                <a:gridCol w="1563623">
                  <a:extLst>
                    <a:ext uri="{9D8B030D-6E8A-4147-A177-3AD203B41FA5}">
                      <a16:colId xmlns:a16="http://schemas.microsoft.com/office/drawing/2014/main" val="3615262811"/>
                    </a:ext>
                  </a:extLst>
                </a:gridCol>
                <a:gridCol w="493776">
                  <a:extLst>
                    <a:ext uri="{9D8B030D-6E8A-4147-A177-3AD203B41FA5}">
                      <a16:colId xmlns:a16="http://schemas.microsoft.com/office/drawing/2014/main" val="2170129804"/>
                    </a:ext>
                  </a:extLst>
                </a:gridCol>
                <a:gridCol w="493776">
                  <a:extLst>
                    <a:ext uri="{9D8B030D-6E8A-4147-A177-3AD203B41FA5}">
                      <a16:colId xmlns:a16="http://schemas.microsoft.com/office/drawing/2014/main" val="1494028508"/>
                    </a:ext>
                  </a:extLst>
                </a:gridCol>
                <a:gridCol w="493776">
                  <a:extLst>
                    <a:ext uri="{9D8B030D-6E8A-4147-A177-3AD203B41FA5}">
                      <a16:colId xmlns:a16="http://schemas.microsoft.com/office/drawing/2014/main" val="354157196"/>
                    </a:ext>
                  </a:extLst>
                </a:gridCol>
                <a:gridCol w="493776">
                  <a:extLst>
                    <a:ext uri="{9D8B030D-6E8A-4147-A177-3AD203B41FA5}">
                      <a16:colId xmlns:a16="http://schemas.microsoft.com/office/drawing/2014/main" val="1012128121"/>
                    </a:ext>
                  </a:extLst>
                </a:gridCol>
                <a:gridCol w="493776">
                  <a:extLst>
                    <a:ext uri="{9D8B030D-6E8A-4147-A177-3AD203B41FA5}">
                      <a16:colId xmlns:a16="http://schemas.microsoft.com/office/drawing/2014/main" val="2883632638"/>
                    </a:ext>
                  </a:extLst>
                </a:gridCol>
                <a:gridCol w="493776">
                  <a:extLst>
                    <a:ext uri="{9D8B030D-6E8A-4147-A177-3AD203B41FA5}">
                      <a16:colId xmlns:a16="http://schemas.microsoft.com/office/drawing/2014/main" val="3772132377"/>
                    </a:ext>
                  </a:extLst>
                </a:gridCol>
                <a:gridCol w="493776">
                  <a:extLst>
                    <a:ext uri="{9D8B030D-6E8A-4147-A177-3AD203B41FA5}">
                      <a16:colId xmlns:a16="http://schemas.microsoft.com/office/drawing/2014/main" val="1068793384"/>
                    </a:ext>
                  </a:extLst>
                </a:gridCol>
                <a:gridCol w="493776">
                  <a:extLst>
                    <a:ext uri="{9D8B030D-6E8A-4147-A177-3AD203B41FA5}">
                      <a16:colId xmlns:a16="http://schemas.microsoft.com/office/drawing/2014/main" val="245198214"/>
                    </a:ext>
                  </a:extLst>
                </a:gridCol>
                <a:gridCol w="493776">
                  <a:extLst>
                    <a:ext uri="{9D8B030D-6E8A-4147-A177-3AD203B41FA5}">
                      <a16:colId xmlns:a16="http://schemas.microsoft.com/office/drawing/2014/main" val="3984893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8840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- 2024-02-21 14:54:58</a:t>
                      </a:r>
                      <a:r>
                        <a:rPr kumimoji="0" lang="en-US" sz="1000" b="0" i="0" u="none" strike="noStrike" kern="1200" cap="none" spc="0" normalizeH="0" baseline="0" noProof="0">
                          <a:ln>
                            <a:noFill/>
                          </a:ln>
                          <a:solidFill>
                            <a:prstClr val="black"/>
                          </a:solidFill>
                          <a:effectLst/>
                          <a:uLnTx/>
                          <a:uFillTx/>
                          <a:latin typeface="Calibri"/>
                          <a:ea typeface="+mn-ea"/>
                          <a:cs typeface="+mn-cs"/>
                        </a:rPr>
                        <a:t>
 Giving back to the #community is at the heart of our company and we’re proud to work in an industry that values #communityservice. Recently, our Florida team volunteered with Second Harvest Food Bank of Central Florida, a non-profit that distributes food to residents in the community who face hunger. Together, #TEAMPHLY sorted and packaged frozen food to support families in need. 🤝🏽🍽️ #InsuranceCareersMonth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11.046780917091 %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7111162"/>
                  </a:ext>
                </a:extLst>
              </a:tr>
            </a:tbl>
          </a:graphicData>
        </a:graphic>
      </p:graphicFrame>
      <p:sp>
        <p:nvSpPr>
          <p:cNvPr id="4" name="Text Placeholder 3">
            <a:extLst>
              <a:ext uri="{FF2B5EF4-FFF2-40B4-BE49-F238E27FC236}">
                <a16:creationId xmlns:a16="http://schemas.microsoft.com/office/drawing/2014/main" id="{302FDD34-AD15-4558-95B5-E4504484FD90}"/>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3491620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604A1-431D-4963-8CC3-A06D7B69194E}"/>
              </a:ext>
            </a:extLst>
          </p:cNvPr>
          <p:cNvSpPr>
            <a:spLocks noGrp="1"/>
          </p:cNvSpPr>
          <p:nvPr>
            <p:ph type="title"/>
          </p:nvPr>
        </p:nvSpPr>
        <p:spPr/>
        <p:txBody>
          <a:bodyPr/>
          <a:lstStyle/>
          <a:p>
            <a:r>
              <a:rPr lang="en-US"/>
              <a:t>LinkedIn Posts Table | All profiles - 23 of 25</a:t>
            </a:r>
          </a:p>
        </p:txBody>
      </p:sp>
      <p:graphicFrame>
        <p:nvGraphicFramePr>
          <p:cNvPr id="5" name="Table Placeholder 4">
            <a:extLst>
              <a:ext uri="{FF2B5EF4-FFF2-40B4-BE49-F238E27FC236}">
                <a16:creationId xmlns:a16="http://schemas.microsoft.com/office/drawing/2014/main" id="{AA9A9612-4156-42ED-99D8-EB9840B4D4F2}"/>
              </a:ext>
            </a:extLst>
          </p:cNvPr>
          <p:cNvGraphicFramePr>
            <a:graphicFrameLocks noGrp="1"/>
          </p:cNvGraphicFramePr>
          <p:nvPr>
            <p:ph type="tbl" sz="quarter" idx="13"/>
            <p:extLst>
              <p:ext uri="{D42A27DB-BD31-4B8C-83A1-F6EECF244321}">
                <p14:modId xmlns:p14="http://schemas.microsoft.com/office/powerpoint/2010/main" val="3645474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3890496"/>
                    </a:ext>
                  </a:extLst>
                </a:gridCol>
                <a:gridCol w="1563623">
                  <a:extLst>
                    <a:ext uri="{9D8B030D-6E8A-4147-A177-3AD203B41FA5}">
                      <a16:colId xmlns:a16="http://schemas.microsoft.com/office/drawing/2014/main" val="2004321106"/>
                    </a:ext>
                  </a:extLst>
                </a:gridCol>
                <a:gridCol w="493776">
                  <a:extLst>
                    <a:ext uri="{9D8B030D-6E8A-4147-A177-3AD203B41FA5}">
                      <a16:colId xmlns:a16="http://schemas.microsoft.com/office/drawing/2014/main" val="2862801056"/>
                    </a:ext>
                  </a:extLst>
                </a:gridCol>
                <a:gridCol w="493776">
                  <a:extLst>
                    <a:ext uri="{9D8B030D-6E8A-4147-A177-3AD203B41FA5}">
                      <a16:colId xmlns:a16="http://schemas.microsoft.com/office/drawing/2014/main" val="2622743681"/>
                    </a:ext>
                  </a:extLst>
                </a:gridCol>
                <a:gridCol w="493776">
                  <a:extLst>
                    <a:ext uri="{9D8B030D-6E8A-4147-A177-3AD203B41FA5}">
                      <a16:colId xmlns:a16="http://schemas.microsoft.com/office/drawing/2014/main" val="1399772766"/>
                    </a:ext>
                  </a:extLst>
                </a:gridCol>
                <a:gridCol w="493776">
                  <a:extLst>
                    <a:ext uri="{9D8B030D-6E8A-4147-A177-3AD203B41FA5}">
                      <a16:colId xmlns:a16="http://schemas.microsoft.com/office/drawing/2014/main" val="150257739"/>
                    </a:ext>
                  </a:extLst>
                </a:gridCol>
                <a:gridCol w="493776">
                  <a:extLst>
                    <a:ext uri="{9D8B030D-6E8A-4147-A177-3AD203B41FA5}">
                      <a16:colId xmlns:a16="http://schemas.microsoft.com/office/drawing/2014/main" val="716856711"/>
                    </a:ext>
                  </a:extLst>
                </a:gridCol>
                <a:gridCol w="493776">
                  <a:extLst>
                    <a:ext uri="{9D8B030D-6E8A-4147-A177-3AD203B41FA5}">
                      <a16:colId xmlns:a16="http://schemas.microsoft.com/office/drawing/2014/main" val="1977632681"/>
                    </a:ext>
                  </a:extLst>
                </a:gridCol>
                <a:gridCol w="493776">
                  <a:extLst>
                    <a:ext uri="{9D8B030D-6E8A-4147-A177-3AD203B41FA5}">
                      <a16:colId xmlns:a16="http://schemas.microsoft.com/office/drawing/2014/main" val="1164458464"/>
                    </a:ext>
                  </a:extLst>
                </a:gridCol>
                <a:gridCol w="493776">
                  <a:extLst>
                    <a:ext uri="{9D8B030D-6E8A-4147-A177-3AD203B41FA5}">
                      <a16:colId xmlns:a16="http://schemas.microsoft.com/office/drawing/2014/main" val="1399623740"/>
                    </a:ext>
                  </a:extLst>
                </a:gridCol>
                <a:gridCol w="493776">
                  <a:extLst>
                    <a:ext uri="{9D8B030D-6E8A-4147-A177-3AD203B41FA5}">
                      <a16:colId xmlns:a16="http://schemas.microsoft.com/office/drawing/2014/main" val="646713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97760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- 2024-02-21 14:52:02</a:t>
                      </a:r>
                      <a:r>
                        <a:rPr kumimoji="0" lang="en-US" sz="1000" b="0" i="0" u="none" strike="noStrike" kern="1200" cap="none" spc="0" normalizeH="0" baseline="0" noProof="0">
                          <a:ln>
                            <a:noFill/>
                          </a:ln>
                          <a:solidFill>
                            <a:prstClr val="black"/>
                          </a:solidFill>
                          <a:effectLst/>
                          <a:uLnTx/>
                          <a:uFillTx/>
                          <a:latin typeface="Calibri"/>
                          <a:ea typeface="+mn-ea"/>
                          <a:cs typeface="+mn-cs"/>
                        </a:rPr>
                        <a:t>
 This afternoon, TMNAS' Women's Collective &amp; PACT (Parenting and Caregiving Together) Employee Resource Groups gathered for a hybrid Lunch &amp; Learn event with a special presentation from our Benefits team. The presentation focused on parental/caregiver leave policies and associated benefits at TMNAS. The event concluded with an insightful Q&amp;A session to promote a better understanding of TMNAS' support for parents and caregivers.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15.112359550562 %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35194698"/>
                  </a:ext>
                </a:extLst>
              </a:tr>
            </a:tbl>
          </a:graphicData>
        </a:graphic>
      </p:graphicFrame>
      <p:sp>
        <p:nvSpPr>
          <p:cNvPr id="4" name="Text Placeholder 3">
            <a:extLst>
              <a:ext uri="{FF2B5EF4-FFF2-40B4-BE49-F238E27FC236}">
                <a16:creationId xmlns:a16="http://schemas.microsoft.com/office/drawing/2014/main" id="{9A0ED551-6CBD-433E-A1FF-53716751EF9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9790028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25EB7-8189-4701-B85D-5FCFD060374E}"/>
              </a:ext>
            </a:extLst>
          </p:cNvPr>
          <p:cNvSpPr>
            <a:spLocks noGrp="1"/>
          </p:cNvSpPr>
          <p:nvPr>
            <p:ph type="title"/>
          </p:nvPr>
        </p:nvSpPr>
        <p:spPr/>
        <p:txBody>
          <a:bodyPr/>
          <a:lstStyle/>
          <a:p>
            <a:r>
              <a:rPr lang="en-US"/>
              <a:t>LinkedIn Posts Table | All profiles - 24 of 25</a:t>
            </a:r>
          </a:p>
        </p:txBody>
      </p:sp>
      <p:graphicFrame>
        <p:nvGraphicFramePr>
          <p:cNvPr id="5" name="Table Placeholder 4">
            <a:extLst>
              <a:ext uri="{FF2B5EF4-FFF2-40B4-BE49-F238E27FC236}">
                <a16:creationId xmlns:a16="http://schemas.microsoft.com/office/drawing/2014/main" id="{23FD8126-30BA-4740-AB2E-0A5BF99D597C}"/>
              </a:ext>
            </a:extLst>
          </p:cNvPr>
          <p:cNvGraphicFramePr>
            <a:graphicFrameLocks noGrp="1"/>
          </p:cNvGraphicFramePr>
          <p:nvPr>
            <p:ph type="tbl" sz="quarter" idx="13"/>
            <p:extLst>
              <p:ext uri="{D42A27DB-BD31-4B8C-83A1-F6EECF244321}">
                <p14:modId xmlns:p14="http://schemas.microsoft.com/office/powerpoint/2010/main" val="29438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42796417"/>
                    </a:ext>
                  </a:extLst>
                </a:gridCol>
                <a:gridCol w="1563623">
                  <a:extLst>
                    <a:ext uri="{9D8B030D-6E8A-4147-A177-3AD203B41FA5}">
                      <a16:colId xmlns:a16="http://schemas.microsoft.com/office/drawing/2014/main" val="3645944039"/>
                    </a:ext>
                  </a:extLst>
                </a:gridCol>
                <a:gridCol w="493776">
                  <a:extLst>
                    <a:ext uri="{9D8B030D-6E8A-4147-A177-3AD203B41FA5}">
                      <a16:colId xmlns:a16="http://schemas.microsoft.com/office/drawing/2014/main" val="1980714716"/>
                    </a:ext>
                  </a:extLst>
                </a:gridCol>
                <a:gridCol w="493776">
                  <a:extLst>
                    <a:ext uri="{9D8B030D-6E8A-4147-A177-3AD203B41FA5}">
                      <a16:colId xmlns:a16="http://schemas.microsoft.com/office/drawing/2014/main" val="3846396017"/>
                    </a:ext>
                  </a:extLst>
                </a:gridCol>
                <a:gridCol w="493776">
                  <a:extLst>
                    <a:ext uri="{9D8B030D-6E8A-4147-A177-3AD203B41FA5}">
                      <a16:colId xmlns:a16="http://schemas.microsoft.com/office/drawing/2014/main" val="3112427620"/>
                    </a:ext>
                  </a:extLst>
                </a:gridCol>
                <a:gridCol w="493776">
                  <a:extLst>
                    <a:ext uri="{9D8B030D-6E8A-4147-A177-3AD203B41FA5}">
                      <a16:colId xmlns:a16="http://schemas.microsoft.com/office/drawing/2014/main" val="2334770283"/>
                    </a:ext>
                  </a:extLst>
                </a:gridCol>
                <a:gridCol w="493776">
                  <a:extLst>
                    <a:ext uri="{9D8B030D-6E8A-4147-A177-3AD203B41FA5}">
                      <a16:colId xmlns:a16="http://schemas.microsoft.com/office/drawing/2014/main" val="3355920404"/>
                    </a:ext>
                  </a:extLst>
                </a:gridCol>
                <a:gridCol w="493776">
                  <a:extLst>
                    <a:ext uri="{9D8B030D-6E8A-4147-A177-3AD203B41FA5}">
                      <a16:colId xmlns:a16="http://schemas.microsoft.com/office/drawing/2014/main" val="846069988"/>
                    </a:ext>
                  </a:extLst>
                </a:gridCol>
                <a:gridCol w="493776">
                  <a:extLst>
                    <a:ext uri="{9D8B030D-6E8A-4147-A177-3AD203B41FA5}">
                      <a16:colId xmlns:a16="http://schemas.microsoft.com/office/drawing/2014/main" val="3396235632"/>
                    </a:ext>
                  </a:extLst>
                </a:gridCol>
                <a:gridCol w="493776">
                  <a:extLst>
                    <a:ext uri="{9D8B030D-6E8A-4147-A177-3AD203B41FA5}">
                      <a16:colId xmlns:a16="http://schemas.microsoft.com/office/drawing/2014/main" val="1361429624"/>
                    </a:ext>
                  </a:extLst>
                </a:gridCol>
                <a:gridCol w="493776">
                  <a:extLst>
                    <a:ext uri="{9D8B030D-6E8A-4147-A177-3AD203B41FA5}">
                      <a16:colId xmlns:a16="http://schemas.microsoft.com/office/drawing/2014/main" val="3005421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2676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- 2024-02-21 13:14:44</a:t>
                      </a:r>
                      <a:r>
                        <a:rPr kumimoji="0" lang="en-US" sz="1000" b="0" i="0" u="none" strike="noStrike" kern="1200" cap="none" spc="0" normalizeH="0" baseline="0" noProof="0">
                          <a:ln>
                            <a:noFill/>
                          </a:ln>
                          <a:solidFill>
                            <a:prstClr val="black"/>
                          </a:solidFill>
                          <a:effectLst/>
                          <a:uLnTx/>
                          <a:uFillTx/>
                          <a:latin typeface="Calibri"/>
                          <a:ea typeface="+mn-ea"/>
                          <a:cs typeface="+mn-cs"/>
                        </a:rPr>
                        <a:t>
 In the final week of our #FacesofFICOH series, we’re excited to introduce Lori S. who is focused on supporting and fostering strong relationships with FICOH’s independent agency partners. “There’s a wonderful feeling of satisfaction that comes from providing support to other departments and our agency partners,” she says. “It feels good to know you helped someone today.” 
When asked about what qualities are essential to her role, Lori emphasizes the importance of listening and having a positive attitude. “When agencies reach out for assistance, they want to feel heard and understood. By actively listening to their concerns, I’m able to create a positive connection and build trust.” 
Another essential quality is keeping up to date with industry knowledge. Lori says that she is continuously learning and gaining new insights, which keep the work dynamic and exciting. “There are so many facets in insurance and the insurance industry is constantly evolving with the latest products, trends, and regulations,” she says.
To unwind, Lori loves spending time with her family and learning to cook more, which is her new year’s resolution. Thanks for celebrating #InsuranceCareersMonth with us by getting to know our associates (and their roles) better. #ICM2024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8.2222222222222 %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17113761"/>
                  </a:ext>
                </a:extLst>
              </a:tr>
            </a:tbl>
          </a:graphicData>
        </a:graphic>
      </p:graphicFrame>
      <p:sp>
        <p:nvSpPr>
          <p:cNvPr id="4" name="Text Placeholder 3">
            <a:extLst>
              <a:ext uri="{FF2B5EF4-FFF2-40B4-BE49-F238E27FC236}">
                <a16:creationId xmlns:a16="http://schemas.microsoft.com/office/drawing/2014/main" id="{0CD495A8-EE94-4662-A1CD-80DB13A30111}"/>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34780954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93CE8-B636-40C8-A9D0-5AA919282C7B}"/>
              </a:ext>
            </a:extLst>
          </p:cNvPr>
          <p:cNvSpPr>
            <a:spLocks noGrp="1"/>
          </p:cNvSpPr>
          <p:nvPr>
            <p:ph type="title"/>
          </p:nvPr>
        </p:nvSpPr>
        <p:spPr/>
        <p:txBody>
          <a:bodyPr/>
          <a:lstStyle/>
          <a:p>
            <a:r>
              <a:rPr lang="en-US"/>
              <a:t>LinkedIn Posts Table | All profiles - 25 of 25</a:t>
            </a:r>
          </a:p>
        </p:txBody>
      </p:sp>
      <p:graphicFrame>
        <p:nvGraphicFramePr>
          <p:cNvPr id="5" name="Table Placeholder 4">
            <a:extLst>
              <a:ext uri="{FF2B5EF4-FFF2-40B4-BE49-F238E27FC236}">
                <a16:creationId xmlns:a16="http://schemas.microsoft.com/office/drawing/2014/main" id="{DCB0DD19-5BCF-4A05-BF50-B7A71F1D8886}"/>
              </a:ext>
            </a:extLst>
          </p:cNvPr>
          <p:cNvGraphicFramePr>
            <a:graphicFrameLocks noGrp="1"/>
          </p:cNvGraphicFramePr>
          <p:nvPr>
            <p:ph type="tbl" sz="quarter" idx="13"/>
            <p:extLst>
              <p:ext uri="{D42A27DB-BD31-4B8C-83A1-F6EECF244321}">
                <p14:modId xmlns:p14="http://schemas.microsoft.com/office/powerpoint/2010/main" val="105504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0019202"/>
                    </a:ext>
                  </a:extLst>
                </a:gridCol>
                <a:gridCol w="1563623">
                  <a:extLst>
                    <a:ext uri="{9D8B030D-6E8A-4147-A177-3AD203B41FA5}">
                      <a16:colId xmlns:a16="http://schemas.microsoft.com/office/drawing/2014/main" val="4276736988"/>
                    </a:ext>
                  </a:extLst>
                </a:gridCol>
                <a:gridCol w="493776">
                  <a:extLst>
                    <a:ext uri="{9D8B030D-6E8A-4147-A177-3AD203B41FA5}">
                      <a16:colId xmlns:a16="http://schemas.microsoft.com/office/drawing/2014/main" val="4000297611"/>
                    </a:ext>
                  </a:extLst>
                </a:gridCol>
                <a:gridCol w="493776">
                  <a:extLst>
                    <a:ext uri="{9D8B030D-6E8A-4147-A177-3AD203B41FA5}">
                      <a16:colId xmlns:a16="http://schemas.microsoft.com/office/drawing/2014/main" val="995744514"/>
                    </a:ext>
                  </a:extLst>
                </a:gridCol>
                <a:gridCol w="493776">
                  <a:extLst>
                    <a:ext uri="{9D8B030D-6E8A-4147-A177-3AD203B41FA5}">
                      <a16:colId xmlns:a16="http://schemas.microsoft.com/office/drawing/2014/main" val="3474659768"/>
                    </a:ext>
                  </a:extLst>
                </a:gridCol>
                <a:gridCol w="493776">
                  <a:extLst>
                    <a:ext uri="{9D8B030D-6E8A-4147-A177-3AD203B41FA5}">
                      <a16:colId xmlns:a16="http://schemas.microsoft.com/office/drawing/2014/main" val="3212396901"/>
                    </a:ext>
                  </a:extLst>
                </a:gridCol>
                <a:gridCol w="493776">
                  <a:extLst>
                    <a:ext uri="{9D8B030D-6E8A-4147-A177-3AD203B41FA5}">
                      <a16:colId xmlns:a16="http://schemas.microsoft.com/office/drawing/2014/main" val="326945597"/>
                    </a:ext>
                  </a:extLst>
                </a:gridCol>
                <a:gridCol w="493776">
                  <a:extLst>
                    <a:ext uri="{9D8B030D-6E8A-4147-A177-3AD203B41FA5}">
                      <a16:colId xmlns:a16="http://schemas.microsoft.com/office/drawing/2014/main" val="1569468979"/>
                    </a:ext>
                  </a:extLst>
                </a:gridCol>
                <a:gridCol w="493776">
                  <a:extLst>
                    <a:ext uri="{9D8B030D-6E8A-4147-A177-3AD203B41FA5}">
                      <a16:colId xmlns:a16="http://schemas.microsoft.com/office/drawing/2014/main" val="3812190207"/>
                    </a:ext>
                  </a:extLst>
                </a:gridCol>
                <a:gridCol w="493776">
                  <a:extLst>
                    <a:ext uri="{9D8B030D-6E8A-4147-A177-3AD203B41FA5}">
                      <a16:colId xmlns:a16="http://schemas.microsoft.com/office/drawing/2014/main" val="3971430355"/>
                    </a:ext>
                  </a:extLst>
                </a:gridCol>
                <a:gridCol w="493776">
                  <a:extLst>
                    <a:ext uri="{9D8B030D-6E8A-4147-A177-3AD203B41FA5}">
                      <a16:colId xmlns:a16="http://schemas.microsoft.com/office/drawing/2014/main" val="3682692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14723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- 2024-02-20 12:34:33</a:t>
                      </a:r>
                      <a:r>
                        <a:rPr kumimoji="0" lang="en-US" sz="1000" b="0" i="0" u="none" strike="noStrike" kern="1200" cap="none" spc="0" normalizeH="0" baseline="0" noProof="0">
                          <a:ln>
                            <a:noFill/>
                          </a:ln>
                          <a:solidFill>
                            <a:prstClr val="black"/>
                          </a:solidFill>
                          <a:effectLst/>
                          <a:uLnTx/>
                          <a:uFillTx/>
                          <a:latin typeface="Calibri"/>
                          <a:ea typeface="+mn-ea"/>
                          <a:cs typeface="+mn-cs"/>
                        </a:rPr>
                        <a:t>
 Interested in a #career that offers stability, growth, and endless opportunities to learn? Whether you're a recent graduate, seasoned professional, or someone looking to make a career change, there's a role for everyone in the #insurance industry. 🌐🔍
Explore opportunities with #TEAMPHLY: bit.ly/PHLYCareers 🚀 #InsuranceCareersMonth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4.7150104446434 %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5571966"/>
                  </a:ext>
                </a:extLst>
              </a:tr>
            </a:tbl>
          </a:graphicData>
        </a:graphic>
      </p:graphicFrame>
      <p:sp>
        <p:nvSpPr>
          <p:cNvPr id="4" name="Text Placeholder 3">
            <a:extLst>
              <a:ext uri="{FF2B5EF4-FFF2-40B4-BE49-F238E27FC236}">
                <a16:creationId xmlns:a16="http://schemas.microsoft.com/office/drawing/2014/main" id="{85006F33-D6B1-473B-97FC-BF80594642B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4344108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5572</Words>
  <Application>Microsoft Office PowerPoint</Application>
  <PresentationFormat>On-screen Show (4:3)</PresentationFormat>
  <Paragraphs>971</Paragraphs>
  <Slides>57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57</vt:i4>
      </vt:variant>
    </vt:vector>
  </HeadingPairs>
  <TitlesOfParts>
    <vt:vector size="60"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LinkedIn Posts Table | All profiles - 1 of 25</vt:lpstr>
      <vt:lpstr>LinkedIn Posts Table | All profiles - 2 of 25</vt:lpstr>
      <vt:lpstr>LinkedIn Posts Table | All profiles - 3 of 25</vt:lpstr>
      <vt:lpstr>LinkedIn Posts Table | All profiles - 4 of 25</vt:lpstr>
      <vt:lpstr>LinkedIn Posts Table | All profiles - 5 of 25</vt:lpstr>
      <vt:lpstr>LinkedIn Posts Table | All profiles - 6 of 25</vt:lpstr>
      <vt:lpstr>LinkedIn Posts Table | All profiles - 7 of 25</vt:lpstr>
      <vt:lpstr>LinkedIn Posts Table | All profiles - 8 of 25</vt:lpstr>
      <vt:lpstr>LinkedIn Posts Table | All profiles - 9 of 25</vt:lpstr>
      <vt:lpstr>LinkedIn Posts Table | All profiles - 10 of 25</vt:lpstr>
      <vt:lpstr>LinkedIn Posts Table | All profiles - 11 of 25</vt:lpstr>
      <vt:lpstr>LinkedIn Posts Table | All profiles - 12 of 25</vt:lpstr>
      <vt:lpstr>LinkedIn Posts Table | All profiles - 13 of 25</vt:lpstr>
      <vt:lpstr>LinkedIn Posts Table | All profiles - 14 of 25</vt:lpstr>
      <vt:lpstr>LinkedIn Posts Table | All profiles - 15 of 25</vt:lpstr>
      <vt:lpstr>LinkedIn Posts Table | All profiles - 16 of 25</vt:lpstr>
      <vt:lpstr>LinkedIn Posts Table | All profiles - 17 of 25</vt:lpstr>
      <vt:lpstr>LinkedIn Posts Table | All profiles - 18 of 25</vt:lpstr>
      <vt:lpstr>LinkedIn Posts Table | All profiles - 19 of 25</vt:lpstr>
      <vt:lpstr>LinkedIn Posts Table | All profiles - 20 of 25</vt:lpstr>
      <vt:lpstr>LinkedIn Posts Table | All profiles - 21 of 25</vt:lpstr>
      <vt:lpstr>LinkedIn Posts Table | All profiles - 22 of 25</vt:lpstr>
      <vt:lpstr>LinkedIn Posts Table | All profiles - 23 of 25</vt:lpstr>
      <vt:lpstr>LinkedIn Posts Table | All profiles - 24 of 25</vt:lpstr>
      <vt:lpstr>LinkedIn Posts Table | All profiles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2024-03-04T20:35:59Z</dcterms:created>
  <dcterms:modified xsi:type="dcterms:W3CDTF">2024-03-04T20:37:26Z</dcterms:modified>
</cp:coreProperties>
</file>