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4" r:id="rId37"/>
    <p:sldId id="295" r:id="rId38"/>
    <p:sldId id="296" r:id="rId39"/>
    <p:sldId id="298" r:id="rId40"/>
    <p:sldId id="299" r:id="rId41"/>
    <p:sldId id="300" r:id="rId42"/>
    <p:sldId id="301" r:id="rId43"/>
    <p:sldId id="302"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45323</c:v>
                </c:pt>
              </c:numCache>
            </c:numRef>
          </c:cat>
          <c:val>
            <c:numRef>
              <c:f>Sheet1!$B$2</c:f>
              <c:numCache>
                <c:formatCode>General</c:formatCode>
                <c:ptCount val="1"/>
                <c:pt idx="0">
                  <c:v>1908</c:v>
                </c:pt>
              </c:numCache>
            </c:numRef>
          </c:val>
          <c:extLst>
            <c:ext xmlns:c16="http://schemas.microsoft.com/office/drawing/2014/chart" uri="{C3380CC4-5D6E-409C-BE32-E72D297353CC}">
              <c16:uniqueId val="{00000000-A80D-490A-8005-181F8765E59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45323</c:v>
                </c:pt>
              </c:numCache>
            </c:numRef>
          </c:cat>
          <c:val>
            <c:numRef>
              <c:f>Sheet1!$C$2</c:f>
              <c:numCache>
                <c:formatCode>General</c:formatCode>
                <c:ptCount val="1"/>
                <c:pt idx="0">
                  <c:v>2842</c:v>
                </c:pt>
              </c:numCache>
            </c:numRef>
          </c:val>
          <c:extLst>
            <c:ext xmlns:c16="http://schemas.microsoft.com/office/drawing/2014/chart" uri="{C3380CC4-5D6E-409C-BE32-E72D297353CC}">
              <c16:uniqueId val="{00000001-A80D-490A-8005-181F8765E59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45323</c:v>
                </c:pt>
              </c:numCache>
            </c:numRef>
          </c:cat>
          <c:val>
            <c:numRef>
              <c:f>Sheet1!$D$2</c:f>
              <c:numCache>
                <c:formatCode>General</c:formatCode>
                <c:ptCount val="1"/>
                <c:pt idx="0">
                  <c:v>4309</c:v>
                </c:pt>
              </c:numCache>
            </c:numRef>
          </c:val>
          <c:extLst>
            <c:ext xmlns:c16="http://schemas.microsoft.com/office/drawing/2014/chart" uri="{C3380CC4-5D6E-409C-BE32-E72D297353CC}">
              <c16:uniqueId val="{00000002-A80D-490A-8005-181F8765E59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45323</c:v>
                </c:pt>
              </c:numCache>
            </c:numRef>
          </c:cat>
          <c:val>
            <c:numRef>
              <c:f>Sheet1!$E$2</c:f>
              <c:numCache>
                <c:formatCode>General</c:formatCode>
                <c:ptCount val="1"/>
                <c:pt idx="0">
                  <c:v>1188</c:v>
                </c:pt>
              </c:numCache>
            </c:numRef>
          </c:val>
          <c:extLst>
            <c:ext xmlns:c16="http://schemas.microsoft.com/office/drawing/2014/chart" uri="{C3380CC4-5D6E-409C-BE32-E72D297353CC}">
              <c16:uniqueId val="{00000003-A80D-490A-8005-181F8765E599}"/>
            </c:ext>
          </c:extLst>
        </c:ser>
        <c:dLbls>
          <c:showLegendKey val="0"/>
          <c:showVal val="0"/>
          <c:showCatName val="0"/>
          <c:showSerName val="0"/>
          <c:showPercent val="0"/>
          <c:showBubbleSize val="0"/>
        </c:dLbls>
        <c:gapWidth val="219"/>
        <c:overlap val="-27"/>
        <c:axId val="372229712"/>
        <c:axId val="372230040"/>
      </c:barChart>
      <c:dateAx>
        <c:axId val="372229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230040"/>
        <c:crosses val="autoZero"/>
        <c:auto val="1"/>
        <c:lblOffset val="100"/>
        <c:baseTimeUnit val="days"/>
      </c:dateAx>
      <c:valAx>
        <c:axId val="37223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22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0</c:v>
                </c:pt>
              </c:numCache>
            </c:numRef>
          </c:val>
          <c:extLst>
            <c:ext xmlns:c16="http://schemas.microsoft.com/office/drawing/2014/chart" uri="{C3380CC4-5D6E-409C-BE32-E72D297353CC}">
              <c16:uniqueId val="{00000000-1063-4D23-93E9-67578DF2371D}"/>
            </c:ext>
          </c:extLst>
        </c:ser>
        <c:dLbls>
          <c:showLegendKey val="0"/>
          <c:showVal val="0"/>
          <c:showCatName val="0"/>
          <c:showSerName val="0"/>
          <c:showPercent val="0"/>
          <c:showBubbleSize val="0"/>
        </c:dLbls>
        <c:gapWidth val="219"/>
        <c:overlap val="-27"/>
        <c:axId val="314647640"/>
        <c:axId val="314646000"/>
      </c:barChart>
      <c:dateAx>
        <c:axId val="314647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46000"/>
        <c:crosses val="autoZero"/>
        <c:auto val="1"/>
        <c:lblOffset val="100"/>
        <c:baseTimeUnit val="months"/>
      </c:dateAx>
      <c:valAx>
        <c:axId val="31464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4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7</c:v>
                </c:pt>
                <c:pt idx="2">
                  <c:v>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318-4A2D-B4C3-B26670832D8C}"/>
            </c:ext>
          </c:extLst>
        </c:ser>
        <c:dLbls>
          <c:showLegendKey val="0"/>
          <c:showVal val="0"/>
          <c:showCatName val="0"/>
          <c:showSerName val="0"/>
          <c:showPercent val="0"/>
          <c:showBubbleSize val="0"/>
        </c:dLbls>
        <c:gapWidth val="219"/>
        <c:overlap val="-27"/>
        <c:axId val="314645016"/>
        <c:axId val="372223152"/>
      </c:barChart>
      <c:dateAx>
        <c:axId val="314645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223152"/>
        <c:crosses val="autoZero"/>
        <c:auto val="1"/>
        <c:lblOffset val="100"/>
        <c:baseTimeUnit val="months"/>
      </c:dateAx>
      <c:valAx>
        <c:axId val="37222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4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91</c:v>
                </c:pt>
                <c:pt idx="1">
                  <c:v>83</c:v>
                </c:pt>
                <c:pt idx="2">
                  <c:v>9</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CAE-4844-BE0C-F91C6D18C134}"/>
            </c:ext>
          </c:extLst>
        </c:ser>
        <c:dLbls>
          <c:showLegendKey val="0"/>
          <c:showVal val="0"/>
          <c:showCatName val="0"/>
          <c:showSerName val="0"/>
          <c:showPercent val="0"/>
          <c:showBubbleSize val="0"/>
        </c:dLbls>
        <c:gapWidth val="219"/>
        <c:overlap val="-27"/>
        <c:axId val="374477768"/>
        <c:axId val="374478096"/>
      </c:barChart>
      <c:catAx>
        <c:axId val="374477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78096"/>
        <c:crosses val="autoZero"/>
        <c:auto val="1"/>
        <c:lblAlgn val="ctr"/>
        <c:lblOffset val="100"/>
        <c:noMultiLvlLbl val="0"/>
      </c:catAx>
      <c:valAx>
        <c:axId val="37447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7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3313</c:v>
                </c:pt>
                <c:pt idx="2">
                  <c:v>4</c:v>
                </c:pt>
                <c:pt idx="3">
                  <c:v>0</c:v>
                </c:pt>
              </c:numCache>
            </c:numRef>
          </c:val>
          <c:extLst>
            <c:ext xmlns:c16="http://schemas.microsoft.com/office/drawing/2014/chart" uri="{C3380CC4-5D6E-409C-BE32-E72D297353CC}">
              <c16:uniqueId val="{00000000-D031-4982-A285-23C3C2002542}"/>
            </c:ext>
          </c:extLst>
        </c:ser>
        <c:dLbls>
          <c:showLegendKey val="0"/>
          <c:showVal val="0"/>
          <c:showCatName val="0"/>
          <c:showSerName val="0"/>
          <c:showPercent val="0"/>
          <c:showBubbleSize val="0"/>
        </c:dLbls>
        <c:gapWidth val="219"/>
        <c:overlap val="-27"/>
        <c:axId val="52173056"/>
        <c:axId val="52177976"/>
      </c:barChart>
      <c:dateAx>
        <c:axId val="52173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77976"/>
        <c:crosses val="autoZero"/>
        <c:auto val="1"/>
        <c:lblOffset val="100"/>
        <c:baseTimeUnit val="months"/>
      </c:dateAx>
      <c:valAx>
        <c:axId val="5217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7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numCache>
            </c:numRef>
          </c:val>
          <c:extLst>
            <c:ext xmlns:c16="http://schemas.microsoft.com/office/drawing/2014/chart" uri="{C3380CC4-5D6E-409C-BE32-E72D297353CC}">
              <c16:uniqueId val="{00000000-E261-4D8F-BEC8-3F4FD4891CB2}"/>
            </c:ext>
          </c:extLst>
        </c:ser>
        <c:dLbls>
          <c:showLegendKey val="0"/>
          <c:showVal val="0"/>
          <c:showCatName val="0"/>
          <c:showSerName val="0"/>
          <c:showPercent val="0"/>
          <c:showBubbleSize val="0"/>
        </c:dLbls>
        <c:gapWidth val="219"/>
        <c:overlap val="-27"/>
        <c:axId val="470702576"/>
        <c:axId val="470701264"/>
      </c:barChart>
      <c:dateAx>
        <c:axId val="470702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701264"/>
        <c:crosses val="autoZero"/>
        <c:auto val="1"/>
        <c:lblOffset val="100"/>
        <c:baseTimeUnit val="months"/>
      </c:dateAx>
      <c:valAx>
        <c:axId val="47070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70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BB5-400A-AA29-1EFC1AE7D3A8}"/>
            </c:ext>
          </c:extLst>
        </c:ser>
        <c:dLbls>
          <c:showLegendKey val="0"/>
          <c:showVal val="0"/>
          <c:showCatName val="0"/>
          <c:showSerName val="0"/>
          <c:showPercent val="0"/>
          <c:showBubbleSize val="0"/>
        </c:dLbls>
        <c:gapWidth val="219"/>
        <c:overlap val="-27"/>
        <c:axId val="470700936"/>
        <c:axId val="470701592"/>
      </c:barChart>
      <c:dateAx>
        <c:axId val="47070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701592"/>
        <c:crosses val="autoZero"/>
        <c:auto val="1"/>
        <c:lblOffset val="100"/>
        <c:baseTimeUnit val="months"/>
      </c:dateAx>
      <c:valAx>
        <c:axId val="47070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70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22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EF5-4281-86AE-1CFF285DD90E}"/>
            </c:ext>
          </c:extLst>
        </c:ser>
        <c:dLbls>
          <c:showLegendKey val="0"/>
          <c:showVal val="0"/>
          <c:showCatName val="0"/>
          <c:showSerName val="0"/>
          <c:showPercent val="0"/>
          <c:showBubbleSize val="0"/>
        </c:dLbls>
        <c:gapWidth val="219"/>
        <c:overlap val="-27"/>
        <c:axId val="479027464"/>
        <c:axId val="479021560"/>
      </c:barChart>
      <c:catAx>
        <c:axId val="479027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21560"/>
        <c:crosses val="autoZero"/>
        <c:auto val="1"/>
        <c:lblAlgn val="ctr"/>
        <c:lblOffset val="100"/>
        <c:noMultiLvlLbl val="0"/>
      </c:catAx>
      <c:valAx>
        <c:axId val="47902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2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33</c:v>
                </c:pt>
                <c:pt idx="2">
                  <c:v>0</c:v>
                </c:pt>
              </c:numCache>
            </c:numRef>
          </c:val>
          <c:extLst>
            <c:ext xmlns:c16="http://schemas.microsoft.com/office/drawing/2014/chart" uri="{C3380CC4-5D6E-409C-BE32-E72D297353CC}">
              <c16:uniqueId val="{00000000-D500-4C9D-B4F0-A30C5BBA0F7A}"/>
            </c:ext>
          </c:extLst>
        </c:ser>
        <c:dLbls>
          <c:showLegendKey val="0"/>
          <c:showVal val="0"/>
          <c:showCatName val="0"/>
          <c:showSerName val="0"/>
          <c:showPercent val="0"/>
          <c:showBubbleSize val="0"/>
        </c:dLbls>
        <c:gapWidth val="219"/>
        <c:overlap val="-27"/>
        <c:axId val="479014016"/>
        <c:axId val="479016312"/>
      </c:barChart>
      <c:dateAx>
        <c:axId val="479014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6312"/>
        <c:crosses val="autoZero"/>
        <c:auto val="1"/>
        <c:lblOffset val="100"/>
        <c:baseTimeUnit val="months"/>
      </c:dateAx>
      <c:valAx>
        <c:axId val="47901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Sheet1!$A$2:$A$4</c:f>
              <c:strCache>
                <c:ptCount val="3"/>
                <c:pt idx="0">
                  <c:v>2024-01</c:v>
                </c:pt>
                <c:pt idx="1">
                  <c:v>2024-02</c:v>
                </c:pt>
                <c:pt idx="2">
                  <c:v>2024-03</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C8F5-4C31-8157-DEC0AD779695}"/>
            </c:ext>
          </c:extLst>
        </c:ser>
        <c:dLbls>
          <c:showLegendKey val="0"/>
          <c:showVal val="0"/>
          <c:showCatName val="0"/>
          <c:showSerName val="0"/>
          <c:showPercent val="0"/>
          <c:showBubbleSize val="0"/>
        </c:dLbls>
        <c:gapWidth val="219"/>
        <c:overlap val="-27"/>
        <c:axId val="479017952"/>
        <c:axId val="479012048"/>
      </c:barChart>
      <c:catAx>
        <c:axId val="47901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2048"/>
        <c:crosses val="autoZero"/>
        <c:auto val="1"/>
        <c:lblAlgn val="ctr"/>
        <c:lblOffset val="100"/>
        <c:noMultiLvlLbl val="0"/>
      </c:catAx>
      <c:valAx>
        <c:axId val="479012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Sheet1!$A$2:$A$4</c:f>
              <c:strCache>
                <c:ptCount val="3"/>
                <c:pt idx="0">
                  <c:v>2024-01</c:v>
                </c:pt>
                <c:pt idx="1">
                  <c:v>2024-02</c:v>
                </c:pt>
                <c:pt idx="2">
                  <c:v>2024-03</c:v>
                </c:pt>
              </c:strCache>
            </c:strRef>
          </c:cat>
          <c:val>
            <c:numRef>
              <c:f>Sheet1!$B$2:$B$4</c:f>
              <c:numCache>
                <c:formatCode>General</c:formatCode>
                <c:ptCount val="3"/>
                <c:pt idx="0">
                  <c:v>6</c:v>
                </c:pt>
                <c:pt idx="1">
                  <c:v>4</c:v>
                </c:pt>
                <c:pt idx="2">
                  <c:v>0</c:v>
                </c:pt>
              </c:numCache>
            </c:numRef>
          </c:val>
          <c:extLst>
            <c:ext xmlns:c16="http://schemas.microsoft.com/office/drawing/2014/chart" uri="{C3380CC4-5D6E-409C-BE32-E72D297353CC}">
              <c16:uniqueId val="{00000000-FE70-4079-BA62-D2124CDCD2B0}"/>
            </c:ext>
          </c:extLst>
        </c:ser>
        <c:dLbls>
          <c:showLegendKey val="0"/>
          <c:showVal val="0"/>
          <c:showCatName val="0"/>
          <c:showSerName val="0"/>
          <c:showPercent val="0"/>
          <c:showBubbleSize val="0"/>
        </c:dLbls>
        <c:gapWidth val="219"/>
        <c:overlap val="-27"/>
        <c:axId val="463106640"/>
        <c:axId val="463107952"/>
      </c:barChart>
      <c:catAx>
        <c:axId val="46310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107952"/>
        <c:crosses val="autoZero"/>
        <c:auto val="1"/>
        <c:lblAlgn val="ctr"/>
        <c:lblOffset val="100"/>
        <c:noMultiLvlLbl val="0"/>
      </c:catAx>
      <c:valAx>
        <c:axId val="46310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10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14953</c:v>
                </c:pt>
                <c:pt idx="2">
                  <c:v>11863</c:v>
                </c:pt>
                <c:pt idx="3">
                  <c:v>631</c:v>
                </c:pt>
              </c:numCache>
            </c:numRef>
          </c:val>
          <c:extLst>
            <c:ext xmlns:c16="http://schemas.microsoft.com/office/drawing/2014/chart" uri="{C3380CC4-5D6E-409C-BE32-E72D297353CC}">
              <c16:uniqueId val="{00000000-A3FD-4636-97D2-F622C8FA9561}"/>
            </c:ext>
          </c:extLst>
        </c:ser>
        <c:dLbls>
          <c:showLegendKey val="0"/>
          <c:showVal val="0"/>
          <c:showCatName val="0"/>
          <c:showSerName val="0"/>
          <c:showPercent val="0"/>
          <c:showBubbleSize val="0"/>
        </c:dLbls>
        <c:gapWidth val="219"/>
        <c:overlap val="-27"/>
        <c:axId val="470688800"/>
        <c:axId val="367979576"/>
      </c:barChart>
      <c:catAx>
        <c:axId val="47068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79576"/>
        <c:crosses val="autoZero"/>
        <c:auto val="1"/>
        <c:lblAlgn val="ctr"/>
        <c:lblOffset val="100"/>
        <c:noMultiLvlLbl val="0"/>
      </c:catAx>
      <c:valAx>
        <c:axId val="36797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68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-1</c:v>
                </c:pt>
              </c:numCache>
            </c:numRef>
          </c:val>
          <c:extLst>
            <c:ext xmlns:c16="http://schemas.microsoft.com/office/drawing/2014/chart" uri="{C3380CC4-5D6E-409C-BE32-E72D297353CC}">
              <c16:uniqueId val="{00000000-75CA-4ADA-ABAB-7F31169F7F80}"/>
            </c:ext>
          </c:extLst>
        </c:ser>
        <c:dLbls>
          <c:showLegendKey val="0"/>
          <c:showVal val="0"/>
          <c:showCatName val="0"/>
          <c:showSerName val="0"/>
          <c:showPercent val="0"/>
          <c:showBubbleSize val="0"/>
        </c:dLbls>
        <c:gapWidth val="219"/>
        <c:overlap val="-27"/>
        <c:axId val="230674688"/>
        <c:axId val="230667800"/>
      </c:barChart>
      <c:dateAx>
        <c:axId val="230674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667800"/>
        <c:crosses val="autoZero"/>
        <c:auto val="1"/>
        <c:lblOffset val="100"/>
        <c:baseTimeUnit val="months"/>
      </c:dateAx>
      <c:valAx>
        <c:axId val="23066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67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37</c:v>
                </c:pt>
                <c:pt idx="2">
                  <c:v>40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A6D-4E8C-9D2C-23807EB712FF}"/>
            </c:ext>
          </c:extLst>
        </c:ser>
        <c:dLbls>
          <c:showLegendKey val="0"/>
          <c:showVal val="0"/>
          <c:showCatName val="0"/>
          <c:showSerName val="0"/>
          <c:showPercent val="0"/>
          <c:showBubbleSize val="0"/>
        </c:dLbls>
        <c:gapWidth val="219"/>
        <c:overlap val="-27"/>
        <c:axId val="230683872"/>
        <c:axId val="230675344"/>
      </c:barChart>
      <c:dateAx>
        <c:axId val="230683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675344"/>
        <c:crosses val="autoZero"/>
        <c:auto val="1"/>
        <c:lblOffset val="100"/>
        <c:baseTimeUnit val="months"/>
      </c:dateAx>
      <c:valAx>
        <c:axId val="23067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68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261</c:v>
                </c:pt>
                <c:pt idx="1">
                  <c:v>263</c:v>
                </c:pt>
                <c:pt idx="2">
                  <c:v>40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368-4759-A3C9-821194BC2994}"/>
            </c:ext>
          </c:extLst>
        </c:ser>
        <c:dLbls>
          <c:showLegendKey val="0"/>
          <c:showVal val="0"/>
          <c:showCatName val="0"/>
          <c:showSerName val="0"/>
          <c:showPercent val="0"/>
          <c:showBubbleSize val="0"/>
        </c:dLbls>
        <c:gapWidth val="219"/>
        <c:overlap val="-27"/>
        <c:axId val="230678296"/>
        <c:axId val="230681576"/>
      </c:barChart>
      <c:catAx>
        <c:axId val="230678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681576"/>
        <c:crosses val="autoZero"/>
        <c:auto val="1"/>
        <c:lblAlgn val="ctr"/>
        <c:lblOffset val="100"/>
        <c:noMultiLvlLbl val="0"/>
      </c:catAx>
      <c:valAx>
        <c:axId val="23068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67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pt idx="1">
                  <c:v>5422</c:v>
                </c:pt>
              </c:numCache>
            </c:numRef>
          </c:val>
          <c:extLst>
            <c:ext xmlns:c16="http://schemas.microsoft.com/office/drawing/2014/chart" uri="{C3380CC4-5D6E-409C-BE32-E72D297353CC}">
              <c16:uniqueId val="{00000000-CA6D-4B40-A5A1-CA5184023327}"/>
            </c:ext>
          </c:extLst>
        </c:ser>
        <c:dLbls>
          <c:showLegendKey val="0"/>
          <c:showVal val="0"/>
          <c:showCatName val="0"/>
          <c:showSerName val="0"/>
          <c:showPercent val="0"/>
          <c:showBubbleSize val="0"/>
        </c:dLbls>
        <c:gapWidth val="219"/>
        <c:overlap val="-27"/>
        <c:axId val="230679280"/>
        <c:axId val="230676328"/>
      </c:barChart>
      <c:dateAx>
        <c:axId val="230679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676328"/>
        <c:crosses val="autoZero"/>
        <c:auto val="1"/>
        <c:lblOffset val="100"/>
        <c:baseTimeUnit val="months"/>
      </c:dateAx>
      <c:valAx>
        <c:axId val="23067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67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52C5A-61F3-4C17-9C6A-A8450BF5F9A0}"/>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4869F7BE-9F35-454E-B43D-FED7CDEA601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41929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EDADF-EBD2-43D5-BD2E-C82506CF6181}"/>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E064EA92-2053-43E3-9076-8C49920112C6}"/>
              </a:ext>
            </a:extLst>
          </p:cNvPr>
          <p:cNvGraphicFramePr>
            <a:graphicFrameLocks noGrp="1"/>
          </p:cNvGraphicFramePr>
          <p:nvPr>
            <p:ph type="chart" sz="quarter" idx="13"/>
            <p:extLst>
              <p:ext uri="{D42A27DB-BD31-4B8C-83A1-F6EECF244321}">
                <p14:modId xmlns:p14="http://schemas.microsoft.com/office/powerpoint/2010/main" val="87100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7006E7-3665-44E2-8148-B91080705EBB}"/>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D4BAD0C7-2F64-4434-9D6F-3A496F0F0B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3989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8BAF1-15FA-4A41-93E2-82F383BEEC96}"/>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A2A0CDE6-7359-496E-9AEA-5860EE5B39BF}"/>
              </a:ext>
            </a:extLst>
          </p:cNvPr>
          <p:cNvGraphicFramePr>
            <a:graphicFrameLocks noGrp="1"/>
          </p:cNvGraphicFramePr>
          <p:nvPr>
            <p:ph type="tbl" sz="quarter" idx="13"/>
            <p:extLst>
              <p:ext uri="{D42A27DB-BD31-4B8C-83A1-F6EECF244321}">
                <p14:modId xmlns:p14="http://schemas.microsoft.com/office/powerpoint/2010/main" val="1646670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35709067"/>
                    </a:ext>
                  </a:extLst>
                </a:gridCol>
                <a:gridCol w="905256">
                  <a:extLst>
                    <a:ext uri="{9D8B030D-6E8A-4147-A177-3AD203B41FA5}">
                      <a16:colId xmlns:a16="http://schemas.microsoft.com/office/drawing/2014/main" val="3628973113"/>
                    </a:ext>
                  </a:extLst>
                </a:gridCol>
                <a:gridCol w="905256">
                  <a:extLst>
                    <a:ext uri="{9D8B030D-6E8A-4147-A177-3AD203B41FA5}">
                      <a16:colId xmlns:a16="http://schemas.microsoft.com/office/drawing/2014/main" val="1576330061"/>
                    </a:ext>
                  </a:extLst>
                </a:gridCol>
                <a:gridCol w="905256">
                  <a:extLst>
                    <a:ext uri="{9D8B030D-6E8A-4147-A177-3AD203B41FA5}">
                      <a16:colId xmlns:a16="http://schemas.microsoft.com/office/drawing/2014/main" val="2634179378"/>
                    </a:ext>
                  </a:extLst>
                </a:gridCol>
                <a:gridCol w="905256">
                  <a:extLst>
                    <a:ext uri="{9D8B030D-6E8A-4147-A177-3AD203B41FA5}">
                      <a16:colId xmlns:a16="http://schemas.microsoft.com/office/drawing/2014/main" val="3020624696"/>
                    </a:ext>
                  </a:extLst>
                </a:gridCol>
                <a:gridCol w="905256">
                  <a:extLst>
                    <a:ext uri="{9D8B030D-6E8A-4147-A177-3AD203B41FA5}">
                      <a16:colId xmlns:a16="http://schemas.microsoft.com/office/drawing/2014/main" val="3364812646"/>
                    </a:ext>
                  </a:extLst>
                </a:gridCol>
                <a:gridCol w="905256">
                  <a:extLst>
                    <a:ext uri="{9D8B030D-6E8A-4147-A177-3AD203B41FA5}">
                      <a16:colId xmlns:a16="http://schemas.microsoft.com/office/drawing/2014/main" val="792600511"/>
                    </a:ext>
                  </a:extLst>
                </a:gridCol>
                <a:gridCol w="905256">
                  <a:extLst>
                    <a:ext uri="{9D8B030D-6E8A-4147-A177-3AD203B41FA5}">
                      <a16:colId xmlns:a16="http://schemas.microsoft.com/office/drawing/2014/main" val="2577810263"/>
                    </a:ext>
                  </a:extLst>
                </a:gridCol>
                <a:gridCol w="905256">
                  <a:extLst>
                    <a:ext uri="{9D8B030D-6E8A-4147-A177-3AD203B41FA5}">
                      <a16:colId xmlns:a16="http://schemas.microsoft.com/office/drawing/2014/main" val="331405159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75367386"/>
                  </a:ext>
                </a:extLst>
              </a:tr>
              <a:tr h="370840">
                <a:tc>
                  <a:txBody>
                    <a:bodyPr/>
                    <a:lstStyle/>
                    <a:p>
                      <a:r>
                        <a:rPr lang="en-US" sz="1000"/>
                        <a:t>1908</a:t>
                      </a:r>
                    </a:p>
                  </a:txBody>
                  <a:tcPr/>
                </a:tc>
                <a:tc>
                  <a:txBody>
                    <a:bodyPr/>
                    <a:lstStyle/>
                    <a:p>
                      <a:r>
                        <a:rPr lang="en-US" sz="1000"/>
                        <a:t>1</a:t>
                      </a:r>
                    </a:p>
                  </a:txBody>
                  <a:tcPr/>
                </a:tc>
                <a:tc>
                  <a:txBody>
                    <a:bodyPr/>
                    <a:lstStyle/>
                    <a:p>
                      <a:r>
                        <a:rPr lang="en-US" sz="1000"/>
                        <a:t>9</a:t>
                      </a:r>
                    </a:p>
                  </a:txBody>
                  <a:tcPr/>
                </a:tc>
                <a:tc>
                  <a:txBody>
                    <a:bodyPr/>
                    <a:lstStyle/>
                    <a:p>
                      <a:r>
                        <a:rPr lang="en-US" sz="1000"/>
                        <a:t>79</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0.4836 %</a:t>
                      </a:r>
                    </a:p>
                  </a:txBody>
                  <a:tcPr/>
                </a:tc>
                <a:tc>
                  <a:txBody>
                    <a:bodyPr/>
                    <a:lstStyle/>
                    <a:p>
                      <a:r>
                        <a:rPr lang="en-US" sz="1000"/>
                        <a:t>0.0 %</a:t>
                      </a:r>
                    </a:p>
                  </a:txBody>
                  <a:tcPr/>
                </a:tc>
                <a:extLst>
                  <a:ext uri="{0D108BD9-81ED-4DB2-BD59-A6C34878D82A}">
                    <a16:rowId xmlns:a16="http://schemas.microsoft.com/office/drawing/2014/main" val="606678007"/>
                  </a:ext>
                </a:extLst>
              </a:tr>
            </a:tbl>
          </a:graphicData>
        </a:graphic>
      </p:graphicFrame>
      <p:sp>
        <p:nvSpPr>
          <p:cNvPr id="4" name="Text Placeholder 3">
            <a:extLst>
              <a:ext uri="{FF2B5EF4-FFF2-40B4-BE49-F238E27FC236}">
                <a16:creationId xmlns:a16="http://schemas.microsoft.com/office/drawing/2014/main" id="{5716C640-AF79-49E7-8A72-552F27B70E5D}"/>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83920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93ACA-8C73-41E0-B048-E5BF5D423154}"/>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3D9A011B-9D2E-4EF3-A3CF-663AF35E8A94}"/>
              </a:ext>
            </a:extLst>
          </p:cNvPr>
          <p:cNvGraphicFramePr>
            <a:graphicFrameLocks noGrp="1"/>
          </p:cNvGraphicFramePr>
          <p:nvPr>
            <p:ph type="chart" sz="quarter" idx="13"/>
            <p:extLst>
              <p:ext uri="{D42A27DB-BD31-4B8C-83A1-F6EECF244321}">
                <p14:modId xmlns:p14="http://schemas.microsoft.com/office/powerpoint/2010/main" val="324630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E24E04-4CBE-4C05-89FB-ABD1CC8BD78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11E612B-FE41-4F90-AB15-FDA75E9761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324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491BE-C8BF-44EF-853C-3AE108DC1762}"/>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65C05D4A-7C97-4221-8382-CCF6909FE1C6}"/>
              </a:ext>
            </a:extLst>
          </p:cNvPr>
          <p:cNvGraphicFramePr>
            <a:graphicFrameLocks noGrp="1"/>
          </p:cNvGraphicFramePr>
          <p:nvPr>
            <p:ph type="chart" sz="quarter" idx="13"/>
            <p:extLst>
              <p:ext uri="{D42A27DB-BD31-4B8C-83A1-F6EECF244321}">
                <p14:modId xmlns:p14="http://schemas.microsoft.com/office/powerpoint/2010/main" val="47206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F94D49-AB2A-4FE8-9023-3E6EF5372A5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4716B37-74A2-45B2-A3BB-E62EDE6198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0517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C3129-3271-478B-8FA0-C15B2E4224B9}"/>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24DD491B-092D-48D2-8EAA-B764E5E5D8B0}"/>
              </a:ext>
            </a:extLst>
          </p:cNvPr>
          <p:cNvGraphicFramePr>
            <a:graphicFrameLocks noGrp="1"/>
          </p:cNvGraphicFramePr>
          <p:nvPr>
            <p:ph type="chart" sz="quarter" idx="13"/>
            <p:extLst>
              <p:ext uri="{D42A27DB-BD31-4B8C-83A1-F6EECF244321}">
                <p14:modId xmlns:p14="http://schemas.microsoft.com/office/powerpoint/2010/main" val="2320693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4774AD-343A-422B-868B-9A619015DE7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BC5D294-3D71-4549-BF30-11E80A5CB2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6365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CEA42-48CB-4531-A906-04518F7D05D9}"/>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D40C41C3-4C71-4999-A35A-B3AD53924E16}"/>
              </a:ext>
            </a:extLst>
          </p:cNvPr>
          <p:cNvGraphicFramePr>
            <a:graphicFrameLocks noGrp="1"/>
          </p:cNvGraphicFramePr>
          <p:nvPr>
            <p:ph type="chart" sz="quarter" idx="13"/>
            <p:extLst>
              <p:ext uri="{D42A27DB-BD31-4B8C-83A1-F6EECF244321}">
                <p14:modId xmlns:p14="http://schemas.microsoft.com/office/powerpoint/2010/main" val="3885634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5BC871-E040-4DF2-81F2-29BB90E4770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3738474-B0C3-41C2-9F31-CA3EAF0D1D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2771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502A3-2DBD-4AB5-8CDA-8AF43440EF2F}"/>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66A80C86-7407-4D03-A4AB-98F21736FA67}"/>
              </a:ext>
            </a:extLst>
          </p:cNvPr>
          <p:cNvGraphicFramePr>
            <a:graphicFrameLocks noGrp="1"/>
          </p:cNvGraphicFramePr>
          <p:nvPr>
            <p:ph type="tbl" sz="quarter" idx="13"/>
            <p:extLst>
              <p:ext uri="{D42A27DB-BD31-4B8C-83A1-F6EECF244321}">
                <p14:modId xmlns:p14="http://schemas.microsoft.com/office/powerpoint/2010/main" val="1306676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22614763"/>
                    </a:ext>
                  </a:extLst>
                </a:gridCol>
                <a:gridCol w="1316737">
                  <a:extLst>
                    <a:ext uri="{9D8B030D-6E8A-4147-A177-3AD203B41FA5}">
                      <a16:colId xmlns:a16="http://schemas.microsoft.com/office/drawing/2014/main" val="1974472985"/>
                    </a:ext>
                  </a:extLst>
                </a:gridCol>
                <a:gridCol w="329184">
                  <a:extLst>
                    <a:ext uri="{9D8B030D-6E8A-4147-A177-3AD203B41FA5}">
                      <a16:colId xmlns:a16="http://schemas.microsoft.com/office/drawing/2014/main" val="2453521357"/>
                    </a:ext>
                  </a:extLst>
                </a:gridCol>
                <a:gridCol w="329184">
                  <a:extLst>
                    <a:ext uri="{9D8B030D-6E8A-4147-A177-3AD203B41FA5}">
                      <a16:colId xmlns:a16="http://schemas.microsoft.com/office/drawing/2014/main" val="3151457396"/>
                    </a:ext>
                  </a:extLst>
                </a:gridCol>
                <a:gridCol w="329184">
                  <a:extLst>
                    <a:ext uri="{9D8B030D-6E8A-4147-A177-3AD203B41FA5}">
                      <a16:colId xmlns:a16="http://schemas.microsoft.com/office/drawing/2014/main" val="718362493"/>
                    </a:ext>
                  </a:extLst>
                </a:gridCol>
                <a:gridCol w="329184">
                  <a:extLst>
                    <a:ext uri="{9D8B030D-6E8A-4147-A177-3AD203B41FA5}">
                      <a16:colId xmlns:a16="http://schemas.microsoft.com/office/drawing/2014/main" val="1978696055"/>
                    </a:ext>
                  </a:extLst>
                </a:gridCol>
                <a:gridCol w="329184">
                  <a:extLst>
                    <a:ext uri="{9D8B030D-6E8A-4147-A177-3AD203B41FA5}">
                      <a16:colId xmlns:a16="http://schemas.microsoft.com/office/drawing/2014/main" val="3337163408"/>
                    </a:ext>
                  </a:extLst>
                </a:gridCol>
                <a:gridCol w="329184">
                  <a:extLst>
                    <a:ext uri="{9D8B030D-6E8A-4147-A177-3AD203B41FA5}">
                      <a16:colId xmlns:a16="http://schemas.microsoft.com/office/drawing/2014/main" val="576759536"/>
                    </a:ext>
                  </a:extLst>
                </a:gridCol>
                <a:gridCol w="329184">
                  <a:extLst>
                    <a:ext uri="{9D8B030D-6E8A-4147-A177-3AD203B41FA5}">
                      <a16:colId xmlns:a16="http://schemas.microsoft.com/office/drawing/2014/main" val="548344941"/>
                    </a:ext>
                  </a:extLst>
                </a:gridCol>
                <a:gridCol w="329184">
                  <a:extLst>
                    <a:ext uri="{9D8B030D-6E8A-4147-A177-3AD203B41FA5}">
                      <a16:colId xmlns:a16="http://schemas.microsoft.com/office/drawing/2014/main" val="1564298751"/>
                    </a:ext>
                  </a:extLst>
                </a:gridCol>
                <a:gridCol w="329184">
                  <a:extLst>
                    <a:ext uri="{9D8B030D-6E8A-4147-A177-3AD203B41FA5}">
                      <a16:colId xmlns:a16="http://schemas.microsoft.com/office/drawing/2014/main" val="3374307772"/>
                    </a:ext>
                  </a:extLst>
                </a:gridCol>
                <a:gridCol w="329184">
                  <a:extLst>
                    <a:ext uri="{9D8B030D-6E8A-4147-A177-3AD203B41FA5}">
                      <a16:colId xmlns:a16="http://schemas.microsoft.com/office/drawing/2014/main" val="157443537"/>
                    </a:ext>
                  </a:extLst>
                </a:gridCol>
                <a:gridCol w="329184">
                  <a:extLst>
                    <a:ext uri="{9D8B030D-6E8A-4147-A177-3AD203B41FA5}">
                      <a16:colId xmlns:a16="http://schemas.microsoft.com/office/drawing/2014/main" val="708944244"/>
                    </a:ext>
                  </a:extLst>
                </a:gridCol>
                <a:gridCol w="329184">
                  <a:extLst>
                    <a:ext uri="{9D8B030D-6E8A-4147-A177-3AD203B41FA5}">
                      <a16:colId xmlns:a16="http://schemas.microsoft.com/office/drawing/2014/main" val="3813479452"/>
                    </a:ext>
                  </a:extLst>
                </a:gridCol>
                <a:gridCol w="329184">
                  <a:extLst>
                    <a:ext uri="{9D8B030D-6E8A-4147-A177-3AD203B41FA5}">
                      <a16:colId xmlns:a16="http://schemas.microsoft.com/office/drawing/2014/main" val="1289816487"/>
                    </a:ext>
                  </a:extLst>
                </a:gridCol>
                <a:gridCol w="329184">
                  <a:extLst>
                    <a:ext uri="{9D8B030D-6E8A-4147-A177-3AD203B41FA5}">
                      <a16:colId xmlns:a16="http://schemas.microsoft.com/office/drawing/2014/main" val="1494428678"/>
                    </a:ext>
                  </a:extLst>
                </a:gridCol>
                <a:gridCol w="329184">
                  <a:extLst>
                    <a:ext uri="{9D8B030D-6E8A-4147-A177-3AD203B41FA5}">
                      <a16:colId xmlns:a16="http://schemas.microsoft.com/office/drawing/2014/main" val="660305936"/>
                    </a:ext>
                  </a:extLst>
                </a:gridCol>
                <a:gridCol w="329184">
                  <a:extLst>
                    <a:ext uri="{9D8B030D-6E8A-4147-A177-3AD203B41FA5}">
                      <a16:colId xmlns:a16="http://schemas.microsoft.com/office/drawing/2014/main" val="1399085732"/>
                    </a:ext>
                  </a:extLst>
                </a:gridCol>
                <a:gridCol w="329184">
                  <a:extLst>
                    <a:ext uri="{9D8B030D-6E8A-4147-A177-3AD203B41FA5}">
                      <a16:colId xmlns:a16="http://schemas.microsoft.com/office/drawing/2014/main" val="2471167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11102202"/>
                  </a:ext>
                </a:extLst>
              </a:tr>
            </a:tbl>
          </a:graphicData>
        </a:graphic>
      </p:graphicFrame>
      <p:sp>
        <p:nvSpPr>
          <p:cNvPr id="4" name="Text Placeholder 3">
            <a:extLst>
              <a:ext uri="{FF2B5EF4-FFF2-40B4-BE49-F238E27FC236}">
                <a16:creationId xmlns:a16="http://schemas.microsoft.com/office/drawing/2014/main" id="{544556A8-3CFD-4693-95EC-4A48BFEE158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744122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955F-D8D2-4A43-99AD-4F32F4640DAE}"/>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C858131A-2CCE-41AD-BF2C-F80C72040CD9}"/>
              </a:ext>
            </a:extLst>
          </p:cNvPr>
          <p:cNvGraphicFramePr>
            <a:graphicFrameLocks noGrp="1"/>
          </p:cNvGraphicFramePr>
          <p:nvPr>
            <p:ph type="tbl" sz="quarter" idx="13"/>
            <p:extLst>
              <p:ext uri="{D42A27DB-BD31-4B8C-83A1-F6EECF244321}">
                <p14:modId xmlns:p14="http://schemas.microsoft.com/office/powerpoint/2010/main" val="3097877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25884111"/>
                    </a:ext>
                  </a:extLst>
                </a:gridCol>
                <a:gridCol w="1316737">
                  <a:extLst>
                    <a:ext uri="{9D8B030D-6E8A-4147-A177-3AD203B41FA5}">
                      <a16:colId xmlns:a16="http://schemas.microsoft.com/office/drawing/2014/main" val="2763928295"/>
                    </a:ext>
                  </a:extLst>
                </a:gridCol>
                <a:gridCol w="329184">
                  <a:extLst>
                    <a:ext uri="{9D8B030D-6E8A-4147-A177-3AD203B41FA5}">
                      <a16:colId xmlns:a16="http://schemas.microsoft.com/office/drawing/2014/main" val="4050951708"/>
                    </a:ext>
                  </a:extLst>
                </a:gridCol>
                <a:gridCol w="329184">
                  <a:extLst>
                    <a:ext uri="{9D8B030D-6E8A-4147-A177-3AD203B41FA5}">
                      <a16:colId xmlns:a16="http://schemas.microsoft.com/office/drawing/2014/main" val="519824550"/>
                    </a:ext>
                  </a:extLst>
                </a:gridCol>
                <a:gridCol w="329184">
                  <a:extLst>
                    <a:ext uri="{9D8B030D-6E8A-4147-A177-3AD203B41FA5}">
                      <a16:colId xmlns:a16="http://schemas.microsoft.com/office/drawing/2014/main" val="2350818426"/>
                    </a:ext>
                  </a:extLst>
                </a:gridCol>
                <a:gridCol w="329184">
                  <a:extLst>
                    <a:ext uri="{9D8B030D-6E8A-4147-A177-3AD203B41FA5}">
                      <a16:colId xmlns:a16="http://schemas.microsoft.com/office/drawing/2014/main" val="3989082872"/>
                    </a:ext>
                  </a:extLst>
                </a:gridCol>
                <a:gridCol w="329184">
                  <a:extLst>
                    <a:ext uri="{9D8B030D-6E8A-4147-A177-3AD203B41FA5}">
                      <a16:colId xmlns:a16="http://schemas.microsoft.com/office/drawing/2014/main" val="3451123013"/>
                    </a:ext>
                  </a:extLst>
                </a:gridCol>
                <a:gridCol w="329184">
                  <a:extLst>
                    <a:ext uri="{9D8B030D-6E8A-4147-A177-3AD203B41FA5}">
                      <a16:colId xmlns:a16="http://schemas.microsoft.com/office/drawing/2014/main" val="1251566940"/>
                    </a:ext>
                  </a:extLst>
                </a:gridCol>
                <a:gridCol w="329184">
                  <a:extLst>
                    <a:ext uri="{9D8B030D-6E8A-4147-A177-3AD203B41FA5}">
                      <a16:colId xmlns:a16="http://schemas.microsoft.com/office/drawing/2014/main" val="1917271629"/>
                    </a:ext>
                  </a:extLst>
                </a:gridCol>
                <a:gridCol w="329184">
                  <a:extLst>
                    <a:ext uri="{9D8B030D-6E8A-4147-A177-3AD203B41FA5}">
                      <a16:colId xmlns:a16="http://schemas.microsoft.com/office/drawing/2014/main" val="115858963"/>
                    </a:ext>
                  </a:extLst>
                </a:gridCol>
                <a:gridCol w="329184">
                  <a:extLst>
                    <a:ext uri="{9D8B030D-6E8A-4147-A177-3AD203B41FA5}">
                      <a16:colId xmlns:a16="http://schemas.microsoft.com/office/drawing/2014/main" val="1660762994"/>
                    </a:ext>
                  </a:extLst>
                </a:gridCol>
                <a:gridCol w="329184">
                  <a:extLst>
                    <a:ext uri="{9D8B030D-6E8A-4147-A177-3AD203B41FA5}">
                      <a16:colId xmlns:a16="http://schemas.microsoft.com/office/drawing/2014/main" val="2418776708"/>
                    </a:ext>
                  </a:extLst>
                </a:gridCol>
                <a:gridCol w="329184">
                  <a:extLst>
                    <a:ext uri="{9D8B030D-6E8A-4147-A177-3AD203B41FA5}">
                      <a16:colId xmlns:a16="http://schemas.microsoft.com/office/drawing/2014/main" val="2823376304"/>
                    </a:ext>
                  </a:extLst>
                </a:gridCol>
                <a:gridCol w="329184">
                  <a:extLst>
                    <a:ext uri="{9D8B030D-6E8A-4147-A177-3AD203B41FA5}">
                      <a16:colId xmlns:a16="http://schemas.microsoft.com/office/drawing/2014/main" val="2458625560"/>
                    </a:ext>
                  </a:extLst>
                </a:gridCol>
                <a:gridCol w="329184">
                  <a:extLst>
                    <a:ext uri="{9D8B030D-6E8A-4147-A177-3AD203B41FA5}">
                      <a16:colId xmlns:a16="http://schemas.microsoft.com/office/drawing/2014/main" val="2801759265"/>
                    </a:ext>
                  </a:extLst>
                </a:gridCol>
                <a:gridCol w="329184">
                  <a:extLst>
                    <a:ext uri="{9D8B030D-6E8A-4147-A177-3AD203B41FA5}">
                      <a16:colId xmlns:a16="http://schemas.microsoft.com/office/drawing/2014/main" val="1288519509"/>
                    </a:ext>
                  </a:extLst>
                </a:gridCol>
                <a:gridCol w="329184">
                  <a:extLst>
                    <a:ext uri="{9D8B030D-6E8A-4147-A177-3AD203B41FA5}">
                      <a16:colId xmlns:a16="http://schemas.microsoft.com/office/drawing/2014/main" val="1569444788"/>
                    </a:ext>
                  </a:extLst>
                </a:gridCol>
                <a:gridCol w="329184">
                  <a:extLst>
                    <a:ext uri="{9D8B030D-6E8A-4147-A177-3AD203B41FA5}">
                      <a16:colId xmlns:a16="http://schemas.microsoft.com/office/drawing/2014/main" val="2850605583"/>
                    </a:ext>
                  </a:extLst>
                </a:gridCol>
                <a:gridCol w="329184">
                  <a:extLst>
                    <a:ext uri="{9D8B030D-6E8A-4147-A177-3AD203B41FA5}">
                      <a16:colId xmlns:a16="http://schemas.microsoft.com/office/drawing/2014/main" val="3130297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08640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- 2024-02-28 16:00:18</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#InternationalWomensDay coming up on March 8th, we interviewed a handful of associates about their professional journeys at FICOH and what they’ve learned about themselves during their careers.   
Cathy Migita was promoted to Assistant Vice President earlier this year and oversees our Personal Lines Underwriting and Customer Service teams. Reflecting on her career path at FICOH, she shared, “I’ve been fortunate to have managers who have given me regular feedback and encouraged me to grow and seek out opportunities.” 
“When I was younger, I wanted to tackle everything, even when I didn’t necessarily know the history about why some things were set up the way they were,” Cathy reflected. “If I could offer advice to my younger self, it would be to ask better questions and have more patience to see the bigger picture.”
Keep an eye out for more profiles leading up to #InternationalWomensDay. #IWD2024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https://quintly-eu-image-storage.s3.amazonaws.com/17ae3836335657ff0a83f20c7d11e5e8/2c57387b8d0a604e20327820e736ec5a.jpg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636514567"/>
                  </a:ext>
                </a:extLst>
              </a:tr>
            </a:tbl>
          </a:graphicData>
        </a:graphic>
      </p:graphicFrame>
      <p:sp>
        <p:nvSpPr>
          <p:cNvPr id="4" name="Text Placeholder 3">
            <a:extLst>
              <a:ext uri="{FF2B5EF4-FFF2-40B4-BE49-F238E27FC236}">
                <a16:creationId xmlns:a16="http://schemas.microsoft.com/office/drawing/2014/main" id="{82D68D62-FF52-4946-9ECB-E02B0EE70CD3}"/>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528059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5A4EE-C9B4-4CCC-96B5-D69263F1BB43}"/>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DAE504BE-C255-4824-BC7A-9E0EDC575488}"/>
              </a:ext>
            </a:extLst>
          </p:cNvPr>
          <p:cNvGraphicFramePr>
            <a:graphicFrameLocks noGrp="1"/>
          </p:cNvGraphicFramePr>
          <p:nvPr>
            <p:ph type="tbl" sz="quarter" idx="13"/>
            <p:extLst>
              <p:ext uri="{D42A27DB-BD31-4B8C-83A1-F6EECF244321}">
                <p14:modId xmlns:p14="http://schemas.microsoft.com/office/powerpoint/2010/main" val="3701003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87026104"/>
                    </a:ext>
                  </a:extLst>
                </a:gridCol>
                <a:gridCol w="1316737">
                  <a:extLst>
                    <a:ext uri="{9D8B030D-6E8A-4147-A177-3AD203B41FA5}">
                      <a16:colId xmlns:a16="http://schemas.microsoft.com/office/drawing/2014/main" val="2491611876"/>
                    </a:ext>
                  </a:extLst>
                </a:gridCol>
                <a:gridCol w="329184">
                  <a:extLst>
                    <a:ext uri="{9D8B030D-6E8A-4147-A177-3AD203B41FA5}">
                      <a16:colId xmlns:a16="http://schemas.microsoft.com/office/drawing/2014/main" val="2669671557"/>
                    </a:ext>
                  </a:extLst>
                </a:gridCol>
                <a:gridCol w="329184">
                  <a:extLst>
                    <a:ext uri="{9D8B030D-6E8A-4147-A177-3AD203B41FA5}">
                      <a16:colId xmlns:a16="http://schemas.microsoft.com/office/drawing/2014/main" val="1584892208"/>
                    </a:ext>
                  </a:extLst>
                </a:gridCol>
                <a:gridCol w="329184">
                  <a:extLst>
                    <a:ext uri="{9D8B030D-6E8A-4147-A177-3AD203B41FA5}">
                      <a16:colId xmlns:a16="http://schemas.microsoft.com/office/drawing/2014/main" val="3672596835"/>
                    </a:ext>
                  </a:extLst>
                </a:gridCol>
                <a:gridCol w="329184">
                  <a:extLst>
                    <a:ext uri="{9D8B030D-6E8A-4147-A177-3AD203B41FA5}">
                      <a16:colId xmlns:a16="http://schemas.microsoft.com/office/drawing/2014/main" val="1315264108"/>
                    </a:ext>
                  </a:extLst>
                </a:gridCol>
                <a:gridCol w="329184">
                  <a:extLst>
                    <a:ext uri="{9D8B030D-6E8A-4147-A177-3AD203B41FA5}">
                      <a16:colId xmlns:a16="http://schemas.microsoft.com/office/drawing/2014/main" val="3831945635"/>
                    </a:ext>
                  </a:extLst>
                </a:gridCol>
                <a:gridCol w="329184">
                  <a:extLst>
                    <a:ext uri="{9D8B030D-6E8A-4147-A177-3AD203B41FA5}">
                      <a16:colId xmlns:a16="http://schemas.microsoft.com/office/drawing/2014/main" val="1974315781"/>
                    </a:ext>
                  </a:extLst>
                </a:gridCol>
                <a:gridCol w="329184">
                  <a:extLst>
                    <a:ext uri="{9D8B030D-6E8A-4147-A177-3AD203B41FA5}">
                      <a16:colId xmlns:a16="http://schemas.microsoft.com/office/drawing/2014/main" val="3489895077"/>
                    </a:ext>
                  </a:extLst>
                </a:gridCol>
                <a:gridCol w="329184">
                  <a:extLst>
                    <a:ext uri="{9D8B030D-6E8A-4147-A177-3AD203B41FA5}">
                      <a16:colId xmlns:a16="http://schemas.microsoft.com/office/drawing/2014/main" val="468099982"/>
                    </a:ext>
                  </a:extLst>
                </a:gridCol>
                <a:gridCol w="329184">
                  <a:extLst>
                    <a:ext uri="{9D8B030D-6E8A-4147-A177-3AD203B41FA5}">
                      <a16:colId xmlns:a16="http://schemas.microsoft.com/office/drawing/2014/main" val="3322950107"/>
                    </a:ext>
                  </a:extLst>
                </a:gridCol>
                <a:gridCol w="329184">
                  <a:extLst>
                    <a:ext uri="{9D8B030D-6E8A-4147-A177-3AD203B41FA5}">
                      <a16:colId xmlns:a16="http://schemas.microsoft.com/office/drawing/2014/main" val="2990152782"/>
                    </a:ext>
                  </a:extLst>
                </a:gridCol>
                <a:gridCol w="329184">
                  <a:extLst>
                    <a:ext uri="{9D8B030D-6E8A-4147-A177-3AD203B41FA5}">
                      <a16:colId xmlns:a16="http://schemas.microsoft.com/office/drawing/2014/main" val="1073472146"/>
                    </a:ext>
                  </a:extLst>
                </a:gridCol>
                <a:gridCol w="329184">
                  <a:extLst>
                    <a:ext uri="{9D8B030D-6E8A-4147-A177-3AD203B41FA5}">
                      <a16:colId xmlns:a16="http://schemas.microsoft.com/office/drawing/2014/main" val="3845805803"/>
                    </a:ext>
                  </a:extLst>
                </a:gridCol>
                <a:gridCol w="329184">
                  <a:extLst>
                    <a:ext uri="{9D8B030D-6E8A-4147-A177-3AD203B41FA5}">
                      <a16:colId xmlns:a16="http://schemas.microsoft.com/office/drawing/2014/main" val="3310323674"/>
                    </a:ext>
                  </a:extLst>
                </a:gridCol>
                <a:gridCol w="329184">
                  <a:extLst>
                    <a:ext uri="{9D8B030D-6E8A-4147-A177-3AD203B41FA5}">
                      <a16:colId xmlns:a16="http://schemas.microsoft.com/office/drawing/2014/main" val="3064540828"/>
                    </a:ext>
                  </a:extLst>
                </a:gridCol>
                <a:gridCol w="329184">
                  <a:extLst>
                    <a:ext uri="{9D8B030D-6E8A-4147-A177-3AD203B41FA5}">
                      <a16:colId xmlns:a16="http://schemas.microsoft.com/office/drawing/2014/main" val="1331110111"/>
                    </a:ext>
                  </a:extLst>
                </a:gridCol>
                <a:gridCol w="329184">
                  <a:extLst>
                    <a:ext uri="{9D8B030D-6E8A-4147-A177-3AD203B41FA5}">
                      <a16:colId xmlns:a16="http://schemas.microsoft.com/office/drawing/2014/main" val="1992208046"/>
                    </a:ext>
                  </a:extLst>
                </a:gridCol>
                <a:gridCol w="329184">
                  <a:extLst>
                    <a:ext uri="{9D8B030D-6E8A-4147-A177-3AD203B41FA5}">
                      <a16:colId xmlns:a16="http://schemas.microsoft.com/office/drawing/2014/main" val="2732215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66071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- 2024-02-02 16:17:16</a:t>
                      </a:r>
                      <a:r>
                        <a:rPr kumimoji="0" lang="en-US" sz="1000" b="0" i="0" u="none" strike="noStrike" kern="1200" cap="none" spc="0" normalizeH="0" baseline="0" noProof="0">
                          <a:ln>
                            <a:noFill/>
                          </a:ln>
                          <a:solidFill>
                            <a:prstClr val="black"/>
                          </a:solidFill>
                          <a:effectLst/>
                          <a:uLnTx/>
                          <a:uFillTx/>
                          <a:latin typeface="Calibri"/>
                          <a:ea typeface="+mn-ea"/>
                          <a:cs typeface="+mn-cs"/>
                        </a:rPr>
                        <a:t>
 FICOH associates are rocking their red today in honor of 2024 #NationalWearRedDay! Learn more at heart.org and goredforwomen.org. FICOH and our associates are proud long-time supporters of the American Heart Association. We recently received their Gold level recognition for our commitment to employee health and well-being. Learn more at ficoh.com. #HeartDiseaseAwareness #WearRedDay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https://quintly-eu-image-storage.s3.amazonaws.com/17ae3836335657ff0a83f20c7d11e5e8/8606aaf9f21c06c87205a6a67409f33f.jpg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17992901"/>
                  </a:ext>
                </a:extLst>
              </a:tr>
            </a:tbl>
          </a:graphicData>
        </a:graphic>
      </p:graphicFrame>
      <p:sp>
        <p:nvSpPr>
          <p:cNvPr id="4" name="Text Placeholder 3">
            <a:extLst>
              <a:ext uri="{FF2B5EF4-FFF2-40B4-BE49-F238E27FC236}">
                <a16:creationId xmlns:a16="http://schemas.microsoft.com/office/drawing/2014/main" id="{6121F4D5-17A4-4E92-9291-2B3946978F9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047751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6A2CD-B60B-43BA-9163-4C16E0E563CB}"/>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126D29A7-C668-49CE-9FD4-42C02A2EC07B}"/>
              </a:ext>
            </a:extLst>
          </p:cNvPr>
          <p:cNvGraphicFramePr>
            <a:graphicFrameLocks noGrp="1"/>
          </p:cNvGraphicFramePr>
          <p:nvPr>
            <p:ph type="tbl" sz="quarter" idx="13"/>
            <p:extLst>
              <p:ext uri="{D42A27DB-BD31-4B8C-83A1-F6EECF244321}">
                <p14:modId xmlns:p14="http://schemas.microsoft.com/office/powerpoint/2010/main" val="3455766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30600813"/>
                    </a:ext>
                  </a:extLst>
                </a:gridCol>
                <a:gridCol w="1316737">
                  <a:extLst>
                    <a:ext uri="{9D8B030D-6E8A-4147-A177-3AD203B41FA5}">
                      <a16:colId xmlns:a16="http://schemas.microsoft.com/office/drawing/2014/main" val="2241010688"/>
                    </a:ext>
                  </a:extLst>
                </a:gridCol>
                <a:gridCol w="329184">
                  <a:extLst>
                    <a:ext uri="{9D8B030D-6E8A-4147-A177-3AD203B41FA5}">
                      <a16:colId xmlns:a16="http://schemas.microsoft.com/office/drawing/2014/main" val="3382209731"/>
                    </a:ext>
                  </a:extLst>
                </a:gridCol>
                <a:gridCol w="329184">
                  <a:extLst>
                    <a:ext uri="{9D8B030D-6E8A-4147-A177-3AD203B41FA5}">
                      <a16:colId xmlns:a16="http://schemas.microsoft.com/office/drawing/2014/main" val="1552910360"/>
                    </a:ext>
                  </a:extLst>
                </a:gridCol>
                <a:gridCol w="329184">
                  <a:extLst>
                    <a:ext uri="{9D8B030D-6E8A-4147-A177-3AD203B41FA5}">
                      <a16:colId xmlns:a16="http://schemas.microsoft.com/office/drawing/2014/main" val="3445245112"/>
                    </a:ext>
                  </a:extLst>
                </a:gridCol>
                <a:gridCol w="329184">
                  <a:extLst>
                    <a:ext uri="{9D8B030D-6E8A-4147-A177-3AD203B41FA5}">
                      <a16:colId xmlns:a16="http://schemas.microsoft.com/office/drawing/2014/main" val="484421094"/>
                    </a:ext>
                  </a:extLst>
                </a:gridCol>
                <a:gridCol w="329184">
                  <a:extLst>
                    <a:ext uri="{9D8B030D-6E8A-4147-A177-3AD203B41FA5}">
                      <a16:colId xmlns:a16="http://schemas.microsoft.com/office/drawing/2014/main" val="227222814"/>
                    </a:ext>
                  </a:extLst>
                </a:gridCol>
                <a:gridCol w="329184">
                  <a:extLst>
                    <a:ext uri="{9D8B030D-6E8A-4147-A177-3AD203B41FA5}">
                      <a16:colId xmlns:a16="http://schemas.microsoft.com/office/drawing/2014/main" val="757665966"/>
                    </a:ext>
                  </a:extLst>
                </a:gridCol>
                <a:gridCol w="329184">
                  <a:extLst>
                    <a:ext uri="{9D8B030D-6E8A-4147-A177-3AD203B41FA5}">
                      <a16:colId xmlns:a16="http://schemas.microsoft.com/office/drawing/2014/main" val="2347968545"/>
                    </a:ext>
                  </a:extLst>
                </a:gridCol>
                <a:gridCol w="329184">
                  <a:extLst>
                    <a:ext uri="{9D8B030D-6E8A-4147-A177-3AD203B41FA5}">
                      <a16:colId xmlns:a16="http://schemas.microsoft.com/office/drawing/2014/main" val="4218796195"/>
                    </a:ext>
                  </a:extLst>
                </a:gridCol>
                <a:gridCol w="329184">
                  <a:extLst>
                    <a:ext uri="{9D8B030D-6E8A-4147-A177-3AD203B41FA5}">
                      <a16:colId xmlns:a16="http://schemas.microsoft.com/office/drawing/2014/main" val="2617069289"/>
                    </a:ext>
                  </a:extLst>
                </a:gridCol>
                <a:gridCol w="329184">
                  <a:extLst>
                    <a:ext uri="{9D8B030D-6E8A-4147-A177-3AD203B41FA5}">
                      <a16:colId xmlns:a16="http://schemas.microsoft.com/office/drawing/2014/main" val="4040916578"/>
                    </a:ext>
                  </a:extLst>
                </a:gridCol>
                <a:gridCol w="329184">
                  <a:extLst>
                    <a:ext uri="{9D8B030D-6E8A-4147-A177-3AD203B41FA5}">
                      <a16:colId xmlns:a16="http://schemas.microsoft.com/office/drawing/2014/main" val="3505696537"/>
                    </a:ext>
                  </a:extLst>
                </a:gridCol>
                <a:gridCol w="329184">
                  <a:extLst>
                    <a:ext uri="{9D8B030D-6E8A-4147-A177-3AD203B41FA5}">
                      <a16:colId xmlns:a16="http://schemas.microsoft.com/office/drawing/2014/main" val="1961674005"/>
                    </a:ext>
                  </a:extLst>
                </a:gridCol>
                <a:gridCol w="329184">
                  <a:extLst>
                    <a:ext uri="{9D8B030D-6E8A-4147-A177-3AD203B41FA5}">
                      <a16:colId xmlns:a16="http://schemas.microsoft.com/office/drawing/2014/main" val="2394334303"/>
                    </a:ext>
                  </a:extLst>
                </a:gridCol>
                <a:gridCol w="329184">
                  <a:extLst>
                    <a:ext uri="{9D8B030D-6E8A-4147-A177-3AD203B41FA5}">
                      <a16:colId xmlns:a16="http://schemas.microsoft.com/office/drawing/2014/main" val="1322642816"/>
                    </a:ext>
                  </a:extLst>
                </a:gridCol>
                <a:gridCol w="329184">
                  <a:extLst>
                    <a:ext uri="{9D8B030D-6E8A-4147-A177-3AD203B41FA5}">
                      <a16:colId xmlns:a16="http://schemas.microsoft.com/office/drawing/2014/main" val="4232555230"/>
                    </a:ext>
                  </a:extLst>
                </a:gridCol>
                <a:gridCol w="329184">
                  <a:extLst>
                    <a:ext uri="{9D8B030D-6E8A-4147-A177-3AD203B41FA5}">
                      <a16:colId xmlns:a16="http://schemas.microsoft.com/office/drawing/2014/main" val="62765295"/>
                    </a:ext>
                  </a:extLst>
                </a:gridCol>
                <a:gridCol w="329184">
                  <a:extLst>
                    <a:ext uri="{9D8B030D-6E8A-4147-A177-3AD203B41FA5}">
                      <a16:colId xmlns:a16="http://schemas.microsoft.com/office/drawing/2014/main" val="1603757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89177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- 2024-02-21 15:30:11</a:t>
                      </a:r>
                      <a:r>
                        <a:rPr kumimoji="0" lang="en-US" sz="1000" b="0" i="0" u="none" strike="noStrike" kern="1200" cap="none" spc="0" normalizeH="0" baseline="0" noProof="0">
                          <a:ln>
                            <a:noFill/>
                          </a:ln>
                          <a:solidFill>
                            <a:prstClr val="black"/>
                          </a:solidFill>
                          <a:effectLst/>
                          <a:uLnTx/>
                          <a:uFillTx/>
                          <a:latin typeface="Calibri"/>
                          <a:ea typeface="+mn-ea"/>
                          <a:cs typeface="+mn-cs"/>
                        </a:rPr>
                        <a:t>
 In the final week of our #FacesofFICOH series, we’re excited to introduce Lori S. who is focused on supporting and fostering strong relationships with FICOH’s independent agency partners. “There’s a wonderful feeling of satisfaction that comes from providing support to other departments and our agency partners,” she says. “It feels good to know you helped someone today.” 
When asked about what qualities are essential to her role, Lori emphasizes the importance of listening and having a positive attitude. “When agencies reach out for assistance, they want to feel heard and understood. By actively listening to their concerns, I’m able to create a positive connection and build trust.” 
Another essential quality is keeping up to date with industry knowledge. Lori says that she is continuously learning and gaining new insights, which keep the work dynamic and exciting. “There are so many facets in insurance and the insurance industry is constantly evolving with the latest products, trends, and regulations,” she says.
To unwind, Lori loves spending time with her family and learning to cook more, which is her new year’s resolution. Thanks for celebrating #InsuranceCareersMonth with us by getting to know our associates (and their roles) better.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https://quintly-eu-image-storage.s3.amazonaws.com/17ae3836335657ff0a83f20c7d11e5e8/49aae64c83334fd69df01dccd135429b.jpg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7799497"/>
                  </a:ext>
                </a:extLst>
              </a:tr>
            </a:tbl>
          </a:graphicData>
        </a:graphic>
      </p:graphicFrame>
      <p:sp>
        <p:nvSpPr>
          <p:cNvPr id="4" name="Text Placeholder 3">
            <a:extLst>
              <a:ext uri="{FF2B5EF4-FFF2-40B4-BE49-F238E27FC236}">
                <a16:creationId xmlns:a16="http://schemas.microsoft.com/office/drawing/2014/main" id="{4882E7BD-4D08-43B6-B406-B2161F5265AA}"/>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069206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92A1A-5891-4988-9B98-07AA352A6EA6}"/>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EEE925C8-1641-4B5E-BC73-9D7EAB201473}"/>
              </a:ext>
            </a:extLst>
          </p:cNvPr>
          <p:cNvGraphicFramePr>
            <a:graphicFrameLocks noGrp="1"/>
          </p:cNvGraphicFramePr>
          <p:nvPr>
            <p:ph type="tbl" sz="quarter" idx="13"/>
            <p:extLst>
              <p:ext uri="{D42A27DB-BD31-4B8C-83A1-F6EECF244321}">
                <p14:modId xmlns:p14="http://schemas.microsoft.com/office/powerpoint/2010/main" val="3229823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95241960"/>
                    </a:ext>
                  </a:extLst>
                </a:gridCol>
                <a:gridCol w="576072">
                  <a:extLst>
                    <a:ext uri="{9D8B030D-6E8A-4147-A177-3AD203B41FA5}">
                      <a16:colId xmlns:a16="http://schemas.microsoft.com/office/drawing/2014/main" val="3649717185"/>
                    </a:ext>
                  </a:extLst>
                </a:gridCol>
                <a:gridCol w="576072">
                  <a:extLst>
                    <a:ext uri="{9D8B030D-6E8A-4147-A177-3AD203B41FA5}">
                      <a16:colId xmlns:a16="http://schemas.microsoft.com/office/drawing/2014/main" val="932867925"/>
                    </a:ext>
                  </a:extLst>
                </a:gridCol>
                <a:gridCol w="576072">
                  <a:extLst>
                    <a:ext uri="{9D8B030D-6E8A-4147-A177-3AD203B41FA5}">
                      <a16:colId xmlns:a16="http://schemas.microsoft.com/office/drawing/2014/main" val="3855298610"/>
                    </a:ext>
                  </a:extLst>
                </a:gridCol>
                <a:gridCol w="576072">
                  <a:extLst>
                    <a:ext uri="{9D8B030D-6E8A-4147-A177-3AD203B41FA5}">
                      <a16:colId xmlns:a16="http://schemas.microsoft.com/office/drawing/2014/main" val="2739964946"/>
                    </a:ext>
                  </a:extLst>
                </a:gridCol>
                <a:gridCol w="576072">
                  <a:extLst>
                    <a:ext uri="{9D8B030D-6E8A-4147-A177-3AD203B41FA5}">
                      <a16:colId xmlns:a16="http://schemas.microsoft.com/office/drawing/2014/main" val="3965839035"/>
                    </a:ext>
                  </a:extLst>
                </a:gridCol>
                <a:gridCol w="576072">
                  <a:extLst>
                    <a:ext uri="{9D8B030D-6E8A-4147-A177-3AD203B41FA5}">
                      <a16:colId xmlns:a16="http://schemas.microsoft.com/office/drawing/2014/main" val="2069801611"/>
                    </a:ext>
                  </a:extLst>
                </a:gridCol>
                <a:gridCol w="576072">
                  <a:extLst>
                    <a:ext uri="{9D8B030D-6E8A-4147-A177-3AD203B41FA5}">
                      <a16:colId xmlns:a16="http://schemas.microsoft.com/office/drawing/2014/main" val="3384217062"/>
                    </a:ext>
                  </a:extLst>
                </a:gridCol>
                <a:gridCol w="576072">
                  <a:extLst>
                    <a:ext uri="{9D8B030D-6E8A-4147-A177-3AD203B41FA5}">
                      <a16:colId xmlns:a16="http://schemas.microsoft.com/office/drawing/2014/main" val="2482207409"/>
                    </a:ext>
                  </a:extLst>
                </a:gridCol>
                <a:gridCol w="576072">
                  <a:extLst>
                    <a:ext uri="{9D8B030D-6E8A-4147-A177-3AD203B41FA5}">
                      <a16:colId xmlns:a16="http://schemas.microsoft.com/office/drawing/2014/main" val="2064346236"/>
                    </a:ext>
                  </a:extLst>
                </a:gridCol>
                <a:gridCol w="576072">
                  <a:extLst>
                    <a:ext uri="{9D8B030D-6E8A-4147-A177-3AD203B41FA5}">
                      <a16:colId xmlns:a16="http://schemas.microsoft.com/office/drawing/2014/main" val="2774317899"/>
                    </a:ext>
                  </a:extLst>
                </a:gridCol>
                <a:gridCol w="576072">
                  <a:extLst>
                    <a:ext uri="{9D8B030D-6E8A-4147-A177-3AD203B41FA5}">
                      <a16:colId xmlns:a16="http://schemas.microsoft.com/office/drawing/2014/main" val="3119581699"/>
                    </a:ext>
                  </a:extLst>
                </a:gridCol>
                <a:gridCol w="576072">
                  <a:extLst>
                    <a:ext uri="{9D8B030D-6E8A-4147-A177-3AD203B41FA5}">
                      <a16:colId xmlns:a16="http://schemas.microsoft.com/office/drawing/2014/main" val="224274155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71391818"/>
                  </a:ext>
                </a:extLst>
              </a:tr>
              <a:tr h="370840">
                <a:tc>
                  <a:txBody>
                    <a:bodyPr/>
                    <a:lstStyle/>
                    <a:p>
                      <a:r>
                        <a:rPr lang="en-US" sz="1000"/>
                        <a:t>1188</a:t>
                      </a:r>
                    </a:p>
                  </a:txBody>
                  <a:tcPr/>
                </a:tc>
                <a:tc>
                  <a:txBody>
                    <a:bodyPr/>
                    <a:lstStyle/>
                    <a:p>
                      <a:r>
                        <a:rPr lang="en-US" sz="1000"/>
                        <a:t>2</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5</a:t>
                      </a:r>
                    </a:p>
                  </a:txBody>
                  <a:tcPr/>
                </a:tc>
                <a:tc>
                  <a:txBody>
                    <a:bodyPr/>
                    <a:lstStyle/>
                    <a:p>
                      <a:r>
                        <a:rPr lang="en-US" sz="1000"/>
                        <a:t>15</a:t>
                      </a:r>
                    </a:p>
                  </a:txBody>
                  <a:tcPr/>
                </a:tc>
                <a:tc>
                  <a:txBody>
                    <a:bodyPr/>
                    <a:lstStyle/>
                    <a:p>
                      <a:r>
                        <a:rPr lang="en-US" sz="1000"/>
                        <a:t>2</a:t>
                      </a:r>
                    </a:p>
                  </a:txBody>
                  <a:tcPr/>
                </a:tc>
                <a:tc>
                  <a:txBody>
                    <a:bodyPr/>
                    <a:lstStyle/>
                    <a:p>
                      <a:r>
                        <a:rPr lang="en-US" sz="1000"/>
                        <a:t>6</a:t>
                      </a:r>
                    </a:p>
                  </a:txBody>
                  <a:tcPr/>
                </a:tc>
                <a:tc>
                  <a:txBody>
                    <a:bodyPr/>
                    <a:lstStyle/>
                    <a:p>
                      <a:r>
                        <a:rPr lang="en-US" sz="1000"/>
                        <a:t>0.1853 %</a:t>
                      </a:r>
                    </a:p>
                  </a:txBody>
                  <a:tcPr/>
                </a:tc>
                <a:tc>
                  <a:txBody>
                    <a:bodyPr/>
                    <a:lstStyle/>
                    <a:p>
                      <a:r>
                        <a:rPr lang="en-US" sz="1000"/>
                        <a:t>0.0 %</a:t>
                      </a:r>
                    </a:p>
                  </a:txBody>
                  <a:tcPr/>
                </a:tc>
                <a:extLst>
                  <a:ext uri="{0D108BD9-81ED-4DB2-BD59-A6C34878D82A}">
                    <a16:rowId xmlns:a16="http://schemas.microsoft.com/office/drawing/2014/main" val="3537074433"/>
                  </a:ext>
                </a:extLst>
              </a:tr>
            </a:tbl>
          </a:graphicData>
        </a:graphic>
      </p:graphicFrame>
      <p:sp>
        <p:nvSpPr>
          <p:cNvPr id="4" name="Text Placeholder 3">
            <a:extLst>
              <a:ext uri="{FF2B5EF4-FFF2-40B4-BE49-F238E27FC236}">
                <a16:creationId xmlns:a16="http://schemas.microsoft.com/office/drawing/2014/main" id="{ADFAFB5E-5CB7-4CB1-9F35-CB6DF5185C9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961245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5705C-0D7A-437B-AE04-95C467D6F0B6}"/>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B3B29A67-6B09-4479-80DB-2071726BD14A}"/>
              </a:ext>
            </a:extLst>
          </p:cNvPr>
          <p:cNvGraphicFramePr>
            <a:graphicFrameLocks noGrp="1"/>
          </p:cNvGraphicFramePr>
          <p:nvPr>
            <p:ph type="chart" sz="quarter" idx="13"/>
            <p:extLst>
              <p:ext uri="{D42A27DB-BD31-4B8C-83A1-F6EECF244321}">
                <p14:modId xmlns:p14="http://schemas.microsoft.com/office/powerpoint/2010/main" val="1658641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7B9B37-1B80-4EA8-A0B5-01FF6AC3994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AF7633D-A3F4-49B6-8364-7862C1D080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0214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2563F-9748-449F-95BA-8D0621B32253}"/>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E0EE3840-A459-4C4C-9E5E-F0DE2D050CFF}"/>
              </a:ext>
            </a:extLst>
          </p:cNvPr>
          <p:cNvGraphicFramePr>
            <a:graphicFrameLocks noGrp="1"/>
          </p:cNvGraphicFramePr>
          <p:nvPr>
            <p:ph type="chart" sz="quarter" idx="13"/>
            <p:extLst>
              <p:ext uri="{D42A27DB-BD31-4B8C-83A1-F6EECF244321}">
                <p14:modId xmlns:p14="http://schemas.microsoft.com/office/powerpoint/2010/main" val="3457528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28EE0A-53AA-408A-9E7E-FD7720798E4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9FDCE10-13B2-4FB5-9A1B-DC6E999CB2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757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F428D-6C86-47A9-B4F8-E6FDCDF4CC8A}"/>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950404B6-D661-4F30-A429-337C86A9DCF1}"/>
              </a:ext>
            </a:extLst>
          </p:cNvPr>
          <p:cNvGraphicFramePr>
            <a:graphicFrameLocks noGrp="1"/>
          </p:cNvGraphicFramePr>
          <p:nvPr>
            <p:ph type="chart" sz="quarter" idx="13"/>
            <p:extLst>
              <p:ext uri="{D42A27DB-BD31-4B8C-83A1-F6EECF244321}">
                <p14:modId xmlns:p14="http://schemas.microsoft.com/office/powerpoint/2010/main" val="1293391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F2AA54-56CD-4CE6-8424-7DB55B1E640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62FD85A-2403-40D1-90B3-1868A8FBBB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9704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440E5-4EB2-44CF-B11E-C4E63FA212E3}"/>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F32FD31C-113C-46DE-949E-EF0CA9B01E65}"/>
              </a:ext>
            </a:extLst>
          </p:cNvPr>
          <p:cNvGraphicFramePr>
            <a:graphicFrameLocks noGrp="1"/>
          </p:cNvGraphicFramePr>
          <p:nvPr>
            <p:ph type="tbl" sz="quarter" idx="13"/>
            <p:extLst>
              <p:ext uri="{D42A27DB-BD31-4B8C-83A1-F6EECF244321}">
                <p14:modId xmlns:p14="http://schemas.microsoft.com/office/powerpoint/2010/main" val="3407996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47073470"/>
                    </a:ext>
                  </a:extLst>
                </a:gridCol>
                <a:gridCol w="1152144">
                  <a:extLst>
                    <a:ext uri="{9D8B030D-6E8A-4147-A177-3AD203B41FA5}">
                      <a16:colId xmlns:a16="http://schemas.microsoft.com/office/drawing/2014/main" val="4085751506"/>
                    </a:ext>
                  </a:extLst>
                </a:gridCol>
                <a:gridCol w="1152144">
                  <a:extLst>
                    <a:ext uri="{9D8B030D-6E8A-4147-A177-3AD203B41FA5}">
                      <a16:colId xmlns:a16="http://schemas.microsoft.com/office/drawing/2014/main" val="2531601689"/>
                    </a:ext>
                  </a:extLst>
                </a:gridCol>
                <a:gridCol w="1152144">
                  <a:extLst>
                    <a:ext uri="{9D8B030D-6E8A-4147-A177-3AD203B41FA5}">
                      <a16:colId xmlns:a16="http://schemas.microsoft.com/office/drawing/2014/main" val="913584121"/>
                    </a:ext>
                  </a:extLst>
                </a:gridCol>
                <a:gridCol w="1152144">
                  <a:extLst>
                    <a:ext uri="{9D8B030D-6E8A-4147-A177-3AD203B41FA5}">
                      <a16:colId xmlns:a16="http://schemas.microsoft.com/office/drawing/2014/main" val="3363787018"/>
                    </a:ext>
                  </a:extLst>
                </a:gridCol>
                <a:gridCol w="1152144">
                  <a:extLst>
                    <a:ext uri="{9D8B030D-6E8A-4147-A177-3AD203B41FA5}">
                      <a16:colId xmlns:a16="http://schemas.microsoft.com/office/drawing/2014/main" val="281758427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322962576"/>
                  </a:ext>
                </a:extLst>
              </a:tr>
              <a:tr h="370840">
                <a:tc>
                  <a:txBody>
                    <a:bodyPr/>
                    <a:lstStyle/>
                    <a:p>
                      <a:r>
                        <a:rPr lang="en-US" sz="1000" b="1"/>
                        <a:t>@FirstInsHI - 2024-02-08 11:24:54</a:t>
                      </a:r>
                      <a:r>
                        <a:rPr lang="en-US" sz="1000"/>
                        <a:t>
 FICOH volunteers returned to Mālama Learning Center’s Pālehua site to help bring native plants back to where they once thrived.
The insurance industry has a long history of giving back to local communities through volunteerism and charitable giving.#InsuranceCareersMonth #ICM2024 https://t.co/Y3xR3uI1c2</a:t>
                      </a:r>
                    </a:p>
                  </a:txBody>
                  <a:tcPr/>
                </a:tc>
                <a:tc>
                  <a:txBody>
                    <a:bodyPr/>
                    <a:lstStyle/>
                    <a:p>
                      <a:r>
                        <a:rPr lang="en-US" sz="1000"/>
                        <a:t>1</a:t>
                      </a:r>
                    </a:p>
                  </a:txBody>
                  <a:tcPr/>
                </a:tc>
                <a:tc>
                  <a:txBody>
                    <a:bodyPr/>
                    <a:lstStyle/>
                    <a:p>
                      <a:r>
                        <a:rPr lang="en-US" sz="1000"/>
                        <a:t>5</a:t>
                      </a:r>
                    </a:p>
                  </a:txBody>
                  <a:tcPr/>
                </a:tc>
                <a:tc>
                  <a:txBody>
                    <a:bodyPr/>
                    <a:lstStyle/>
                    <a:p>
                      <a:r>
                        <a:rPr lang="en-US" sz="1000"/>
                        <a:t>1</a:t>
                      </a:r>
                    </a:p>
                  </a:txBody>
                  <a:tcPr/>
                </a:tc>
                <a:tc>
                  <a:txBody>
                    <a:bodyPr/>
                    <a:lstStyle/>
                    <a:p>
                      <a:r>
                        <a:rPr lang="en-US" sz="1000"/>
                        <a:t>7</a:t>
                      </a:r>
                    </a:p>
                  </a:txBody>
                  <a:tcPr/>
                </a:tc>
                <a:tc>
                  <a:txBody>
                    <a:bodyPr/>
                    <a:lstStyle/>
                    <a:p>
                      <a:r>
                        <a:rPr lang="en-US" sz="1000"/>
                        <a:t>0.5892 %</a:t>
                      </a:r>
                    </a:p>
                  </a:txBody>
                  <a:tcPr/>
                </a:tc>
                <a:extLst>
                  <a:ext uri="{0D108BD9-81ED-4DB2-BD59-A6C34878D82A}">
                    <a16:rowId xmlns:a16="http://schemas.microsoft.com/office/drawing/2014/main" val="736930233"/>
                  </a:ext>
                </a:extLst>
              </a:tr>
              <a:tr h="370840">
                <a:tc>
                  <a:txBody>
                    <a:bodyPr/>
                    <a:lstStyle/>
                    <a:p>
                      <a:r>
                        <a:rPr lang="en-US" sz="1000" b="1"/>
                        <a:t>@FirstInsHI - 2024-02-15 16:35:33</a:t>
                      </a:r>
                      <a:r>
                        <a:rPr lang="en-US" sz="1000"/>
                        <a:t>
 Did you know the insurance industry employs more than 3 million people? Catch up on the latest insurance career trends: https://t.co/yz2m7OlSWU #InsuranceCareersMonth #ICM2024</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4</a:t>
                      </a:r>
                    </a:p>
                  </a:txBody>
                  <a:tcPr/>
                </a:tc>
                <a:tc>
                  <a:txBody>
                    <a:bodyPr/>
                    <a:lstStyle/>
                    <a:p>
                      <a:r>
                        <a:rPr lang="en-US" sz="1000"/>
                        <a:t>0.3364 %</a:t>
                      </a:r>
                    </a:p>
                  </a:txBody>
                  <a:tcPr/>
                </a:tc>
                <a:extLst>
                  <a:ext uri="{0D108BD9-81ED-4DB2-BD59-A6C34878D82A}">
                    <a16:rowId xmlns:a16="http://schemas.microsoft.com/office/drawing/2014/main" val="1042160674"/>
                  </a:ext>
                </a:extLst>
              </a:tr>
              <a:tr h="370840">
                <a:tc>
                  <a:txBody>
                    <a:bodyPr/>
                    <a:lstStyle/>
                    <a:p>
                      <a:r>
                        <a:rPr lang="en-US" sz="1000" b="1"/>
                        <a:t>@FirstInsHI - 2024-02-28 13:08:14</a:t>
                      </a:r>
                      <a:r>
                        <a:rPr lang="en-US" sz="1000"/>
                        <a:t>
 Looking for a career path that allows for remote work? Insurance is one of the top industries for work location flexibility. #InsuranceCareersMonth #ICM2024
https://t.co/yz2m7OlSWU</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0.3364 %</a:t>
                      </a:r>
                    </a:p>
                  </a:txBody>
                  <a:tcPr/>
                </a:tc>
                <a:extLst>
                  <a:ext uri="{0D108BD9-81ED-4DB2-BD59-A6C34878D82A}">
                    <a16:rowId xmlns:a16="http://schemas.microsoft.com/office/drawing/2014/main" val="3702861803"/>
                  </a:ext>
                </a:extLst>
              </a:tr>
            </a:tbl>
          </a:graphicData>
        </a:graphic>
      </p:graphicFrame>
      <p:sp>
        <p:nvSpPr>
          <p:cNvPr id="4" name="Text Placeholder 3">
            <a:extLst>
              <a:ext uri="{FF2B5EF4-FFF2-40B4-BE49-F238E27FC236}">
                <a16:creationId xmlns:a16="http://schemas.microsoft.com/office/drawing/2014/main" id="{916DB6A5-FA1A-4AFD-A01A-58BCD01AD003}"/>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25703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0A7F5-A975-40E6-8F16-0E4A553B0D08}"/>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07A51072-86D4-4401-9BE6-F761C4D65D9F}"/>
              </a:ext>
            </a:extLst>
          </p:cNvPr>
          <p:cNvGraphicFramePr>
            <a:graphicFrameLocks noGrp="1"/>
          </p:cNvGraphicFramePr>
          <p:nvPr>
            <p:ph type="tbl" sz="quarter" idx="13"/>
            <p:extLst>
              <p:ext uri="{D42A27DB-BD31-4B8C-83A1-F6EECF244321}">
                <p14:modId xmlns:p14="http://schemas.microsoft.com/office/powerpoint/2010/main" val="2520067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242857750"/>
                    </a:ext>
                  </a:extLst>
                </a:gridCol>
                <a:gridCol w="576072">
                  <a:extLst>
                    <a:ext uri="{9D8B030D-6E8A-4147-A177-3AD203B41FA5}">
                      <a16:colId xmlns:a16="http://schemas.microsoft.com/office/drawing/2014/main" val="3460291195"/>
                    </a:ext>
                  </a:extLst>
                </a:gridCol>
                <a:gridCol w="576072">
                  <a:extLst>
                    <a:ext uri="{9D8B030D-6E8A-4147-A177-3AD203B41FA5}">
                      <a16:colId xmlns:a16="http://schemas.microsoft.com/office/drawing/2014/main" val="67595480"/>
                    </a:ext>
                  </a:extLst>
                </a:gridCol>
                <a:gridCol w="576072">
                  <a:extLst>
                    <a:ext uri="{9D8B030D-6E8A-4147-A177-3AD203B41FA5}">
                      <a16:colId xmlns:a16="http://schemas.microsoft.com/office/drawing/2014/main" val="2788267431"/>
                    </a:ext>
                  </a:extLst>
                </a:gridCol>
                <a:gridCol w="576072">
                  <a:extLst>
                    <a:ext uri="{9D8B030D-6E8A-4147-A177-3AD203B41FA5}">
                      <a16:colId xmlns:a16="http://schemas.microsoft.com/office/drawing/2014/main" val="4168885392"/>
                    </a:ext>
                  </a:extLst>
                </a:gridCol>
                <a:gridCol w="576072">
                  <a:extLst>
                    <a:ext uri="{9D8B030D-6E8A-4147-A177-3AD203B41FA5}">
                      <a16:colId xmlns:a16="http://schemas.microsoft.com/office/drawing/2014/main" val="3545974059"/>
                    </a:ext>
                  </a:extLst>
                </a:gridCol>
                <a:gridCol w="576072">
                  <a:extLst>
                    <a:ext uri="{9D8B030D-6E8A-4147-A177-3AD203B41FA5}">
                      <a16:colId xmlns:a16="http://schemas.microsoft.com/office/drawing/2014/main" val="1049595680"/>
                    </a:ext>
                  </a:extLst>
                </a:gridCol>
                <a:gridCol w="576072">
                  <a:extLst>
                    <a:ext uri="{9D8B030D-6E8A-4147-A177-3AD203B41FA5}">
                      <a16:colId xmlns:a16="http://schemas.microsoft.com/office/drawing/2014/main" val="1526216511"/>
                    </a:ext>
                  </a:extLst>
                </a:gridCol>
                <a:gridCol w="576072">
                  <a:extLst>
                    <a:ext uri="{9D8B030D-6E8A-4147-A177-3AD203B41FA5}">
                      <a16:colId xmlns:a16="http://schemas.microsoft.com/office/drawing/2014/main" val="726180799"/>
                    </a:ext>
                  </a:extLst>
                </a:gridCol>
                <a:gridCol w="576072">
                  <a:extLst>
                    <a:ext uri="{9D8B030D-6E8A-4147-A177-3AD203B41FA5}">
                      <a16:colId xmlns:a16="http://schemas.microsoft.com/office/drawing/2014/main" val="403918468"/>
                    </a:ext>
                  </a:extLst>
                </a:gridCol>
                <a:gridCol w="576072">
                  <a:extLst>
                    <a:ext uri="{9D8B030D-6E8A-4147-A177-3AD203B41FA5}">
                      <a16:colId xmlns:a16="http://schemas.microsoft.com/office/drawing/2014/main" val="861466480"/>
                    </a:ext>
                  </a:extLst>
                </a:gridCol>
                <a:gridCol w="576072">
                  <a:extLst>
                    <a:ext uri="{9D8B030D-6E8A-4147-A177-3AD203B41FA5}">
                      <a16:colId xmlns:a16="http://schemas.microsoft.com/office/drawing/2014/main" val="2113701409"/>
                    </a:ext>
                  </a:extLst>
                </a:gridCol>
                <a:gridCol w="576072">
                  <a:extLst>
                    <a:ext uri="{9D8B030D-6E8A-4147-A177-3AD203B41FA5}">
                      <a16:colId xmlns:a16="http://schemas.microsoft.com/office/drawing/2014/main" val="783764013"/>
                    </a:ext>
                  </a:extLst>
                </a:gridCol>
                <a:gridCol w="576072">
                  <a:extLst>
                    <a:ext uri="{9D8B030D-6E8A-4147-A177-3AD203B41FA5}">
                      <a16:colId xmlns:a16="http://schemas.microsoft.com/office/drawing/2014/main" val="137215595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427854048"/>
                  </a:ext>
                </a:extLst>
              </a:tr>
              <a:tr h="370840">
                <a:tc>
                  <a:txBody>
                    <a:bodyPr/>
                    <a:lstStyle/>
                    <a:p>
                      <a:r>
                        <a:rPr lang="en-US" sz="1000"/>
                        <a:t>4309</a:t>
                      </a:r>
                    </a:p>
                  </a:txBody>
                  <a:tcPr/>
                </a:tc>
                <a:tc>
                  <a:txBody>
                    <a:bodyPr/>
                    <a:lstStyle/>
                    <a:p>
                      <a:r>
                        <a:rPr lang="en-US" sz="1000"/>
                        <a:t>33</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0.5</a:t>
                      </a:r>
                    </a:p>
                  </a:txBody>
                  <a:tcPr/>
                </a:tc>
                <a:tc>
                  <a:txBody>
                    <a:bodyPr/>
                    <a:lstStyle/>
                    <a:p>
                      <a:r>
                        <a:rPr lang="en-US" sz="1000"/>
                        <a:t>774</a:t>
                      </a:r>
                    </a:p>
                  </a:txBody>
                  <a:tcPr/>
                </a:tc>
                <a:tc>
                  <a:txBody>
                    <a:bodyPr/>
                    <a:lstStyle/>
                    <a:p>
                      <a:r>
                        <a:rPr lang="en-US" sz="1000"/>
                        <a:t>96.75</a:t>
                      </a:r>
                    </a:p>
                  </a:txBody>
                  <a:tcPr/>
                </a:tc>
                <a:tc>
                  <a:txBody>
                    <a:bodyPr/>
                    <a:lstStyle/>
                    <a:p>
                      <a:r>
                        <a:rPr lang="en-US" sz="1000"/>
                        <a:t>9731</a:t>
                      </a:r>
                    </a:p>
                  </a:txBody>
                  <a:tcPr/>
                </a:tc>
                <a:tc>
                  <a:txBody>
                    <a:bodyPr/>
                    <a:lstStyle/>
                    <a:p>
                      <a:r>
                        <a:rPr lang="en-US" sz="1000"/>
                        <a:t>1216.375</a:t>
                      </a:r>
                    </a:p>
                  </a:txBody>
                  <a:tcPr/>
                </a:tc>
                <a:tc>
                  <a:txBody>
                    <a:bodyPr/>
                    <a:lstStyle/>
                    <a:p>
                      <a:r>
                        <a:rPr lang="en-US" sz="1000"/>
                        <a:t>11.119878273356 %</a:t>
                      </a:r>
                    </a:p>
                  </a:txBody>
                  <a:tcPr/>
                </a:tc>
                <a:tc>
                  <a:txBody>
                    <a:bodyPr/>
                    <a:lstStyle/>
                    <a:p>
                      <a:r>
                        <a:rPr lang="en-US" sz="1000"/>
                        <a:t>0</a:t>
                      </a:r>
                    </a:p>
                  </a:txBody>
                  <a:tcPr/>
                </a:tc>
                <a:extLst>
                  <a:ext uri="{0D108BD9-81ED-4DB2-BD59-A6C34878D82A}">
                    <a16:rowId xmlns:a16="http://schemas.microsoft.com/office/drawing/2014/main" val="2986385356"/>
                  </a:ext>
                </a:extLst>
              </a:tr>
            </a:tbl>
          </a:graphicData>
        </a:graphic>
      </p:graphicFrame>
      <p:sp>
        <p:nvSpPr>
          <p:cNvPr id="4" name="Text Placeholder 3">
            <a:extLst>
              <a:ext uri="{FF2B5EF4-FFF2-40B4-BE49-F238E27FC236}">
                <a16:creationId xmlns:a16="http://schemas.microsoft.com/office/drawing/2014/main" id="{45CD83AE-13B7-4C32-A9C6-8A30F4138BC7}"/>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688042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8F58-4E8E-4615-B81F-CE2BA3A531A5}"/>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44F35D59-DC60-41C5-BE93-81D4FAE1F9EA}"/>
              </a:ext>
            </a:extLst>
          </p:cNvPr>
          <p:cNvGraphicFramePr>
            <a:graphicFrameLocks noGrp="1"/>
          </p:cNvGraphicFramePr>
          <p:nvPr>
            <p:ph type="chart" sz="quarter" idx="13"/>
            <p:extLst>
              <p:ext uri="{D42A27DB-BD31-4B8C-83A1-F6EECF244321}">
                <p14:modId xmlns:p14="http://schemas.microsoft.com/office/powerpoint/2010/main" val="1118026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8E0D2F-8798-467B-A479-18397305CB1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0540BC0-ECE9-4655-B23F-FD862C38B0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5273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EC545-4EC7-43DC-897E-B4AA92CA436F}"/>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BC7B28ED-700B-4416-9A98-6C3B66BA5B21}"/>
              </a:ext>
            </a:extLst>
          </p:cNvPr>
          <p:cNvGraphicFramePr>
            <a:graphicFrameLocks noGrp="1"/>
          </p:cNvGraphicFramePr>
          <p:nvPr>
            <p:ph type="chart" sz="quarter" idx="13"/>
            <p:extLst>
              <p:ext uri="{D42A27DB-BD31-4B8C-83A1-F6EECF244321}">
                <p14:modId xmlns:p14="http://schemas.microsoft.com/office/powerpoint/2010/main" val="1694528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1D9E6C-A40F-46B0-B47B-62EB9B3C7B1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7E1AA21-3418-4255-9410-D9162B749C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7281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1E0BF-E749-493D-971C-D68FE423DD76}"/>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D56CF3F8-E999-4BCE-841D-318D40F63D99}"/>
              </a:ext>
            </a:extLst>
          </p:cNvPr>
          <p:cNvGraphicFramePr>
            <a:graphicFrameLocks noGrp="1"/>
          </p:cNvGraphicFramePr>
          <p:nvPr>
            <p:ph type="chart" sz="quarter" idx="13"/>
            <p:extLst>
              <p:ext uri="{D42A27DB-BD31-4B8C-83A1-F6EECF244321}">
                <p14:modId xmlns:p14="http://schemas.microsoft.com/office/powerpoint/2010/main" val="3701468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1A4814-8FD7-4A0F-89DB-2AB0C2D25CB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706E8B4-4051-465D-A97F-0DF034D13E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4151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EC739-FD87-4119-B7C5-A56F5938D590}"/>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CD938872-4020-4418-8FCC-35C1EF091628}"/>
              </a:ext>
            </a:extLst>
          </p:cNvPr>
          <p:cNvGraphicFramePr>
            <a:graphicFrameLocks noGrp="1"/>
          </p:cNvGraphicFramePr>
          <p:nvPr>
            <p:ph type="chart" sz="quarter" idx="13"/>
            <p:extLst>
              <p:ext uri="{D42A27DB-BD31-4B8C-83A1-F6EECF244321}">
                <p14:modId xmlns:p14="http://schemas.microsoft.com/office/powerpoint/2010/main" val="4266692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671896-57D3-44CF-8509-B7FCA2304B4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8536D4C-CEF8-4E67-9A08-5DB17A615E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7905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2EB91-7FD6-413B-A642-F808CFFD2DA8}"/>
              </a:ext>
            </a:extLst>
          </p:cNvPr>
          <p:cNvSpPr>
            <a:spLocks noGrp="1"/>
          </p:cNvSpPr>
          <p:nvPr>
            <p:ph type="title"/>
          </p:nvPr>
        </p:nvSpPr>
        <p:spPr/>
        <p:txBody>
          <a:bodyPr/>
          <a:lstStyle/>
          <a:p>
            <a:r>
              <a:rPr lang="en-US"/>
              <a:t>LinkedIn Posts Table | FICOH - 1 of 9</a:t>
            </a:r>
          </a:p>
        </p:txBody>
      </p:sp>
      <p:graphicFrame>
        <p:nvGraphicFramePr>
          <p:cNvPr id="5" name="Table Placeholder 4">
            <a:extLst>
              <a:ext uri="{FF2B5EF4-FFF2-40B4-BE49-F238E27FC236}">
                <a16:creationId xmlns:a16="http://schemas.microsoft.com/office/drawing/2014/main" id="{D60E6440-B416-40BD-BEC1-AD1F484ECC28}"/>
              </a:ext>
            </a:extLst>
          </p:cNvPr>
          <p:cNvGraphicFramePr>
            <a:graphicFrameLocks noGrp="1"/>
          </p:cNvGraphicFramePr>
          <p:nvPr>
            <p:ph type="tbl" sz="quarter" idx="13"/>
            <p:extLst>
              <p:ext uri="{D42A27DB-BD31-4B8C-83A1-F6EECF244321}">
                <p14:modId xmlns:p14="http://schemas.microsoft.com/office/powerpoint/2010/main" val="2593718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90501715"/>
                    </a:ext>
                  </a:extLst>
                </a:gridCol>
                <a:gridCol w="658368">
                  <a:extLst>
                    <a:ext uri="{9D8B030D-6E8A-4147-A177-3AD203B41FA5}">
                      <a16:colId xmlns:a16="http://schemas.microsoft.com/office/drawing/2014/main" val="1099548864"/>
                    </a:ext>
                  </a:extLst>
                </a:gridCol>
                <a:gridCol w="658368">
                  <a:extLst>
                    <a:ext uri="{9D8B030D-6E8A-4147-A177-3AD203B41FA5}">
                      <a16:colId xmlns:a16="http://schemas.microsoft.com/office/drawing/2014/main" val="2337318729"/>
                    </a:ext>
                  </a:extLst>
                </a:gridCol>
                <a:gridCol w="658368">
                  <a:extLst>
                    <a:ext uri="{9D8B030D-6E8A-4147-A177-3AD203B41FA5}">
                      <a16:colId xmlns:a16="http://schemas.microsoft.com/office/drawing/2014/main" val="2613891848"/>
                    </a:ext>
                  </a:extLst>
                </a:gridCol>
                <a:gridCol w="658368">
                  <a:extLst>
                    <a:ext uri="{9D8B030D-6E8A-4147-A177-3AD203B41FA5}">
                      <a16:colId xmlns:a16="http://schemas.microsoft.com/office/drawing/2014/main" val="1335502029"/>
                    </a:ext>
                  </a:extLst>
                </a:gridCol>
                <a:gridCol w="658368">
                  <a:extLst>
                    <a:ext uri="{9D8B030D-6E8A-4147-A177-3AD203B41FA5}">
                      <a16:colId xmlns:a16="http://schemas.microsoft.com/office/drawing/2014/main" val="2742729423"/>
                    </a:ext>
                  </a:extLst>
                </a:gridCol>
                <a:gridCol w="658368">
                  <a:extLst>
                    <a:ext uri="{9D8B030D-6E8A-4147-A177-3AD203B41FA5}">
                      <a16:colId xmlns:a16="http://schemas.microsoft.com/office/drawing/2014/main" val="3453634197"/>
                    </a:ext>
                  </a:extLst>
                </a:gridCol>
                <a:gridCol w="658368">
                  <a:extLst>
                    <a:ext uri="{9D8B030D-6E8A-4147-A177-3AD203B41FA5}">
                      <a16:colId xmlns:a16="http://schemas.microsoft.com/office/drawing/2014/main" val="1858929324"/>
                    </a:ext>
                  </a:extLst>
                </a:gridCol>
                <a:gridCol w="658368">
                  <a:extLst>
                    <a:ext uri="{9D8B030D-6E8A-4147-A177-3AD203B41FA5}">
                      <a16:colId xmlns:a16="http://schemas.microsoft.com/office/drawing/2014/main" val="63170698"/>
                    </a:ext>
                  </a:extLst>
                </a:gridCol>
                <a:gridCol w="658368">
                  <a:extLst>
                    <a:ext uri="{9D8B030D-6E8A-4147-A177-3AD203B41FA5}">
                      <a16:colId xmlns:a16="http://schemas.microsoft.com/office/drawing/2014/main" val="3019401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28000665"/>
                  </a:ext>
                </a:extLst>
              </a:tr>
            </a:tbl>
          </a:graphicData>
        </a:graphic>
      </p:graphicFrame>
      <p:sp>
        <p:nvSpPr>
          <p:cNvPr id="4" name="Text Placeholder 3">
            <a:extLst>
              <a:ext uri="{FF2B5EF4-FFF2-40B4-BE49-F238E27FC236}">
                <a16:creationId xmlns:a16="http://schemas.microsoft.com/office/drawing/2014/main" id="{C3550DFB-3299-4504-9B7A-1E3B06F43CE1}"/>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739027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6E1E8-DBB9-4877-B60D-7894D4DC9D3E}"/>
              </a:ext>
            </a:extLst>
          </p:cNvPr>
          <p:cNvSpPr>
            <a:spLocks noGrp="1"/>
          </p:cNvSpPr>
          <p:nvPr>
            <p:ph type="title"/>
          </p:nvPr>
        </p:nvSpPr>
        <p:spPr/>
        <p:txBody>
          <a:bodyPr/>
          <a:lstStyle/>
          <a:p>
            <a:r>
              <a:rPr lang="en-US"/>
              <a:t>LinkedIn Posts Table | FICOH - 2 of 9</a:t>
            </a:r>
          </a:p>
        </p:txBody>
      </p:sp>
      <p:graphicFrame>
        <p:nvGraphicFramePr>
          <p:cNvPr id="5" name="Table Placeholder 4">
            <a:extLst>
              <a:ext uri="{FF2B5EF4-FFF2-40B4-BE49-F238E27FC236}">
                <a16:creationId xmlns:a16="http://schemas.microsoft.com/office/drawing/2014/main" id="{74D06004-BCED-412F-83CA-FDC64AC9BE11}"/>
              </a:ext>
            </a:extLst>
          </p:cNvPr>
          <p:cNvGraphicFramePr>
            <a:graphicFrameLocks noGrp="1"/>
          </p:cNvGraphicFramePr>
          <p:nvPr>
            <p:ph type="tbl" sz="quarter" idx="13"/>
            <p:extLst>
              <p:ext uri="{D42A27DB-BD31-4B8C-83A1-F6EECF244321}">
                <p14:modId xmlns:p14="http://schemas.microsoft.com/office/powerpoint/2010/main" val="2892035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617127344"/>
                    </a:ext>
                  </a:extLst>
                </a:gridCol>
                <a:gridCol w="658368">
                  <a:extLst>
                    <a:ext uri="{9D8B030D-6E8A-4147-A177-3AD203B41FA5}">
                      <a16:colId xmlns:a16="http://schemas.microsoft.com/office/drawing/2014/main" val="1129318038"/>
                    </a:ext>
                  </a:extLst>
                </a:gridCol>
                <a:gridCol w="658368">
                  <a:extLst>
                    <a:ext uri="{9D8B030D-6E8A-4147-A177-3AD203B41FA5}">
                      <a16:colId xmlns:a16="http://schemas.microsoft.com/office/drawing/2014/main" val="3844915899"/>
                    </a:ext>
                  </a:extLst>
                </a:gridCol>
                <a:gridCol w="658368">
                  <a:extLst>
                    <a:ext uri="{9D8B030D-6E8A-4147-A177-3AD203B41FA5}">
                      <a16:colId xmlns:a16="http://schemas.microsoft.com/office/drawing/2014/main" val="2516376625"/>
                    </a:ext>
                  </a:extLst>
                </a:gridCol>
                <a:gridCol w="658368">
                  <a:extLst>
                    <a:ext uri="{9D8B030D-6E8A-4147-A177-3AD203B41FA5}">
                      <a16:colId xmlns:a16="http://schemas.microsoft.com/office/drawing/2014/main" val="3153476272"/>
                    </a:ext>
                  </a:extLst>
                </a:gridCol>
                <a:gridCol w="658368">
                  <a:extLst>
                    <a:ext uri="{9D8B030D-6E8A-4147-A177-3AD203B41FA5}">
                      <a16:colId xmlns:a16="http://schemas.microsoft.com/office/drawing/2014/main" val="2445577579"/>
                    </a:ext>
                  </a:extLst>
                </a:gridCol>
                <a:gridCol w="658368">
                  <a:extLst>
                    <a:ext uri="{9D8B030D-6E8A-4147-A177-3AD203B41FA5}">
                      <a16:colId xmlns:a16="http://schemas.microsoft.com/office/drawing/2014/main" val="1537240691"/>
                    </a:ext>
                  </a:extLst>
                </a:gridCol>
                <a:gridCol w="658368">
                  <a:extLst>
                    <a:ext uri="{9D8B030D-6E8A-4147-A177-3AD203B41FA5}">
                      <a16:colId xmlns:a16="http://schemas.microsoft.com/office/drawing/2014/main" val="778647001"/>
                    </a:ext>
                  </a:extLst>
                </a:gridCol>
                <a:gridCol w="658368">
                  <a:extLst>
                    <a:ext uri="{9D8B030D-6E8A-4147-A177-3AD203B41FA5}">
                      <a16:colId xmlns:a16="http://schemas.microsoft.com/office/drawing/2014/main" val="3050888059"/>
                    </a:ext>
                  </a:extLst>
                </a:gridCol>
                <a:gridCol w="658368">
                  <a:extLst>
                    <a:ext uri="{9D8B030D-6E8A-4147-A177-3AD203B41FA5}">
                      <a16:colId xmlns:a16="http://schemas.microsoft.com/office/drawing/2014/main" val="2518442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87204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- 2024-02-28 13:05:09</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#InternationalWomensDay coming up on March 8th, we interviewed a handful of associates about their professional journeys at FICOH and what they’ve learned about themselves during their careers.  
Cathy Migita was promoted to Assistant Vice President earlier this year and oversees our Personal Lines Underwriting and Customer Service teams. Reflecting on her career path at FICOH, she shared, “I’ve been fortunate to have managers who have given me regular feedback and encouraged me to grow and seek out opportunities.” 
“When I was younger, I wanted to tackle everything, even when I didn’t necessarily know the history about why some things were set up the way they were,” Cathy reflected. “If I could offer advice to my younger self, it would be to ask better questions and have more patience to see the bigger picture.”
Keep an eye out for more profiles leading up to #InternationalWomensDay. #IWD2024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8.355795148248 %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81277818"/>
                  </a:ext>
                </a:extLst>
              </a:tr>
            </a:tbl>
          </a:graphicData>
        </a:graphic>
      </p:graphicFrame>
      <p:sp>
        <p:nvSpPr>
          <p:cNvPr id="4" name="Text Placeholder 3">
            <a:extLst>
              <a:ext uri="{FF2B5EF4-FFF2-40B4-BE49-F238E27FC236}">
                <a16:creationId xmlns:a16="http://schemas.microsoft.com/office/drawing/2014/main" id="{1D0C1A8C-6DD5-416D-A7D7-A8A45625D5B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284464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39F9E-42EE-404D-B8BA-5ABBF55FC7CC}"/>
              </a:ext>
            </a:extLst>
          </p:cNvPr>
          <p:cNvSpPr>
            <a:spLocks noGrp="1"/>
          </p:cNvSpPr>
          <p:nvPr>
            <p:ph type="title"/>
          </p:nvPr>
        </p:nvSpPr>
        <p:spPr/>
        <p:txBody>
          <a:bodyPr/>
          <a:lstStyle/>
          <a:p>
            <a:r>
              <a:rPr lang="en-US"/>
              <a:t>LinkedIn Posts Table | FICOH - 3 of 9</a:t>
            </a:r>
          </a:p>
        </p:txBody>
      </p:sp>
      <p:graphicFrame>
        <p:nvGraphicFramePr>
          <p:cNvPr id="5" name="Table Placeholder 4">
            <a:extLst>
              <a:ext uri="{FF2B5EF4-FFF2-40B4-BE49-F238E27FC236}">
                <a16:creationId xmlns:a16="http://schemas.microsoft.com/office/drawing/2014/main" id="{822350C3-3551-4EB7-9F5F-981442F4FC11}"/>
              </a:ext>
            </a:extLst>
          </p:cNvPr>
          <p:cNvGraphicFramePr>
            <a:graphicFrameLocks noGrp="1"/>
          </p:cNvGraphicFramePr>
          <p:nvPr>
            <p:ph type="tbl" sz="quarter" idx="13"/>
            <p:extLst>
              <p:ext uri="{D42A27DB-BD31-4B8C-83A1-F6EECF244321}">
                <p14:modId xmlns:p14="http://schemas.microsoft.com/office/powerpoint/2010/main" val="2375878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578844113"/>
                    </a:ext>
                  </a:extLst>
                </a:gridCol>
                <a:gridCol w="658368">
                  <a:extLst>
                    <a:ext uri="{9D8B030D-6E8A-4147-A177-3AD203B41FA5}">
                      <a16:colId xmlns:a16="http://schemas.microsoft.com/office/drawing/2014/main" val="321809317"/>
                    </a:ext>
                  </a:extLst>
                </a:gridCol>
                <a:gridCol w="658368">
                  <a:extLst>
                    <a:ext uri="{9D8B030D-6E8A-4147-A177-3AD203B41FA5}">
                      <a16:colId xmlns:a16="http://schemas.microsoft.com/office/drawing/2014/main" val="3838956318"/>
                    </a:ext>
                  </a:extLst>
                </a:gridCol>
                <a:gridCol w="658368">
                  <a:extLst>
                    <a:ext uri="{9D8B030D-6E8A-4147-A177-3AD203B41FA5}">
                      <a16:colId xmlns:a16="http://schemas.microsoft.com/office/drawing/2014/main" val="4141839715"/>
                    </a:ext>
                  </a:extLst>
                </a:gridCol>
                <a:gridCol w="658368">
                  <a:extLst>
                    <a:ext uri="{9D8B030D-6E8A-4147-A177-3AD203B41FA5}">
                      <a16:colId xmlns:a16="http://schemas.microsoft.com/office/drawing/2014/main" val="2522650647"/>
                    </a:ext>
                  </a:extLst>
                </a:gridCol>
                <a:gridCol w="658368">
                  <a:extLst>
                    <a:ext uri="{9D8B030D-6E8A-4147-A177-3AD203B41FA5}">
                      <a16:colId xmlns:a16="http://schemas.microsoft.com/office/drawing/2014/main" val="219149057"/>
                    </a:ext>
                  </a:extLst>
                </a:gridCol>
                <a:gridCol w="658368">
                  <a:extLst>
                    <a:ext uri="{9D8B030D-6E8A-4147-A177-3AD203B41FA5}">
                      <a16:colId xmlns:a16="http://schemas.microsoft.com/office/drawing/2014/main" val="1584507474"/>
                    </a:ext>
                  </a:extLst>
                </a:gridCol>
                <a:gridCol w="658368">
                  <a:extLst>
                    <a:ext uri="{9D8B030D-6E8A-4147-A177-3AD203B41FA5}">
                      <a16:colId xmlns:a16="http://schemas.microsoft.com/office/drawing/2014/main" val="1802118529"/>
                    </a:ext>
                  </a:extLst>
                </a:gridCol>
                <a:gridCol w="658368">
                  <a:extLst>
                    <a:ext uri="{9D8B030D-6E8A-4147-A177-3AD203B41FA5}">
                      <a16:colId xmlns:a16="http://schemas.microsoft.com/office/drawing/2014/main" val="2711101402"/>
                    </a:ext>
                  </a:extLst>
                </a:gridCol>
                <a:gridCol w="658368">
                  <a:extLst>
                    <a:ext uri="{9D8B030D-6E8A-4147-A177-3AD203B41FA5}">
                      <a16:colId xmlns:a16="http://schemas.microsoft.com/office/drawing/2014/main" val="3324613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61213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- 2024-02-26 15:01:05</a:t>
                      </a:r>
                      <a:r>
                        <a:rPr kumimoji="0" lang="en-US" sz="1000" b="0" i="0" u="none" strike="noStrike" kern="1200" cap="none" spc="0" normalizeH="0" baseline="0" noProof="0">
                          <a:ln>
                            <a:noFill/>
                          </a:ln>
                          <a:solidFill>
                            <a:prstClr val="black"/>
                          </a:solidFill>
                          <a:effectLst/>
                          <a:uLnTx/>
                          <a:uFillTx/>
                          <a:latin typeface="Calibri"/>
                          <a:ea typeface="+mn-ea"/>
                          <a:cs typeface="+mn-cs"/>
                        </a:rPr>
                        <a:t>
 The insurance industry offers meaningful careers and supports local communities through disaster recovery, community service and charitable giving. Learn about how insurance makes a difference and the latest insurance career trends at https://lnkd.in/gi-fJg5t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13.76404494382 %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00689809"/>
                  </a:ext>
                </a:extLst>
              </a:tr>
            </a:tbl>
          </a:graphicData>
        </a:graphic>
      </p:graphicFrame>
      <p:sp>
        <p:nvSpPr>
          <p:cNvPr id="4" name="Text Placeholder 3">
            <a:extLst>
              <a:ext uri="{FF2B5EF4-FFF2-40B4-BE49-F238E27FC236}">
                <a16:creationId xmlns:a16="http://schemas.microsoft.com/office/drawing/2014/main" id="{A806B588-FD9A-48D7-9D68-1AB3FFE40B45}"/>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298971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E34CE-ADFD-4AA1-BA23-3F75D350826A}"/>
              </a:ext>
            </a:extLst>
          </p:cNvPr>
          <p:cNvSpPr>
            <a:spLocks noGrp="1"/>
          </p:cNvSpPr>
          <p:nvPr>
            <p:ph type="title"/>
          </p:nvPr>
        </p:nvSpPr>
        <p:spPr/>
        <p:txBody>
          <a:bodyPr/>
          <a:lstStyle/>
          <a:p>
            <a:r>
              <a:rPr lang="en-US"/>
              <a:t>LinkedIn Posts Table | FICOH - 4 of 9</a:t>
            </a:r>
          </a:p>
        </p:txBody>
      </p:sp>
      <p:graphicFrame>
        <p:nvGraphicFramePr>
          <p:cNvPr id="5" name="Table Placeholder 4">
            <a:extLst>
              <a:ext uri="{FF2B5EF4-FFF2-40B4-BE49-F238E27FC236}">
                <a16:creationId xmlns:a16="http://schemas.microsoft.com/office/drawing/2014/main" id="{FBD53994-A1A9-477E-A2AC-A254A4FFEC80}"/>
              </a:ext>
            </a:extLst>
          </p:cNvPr>
          <p:cNvGraphicFramePr>
            <a:graphicFrameLocks noGrp="1"/>
          </p:cNvGraphicFramePr>
          <p:nvPr>
            <p:ph type="tbl" sz="quarter" idx="13"/>
            <p:extLst>
              <p:ext uri="{D42A27DB-BD31-4B8C-83A1-F6EECF244321}">
                <p14:modId xmlns:p14="http://schemas.microsoft.com/office/powerpoint/2010/main" val="990342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41558105"/>
                    </a:ext>
                  </a:extLst>
                </a:gridCol>
                <a:gridCol w="658368">
                  <a:extLst>
                    <a:ext uri="{9D8B030D-6E8A-4147-A177-3AD203B41FA5}">
                      <a16:colId xmlns:a16="http://schemas.microsoft.com/office/drawing/2014/main" val="1319991333"/>
                    </a:ext>
                  </a:extLst>
                </a:gridCol>
                <a:gridCol w="658368">
                  <a:extLst>
                    <a:ext uri="{9D8B030D-6E8A-4147-A177-3AD203B41FA5}">
                      <a16:colId xmlns:a16="http://schemas.microsoft.com/office/drawing/2014/main" val="115182247"/>
                    </a:ext>
                  </a:extLst>
                </a:gridCol>
                <a:gridCol w="658368">
                  <a:extLst>
                    <a:ext uri="{9D8B030D-6E8A-4147-A177-3AD203B41FA5}">
                      <a16:colId xmlns:a16="http://schemas.microsoft.com/office/drawing/2014/main" val="3221562021"/>
                    </a:ext>
                  </a:extLst>
                </a:gridCol>
                <a:gridCol w="658368">
                  <a:extLst>
                    <a:ext uri="{9D8B030D-6E8A-4147-A177-3AD203B41FA5}">
                      <a16:colId xmlns:a16="http://schemas.microsoft.com/office/drawing/2014/main" val="2417836207"/>
                    </a:ext>
                  </a:extLst>
                </a:gridCol>
                <a:gridCol w="658368">
                  <a:extLst>
                    <a:ext uri="{9D8B030D-6E8A-4147-A177-3AD203B41FA5}">
                      <a16:colId xmlns:a16="http://schemas.microsoft.com/office/drawing/2014/main" val="1061697715"/>
                    </a:ext>
                  </a:extLst>
                </a:gridCol>
                <a:gridCol w="658368">
                  <a:extLst>
                    <a:ext uri="{9D8B030D-6E8A-4147-A177-3AD203B41FA5}">
                      <a16:colId xmlns:a16="http://schemas.microsoft.com/office/drawing/2014/main" val="3019842330"/>
                    </a:ext>
                  </a:extLst>
                </a:gridCol>
                <a:gridCol w="658368">
                  <a:extLst>
                    <a:ext uri="{9D8B030D-6E8A-4147-A177-3AD203B41FA5}">
                      <a16:colId xmlns:a16="http://schemas.microsoft.com/office/drawing/2014/main" val="966697307"/>
                    </a:ext>
                  </a:extLst>
                </a:gridCol>
                <a:gridCol w="658368">
                  <a:extLst>
                    <a:ext uri="{9D8B030D-6E8A-4147-A177-3AD203B41FA5}">
                      <a16:colId xmlns:a16="http://schemas.microsoft.com/office/drawing/2014/main" val="3473248818"/>
                    </a:ext>
                  </a:extLst>
                </a:gridCol>
                <a:gridCol w="658368">
                  <a:extLst>
                    <a:ext uri="{9D8B030D-6E8A-4147-A177-3AD203B41FA5}">
                      <a16:colId xmlns:a16="http://schemas.microsoft.com/office/drawing/2014/main" val="716280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6079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- 2024-02-21 13:14:44</a:t>
                      </a:r>
                      <a:r>
                        <a:rPr kumimoji="0" lang="en-US" sz="1000" b="0" i="0" u="none" strike="noStrike" kern="1200" cap="none" spc="0" normalizeH="0" baseline="0" noProof="0">
                          <a:ln>
                            <a:noFill/>
                          </a:ln>
                          <a:solidFill>
                            <a:prstClr val="black"/>
                          </a:solidFill>
                          <a:effectLst/>
                          <a:uLnTx/>
                          <a:uFillTx/>
                          <a:latin typeface="Calibri"/>
                          <a:ea typeface="+mn-ea"/>
                          <a:cs typeface="+mn-cs"/>
                        </a:rPr>
                        <a:t>
 In the final week of our #FacesofFICOH series, we’re excited to introduce Lori S. who is focused on supporting and fostering strong relationships with FICOH’s independent agency partners. “There’s a wonderful feeling of satisfaction that comes from providing support to other departments and our agency partners,” she says. “It feels good to know you helped someone today.” 
When asked about what qualities are essential to her role, Lori emphasizes the importance of listening and having a positive attitude. “When agencies reach out for assistance, they want to feel heard and understood. By actively listening to their concerns, I’m able to create a positive connection and build trust.” 
Another essential quality is keeping up to date with industry knowledge. Lori says that she is continuously learning and gaining new insights, which keep the work dynamic and exciting. “There are so many facets in insurance and the insurance industry is constantly evolving with the latest products, trends, and regulations,” she says.
To unwind, Lori loves spending time with her family and learning to cook more, which is her new year’s resolution. Thanks for celebrating #InsuranceCareersMonth with us by getting to know our associates (and their roles) better.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8.2451253481894 %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20576424"/>
                  </a:ext>
                </a:extLst>
              </a:tr>
            </a:tbl>
          </a:graphicData>
        </a:graphic>
      </p:graphicFrame>
      <p:sp>
        <p:nvSpPr>
          <p:cNvPr id="4" name="Text Placeholder 3">
            <a:extLst>
              <a:ext uri="{FF2B5EF4-FFF2-40B4-BE49-F238E27FC236}">
                <a16:creationId xmlns:a16="http://schemas.microsoft.com/office/drawing/2014/main" id="{BB586920-8F71-4437-B469-97620753011E}"/>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512558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A8EE2-E48D-444E-BE5B-6A6EA83C9467}"/>
              </a:ext>
            </a:extLst>
          </p:cNvPr>
          <p:cNvSpPr>
            <a:spLocks noGrp="1"/>
          </p:cNvSpPr>
          <p:nvPr>
            <p:ph type="title"/>
          </p:nvPr>
        </p:nvSpPr>
        <p:spPr/>
        <p:txBody>
          <a:bodyPr/>
          <a:lstStyle/>
          <a:p>
            <a:r>
              <a:rPr lang="en-US"/>
              <a:t>LinkedIn Posts Table | FICOH - 5 of 9</a:t>
            </a:r>
          </a:p>
        </p:txBody>
      </p:sp>
      <p:graphicFrame>
        <p:nvGraphicFramePr>
          <p:cNvPr id="5" name="Table Placeholder 4">
            <a:extLst>
              <a:ext uri="{FF2B5EF4-FFF2-40B4-BE49-F238E27FC236}">
                <a16:creationId xmlns:a16="http://schemas.microsoft.com/office/drawing/2014/main" id="{FFF80024-C386-4237-9692-2C96CA5B2C72}"/>
              </a:ext>
            </a:extLst>
          </p:cNvPr>
          <p:cNvGraphicFramePr>
            <a:graphicFrameLocks noGrp="1"/>
          </p:cNvGraphicFramePr>
          <p:nvPr>
            <p:ph type="tbl" sz="quarter" idx="13"/>
            <p:extLst>
              <p:ext uri="{D42A27DB-BD31-4B8C-83A1-F6EECF244321}">
                <p14:modId xmlns:p14="http://schemas.microsoft.com/office/powerpoint/2010/main" val="1912148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34325455"/>
                    </a:ext>
                  </a:extLst>
                </a:gridCol>
                <a:gridCol w="658368">
                  <a:extLst>
                    <a:ext uri="{9D8B030D-6E8A-4147-A177-3AD203B41FA5}">
                      <a16:colId xmlns:a16="http://schemas.microsoft.com/office/drawing/2014/main" val="3626847691"/>
                    </a:ext>
                  </a:extLst>
                </a:gridCol>
                <a:gridCol w="658368">
                  <a:extLst>
                    <a:ext uri="{9D8B030D-6E8A-4147-A177-3AD203B41FA5}">
                      <a16:colId xmlns:a16="http://schemas.microsoft.com/office/drawing/2014/main" val="3796816235"/>
                    </a:ext>
                  </a:extLst>
                </a:gridCol>
                <a:gridCol w="658368">
                  <a:extLst>
                    <a:ext uri="{9D8B030D-6E8A-4147-A177-3AD203B41FA5}">
                      <a16:colId xmlns:a16="http://schemas.microsoft.com/office/drawing/2014/main" val="2382046733"/>
                    </a:ext>
                  </a:extLst>
                </a:gridCol>
                <a:gridCol w="658368">
                  <a:extLst>
                    <a:ext uri="{9D8B030D-6E8A-4147-A177-3AD203B41FA5}">
                      <a16:colId xmlns:a16="http://schemas.microsoft.com/office/drawing/2014/main" val="3175464155"/>
                    </a:ext>
                  </a:extLst>
                </a:gridCol>
                <a:gridCol w="658368">
                  <a:extLst>
                    <a:ext uri="{9D8B030D-6E8A-4147-A177-3AD203B41FA5}">
                      <a16:colId xmlns:a16="http://schemas.microsoft.com/office/drawing/2014/main" val="1556176935"/>
                    </a:ext>
                  </a:extLst>
                </a:gridCol>
                <a:gridCol w="658368">
                  <a:extLst>
                    <a:ext uri="{9D8B030D-6E8A-4147-A177-3AD203B41FA5}">
                      <a16:colId xmlns:a16="http://schemas.microsoft.com/office/drawing/2014/main" val="1747129585"/>
                    </a:ext>
                  </a:extLst>
                </a:gridCol>
                <a:gridCol w="658368">
                  <a:extLst>
                    <a:ext uri="{9D8B030D-6E8A-4147-A177-3AD203B41FA5}">
                      <a16:colId xmlns:a16="http://schemas.microsoft.com/office/drawing/2014/main" val="4014315055"/>
                    </a:ext>
                  </a:extLst>
                </a:gridCol>
                <a:gridCol w="658368">
                  <a:extLst>
                    <a:ext uri="{9D8B030D-6E8A-4147-A177-3AD203B41FA5}">
                      <a16:colId xmlns:a16="http://schemas.microsoft.com/office/drawing/2014/main" val="3243629479"/>
                    </a:ext>
                  </a:extLst>
                </a:gridCol>
                <a:gridCol w="658368">
                  <a:extLst>
                    <a:ext uri="{9D8B030D-6E8A-4147-A177-3AD203B41FA5}">
                      <a16:colId xmlns:a16="http://schemas.microsoft.com/office/drawing/2014/main" val="658650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46138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- 2024-02-14 12:10:32</a:t>
                      </a:r>
                      <a:r>
                        <a:rPr kumimoji="0" lang="en-US" sz="1000" b="0" i="0" u="none" strike="noStrike" kern="1200" cap="none" spc="0" normalizeH="0" baseline="0" noProof="0">
                          <a:ln>
                            <a:noFill/>
                          </a:ln>
                          <a:solidFill>
                            <a:prstClr val="black"/>
                          </a:solidFill>
                          <a:effectLst/>
                          <a:uLnTx/>
                          <a:uFillTx/>
                          <a:latin typeface="Calibri"/>
                          <a:ea typeface="+mn-ea"/>
                          <a:cs typeface="+mn-cs"/>
                        </a:rPr>
                        <a:t>
 Meet Travis O., a senior consultant in our Risk &amp; Safety Management department. He helps our commercial insureds manage their risk. We asked Travis what drew him to the industry. “Like many people, I just fell into it,” he shares. “After graduating from UH, a friend suggested I apply for a risk control trainee position at FICOH. As a field job, it offered me the opportunity to visit businesses, meet with people across industries and assist them with understanding and reducing their loss potential.”
Travis says good communication and interpersonal skills are essential for success in his role. He also lists technical expertise and innovative thinking as important qualities. “It’s important to build and maintain positive relationships, understand the diverse regulatory requirements and hazards associated with different business operations, and think outside the box and develop new approaches to help clients more actively manage their risks,” he says.
When he’s not at work, Travis enjoys spending time with his family, watching sports, and working out. Keep an eye out for more #FacesofFICOH profiles during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9.1237579042457 %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33230195"/>
                  </a:ext>
                </a:extLst>
              </a:tr>
            </a:tbl>
          </a:graphicData>
        </a:graphic>
      </p:graphicFrame>
      <p:sp>
        <p:nvSpPr>
          <p:cNvPr id="4" name="Text Placeholder 3">
            <a:extLst>
              <a:ext uri="{FF2B5EF4-FFF2-40B4-BE49-F238E27FC236}">
                <a16:creationId xmlns:a16="http://schemas.microsoft.com/office/drawing/2014/main" id="{76B80699-53CA-4C88-9AD6-A17CD65EF55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984745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0DC66-3770-478F-9848-BC94D6D2E52A}"/>
              </a:ext>
            </a:extLst>
          </p:cNvPr>
          <p:cNvSpPr>
            <a:spLocks noGrp="1"/>
          </p:cNvSpPr>
          <p:nvPr>
            <p:ph type="title"/>
          </p:nvPr>
        </p:nvSpPr>
        <p:spPr/>
        <p:txBody>
          <a:bodyPr/>
          <a:lstStyle/>
          <a:p>
            <a:r>
              <a:rPr lang="en-US"/>
              <a:t>LinkedIn Posts Table | FICOH - 6 of 9</a:t>
            </a:r>
          </a:p>
        </p:txBody>
      </p:sp>
      <p:graphicFrame>
        <p:nvGraphicFramePr>
          <p:cNvPr id="5" name="Table Placeholder 4">
            <a:extLst>
              <a:ext uri="{FF2B5EF4-FFF2-40B4-BE49-F238E27FC236}">
                <a16:creationId xmlns:a16="http://schemas.microsoft.com/office/drawing/2014/main" id="{69B31F48-E872-42B5-B863-B448EE1D2D89}"/>
              </a:ext>
            </a:extLst>
          </p:cNvPr>
          <p:cNvGraphicFramePr>
            <a:graphicFrameLocks noGrp="1"/>
          </p:cNvGraphicFramePr>
          <p:nvPr>
            <p:ph type="tbl" sz="quarter" idx="13"/>
            <p:extLst>
              <p:ext uri="{D42A27DB-BD31-4B8C-83A1-F6EECF244321}">
                <p14:modId xmlns:p14="http://schemas.microsoft.com/office/powerpoint/2010/main" val="3851061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225834190"/>
                    </a:ext>
                  </a:extLst>
                </a:gridCol>
                <a:gridCol w="658368">
                  <a:extLst>
                    <a:ext uri="{9D8B030D-6E8A-4147-A177-3AD203B41FA5}">
                      <a16:colId xmlns:a16="http://schemas.microsoft.com/office/drawing/2014/main" val="3345589197"/>
                    </a:ext>
                  </a:extLst>
                </a:gridCol>
                <a:gridCol w="658368">
                  <a:extLst>
                    <a:ext uri="{9D8B030D-6E8A-4147-A177-3AD203B41FA5}">
                      <a16:colId xmlns:a16="http://schemas.microsoft.com/office/drawing/2014/main" val="2653827866"/>
                    </a:ext>
                  </a:extLst>
                </a:gridCol>
                <a:gridCol w="658368">
                  <a:extLst>
                    <a:ext uri="{9D8B030D-6E8A-4147-A177-3AD203B41FA5}">
                      <a16:colId xmlns:a16="http://schemas.microsoft.com/office/drawing/2014/main" val="291051413"/>
                    </a:ext>
                  </a:extLst>
                </a:gridCol>
                <a:gridCol w="658368">
                  <a:extLst>
                    <a:ext uri="{9D8B030D-6E8A-4147-A177-3AD203B41FA5}">
                      <a16:colId xmlns:a16="http://schemas.microsoft.com/office/drawing/2014/main" val="3083599691"/>
                    </a:ext>
                  </a:extLst>
                </a:gridCol>
                <a:gridCol w="658368">
                  <a:extLst>
                    <a:ext uri="{9D8B030D-6E8A-4147-A177-3AD203B41FA5}">
                      <a16:colId xmlns:a16="http://schemas.microsoft.com/office/drawing/2014/main" val="1367435930"/>
                    </a:ext>
                  </a:extLst>
                </a:gridCol>
                <a:gridCol w="658368">
                  <a:extLst>
                    <a:ext uri="{9D8B030D-6E8A-4147-A177-3AD203B41FA5}">
                      <a16:colId xmlns:a16="http://schemas.microsoft.com/office/drawing/2014/main" val="2161319041"/>
                    </a:ext>
                  </a:extLst>
                </a:gridCol>
                <a:gridCol w="658368">
                  <a:extLst>
                    <a:ext uri="{9D8B030D-6E8A-4147-A177-3AD203B41FA5}">
                      <a16:colId xmlns:a16="http://schemas.microsoft.com/office/drawing/2014/main" val="3616703617"/>
                    </a:ext>
                  </a:extLst>
                </a:gridCol>
                <a:gridCol w="658368">
                  <a:extLst>
                    <a:ext uri="{9D8B030D-6E8A-4147-A177-3AD203B41FA5}">
                      <a16:colId xmlns:a16="http://schemas.microsoft.com/office/drawing/2014/main" val="3966316362"/>
                    </a:ext>
                  </a:extLst>
                </a:gridCol>
                <a:gridCol w="658368">
                  <a:extLst>
                    <a:ext uri="{9D8B030D-6E8A-4147-A177-3AD203B41FA5}">
                      <a16:colId xmlns:a16="http://schemas.microsoft.com/office/drawing/2014/main" val="3425995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2718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- 2024-02-09 12:00:54</a:t>
                      </a:r>
                      <a:r>
                        <a:rPr kumimoji="0" lang="en-US" sz="1000" b="0" i="0" u="none" strike="noStrike" kern="1200" cap="none" spc="0" normalizeH="0" baseline="0" noProof="0">
                          <a:ln>
                            <a:noFill/>
                          </a:ln>
                          <a:solidFill>
                            <a:prstClr val="black"/>
                          </a:solidFill>
                          <a:effectLst/>
                          <a:uLnTx/>
                          <a:uFillTx/>
                          <a:latin typeface="Calibri"/>
                          <a:ea typeface="+mn-ea"/>
                          <a:cs typeface="+mn-cs"/>
                        </a:rPr>
                        <a:t>
 In 2023, First Insurance continued its long-time support of Aloha United Way and their partner agencies as they work to address our community’s most pressing problems. Through e-pledges, fun-filled events, including an international food fest, coffee and donut sale, and “Pie-A-Friend” fundraiser, and a donation from First Insurance’s Charitable Foundation, FICOH and its associates donated a grand total of ,000. Tap the link in bio to learn more.
In addition to helping insureds recover from disasters and unexpected losses, the insurance industry has a long history of giving back to local communities through volunteerism and charitable giving. Join us in making a difference! #InsuranceCareersMonth #ICM2024
https://lnkd.in/gwTMEXRu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11.940298507463 %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70111180"/>
                  </a:ext>
                </a:extLst>
              </a:tr>
            </a:tbl>
          </a:graphicData>
        </a:graphic>
      </p:graphicFrame>
      <p:sp>
        <p:nvSpPr>
          <p:cNvPr id="4" name="Text Placeholder 3">
            <a:extLst>
              <a:ext uri="{FF2B5EF4-FFF2-40B4-BE49-F238E27FC236}">
                <a16:creationId xmlns:a16="http://schemas.microsoft.com/office/drawing/2014/main" id="{106886E1-BEB9-4466-B216-EC6D3F39444B}"/>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685696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C14FC-FB67-4D00-8DD3-712D7F7B37CB}"/>
              </a:ext>
            </a:extLst>
          </p:cNvPr>
          <p:cNvSpPr>
            <a:spLocks noGrp="1"/>
          </p:cNvSpPr>
          <p:nvPr>
            <p:ph type="title"/>
          </p:nvPr>
        </p:nvSpPr>
        <p:spPr/>
        <p:txBody>
          <a:bodyPr/>
          <a:lstStyle/>
          <a:p>
            <a:r>
              <a:rPr lang="en-US"/>
              <a:t>LinkedIn Posts Table | FICOH - 7 of 9</a:t>
            </a:r>
          </a:p>
        </p:txBody>
      </p:sp>
      <p:graphicFrame>
        <p:nvGraphicFramePr>
          <p:cNvPr id="5" name="Table Placeholder 4">
            <a:extLst>
              <a:ext uri="{FF2B5EF4-FFF2-40B4-BE49-F238E27FC236}">
                <a16:creationId xmlns:a16="http://schemas.microsoft.com/office/drawing/2014/main" id="{1A3AC5E5-BC5B-4C1E-8967-622615E4D762}"/>
              </a:ext>
            </a:extLst>
          </p:cNvPr>
          <p:cNvGraphicFramePr>
            <a:graphicFrameLocks noGrp="1"/>
          </p:cNvGraphicFramePr>
          <p:nvPr>
            <p:ph type="tbl" sz="quarter" idx="13"/>
            <p:extLst>
              <p:ext uri="{D42A27DB-BD31-4B8C-83A1-F6EECF244321}">
                <p14:modId xmlns:p14="http://schemas.microsoft.com/office/powerpoint/2010/main" val="3024806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88239122"/>
                    </a:ext>
                  </a:extLst>
                </a:gridCol>
                <a:gridCol w="658368">
                  <a:extLst>
                    <a:ext uri="{9D8B030D-6E8A-4147-A177-3AD203B41FA5}">
                      <a16:colId xmlns:a16="http://schemas.microsoft.com/office/drawing/2014/main" val="2708388465"/>
                    </a:ext>
                  </a:extLst>
                </a:gridCol>
                <a:gridCol w="658368">
                  <a:extLst>
                    <a:ext uri="{9D8B030D-6E8A-4147-A177-3AD203B41FA5}">
                      <a16:colId xmlns:a16="http://schemas.microsoft.com/office/drawing/2014/main" val="1346072373"/>
                    </a:ext>
                  </a:extLst>
                </a:gridCol>
                <a:gridCol w="658368">
                  <a:extLst>
                    <a:ext uri="{9D8B030D-6E8A-4147-A177-3AD203B41FA5}">
                      <a16:colId xmlns:a16="http://schemas.microsoft.com/office/drawing/2014/main" val="1402762907"/>
                    </a:ext>
                  </a:extLst>
                </a:gridCol>
                <a:gridCol w="658368">
                  <a:extLst>
                    <a:ext uri="{9D8B030D-6E8A-4147-A177-3AD203B41FA5}">
                      <a16:colId xmlns:a16="http://schemas.microsoft.com/office/drawing/2014/main" val="49280579"/>
                    </a:ext>
                  </a:extLst>
                </a:gridCol>
                <a:gridCol w="658368">
                  <a:extLst>
                    <a:ext uri="{9D8B030D-6E8A-4147-A177-3AD203B41FA5}">
                      <a16:colId xmlns:a16="http://schemas.microsoft.com/office/drawing/2014/main" val="2008422911"/>
                    </a:ext>
                  </a:extLst>
                </a:gridCol>
                <a:gridCol w="658368">
                  <a:extLst>
                    <a:ext uri="{9D8B030D-6E8A-4147-A177-3AD203B41FA5}">
                      <a16:colId xmlns:a16="http://schemas.microsoft.com/office/drawing/2014/main" val="1118108188"/>
                    </a:ext>
                  </a:extLst>
                </a:gridCol>
                <a:gridCol w="658368">
                  <a:extLst>
                    <a:ext uri="{9D8B030D-6E8A-4147-A177-3AD203B41FA5}">
                      <a16:colId xmlns:a16="http://schemas.microsoft.com/office/drawing/2014/main" val="37866733"/>
                    </a:ext>
                  </a:extLst>
                </a:gridCol>
                <a:gridCol w="658368">
                  <a:extLst>
                    <a:ext uri="{9D8B030D-6E8A-4147-A177-3AD203B41FA5}">
                      <a16:colId xmlns:a16="http://schemas.microsoft.com/office/drawing/2014/main" val="1980984922"/>
                    </a:ext>
                  </a:extLst>
                </a:gridCol>
                <a:gridCol w="658368">
                  <a:extLst>
                    <a:ext uri="{9D8B030D-6E8A-4147-A177-3AD203B41FA5}">
                      <a16:colId xmlns:a16="http://schemas.microsoft.com/office/drawing/2014/main" val="1185392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238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- 2024-02-08 11:31:32</a:t>
                      </a:r>
                      <a:r>
                        <a:rPr kumimoji="0" lang="en-US" sz="1000" b="0" i="0" u="none" strike="noStrike" kern="1200" cap="none" spc="0" normalizeH="0" baseline="0" noProof="0">
                          <a:ln>
                            <a:noFill/>
                          </a:ln>
                          <a:solidFill>
                            <a:prstClr val="black"/>
                          </a:solidFill>
                          <a:effectLst/>
                          <a:uLnTx/>
                          <a:uFillTx/>
                          <a:latin typeface="Calibri"/>
                          <a:ea typeface="+mn-ea"/>
                          <a:cs typeface="+mn-cs"/>
                        </a:rPr>
                        <a:t>
 Last Saturday, FICOH volunteers returned to Malama Learning Center’s Pālehua site above Makakilo to help bring native plants back to an area where they once thrived. Our associates took on the task of weeding nursery plants, uprooting invasive grasses, and planting 85 more native plants at MLC’s Awanui site. Volunteers also got to check in on the progress of the 200 native plants we planted in 2022 and were delighted to see how tall (and full) they've grown! Mahalo to MLC’s dedicated and staff for sharing their manaʻo with us. 
In addition to helping insureds recover from disasters and unexpected losses, the insurance industry has a long history of giving back to local communities through volunteerism and charitable giving. FICOH partners with many nonprofits, like Mālama Learning Center, who are working to build a stronger Hawaii for tomorrow. Join us in making a difference!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17.402113113735 %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31420249"/>
                  </a:ext>
                </a:extLst>
              </a:tr>
            </a:tbl>
          </a:graphicData>
        </a:graphic>
      </p:graphicFrame>
      <p:sp>
        <p:nvSpPr>
          <p:cNvPr id="4" name="Text Placeholder 3">
            <a:extLst>
              <a:ext uri="{FF2B5EF4-FFF2-40B4-BE49-F238E27FC236}">
                <a16:creationId xmlns:a16="http://schemas.microsoft.com/office/drawing/2014/main" id="{81611A74-6E60-4143-83DA-3D07BE80A7BF}"/>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716096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E8FD0-9C52-431F-AE70-0DB70B936B77}"/>
              </a:ext>
            </a:extLst>
          </p:cNvPr>
          <p:cNvSpPr>
            <a:spLocks noGrp="1"/>
          </p:cNvSpPr>
          <p:nvPr>
            <p:ph type="title"/>
          </p:nvPr>
        </p:nvSpPr>
        <p:spPr/>
        <p:txBody>
          <a:bodyPr/>
          <a:lstStyle/>
          <a:p>
            <a:r>
              <a:rPr lang="en-US"/>
              <a:t>LinkedIn Posts Table | FICOH - 8 of 9</a:t>
            </a:r>
          </a:p>
        </p:txBody>
      </p:sp>
      <p:graphicFrame>
        <p:nvGraphicFramePr>
          <p:cNvPr id="5" name="Table Placeholder 4">
            <a:extLst>
              <a:ext uri="{FF2B5EF4-FFF2-40B4-BE49-F238E27FC236}">
                <a16:creationId xmlns:a16="http://schemas.microsoft.com/office/drawing/2014/main" id="{E998668E-C637-4D7A-B4E0-6B4BD898BAAD}"/>
              </a:ext>
            </a:extLst>
          </p:cNvPr>
          <p:cNvGraphicFramePr>
            <a:graphicFrameLocks noGrp="1"/>
          </p:cNvGraphicFramePr>
          <p:nvPr>
            <p:ph type="tbl" sz="quarter" idx="13"/>
            <p:extLst>
              <p:ext uri="{D42A27DB-BD31-4B8C-83A1-F6EECF244321}">
                <p14:modId xmlns:p14="http://schemas.microsoft.com/office/powerpoint/2010/main" val="3698858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24371857"/>
                    </a:ext>
                  </a:extLst>
                </a:gridCol>
                <a:gridCol w="658368">
                  <a:extLst>
                    <a:ext uri="{9D8B030D-6E8A-4147-A177-3AD203B41FA5}">
                      <a16:colId xmlns:a16="http://schemas.microsoft.com/office/drawing/2014/main" val="1573787115"/>
                    </a:ext>
                  </a:extLst>
                </a:gridCol>
                <a:gridCol w="658368">
                  <a:extLst>
                    <a:ext uri="{9D8B030D-6E8A-4147-A177-3AD203B41FA5}">
                      <a16:colId xmlns:a16="http://schemas.microsoft.com/office/drawing/2014/main" val="329056097"/>
                    </a:ext>
                  </a:extLst>
                </a:gridCol>
                <a:gridCol w="658368">
                  <a:extLst>
                    <a:ext uri="{9D8B030D-6E8A-4147-A177-3AD203B41FA5}">
                      <a16:colId xmlns:a16="http://schemas.microsoft.com/office/drawing/2014/main" val="213366759"/>
                    </a:ext>
                  </a:extLst>
                </a:gridCol>
                <a:gridCol w="658368">
                  <a:extLst>
                    <a:ext uri="{9D8B030D-6E8A-4147-A177-3AD203B41FA5}">
                      <a16:colId xmlns:a16="http://schemas.microsoft.com/office/drawing/2014/main" val="4250744623"/>
                    </a:ext>
                  </a:extLst>
                </a:gridCol>
                <a:gridCol w="658368">
                  <a:extLst>
                    <a:ext uri="{9D8B030D-6E8A-4147-A177-3AD203B41FA5}">
                      <a16:colId xmlns:a16="http://schemas.microsoft.com/office/drawing/2014/main" val="3548139815"/>
                    </a:ext>
                  </a:extLst>
                </a:gridCol>
                <a:gridCol w="658368">
                  <a:extLst>
                    <a:ext uri="{9D8B030D-6E8A-4147-A177-3AD203B41FA5}">
                      <a16:colId xmlns:a16="http://schemas.microsoft.com/office/drawing/2014/main" val="397825382"/>
                    </a:ext>
                  </a:extLst>
                </a:gridCol>
                <a:gridCol w="658368">
                  <a:extLst>
                    <a:ext uri="{9D8B030D-6E8A-4147-A177-3AD203B41FA5}">
                      <a16:colId xmlns:a16="http://schemas.microsoft.com/office/drawing/2014/main" val="1532720804"/>
                    </a:ext>
                  </a:extLst>
                </a:gridCol>
                <a:gridCol w="658368">
                  <a:extLst>
                    <a:ext uri="{9D8B030D-6E8A-4147-A177-3AD203B41FA5}">
                      <a16:colId xmlns:a16="http://schemas.microsoft.com/office/drawing/2014/main" val="2919197255"/>
                    </a:ext>
                  </a:extLst>
                </a:gridCol>
                <a:gridCol w="658368">
                  <a:extLst>
                    <a:ext uri="{9D8B030D-6E8A-4147-A177-3AD203B41FA5}">
                      <a16:colId xmlns:a16="http://schemas.microsoft.com/office/drawing/2014/main" val="3845680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34951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- 2024-02-07 20:34:42</a:t>
                      </a:r>
                      <a:r>
                        <a:rPr kumimoji="0" lang="en-US" sz="1000" b="0" i="0" u="none" strike="noStrike" kern="1200" cap="none" spc="0" normalizeH="0" baseline="0" noProof="0">
                          <a:ln>
                            <a:noFill/>
                          </a:ln>
                          <a:solidFill>
                            <a:prstClr val="black"/>
                          </a:solidFill>
                          <a:effectLst/>
                          <a:uLnTx/>
                          <a:uFillTx/>
                          <a:latin typeface="Calibri"/>
                          <a:ea typeface="+mn-ea"/>
                          <a:cs typeface="+mn-cs"/>
                        </a:rPr>
                        <a:t>
 We asked Lisa K., a senior claims adjuster with more than 20 years of insurance claims experience, about the qualities essential to her role. “A claims representative should be inquisitive, patient, and like helping others,” she shares. “An accident is a distressing event, so being patient and willing to help others are key attributes.”
“Insurance can be a complex field, but as with any industry, a willingness to learn and being adaptable and sociable are valuable traits that can lead to a rewarding career.”
In her off time, Lisa loves going on adventures and exploring places across Oʻahu with her fur baby, Aidan. Keep an eye out for more #FacesofFICOH profiles during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5.890603085554 %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65841595"/>
                  </a:ext>
                </a:extLst>
              </a:tr>
            </a:tbl>
          </a:graphicData>
        </a:graphic>
      </p:graphicFrame>
      <p:sp>
        <p:nvSpPr>
          <p:cNvPr id="4" name="Text Placeholder 3">
            <a:extLst>
              <a:ext uri="{FF2B5EF4-FFF2-40B4-BE49-F238E27FC236}">
                <a16:creationId xmlns:a16="http://schemas.microsoft.com/office/drawing/2014/main" id="{BEB023CE-CA19-4A45-8771-C0FF841ADA8F}"/>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9784943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61E82-51A5-4003-B2B9-E9F4AAC6A3A3}"/>
              </a:ext>
            </a:extLst>
          </p:cNvPr>
          <p:cNvSpPr>
            <a:spLocks noGrp="1"/>
          </p:cNvSpPr>
          <p:nvPr>
            <p:ph type="title"/>
          </p:nvPr>
        </p:nvSpPr>
        <p:spPr/>
        <p:txBody>
          <a:bodyPr/>
          <a:lstStyle/>
          <a:p>
            <a:r>
              <a:rPr lang="en-US"/>
              <a:t>LinkedIn Posts Table | FICOH - 9 of 9</a:t>
            </a:r>
          </a:p>
        </p:txBody>
      </p:sp>
      <p:graphicFrame>
        <p:nvGraphicFramePr>
          <p:cNvPr id="5" name="Table Placeholder 4">
            <a:extLst>
              <a:ext uri="{FF2B5EF4-FFF2-40B4-BE49-F238E27FC236}">
                <a16:creationId xmlns:a16="http://schemas.microsoft.com/office/drawing/2014/main" id="{A21C1334-3FB8-4381-95E7-F6466C0E8F62}"/>
              </a:ext>
            </a:extLst>
          </p:cNvPr>
          <p:cNvGraphicFramePr>
            <a:graphicFrameLocks noGrp="1"/>
          </p:cNvGraphicFramePr>
          <p:nvPr>
            <p:ph type="tbl" sz="quarter" idx="13"/>
            <p:extLst>
              <p:ext uri="{D42A27DB-BD31-4B8C-83A1-F6EECF244321}">
                <p14:modId xmlns:p14="http://schemas.microsoft.com/office/powerpoint/2010/main" val="2225920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6202051"/>
                    </a:ext>
                  </a:extLst>
                </a:gridCol>
                <a:gridCol w="658368">
                  <a:extLst>
                    <a:ext uri="{9D8B030D-6E8A-4147-A177-3AD203B41FA5}">
                      <a16:colId xmlns:a16="http://schemas.microsoft.com/office/drawing/2014/main" val="3952393563"/>
                    </a:ext>
                  </a:extLst>
                </a:gridCol>
                <a:gridCol w="658368">
                  <a:extLst>
                    <a:ext uri="{9D8B030D-6E8A-4147-A177-3AD203B41FA5}">
                      <a16:colId xmlns:a16="http://schemas.microsoft.com/office/drawing/2014/main" val="3477205510"/>
                    </a:ext>
                  </a:extLst>
                </a:gridCol>
                <a:gridCol w="658368">
                  <a:extLst>
                    <a:ext uri="{9D8B030D-6E8A-4147-A177-3AD203B41FA5}">
                      <a16:colId xmlns:a16="http://schemas.microsoft.com/office/drawing/2014/main" val="3651195313"/>
                    </a:ext>
                  </a:extLst>
                </a:gridCol>
                <a:gridCol w="658368">
                  <a:extLst>
                    <a:ext uri="{9D8B030D-6E8A-4147-A177-3AD203B41FA5}">
                      <a16:colId xmlns:a16="http://schemas.microsoft.com/office/drawing/2014/main" val="3373686502"/>
                    </a:ext>
                  </a:extLst>
                </a:gridCol>
                <a:gridCol w="658368">
                  <a:extLst>
                    <a:ext uri="{9D8B030D-6E8A-4147-A177-3AD203B41FA5}">
                      <a16:colId xmlns:a16="http://schemas.microsoft.com/office/drawing/2014/main" val="3096300449"/>
                    </a:ext>
                  </a:extLst>
                </a:gridCol>
                <a:gridCol w="658368">
                  <a:extLst>
                    <a:ext uri="{9D8B030D-6E8A-4147-A177-3AD203B41FA5}">
                      <a16:colId xmlns:a16="http://schemas.microsoft.com/office/drawing/2014/main" val="3820903811"/>
                    </a:ext>
                  </a:extLst>
                </a:gridCol>
                <a:gridCol w="658368">
                  <a:extLst>
                    <a:ext uri="{9D8B030D-6E8A-4147-A177-3AD203B41FA5}">
                      <a16:colId xmlns:a16="http://schemas.microsoft.com/office/drawing/2014/main" val="3290148637"/>
                    </a:ext>
                  </a:extLst>
                </a:gridCol>
                <a:gridCol w="658368">
                  <a:extLst>
                    <a:ext uri="{9D8B030D-6E8A-4147-A177-3AD203B41FA5}">
                      <a16:colId xmlns:a16="http://schemas.microsoft.com/office/drawing/2014/main" val="3751180401"/>
                    </a:ext>
                  </a:extLst>
                </a:gridCol>
                <a:gridCol w="658368">
                  <a:extLst>
                    <a:ext uri="{9D8B030D-6E8A-4147-A177-3AD203B41FA5}">
                      <a16:colId xmlns:a16="http://schemas.microsoft.com/office/drawing/2014/main" val="346080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61801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- 2024-02-02 16:32:05</a:t>
                      </a:r>
                      <a:r>
                        <a:rPr kumimoji="0" lang="en-US" sz="1000" b="0" i="0" u="none" strike="noStrike" kern="1200" cap="none" spc="0" normalizeH="0" baseline="0" noProof="0">
                          <a:ln>
                            <a:noFill/>
                          </a:ln>
                          <a:solidFill>
                            <a:prstClr val="black"/>
                          </a:solidFill>
                          <a:effectLst/>
                          <a:uLnTx/>
                          <a:uFillTx/>
                          <a:latin typeface="Calibri"/>
                          <a:ea typeface="+mn-ea"/>
                          <a:cs typeface="+mn-cs"/>
                        </a:rPr>
                        <a:t>
 FICOH associates are rocking their red today in honor of 2024 #NationalWearRedDay! Learn more at heart.org and goredforwomen.org. FICOH and our associates are proud long-time supporters of the American Heart Association. We recently received their Gold level recognition for our commitment to employee health and well-being. Learn more at ficoh.com. #HeartDiseaseAwareness #WearRedDay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14.237288135593 %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1533436"/>
                  </a:ext>
                </a:extLst>
              </a:tr>
            </a:tbl>
          </a:graphicData>
        </a:graphic>
      </p:graphicFrame>
      <p:sp>
        <p:nvSpPr>
          <p:cNvPr id="4" name="Text Placeholder 3">
            <a:extLst>
              <a:ext uri="{FF2B5EF4-FFF2-40B4-BE49-F238E27FC236}">
                <a16:creationId xmlns:a16="http://schemas.microsoft.com/office/drawing/2014/main" id="{3E8B25AA-ACBC-4700-912D-E05CE521A341}"/>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8031072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DB2E4-87BB-4611-8837-FD6C224C37E0}"/>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7DDDC286-3867-4960-8D00-DE59B00823DD}"/>
              </a:ext>
            </a:extLst>
          </p:cNvPr>
          <p:cNvGraphicFramePr>
            <a:graphicFrameLocks noGrp="1"/>
          </p:cNvGraphicFramePr>
          <p:nvPr>
            <p:ph type="tbl" sz="quarter" idx="13"/>
            <p:extLst>
              <p:ext uri="{D42A27DB-BD31-4B8C-83A1-F6EECF244321}">
                <p14:modId xmlns:p14="http://schemas.microsoft.com/office/powerpoint/2010/main" val="1378266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66647503"/>
                    </a:ext>
                  </a:extLst>
                </a:gridCol>
                <a:gridCol w="658368">
                  <a:extLst>
                    <a:ext uri="{9D8B030D-6E8A-4147-A177-3AD203B41FA5}">
                      <a16:colId xmlns:a16="http://schemas.microsoft.com/office/drawing/2014/main" val="1916263649"/>
                    </a:ext>
                  </a:extLst>
                </a:gridCol>
                <a:gridCol w="658368">
                  <a:extLst>
                    <a:ext uri="{9D8B030D-6E8A-4147-A177-3AD203B41FA5}">
                      <a16:colId xmlns:a16="http://schemas.microsoft.com/office/drawing/2014/main" val="578777624"/>
                    </a:ext>
                  </a:extLst>
                </a:gridCol>
                <a:gridCol w="658368">
                  <a:extLst>
                    <a:ext uri="{9D8B030D-6E8A-4147-A177-3AD203B41FA5}">
                      <a16:colId xmlns:a16="http://schemas.microsoft.com/office/drawing/2014/main" val="257892938"/>
                    </a:ext>
                  </a:extLst>
                </a:gridCol>
                <a:gridCol w="658368">
                  <a:extLst>
                    <a:ext uri="{9D8B030D-6E8A-4147-A177-3AD203B41FA5}">
                      <a16:colId xmlns:a16="http://schemas.microsoft.com/office/drawing/2014/main" val="2494854931"/>
                    </a:ext>
                  </a:extLst>
                </a:gridCol>
                <a:gridCol w="658368">
                  <a:extLst>
                    <a:ext uri="{9D8B030D-6E8A-4147-A177-3AD203B41FA5}">
                      <a16:colId xmlns:a16="http://schemas.microsoft.com/office/drawing/2014/main" val="3605974462"/>
                    </a:ext>
                  </a:extLst>
                </a:gridCol>
                <a:gridCol w="658368">
                  <a:extLst>
                    <a:ext uri="{9D8B030D-6E8A-4147-A177-3AD203B41FA5}">
                      <a16:colId xmlns:a16="http://schemas.microsoft.com/office/drawing/2014/main" val="2620416489"/>
                    </a:ext>
                  </a:extLst>
                </a:gridCol>
                <a:gridCol w="658368">
                  <a:extLst>
                    <a:ext uri="{9D8B030D-6E8A-4147-A177-3AD203B41FA5}">
                      <a16:colId xmlns:a16="http://schemas.microsoft.com/office/drawing/2014/main" val="2913507850"/>
                    </a:ext>
                  </a:extLst>
                </a:gridCol>
                <a:gridCol w="658368">
                  <a:extLst>
                    <a:ext uri="{9D8B030D-6E8A-4147-A177-3AD203B41FA5}">
                      <a16:colId xmlns:a16="http://schemas.microsoft.com/office/drawing/2014/main" val="2420564335"/>
                    </a:ext>
                  </a:extLst>
                </a:gridCol>
                <a:gridCol w="658368">
                  <a:extLst>
                    <a:ext uri="{9D8B030D-6E8A-4147-A177-3AD203B41FA5}">
                      <a16:colId xmlns:a16="http://schemas.microsoft.com/office/drawing/2014/main" val="8887319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414521369"/>
                  </a:ext>
                </a:extLst>
              </a:tr>
              <a:tr h="370840">
                <a:tc>
                  <a:txBody>
                    <a:bodyPr/>
                    <a:lstStyle/>
                    <a:p>
                      <a:r>
                        <a:rPr lang="en-US" sz="1000"/>
                        <a:t>firstinshi</a:t>
                      </a:r>
                    </a:p>
                  </a:txBody>
                  <a:tcPr/>
                </a:tc>
                <a:tc>
                  <a:txBody>
                    <a:bodyPr/>
                    <a:lstStyle/>
                    <a:p>
                      <a:r>
                        <a:rPr lang="en-US" sz="1000"/>
                        <a:t>2842</a:t>
                      </a:r>
                    </a:p>
                  </a:txBody>
                  <a:tcPr/>
                </a:tc>
                <a:tc>
                  <a:txBody>
                    <a:bodyPr/>
                    <a:lstStyle/>
                    <a:p>
                      <a:r>
                        <a:rPr lang="en-US" sz="1000"/>
                        <a:t>9</a:t>
                      </a:r>
                    </a:p>
                  </a:txBody>
                  <a:tcPr/>
                </a:tc>
                <a:tc>
                  <a:txBody>
                    <a:bodyPr/>
                    <a:lstStyle/>
                    <a:p>
                      <a:r>
                        <a:rPr lang="en-US" sz="1000"/>
                        <a:t>5</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9</a:t>
                      </a:r>
                    </a:p>
                  </a:txBody>
                  <a:tcPr/>
                </a:tc>
                <a:tc>
                  <a:txBody>
                    <a:bodyPr/>
                    <a:lstStyle/>
                    <a:p>
                      <a:r>
                        <a:rPr lang="en-US" sz="1000"/>
                        <a:t>297</a:t>
                      </a:r>
                    </a:p>
                  </a:txBody>
                  <a:tcPr/>
                </a:tc>
                <a:tc>
                  <a:txBody>
                    <a:bodyPr/>
                    <a:lstStyle/>
                    <a:p>
                      <a:r>
                        <a:rPr lang="en-US" sz="1000"/>
                        <a:t>6</a:t>
                      </a:r>
                    </a:p>
                  </a:txBody>
                  <a:tcPr/>
                </a:tc>
                <a:extLst>
                  <a:ext uri="{0D108BD9-81ED-4DB2-BD59-A6C34878D82A}">
                    <a16:rowId xmlns:a16="http://schemas.microsoft.com/office/drawing/2014/main" val="2841852556"/>
                  </a:ext>
                </a:extLst>
              </a:tr>
            </a:tbl>
          </a:graphicData>
        </a:graphic>
      </p:graphicFrame>
      <p:sp>
        <p:nvSpPr>
          <p:cNvPr id="4" name="Text Placeholder 3">
            <a:extLst>
              <a:ext uri="{FF2B5EF4-FFF2-40B4-BE49-F238E27FC236}">
                <a16:creationId xmlns:a16="http://schemas.microsoft.com/office/drawing/2014/main" id="{6FFCE209-CABC-4F64-94F3-2888D5744980}"/>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541266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5E050-9C7D-4A6F-914E-44609D427714}"/>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897E184D-5752-437E-80F8-E65EB9DE542D}"/>
              </a:ext>
            </a:extLst>
          </p:cNvPr>
          <p:cNvGraphicFramePr>
            <a:graphicFrameLocks noGrp="1"/>
          </p:cNvGraphicFramePr>
          <p:nvPr>
            <p:ph type="chart" sz="quarter" idx="13"/>
            <p:extLst>
              <p:ext uri="{D42A27DB-BD31-4B8C-83A1-F6EECF244321}">
                <p14:modId xmlns:p14="http://schemas.microsoft.com/office/powerpoint/2010/main" val="1703629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FFB3DE-DA16-46A7-8E3E-D05436D2D0C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B92E67A-1B43-460C-B4AF-30E7DAC3CE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52776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6BC2F-43A9-4DEF-B0F0-EF5A3694FA77}"/>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CF20FC62-B0A2-4FA0-BEEE-944BEC860659}"/>
              </a:ext>
            </a:extLst>
          </p:cNvPr>
          <p:cNvGraphicFramePr>
            <a:graphicFrameLocks noGrp="1"/>
          </p:cNvGraphicFramePr>
          <p:nvPr>
            <p:ph type="chart" sz="quarter" idx="13"/>
            <p:extLst>
              <p:ext uri="{D42A27DB-BD31-4B8C-83A1-F6EECF244321}">
                <p14:modId xmlns:p14="http://schemas.microsoft.com/office/powerpoint/2010/main" val="491003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E89EA7-650E-458D-B2A4-E4F5DDFF11B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2BDC593-73DE-4449-AB7C-A881AB0A99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44940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B61AA-1457-4228-AFB2-D7C4E9958B82}"/>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E7ABBD89-2EC6-48B8-9CD7-623E78AFC9FF}"/>
              </a:ext>
            </a:extLst>
          </p:cNvPr>
          <p:cNvGraphicFramePr>
            <a:graphicFrameLocks noGrp="1"/>
          </p:cNvGraphicFramePr>
          <p:nvPr>
            <p:ph type="chart" sz="quarter" idx="13"/>
            <p:extLst>
              <p:ext uri="{D42A27DB-BD31-4B8C-83A1-F6EECF244321}">
                <p14:modId xmlns:p14="http://schemas.microsoft.com/office/powerpoint/2010/main" val="2690183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92BEBE-95BC-4D49-934A-F43FDDD4ACA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93B7BE6-730C-46AB-AE78-D64C87659E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6469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A48C8-8578-4976-A763-C45692FF8BF9}"/>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F3E94343-2295-4E37-BEC2-B2E4AE434E15}"/>
              </a:ext>
            </a:extLst>
          </p:cNvPr>
          <p:cNvGraphicFramePr>
            <a:graphicFrameLocks noGrp="1"/>
          </p:cNvGraphicFramePr>
          <p:nvPr>
            <p:ph type="chart" sz="quarter" idx="13"/>
            <p:extLst>
              <p:ext uri="{D42A27DB-BD31-4B8C-83A1-F6EECF244321}">
                <p14:modId xmlns:p14="http://schemas.microsoft.com/office/powerpoint/2010/main" val="463545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C0BDF9-9997-43E8-B8CD-C50408D5844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003248D-E48E-478A-99E8-9DACE342CF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00879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9E554-C441-4261-940D-E642FDC4523A}"/>
              </a:ext>
            </a:extLst>
          </p:cNvPr>
          <p:cNvSpPr>
            <a:spLocks noGrp="1"/>
          </p:cNvSpPr>
          <p:nvPr>
            <p:ph type="title"/>
          </p:nvPr>
        </p:nvSpPr>
        <p:spPr/>
        <p:txBody>
          <a:bodyPr/>
          <a:lstStyle/>
          <a:p>
            <a:r>
              <a:rPr lang="en-US"/>
              <a:t>Instagram Top Instagram Posts Table | FICOH - 1 of 3</a:t>
            </a:r>
          </a:p>
        </p:txBody>
      </p:sp>
      <p:graphicFrame>
        <p:nvGraphicFramePr>
          <p:cNvPr id="5" name="Table Placeholder 4">
            <a:extLst>
              <a:ext uri="{FF2B5EF4-FFF2-40B4-BE49-F238E27FC236}">
                <a16:creationId xmlns:a16="http://schemas.microsoft.com/office/drawing/2014/main" id="{DE9F7E91-DFD9-4506-896D-40E70E2CCE26}"/>
              </a:ext>
            </a:extLst>
          </p:cNvPr>
          <p:cNvGraphicFramePr>
            <a:graphicFrameLocks noGrp="1"/>
          </p:cNvGraphicFramePr>
          <p:nvPr>
            <p:ph type="tbl" sz="quarter" idx="13"/>
            <p:extLst>
              <p:ext uri="{D42A27DB-BD31-4B8C-83A1-F6EECF244321}">
                <p14:modId xmlns:p14="http://schemas.microsoft.com/office/powerpoint/2010/main" val="171280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89704739"/>
                    </a:ext>
                  </a:extLst>
                </a:gridCol>
                <a:gridCol w="987552">
                  <a:extLst>
                    <a:ext uri="{9D8B030D-6E8A-4147-A177-3AD203B41FA5}">
                      <a16:colId xmlns:a16="http://schemas.microsoft.com/office/drawing/2014/main" val="2752464260"/>
                    </a:ext>
                  </a:extLst>
                </a:gridCol>
                <a:gridCol w="987552">
                  <a:extLst>
                    <a:ext uri="{9D8B030D-6E8A-4147-A177-3AD203B41FA5}">
                      <a16:colId xmlns:a16="http://schemas.microsoft.com/office/drawing/2014/main" val="1982812608"/>
                    </a:ext>
                  </a:extLst>
                </a:gridCol>
                <a:gridCol w="987552">
                  <a:extLst>
                    <a:ext uri="{9D8B030D-6E8A-4147-A177-3AD203B41FA5}">
                      <a16:colId xmlns:a16="http://schemas.microsoft.com/office/drawing/2014/main" val="1835186585"/>
                    </a:ext>
                  </a:extLst>
                </a:gridCol>
                <a:gridCol w="987552">
                  <a:extLst>
                    <a:ext uri="{9D8B030D-6E8A-4147-A177-3AD203B41FA5}">
                      <a16:colId xmlns:a16="http://schemas.microsoft.com/office/drawing/2014/main" val="2748113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5140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- 2024-02-21 15:30:10</a:t>
                      </a:r>
                      <a:r>
                        <a:rPr kumimoji="0" lang="en-US" sz="1000" b="0" i="0" u="none" strike="noStrike" kern="1200" cap="none" spc="0" normalizeH="0" baseline="0" noProof="0">
                          <a:ln>
                            <a:noFill/>
                          </a:ln>
                          <a:solidFill>
                            <a:prstClr val="black"/>
                          </a:solidFill>
                          <a:effectLst/>
                          <a:uLnTx/>
                          <a:uFillTx/>
                          <a:latin typeface="Calibri"/>
                          <a:ea typeface="+mn-ea"/>
                          <a:cs typeface="+mn-cs"/>
                        </a:rPr>
                        <a:t>
 In the final week of our #FacesofFICOH series, we’re excited to introduce Lori S. who is focused on supporting and fostering strong relationships with FICOH’s independent agency partners. “There’s a wonderful feeling of satisfaction that comes from providing support to other departments and our agency partners,” she says. “It feels good to know you helped someone today.” 
When asked about what qualities are essential to her role, Lori emphasizes the importance of listening and having a positive attitude. “When agencies reach out for assistance, they want to feel heard and understood. By actively listening to their concerns, I’m able to create a positive connection and build trust.” 
Another essential quality is keeping up to date with industry knowledge. Lori says that she is continuously learning and gaining new insights, which keep the work dynamic and exciting. “There are so many facets in insurance and the insurance industry is constantly evolving with the latest products, trends, and regulations,” she says.
To unwind, Lori loves spending time with her family and learning to cook more, which is her new year’s resolution. Thanks for celebrating #InsuranceCareersMonth with us by getting to know our associates (and their roles) better.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153014685"/>
                  </a:ext>
                </a:extLst>
              </a:tr>
            </a:tbl>
          </a:graphicData>
        </a:graphic>
      </p:graphicFrame>
      <p:sp>
        <p:nvSpPr>
          <p:cNvPr id="4" name="Text Placeholder 3">
            <a:extLst>
              <a:ext uri="{FF2B5EF4-FFF2-40B4-BE49-F238E27FC236}">
                <a16:creationId xmlns:a16="http://schemas.microsoft.com/office/drawing/2014/main" id="{14EEB67A-0A9C-4B35-8A78-4ED46ACDBD9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211767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2DF8D-4317-4D1C-B3A7-3C424FFBA298}"/>
              </a:ext>
            </a:extLst>
          </p:cNvPr>
          <p:cNvSpPr>
            <a:spLocks noGrp="1"/>
          </p:cNvSpPr>
          <p:nvPr>
            <p:ph type="title"/>
          </p:nvPr>
        </p:nvSpPr>
        <p:spPr/>
        <p:txBody>
          <a:bodyPr/>
          <a:lstStyle/>
          <a:p>
            <a:r>
              <a:rPr lang="en-US"/>
              <a:t>Instagram Top Instagram Posts Table | FICOH - 2 of 3</a:t>
            </a:r>
          </a:p>
        </p:txBody>
      </p:sp>
      <p:graphicFrame>
        <p:nvGraphicFramePr>
          <p:cNvPr id="5" name="Table Placeholder 4">
            <a:extLst>
              <a:ext uri="{FF2B5EF4-FFF2-40B4-BE49-F238E27FC236}">
                <a16:creationId xmlns:a16="http://schemas.microsoft.com/office/drawing/2014/main" id="{BCC6B691-1A6A-420D-973C-3AE1FE423DD9}"/>
              </a:ext>
            </a:extLst>
          </p:cNvPr>
          <p:cNvGraphicFramePr>
            <a:graphicFrameLocks noGrp="1"/>
          </p:cNvGraphicFramePr>
          <p:nvPr>
            <p:ph type="tbl" sz="quarter" idx="13"/>
            <p:extLst>
              <p:ext uri="{D42A27DB-BD31-4B8C-83A1-F6EECF244321}">
                <p14:modId xmlns:p14="http://schemas.microsoft.com/office/powerpoint/2010/main" val="3794952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73587385"/>
                    </a:ext>
                  </a:extLst>
                </a:gridCol>
                <a:gridCol w="987552">
                  <a:extLst>
                    <a:ext uri="{9D8B030D-6E8A-4147-A177-3AD203B41FA5}">
                      <a16:colId xmlns:a16="http://schemas.microsoft.com/office/drawing/2014/main" val="1316227587"/>
                    </a:ext>
                  </a:extLst>
                </a:gridCol>
                <a:gridCol w="987552">
                  <a:extLst>
                    <a:ext uri="{9D8B030D-6E8A-4147-A177-3AD203B41FA5}">
                      <a16:colId xmlns:a16="http://schemas.microsoft.com/office/drawing/2014/main" val="2649607546"/>
                    </a:ext>
                  </a:extLst>
                </a:gridCol>
                <a:gridCol w="987552">
                  <a:extLst>
                    <a:ext uri="{9D8B030D-6E8A-4147-A177-3AD203B41FA5}">
                      <a16:colId xmlns:a16="http://schemas.microsoft.com/office/drawing/2014/main" val="1832496555"/>
                    </a:ext>
                  </a:extLst>
                </a:gridCol>
                <a:gridCol w="987552">
                  <a:extLst>
                    <a:ext uri="{9D8B030D-6E8A-4147-A177-3AD203B41FA5}">
                      <a16:colId xmlns:a16="http://schemas.microsoft.com/office/drawing/2014/main" val="3559259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04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- 2024-02-02 16:17:55</a:t>
                      </a:r>
                      <a:r>
                        <a:rPr kumimoji="0" lang="en-US" sz="1000" b="0" i="0" u="none" strike="noStrike" kern="1200" cap="none" spc="0" normalizeH="0" baseline="0" noProof="0">
                          <a:ln>
                            <a:noFill/>
                          </a:ln>
                          <a:solidFill>
                            <a:prstClr val="black"/>
                          </a:solidFill>
                          <a:effectLst/>
                          <a:uLnTx/>
                          <a:uFillTx/>
                          <a:latin typeface="Calibri"/>
                          <a:ea typeface="+mn-ea"/>
                          <a:cs typeface="+mn-cs"/>
                        </a:rPr>
                        <a:t>
 FICOH associates are rocking their red today in honor of 2024 #NationalWearRedDay! Learn more at heart.org and goredforwomen.org. FICOH and our associates are proud long-time supporters of the American Heart Association. We recently received their Gold level recognition for our commitment to employee health and well-being. Learn more at ficoh.com. #HeartDiseaseAwareness #WearRedDay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641079923"/>
                  </a:ext>
                </a:extLst>
              </a:tr>
            </a:tbl>
          </a:graphicData>
        </a:graphic>
      </p:graphicFrame>
      <p:sp>
        <p:nvSpPr>
          <p:cNvPr id="4" name="Text Placeholder 3">
            <a:extLst>
              <a:ext uri="{FF2B5EF4-FFF2-40B4-BE49-F238E27FC236}">
                <a16:creationId xmlns:a16="http://schemas.microsoft.com/office/drawing/2014/main" id="{2D7822EC-BDE4-4042-86B7-90063256F0E3}"/>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0070930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60DEF-D75E-43E3-A808-FC42B915BBF3}"/>
              </a:ext>
            </a:extLst>
          </p:cNvPr>
          <p:cNvSpPr>
            <a:spLocks noGrp="1"/>
          </p:cNvSpPr>
          <p:nvPr>
            <p:ph type="title"/>
          </p:nvPr>
        </p:nvSpPr>
        <p:spPr/>
        <p:txBody>
          <a:bodyPr/>
          <a:lstStyle/>
          <a:p>
            <a:r>
              <a:rPr lang="en-US"/>
              <a:t>Instagram Top Instagram Posts Table | FICOH - 3 of 3</a:t>
            </a:r>
          </a:p>
        </p:txBody>
      </p:sp>
      <p:graphicFrame>
        <p:nvGraphicFramePr>
          <p:cNvPr id="5" name="Table Placeholder 4">
            <a:extLst>
              <a:ext uri="{FF2B5EF4-FFF2-40B4-BE49-F238E27FC236}">
                <a16:creationId xmlns:a16="http://schemas.microsoft.com/office/drawing/2014/main" id="{140DF979-1770-469E-B4EC-B9789440B954}"/>
              </a:ext>
            </a:extLst>
          </p:cNvPr>
          <p:cNvGraphicFramePr>
            <a:graphicFrameLocks noGrp="1"/>
          </p:cNvGraphicFramePr>
          <p:nvPr>
            <p:ph type="tbl" sz="quarter" idx="13"/>
            <p:extLst>
              <p:ext uri="{D42A27DB-BD31-4B8C-83A1-F6EECF244321}">
                <p14:modId xmlns:p14="http://schemas.microsoft.com/office/powerpoint/2010/main" val="3055890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40943754"/>
                    </a:ext>
                  </a:extLst>
                </a:gridCol>
                <a:gridCol w="987552">
                  <a:extLst>
                    <a:ext uri="{9D8B030D-6E8A-4147-A177-3AD203B41FA5}">
                      <a16:colId xmlns:a16="http://schemas.microsoft.com/office/drawing/2014/main" val="2808687851"/>
                    </a:ext>
                  </a:extLst>
                </a:gridCol>
                <a:gridCol w="987552">
                  <a:extLst>
                    <a:ext uri="{9D8B030D-6E8A-4147-A177-3AD203B41FA5}">
                      <a16:colId xmlns:a16="http://schemas.microsoft.com/office/drawing/2014/main" val="1242741733"/>
                    </a:ext>
                  </a:extLst>
                </a:gridCol>
                <a:gridCol w="987552">
                  <a:extLst>
                    <a:ext uri="{9D8B030D-6E8A-4147-A177-3AD203B41FA5}">
                      <a16:colId xmlns:a16="http://schemas.microsoft.com/office/drawing/2014/main" val="4021449566"/>
                    </a:ext>
                  </a:extLst>
                </a:gridCol>
                <a:gridCol w="987552">
                  <a:extLst>
                    <a:ext uri="{9D8B030D-6E8A-4147-A177-3AD203B41FA5}">
                      <a16:colId xmlns:a16="http://schemas.microsoft.com/office/drawing/2014/main" val="3324336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55779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- 2024-02-28 16:00:30</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#InternationalWomensDay coming up on March 8th, we interviewed a handful of associates about their professional journeys at FICOH and what they’ve learned about themselves during their careers. 
Cathy Migita was promoted to Assistant Vice President earlier this year and oversees our Personal Lines Underwriting and Customer Service teams. Reflecting on her career path at FICOH, she shared, “I’ve been fortunate to have managers who have given me regular feedback and encouraged me to grow and seek out opportunities.” 
“When I was younger, I wanted to tackle everything, even when I didn’t necessarily know the history about why some things were set up the way they were,” Cathy reflected. “If I could offer advice to my younger self, it would be to ask better questions and have more patience to see the bigger picture.”
Keep an eye out for more profiles leading up to #InternationalWomensDay. #IWD2024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268056161"/>
                  </a:ext>
                </a:extLst>
              </a:tr>
            </a:tbl>
          </a:graphicData>
        </a:graphic>
      </p:graphicFrame>
      <p:sp>
        <p:nvSpPr>
          <p:cNvPr id="4" name="Text Placeholder 3">
            <a:extLst>
              <a:ext uri="{FF2B5EF4-FFF2-40B4-BE49-F238E27FC236}">
                <a16:creationId xmlns:a16="http://schemas.microsoft.com/office/drawing/2014/main" id="{DD2467BA-589D-40F9-B629-438D30F2CA2E}"/>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8270843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76439-BEA1-4C09-83DB-DB47988700BC}"/>
              </a:ext>
            </a:extLst>
          </p:cNvPr>
          <p:cNvSpPr>
            <a:spLocks noGrp="1"/>
          </p:cNvSpPr>
          <p:nvPr>
            <p:ph type="title"/>
          </p:nvPr>
        </p:nvSpPr>
        <p:spPr/>
        <p:txBody>
          <a:bodyPr/>
          <a:lstStyle/>
          <a:p>
            <a:r>
              <a:rPr lang="en-US"/>
              <a:t>Instagram Videos Table | FICOH - 1 of 3</a:t>
            </a:r>
          </a:p>
        </p:txBody>
      </p:sp>
      <p:graphicFrame>
        <p:nvGraphicFramePr>
          <p:cNvPr id="5" name="Table Placeholder 4">
            <a:extLst>
              <a:ext uri="{FF2B5EF4-FFF2-40B4-BE49-F238E27FC236}">
                <a16:creationId xmlns:a16="http://schemas.microsoft.com/office/drawing/2014/main" id="{828F4A4B-880B-47CB-9315-A0F58D40E296}"/>
              </a:ext>
            </a:extLst>
          </p:cNvPr>
          <p:cNvGraphicFramePr>
            <a:graphicFrameLocks noGrp="1"/>
          </p:cNvGraphicFramePr>
          <p:nvPr>
            <p:ph type="tbl" sz="quarter" idx="13"/>
            <p:extLst>
              <p:ext uri="{D42A27DB-BD31-4B8C-83A1-F6EECF244321}">
                <p14:modId xmlns:p14="http://schemas.microsoft.com/office/powerpoint/2010/main" val="3134258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2645750"/>
                    </a:ext>
                  </a:extLst>
                </a:gridCol>
                <a:gridCol w="987552">
                  <a:extLst>
                    <a:ext uri="{9D8B030D-6E8A-4147-A177-3AD203B41FA5}">
                      <a16:colId xmlns:a16="http://schemas.microsoft.com/office/drawing/2014/main" val="236168479"/>
                    </a:ext>
                  </a:extLst>
                </a:gridCol>
                <a:gridCol w="1234440">
                  <a:extLst>
                    <a:ext uri="{9D8B030D-6E8A-4147-A177-3AD203B41FA5}">
                      <a16:colId xmlns:a16="http://schemas.microsoft.com/office/drawing/2014/main" val="1094489467"/>
                    </a:ext>
                  </a:extLst>
                </a:gridCol>
                <a:gridCol w="411480">
                  <a:extLst>
                    <a:ext uri="{9D8B030D-6E8A-4147-A177-3AD203B41FA5}">
                      <a16:colId xmlns:a16="http://schemas.microsoft.com/office/drawing/2014/main" val="1350274933"/>
                    </a:ext>
                  </a:extLst>
                </a:gridCol>
                <a:gridCol w="411480">
                  <a:extLst>
                    <a:ext uri="{9D8B030D-6E8A-4147-A177-3AD203B41FA5}">
                      <a16:colId xmlns:a16="http://schemas.microsoft.com/office/drawing/2014/main" val="2370949729"/>
                    </a:ext>
                  </a:extLst>
                </a:gridCol>
                <a:gridCol w="411480">
                  <a:extLst>
                    <a:ext uri="{9D8B030D-6E8A-4147-A177-3AD203B41FA5}">
                      <a16:colId xmlns:a16="http://schemas.microsoft.com/office/drawing/2014/main" val="1284067821"/>
                    </a:ext>
                  </a:extLst>
                </a:gridCol>
                <a:gridCol w="411480">
                  <a:extLst>
                    <a:ext uri="{9D8B030D-6E8A-4147-A177-3AD203B41FA5}">
                      <a16:colId xmlns:a16="http://schemas.microsoft.com/office/drawing/2014/main" val="685192211"/>
                    </a:ext>
                  </a:extLst>
                </a:gridCol>
                <a:gridCol w="411480">
                  <a:extLst>
                    <a:ext uri="{9D8B030D-6E8A-4147-A177-3AD203B41FA5}">
                      <a16:colId xmlns:a16="http://schemas.microsoft.com/office/drawing/2014/main" val="1078803755"/>
                    </a:ext>
                  </a:extLst>
                </a:gridCol>
                <a:gridCol w="411480">
                  <a:extLst>
                    <a:ext uri="{9D8B030D-6E8A-4147-A177-3AD203B41FA5}">
                      <a16:colId xmlns:a16="http://schemas.microsoft.com/office/drawing/2014/main" val="1866816109"/>
                    </a:ext>
                  </a:extLst>
                </a:gridCol>
                <a:gridCol w="411480">
                  <a:extLst>
                    <a:ext uri="{9D8B030D-6E8A-4147-A177-3AD203B41FA5}">
                      <a16:colId xmlns:a16="http://schemas.microsoft.com/office/drawing/2014/main" val="2502500714"/>
                    </a:ext>
                  </a:extLst>
                </a:gridCol>
                <a:gridCol w="411480">
                  <a:extLst>
                    <a:ext uri="{9D8B030D-6E8A-4147-A177-3AD203B41FA5}">
                      <a16:colId xmlns:a16="http://schemas.microsoft.com/office/drawing/2014/main" val="273250993"/>
                    </a:ext>
                  </a:extLst>
                </a:gridCol>
                <a:gridCol w="411480">
                  <a:extLst>
                    <a:ext uri="{9D8B030D-6E8A-4147-A177-3AD203B41FA5}">
                      <a16:colId xmlns:a16="http://schemas.microsoft.com/office/drawing/2014/main" val="3998397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462679209"/>
                  </a:ext>
                </a:extLst>
              </a:tr>
            </a:tbl>
          </a:graphicData>
        </a:graphic>
      </p:graphicFrame>
      <p:sp>
        <p:nvSpPr>
          <p:cNvPr id="4" name="Text Placeholder 3">
            <a:extLst>
              <a:ext uri="{FF2B5EF4-FFF2-40B4-BE49-F238E27FC236}">
                <a16:creationId xmlns:a16="http://schemas.microsoft.com/office/drawing/2014/main" id="{07124407-2157-4DA9-B907-865ACF1D263A}"/>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522084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5F93C-F1C0-4C54-A31C-27F554A3B388}"/>
              </a:ext>
            </a:extLst>
          </p:cNvPr>
          <p:cNvSpPr>
            <a:spLocks noGrp="1"/>
          </p:cNvSpPr>
          <p:nvPr>
            <p:ph type="title"/>
          </p:nvPr>
        </p:nvSpPr>
        <p:spPr/>
        <p:txBody>
          <a:bodyPr/>
          <a:lstStyle/>
          <a:p>
            <a:r>
              <a:rPr lang="en-US"/>
              <a:t>Instagram Videos Table | FICOH - 2 of 3</a:t>
            </a:r>
          </a:p>
        </p:txBody>
      </p:sp>
      <p:graphicFrame>
        <p:nvGraphicFramePr>
          <p:cNvPr id="5" name="Table Placeholder 4">
            <a:extLst>
              <a:ext uri="{FF2B5EF4-FFF2-40B4-BE49-F238E27FC236}">
                <a16:creationId xmlns:a16="http://schemas.microsoft.com/office/drawing/2014/main" id="{E00BA446-5FE0-4B30-93DC-1E6444AEAA00}"/>
              </a:ext>
            </a:extLst>
          </p:cNvPr>
          <p:cNvGraphicFramePr>
            <a:graphicFrameLocks noGrp="1"/>
          </p:cNvGraphicFramePr>
          <p:nvPr>
            <p:ph type="tbl" sz="quarter" idx="13"/>
            <p:extLst>
              <p:ext uri="{D42A27DB-BD31-4B8C-83A1-F6EECF244321}">
                <p14:modId xmlns:p14="http://schemas.microsoft.com/office/powerpoint/2010/main" val="358883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91335998"/>
                    </a:ext>
                  </a:extLst>
                </a:gridCol>
                <a:gridCol w="987552">
                  <a:extLst>
                    <a:ext uri="{9D8B030D-6E8A-4147-A177-3AD203B41FA5}">
                      <a16:colId xmlns:a16="http://schemas.microsoft.com/office/drawing/2014/main" val="3268510312"/>
                    </a:ext>
                  </a:extLst>
                </a:gridCol>
                <a:gridCol w="1234440">
                  <a:extLst>
                    <a:ext uri="{9D8B030D-6E8A-4147-A177-3AD203B41FA5}">
                      <a16:colId xmlns:a16="http://schemas.microsoft.com/office/drawing/2014/main" val="2546876781"/>
                    </a:ext>
                  </a:extLst>
                </a:gridCol>
                <a:gridCol w="411480">
                  <a:extLst>
                    <a:ext uri="{9D8B030D-6E8A-4147-A177-3AD203B41FA5}">
                      <a16:colId xmlns:a16="http://schemas.microsoft.com/office/drawing/2014/main" val="3601311499"/>
                    </a:ext>
                  </a:extLst>
                </a:gridCol>
                <a:gridCol w="411480">
                  <a:extLst>
                    <a:ext uri="{9D8B030D-6E8A-4147-A177-3AD203B41FA5}">
                      <a16:colId xmlns:a16="http://schemas.microsoft.com/office/drawing/2014/main" val="245873344"/>
                    </a:ext>
                  </a:extLst>
                </a:gridCol>
                <a:gridCol w="411480">
                  <a:extLst>
                    <a:ext uri="{9D8B030D-6E8A-4147-A177-3AD203B41FA5}">
                      <a16:colId xmlns:a16="http://schemas.microsoft.com/office/drawing/2014/main" val="3052439969"/>
                    </a:ext>
                  </a:extLst>
                </a:gridCol>
                <a:gridCol w="411480">
                  <a:extLst>
                    <a:ext uri="{9D8B030D-6E8A-4147-A177-3AD203B41FA5}">
                      <a16:colId xmlns:a16="http://schemas.microsoft.com/office/drawing/2014/main" val="53964603"/>
                    </a:ext>
                  </a:extLst>
                </a:gridCol>
                <a:gridCol w="411480">
                  <a:extLst>
                    <a:ext uri="{9D8B030D-6E8A-4147-A177-3AD203B41FA5}">
                      <a16:colId xmlns:a16="http://schemas.microsoft.com/office/drawing/2014/main" val="2304832135"/>
                    </a:ext>
                  </a:extLst>
                </a:gridCol>
                <a:gridCol w="411480">
                  <a:extLst>
                    <a:ext uri="{9D8B030D-6E8A-4147-A177-3AD203B41FA5}">
                      <a16:colId xmlns:a16="http://schemas.microsoft.com/office/drawing/2014/main" val="3215079239"/>
                    </a:ext>
                  </a:extLst>
                </a:gridCol>
                <a:gridCol w="411480">
                  <a:extLst>
                    <a:ext uri="{9D8B030D-6E8A-4147-A177-3AD203B41FA5}">
                      <a16:colId xmlns:a16="http://schemas.microsoft.com/office/drawing/2014/main" val="2428004186"/>
                    </a:ext>
                  </a:extLst>
                </a:gridCol>
                <a:gridCol w="411480">
                  <a:extLst>
                    <a:ext uri="{9D8B030D-6E8A-4147-A177-3AD203B41FA5}">
                      <a16:colId xmlns:a16="http://schemas.microsoft.com/office/drawing/2014/main" val="4192797002"/>
                    </a:ext>
                  </a:extLst>
                </a:gridCol>
                <a:gridCol w="411480">
                  <a:extLst>
                    <a:ext uri="{9D8B030D-6E8A-4147-A177-3AD203B41FA5}">
                      <a16:colId xmlns:a16="http://schemas.microsoft.com/office/drawing/2014/main" val="1544841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74884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- 2024-02-23 16:01:26</a:t>
                      </a:r>
                      <a:r>
                        <a:rPr kumimoji="0" lang="en-US" sz="1000" b="0" i="0" u="none" strike="noStrike" kern="1200" cap="none" spc="0" normalizeH="0" baseline="0" noProof="0">
                          <a:ln>
                            <a:noFill/>
                          </a:ln>
                          <a:solidFill>
                            <a:prstClr val="black"/>
                          </a:solidFill>
                          <a:effectLst/>
                          <a:uLnTx/>
                          <a:uFillTx/>
                          <a:latin typeface="Calibri"/>
                          <a:ea typeface="+mn-ea"/>
                          <a:cs typeface="+mn-cs"/>
                        </a:rPr>
                        <a:t>
 We had so much fun connecting with students at yesterday’s @shidlercollege #CareerExpo! FICOH is all about exposing Hawaii’s best and brightest to the diverse and rewarding career opportunities in the insurance industry. Since 2007, our partnership with the University of Hawaii has grown to include two endowed professorships in risk management, an endowed scholarship at the Shidler College of Business, an insurance internship program, and more.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https://quintly-eu-image-storage.s3.amazonaws.com/42a5b893a9726451877e4ab7634db126/86d2124390821c39dc1b4a1fa6c69ae0.jpg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77849298"/>
                  </a:ext>
                </a:extLst>
              </a:tr>
            </a:tbl>
          </a:graphicData>
        </a:graphic>
      </p:graphicFrame>
      <p:sp>
        <p:nvSpPr>
          <p:cNvPr id="4" name="Text Placeholder 3">
            <a:extLst>
              <a:ext uri="{FF2B5EF4-FFF2-40B4-BE49-F238E27FC236}">
                <a16:creationId xmlns:a16="http://schemas.microsoft.com/office/drawing/2014/main" id="{82531417-8F3F-40C7-BEC2-263FD3BFF3A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1054127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EAFF-983E-4689-88A6-97841940CD1B}"/>
              </a:ext>
            </a:extLst>
          </p:cNvPr>
          <p:cNvSpPr>
            <a:spLocks noGrp="1"/>
          </p:cNvSpPr>
          <p:nvPr>
            <p:ph type="title"/>
          </p:nvPr>
        </p:nvSpPr>
        <p:spPr/>
        <p:txBody>
          <a:bodyPr/>
          <a:lstStyle/>
          <a:p>
            <a:r>
              <a:rPr lang="en-US"/>
              <a:t>Instagram Videos Table | FICOH - 3 of 3</a:t>
            </a:r>
          </a:p>
        </p:txBody>
      </p:sp>
      <p:graphicFrame>
        <p:nvGraphicFramePr>
          <p:cNvPr id="5" name="Table Placeholder 4">
            <a:extLst>
              <a:ext uri="{FF2B5EF4-FFF2-40B4-BE49-F238E27FC236}">
                <a16:creationId xmlns:a16="http://schemas.microsoft.com/office/drawing/2014/main" id="{1F4839BD-038E-49D7-8B17-DA9857FA6135}"/>
              </a:ext>
            </a:extLst>
          </p:cNvPr>
          <p:cNvGraphicFramePr>
            <a:graphicFrameLocks noGrp="1"/>
          </p:cNvGraphicFramePr>
          <p:nvPr>
            <p:ph type="tbl" sz="quarter" idx="13"/>
            <p:extLst>
              <p:ext uri="{D42A27DB-BD31-4B8C-83A1-F6EECF244321}">
                <p14:modId xmlns:p14="http://schemas.microsoft.com/office/powerpoint/2010/main" val="481547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54590645"/>
                    </a:ext>
                  </a:extLst>
                </a:gridCol>
                <a:gridCol w="987552">
                  <a:extLst>
                    <a:ext uri="{9D8B030D-6E8A-4147-A177-3AD203B41FA5}">
                      <a16:colId xmlns:a16="http://schemas.microsoft.com/office/drawing/2014/main" val="1571882548"/>
                    </a:ext>
                  </a:extLst>
                </a:gridCol>
                <a:gridCol w="1234440">
                  <a:extLst>
                    <a:ext uri="{9D8B030D-6E8A-4147-A177-3AD203B41FA5}">
                      <a16:colId xmlns:a16="http://schemas.microsoft.com/office/drawing/2014/main" val="1698377943"/>
                    </a:ext>
                  </a:extLst>
                </a:gridCol>
                <a:gridCol w="411480">
                  <a:extLst>
                    <a:ext uri="{9D8B030D-6E8A-4147-A177-3AD203B41FA5}">
                      <a16:colId xmlns:a16="http://schemas.microsoft.com/office/drawing/2014/main" val="3565183956"/>
                    </a:ext>
                  </a:extLst>
                </a:gridCol>
                <a:gridCol w="411480">
                  <a:extLst>
                    <a:ext uri="{9D8B030D-6E8A-4147-A177-3AD203B41FA5}">
                      <a16:colId xmlns:a16="http://schemas.microsoft.com/office/drawing/2014/main" val="3109996037"/>
                    </a:ext>
                  </a:extLst>
                </a:gridCol>
                <a:gridCol w="411480">
                  <a:extLst>
                    <a:ext uri="{9D8B030D-6E8A-4147-A177-3AD203B41FA5}">
                      <a16:colId xmlns:a16="http://schemas.microsoft.com/office/drawing/2014/main" val="2729421983"/>
                    </a:ext>
                  </a:extLst>
                </a:gridCol>
                <a:gridCol w="411480">
                  <a:extLst>
                    <a:ext uri="{9D8B030D-6E8A-4147-A177-3AD203B41FA5}">
                      <a16:colId xmlns:a16="http://schemas.microsoft.com/office/drawing/2014/main" val="1327063624"/>
                    </a:ext>
                  </a:extLst>
                </a:gridCol>
                <a:gridCol w="411480">
                  <a:extLst>
                    <a:ext uri="{9D8B030D-6E8A-4147-A177-3AD203B41FA5}">
                      <a16:colId xmlns:a16="http://schemas.microsoft.com/office/drawing/2014/main" val="3948722022"/>
                    </a:ext>
                  </a:extLst>
                </a:gridCol>
                <a:gridCol w="411480">
                  <a:extLst>
                    <a:ext uri="{9D8B030D-6E8A-4147-A177-3AD203B41FA5}">
                      <a16:colId xmlns:a16="http://schemas.microsoft.com/office/drawing/2014/main" val="2869438514"/>
                    </a:ext>
                  </a:extLst>
                </a:gridCol>
                <a:gridCol w="411480">
                  <a:extLst>
                    <a:ext uri="{9D8B030D-6E8A-4147-A177-3AD203B41FA5}">
                      <a16:colId xmlns:a16="http://schemas.microsoft.com/office/drawing/2014/main" val="2072100125"/>
                    </a:ext>
                  </a:extLst>
                </a:gridCol>
                <a:gridCol w="411480">
                  <a:extLst>
                    <a:ext uri="{9D8B030D-6E8A-4147-A177-3AD203B41FA5}">
                      <a16:colId xmlns:a16="http://schemas.microsoft.com/office/drawing/2014/main" val="1421864020"/>
                    </a:ext>
                  </a:extLst>
                </a:gridCol>
                <a:gridCol w="411480">
                  <a:extLst>
                    <a:ext uri="{9D8B030D-6E8A-4147-A177-3AD203B41FA5}">
                      <a16:colId xmlns:a16="http://schemas.microsoft.com/office/drawing/2014/main" val="1810101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1699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- 2024-02-12 16:16:03</a:t>
                      </a:r>
                      <a:r>
                        <a:rPr kumimoji="0" lang="en-US" sz="1000" b="0" i="0" u="none" strike="noStrike" kern="1200" cap="none" spc="0" normalizeH="0" baseline="0" noProof="0">
                          <a:ln>
                            <a:noFill/>
                          </a:ln>
                          <a:solidFill>
                            <a:prstClr val="black"/>
                          </a:solidFill>
                          <a:effectLst/>
                          <a:uLnTx/>
                          <a:uFillTx/>
                          <a:latin typeface="Calibri"/>
                          <a:ea typeface="+mn-ea"/>
                          <a:cs typeface="+mn-cs"/>
                        </a:rPr>
                        <a:t>
 Nīele is up early to help her friend move into her new place! In our latest #PoincyandNīele episode, Poincy teaches Nīele why it’s important to have renters insurance. To learn more about the benefits of renters insurance, tap our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https://quintly-eu-image-storage.s3.amazonaws.com/42a5b893a9726451877e4ab7634db126/168e7b36be1ac7eed1016f01953d16f7.jpg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33085824"/>
                  </a:ext>
                </a:extLst>
              </a:tr>
            </a:tbl>
          </a:graphicData>
        </a:graphic>
      </p:graphicFrame>
      <p:sp>
        <p:nvSpPr>
          <p:cNvPr id="4" name="Text Placeholder 3">
            <a:extLst>
              <a:ext uri="{FF2B5EF4-FFF2-40B4-BE49-F238E27FC236}">
                <a16:creationId xmlns:a16="http://schemas.microsoft.com/office/drawing/2014/main" id="{EBC228B6-9522-4E6A-92EB-28C5509090AE}"/>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1984985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E12BC-C209-4014-9FED-196F13A43412}"/>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F05AB212-05E2-4587-9FA3-C44C202C3216}"/>
              </a:ext>
            </a:extLst>
          </p:cNvPr>
          <p:cNvGraphicFramePr>
            <a:graphicFrameLocks noGrp="1"/>
          </p:cNvGraphicFramePr>
          <p:nvPr>
            <p:ph type="tbl" sz="quarter" idx="13"/>
            <p:extLst>
              <p:ext uri="{D42A27DB-BD31-4B8C-83A1-F6EECF244321}">
                <p14:modId xmlns:p14="http://schemas.microsoft.com/office/powerpoint/2010/main" val="2902217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82356720"/>
                    </a:ext>
                  </a:extLst>
                </a:gridCol>
                <a:gridCol w="1069848">
                  <a:extLst>
                    <a:ext uri="{9D8B030D-6E8A-4147-A177-3AD203B41FA5}">
                      <a16:colId xmlns:a16="http://schemas.microsoft.com/office/drawing/2014/main" val="3927636702"/>
                    </a:ext>
                  </a:extLst>
                </a:gridCol>
                <a:gridCol w="493776">
                  <a:extLst>
                    <a:ext uri="{9D8B030D-6E8A-4147-A177-3AD203B41FA5}">
                      <a16:colId xmlns:a16="http://schemas.microsoft.com/office/drawing/2014/main" val="4050266134"/>
                    </a:ext>
                  </a:extLst>
                </a:gridCol>
                <a:gridCol w="1069848">
                  <a:extLst>
                    <a:ext uri="{9D8B030D-6E8A-4147-A177-3AD203B41FA5}">
                      <a16:colId xmlns:a16="http://schemas.microsoft.com/office/drawing/2014/main" val="1987324923"/>
                    </a:ext>
                  </a:extLst>
                </a:gridCol>
                <a:gridCol w="1069848">
                  <a:extLst>
                    <a:ext uri="{9D8B030D-6E8A-4147-A177-3AD203B41FA5}">
                      <a16:colId xmlns:a16="http://schemas.microsoft.com/office/drawing/2014/main" val="1692160575"/>
                    </a:ext>
                  </a:extLst>
                </a:gridCol>
                <a:gridCol w="1069848">
                  <a:extLst>
                    <a:ext uri="{9D8B030D-6E8A-4147-A177-3AD203B41FA5}">
                      <a16:colId xmlns:a16="http://schemas.microsoft.com/office/drawing/2014/main" val="986790252"/>
                    </a:ext>
                  </a:extLst>
                </a:gridCol>
                <a:gridCol w="1069848">
                  <a:extLst>
                    <a:ext uri="{9D8B030D-6E8A-4147-A177-3AD203B41FA5}">
                      <a16:colId xmlns:a16="http://schemas.microsoft.com/office/drawing/2014/main" val="1049736449"/>
                    </a:ext>
                  </a:extLst>
                </a:gridCol>
                <a:gridCol w="1069848">
                  <a:extLst>
                    <a:ext uri="{9D8B030D-6E8A-4147-A177-3AD203B41FA5}">
                      <a16:colId xmlns:a16="http://schemas.microsoft.com/office/drawing/2014/main" val="107864683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208227440"/>
                  </a:ext>
                </a:extLst>
              </a:tr>
              <a:tr h="370840">
                <a:tc>
                  <a:txBody>
                    <a:bodyPr/>
                    <a:lstStyle/>
                    <a:p>
                      <a:r>
                        <a:rPr lang="en-US" sz="1000"/>
                        <a:t>29</a:t>
                      </a:r>
                    </a:p>
                  </a:txBody>
                  <a:tcPr/>
                </a:tc>
                <a:tc>
                  <a:txBody>
                    <a:bodyPr/>
                    <a:lstStyle/>
                    <a:p>
                      <a:r>
                        <a:rPr lang="en-US" sz="1000"/>
                        <a:t>0.7103 %</a:t>
                      </a:r>
                    </a:p>
                  </a:txBody>
                  <a:tcPr/>
                </a:tc>
                <a:tc>
                  <a:txBody>
                    <a:bodyPr/>
                    <a:lstStyle/>
                    <a:p>
                      <a:r>
                        <a:rPr lang="en-US" sz="1000"/>
                        <a:t>0.45</a:t>
                      </a:r>
                    </a:p>
                  </a:txBody>
                  <a:tcPr/>
                </a:tc>
                <a:tc>
                  <a:txBody>
                    <a:bodyPr/>
                    <a:lstStyle/>
                    <a:p>
                      <a:r>
                        <a:rPr lang="en-US" sz="1000"/>
                        <a:t>72.93</a:t>
                      </a:r>
                    </a:p>
                  </a:txBody>
                  <a:tcPr/>
                </a:tc>
                <a:tc>
                  <a:txBody>
                    <a:bodyPr/>
                    <a:lstStyle/>
                    <a:p>
                      <a:r>
                        <a:rPr lang="en-US" sz="1000"/>
                        <a:t>72.34</a:t>
                      </a:r>
                    </a:p>
                  </a:txBody>
                  <a:tcPr/>
                </a:tc>
                <a:tc>
                  <a:txBody>
                    <a:bodyPr/>
                    <a:lstStyle/>
                    <a:p>
                      <a:r>
                        <a:rPr lang="en-US" sz="1000"/>
                        <a:t>51.34</a:t>
                      </a:r>
                    </a:p>
                  </a:txBody>
                  <a:tcPr/>
                </a:tc>
                <a:tc>
                  <a:txBody>
                    <a:bodyPr/>
                    <a:lstStyle/>
                    <a:p>
                      <a:r>
                        <a:rPr lang="en-US" sz="1000"/>
                        <a:t>2115</a:t>
                      </a:r>
                    </a:p>
                  </a:txBody>
                  <a:tcPr/>
                </a:tc>
                <a:tc>
                  <a:txBody>
                    <a:bodyPr/>
                    <a:lstStyle/>
                    <a:p>
                      <a:r>
                        <a:rPr lang="en-US" sz="1000"/>
                        <a:t>1489</a:t>
                      </a:r>
                    </a:p>
                  </a:txBody>
                  <a:tcPr/>
                </a:tc>
                <a:extLst>
                  <a:ext uri="{0D108BD9-81ED-4DB2-BD59-A6C34878D82A}">
                    <a16:rowId xmlns:a16="http://schemas.microsoft.com/office/drawing/2014/main" val="3399449921"/>
                  </a:ext>
                </a:extLst>
              </a:tr>
            </a:tbl>
          </a:graphicData>
        </a:graphic>
      </p:graphicFrame>
      <p:sp>
        <p:nvSpPr>
          <p:cNvPr id="4" name="Text Placeholder 3">
            <a:extLst>
              <a:ext uri="{FF2B5EF4-FFF2-40B4-BE49-F238E27FC236}">
                <a16:creationId xmlns:a16="http://schemas.microsoft.com/office/drawing/2014/main" id="{D43A38AB-40D1-49A7-A5BA-6D403F78B69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1377166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B31C7-BCC6-4127-80FA-5916F60C35D8}"/>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E69AC265-B379-40FF-8D1A-7A2A4AE0C394}"/>
              </a:ext>
            </a:extLst>
          </p:cNvPr>
          <p:cNvGraphicFramePr>
            <a:graphicFrameLocks noGrp="1"/>
          </p:cNvGraphicFramePr>
          <p:nvPr>
            <p:ph type="tbl" sz="quarter" idx="13"/>
            <p:extLst>
              <p:ext uri="{D42A27DB-BD31-4B8C-83A1-F6EECF244321}">
                <p14:modId xmlns:p14="http://schemas.microsoft.com/office/powerpoint/2010/main" val="84324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337791915"/>
                    </a:ext>
                  </a:extLst>
                </a:gridCol>
                <a:gridCol w="905256">
                  <a:extLst>
                    <a:ext uri="{9D8B030D-6E8A-4147-A177-3AD203B41FA5}">
                      <a16:colId xmlns:a16="http://schemas.microsoft.com/office/drawing/2014/main" val="3323773644"/>
                    </a:ext>
                  </a:extLst>
                </a:gridCol>
                <a:gridCol w="411480">
                  <a:extLst>
                    <a:ext uri="{9D8B030D-6E8A-4147-A177-3AD203B41FA5}">
                      <a16:colId xmlns:a16="http://schemas.microsoft.com/office/drawing/2014/main" val="3726434145"/>
                    </a:ext>
                  </a:extLst>
                </a:gridCol>
                <a:gridCol w="905256">
                  <a:extLst>
                    <a:ext uri="{9D8B030D-6E8A-4147-A177-3AD203B41FA5}">
                      <a16:colId xmlns:a16="http://schemas.microsoft.com/office/drawing/2014/main" val="1479719315"/>
                    </a:ext>
                  </a:extLst>
                </a:gridCol>
                <a:gridCol w="905256">
                  <a:extLst>
                    <a:ext uri="{9D8B030D-6E8A-4147-A177-3AD203B41FA5}">
                      <a16:colId xmlns:a16="http://schemas.microsoft.com/office/drawing/2014/main" val="1166846673"/>
                    </a:ext>
                  </a:extLst>
                </a:gridCol>
                <a:gridCol w="905256">
                  <a:extLst>
                    <a:ext uri="{9D8B030D-6E8A-4147-A177-3AD203B41FA5}">
                      <a16:colId xmlns:a16="http://schemas.microsoft.com/office/drawing/2014/main" val="1435522962"/>
                    </a:ext>
                  </a:extLst>
                </a:gridCol>
                <a:gridCol w="905256">
                  <a:extLst>
                    <a:ext uri="{9D8B030D-6E8A-4147-A177-3AD203B41FA5}">
                      <a16:colId xmlns:a16="http://schemas.microsoft.com/office/drawing/2014/main" val="2330148830"/>
                    </a:ext>
                  </a:extLst>
                </a:gridCol>
                <a:gridCol w="905256">
                  <a:extLst>
                    <a:ext uri="{9D8B030D-6E8A-4147-A177-3AD203B41FA5}">
                      <a16:colId xmlns:a16="http://schemas.microsoft.com/office/drawing/2014/main" val="2350107181"/>
                    </a:ext>
                  </a:extLst>
                </a:gridCol>
                <a:gridCol w="905256">
                  <a:extLst>
                    <a:ext uri="{9D8B030D-6E8A-4147-A177-3AD203B41FA5}">
                      <a16:colId xmlns:a16="http://schemas.microsoft.com/office/drawing/2014/main" val="321526603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168500540"/>
                  </a:ext>
                </a:extLst>
              </a:tr>
              <a:tr h="370840">
                <a:tc>
                  <a:txBody>
                    <a:bodyPr/>
                    <a:lstStyle/>
                    <a:p>
                      <a:r>
                        <a:rPr lang="en-US" sz="1000"/>
                        <a:t>15</a:t>
                      </a:r>
                    </a:p>
                  </a:txBody>
                  <a:tcPr/>
                </a:tc>
                <a:tc>
                  <a:txBody>
                    <a:bodyPr/>
                    <a:lstStyle/>
                    <a:p>
                      <a:r>
                        <a:rPr lang="en-US" sz="1000"/>
                        <a:t>0.6679 %</a:t>
                      </a:r>
                    </a:p>
                  </a:txBody>
                  <a:tcPr/>
                </a:tc>
                <a:tc>
                  <a:txBody>
                    <a:bodyPr/>
                    <a:lstStyle/>
                    <a:p>
                      <a:r>
                        <a:rPr lang="en-US" sz="1000"/>
                        <a:t>0.53</a:t>
                      </a:r>
                    </a:p>
                  </a:txBody>
                  <a:tcPr/>
                </a:tc>
                <a:tc>
                  <a:txBody>
                    <a:bodyPr/>
                    <a:lstStyle/>
                    <a:p>
                      <a:r>
                        <a:rPr lang="en-US" sz="1000"/>
                        <a:t>79.33</a:t>
                      </a:r>
                    </a:p>
                  </a:txBody>
                  <a:tcPr/>
                </a:tc>
                <a:tc>
                  <a:txBody>
                    <a:bodyPr/>
                    <a:lstStyle/>
                    <a:p>
                      <a:r>
                        <a:rPr lang="en-US" sz="1000"/>
                        <a:t>78.47</a:t>
                      </a:r>
                    </a:p>
                  </a:txBody>
                  <a:tcPr/>
                </a:tc>
                <a:tc>
                  <a:txBody>
                    <a:bodyPr/>
                    <a:lstStyle/>
                    <a:p>
                      <a:r>
                        <a:rPr lang="en-US" sz="1000"/>
                        <a:t>53.00</a:t>
                      </a:r>
                    </a:p>
                  </a:txBody>
                  <a:tcPr/>
                </a:tc>
                <a:tc>
                  <a:txBody>
                    <a:bodyPr/>
                    <a:lstStyle/>
                    <a:p>
                      <a:r>
                        <a:rPr lang="en-US" sz="1000"/>
                        <a:t>52.47</a:t>
                      </a:r>
                    </a:p>
                  </a:txBody>
                  <a:tcPr/>
                </a:tc>
                <a:tc>
                  <a:txBody>
                    <a:bodyPr/>
                    <a:lstStyle/>
                    <a:p>
                      <a:r>
                        <a:rPr lang="en-US" sz="1000"/>
                        <a:t>1190</a:t>
                      </a:r>
                    </a:p>
                  </a:txBody>
                  <a:tcPr/>
                </a:tc>
                <a:tc>
                  <a:txBody>
                    <a:bodyPr/>
                    <a:lstStyle/>
                    <a:p>
                      <a:r>
                        <a:rPr lang="en-US" sz="1000"/>
                        <a:t>795</a:t>
                      </a:r>
                    </a:p>
                  </a:txBody>
                  <a:tcPr/>
                </a:tc>
                <a:extLst>
                  <a:ext uri="{0D108BD9-81ED-4DB2-BD59-A6C34878D82A}">
                    <a16:rowId xmlns:a16="http://schemas.microsoft.com/office/drawing/2014/main" val="3430016391"/>
                  </a:ext>
                </a:extLst>
              </a:tr>
            </a:tbl>
          </a:graphicData>
        </a:graphic>
      </p:graphicFrame>
      <p:sp>
        <p:nvSpPr>
          <p:cNvPr id="4" name="Text Placeholder 3">
            <a:extLst>
              <a:ext uri="{FF2B5EF4-FFF2-40B4-BE49-F238E27FC236}">
                <a16:creationId xmlns:a16="http://schemas.microsoft.com/office/drawing/2014/main" id="{6CAC76F3-6DAE-4B3F-9283-468D1C23267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8121458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8C4EA-284C-4C69-B778-8B30629FCA3B}"/>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94D90F12-FA9C-476A-B85C-45C8DA65AEE4}"/>
              </a:ext>
            </a:extLst>
          </p:cNvPr>
          <p:cNvGraphicFramePr>
            <a:graphicFrameLocks noGrp="1"/>
          </p:cNvGraphicFramePr>
          <p:nvPr>
            <p:ph type="tbl" sz="quarter" idx="13"/>
            <p:extLst>
              <p:ext uri="{D42A27DB-BD31-4B8C-83A1-F6EECF244321}">
                <p14:modId xmlns:p14="http://schemas.microsoft.com/office/powerpoint/2010/main" val="685775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73526612"/>
                    </a:ext>
                  </a:extLst>
                </a:gridCol>
                <a:gridCol w="1316736">
                  <a:extLst>
                    <a:ext uri="{9D8B030D-6E8A-4147-A177-3AD203B41FA5}">
                      <a16:colId xmlns:a16="http://schemas.microsoft.com/office/drawing/2014/main" val="3624237384"/>
                    </a:ext>
                  </a:extLst>
                </a:gridCol>
                <a:gridCol w="658368">
                  <a:extLst>
                    <a:ext uri="{9D8B030D-6E8A-4147-A177-3AD203B41FA5}">
                      <a16:colId xmlns:a16="http://schemas.microsoft.com/office/drawing/2014/main" val="1654444710"/>
                    </a:ext>
                  </a:extLst>
                </a:gridCol>
                <a:gridCol w="658368">
                  <a:extLst>
                    <a:ext uri="{9D8B030D-6E8A-4147-A177-3AD203B41FA5}">
                      <a16:colId xmlns:a16="http://schemas.microsoft.com/office/drawing/2014/main" val="2033602502"/>
                    </a:ext>
                  </a:extLst>
                </a:gridCol>
                <a:gridCol w="658368">
                  <a:extLst>
                    <a:ext uri="{9D8B030D-6E8A-4147-A177-3AD203B41FA5}">
                      <a16:colId xmlns:a16="http://schemas.microsoft.com/office/drawing/2014/main" val="3279395471"/>
                    </a:ext>
                  </a:extLst>
                </a:gridCol>
                <a:gridCol w="658368">
                  <a:extLst>
                    <a:ext uri="{9D8B030D-6E8A-4147-A177-3AD203B41FA5}">
                      <a16:colId xmlns:a16="http://schemas.microsoft.com/office/drawing/2014/main" val="2142472895"/>
                    </a:ext>
                  </a:extLst>
                </a:gridCol>
                <a:gridCol w="658368">
                  <a:extLst>
                    <a:ext uri="{9D8B030D-6E8A-4147-A177-3AD203B41FA5}">
                      <a16:colId xmlns:a16="http://schemas.microsoft.com/office/drawing/2014/main" val="1662930581"/>
                    </a:ext>
                  </a:extLst>
                </a:gridCol>
                <a:gridCol w="658368">
                  <a:extLst>
                    <a:ext uri="{9D8B030D-6E8A-4147-A177-3AD203B41FA5}">
                      <a16:colId xmlns:a16="http://schemas.microsoft.com/office/drawing/2014/main" val="3178195756"/>
                    </a:ext>
                  </a:extLst>
                </a:gridCol>
                <a:gridCol w="658368">
                  <a:extLst>
                    <a:ext uri="{9D8B030D-6E8A-4147-A177-3AD203B41FA5}">
                      <a16:colId xmlns:a16="http://schemas.microsoft.com/office/drawing/2014/main" val="4288413070"/>
                    </a:ext>
                  </a:extLst>
                </a:gridCol>
                <a:gridCol w="658368">
                  <a:extLst>
                    <a:ext uri="{9D8B030D-6E8A-4147-A177-3AD203B41FA5}">
                      <a16:colId xmlns:a16="http://schemas.microsoft.com/office/drawing/2014/main" val="3417572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6469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- 2024-02-28 16:02:08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https://quintly-eu-image-storage.s3.amazonaws.com/42a5b893a9726451877e4ab7634db126/fac040d4d9797088cb41dfa114bb51f8.jpg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02/29/2024 15:36:43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00076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- 2024-02-23 16:03:09</a:t>
                      </a:r>
                      <a:r>
                        <a:rPr kumimoji="0" lang="en-US" sz="1000" b="0" i="0" u="none" strike="noStrike" kern="1200" cap="none" spc="0" normalizeH="0" baseline="0" noProof="0">
                          <a:ln>
                            <a:noFill/>
                          </a:ln>
                          <a:solidFill>
                            <a:prstClr val="black"/>
                          </a:solidFill>
                          <a:effectLst/>
                          <a:uLnTx/>
                          <a:uFillTx/>
                          <a:latin typeface="Calibri"/>
                          <a:ea typeface="+mn-ea"/>
                          <a:cs typeface="+mn-cs"/>
                        </a:rPr>
                        <a:t>
 @shidlercollege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https://quintly-eu-image-storage.s3.amazonaws.com/42a5b893a9726451877e4ab7634db126/7700a4e1652102a2fdb638cbd6c2b8ec.jpg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02/24/2024 15:36:36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59472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- 2024-02-22 16:16:07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https://quintly-eu-image-storage.s3.amazonaws.com/42a5b893a9726451877e4ab7634db126/73d1a49dd4146191b36ed04fa4d6f602.jpg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02/23/2024 16:07:05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3843289116"/>
                  </a:ext>
                </a:extLst>
              </a:tr>
            </a:tbl>
          </a:graphicData>
        </a:graphic>
      </p:graphicFrame>
      <p:sp>
        <p:nvSpPr>
          <p:cNvPr id="4" name="Text Placeholder 3">
            <a:extLst>
              <a:ext uri="{FF2B5EF4-FFF2-40B4-BE49-F238E27FC236}">
                <a16:creationId xmlns:a16="http://schemas.microsoft.com/office/drawing/2014/main" id="{B697ADCC-98D3-40A4-A370-D577C414FA40}"/>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2391656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5C7D2-BE46-426A-B571-442A6DC187BD}"/>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A3BA9C05-06DA-4B4E-ABAC-76EAC0D6F6DA}"/>
              </a:ext>
            </a:extLst>
          </p:cNvPr>
          <p:cNvGraphicFramePr>
            <a:graphicFrameLocks noGrp="1"/>
          </p:cNvGraphicFramePr>
          <p:nvPr>
            <p:ph type="tbl" sz="quarter" idx="13"/>
            <p:extLst>
              <p:ext uri="{D42A27DB-BD31-4B8C-83A1-F6EECF244321}">
                <p14:modId xmlns:p14="http://schemas.microsoft.com/office/powerpoint/2010/main" val="2462137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62731962"/>
                    </a:ext>
                  </a:extLst>
                </a:gridCol>
                <a:gridCol w="1316736">
                  <a:extLst>
                    <a:ext uri="{9D8B030D-6E8A-4147-A177-3AD203B41FA5}">
                      <a16:colId xmlns:a16="http://schemas.microsoft.com/office/drawing/2014/main" val="2046724751"/>
                    </a:ext>
                  </a:extLst>
                </a:gridCol>
                <a:gridCol w="658368">
                  <a:extLst>
                    <a:ext uri="{9D8B030D-6E8A-4147-A177-3AD203B41FA5}">
                      <a16:colId xmlns:a16="http://schemas.microsoft.com/office/drawing/2014/main" val="1805159180"/>
                    </a:ext>
                  </a:extLst>
                </a:gridCol>
                <a:gridCol w="658368">
                  <a:extLst>
                    <a:ext uri="{9D8B030D-6E8A-4147-A177-3AD203B41FA5}">
                      <a16:colId xmlns:a16="http://schemas.microsoft.com/office/drawing/2014/main" val="1611085652"/>
                    </a:ext>
                  </a:extLst>
                </a:gridCol>
                <a:gridCol w="658368">
                  <a:extLst>
                    <a:ext uri="{9D8B030D-6E8A-4147-A177-3AD203B41FA5}">
                      <a16:colId xmlns:a16="http://schemas.microsoft.com/office/drawing/2014/main" val="1755067999"/>
                    </a:ext>
                  </a:extLst>
                </a:gridCol>
                <a:gridCol w="658368">
                  <a:extLst>
                    <a:ext uri="{9D8B030D-6E8A-4147-A177-3AD203B41FA5}">
                      <a16:colId xmlns:a16="http://schemas.microsoft.com/office/drawing/2014/main" val="3904504443"/>
                    </a:ext>
                  </a:extLst>
                </a:gridCol>
                <a:gridCol w="658368">
                  <a:extLst>
                    <a:ext uri="{9D8B030D-6E8A-4147-A177-3AD203B41FA5}">
                      <a16:colId xmlns:a16="http://schemas.microsoft.com/office/drawing/2014/main" val="1858821238"/>
                    </a:ext>
                  </a:extLst>
                </a:gridCol>
                <a:gridCol w="658368">
                  <a:extLst>
                    <a:ext uri="{9D8B030D-6E8A-4147-A177-3AD203B41FA5}">
                      <a16:colId xmlns:a16="http://schemas.microsoft.com/office/drawing/2014/main" val="2790189844"/>
                    </a:ext>
                  </a:extLst>
                </a:gridCol>
                <a:gridCol w="658368">
                  <a:extLst>
                    <a:ext uri="{9D8B030D-6E8A-4147-A177-3AD203B41FA5}">
                      <a16:colId xmlns:a16="http://schemas.microsoft.com/office/drawing/2014/main" val="3086545911"/>
                    </a:ext>
                  </a:extLst>
                </a:gridCol>
                <a:gridCol w="658368">
                  <a:extLst>
                    <a:ext uri="{9D8B030D-6E8A-4147-A177-3AD203B41FA5}">
                      <a16:colId xmlns:a16="http://schemas.microsoft.com/office/drawing/2014/main" val="1156769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64402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- 2024-02-22 15:27:15</a:t>
                      </a:r>
                      <a:r>
                        <a:rPr kumimoji="0" lang="en-US" sz="1000" b="0" i="0" u="none" strike="noStrike" kern="1200" cap="none" spc="0" normalizeH="0" baseline="0" noProof="0">
                          <a:ln>
                            <a:noFill/>
                          </a:ln>
                          <a:solidFill>
                            <a:prstClr val="black"/>
                          </a:solidFill>
                          <a:effectLst/>
                          <a:uLnTx/>
                          <a:uFillTx/>
                          <a:latin typeface="Calibri"/>
                          <a:ea typeface="+mn-ea"/>
                          <a:cs typeface="+mn-cs"/>
                        </a:rPr>
                        <a:t>
 Also visit us at @uhwestoahu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https://quintly-eu-image-storage.s3.amazonaws.com/42a5b893a9726451877e4ab7634db126/457ebb8c8fd6a60b88a26c48a55fbcab.jpg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02/23/2024 15:07:00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extLst>
                  <a:ext uri="{0D108BD9-81ED-4DB2-BD59-A6C34878D82A}">
                    <a16:rowId xmlns:a16="http://schemas.microsoft.com/office/drawing/2014/main" val="73743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- 2024-02-22 15:10:10</a:t>
                      </a:r>
                      <a:r>
                        <a:rPr kumimoji="0" lang="en-US" sz="1000" b="0" i="0" u="none" strike="noStrike" kern="1200" cap="none" spc="0" normalizeH="0" baseline="0" noProof="0">
                          <a:ln>
                            <a:noFill/>
                          </a:ln>
                          <a:solidFill>
                            <a:prstClr val="black"/>
                          </a:solidFill>
                          <a:effectLst/>
                          <a:uLnTx/>
                          <a:uFillTx/>
                          <a:latin typeface="Calibri"/>
                          <a:ea typeface="+mn-ea"/>
                          <a:cs typeface="+mn-cs"/>
                        </a:rPr>
                        <a:t>
 Visit us at today's @shidlercollege #careerexpo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https://quintly-eu-image-storage.s3.amazonaws.com/42a5b893a9726451877e4ab7634db126/6024e24cd6bab7eaae2014ee61e0872b.jpg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02/23/2024 15:07:00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303236212"/>
                  </a:ext>
                </a:extLst>
              </a:tr>
            </a:tbl>
          </a:graphicData>
        </a:graphic>
      </p:graphicFrame>
      <p:sp>
        <p:nvSpPr>
          <p:cNvPr id="4" name="Text Placeholder 3">
            <a:extLst>
              <a:ext uri="{FF2B5EF4-FFF2-40B4-BE49-F238E27FC236}">
                <a16:creationId xmlns:a16="http://schemas.microsoft.com/office/drawing/2014/main" id="{6631A4E8-A94B-4B65-914C-908A2170AAAB}"/>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571423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4185</Words>
  <Application>Microsoft Office PowerPoint</Application>
  <PresentationFormat>On-screen Show (4:3)</PresentationFormat>
  <Paragraphs>717</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9</vt:lpstr>
      <vt:lpstr>LinkedIn Posts Table | FICOH - 2 of 9</vt:lpstr>
      <vt:lpstr>LinkedIn Posts Table | FICOH - 3 of 9</vt:lpstr>
      <vt:lpstr>LinkedIn Posts Table | FICOH - 4 of 9</vt:lpstr>
      <vt:lpstr>LinkedIn Posts Table | FICOH - 5 of 9</vt:lpstr>
      <vt:lpstr>LinkedIn Posts Table | FICOH - 6 of 9</vt:lpstr>
      <vt:lpstr>LinkedIn Posts Table | FICOH - 7 of 9</vt:lpstr>
      <vt:lpstr>LinkedIn Posts Table | FICOH - 8 of 9</vt:lpstr>
      <vt:lpstr>LinkedIn Posts Table | FICOH - 9 of 9</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 - 1 of 3</vt:lpstr>
      <vt:lpstr>Instagram Top Instagram Posts Table | FICOH - 2 of 3</vt:lpstr>
      <vt:lpstr>Instagram Top Instagram Posts Table | FICOH - 3 of 3</vt:lpstr>
      <vt:lpstr>Instagram Videos Table | FICOH - 1 of 3</vt:lpstr>
      <vt:lpstr>Instagram Videos Table | FICOH - 2 of 3</vt:lpstr>
      <vt:lpstr>Instagram Videos Table | FICOH - 3 of 3</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2024-03-04T17:03:56Z</dcterms:created>
  <dcterms:modified xsi:type="dcterms:W3CDTF">2024-03-04T17:04:54Z</dcterms:modified>
</cp:coreProperties>
</file>