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 id="289"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45292</c:v>
                </c:pt>
              </c:numCache>
            </c:numRef>
          </c:cat>
          <c:val>
            <c:numRef>
              <c:f>Sheet1!$B$2</c:f>
              <c:numCache>
                <c:formatCode>General</c:formatCode>
                <c:ptCount val="1"/>
                <c:pt idx="0">
                  <c:v>502</c:v>
                </c:pt>
              </c:numCache>
            </c:numRef>
          </c:val>
          <c:extLst>
            <c:ext xmlns:c16="http://schemas.microsoft.com/office/drawing/2014/chart" uri="{C3380CC4-5D6E-409C-BE32-E72D297353CC}">
              <c16:uniqueId val="{00000000-554D-43B9-A1D0-2FD1F795AC21}"/>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45292</c:v>
                </c:pt>
              </c:numCache>
            </c:numRef>
          </c:cat>
          <c:val>
            <c:numRef>
              <c:f>Sheet1!$C$2</c:f>
              <c:numCache>
                <c:formatCode>General</c:formatCode>
                <c:ptCount val="1"/>
                <c:pt idx="0">
                  <c:v>531</c:v>
                </c:pt>
              </c:numCache>
            </c:numRef>
          </c:val>
          <c:extLst>
            <c:ext xmlns:c16="http://schemas.microsoft.com/office/drawing/2014/chart" uri="{C3380CC4-5D6E-409C-BE32-E72D297353CC}">
              <c16:uniqueId val="{00000001-554D-43B9-A1D0-2FD1F795AC21}"/>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45292</c:v>
                </c:pt>
              </c:numCache>
            </c:numRef>
          </c:cat>
          <c:val>
            <c:numRef>
              <c:f>Sheet1!$D$2</c:f>
              <c:numCache>
                <c:formatCode>General</c:formatCode>
                <c:ptCount val="1"/>
                <c:pt idx="0">
                  <c:v>21633</c:v>
                </c:pt>
              </c:numCache>
            </c:numRef>
          </c:val>
          <c:extLst>
            <c:ext xmlns:c16="http://schemas.microsoft.com/office/drawing/2014/chart" uri="{C3380CC4-5D6E-409C-BE32-E72D297353CC}">
              <c16:uniqueId val="{00000002-554D-43B9-A1D0-2FD1F795AC21}"/>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45292</c:v>
                </c:pt>
              </c:numCache>
            </c:numRef>
          </c:cat>
          <c:val>
            <c:numRef>
              <c:f>Sheet1!$E$2</c:f>
              <c:numCache>
                <c:formatCode>General</c:formatCode>
                <c:ptCount val="1"/>
                <c:pt idx="0">
                  <c:v>283</c:v>
                </c:pt>
              </c:numCache>
            </c:numRef>
          </c:val>
          <c:extLst>
            <c:ext xmlns:c16="http://schemas.microsoft.com/office/drawing/2014/chart" uri="{C3380CC4-5D6E-409C-BE32-E72D297353CC}">
              <c16:uniqueId val="{00000003-554D-43B9-A1D0-2FD1F795AC21}"/>
            </c:ext>
          </c:extLst>
        </c:ser>
        <c:dLbls>
          <c:showLegendKey val="0"/>
          <c:showVal val="0"/>
          <c:showCatName val="0"/>
          <c:showSerName val="0"/>
          <c:showPercent val="0"/>
          <c:showBubbleSize val="0"/>
        </c:dLbls>
        <c:gapWidth val="219"/>
        <c:overlap val="-27"/>
        <c:axId val="391888808"/>
        <c:axId val="398970728"/>
      </c:barChart>
      <c:dateAx>
        <c:axId val="391888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970728"/>
        <c:crosses val="autoZero"/>
        <c:auto val="1"/>
        <c:lblOffset val="100"/>
        <c:baseTimeUnit val="days"/>
      </c:dateAx>
      <c:valAx>
        <c:axId val="398970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88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-1</c:v>
                </c:pt>
              </c:numCache>
            </c:numRef>
          </c:val>
          <c:extLst>
            <c:ext xmlns:c16="http://schemas.microsoft.com/office/drawing/2014/chart" uri="{C3380CC4-5D6E-409C-BE32-E72D297353CC}">
              <c16:uniqueId val="{00000000-3813-4C18-8480-7D5CF0181EAA}"/>
            </c:ext>
          </c:extLst>
        </c:ser>
        <c:dLbls>
          <c:showLegendKey val="0"/>
          <c:showVal val="0"/>
          <c:showCatName val="0"/>
          <c:showSerName val="0"/>
          <c:showPercent val="0"/>
          <c:showBubbleSize val="0"/>
        </c:dLbls>
        <c:gapWidth val="219"/>
        <c:overlap val="-27"/>
        <c:axId val="261428288"/>
        <c:axId val="261428616"/>
      </c:barChart>
      <c:dateAx>
        <c:axId val="261428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428616"/>
        <c:crosses val="autoZero"/>
        <c:auto val="1"/>
        <c:lblOffset val="100"/>
        <c:baseTimeUnit val="months"/>
      </c:dateAx>
      <c:valAx>
        <c:axId val="261428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42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12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536-4CCB-9A65-B76EFD8837DE}"/>
            </c:ext>
          </c:extLst>
        </c:ser>
        <c:dLbls>
          <c:showLegendKey val="0"/>
          <c:showVal val="0"/>
          <c:showCatName val="0"/>
          <c:showSerName val="0"/>
          <c:showPercent val="0"/>
          <c:showBubbleSize val="0"/>
        </c:dLbls>
        <c:gapWidth val="219"/>
        <c:overlap val="-27"/>
        <c:axId val="395043472"/>
        <c:axId val="395039208"/>
      </c:barChart>
      <c:dateAx>
        <c:axId val="395043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039208"/>
        <c:crosses val="autoZero"/>
        <c:auto val="1"/>
        <c:lblOffset val="100"/>
        <c:baseTimeUnit val="months"/>
      </c:dateAx>
      <c:valAx>
        <c:axId val="395039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04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92</c:v>
                </c:pt>
                <c:pt idx="1">
                  <c:v>24</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767-48AC-A24E-7222F9272597}"/>
            </c:ext>
          </c:extLst>
        </c:ser>
        <c:dLbls>
          <c:showLegendKey val="0"/>
          <c:showVal val="0"/>
          <c:showCatName val="0"/>
          <c:showSerName val="0"/>
          <c:showPercent val="0"/>
          <c:showBubbleSize val="0"/>
        </c:dLbls>
        <c:gapWidth val="219"/>
        <c:overlap val="-27"/>
        <c:axId val="403154792"/>
        <c:axId val="403158072"/>
      </c:barChart>
      <c:catAx>
        <c:axId val="4031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158072"/>
        <c:crosses val="autoZero"/>
        <c:auto val="1"/>
        <c:lblAlgn val="ctr"/>
        <c:lblOffset val="100"/>
        <c:noMultiLvlLbl val="0"/>
      </c:catAx>
      <c:valAx>
        <c:axId val="403158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154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2086</c:v>
                </c:pt>
                <c:pt idx="1">
                  <c:v>499</c:v>
                </c:pt>
                <c:pt idx="2">
                  <c:v>0</c:v>
                </c:pt>
              </c:numCache>
            </c:numRef>
          </c:val>
          <c:extLst>
            <c:ext xmlns:c16="http://schemas.microsoft.com/office/drawing/2014/chart" uri="{C3380CC4-5D6E-409C-BE32-E72D297353CC}">
              <c16:uniqueId val="{00000000-E1F8-46CE-8640-D01C27DAFFC6}"/>
            </c:ext>
          </c:extLst>
        </c:ser>
        <c:dLbls>
          <c:showLegendKey val="0"/>
          <c:showVal val="0"/>
          <c:showCatName val="0"/>
          <c:showSerName val="0"/>
          <c:showPercent val="0"/>
          <c:showBubbleSize val="0"/>
        </c:dLbls>
        <c:gapWidth val="219"/>
        <c:overlap val="-27"/>
        <c:axId val="403154136"/>
        <c:axId val="403157416"/>
      </c:barChart>
      <c:dateAx>
        <c:axId val="403154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157416"/>
        <c:crosses val="autoZero"/>
        <c:auto val="1"/>
        <c:lblOffset val="100"/>
        <c:baseTimeUnit val="months"/>
      </c:dateAx>
      <c:valAx>
        <c:axId val="403157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154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-3</c:v>
                </c:pt>
              </c:numCache>
            </c:numRef>
          </c:val>
          <c:extLst>
            <c:ext xmlns:c16="http://schemas.microsoft.com/office/drawing/2014/chart" uri="{C3380CC4-5D6E-409C-BE32-E72D297353CC}">
              <c16:uniqueId val="{00000000-12F3-4DC8-9EC4-83585982AE98}"/>
            </c:ext>
          </c:extLst>
        </c:ser>
        <c:dLbls>
          <c:showLegendKey val="0"/>
          <c:showVal val="0"/>
          <c:showCatName val="0"/>
          <c:showSerName val="0"/>
          <c:showPercent val="0"/>
          <c:showBubbleSize val="0"/>
        </c:dLbls>
        <c:gapWidth val="219"/>
        <c:overlap val="-27"/>
        <c:axId val="490826376"/>
        <c:axId val="490826704"/>
      </c:barChart>
      <c:dateAx>
        <c:axId val="490826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826704"/>
        <c:crosses val="autoZero"/>
        <c:auto val="1"/>
        <c:lblOffset val="100"/>
        <c:baseTimeUnit val="months"/>
      </c:dateAx>
      <c:valAx>
        <c:axId val="490826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826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A52-46B2-8C21-517B2AE558FA}"/>
            </c:ext>
          </c:extLst>
        </c:ser>
        <c:dLbls>
          <c:showLegendKey val="0"/>
          <c:showVal val="0"/>
          <c:showCatName val="0"/>
          <c:showSerName val="0"/>
          <c:showPercent val="0"/>
          <c:showBubbleSize val="0"/>
        </c:dLbls>
        <c:gapWidth val="219"/>
        <c:overlap val="-27"/>
        <c:axId val="493664904"/>
        <c:axId val="493665560"/>
      </c:barChart>
      <c:dateAx>
        <c:axId val="493664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665560"/>
        <c:crosses val="autoZero"/>
        <c:auto val="1"/>
        <c:lblOffset val="100"/>
        <c:baseTimeUnit val="months"/>
      </c:dateAx>
      <c:valAx>
        <c:axId val="493665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664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13</c:v>
                </c:pt>
                <c:pt idx="1">
                  <c:v>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595-4D00-AD07-F6665D06FC25}"/>
            </c:ext>
          </c:extLst>
        </c:ser>
        <c:dLbls>
          <c:showLegendKey val="0"/>
          <c:showVal val="0"/>
          <c:showCatName val="0"/>
          <c:showSerName val="0"/>
          <c:showPercent val="0"/>
          <c:showBubbleSize val="0"/>
        </c:dLbls>
        <c:gapWidth val="219"/>
        <c:overlap val="-27"/>
        <c:axId val="493673104"/>
        <c:axId val="493673432"/>
      </c:barChart>
      <c:catAx>
        <c:axId val="493673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673432"/>
        <c:crosses val="autoZero"/>
        <c:auto val="1"/>
        <c:lblAlgn val="ctr"/>
        <c:lblOffset val="100"/>
        <c:noMultiLvlLbl val="0"/>
      </c:catAx>
      <c:valAx>
        <c:axId val="493673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67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132</c:v>
                </c:pt>
                <c:pt idx="1">
                  <c:v>39</c:v>
                </c:pt>
              </c:numCache>
            </c:numRef>
          </c:val>
          <c:extLst>
            <c:ext xmlns:c16="http://schemas.microsoft.com/office/drawing/2014/chart" uri="{C3380CC4-5D6E-409C-BE32-E72D297353CC}">
              <c16:uniqueId val="{00000000-3E3C-48D3-B9BE-5267C3E533B4}"/>
            </c:ext>
          </c:extLst>
        </c:ser>
        <c:dLbls>
          <c:showLegendKey val="0"/>
          <c:showVal val="0"/>
          <c:showCatName val="0"/>
          <c:showSerName val="0"/>
          <c:showPercent val="0"/>
          <c:showBubbleSize val="0"/>
        </c:dLbls>
        <c:gapWidth val="219"/>
        <c:overlap val="-27"/>
        <c:axId val="493662608"/>
        <c:axId val="493663264"/>
      </c:barChart>
      <c:dateAx>
        <c:axId val="493662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663264"/>
        <c:crosses val="autoZero"/>
        <c:auto val="1"/>
        <c:lblOffset val="100"/>
        <c:baseTimeUnit val="months"/>
      </c:dateAx>
      <c:valAx>
        <c:axId val="49366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662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Sheet1!$A$2:$A$3</c:f>
              <c:strCache>
                <c:ptCount val="2"/>
                <c:pt idx="0">
                  <c:v>2024-01</c:v>
                </c:pt>
                <c:pt idx="1">
                  <c:v>2024-02</c:v>
                </c:pt>
              </c:strCache>
            </c:strRef>
          </c:cat>
          <c:val>
            <c:numRef>
              <c:f>Sheet1!$B$2:$B$3</c:f>
              <c:numCache>
                <c:formatCode>General</c:formatCode>
                <c:ptCount val="2"/>
                <c:pt idx="0">
                  <c:v>33</c:v>
                </c:pt>
                <c:pt idx="1">
                  <c:v>58</c:v>
                </c:pt>
              </c:numCache>
            </c:numRef>
          </c:val>
          <c:extLst>
            <c:ext xmlns:c16="http://schemas.microsoft.com/office/drawing/2014/chart" uri="{C3380CC4-5D6E-409C-BE32-E72D297353CC}">
              <c16:uniqueId val="{00000000-6D4F-4C41-92A0-CCA3290770B5}"/>
            </c:ext>
          </c:extLst>
        </c:ser>
        <c:dLbls>
          <c:showLegendKey val="0"/>
          <c:showVal val="0"/>
          <c:showCatName val="0"/>
          <c:showSerName val="0"/>
          <c:showPercent val="0"/>
          <c:showBubbleSize val="0"/>
        </c:dLbls>
        <c:gapWidth val="219"/>
        <c:overlap val="-27"/>
        <c:axId val="398968760"/>
        <c:axId val="398970072"/>
      </c:barChart>
      <c:catAx>
        <c:axId val="398968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970072"/>
        <c:crosses val="autoZero"/>
        <c:auto val="1"/>
        <c:lblAlgn val="ctr"/>
        <c:lblOffset val="100"/>
        <c:noMultiLvlLbl val="0"/>
      </c:catAx>
      <c:valAx>
        <c:axId val="398970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968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Sheet1!$A$2:$A$3</c:f>
              <c:strCache>
                <c:ptCount val="2"/>
                <c:pt idx="0">
                  <c:v>2024-01</c:v>
                </c:pt>
                <c:pt idx="1">
                  <c:v>2024-02</c:v>
                </c:pt>
              </c:strCache>
            </c:strRef>
          </c:cat>
          <c:val>
            <c:numRef>
              <c:f>Sheet1!$B$2:$B$3</c:f>
              <c:numCache>
                <c:formatCode>General</c:formatCode>
                <c:ptCount val="2"/>
                <c:pt idx="0">
                  <c:v>398</c:v>
                </c:pt>
                <c:pt idx="1">
                  <c:v>116</c:v>
                </c:pt>
              </c:numCache>
            </c:numRef>
          </c:val>
          <c:extLst>
            <c:ext xmlns:c16="http://schemas.microsoft.com/office/drawing/2014/chart" uri="{C3380CC4-5D6E-409C-BE32-E72D297353CC}">
              <c16:uniqueId val="{00000000-816B-4F51-967D-B0B825DFFD5E}"/>
            </c:ext>
          </c:extLst>
        </c:ser>
        <c:dLbls>
          <c:showLegendKey val="0"/>
          <c:showVal val="0"/>
          <c:showCatName val="0"/>
          <c:showSerName val="0"/>
          <c:showPercent val="0"/>
          <c:showBubbleSize val="0"/>
        </c:dLbls>
        <c:gapWidth val="219"/>
        <c:overlap val="-27"/>
        <c:axId val="264888360"/>
        <c:axId val="264890984"/>
      </c:barChart>
      <c:catAx>
        <c:axId val="264888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890984"/>
        <c:crosses val="autoZero"/>
        <c:auto val="1"/>
        <c:lblAlgn val="ctr"/>
        <c:lblOffset val="100"/>
        <c:noMultiLvlLbl val="0"/>
      </c:catAx>
      <c:valAx>
        <c:axId val="264890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88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562</c:v>
                </c:pt>
                <c:pt idx="1">
                  <c:v>20833</c:v>
                </c:pt>
                <c:pt idx="2">
                  <c:v>5392</c:v>
                </c:pt>
              </c:numCache>
            </c:numRef>
          </c:val>
          <c:extLst>
            <c:ext xmlns:c16="http://schemas.microsoft.com/office/drawing/2014/chart" uri="{C3380CC4-5D6E-409C-BE32-E72D297353CC}">
              <c16:uniqueId val="{00000000-0A95-4614-822D-0160564E6A2F}"/>
            </c:ext>
          </c:extLst>
        </c:ser>
        <c:dLbls>
          <c:showLegendKey val="0"/>
          <c:showVal val="0"/>
          <c:showCatName val="0"/>
          <c:showSerName val="0"/>
          <c:showPercent val="0"/>
          <c:showBubbleSize val="0"/>
        </c:dLbls>
        <c:gapWidth val="219"/>
        <c:overlap val="-27"/>
        <c:axId val="264893280"/>
        <c:axId val="264893936"/>
      </c:barChart>
      <c:catAx>
        <c:axId val="264893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893936"/>
        <c:crosses val="autoZero"/>
        <c:auto val="1"/>
        <c:lblAlgn val="ctr"/>
        <c:lblOffset val="100"/>
        <c:noMultiLvlLbl val="0"/>
      </c:catAx>
      <c:valAx>
        <c:axId val="264893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893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-1</c:v>
                </c:pt>
              </c:numCache>
            </c:numRef>
          </c:val>
          <c:extLst>
            <c:ext xmlns:c16="http://schemas.microsoft.com/office/drawing/2014/chart" uri="{C3380CC4-5D6E-409C-BE32-E72D297353CC}">
              <c16:uniqueId val="{00000000-9D56-4C3C-93AC-FF075C5278E2}"/>
            </c:ext>
          </c:extLst>
        </c:ser>
        <c:dLbls>
          <c:showLegendKey val="0"/>
          <c:showVal val="0"/>
          <c:showCatName val="0"/>
          <c:showSerName val="0"/>
          <c:showPercent val="0"/>
          <c:showBubbleSize val="0"/>
        </c:dLbls>
        <c:gapWidth val="219"/>
        <c:overlap val="-27"/>
        <c:axId val="264906728"/>
        <c:axId val="264916240"/>
      </c:barChart>
      <c:dateAx>
        <c:axId val="264906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916240"/>
        <c:crosses val="autoZero"/>
        <c:auto val="1"/>
        <c:lblOffset val="100"/>
        <c:baseTimeUnit val="months"/>
      </c:dateAx>
      <c:valAx>
        <c:axId val="264916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90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c:v>
                </c:pt>
                <c:pt idx="1">
                  <c:v>7</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460-419F-BD48-8A911920EAD6}"/>
            </c:ext>
          </c:extLst>
        </c:ser>
        <c:dLbls>
          <c:showLegendKey val="0"/>
          <c:showVal val="0"/>
          <c:showCatName val="0"/>
          <c:showSerName val="0"/>
          <c:showPercent val="0"/>
          <c:showBubbleSize val="0"/>
        </c:dLbls>
        <c:gapWidth val="219"/>
        <c:overlap val="-27"/>
        <c:axId val="404658344"/>
        <c:axId val="404661296"/>
      </c:barChart>
      <c:dateAx>
        <c:axId val="404658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661296"/>
        <c:crosses val="autoZero"/>
        <c:auto val="1"/>
        <c:lblOffset val="100"/>
        <c:baseTimeUnit val="months"/>
      </c:dateAx>
      <c:valAx>
        <c:axId val="404661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65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65</c:v>
                </c:pt>
                <c:pt idx="1">
                  <c:v>15</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A2F-4A1C-91D0-C4D451D314A3}"/>
            </c:ext>
          </c:extLst>
        </c:ser>
        <c:dLbls>
          <c:showLegendKey val="0"/>
          <c:showVal val="0"/>
          <c:showCatName val="0"/>
          <c:showSerName val="0"/>
          <c:showPercent val="0"/>
          <c:showBubbleSize val="0"/>
        </c:dLbls>
        <c:gapWidth val="219"/>
        <c:overlap val="-27"/>
        <c:axId val="404657360"/>
        <c:axId val="404656048"/>
      </c:barChart>
      <c:catAx>
        <c:axId val="404657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656048"/>
        <c:crosses val="autoZero"/>
        <c:auto val="1"/>
        <c:lblAlgn val="ctr"/>
        <c:lblOffset val="100"/>
        <c:noMultiLvlLbl val="0"/>
      </c:catAx>
      <c:valAx>
        <c:axId val="404656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657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1457</c:v>
                </c:pt>
              </c:numCache>
            </c:numRef>
          </c:val>
          <c:extLst>
            <c:ext xmlns:c16="http://schemas.microsoft.com/office/drawing/2014/chart" uri="{C3380CC4-5D6E-409C-BE32-E72D297353CC}">
              <c16:uniqueId val="{00000000-CAB9-46A2-86A8-C18A2F9089BA}"/>
            </c:ext>
          </c:extLst>
        </c:ser>
        <c:dLbls>
          <c:showLegendKey val="0"/>
          <c:showVal val="0"/>
          <c:showCatName val="0"/>
          <c:showSerName val="0"/>
          <c:showPercent val="0"/>
          <c:showBubbleSize val="0"/>
        </c:dLbls>
        <c:gapWidth val="219"/>
        <c:overlap val="-27"/>
        <c:axId val="403831928"/>
        <c:axId val="403830944"/>
      </c:barChart>
      <c:dateAx>
        <c:axId val="403831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30944"/>
        <c:crosses val="autoZero"/>
        <c:auto val="1"/>
        <c:lblOffset val="100"/>
        <c:baseTimeUnit val="months"/>
      </c:dateAx>
      <c:valAx>
        <c:axId val="403830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31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631CD-CFE3-4B5E-BC4E-D39EBE2CCB45}"/>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62C09A57-FBC1-4B14-B7DC-CD03F982574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034301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66253-99C5-441F-BEA5-7B42C09DC251}"/>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F1D7C0EE-AFAB-487A-A15F-BFF664CC29E2}"/>
              </a:ext>
            </a:extLst>
          </p:cNvPr>
          <p:cNvGraphicFramePr>
            <a:graphicFrameLocks noGrp="1"/>
          </p:cNvGraphicFramePr>
          <p:nvPr>
            <p:ph type="chart" sz="quarter" idx="13"/>
            <p:extLst>
              <p:ext uri="{D42A27DB-BD31-4B8C-83A1-F6EECF244321}">
                <p14:modId xmlns:p14="http://schemas.microsoft.com/office/powerpoint/2010/main" val="1699078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A4683E-F028-452E-9699-B3A8E0BD4341}"/>
              </a:ext>
            </a:extLst>
          </p:cNvPr>
          <p:cNvSpPr>
            <a:spLocks noGrp="1"/>
          </p:cNvSpPr>
          <p:nvPr>
            <p:ph type="body" sz="quarter" idx="14"/>
          </p:nvPr>
        </p:nvSpPr>
        <p:spPr/>
        <p:txBody>
          <a:bodyPr/>
          <a:lstStyle/>
          <a:p>
            <a:r>
              <a:rPr lang="en-US"/>
              <a:t>01/01/2024 - 01/31/2024</a:t>
            </a:r>
          </a:p>
        </p:txBody>
      </p:sp>
      <p:sp>
        <p:nvSpPr>
          <p:cNvPr id="5" name="Footer Placeholder 4">
            <a:extLst>
              <a:ext uri="{FF2B5EF4-FFF2-40B4-BE49-F238E27FC236}">
                <a16:creationId xmlns:a16="http://schemas.microsoft.com/office/drawing/2014/main" id="{8FD74DE1-9105-481D-BC3E-75CFC93F0B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1058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C1B35-FC89-4FA2-9EB7-00C27F13D741}"/>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493B3384-AB6B-4B53-BDB8-FA0F8541A8AE}"/>
              </a:ext>
            </a:extLst>
          </p:cNvPr>
          <p:cNvGraphicFramePr>
            <a:graphicFrameLocks noGrp="1"/>
          </p:cNvGraphicFramePr>
          <p:nvPr>
            <p:ph type="tbl" sz="quarter" idx="13"/>
            <p:extLst>
              <p:ext uri="{D42A27DB-BD31-4B8C-83A1-F6EECF244321}">
                <p14:modId xmlns:p14="http://schemas.microsoft.com/office/powerpoint/2010/main" val="2738419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728155794"/>
                    </a:ext>
                  </a:extLst>
                </a:gridCol>
                <a:gridCol w="905256">
                  <a:extLst>
                    <a:ext uri="{9D8B030D-6E8A-4147-A177-3AD203B41FA5}">
                      <a16:colId xmlns:a16="http://schemas.microsoft.com/office/drawing/2014/main" val="3668892786"/>
                    </a:ext>
                  </a:extLst>
                </a:gridCol>
                <a:gridCol w="905256">
                  <a:extLst>
                    <a:ext uri="{9D8B030D-6E8A-4147-A177-3AD203B41FA5}">
                      <a16:colId xmlns:a16="http://schemas.microsoft.com/office/drawing/2014/main" val="1229976115"/>
                    </a:ext>
                  </a:extLst>
                </a:gridCol>
                <a:gridCol w="905256">
                  <a:extLst>
                    <a:ext uri="{9D8B030D-6E8A-4147-A177-3AD203B41FA5}">
                      <a16:colId xmlns:a16="http://schemas.microsoft.com/office/drawing/2014/main" val="2473203858"/>
                    </a:ext>
                  </a:extLst>
                </a:gridCol>
                <a:gridCol w="905256">
                  <a:extLst>
                    <a:ext uri="{9D8B030D-6E8A-4147-A177-3AD203B41FA5}">
                      <a16:colId xmlns:a16="http://schemas.microsoft.com/office/drawing/2014/main" val="2450026711"/>
                    </a:ext>
                  </a:extLst>
                </a:gridCol>
                <a:gridCol w="905256">
                  <a:extLst>
                    <a:ext uri="{9D8B030D-6E8A-4147-A177-3AD203B41FA5}">
                      <a16:colId xmlns:a16="http://schemas.microsoft.com/office/drawing/2014/main" val="415407598"/>
                    </a:ext>
                  </a:extLst>
                </a:gridCol>
                <a:gridCol w="905256">
                  <a:extLst>
                    <a:ext uri="{9D8B030D-6E8A-4147-A177-3AD203B41FA5}">
                      <a16:colId xmlns:a16="http://schemas.microsoft.com/office/drawing/2014/main" val="1282837848"/>
                    </a:ext>
                  </a:extLst>
                </a:gridCol>
                <a:gridCol w="905256">
                  <a:extLst>
                    <a:ext uri="{9D8B030D-6E8A-4147-A177-3AD203B41FA5}">
                      <a16:colId xmlns:a16="http://schemas.microsoft.com/office/drawing/2014/main" val="3633192671"/>
                    </a:ext>
                  </a:extLst>
                </a:gridCol>
                <a:gridCol w="905256">
                  <a:extLst>
                    <a:ext uri="{9D8B030D-6E8A-4147-A177-3AD203B41FA5}">
                      <a16:colId xmlns:a16="http://schemas.microsoft.com/office/drawing/2014/main" val="178019620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9521632"/>
                  </a:ext>
                </a:extLst>
              </a:tr>
              <a:tr h="370840">
                <a:tc>
                  <a:txBody>
                    <a:bodyPr/>
                    <a:lstStyle/>
                    <a:p>
                      <a:r>
                        <a:rPr lang="en-US" sz="1000"/>
                        <a:t>502</a:t>
                      </a:r>
                    </a:p>
                  </a:txBody>
                  <a:tcPr/>
                </a:tc>
                <a:tc>
                  <a:txBody>
                    <a:bodyPr/>
                    <a:lstStyle/>
                    <a:p>
                      <a:r>
                        <a:rPr lang="en-US" sz="1000"/>
                        <a:t>7</a:t>
                      </a:r>
                    </a:p>
                  </a:txBody>
                  <a:tcPr/>
                </a:tc>
                <a:tc>
                  <a:txBody>
                    <a:bodyPr/>
                    <a:lstStyle/>
                    <a:p>
                      <a:r>
                        <a:rPr lang="en-US" sz="1000"/>
                        <a:t>12</a:t>
                      </a:r>
                    </a:p>
                  </a:txBody>
                  <a:tcPr/>
                </a:tc>
                <a:tc>
                  <a:txBody>
                    <a:bodyPr/>
                    <a:lstStyle/>
                    <a:p>
                      <a:r>
                        <a:rPr lang="en-US" sz="1000"/>
                        <a:t>81</a:t>
                      </a:r>
                    </a:p>
                  </a:txBody>
                  <a:tcPr/>
                </a:tc>
                <a:tc>
                  <a:txBody>
                    <a:bodyPr/>
                    <a:lstStyle/>
                    <a:p>
                      <a:r>
                        <a:rPr lang="en-US" sz="1000"/>
                        <a:t>10</a:t>
                      </a:r>
                    </a:p>
                  </a:txBody>
                  <a:tcPr/>
                </a:tc>
                <a:tc>
                  <a:txBody>
                    <a:bodyPr/>
                    <a:lstStyle/>
                    <a:p>
                      <a:r>
                        <a:rPr lang="en-US" sz="1000"/>
                        <a:t>1</a:t>
                      </a:r>
                    </a:p>
                  </a:txBody>
                  <a:tcPr/>
                </a:tc>
                <a:tc>
                  <a:txBody>
                    <a:bodyPr/>
                    <a:lstStyle/>
                    <a:p>
                      <a:r>
                        <a:rPr lang="en-US" sz="1000"/>
                        <a:t>0</a:t>
                      </a:r>
                    </a:p>
                  </a:txBody>
                  <a:tcPr/>
                </a:tc>
                <a:tc>
                  <a:txBody>
                    <a:bodyPr/>
                    <a:lstStyle/>
                    <a:p>
                      <a:r>
                        <a:rPr lang="en-US" sz="1000"/>
                        <a:t>1.5395 %</a:t>
                      </a:r>
                    </a:p>
                  </a:txBody>
                  <a:tcPr/>
                </a:tc>
                <a:tc>
                  <a:txBody>
                    <a:bodyPr/>
                    <a:lstStyle/>
                    <a:p>
                      <a:r>
                        <a:rPr lang="en-US" sz="1000"/>
                        <a:t>0.0 %</a:t>
                      </a:r>
                    </a:p>
                  </a:txBody>
                  <a:tcPr/>
                </a:tc>
                <a:extLst>
                  <a:ext uri="{0D108BD9-81ED-4DB2-BD59-A6C34878D82A}">
                    <a16:rowId xmlns:a16="http://schemas.microsoft.com/office/drawing/2014/main" val="3601156593"/>
                  </a:ext>
                </a:extLst>
              </a:tr>
            </a:tbl>
          </a:graphicData>
        </a:graphic>
      </p:graphicFrame>
      <p:sp>
        <p:nvSpPr>
          <p:cNvPr id="4" name="Text Placeholder 3">
            <a:extLst>
              <a:ext uri="{FF2B5EF4-FFF2-40B4-BE49-F238E27FC236}">
                <a16:creationId xmlns:a16="http://schemas.microsoft.com/office/drawing/2014/main" id="{54105E81-D4CB-48B5-AB10-A90DE257F136}"/>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461803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AA73B-96C4-420E-A5F4-8BFECA35E01E}"/>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0254039A-7155-4092-9BA6-5BE8E539FF42}"/>
              </a:ext>
            </a:extLst>
          </p:cNvPr>
          <p:cNvGraphicFramePr>
            <a:graphicFrameLocks noGrp="1"/>
          </p:cNvGraphicFramePr>
          <p:nvPr>
            <p:ph type="chart" sz="quarter" idx="13"/>
            <p:extLst>
              <p:ext uri="{D42A27DB-BD31-4B8C-83A1-F6EECF244321}">
                <p14:modId xmlns:p14="http://schemas.microsoft.com/office/powerpoint/2010/main" val="3371978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E1E42B-4904-4BBB-9349-3354047899F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B9235BB-3ACD-4840-8B04-07D54CDB8B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3835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3FF11-C601-4E53-B555-4B7D9B1352CD}"/>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E273C027-F4D7-4E95-A1D6-3878D4C95874}"/>
              </a:ext>
            </a:extLst>
          </p:cNvPr>
          <p:cNvGraphicFramePr>
            <a:graphicFrameLocks noGrp="1"/>
          </p:cNvGraphicFramePr>
          <p:nvPr>
            <p:ph type="chart" sz="quarter" idx="13"/>
            <p:extLst>
              <p:ext uri="{D42A27DB-BD31-4B8C-83A1-F6EECF244321}">
                <p14:modId xmlns:p14="http://schemas.microsoft.com/office/powerpoint/2010/main" val="607004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C4D3A9-F05B-4C16-914A-2EE97942705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EED14C1-8AC4-46F7-AA38-17190BAAD0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779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F4531-21E0-4AA6-9CE4-616E67D2C12C}"/>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3E8E9E60-3768-4A11-B2C8-AB453A776810}"/>
              </a:ext>
            </a:extLst>
          </p:cNvPr>
          <p:cNvGraphicFramePr>
            <a:graphicFrameLocks noGrp="1"/>
          </p:cNvGraphicFramePr>
          <p:nvPr>
            <p:ph type="chart" sz="quarter" idx="13"/>
            <p:extLst>
              <p:ext uri="{D42A27DB-BD31-4B8C-83A1-F6EECF244321}">
                <p14:modId xmlns:p14="http://schemas.microsoft.com/office/powerpoint/2010/main" val="2631972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6C739F-8540-4613-B46A-75B714C8C01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45B4B67-3E48-435A-ADBB-37BDEA835C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4216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53785-1925-4F56-B65E-DD39C353FFA7}"/>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5714D526-16B9-41D9-86CA-018399AC7537}"/>
              </a:ext>
            </a:extLst>
          </p:cNvPr>
          <p:cNvGraphicFramePr>
            <a:graphicFrameLocks noGrp="1"/>
          </p:cNvGraphicFramePr>
          <p:nvPr>
            <p:ph type="chart" sz="quarter" idx="13"/>
            <p:extLst>
              <p:ext uri="{D42A27DB-BD31-4B8C-83A1-F6EECF244321}">
                <p14:modId xmlns:p14="http://schemas.microsoft.com/office/powerpoint/2010/main" val="2500272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E18E7B-2A52-44F8-8F8D-FA92859A23C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D71C57C-6EFF-4BF6-9CDD-87DDD3ED34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6590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FEC7D-147B-42DE-AFB3-3D69A460F7CA}"/>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F838CC66-B8AC-4C9B-A89F-F450D6AEAD85}"/>
              </a:ext>
            </a:extLst>
          </p:cNvPr>
          <p:cNvGraphicFramePr>
            <a:graphicFrameLocks noGrp="1"/>
          </p:cNvGraphicFramePr>
          <p:nvPr>
            <p:ph type="tbl" sz="quarter" idx="13"/>
            <p:extLst>
              <p:ext uri="{D42A27DB-BD31-4B8C-83A1-F6EECF244321}">
                <p14:modId xmlns:p14="http://schemas.microsoft.com/office/powerpoint/2010/main" val="292793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34027287"/>
                    </a:ext>
                  </a:extLst>
                </a:gridCol>
                <a:gridCol w="1481328">
                  <a:extLst>
                    <a:ext uri="{9D8B030D-6E8A-4147-A177-3AD203B41FA5}">
                      <a16:colId xmlns:a16="http://schemas.microsoft.com/office/drawing/2014/main" val="1007777494"/>
                    </a:ext>
                  </a:extLst>
                </a:gridCol>
                <a:gridCol w="329184">
                  <a:extLst>
                    <a:ext uri="{9D8B030D-6E8A-4147-A177-3AD203B41FA5}">
                      <a16:colId xmlns:a16="http://schemas.microsoft.com/office/drawing/2014/main" val="248628601"/>
                    </a:ext>
                  </a:extLst>
                </a:gridCol>
                <a:gridCol w="329184">
                  <a:extLst>
                    <a:ext uri="{9D8B030D-6E8A-4147-A177-3AD203B41FA5}">
                      <a16:colId xmlns:a16="http://schemas.microsoft.com/office/drawing/2014/main" val="1261845848"/>
                    </a:ext>
                  </a:extLst>
                </a:gridCol>
                <a:gridCol w="329184">
                  <a:extLst>
                    <a:ext uri="{9D8B030D-6E8A-4147-A177-3AD203B41FA5}">
                      <a16:colId xmlns:a16="http://schemas.microsoft.com/office/drawing/2014/main" val="1100003240"/>
                    </a:ext>
                  </a:extLst>
                </a:gridCol>
                <a:gridCol w="329184">
                  <a:extLst>
                    <a:ext uri="{9D8B030D-6E8A-4147-A177-3AD203B41FA5}">
                      <a16:colId xmlns:a16="http://schemas.microsoft.com/office/drawing/2014/main" val="2208779701"/>
                    </a:ext>
                  </a:extLst>
                </a:gridCol>
                <a:gridCol w="329184">
                  <a:extLst>
                    <a:ext uri="{9D8B030D-6E8A-4147-A177-3AD203B41FA5}">
                      <a16:colId xmlns:a16="http://schemas.microsoft.com/office/drawing/2014/main" val="1110305014"/>
                    </a:ext>
                  </a:extLst>
                </a:gridCol>
                <a:gridCol w="329184">
                  <a:extLst>
                    <a:ext uri="{9D8B030D-6E8A-4147-A177-3AD203B41FA5}">
                      <a16:colId xmlns:a16="http://schemas.microsoft.com/office/drawing/2014/main" val="1250857066"/>
                    </a:ext>
                  </a:extLst>
                </a:gridCol>
                <a:gridCol w="329184">
                  <a:extLst>
                    <a:ext uri="{9D8B030D-6E8A-4147-A177-3AD203B41FA5}">
                      <a16:colId xmlns:a16="http://schemas.microsoft.com/office/drawing/2014/main" val="2740186960"/>
                    </a:ext>
                  </a:extLst>
                </a:gridCol>
                <a:gridCol w="329184">
                  <a:extLst>
                    <a:ext uri="{9D8B030D-6E8A-4147-A177-3AD203B41FA5}">
                      <a16:colId xmlns:a16="http://schemas.microsoft.com/office/drawing/2014/main" val="4224185271"/>
                    </a:ext>
                  </a:extLst>
                </a:gridCol>
                <a:gridCol w="329184">
                  <a:extLst>
                    <a:ext uri="{9D8B030D-6E8A-4147-A177-3AD203B41FA5}">
                      <a16:colId xmlns:a16="http://schemas.microsoft.com/office/drawing/2014/main" val="2375244266"/>
                    </a:ext>
                  </a:extLst>
                </a:gridCol>
                <a:gridCol w="329184">
                  <a:extLst>
                    <a:ext uri="{9D8B030D-6E8A-4147-A177-3AD203B41FA5}">
                      <a16:colId xmlns:a16="http://schemas.microsoft.com/office/drawing/2014/main" val="1378728887"/>
                    </a:ext>
                  </a:extLst>
                </a:gridCol>
                <a:gridCol w="329184">
                  <a:extLst>
                    <a:ext uri="{9D8B030D-6E8A-4147-A177-3AD203B41FA5}">
                      <a16:colId xmlns:a16="http://schemas.microsoft.com/office/drawing/2014/main" val="986840696"/>
                    </a:ext>
                  </a:extLst>
                </a:gridCol>
                <a:gridCol w="329184">
                  <a:extLst>
                    <a:ext uri="{9D8B030D-6E8A-4147-A177-3AD203B41FA5}">
                      <a16:colId xmlns:a16="http://schemas.microsoft.com/office/drawing/2014/main" val="933241215"/>
                    </a:ext>
                  </a:extLst>
                </a:gridCol>
                <a:gridCol w="329184">
                  <a:extLst>
                    <a:ext uri="{9D8B030D-6E8A-4147-A177-3AD203B41FA5}">
                      <a16:colId xmlns:a16="http://schemas.microsoft.com/office/drawing/2014/main" val="2761428451"/>
                    </a:ext>
                  </a:extLst>
                </a:gridCol>
                <a:gridCol w="329184">
                  <a:extLst>
                    <a:ext uri="{9D8B030D-6E8A-4147-A177-3AD203B41FA5}">
                      <a16:colId xmlns:a16="http://schemas.microsoft.com/office/drawing/2014/main" val="210826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26513032"/>
                  </a:ext>
                </a:extLst>
              </a:tr>
            </a:tbl>
          </a:graphicData>
        </a:graphic>
      </p:graphicFrame>
      <p:sp>
        <p:nvSpPr>
          <p:cNvPr id="4" name="Text Placeholder 3">
            <a:extLst>
              <a:ext uri="{FF2B5EF4-FFF2-40B4-BE49-F238E27FC236}">
                <a16:creationId xmlns:a16="http://schemas.microsoft.com/office/drawing/2014/main" id="{1F313C10-18D6-48D4-804D-4CDA4D51D1C3}"/>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4231968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7E2D-708A-41D0-AF4B-D786DD5ED6D4}"/>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9ABCF9D1-364B-46DB-9FED-AE49AD6A06B8}"/>
              </a:ext>
            </a:extLst>
          </p:cNvPr>
          <p:cNvGraphicFramePr>
            <a:graphicFrameLocks noGrp="1"/>
          </p:cNvGraphicFramePr>
          <p:nvPr>
            <p:ph type="tbl" sz="quarter" idx="13"/>
            <p:extLst>
              <p:ext uri="{D42A27DB-BD31-4B8C-83A1-F6EECF244321}">
                <p14:modId xmlns:p14="http://schemas.microsoft.com/office/powerpoint/2010/main" val="712624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05798196"/>
                    </a:ext>
                  </a:extLst>
                </a:gridCol>
                <a:gridCol w="1481328">
                  <a:extLst>
                    <a:ext uri="{9D8B030D-6E8A-4147-A177-3AD203B41FA5}">
                      <a16:colId xmlns:a16="http://schemas.microsoft.com/office/drawing/2014/main" val="1675946953"/>
                    </a:ext>
                  </a:extLst>
                </a:gridCol>
                <a:gridCol w="329184">
                  <a:extLst>
                    <a:ext uri="{9D8B030D-6E8A-4147-A177-3AD203B41FA5}">
                      <a16:colId xmlns:a16="http://schemas.microsoft.com/office/drawing/2014/main" val="3079483799"/>
                    </a:ext>
                  </a:extLst>
                </a:gridCol>
                <a:gridCol w="329184">
                  <a:extLst>
                    <a:ext uri="{9D8B030D-6E8A-4147-A177-3AD203B41FA5}">
                      <a16:colId xmlns:a16="http://schemas.microsoft.com/office/drawing/2014/main" val="1925317269"/>
                    </a:ext>
                  </a:extLst>
                </a:gridCol>
                <a:gridCol w="329184">
                  <a:extLst>
                    <a:ext uri="{9D8B030D-6E8A-4147-A177-3AD203B41FA5}">
                      <a16:colId xmlns:a16="http://schemas.microsoft.com/office/drawing/2014/main" val="3713522188"/>
                    </a:ext>
                  </a:extLst>
                </a:gridCol>
                <a:gridCol w="329184">
                  <a:extLst>
                    <a:ext uri="{9D8B030D-6E8A-4147-A177-3AD203B41FA5}">
                      <a16:colId xmlns:a16="http://schemas.microsoft.com/office/drawing/2014/main" val="785897827"/>
                    </a:ext>
                  </a:extLst>
                </a:gridCol>
                <a:gridCol w="329184">
                  <a:extLst>
                    <a:ext uri="{9D8B030D-6E8A-4147-A177-3AD203B41FA5}">
                      <a16:colId xmlns:a16="http://schemas.microsoft.com/office/drawing/2014/main" val="1504267764"/>
                    </a:ext>
                  </a:extLst>
                </a:gridCol>
                <a:gridCol w="329184">
                  <a:extLst>
                    <a:ext uri="{9D8B030D-6E8A-4147-A177-3AD203B41FA5}">
                      <a16:colId xmlns:a16="http://schemas.microsoft.com/office/drawing/2014/main" val="3222951794"/>
                    </a:ext>
                  </a:extLst>
                </a:gridCol>
                <a:gridCol w="329184">
                  <a:extLst>
                    <a:ext uri="{9D8B030D-6E8A-4147-A177-3AD203B41FA5}">
                      <a16:colId xmlns:a16="http://schemas.microsoft.com/office/drawing/2014/main" val="1013966733"/>
                    </a:ext>
                  </a:extLst>
                </a:gridCol>
                <a:gridCol w="329184">
                  <a:extLst>
                    <a:ext uri="{9D8B030D-6E8A-4147-A177-3AD203B41FA5}">
                      <a16:colId xmlns:a16="http://schemas.microsoft.com/office/drawing/2014/main" val="3117519136"/>
                    </a:ext>
                  </a:extLst>
                </a:gridCol>
                <a:gridCol w="329184">
                  <a:extLst>
                    <a:ext uri="{9D8B030D-6E8A-4147-A177-3AD203B41FA5}">
                      <a16:colId xmlns:a16="http://schemas.microsoft.com/office/drawing/2014/main" val="1673356232"/>
                    </a:ext>
                  </a:extLst>
                </a:gridCol>
                <a:gridCol w="329184">
                  <a:extLst>
                    <a:ext uri="{9D8B030D-6E8A-4147-A177-3AD203B41FA5}">
                      <a16:colId xmlns:a16="http://schemas.microsoft.com/office/drawing/2014/main" val="3347726006"/>
                    </a:ext>
                  </a:extLst>
                </a:gridCol>
                <a:gridCol w="329184">
                  <a:extLst>
                    <a:ext uri="{9D8B030D-6E8A-4147-A177-3AD203B41FA5}">
                      <a16:colId xmlns:a16="http://schemas.microsoft.com/office/drawing/2014/main" val="4149714345"/>
                    </a:ext>
                  </a:extLst>
                </a:gridCol>
                <a:gridCol w="329184">
                  <a:extLst>
                    <a:ext uri="{9D8B030D-6E8A-4147-A177-3AD203B41FA5}">
                      <a16:colId xmlns:a16="http://schemas.microsoft.com/office/drawing/2014/main" val="2299902246"/>
                    </a:ext>
                  </a:extLst>
                </a:gridCol>
                <a:gridCol w="329184">
                  <a:extLst>
                    <a:ext uri="{9D8B030D-6E8A-4147-A177-3AD203B41FA5}">
                      <a16:colId xmlns:a16="http://schemas.microsoft.com/office/drawing/2014/main" val="1780685024"/>
                    </a:ext>
                  </a:extLst>
                </a:gridCol>
                <a:gridCol w="329184">
                  <a:extLst>
                    <a:ext uri="{9D8B030D-6E8A-4147-A177-3AD203B41FA5}">
                      <a16:colId xmlns:a16="http://schemas.microsoft.com/office/drawing/2014/main" val="1305308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16859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- 2024-01-03 16:43:27</a:t>
                      </a:r>
                      <a:r>
                        <a:rPr kumimoji="0" lang="en-US" sz="1000" b="0" i="0" u="none" strike="noStrike" kern="1200" cap="none" spc="0" normalizeH="0" baseline="0" noProof="0">
                          <a:ln>
                            <a:noFill/>
                          </a:ln>
                          <a:solidFill>
                            <a:prstClr val="black"/>
                          </a:solidFill>
                          <a:effectLst/>
                          <a:uLnTx/>
                          <a:uFillTx/>
                          <a:latin typeface="Calibri"/>
                          <a:ea typeface="+mn-ea"/>
                          <a:cs typeface="+mn-cs"/>
                        </a:rPr>
                        <a:t>
 Our team in Pasadena, CA, had a memorable time spreading holiday cheer to vulnerable, at-risk children in the local area by stuffing stockings to be distributed by Hillsides. 🎁
Want to make a positive impact in your community and be part of a caring, engaging team? Our Pasadena office is looking for a Technical Assistant to join us! Learn more and apply today: https://bit.ly/3twwzxv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https://quintly-eu-image-storage.s3.amazonaws.com/e33bbb9956bb05844e7317a82c09a400/e7182556f4095c8da21a926f8f34bb50.jpg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15.2985 %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31175267"/>
                  </a:ext>
                </a:extLst>
              </a:tr>
            </a:tbl>
          </a:graphicData>
        </a:graphic>
      </p:graphicFrame>
      <p:sp>
        <p:nvSpPr>
          <p:cNvPr id="4" name="Text Placeholder 3">
            <a:extLst>
              <a:ext uri="{FF2B5EF4-FFF2-40B4-BE49-F238E27FC236}">
                <a16:creationId xmlns:a16="http://schemas.microsoft.com/office/drawing/2014/main" id="{937D1324-2E2E-4594-89D6-578DF7946313}"/>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759719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ABD03-5030-4B0E-976A-F371907BD5A2}"/>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B53EB489-D175-49DC-A190-942BB4E58D02}"/>
              </a:ext>
            </a:extLst>
          </p:cNvPr>
          <p:cNvGraphicFramePr>
            <a:graphicFrameLocks noGrp="1"/>
          </p:cNvGraphicFramePr>
          <p:nvPr>
            <p:ph type="tbl" sz="quarter" idx="13"/>
            <p:extLst>
              <p:ext uri="{D42A27DB-BD31-4B8C-83A1-F6EECF244321}">
                <p14:modId xmlns:p14="http://schemas.microsoft.com/office/powerpoint/2010/main" val="3770120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52257397"/>
                    </a:ext>
                  </a:extLst>
                </a:gridCol>
                <a:gridCol w="1481328">
                  <a:extLst>
                    <a:ext uri="{9D8B030D-6E8A-4147-A177-3AD203B41FA5}">
                      <a16:colId xmlns:a16="http://schemas.microsoft.com/office/drawing/2014/main" val="4255369820"/>
                    </a:ext>
                  </a:extLst>
                </a:gridCol>
                <a:gridCol w="329184">
                  <a:extLst>
                    <a:ext uri="{9D8B030D-6E8A-4147-A177-3AD203B41FA5}">
                      <a16:colId xmlns:a16="http://schemas.microsoft.com/office/drawing/2014/main" val="1264585105"/>
                    </a:ext>
                  </a:extLst>
                </a:gridCol>
                <a:gridCol w="329184">
                  <a:extLst>
                    <a:ext uri="{9D8B030D-6E8A-4147-A177-3AD203B41FA5}">
                      <a16:colId xmlns:a16="http://schemas.microsoft.com/office/drawing/2014/main" val="2398792421"/>
                    </a:ext>
                  </a:extLst>
                </a:gridCol>
                <a:gridCol w="329184">
                  <a:extLst>
                    <a:ext uri="{9D8B030D-6E8A-4147-A177-3AD203B41FA5}">
                      <a16:colId xmlns:a16="http://schemas.microsoft.com/office/drawing/2014/main" val="2999241540"/>
                    </a:ext>
                  </a:extLst>
                </a:gridCol>
                <a:gridCol w="329184">
                  <a:extLst>
                    <a:ext uri="{9D8B030D-6E8A-4147-A177-3AD203B41FA5}">
                      <a16:colId xmlns:a16="http://schemas.microsoft.com/office/drawing/2014/main" val="4138907447"/>
                    </a:ext>
                  </a:extLst>
                </a:gridCol>
                <a:gridCol w="329184">
                  <a:extLst>
                    <a:ext uri="{9D8B030D-6E8A-4147-A177-3AD203B41FA5}">
                      <a16:colId xmlns:a16="http://schemas.microsoft.com/office/drawing/2014/main" val="3487672498"/>
                    </a:ext>
                  </a:extLst>
                </a:gridCol>
                <a:gridCol w="329184">
                  <a:extLst>
                    <a:ext uri="{9D8B030D-6E8A-4147-A177-3AD203B41FA5}">
                      <a16:colId xmlns:a16="http://schemas.microsoft.com/office/drawing/2014/main" val="2101488113"/>
                    </a:ext>
                  </a:extLst>
                </a:gridCol>
                <a:gridCol w="329184">
                  <a:extLst>
                    <a:ext uri="{9D8B030D-6E8A-4147-A177-3AD203B41FA5}">
                      <a16:colId xmlns:a16="http://schemas.microsoft.com/office/drawing/2014/main" val="3486318594"/>
                    </a:ext>
                  </a:extLst>
                </a:gridCol>
                <a:gridCol w="329184">
                  <a:extLst>
                    <a:ext uri="{9D8B030D-6E8A-4147-A177-3AD203B41FA5}">
                      <a16:colId xmlns:a16="http://schemas.microsoft.com/office/drawing/2014/main" val="2634019290"/>
                    </a:ext>
                  </a:extLst>
                </a:gridCol>
                <a:gridCol w="329184">
                  <a:extLst>
                    <a:ext uri="{9D8B030D-6E8A-4147-A177-3AD203B41FA5}">
                      <a16:colId xmlns:a16="http://schemas.microsoft.com/office/drawing/2014/main" val="84792373"/>
                    </a:ext>
                  </a:extLst>
                </a:gridCol>
                <a:gridCol w="329184">
                  <a:extLst>
                    <a:ext uri="{9D8B030D-6E8A-4147-A177-3AD203B41FA5}">
                      <a16:colId xmlns:a16="http://schemas.microsoft.com/office/drawing/2014/main" val="1983813911"/>
                    </a:ext>
                  </a:extLst>
                </a:gridCol>
                <a:gridCol w="329184">
                  <a:extLst>
                    <a:ext uri="{9D8B030D-6E8A-4147-A177-3AD203B41FA5}">
                      <a16:colId xmlns:a16="http://schemas.microsoft.com/office/drawing/2014/main" val="598594316"/>
                    </a:ext>
                  </a:extLst>
                </a:gridCol>
                <a:gridCol w="329184">
                  <a:extLst>
                    <a:ext uri="{9D8B030D-6E8A-4147-A177-3AD203B41FA5}">
                      <a16:colId xmlns:a16="http://schemas.microsoft.com/office/drawing/2014/main" val="1189293222"/>
                    </a:ext>
                  </a:extLst>
                </a:gridCol>
                <a:gridCol w="329184">
                  <a:extLst>
                    <a:ext uri="{9D8B030D-6E8A-4147-A177-3AD203B41FA5}">
                      <a16:colId xmlns:a16="http://schemas.microsoft.com/office/drawing/2014/main" val="101659973"/>
                    </a:ext>
                  </a:extLst>
                </a:gridCol>
                <a:gridCol w="329184">
                  <a:extLst>
                    <a:ext uri="{9D8B030D-6E8A-4147-A177-3AD203B41FA5}">
                      <a16:colId xmlns:a16="http://schemas.microsoft.com/office/drawing/2014/main" val="754880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30804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- 2024-01-17 16:55:57</a:t>
                      </a:r>
                      <a:r>
                        <a:rPr kumimoji="0" lang="en-US" sz="1000" b="0" i="0" u="none" strike="noStrike" kern="1200" cap="none" spc="0" normalizeH="0" baseline="0" noProof="0">
                          <a:ln>
                            <a:noFill/>
                          </a:ln>
                          <a:solidFill>
                            <a:prstClr val="black"/>
                          </a:solidFill>
                          <a:effectLst/>
                          <a:uLnTx/>
                          <a:uFillTx/>
                          <a:latin typeface="Calibri"/>
                          <a:ea typeface="+mn-ea"/>
                          <a:cs typeface="+mn-cs"/>
                        </a:rPr>
                        <a:t>
 Calling all college students! Join an internship program named one of the top 50 in the insurance industry by RISE Professionals for the past three years.
At TMA, we offer: 
✅Hands-on experience with exciting projects and real-world challenges 
✅ Collaboration and networking opportunities with industry experts and mentors
✅ Supportive and inclusive work culture
Exciting opportunities await! Apply now: https://bit.ly/rotational-intern-fb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https://quintly-eu-image-storage.s3.amazonaws.com/e33bbb9956bb05844e7317a82c09a400/9f1b95be211c603c11e166b3ddbdb8d6.jpg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502634349"/>
                  </a:ext>
                </a:extLst>
              </a:tr>
            </a:tbl>
          </a:graphicData>
        </a:graphic>
      </p:graphicFrame>
      <p:sp>
        <p:nvSpPr>
          <p:cNvPr id="4" name="Text Placeholder 3">
            <a:extLst>
              <a:ext uri="{FF2B5EF4-FFF2-40B4-BE49-F238E27FC236}">
                <a16:creationId xmlns:a16="http://schemas.microsoft.com/office/drawing/2014/main" id="{20119037-5E6C-49E4-A77C-44DCAB81C5A5}"/>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021383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71EBD-1119-44E3-A21F-69AD5038E709}"/>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3CD33AD2-6494-4401-9999-245FC720E732}"/>
              </a:ext>
            </a:extLst>
          </p:cNvPr>
          <p:cNvGraphicFramePr>
            <a:graphicFrameLocks noGrp="1"/>
          </p:cNvGraphicFramePr>
          <p:nvPr>
            <p:ph type="tbl" sz="quarter" idx="13"/>
            <p:extLst>
              <p:ext uri="{D42A27DB-BD31-4B8C-83A1-F6EECF244321}">
                <p14:modId xmlns:p14="http://schemas.microsoft.com/office/powerpoint/2010/main" val="3594181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46290057"/>
                    </a:ext>
                  </a:extLst>
                </a:gridCol>
                <a:gridCol w="1481328">
                  <a:extLst>
                    <a:ext uri="{9D8B030D-6E8A-4147-A177-3AD203B41FA5}">
                      <a16:colId xmlns:a16="http://schemas.microsoft.com/office/drawing/2014/main" val="1918706883"/>
                    </a:ext>
                  </a:extLst>
                </a:gridCol>
                <a:gridCol w="329184">
                  <a:extLst>
                    <a:ext uri="{9D8B030D-6E8A-4147-A177-3AD203B41FA5}">
                      <a16:colId xmlns:a16="http://schemas.microsoft.com/office/drawing/2014/main" val="219009608"/>
                    </a:ext>
                  </a:extLst>
                </a:gridCol>
                <a:gridCol w="329184">
                  <a:extLst>
                    <a:ext uri="{9D8B030D-6E8A-4147-A177-3AD203B41FA5}">
                      <a16:colId xmlns:a16="http://schemas.microsoft.com/office/drawing/2014/main" val="1223228053"/>
                    </a:ext>
                  </a:extLst>
                </a:gridCol>
                <a:gridCol w="329184">
                  <a:extLst>
                    <a:ext uri="{9D8B030D-6E8A-4147-A177-3AD203B41FA5}">
                      <a16:colId xmlns:a16="http://schemas.microsoft.com/office/drawing/2014/main" val="2578344329"/>
                    </a:ext>
                  </a:extLst>
                </a:gridCol>
                <a:gridCol w="329184">
                  <a:extLst>
                    <a:ext uri="{9D8B030D-6E8A-4147-A177-3AD203B41FA5}">
                      <a16:colId xmlns:a16="http://schemas.microsoft.com/office/drawing/2014/main" val="428423720"/>
                    </a:ext>
                  </a:extLst>
                </a:gridCol>
                <a:gridCol w="329184">
                  <a:extLst>
                    <a:ext uri="{9D8B030D-6E8A-4147-A177-3AD203B41FA5}">
                      <a16:colId xmlns:a16="http://schemas.microsoft.com/office/drawing/2014/main" val="3109720656"/>
                    </a:ext>
                  </a:extLst>
                </a:gridCol>
                <a:gridCol w="329184">
                  <a:extLst>
                    <a:ext uri="{9D8B030D-6E8A-4147-A177-3AD203B41FA5}">
                      <a16:colId xmlns:a16="http://schemas.microsoft.com/office/drawing/2014/main" val="609950149"/>
                    </a:ext>
                  </a:extLst>
                </a:gridCol>
                <a:gridCol w="329184">
                  <a:extLst>
                    <a:ext uri="{9D8B030D-6E8A-4147-A177-3AD203B41FA5}">
                      <a16:colId xmlns:a16="http://schemas.microsoft.com/office/drawing/2014/main" val="2198153266"/>
                    </a:ext>
                  </a:extLst>
                </a:gridCol>
                <a:gridCol w="329184">
                  <a:extLst>
                    <a:ext uri="{9D8B030D-6E8A-4147-A177-3AD203B41FA5}">
                      <a16:colId xmlns:a16="http://schemas.microsoft.com/office/drawing/2014/main" val="715203672"/>
                    </a:ext>
                  </a:extLst>
                </a:gridCol>
                <a:gridCol w="329184">
                  <a:extLst>
                    <a:ext uri="{9D8B030D-6E8A-4147-A177-3AD203B41FA5}">
                      <a16:colId xmlns:a16="http://schemas.microsoft.com/office/drawing/2014/main" val="1733444563"/>
                    </a:ext>
                  </a:extLst>
                </a:gridCol>
                <a:gridCol w="329184">
                  <a:extLst>
                    <a:ext uri="{9D8B030D-6E8A-4147-A177-3AD203B41FA5}">
                      <a16:colId xmlns:a16="http://schemas.microsoft.com/office/drawing/2014/main" val="3942247472"/>
                    </a:ext>
                  </a:extLst>
                </a:gridCol>
                <a:gridCol w="329184">
                  <a:extLst>
                    <a:ext uri="{9D8B030D-6E8A-4147-A177-3AD203B41FA5}">
                      <a16:colId xmlns:a16="http://schemas.microsoft.com/office/drawing/2014/main" val="1348197311"/>
                    </a:ext>
                  </a:extLst>
                </a:gridCol>
                <a:gridCol w="329184">
                  <a:extLst>
                    <a:ext uri="{9D8B030D-6E8A-4147-A177-3AD203B41FA5}">
                      <a16:colId xmlns:a16="http://schemas.microsoft.com/office/drawing/2014/main" val="1162070770"/>
                    </a:ext>
                  </a:extLst>
                </a:gridCol>
                <a:gridCol w="329184">
                  <a:extLst>
                    <a:ext uri="{9D8B030D-6E8A-4147-A177-3AD203B41FA5}">
                      <a16:colId xmlns:a16="http://schemas.microsoft.com/office/drawing/2014/main" val="345226109"/>
                    </a:ext>
                  </a:extLst>
                </a:gridCol>
                <a:gridCol w="329184">
                  <a:extLst>
                    <a:ext uri="{9D8B030D-6E8A-4147-A177-3AD203B41FA5}">
                      <a16:colId xmlns:a16="http://schemas.microsoft.com/office/drawing/2014/main" val="2803922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0670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- 2024-01-22 16:23:34</a:t>
                      </a:r>
                      <a:r>
                        <a:rPr kumimoji="0" lang="en-US" sz="1000" b="0" i="0" u="none" strike="noStrike" kern="1200" cap="none" spc="0" normalizeH="0" baseline="0" noProof="0">
                          <a:ln>
                            <a:noFill/>
                          </a:ln>
                          <a:solidFill>
                            <a:prstClr val="black"/>
                          </a:solidFill>
                          <a:effectLst/>
                          <a:uLnTx/>
                          <a:uFillTx/>
                          <a:latin typeface="Calibri"/>
                          <a:ea typeface="+mn-ea"/>
                          <a:cs typeface="+mn-cs"/>
                        </a:rPr>
                        <a:t>
 Our Pasadena, CA team is making a positive impact in their community by supporting their charity of the month - Chrysalis!
Chrysalis provides resources and support for people experiencing homelessness and low-income individuals to find and retain employment and create a pathway to self-sufficiency.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https://quintly-eu-image-storage.s3.amazonaws.com/e33bbb9956bb05844e7317a82c09a400/1c41cb7ff92ca52a5c4cd452a8b6e8d5.jpg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96869060"/>
                  </a:ext>
                </a:extLst>
              </a:tr>
            </a:tbl>
          </a:graphicData>
        </a:graphic>
      </p:graphicFrame>
      <p:sp>
        <p:nvSpPr>
          <p:cNvPr id="4" name="Text Placeholder 3">
            <a:extLst>
              <a:ext uri="{FF2B5EF4-FFF2-40B4-BE49-F238E27FC236}">
                <a16:creationId xmlns:a16="http://schemas.microsoft.com/office/drawing/2014/main" id="{CCC17DD4-322E-4BF2-9D2A-707BF25019F5}"/>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78610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7399A-68EF-4835-9644-CB55B872FDF4}"/>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BE968464-A55A-46B9-A8F8-AB949C5625CF}"/>
              </a:ext>
            </a:extLst>
          </p:cNvPr>
          <p:cNvGraphicFramePr>
            <a:graphicFrameLocks noGrp="1"/>
          </p:cNvGraphicFramePr>
          <p:nvPr>
            <p:ph type="tbl" sz="quarter" idx="13"/>
            <p:extLst>
              <p:ext uri="{D42A27DB-BD31-4B8C-83A1-F6EECF244321}">
                <p14:modId xmlns:p14="http://schemas.microsoft.com/office/powerpoint/2010/main" val="4248471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849136784"/>
                    </a:ext>
                  </a:extLst>
                </a:gridCol>
                <a:gridCol w="576072">
                  <a:extLst>
                    <a:ext uri="{9D8B030D-6E8A-4147-A177-3AD203B41FA5}">
                      <a16:colId xmlns:a16="http://schemas.microsoft.com/office/drawing/2014/main" val="2072441800"/>
                    </a:ext>
                  </a:extLst>
                </a:gridCol>
                <a:gridCol w="576072">
                  <a:extLst>
                    <a:ext uri="{9D8B030D-6E8A-4147-A177-3AD203B41FA5}">
                      <a16:colId xmlns:a16="http://schemas.microsoft.com/office/drawing/2014/main" val="3252881649"/>
                    </a:ext>
                  </a:extLst>
                </a:gridCol>
                <a:gridCol w="576072">
                  <a:extLst>
                    <a:ext uri="{9D8B030D-6E8A-4147-A177-3AD203B41FA5}">
                      <a16:colId xmlns:a16="http://schemas.microsoft.com/office/drawing/2014/main" val="1030201622"/>
                    </a:ext>
                  </a:extLst>
                </a:gridCol>
                <a:gridCol w="576072">
                  <a:extLst>
                    <a:ext uri="{9D8B030D-6E8A-4147-A177-3AD203B41FA5}">
                      <a16:colId xmlns:a16="http://schemas.microsoft.com/office/drawing/2014/main" val="3670048837"/>
                    </a:ext>
                  </a:extLst>
                </a:gridCol>
                <a:gridCol w="576072">
                  <a:extLst>
                    <a:ext uri="{9D8B030D-6E8A-4147-A177-3AD203B41FA5}">
                      <a16:colId xmlns:a16="http://schemas.microsoft.com/office/drawing/2014/main" val="2698219411"/>
                    </a:ext>
                  </a:extLst>
                </a:gridCol>
                <a:gridCol w="576072">
                  <a:extLst>
                    <a:ext uri="{9D8B030D-6E8A-4147-A177-3AD203B41FA5}">
                      <a16:colId xmlns:a16="http://schemas.microsoft.com/office/drawing/2014/main" val="1576880461"/>
                    </a:ext>
                  </a:extLst>
                </a:gridCol>
                <a:gridCol w="576072">
                  <a:extLst>
                    <a:ext uri="{9D8B030D-6E8A-4147-A177-3AD203B41FA5}">
                      <a16:colId xmlns:a16="http://schemas.microsoft.com/office/drawing/2014/main" val="2342890065"/>
                    </a:ext>
                  </a:extLst>
                </a:gridCol>
                <a:gridCol w="576072">
                  <a:extLst>
                    <a:ext uri="{9D8B030D-6E8A-4147-A177-3AD203B41FA5}">
                      <a16:colId xmlns:a16="http://schemas.microsoft.com/office/drawing/2014/main" val="1509930041"/>
                    </a:ext>
                  </a:extLst>
                </a:gridCol>
                <a:gridCol w="576072">
                  <a:extLst>
                    <a:ext uri="{9D8B030D-6E8A-4147-A177-3AD203B41FA5}">
                      <a16:colId xmlns:a16="http://schemas.microsoft.com/office/drawing/2014/main" val="1393086034"/>
                    </a:ext>
                  </a:extLst>
                </a:gridCol>
                <a:gridCol w="576072">
                  <a:extLst>
                    <a:ext uri="{9D8B030D-6E8A-4147-A177-3AD203B41FA5}">
                      <a16:colId xmlns:a16="http://schemas.microsoft.com/office/drawing/2014/main" val="701791402"/>
                    </a:ext>
                  </a:extLst>
                </a:gridCol>
                <a:gridCol w="576072">
                  <a:extLst>
                    <a:ext uri="{9D8B030D-6E8A-4147-A177-3AD203B41FA5}">
                      <a16:colId xmlns:a16="http://schemas.microsoft.com/office/drawing/2014/main" val="2109264387"/>
                    </a:ext>
                  </a:extLst>
                </a:gridCol>
                <a:gridCol w="576072">
                  <a:extLst>
                    <a:ext uri="{9D8B030D-6E8A-4147-A177-3AD203B41FA5}">
                      <a16:colId xmlns:a16="http://schemas.microsoft.com/office/drawing/2014/main" val="42966467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73380987"/>
                  </a:ext>
                </a:extLst>
              </a:tr>
              <a:tr h="370840">
                <a:tc>
                  <a:txBody>
                    <a:bodyPr/>
                    <a:lstStyle/>
                    <a:p>
                      <a:r>
                        <a:rPr lang="en-US" sz="1000"/>
                        <a:t>283</a:t>
                      </a:r>
                    </a:p>
                  </a:txBody>
                  <a:tcPr/>
                </a:tc>
                <a:tc>
                  <a:txBody>
                    <a:bodyPr/>
                    <a:lstStyle/>
                    <a:p>
                      <a:r>
                        <a:rPr lang="en-US" sz="1000"/>
                        <a:t>4</a:t>
                      </a:r>
                    </a:p>
                  </a:txBody>
                  <a:tcPr/>
                </a:tc>
                <a:tc>
                  <a:txBody>
                    <a:bodyPr/>
                    <a:lstStyle/>
                    <a:p>
                      <a:r>
                        <a:rPr lang="en-US" sz="1000"/>
                        <a:t>12</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12</a:t>
                      </a:r>
                    </a:p>
                  </a:txBody>
                  <a:tcPr/>
                </a:tc>
                <a:tc>
                  <a:txBody>
                    <a:bodyPr/>
                    <a:lstStyle/>
                    <a:p>
                      <a:r>
                        <a:rPr lang="en-US" sz="1000"/>
                        <a:t>0</a:t>
                      </a:r>
                    </a:p>
                  </a:txBody>
                  <a:tcPr/>
                </a:tc>
                <a:tc>
                  <a:txBody>
                    <a:bodyPr/>
                    <a:lstStyle/>
                    <a:p>
                      <a:r>
                        <a:rPr lang="en-US" sz="1000"/>
                        <a:t>9</a:t>
                      </a:r>
                    </a:p>
                  </a:txBody>
                  <a:tcPr/>
                </a:tc>
                <a:tc>
                  <a:txBody>
                    <a:bodyPr/>
                    <a:lstStyle/>
                    <a:p>
                      <a:r>
                        <a:rPr lang="en-US" sz="1000"/>
                        <a:t>0.3855 %</a:t>
                      </a:r>
                    </a:p>
                  </a:txBody>
                  <a:tcPr/>
                </a:tc>
                <a:tc>
                  <a:txBody>
                    <a:bodyPr/>
                    <a:lstStyle/>
                    <a:p>
                      <a:r>
                        <a:rPr lang="en-US" sz="1000"/>
                        <a:t>0.0 %</a:t>
                      </a:r>
                    </a:p>
                  </a:txBody>
                  <a:tcPr/>
                </a:tc>
                <a:extLst>
                  <a:ext uri="{0D108BD9-81ED-4DB2-BD59-A6C34878D82A}">
                    <a16:rowId xmlns:a16="http://schemas.microsoft.com/office/drawing/2014/main" val="2234120591"/>
                  </a:ext>
                </a:extLst>
              </a:tr>
            </a:tbl>
          </a:graphicData>
        </a:graphic>
      </p:graphicFrame>
      <p:sp>
        <p:nvSpPr>
          <p:cNvPr id="4" name="Text Placeholder 3">
            <a:extLst>
              <a:ext uri="{FF2B5EF4-FFF2-40B4-BE49-F238E27FC236}">
                <a16:creationId xmlns:a16="http://schemas.microsoft.com/office/drawing/2014/main" id="{E9EA0F38-0840-4890-B367-1F6F47F811CB}"/>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473199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2E3DF-1682-4871-9DCA-B2D1CE02ED62}"/>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FDBC9B9B-F500-4B06-B3D5-C9E5D5B7EAD8}"/>
              </a:ext>
            </a:extLst>
          </p:cNvPr>
          <p:cNvGraphicFramePr>
            <a:graphicFrameLocks noGrp="1"/>
          </p:cNvGraphicFramePr>
          <p:nvPr>
            <p:ph type="chart" sz="quarter" idx="13"/>
            <p:extLst>
              <p:ext uri="{D42A27DB-BD31-4B8C-83A1-F6EECF244321}">
                <p14:modId xmlns:p14="http://schemas.microsoft.com/office/powerpoint/2010/main" val="25832602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41BB76-392A-4809-966D-9CA872434F4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D5503CC-53FB-4003-8174-966A07910B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4273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28B91-1846-4452-954D-B951AEF1BE4D}"/>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E4D0D479-04C0-4DF0-A217-2BE790CF16DC}"/>
              </a:ext>
            </a:extLst>
          </p:cNvPr>
          <p:cNvGraphicFramePr>
            <a:graphicFrameLocks noGrp="1"/>
          </p:cNvGraphicFramePr>
          <p:nvPr>
            <p:ph type="chart" sz="quarter" idx="13"/>
            <p:extLst>
              <p:ext uri="{D42A27DB-BD31-4B8C-83A1-F6EECF244321}">
                <p14:modId xmlns:p14="http://schemas.microsoft.com/office/powerpoint/2010/main" val="2186523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11F57E-5374-4871-AD2E-214540B45B2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C96FF88-BB91-4077-82A4-0429E0BB1F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636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B7E5D-4642-4910-8248-3960CC39B6AD}"/>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5B6EB40A-46C6-4815-A82B-5A660ABF604E}"/>
              </a:ext>
            </a:extLst>
          </p:cNvPr>
          <p:cNvGraphicFramePr>
            <a:graphicFrameLocks noGrp="1"/>
          </p:cNvGraphicFramePr>
          <p:nvPr>
            <p:ph type="chart" sz="quarter" idx="13"/>
            <p:extLst>
              <p:ext uri="{D42A27DB-BD31-4B8C-83A1-F6EECF244321}">
                <p14:modId xmlns:p14="http://schemas.microsoft.com/office/powerpoint/2010/main" val="7747742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97E362-6E8C-40F3-8683-627DE7F4162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5891D71-50F1-4407-80D8-F1D91204FB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2438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BD524-5692-46CC-A177-43157C115309}"/>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9ADA3514-29D7-4663-96BD-1CE506C6B8C5}"/>
              </a:ext>
            </a:extLst>
          </p:cNvPr>
          <p:cNvGraphicFramePr>
            <a:graphicFrameLocks noGrp="1"/>
          </p:cNvGraphicFramePr>
          <p:nvPr>
            <p:ph type="tbl" sz="quarter" idx="13"/>
            <p:extLst>
              <p:ext uri="{D42A27DB-BD31-4B8C-83A1-F6EECF244321}">
                <p14:modId xmlns:p14="http://schemas.microsoft.com/office/powerpoint/2010/main" val="2126881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23770385"/>
                    </a:ext>
                  </a:extLst>
                </a:gridCol>
                <a:gridCol w="1152144">
                  <a:extLst>
                    <a:ext uri="{9D8B030D-6E8A-4147-A177-3AD203B41FA5}">
                      <a16:colId xmlns:a16="http://schemas.microsoft.com/office/drawing/2014/main" val="170757849"/>
                    </a:ext>
                  </a:extLst>
                </a:gridCol>
                <a:gridCol w="1152144">
                  <a:extLst>
                    <a:ext uri="{9D8B030D-6E8A-4147-A177-3AD203B41FA5}">
                      <a16:colId xmlns:a16="http://schemas.microsoft.com/office/drawing/2014/main" val="596550496"/>
                    </a:ext>
                  </a:extLst>
                </a:gridCol>
                <a:gridCol w="1152144">
                  <a:extLst>
                    <a:ext uri="{9D8B030D-6E8A-4147-A177-3AD203B41FA5}">
                      <a16:colId xmlns:a16="http://schemas.microsoft.com/office/drawing/2014/main" val="4151692638"/>
                    </a:ext>
                  </a:extLst>
                </a:gridCol>
                <a:gridCol w="1152144">
                  <a:extLst>
                    <a:ext uri="{9D8B030D-6E8A-4147-A177-3AD203B41FA5}">
                      <a16:colId xmlns:a16="http://schemas.microsoft.com/office/drawing/2014/main" val="3046616661"/>
                    </a:ext>
                  </a:extLst>
                </a:gridCol>
                <a:gridCol w="1152144">
                  <a:extLst>
                    <a:ext uri="{9D8B030D-6E8A-4147-A177-3AD203B41FA5}">
                      <a16:colId xmlns:a16="http://schemas.microsoft.com/office/drawing/2014/main" val="4236018250"/>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046254917"/>
                  </a:ext>
                </a:extLst>
              </a:tr>
              <a:tr h="370840">
                <a:tc>
                  <a:txBody>
                    <a:bodyPr/>
                    <a:lstStyle/>
                    <a:p>
                      <a:r>
                        <a:rPr lang="en-US" sz="1000" b="1"/>
                        <a:t>@TokioMAmerica - 2024-01-22 16:15:57</a:t>
                      </a:r>
                      <a:r>
                        <a:rPr lang="en-US" sz="1000"/>
                        <a:t>
 Our Pasadena, CA team makes a positive impact in their community by supporting their January charity - Chrysalis! @ChrysalisSoCal provides resources for people experiencing homelessness &amp;amp; low-income individuals to find &amp;amp; retain employment &amp;amp; create a pathway to self-sufficiency. https://t.co/FbIGK70Bdf</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1.4286 %</a:t>
                      </a:r>
                    </a:p>
                  </a:txBody>
                  <a:tcPr/>
                </a:tc>
                <a:extLst>
                  <a:ext uri="{0D108BD9-81ED-4DB2-BD59-A6C34878D82A}">
                    <a16:rowId xmlns:a16="http://schemas.microsoft.com/office/drawing/2014/main" val="3344342043"/>
                  </a:ext>
                </a:extLst>
              </a:tr>
              <a:tr h="370840">
                <a:tc>
                  <a:txBody>
                    <a:bodyPr/>
                    <a:lstStyle/>
                    <a:p>
                      <a:r>
                        <a:rPr lang="en-US" sz="1000" b="1"/>
                        <a:t>@TokioMAmerica - 2024-01-19 15:51:04</a:t>
                      </a:r>
                      <a:r>
                        <a:rPr lang="en-US" sz="1000"/>
                        <a:t>
 New Year, New Charity! Our Chicago team chose Ladies of Virtue as their January charity. @LOVChicago instills purpose, passion &amp;amp; preserverance in girls, ages 9-18, preparing them for college, careers &amp;amp; to be change agents. We help through mentoring, volunteering &amp;amp; donating! https://t.co/ivlVFVHrtm</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0.7168 %</a:t>
                      </a:r>
                    </a:p>
                  </a:txBody>
                  <a:tcPr/>
                </a:tc>
                <a:extLst>
                  <a:ext uri="{0D108BD9-81ED-4DB2-BD59-A6C34878D82A}">
                    <a16:rowId xmlns:a16="http://schemas.microsoft.com/office/drawing/2014/main" val="264351863"/>
                  </a:ext>
                </a:extLst>
              </a:tr>
              <a:tr h="370840">
                <a:tc>
                  <a:txBody>
                    <a:bodyPr/>
                    <a:lstStyle/>
                    <a:p>
                      <a:r>
                        <a:rPr lang="en-US" sz="1000" b="1"/>
                        <a:t>@TokioMAmerica - 2024-01-17 16:51:16</a:t>
                      </a:r>
                      <a:r>
                        <a:rPr lang="en-US" sz="1000"/>
                        <a:t>
 Join an internship program named 1 of the top 50 in the insurance industry by RISE Professionals for the past 3 years. We offer hands-on experience with projects &amp;amp; real-world challenges, networking opportunities with experts &amp;amp; mentors &amp;amp; more. Apply now: https://t.co/cGJaGAaQ0M https://t.co/I9J3GSjYq8</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0.7143 %</a:t>
                      </a:r>
                    </a:p>
                  </a:txBody>
                  <a:tcPr/>
                </a:tc>
                <a:extLst>
                  <a:ext uri="{0D108BD9-81ED-4DB2-BD59-A6C34878D82A}">
                    <a16:rowId xmlns:a16="http://schemas.microsoft.com/office/drawing/2014/main" val="2832345153"/>
                  </a:ext>
                </a:extLst>
              </a:tr>
            </a:tbl>
          </a:graphicData>
        </a:graphic>
      </p:graphicFrame>
      <p:sp>
        <p:nvSpPr>
          <p:cNvPr id="4" name="Text Placeholder 3">
            <a:extLst>
              <a:ext uri="{FF2B5EF4-FFF2-40B4-BE49-F238E27FC236}">
                <a16:creationId xmlns:a16="http://schemas.microsoft.com/office/drawing/2014/main" id="{2DE32D6F-9FCF-45DB-933A-BC18BBA2E9D3}"/>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909538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EBEA9-A27C-4F98-8450-7BA9F5EE068A}"/>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D1DD710B-C6A8-413C-8CDB-4B56D7F622E3}"/>
              </a:ext>
            </a:extLst>
          </p:cNvPr>
          <p:cNvGraphicFramePr>
            <a:graphicFrameLocks noGrp="1"/>
          </p:cNvGraphicFramePr>
          <p:nvPr>
            <p:ph type="tbl" sz="quarter" idx="13"/>
            <p:extLst>
              <p:ext uri="{D42A27DB-BD31-4B8C-83A1-F6EECF244321}">
                <p14:modId xmlns:p14="http://schemas.microsoft.com/office/powerpoint/2010/main" val="2256633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446237155"/>
                    </a:ext>
                  </a:extLst>
                </a:gridCol>
                <a:gridCol w="658368">
                  <a:extLst>
                    <a:ext uri="{9D8B030D-6E8A-4147-A177-3AD203B41FA5}">
                      <a16:colId xmlns:a16="http://schemas.microsoft.com/office/drawing/2014/main" val="4239129524"/>
                    </a:ext>
                  </a:extLst>
                </a:gridCol>
                <a:gridCol w="658368">
                  <a:extLst>
                    <a:ext uri="{9D8B030D-6E8A-4147-A177-3AD203B41FA5}">
                      <a16:colId xmlns:a16="http://schemas.microsoft.com/office/drawing/2014/main" val="3075725528"/>
                    </a:ext>
                  </a:extLst>
                </a:gridCol>
                <a:gridCol w="658368">
                  <a:extLst>
                    <a:ext uri="{9D8B030D-6E8A-4147-A177-3AD203B41FA5}">
                      <a16:colId xmlns:a16="http://schemas.microsoft.com/office/drawing/2014/main" val="3188337867"/>
                    </a:ext>
                  </a:extLst>
                </a:gridCol>
                <a:gridCol w="658368">
                  <a:extLst>
                    <a:ext uri="{9D8B030D-6E8A-4147-A177-3AD203B41FA5}">
                      <a16:colId xmlns:a16="http://schemas.microsoft.com/office/drawing/2014/main" val="1512937819"/>
                    </a:ext>
                  </a:extLst>
                </a:gridCol>
                <a:gridCol w="658368">
                  <a:extLst>
                    <a:ext uri="{9D8B030D-6E8A-4147-A177-3AD203B41FA5}">
                      <a16:colId xmlns:a16="http://schemas.microsoft.com/office/drawing/2014/main" val="1030442805"/>
                    </a:ext>
                  </a:extLst>
                </a:gridCol>
                <a:gridCol w="658368">
                  <a:extLst>
                    <a:ext uri="{9D8B030D-6E8A-4147-A177-3AD203B41FA5}">
                      <a16:colId xmlns:a16="http://schemas.microsoft.com/office/drawing/2014/main" val="603320842"/>
                    </a:ext>
                  </a:extLst>
                </a:gridCol>
                <a:gridCol w="658368">
                  <a:extLst>
                    <a:ext uri="{9D8B030D-6E8A-4147-A177-3AD203B41FA5}">
                      <a16:colId xmlns:a16="http://schemas.microsoft.com/office/drawing/2014/main" val="3204027057"/>
                    </a:ext>
                  </a:extLst>
                </a:gridCol>
                <a:gridCol w="658368">
                  <a:extLst>
                    <a:ext uri="{9D8B030D-6E8A-4147-A177-3AD203B41FA5}">
                      <a16:colId xmlns:a16="http://schemas.microsoft.com/office/drawing/2014/main" val="3974701098"/>
                    </a:ext>
                  </a:extLst>
                </a:gridCol>
                <a:gridCol w="658368">
                  <a:extLst>
                    <a:ext uri="{9D8B030D-6E8A-4147-A177-3AD203B41FA5}">
                      <a16:colId xmlns:a16="http://schemas.microsoft.com/office/drawing/2014/main" val="3736436785"/>
                    </a:ext>
                  </a:extLst>
                </a:gridCol>
                <a:gridCol w="658368">
                  <a:extLst>
                    <a:ext uri="{9D8B030D-6E8A-4147-A177-3AD203B41FA5}">
                      <a16:colId xmlns:a16="http://schemas.microsoft.com/office/drawing/2014/main" val="682823061"/>
                    </a:ext>
                  </a:extLst>
                </a:gridCol>
                <a:gridCol w="658368">
                  <a:extLst>
                    <a:ext uri="{9D8B030D-6E8A-4147-A177-3AD203B41FA5}">
                      <a16:colId xmlns:a16="http://schemas.microsoft.com/office/drawing/2014/main" val="385745299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472753705"/>
                  </a:ext>
                </a:extLst>
              </a:tr>
              <a:tr h="370840">
                <a:tc>
                  <a:txBody>
                    <a:bodyPr/>
                    <a:lstStyle/>
                    <a:p>
                      <a:r>
                        <a:rPr lang="en-US" sz="1000"/>
                        <a:t>21633</a:t>
                      </a:r>
                    </a:p>
                  </a:txBody>
                  <a:tcPr/>
                </a:tc>
                <a:tc>
                  <a:txBody>
                    <a:bodyPr/>
                    <a:lstStyle/>
                    <a:p>
                      <a:r>
                        <a:rPr lang="en-US" sz="1000"/>
                        <a:t>132</a:t>
                      </a:r>
                    </a:p>
                  </a:txBody>
                  <a:tcPr/>
                </a:tc>
                <a:tc>
                  <a:txBody>
                    <a:bodyPr/>
                    <a:lstStyle/>
                    <a:p>
                      <a:r>
                        <a:rPr lang="en-US" sz="1000"/>
                        <a:t>12</a:t>
                      </a:r>
                    </a:p>
                  </a:txBody>
                  <a:tcPr/>
                </a:tc>
                <a:tc>
                  <a:txBody>
                    <a:bodyPr/>
                    <a:lstStyle/>
                    <a:p>
                      <a:r>
                        <a:rPr lang="en-US" sz="1000"/>
                        <a:t>390</a:t>
                      </a:r>
                    </a:p>
                  </a:txBody>
                  <a:tcPr/>
                </a:tc>
                <a:tc>
                  <a:txBody>
                    <a:bodyPr/>
                    <a:lstStyle/>
                    <a:p>
                      <a:r>
                        <a:rPr lang="en-US" sz="1000"/>
                        <a:t>32.5</a:t>
                      </a:r>
                    </a:p>
                  </a:txBody>
                  <a:tcPr/>
                </a:tc>
                <a:tc>
                  <a:txBody>
                    <a:bodyPr/>
                    <a:lstStyle/>
                    <a:p>
                      <a:r>
                        <a:rPr lang="en-US" sz="1000"/>
                        <a:t>2</a:t>
                      </a:r>
                    </a:p>
                  </a:txBody>
                  <a:tcPr/>
                </a:tc>
                <a:tc>
                  <a:txBody>
                    <a:bodyPr/>
                    <a:lstStyle/>
                    <a:p>
                      <a:r>
                        <a:rPr lang="en-US" sz="1000"/>
                        <a:t>6</a:t>
                      </a:r>
                    </a:p>
                  </a:txBody>
                  <a:tcPr/>
                </a:tc>
                <a:tc>
                  <a:txBody>
                    <a:bodyPr/>
                    <a:lstStyle/>
                    <a:p>
                      <a:r>
                        <a:rPr lang="en-US" sz="1000"/>
                        <a:t>1636</a:t>
                      </a:r>
                    </a:p>
                  </a:txBody>
                  <a:tcPr/>
                </a:tc>
                <a:tc>
                  <a:txBody>
                    <a:bodyPr/>
                    <a:lstStyle/>
                    <a:p>
                      <a:r>
                        <a:rPr lang="en-US" sz="1000"/>
                        <a:t>18575</a:t>
                      </a:r>
                    </a:p>
                  </a:txBody>
                  <a:tcPr/>
                </a:tc>
                <a:tc>
                  <a:txBody>
                    <a:bodyPr/>
                    <a:lstStyle/>
                    <a:p>
                      <a:r>
                        <a:rPr lang="en-US" sz="1000"/>
                        <a:t>1547.9166666667</a:t>
                      </a:r>
                    </a:p>
                  </a:txBody>
                  <a:tcPr/>
                </a:tc>
                <a:tc>
                  <a:txBody>
                    <a:bodyPr/>
                    <a:lstStyle/>
                    <a:p>
                      <a:r>
                        <a:rPr lang="en-US" sz="1000"/>
                        <a:t>9.1660396084601 %</a:t>
                      </a:r>
                    </a:p>
                  </a:txBody>
                  <a:tcPr/>
                </a:tc>
                <a:tc>
                  <a:txBody>
                    <a:bodyPr/>
                    <a:lstStyle/>
                    <a:p>
                      <a:r>
                        <a:rPr lang="en-US" sz="1000"/>
                        <a:t>718</a:t>
                      </a:r>
                    </a:p>
                  </a:txBody>
                  <a:tcPr/>
                </a:tc>
                <a:extLst>
                  <a:ext uri="{0D108BD9-81ED-4DB2-BD59-A6C34878D82A}">
                    <a16:rowId xmlns:a16="http://schemas.microsoft.com/office/drawing/2014/main" val="2902378284"/>
                  </a:ext>
                </a:extLst>
              </a:tr>
            </a:tbl>
          </a:graphicData>
        </a:graphic>
      </p:graphicFrame>
      <p:sp>
        <p:nvSpPr>
          <p:cNvPr id="4" name="Text Placeholder 3">
            <a:extLst>
              <a:ext uri="{FF2B5EF4-FFF2-40B4-BE49-F238E27FC236}">
                <a16:creationId xmlns:a16="http://schemas.microsoft.com/office/drawing/2014/main" id="{5A7AA682-AD1B-445E-A587-656735C4DEE2}"/>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8019903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E5292-6CFF-4380-8FBE-CAFFC71836BB}"/>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3C42A66A-2388-4080-8A95-5F533C53BC14}"/>
              </a:ext>
            </a:extLst>
          </p:cNvPr>
          <p:cNvGraphicFramePr>
            <a:graphicFrameLocks noGrp="1"/>
          </p:cNvGraphicFramePr>
          <p:nvPr>
            <p:ph type="chart" sz="quarter" idx="13"/>
            <p:extLst>
              <p:ext uri="{D42A27DB-BD31-4B8C-83A1-F6EECF244321}">
                <p14:modId xmlns:p14="http://schemas.microsoft.com/office/powerpoint/2010/main" val="1590748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8EF146-AE14-465F-AE34-6DF94437D3F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DF5E550-4610-4FEC-8D2C-DA5672DC53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9617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AE833-E10C-4A89-A274-0773EE23EEE3}"/>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F86CF104-70C8-4F13-99D0-360E5CBFBE13}"/>
              </a:ext>
            </a:extLst>
          </p:cNvPr>
          <p:cNvGraphicFramePr>
            <a:graphicFrameLocks noGrp="1"/>
          </p:cNvGraphicFramePr>
          <p:nvPr>
            <p:ph type="chart" sz="quarter" idx="13"/>
            <p:extLst>
              <p:ext uri="{D42A27DB-BD31-4B8C-83A1-F6EECF244321}">
                <p14:modId xmlns:p14="http://schemas.microsoft.com/office/powerpoint/2010/main" val="3772003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B975FD-7B14-47D9-AF0F-B99B5F6E212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FE7ACDB-348F-4C18-B790-5CB9EFA782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48412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BA02D-5A85-4BD9-9C5C-982A2C841528}"/>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B571C250-33F4-435E-AD73-3DF69C744A78}"/>
              </a:ext>
            </a:extLst>
          </p:cNvPr>
          <p:cNvGraphicFramePr>
            <a:graphicFrameLocks noGrp="1"/>
          </p:cNvGraphicFramePr>
          <p:nvPr>
            <p:ph type="chart" sz="quarter" idx="13"/>
            <p:extLst>
              <p:ext uri="{D42A27DB-BD31-4B8C-83A1-F6EECF244321}">
                <p14:modId xmlns:p14="http://schemas.microsoft.com/office/powerpoint/2010/main" val="31718678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82DB88-E184-4812-9BDC-75C241A23C6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4730D32-57F2-4962-AB8E-8B44025B99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5071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393E7-C23D-4320-B8A4-64EC79403634}"/>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1EC02C80-F963-46FE-A20A-1BDF01E0C84E}"/>
              </a:ext>
            </a:extLst>
          </p:cNvPr>
          <p:cNvGraphicFramePr>
            <a:graphicFrameLocks noGrp="1"/>
          </p:cNvGraphicFramePr>
          <p:nvPr>
            <p:ph type="chart" sz="quarter" idx="13"/>
            <p:extLst>
              <p:ext uri="{D42A27DB-BD31-4B8C-83A1-F6EECF244321}">
                <p14:modId xmlns:p14="http://schemas.microsoft.com/office/powerpoint/2010/main" val="28071240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D11141-57C5-476E-9890-BDBD6DE4F13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1DDB68E-DCA6-4C18-BFB8-D6DBF94FD7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2135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F3B47-9CF9-40D2-A2C0-FB3AD90409B0}"/>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D0E6F0E4-88BE-4E1C-AA5F-3662F6DB22C6}"/>
              </a:ext>
            </a:extLst>
          </p:cNvPr>
          <p:cNvGraphicFramePr>
            <a:graphicFrameLocks noGrp="1"/>
          </p:cNvGraphicFramePr>
          <p:nvPr>
            <p:ph type="tbl" sz="quarter" idx="13"/>
            <p:extLst>
              <p:ext uri="{D42A27DB-BD31-4B8C-83A1-F6EECF244321}">
                <p14:modId xmlns:p14="http://schemas.microsoft.com/office/powerpoint/2010/main" val="83939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03169388"/>
                    </a:ext>
                  </a:extLst>
                </a:gridCol>
                <a:gridCol w="740664">
                  <a:extLst>
                    <a:ext uri="{9D8B030D-6E8A-4147-A177-3AD203B41FA5}">
                      <a16:colId xmlns:a16="http://schemas.microsoft.com/office/drawing/2014/main" val="3778271200"/>
                    </a:ext>
                  </a:extLst>
                </a:gridCol>
                <a:gridCol w="740664">
                  <a:extLst>
                    <a:ext uri="{9D8B030D-6E8A-4147-A177-3AD203B41FA5}">
                      <a16:colId xmlns:a16="http://schemas.microsoft.com/office/drawing/2014/main" val="3597391479"/>
                    </a:ext>
                  </a:extLst>
                </a:gridCol>
                <a:gridCol w="740664">
                  <a:extLst>
                    <a:ext uri="{9D8B030D-6E8A-4147-A177-3AD203B41FA5}">
                      <a16:colId xmlns:a16="http://schemas.microsoft.com/office/drawing/2014/main" val="566520764"/>
                    </a:ext>
                  </a:extLst>
                </a:gridCol>
                <a:gridCol w="740664">
                  <a:extLst>
                    <a:ext uri="{9D8B030D-6E8A-4147-A177-3AD203B41FA5}">
                      <a16:colId xmlns:a16="http://schemas.microsoft.com/office/drawing/2014/main" val="2992130751"/>
                    </a:ext>
                  </a:extLst>
                </a:gridCol>
                <a:gridCol w="740664">
                  <a:extLst>
                    <a:ext uri="{9D8B030D-6E8A-4147-A177-3AD203B41FA5}">
                      <a16:colId xmlns:a16="http://schemas.microsoft.com/office/drawing/2014/main" val="2840192882"/>
                    </a:ext>
                  </a:extLst>
                </a:gridCol>
                <a:gridCol w="740664">
                  <a:extLst>
                    <a:ext uri="{9D8B030D-6E8A-4147-A177-3AD203B41FA5}">
                      <a16:colId xmlns:a16="http://schemas.microsoft.com/office/drawing/2014/main" val="4235543592"/>
                    </a:ext>
                  </a:extLst>
                </a:gridCol>
                <a:gridCol w="740664">
                  <a:extLst>
                    <a:ext uri="{9D8B030D-6E8A-4147-A177-3AD203B41FA5}">
                      <a16:colId xmlns:a16="http://schemas.microsoft.com/office/drawing/2014/main" val="88473009"/>
                    </a:ext>
                  </a:extLst>
                </a:gridCol>
                <a:gridCol w="740664">
                  <a:extLst>
                    <a:ext uri="{9D8B030D-6E8A-4147-A177-3AD203B41FA5}">
                      <a16:colId xmlns:a16="http://schemas.microsoft.com/office/drawing/2014/main" val="2750398982"/>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1306078643"/>
                  </a:ext>
                </a:extLst>
              </a:tr>
              <a:tr h="370840">
                <a:tc>
                  <a:txBody>
                    <a:bodyPr/>
                    <a:lstStyle/>
                    <a:p>
                      <a:r>
                        <a:rPr lang="en-US" sz="1000" b="1"/>
                        <a:t>Tokio Marine America - 2024-01-24 15:55:30</a:t>
                      </a:r>
                      <a:r>
                        <a:rPr lang="en-US" sz="1000"/>
                        <a:t>
 Our Jersey City team spiced up their workday with friendly competition and laughter during their fun-at-work trivia game!
Missed the trivia fun? Join us next time! Check out our Jersey City job openings and apply today: https://bit.ly/483iK81 </a:t>
                      </a:r>
                    </a:p>
                  </a:txBody>
                  <a:tcPr/>
                </a:tc>
                <a:tc>
                  <a:txBody>
                    <a:bodyPr/>
                    <a:lstStyle/>
                    <a:p>
                      <a:r>
                        <a:rPr lang="en-US" sz="1000"/>
                        <a:t>Gallery</a:t>
                      </a:r>
                    </a:p>
                  </a:txBody>
                  <a:tcPr/>
                </a:tc>
                <a:tc>
                  <a:txBody>
                    <a:bodyPr/>
                    <a:lstStyle/>
                    <a:p>
                      <a:r>
                        <a:rPr lang="en-US" sz="1000"/>
                        <a:t>80</a:t>
                      </a:r>
                    </a:p>
                  </a:txBody>
                  <a:tcPr/>
                </a:tc>
                <a:tc>
                  <a:txBody>
                    <a:bodyPr/>
                    <a:lstStyle/>
                    <a:p>
                      <a:r>
                        <a:rPr lang="en-US" sz="1000"/>
                        <a:t>0</a:t>
                      </a:r>
                    </a:p>
                  </a:txBody>
                  <a:tcPr/>
                </a:tc>
                <a:tc>
                  <a:txBody>
                    <a:bodyPr/>
                    <a:lstStyle/>
                    <a:p>
                      <a:r>
                        <a:rPr lang="en-US" sz="1000"/>
                        <a:t>0</a:t>
                      </a:r>
                    </a:p>
                  </a:txBody>
                  <a:tcPr/>
                </a:tc>
                <a:tc>
                  <a:txBody>
                    <a:bodyPr/>
                    <a:lstStyle/>
                    <a:p>
                      <a:r>
                        <a:rPr lang="en-US" sz="1000"/>
                        <a:t>917</a:t>
                      </a:r>
                    </a:p>
                  </a:txBody>
                  <a:tcPr/>
                </a:tc>
                <a:tc>
                  <a:txBody>
                    <a:bodyPr/>
                    <a:lstStyle/>
                    <a:p>
                      <a:r>
                        <a:rPr lang="en-US" sz="1000"/>
                        <a:t>24.430286694438</a:t>
                      </a:r>
                    </a:p>
                  </a:txBody>
                  <a:tcPr/>
                </a:tc>
                <a:tc>
                  <a:txBody>
                    <a:bodyPr/>
                    <a:lstStyle/>
                    <a:p>
                      <a:r>
                        <a:rPr lang="en-US" sz="1000"/>
                        <a:t>4081</a:t>
                      </a:r>
                    </a:p>
                  </a:txBody>
                  <a:tcPr/>
                </a:tc>
                <a:tc>
                  <a:txBody>
                    <a:bodyPr/>
                    <a:lstStyle/>
                    <a:p>
                      <a:r>
                        <a:rPr lang="en-US" sz="1000"/>
                        <a:t>n/a</a:t>
                      </a:r>
                    </a:p>
                  </a:txBody>
                  <a:tcPr/>
                </a:tc>
                <a:extLst>
                  <a:ext uri="{0D108BD9-81ED-4DB2-BD59-A6C34878D82A}">
                    <a16:rowId xmlns:a16="http://schemas.microsoft.com/office/drawing/2014/main" val="1739942900"/>
                  </a:ext>
                </a:extLst>
              </a:tr>
              <a:tr h="370840">
                <a:tc>
                  <a:txBody>
                    <a:bodyPr/>
                    <a:lstStyle/>
                    <a:p>
                      <a:r>
                        <a:rPr lang="en-US" sz="1000" b="1"/>
                        <a:t>Tokio Marine America - 2024-01-03 16:38:05</a:t>
                      </a:r>
                      <a:r>
                        <a:rPr lang="en-US" sz="1000"/>
                        <a:t>
 Our team in Pasadena, CA had a memorable time spreading holiday cheer to vulnerable, at-risk children in the local area by stuffing stockings to be distributed by Hillsides. 🎁
Want to make a positive impact in your community and be part of a caring, engaging team? Our Pasadena office is looking for a Technical Assistant to join us! Learn more and apply today: https://bit.ly/4aIYhrh</a:t>
                      </a:r>
                    </a:p>
                  </a:txBody>
                  <a:tcPr/>
                </a:tc>
                <a:tc>
                  <a:txBody>
                    <a:bodyPr/>
                    <a:lstStyle/>
                    <a:p>
                      <a:r>
                        <a:rPr lang="en-US" sz="1000"/>
                        <a:t>Gallery</a:t>
                      </a:r>
                    </a:p>
                  </a:txBody>
                  <a:tcPr/>
                </a:tc>
                <a:tc>
                  <a:txBody>
                    <a:bodyPr/>
                    <a:lstStyle/>
                    <a:p>
                      <a:r>
                        <a:rPr lang="en-US" sz="1000"/>
                        <a:t>73</a:t>
                      </a:r>
                    </a:p>
                  </a:txBody>
                  <a:tcPr/>
                </a:tc>
                <a:tc>
                  <a:txBody>
                    <a:bodyPr/>
                    <a:lstStyle/>
                    <a:p>
                      <a:r>
                        <a:rPr lang="en-US" sz="1000"/>
                        <a:t>1</a:t>
                      </a:r>
                    </a:p>
                  </a:txBody>
                  <a:tcPr/>
                </a:tc>
                <a:tc>
                  <a:txBody>
                    <a:bodyPr/>
                    <a:lstStyle/>
                    <a:p>
                      <a:r>
                        <a:rPr lang="en-US" sz="1000"/>
                        <a:t>0</a:t>
                      </a:r>
                    </a:p>
                  </a:txBody>
                  <a:tcPr/>
                </a:tc>
                <a:tc>
                  <a:txBody>
                    <a:bodyPr/>
                    <a:lstStyle/>
                    <a:p>
                      <a:r>
                        <a:rPr lang="en-US" sz="1000"/>
                        <a:t>483</a:t>
                      </a:r>
                    </a:p>
                  </a:txBody>
                  <a:tcPr/>
                </a:tc>
                <a:tc>
                  <a:txBody>
                    <a:bodyPr/>
                    <a:lstStyle/>
                    <a:p>
                      <a:r>
                        <a:rPr lang="en-US" sz="1000"/>
                        <a:t>15.88252067294</a:t>
                      </a:r>
                    </a:p>
                  </a:txBody>
                  <a:tcPr/>
                </a:tc>
                <a:tc>
                  <a:txBody>
                    <a:bodyPr/>
                    <a:lstStyle/>
                    <a:p>
                      <a:r>
                        <a:rPr lang="en-US" sz="1000"/>
                        <a:t>3507</a:t>
                      </a:r>
                    </a:p>
                  </a:txBody>
                  <a:tcPr/>
                </a:tc>
                <a:tc>
                  <a:txBody>
                    <a:bodyPr/>
                    <a:lstStyle/>
                    <a:p>
                      <a:r>
                        <a:rPr lang="en-US" sz="1000"/>
                        <a:t>n/a</a:t>
                      </a:r>
                    </a:p>
                  </a:txBody>
                  <a:tcPr/>
                </a:tc>
                <a:extLst>
                  <a:ext uri="{0D108BD9-81ED-4DB2-BD59-A6C34878D82A}">
                    <a16:rowId xmlns:a16="http://schemas.microsoft.com/office/drawing/2014/main" val="1933702945"/>
                  </a:ext>
                </a:extLst>
              </a:tr>
              <a:tr h="370840">
                <a:tc>
                  <a:txBody>
                    <a:bodyPr/>
                    <a:lstStyle/>
                    <a:p>
                      <a:r>
                        <a:rPr lang="en-US" sz="1000" b="1"/>
                        <a:t>Tokio Marine America - 2024-01-05 14:54:12</a:t>
                      </a:r>
                      <a:r>
                        <a:rPr lang="en-US" sz="1000"/>
                        <a:t>
 Our Jersey City team collected an incredible number of toys for the Jersey City Police Athletic League (JCPAL) Toy Drive, ensuring children in the community received a special gift over the holiday season! 
JCPAL utilizes educational, athletics, and recreational activities to help students develop life skills and create trust and understanding between police officers and youth. 
Let's continue to spread joy and give back this new year! </a:t>
                      </a:r>
                    </a:p>
                  </a:txBody>
                  <a:tcPr/>
                </a:tc>
                <a:tc>
                  <a:txBody>
                    <a:bodyPr/>
                    <a:lstStyle/>
                    <a:p>
                      <a:r>
                        <a:rPr lang="en-US" sz="1000"/>
                        <a:t>Gallery</a:t>
                      </a:r>
                    </a:p>
                  </a:txBody>
                  <a:tcPr/>
                </a:tc>
                <a:tc>
                  <a:txBody>
                    <a:bodyPr/>
                    <a:lstStyle/>
                    <a:p>
                      <a:r>
                        <a:rPr lang="en-US" sz="1000"/>
                        <a:t>50</a:t>
                      </a:r>
                    </a:p>
                  </a:txBody>
                  <a:tcPr/>
                </a:tc>
                <a:tc>
                  <a:txBody>
                    <a:bodyPr/>
                    <a:lstStyle/>
                    <a:p>
                      <a:r>
                        <a:rPr lang="en-US" sz="1000"/>
                        <a:t>0</a:t>
                      </a:r>
                    </a:p>
                  </a:txBody>
                  <a:tcPr/>
                </a:tc>
                <a:tc>
                  <a:txBody>
                    <a:bodyPr/>
                    <a:lstStyle/>
                    <a:p>
                      <a:r>
                        <a:rPr lang="en-US" sz="1000"/>
                        <a:t>0</a:t>
                      </a:r>
                    </a:p>
                  </a:txBody>
                  <a:tcPr/>
                </a:tc>
                <a:tc>
                  <a:txBody>
                    <a:bodyPr/>
                    <a:lstStyle/>
                    <a:p>
                      <a:r>
                        <a:rPr lang="en-US" sz="1000"/>
                        <a:t>71</a:t>
                      </a:r>
                    </a:p>
                  </a:txBody>
                  <a:tcPr/>
                </a:tc>
                <a:tc>
                  <a:txBody>
                    <a:bodyPr/>
                    <a:lstStyle/>
                    <a:p>
                      <a:r>
                        <a:rPr lang="en-US" sz="1000"/>
                        <a:t>5.8397683397683</a:t>
                      </a:r>
                    </a:p>
                  </a:txBody>
                  <a:tcPr/>
                </a:tc>
                <a:tc>
                  <a:txBody>
                    <a:bodyPr/>
                    <a:lstStyle/>
                    <a:p>
                      <a:r>
                        <a:rPr lang="en-US" sz="1000"/>
                        <a:t>2072</a:t>
                      </a:r>
                    </a:p>
                  </a:txBody>
                  <a:tcPr/>
                </a:tc>
                <a:tc>
                  <a:txBody>
                    <a:bodyPr/>
                    <a:lstStyle/>
                    <a:p>
                      <a:r>
                        <a:rPr lang="en-US" sz="1000"/>
                        <a:t>n/a</a:t>
                      </a:r>
                    </a:p>
                  </a:txBody>
                  <a:tcPr/>
                </a:tc>
                <a:extLst>
                  <a:ext uri="{0D108BD9-81ED-4DB2-BD59-A6C34878D82A}">
                    <a16:rowId xmlns:a16="http://schemas.microsoft.com/office/drawing/2014/main" val="1187354416"/>
                  </a:ext>
                </a:extLst>
              </a:tr>
            </a:tbl>
          </a:graphicData>
        </a:graphic>
      </p:graphicFrame>
      <p:sp>
        <p:nvSpPr>
          <p:cNvPr id="4" name="Text Placeholder 3">
            <a:extLst>
              <a:ext uri="{FF2B5EF4-FFF2-40B4-BE49-F238E27FC236}">
                <a16:creationId xmlns:a16="http://schemas.microsoft.com/office/drawing/2014/main" id="{402A6180-5A04-40BB-A8EA-0131F6C6F7A8}"/>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756087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FD189-F4EE-4260-81D3-71F566D79AE4}"/>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3D855C16-669E-40B2-840B-ED454F238CFC}"/>
              </a:ext>
            </a:extLst>
          </p:cNvPr>
          <p:cNvGraphicFramePr>
            <a:graphicFrameLocks noGrp="1"/>
          </p:cNvGraphicFramePr>
          <p:nvPr>
            <p:ph type="tbl" sz="quarter" idx="13"/>
            <p:extLst>
              <p:ext uri="{D42A27DB-BD31-4B8C-83A1-F6EECF244321}">
                <p14:modId xmlns:p14="http://schemas.microsoft.com/office/powerpoint/2010/main" val="1006122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887804075"/>
                    </a:ext>
                  </a:extLst>
                </a:gridCol>
                <a:gridCol w="576072">
                  <a:extLst>
                    <a:ext uri="{9D8B030D-6E8A-4147-A177-3AD203B41FA5}">
                      <a16:colId xmlns:a16="http://schemas.microsoft.com/office/drawing/2014/main" val="1556439096"/>
                    </a:ext>
                  </a:extLst>
                </a:gridCol>
                <a:gridCol w="576072">
                  <a:extLst>
                    <a:ext uri="{9D8B030D-6E8A-4147-A177-3AD203B41FA5}">
                      <a16:colId xmlns:a16="http://schemas.microsoft.com/office/drawing/2014/main" val="1158761224"/>
                    </a:ext>
                  </a:extLst>
                </a:gridCol>
                <a:gridCol w="576072">
                  <a:extLst>
                    <a:ext uri="{9D8B030D-6E8A-4147-A177-3AD203B41FA5}">
                      <a16:colId xmlns:a16="http://schemas.microsoft.com/office/drawing/2014/main" val="2615744102"/>
                    </a:ext>
                  </a:extLst>
                </a:gridCol>
                <a:gridCol w="576072">
                  <a:extLst>
                    <a:ext uri="{9D8B030D-6E8A-4147-A177-3AD203B41FA5}">
                      <a16:colId xmlns:a16="http://schemas.microsoft.com/office/drawing/2014/main" val="809876174"/>
                    </a:ext>
                  </a:extLst>
                </a:gridCol>
                <a:gridCol w="576072">
                  <a:extLst>
                    <a:ext uri="{9D8B030D-6E8A-4147-A177-3AD203B41FA5}">
                      <a16:colId xmlns:a16="http://schemas.microsoft.com/office/drawing/2014/main" val="2171401576"/>
                    </a:ext>
                  </a:extLst>
                </a:gridCol>
                <a:gridCol w="576072">
                  <a:extLst>
                    <a:ext uri="{9D8B030D-6E8A-4147-A177-3AD203B41FA5}">
                      <a16:colId xmlns:a16="http://schemas.microsoft.com/office/drawing/2014/main" val="1354088042"/>
                    </a:ext>
                  </a:extLst>
                </a:gridCol>
                <a:gridCol w="576072">
                  <a:extLst>
                    <a:ext uri="{9D8B030D-6E8A-4147-A177-3AD203B41FA5}">
                      <a16:colId xmlns:a16="http://schemas.microsoft.com/office/drawing/2014/main" val="1957881156"/>
                    </a:ext>
                  </a:extLst>
                </a:gridCol>
                <a:gridCol w="576072">
                  <a:extLst>
                    <a:ext uri="{9D8B030D-6E8A-4147-A177-3AD203B41FA5}">
                      <a16:colId xmlns:a16="http://schemas.microsoft.com/office/drawing/2014/main" val="923461070"/>
                    </a:ext>
                  </a:extLst>
                </a:gridCol>
                <a:gridCol w="576072">
                  <a:extLst>
                    <a:ext uri="{9D8B030D-6E8A-4147-A177-3AD203B41FA5}">
                      <a16:colId xmlns:a16="http://schemas.microsoft.com/office/drawing/2014/main" val="3302583758"/>
                    </a:ext>
                  </a:extLst>
                </a:gridCol>
                <a:gridCol w="576072">
                  <a:extLst>
                    <a:ext uri="{9D8B030D-6E8A-4147-A177-3AD203B41FA5}">
                      <a16:colId xmlns:a16="http://schemas.microsoft.com/office/drawing/2014/main" val="308229297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501323398"/>
                  </a:ext>
                </a:extLst>
              </a:tr>
              <a:tr h="370840">
                <a:tc>
                  <a:txBody>
                    <a:bodyPr/>
                    <a:lstStyle/>
                    <a:p>
                      <a:r>
                        <a:rPr lang="en-US" sz="1000"/>
                        <a:t>tmamerica</a:t>
                      </a:r>
                    </a:p>
                  </a:txBody>
                  <a:tcPr/>
                </a:tc>
                <a:tc>
                  <a:txBody>
                    <a:bodyPr/>
                    <a:lstStyle/>
                    <a:p>
                      <a:r>
                        <a:rPr lang="en-US" sz="1000"/>
                        <a:t>531</a:t>
                      </a:r>
                    </a:p>
                  </a:txBody>
                  <a:tcPr/>
                </a:tc>
                <a:tc>
                  <a:txBody>
                    <a:bodyPr/>
                    <a:lstStyle/>
                    <a:p>
                      <a:r>
                        <a:rPr lang="en-US" sz="1000"/>
                        <a:t>4</a:t>
                      </a:r>
                    </a:p>
                  </a:txBody>
                  <a:tcPr/>
                </a:tc>
                <a:tc>
                  <a:txBody>
                    <a:bodyPr/>
                    <a:lstStyle/>
                    <a:p>
                      <a:r>
                        <a:rPr lang="en-US" sz="1000"/>
                        <a:t>5</a:t>
                      </a:r>
                    </a:p>
                  </a:txBody>
                  <a:tcPr/>
                </a:tc>
                <a:tc>
                  <a:txBody>
                    <a:bodyPr/>
                    <a:lstStyle/>
                    <a:p>
                      <a:r>
                        <a:rPr lang="en-US" sz="1000"/>
                        <a:t>5</a:t>
                      </a:r>
                    </a:p>
                  </a:txBody>
                  <a:tcPr/>
                </a:tc>
                <a:tc>
                  <a:txBody>
                    <a:bodyPr/>
                    <a:lstStyle/>
                    <a:p>
                      <a:r>
                        <a:rPr lang="en-US" sz="1000"/>
                        <a:t>0</a:t>
                      </a:r>
                    </a:p>
                  </a:txBody>
                  <a:tcPr/>
                </a:tc>
                <a:tc>
                  <a:txBody>
                    <a:bodyPr/>
                    <a:lstStyle/>
                    <a:p>
                      <a:r>
                        <a:rPr lang="en-US" sz="1000"/>
                        <a:t>2</a:t>
                      </a:r>
                    </a:p>
                  </a:txBody>
                  <a:tcPr/>
                </a:tc>
                <a:tc>
                  <a:txBody>
                    <a:bodyPr/>
                    <a:lstStyle/>
                    <a:p>
                      <a:r>
                        <a:rPr lang="en-US" sz="1000"/>
                        <a:t>12</a:t>
                      </a:r>
                    </a:p>
                  </a:txBody>
                  <a:tcPr/>
                </a:tc>
                <a:tc>
                  <a:txBody>
                    <a:bodyPr/>
                    <a:lstStyle/>
                    <a:p>
                      <a:r>
                        <a:rPr lang="en-US" sz="1000"/>
                        <a:t>67</a:t>
                      </a:r>
                    </a:p>
                  </a:txBody>
                  <a:tcPr/>
                </a:tc>
                <a:tc>
                  <a:txBody>
                    <a:bodyPr/>
                    <a:lstStyle/>
                    <a:p>
                      <a:r>
                        <a:rPr lang="en-US" sz="1000"/>
                        <a:t>1</a:t>
                      </a:r>
                    </a:p>
                  </a:txBody>
                  <a:tcPr/>
                </a:tc>
                <a:tc>
                  <a:txBody>
                    <a:bodyPr/>
                    <a:lstStyle/>
                    <a:p>
                      <a:r>
                        <a:rPr lang="en-US" sz="1000"/>
                        <a:t>1.0712 %</a:t>
                      </a:r>
                    </a:p>
                  </a:txBody>
                  <a:tcPr/>
                </a:tc>
                <a:extLst>
                  <a:ext uri="{0D108BD9-81ED-4DB2-BD59-A6C34878D82A}">
                    <a16:rowId xmlns:a16="http://schemas.microsoft.com/office/drawing/2014/main" val="285425911"/>
                  </a:ext>
                </a:extLst>
              </a:tr>
            </a:tbl>
          </a:graphicData>
        </a:graphic>
      </p:graphicFrame>
      <p:sp>
        <p:nvSpPr>
          <p:cNvPr id="4" name="Text Placeholder 3">
            <a:extLst>
              <a:ext uri="{FF2B5EF4-FFF2-40B4-BE49-F238E27FC236}">
                <a16:creationId xmlns:a16="http://schemas.microsoft.com/office/drawing/2014/main" id="{0969D99A-0D44-4AB2-8819-5C30FA751475}"/>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41132897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D9E2E-7EF5-4023-82A7-DB033DF52341}"/>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BA1E3F80-BBEE-4567-9646-D96AC683A985}"/>
              </a:ext>
            </a:extLst>
          </p:cNvPr>
          <p:cNvGraphicFramePr>
            <a:graphicFrameLocks noGrp="1"/>
          </p:cNvGraphicFramePr>
          <p:nvPr>
            <p:ph type="chart" sz="quarter" idx="13"/>
            <p:extLst>
              <p:ext uri="{D42A27DB-BD31-4B8C-83A1-F6EECF244321}">
                <p14:modId xmlns:p14="http://schemas.microsoft.com/office/powerpoint/2010/main" val="34723238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1EA183-772E-4B2E-A9C3-968FE4DF453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8DD4545-CE66-4D4E-AD31-567D07F97B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54525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FABE4-162D-460A-BFB8-26D711724D62}"/>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8000EB53-C315-4D3F-8744-5579CA6E1F8C}"/>
              </a:ext>
            </a:extLst>
          </p:cNvPr>
          <p:cNvGraphicFramePr>
            <a:graphicFrameLocks noGrp="1"/>
          </p:cNvGraphicFramePr>
          <p:nvPr>
            <p:ph type="chart" sz="quarter" idx="13"/>
            <p:extLst>
              <p:ext uri="{D42A27DB-BD31-4B8C-83A1-F6EECF244321}">
                <p14:modId xmlns:p14="http://schemas.microsoft.com/office/powerpoint/2010/main" val="3408084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8C2E57-8420-4474-9B07-100346BCF7F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974993E-5535-4BAE-A328-0AEAD3D9C7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15559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9DEDD-4AB3-4BDB-B57C-E298029BB275}"/>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8B8E445E-8076-4BC1-A7A7-82C2DC744729}"/>
              </a:ext>
            </a:extLst>
          </p:cNvPr>
          <p:cNvGraphicFramePr>
            <a:graphicFrameLocks noGrp="1"/>
          </p:cNvGraphicFramePr>
          <p:nvPr>
            <p:ph type="chart" sz="quarter" idx="13"/>
            <p:extLst>
              <p:ext uri="{D42A27DB-BD31-4B8C-83A1-F6EECF244321}">
                <p14:modId xmlns:p14="http://schemas.microsoft.com/office/powerpoint/2010/main" val="2088282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AC6B23-EF83-40FE-994D-9FE26CE530D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4DA569D-699A-4606-8551-5F4F5DC67C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03403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17F61-557E-43B3-B330-BD043DED3DA6}"/>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D3EE8276-7ADA-4774-A9E0-4C779B6EA131}"/>
              </a:ext>
            </a:extLst>
          </p:cNvPr>
          <p:cNvGraphicFramePr>
            <a:graphicFrameLocks noGrp="1"/>
          </p:cNvGraphicFramePr>
          <p:nvPr>
            <p:ph type="chart" sz="quarter" idx="13"/>
            <p:extLst>
              <p:ext uri="{D42A27DB-BD31-4B8C-83A1-F6EECF244321}">
                <p14:modId xmlns:p14="http://schemas.microsoft.com/office/powerpoint/2010/main" val="12243523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95EEF8-8215-4985-8E35-577C2BA73E6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53BCFF3-7D28-4CE2-A7BF-20AD9CBD1F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09251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6535F-6B52-4B08-BF88-D82367AFC937}"/>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5EB6A913-0BFF-41AA-94D2-31DFDCC70398}"/>
              </a:ext>
            </a:extLst>
          </p:cNvPr>
          <p:cNvGraphicFramePr>
            <a:graphicFrameLocks noGrp="1"/>
          </p:cNvGraphicFramePr>
          <p:nvPr>
            <p:ph type="tbl" sz="quarter" idx="13"/>
            <p:extLst>
              <p:ext uri="{D42A27DB-BD31-4B8C-83A1-F6EECF244321}">
                <p14:modId xmlns:p14="http://schemas.microsoft.com/office/powerpoint/2010/main" val="3196539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09916356"/>
                    </a:ext>
                  </a:extLst>
                </a:gridCol>
                <a:gridCol w="1975104">
                  <a:extLst>
                    <a:ext uri="{9D8B030D-6E8A-4147-A177-3AD203B41FA5}">
                      <a16:colId xmlns:a16="http://schemas.microsoft.com/office/drawing/2014/main" val="1766822053"/>
                    </a:ext>
                  </a:extLst>
                </a:gridCol>
                <a:gridCol w="905256">
                  <a:extLst>
                    <a:ext uri="{9D8B030D-6E8A-4147-A177-3AD203B41FA5}">
                      <a16:colId xmlns:a16="http://schemas.microsoft.com/office/drawing/2014/main" val="1388526969"/>
                    </a:ext>
                  </a:extLst>
                </a:gridCol>
                <a:gridCol w="905256">
                  <a:extLst>
                    <a:ext uri="{9D8B030D-6E8A-4147-A177-3AD203B41FA5}">
                      <a16:colId xmlns:a16="http://schemas.microsoft.com/office/drawing/2014/main" val="3706189992"/>
                    </a:ext>
                  </a:extLst>
                </a:gridCol>
                <a:gridCol w="905256">
                  <a:extLst>
                    <a:ext uri="{9D8B030D-6E8A-4147-A177-3AD203B41FA5}">
                      <a16:colId xmlns:a16="http://schemas.microsoft.com/office/drawing/2014/main" val="2564085081"/>
                    </a:ext>
                  </a:extLst>
                </a:gridCol>
                <a:gridCol w="905256">
                  <a:extLst>
                    <a:ext uri="{9D8B030D-6E8A-4147-A177-3AD203B41FA5}">
                      <a16:colId xmlns:a16="http://schemas.microsoft.com/office/drawing/2014/main" val="67555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6353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- 2024-01-05 16:30:48</a:t>
                      </a:r>
                      <a:r>
                        <a:rPr kumimoji="0" lang="en-US" sz="1000" b="0" i="0" u="none" strike="noStrike" kern="1200" cap="none" spc="0" normalizeH="0" baseline="0" noProof="0">
                          <a:ln>
                            <a:noFill/>
                          </a:ln>
                          <a:solidFill>
                            <a:prstClr val="black"/>
                          </a:solidFill>
                          <a:effectLst/>
                          <a:uLnTx/>
                          <a:uFillTx/>
                          <a:latin typeface="Calibri"/>
                          <a:ea typeface="+mn-ea"/>
                          <a:cs typeface="+mn-cs"/>
                        </a:rPr>
                        <a:t>
 Our Jersey City team collected an incredible number of toys for the Jersey City Police Athletic League (JCPAL) Toy Drive, ensuring children in the community received a special gift over the holiday season!
JCPAL utilizes educational, athletics, and recreational activities to help students develop life skills and create trust and understanding between police officers and youth.
Let's continue to spread joy and give back this new year! 
#toydrive  #InsuranceCompany #BestPlacestoWork #TopWorkplace  #CommunitySupport #Charitable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https://quintly-eu-image-storage.s3.amazonaws.com/a8463497d6ac59d9f9b31e3831c67b7f/e6d3234330078df867c4c23c13906534.jpg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090945568"/>
                  </a:ext>
                </a:extLst>
              </a:tr>
            </a:tbl>
          </a:graphicData>
        </a:graphic>
      </p:graphicFrame>
      <p:sp>
        <p:nvSpPr>
          <p:cNvPr id="4" name="Text Placeholder 3">
            <a:extLst>
              <a:ext uri="{FF2B5EF4-FFF2-40B4-BE49-F238E27FC236}">
                <a16:creationId xmlns:a16="http://schemas.microsoft.com/office/drawing/2014/main" id="{F68983BD-5059-402B-BCF6-FB0E708E355A}"/>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41939244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74D1E-0060-4FD0-97A0-32FA26298B08}"/>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156BD711-9D02-4424-AE2D-9D7E3A57A22D}"/>
              </a:ext>
            </a:extLst>
          </p:cNvPr>
          <p:cNvGraphicFramePr>
            <a:graphicFrameLocks noGrp="1"/>
          </p:cNvGraphicFramePr>
          <p:nvPr>
            <p:ph type="tbl" sz="quarter" idx="13"/>
            <p:extLst>
              <p:ext uri="{D42A27DB-BD31-4B8C-83A1-F6EECF244321}">
                <p14:modId xmlns:p14="http://schemas.microsoft.com/office/powerpoint/2010/main" val="1159889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69030676"/>
                    </a:ext>
                  </a:extLst>
                </a:gridCol>
                <a:gridCol w="1975104">
                  <a:extLst>
                    <a:ext uri="{9D8B030D-6E8A-4147-A177-3AD203B41FA5}">
                      <a16:colId xmlns:a16="http://schemas.microsoft.com/office/drawing/2014/main" val="1516186210"/>
                    </a:ext>
                  </a:extLst>
                </a:gridCol>
                <a:gridCol w="905256">
                  <a:extLst>
                    <a:ext uri="{9D8B030D-6E8A-4147-A177-3AD203B41FA5}">
                      <a16:colId xmlns:a16="http://schemas.microsoft.com/office/drawing/2014/main" val="284683078"/>
                    </a:ext>
                  </a:extLst>
                </a:gridCol>
                <a:gridCol w="905256">
                  <a:extLst>
                    <a:ext uri="{9D8B030D-6E8A-4147-A177-3AD203B41FA5}">
                      <a16:colId xmlns:a16="http://schemas.microsoft.com/office/drawing/2014/main" val="3366444782"/>
                    </a:ext>
                  </a:extLst>
                </a:gridCol>
                <a:gridCol w="905256">
                  <a:extLst>
                    <a:ext uri="{9D8B030D-6E8A-4147-A177-3AD203B41FA5}">
                      <a16:colId xmlns:a16="http://schemas.microsoft.com/office/drawing/2014/main" val="2056682626"/>
                    </a:ext>
                  </a:extLst>
                </a:gridCol>
                <a:gridCol w="905256">
                  <a:extLst>
                    <a:ext uri="{9D8B030D-6E8A-4147-A177-3AD203B41FA5}">
                      <a16:colId xmlns:a16="http://schemas.microsoft.com/office/drawing/2014/main" val="3330852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66963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- 2024-01-24 16:07:26</a:t>
                      </a:r>
                      <a:r>
                        <a:rPr kumimoji="0" lang="en-US" sz="1000" b="0" i="0" u="none" strike="noStrike" kern="1200" cap="none" spc="0" normalizeH="0" baseline="0" noProof="0">
                          <a:ln>
                            <a:noFill/>
                          </a:ln>
                          <a:solidFill>
                            <a:prstClr val="black"/>
                          </a:solidFill>
                          <a:effectLst/>
                          <a:uLnTx/>
                          <a:uFillTx/>
                          <a:latin typeface="Calibri"/>
                          <a:ea typeface="+mn-ea"/>
                          <a:cs typeface="+mn-cs"/>
                        </a:rPr>
                        <a:t>
 Our Jersey City team spiced up their workday with friendly competition and laughter during their fun-at-work trivia game!
Missed the trivia fun? Join us next time! Check out our Jersey City job openings and apply today: https://bit.ly/3vRxwBm 
 #hiring #trivia #compayculture #insurancecareers #insurancecompany #BestPlacestoWork #JerseyCity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https://quintly-eu-image-storage.s3.amazonaws.com/a8463497d6ac59d9f9b31e3831c67b7f/5a644d99f2ec88657e205eef3b93a4f6.jpg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268899131"/>
                  </a:ext>
                </a:extLst>
              </a:tr>
            </a:tbl>
          </a:graphicData>
        </a:graphic>
      </p:graphicFrame>
      <p:sp>
        <p:nvSpPr>
          <p:cNvPr id="4" name="Text Placeholder 3">
            <a:extLst>
              <a:ext uri="{FF2B5EF4-FFF2-40B4-BE49-F238E27FC236}">
                <a16:creationId xmlns:a16="http://schemas.microsoft.com/office/drawing/2014/main" id="{166D4726-7862-4B24-87F2-2F80E6414D9E}"/>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18337074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5A4DE-9430-41FE-B0F6-97E74CCC3EF6}"/>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16C0AF6D-DCD0-4BA0-8C32-BF09994A34B8}"/>
              </a:ext>
            </a:extLst>
          </p:cNvPr>
          <p:cNvGraphicFramePr>
            <a:graphicFrameLocks noGrp="1"/>
          </p:cNvGraphicFramePr>
          <p:nvPr>
            <p:ph type="tbl" sz="quarter" idx="13"/>
            <p:extLst>
              <p:ext uri="{D42A27DB-BD31-4B8C-83A1-F6EECF244321}">
                <p14:modId xmlns:p14="http://schemas.microsoft.com/office/powerpoint/2010/main" val="90012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73756860"/>
                    </a:ext>
                  </a:extLst>
                </a:gridCol>
                <a:gridCol w="1975104">
                  <a:extLst>
                    <a:ext uri="{9D8B030D-6E8A-4147-A177-3AD203B41FA5}">
                      <a16:colId xmlns:a16="http://schemas.microsoft.com/office/drawing/2014/main" val="2223684171"/>
                    </a:ext>
                  </a:extLst>
                </a:gridCol>
                <a:gridCol w="905256">
                  <a:extLst>
                    <a:ext uri="{9D8B030D-6E8A-4147-A177-3AD203B41FA5}">
                      <a16:colId xmlns:a16="http://schemas.microsoft.com/office/drawing/2014/main" val="2973059557"/>
                    </a:ext>
                  </a:extLst>
                </a:gridCol>
                <a:gridCol w="905256">
                  <a:extLst>
                    <a:ext uri="{9D8B030D-6E8A-4147-A177-3AD203B41FA5}">
                      <a16:colId xmlns:a16="http://schemas.microsoft.com/office/drawing/2014/main" val="2220506520"/>
                    </a:ext>
                  </a:extLst>
                </a:gridCol>
                <a:gridCol w="905256">
                  <a:extLst>
                    <a:ext uri="{9D8B030D-6E8A-4147-A177-3AD203B41FA5}">
                      <a16:colId xmlns:a16="http://schemas.microsoft.com/office/drawing/2014/main" val="4127048170"/>
                    </a:ext>
                  </a:extLst>
                </a:gridCol>
                <a:gridCol w="905256">
                  <a:extLst>
                    <a:ext uri="{9D8B030D-6E8A-4147-A177-3AD203B41FA5}">
                      <a16:colId xmlns:a16="http://schemas.microsoft.com/office/drawing/2014/main" val="1412596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05993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- 2024-01-17 16:55:58</a:t>
                      </a:r>
                      <a:r>
                        <a:rPr kumimoji="0" lang="en-US" sz="1000" b="0" i="0" u="none" strike="noStrike" kern="1200" cap="none" spc="0" normalizeH="0" baseline="0" noProof="0">
                          <a:ln>
                            <a:noFill/>
                          </a:ln>
                          <a:solidFill>
                            <a:prstClr val="black"/>
                          </a:solidFill>
                          <a:effectLst/>
                          <a:uLnTx/>
                          <a:uFillTx/>
                          <a:latin typeface="Calibri"/>
                          <a:ea typeface="+mn-ea"/>
                          <a:cs typeface="+mn-cs"/>
                        </a:rPr>
                        <a:t>
 Calling all college students! Join an internship program named one of the top 50 in the insurance industry by riseprofessionals for the past three years.
At TMA, we offer: 
✅Hands-on experience with exciting projects and real-world challenges 
✅ Collaboration and networking opportunities with industry experts and mentors
✅ Supportive and inclusive work culture
Exciting opportunities await! Apply now: https://bit.ly/TMA-intern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https://quintly-eu-image-storage.s3.amazonaws.com/a8463497d6ac59d9f9b31e3831c67b7f/2a6ba328abecefe51ec359a89ad3d8a1.jpg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09270963"/>
                  </a:ext>
                </a:extLst>
              </a:tr>
            </a:tbl>
          </a:graphicData>
        </a:graphic>
      </p:graphicFrame>
      <p:sp>
        <p:nvSpPr>
          <p:cNvPr id="4" name="Text Placeholder 3">
            <a:extLst>
              <a:ext uri="{FF2B5EF4-FFF2-40B4-BE49-F238E27FC236}">
                <a16:creationId xmlns:a16="http://schemas.microsoft.com/office/drawing/2014/main" id="{8E52C348-98DA-4A40-A017-74231835DCBC}"/>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1944276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48479-9C3A-488E-BB5D-482B31E9C723}"/>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C2881F48-748E-4CDA-B64D-B267D1FB19FF}"/>
              </a:ext>
            </a:extLst>
          </p:cNvPr>
          <p:cNvGraphicFramePr>
            <a:graphicFrameLocks noGrp="1"/>
          </p:cNvGraphicFramePr>
          <p:nvPr>
            <p:ph type="tbl" sz="quarter" idx="13"/>
            <p:extLst>
              <p:ext uri="{D42A27DB-BD31-4B8C-83A1-F6EECF244321}">
                <p14:modId xmlns:p14="http://schemas.microsoft.com/office/powerpoint/2010/main" val="2383985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936918914"/>
                    </a:ext>
                  </a:extLst>
                </a:gridCol>
                <a:gridCol w="658368">
                  <a:extLst>
                    <a:ext uri="{9D8B030D-6E8A-4147-A177-3AD203B41FA5}">
                      <a16:colId xmlns:a16="http://schemas.microsoft.com/office/drawing/2014/main" val="815224458"/>
                    </a:ext>
                  </a:extLst>
                </a:gridCol>
                <a:gridCol w="658368">
                  <a:extLst>
                    <a:ext uri="{9D8B030D-6E8A-4147-A177-3AD203B41FA5}">
                      <a16:colId xmlns:a16="http://schemas.microsoft.com/office/drawing/2014/main" val="93370707"/>
                    </a:ext>
                  </a:extLst>
                </a:gridCol>
                <a:gridCol w="329184">
                  <a:extLst>
                    <a:ext uri="{9D8B030D-6E8A-4147-A177-3AD203B41FA5}">
                      <a16:colId xmlns:a16="http://schemas.microsoft.com/office/drawing/2014/main" val="3674044831"/>
                    </a:ext>
                  </a:extLst>
                </a:gridCol>
                <a:gridCol w="329184">
                  <a:extLst>
                    <a:ext uri="{9D8B030D-6E8A-4147-A177-3AD203B41FA5}">
                      <a16:colId xmlns:a16="http://schemas.microsoft.com/office/drawing/2014/main" val="3596081660"/>
                    </a:ext>
                  </a:extLst>
                </a:gridCol>
                <a:gridCol w="658368">
                  <a:extLst>
                    <a:ext uri="{9D8B030D-6E8A-4147-A177-3AD203B41FA5}">
                      <a16:colId xmlns:a16="http://schemas.microsoft.com/office/drawing/2014/main" val="3136150888"/>
                    </a:ext>
                  </a:extLst>
                </a:gridCol>
                <a:gridCol w="658368">
                  <a:extLst>
                    <a:ext uri="{9D8B030D-6E8A-4147-A177-3AD203B41FA5}">
                      <a16:colId xmlns:a16="http://schemas.microsoft.com/office/drawing/2014/main" val="2885712386"/>
                    </a:ext>
                  </a:extLst>
                </a:gridCol>
                <a:gridCol w="658368">
                  <a:extLst>
                    <a:ext uri="{9D8B030D-6E8A-4147-A177-3AD203B41FA5}">
                      <a16:colId xmlns:a16="http://schemas.microsoft.com/office/drawing/2014/main" val="1988279140"/>
                    </a:ext>
                  </a:extLst>
                </a:gridCol>
                <a:gridCol w="658368">
                  <a:extLst>
                    <a:ext uri="{9D8B030D-6E8A-4147-A177-3AD203B41FA5}">
                      <a16:colId xmlns:a16="http://schemas.microsoft.com/office/drawing/2014/main" val="2039631882"/>
                    </a:ext>
                  </a:extLst>
                </a:gridCol>
                <a:gridCol w="658368">
                  <a:extLst>
                    <a:ext uri="{9D8B030D-6E8A-4147-A177-3AD203B41FA5}">
                      <a16:colId xmlns:a16="http://schemas.microsoft.com/office/drawing/2014/main" val="3884942626"/>
                    </a:ext>
                  </a:extLst>
                </a:gridCol>
                <a:gridCol w="658368">
                  <a:extLst>
                    <a:ext uri="{9D8B030D-6E8A-4147-A177-3AD203B41FA5}">
                      <a16:colId xmlns:a16="http://schemas.microsoft.com/office/drawing/2014/main" val="2287583970"/>
                    </a:ext>
                  </a:extLst>
                </a:gridCol>
                <a:gridCol w="658368">
                  <a:extLst>
                    <a:ext uri="{9D8B030D-6E8A-4147-A177-3AD203B41FA5}">
                      <a16:colId xmlns:a16="http://schemas.microsoft.com/office/drawing/2014/main" val="2487335296"/>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064066424"/>
                  </a:ext>
                </a:extLst>
              </a:tr>
              <a:tr h="370840">
                <a:tc>
                  <a:txBody>
                    <a:bodyPr/>
                    <a:lstStyle/>
                    <a:p>
                      <a:r>
                        <a:rPr lang="en-US" sz="1000"/>
                        <a:t>tmamerica</a:t>
                      </a:r>
                    </a:p>
                  </a:txBody>
                  <a:tcPr/>
                </a:tc>
                <a:tc>
                  <a:txBody>
                    <a:bodyPr/>
                    <a:lstStyle/>
                    <a:p>
                      <a:r>
                        <a:rPr lang="en-US" sz="1000"/>
                        <a:t>2</a:t>
                      </a:r>
                    </a:p>
                  </a:txBody>
                  <a:tcPr/>
                </a:tc>
                <a:tc>
                  <a:txBody>
                    <a:bodyPr/>
                    <a:lstStyle/>
                    <a:p>
                      <a:r>
                        <a:rPr lang="en-US" sz="1000"/>
                        <a:t>0.5091 %</a:t>
                      </a:r>
                    </a:p>
                  </a:txBody>
                  <a:tcPr/>
                </a:tc>
                <a:tc>
                  <a:txBody>
                    <a:bodyPr/>
                    <a:lstStyle/>
                    <a:p>
                      <a:r>
                        <a:rPr lang="en-US" sz="1000"/>
                        <a:t>15.50</a:t>
                      </a:r>
                    </a:p>
                  </a:txBody>
                  <a:tcPr/>
                </a:tc>
                <a:tc>
                  <a:txBody>
                    <a:bodyPr/>
                    <a:lstStyle/>
                    <a:p>
                      <a:r>
                        <a:rPr lang="en-US" sz="1000"/>
                        <a:t>0.00</a:t>
                      </a:r>
                    </a:p>
                  </a:txBody>
                  <a:tcPr/>
                </a:tc>
                <a:tc>
                  <a:txBody>
                    <a:bodyPr/>
                    <a:lstStyle/>
                    <a:p>
                      <a:r>
                        <a:rPr lang="en-US" sz="1000"/>
                        <a:t>78.50</a:t>
                      </a:r>
                    </a:p>
                  </a:txBody>
                  <a:tcPr/>
                </a:tc>
                <a:tc>
                  <a:txBody>
                    <a:bodyPr/>
                    <a:lstStyle/>
                    <a:p>
                      <a:r>
                        <a:rPr lang="en-US" sz="1000"/>
                        <a:t>78.50</a:t>
                      </a:r>
                    </a:p>
                  </a:txBody>
                  <a:tcPr/>
                </a:tc>
                <a:tc>
                  <a:txBody>
                    <a:bodyPr/>
                    <a:lstStyle/>
                    <a:p>
                      <a:r>
                        <a:rPr lang="en-US" sz="1000"/>
                        <a:t>40.50</a:t>
                      </a:r>
                    </a:p>
                  </a:txBody>
                  <a:tcPr/>
                </a:tc>
                <a:tc>
                  <a:txBody>
                    <a:bodyPr/>
                    <a:lstStyle/>
                    <a:p>
                      <a:r>
                        <a:rPr lang="en-US" sz="1000"/>
                        <a:t>40.50</a:t>
                      </a:r>
                    </a:p>
                  </a:txBody>
                  <a:tcPr/>
                </a:tc>
                <a:tc>
                  <a:txBody>
                    <a:bodyPr/>
                    <a:lstStyle/>
                    <a:p>
                      <a:r>
                        <a:rPr lang="en-US" sz="1000"/>
                        <a:t>157</a:t>
                      </a:r>
                    </a:p>
                  </a:txBody>
                  <a:tcPr/>
                </a:tc>
                <a:tc>
                  <a:txBody>
                    <a:bodyPr/>
                    <a:lstStyle/>
                    <a:p>
                      <a:r>
                        <a:rPr lang="en-US" sz="1000"/>
                        <a:t>31</a:t>
                      </a:r>
                    </a:p>
                  </a:txBody>
                  <a:tcPr/>
                </a:tc>
                <a:tc>
                  <a:txBody>
                    <a:bodyPr/>
                    <a:lstStyle/>
                    <a:p>
                      <a:r>
                        <a:rPr lang="en-US" sz="1000"/>
                        <a:t>81</a:t>
                      </a:r>
                    </a:p>
                  </a:txBody>
                  <a:tcPr/>
                </a:tc>
                <a:extLst>
                  <a:ext uri="{0D108BD9-81ED-4DB2-BD59-A6C34878D82A}">
                    <a16:rowId xmlns:a16="http://schemas.microsoft.com/office/drawing/2014/main" val="3798711241"/>
                  </a:ext>
                </a:extLst>
              </a:tr>
            </a:tbl>
          </a:graphicData>
        </a:graphic>
      </p:graphicFrame>
      <p:sp>
        <p:nvSpPr>
          <p:cNvPr id="4" name="Text Placeholder 3">
            <a:extLst>
              <a:ext uri="{FF2B5EF4-FFF2-40B4-BE49-F238E27FC236}">
                <a16:creationId xmlns:a16="http://schemas.microsoft.com/office/drawing/2014/main" id="{FD6A0A14-85C3-4573-AB92-99844DF08C36}"/>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9461512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F82E3-86AA-4674-AD91-32EF7C6B102E}"/>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81C5E6A1-E3E9-4B54-B2C9-C446BFEA62AD}"/>
              </a:ext>
            </a:extLst>
          </p:cNvPr>
          <p:cNvGraphicFramePr>
            <a:graphicFrameLocks noGrp="1"/>
          </p:cNvGraphicFramePr>
          <p:nvPr>
            <p:ph type="tbl" sz="quarter" idx="13"/>
            <p:extLst>
              <p:ext uri="{D42A27DB-BD31-4B8C-83A1-F6EECF244321}">
                <p14:modId xmlns:p14="http://schemas.microsoft.com/office/powerpoint/2010/main" val="896317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44937708"/>
                    </a:ext>
                  </a:extLst>
                </a:gridCol>
                <a:gridCol w="1316736">
                  <a:extLst>
                    <a:ext uri="{9D8B030D-6E8A-4147-A177-3AD203B41FA5}">
                      <a16:colId xmlns:a16="http://schemas.microsoft.com/office/drawing/2014/main" val="3622050508"/>
                    </a:ext>
                  </a:extLst>
                </a:gridCol>
                <a:gridCol w="658368">
                  <a:extLst>
                    <a:ext uri="{9D8B030D-6E8A-4147-A177-3AD203B41FA5}">
                      <a16:colId xmlns:a16="http://schemas.microsoft.com/office/drawing/2014/main" val="3797712105"/>
                    </a:ext>
                  </a:extLst>
                </a:gridCol>
                <a:gridCol w="658368">
                  <a:extLst>
                    <a:ext uri="{9D8B030D-6E8A-4147-A177-3AD203B41FA5}">
                      <a16:colId xmlns:a16="http://schemas.microsoft.com/office/drawing/2014/main" val="1930736632"/>
                    </a:ext>
                  </a:extLst>
                </a:gridCol>
                <a:gridCol w="658368">
                  <a:extLst>
                    <a:ext uri="{9D8B030D-6E8A-4147-A177-3AD203B41FA5}">
                      <a16:colId xmlns:a16="http://schemas.microsoft.com/office/drawing/2014/main" val="1203697208"/>
                    </a:ext>
                  </a:extLst>
                </a:gridCol>
                <a:gridCol w="658368">
                  <a:extLst>
                    <a:ext uri="{9D8B030D-6E8A-4147-A177-3AD203B41FA5}">
                      <a16:colId xmlns:a16="http://schemas.microsoft.com/office/drawing/2014/main" val="807868901"/>
                    </a:ext>
                  </a:extLst>
                </a:gridCol>
                <a:gridCol w="658368">
                  <a:extLst>
                    <a:ext uri="{9D8B030D-6E8A-4147-A177-3AD203B41FA5}">
                      <a16:colId xmlns:a16="http://schemas.microsoft.com/office/drawing/2014/main" val="3210430306"/>
                    </a:ext>
                  </a:extLst>
                </a:gridCol>
                <a:gridCol w="658368">
                  <a:extLst>
                    <a:ext uri="{9D8B030D-6E8A-4147-A177-3AD203B41FA5}">
                      <a16:colId xmlns:a16="http://schemas.microsoft.com/office/drawing/2014/main" val="4204115160"/>
                    </a:ext>
                  </a:extLst>
                </a:gridCol>
                <a:gridCol w="658368">
                  <a:extLst>
                    <a:ext uri="{9D8B030D-6E8A-4147-A177-3AD203B41FA5}">
                      <a16:colId xmlns:a16="http://schemas.microsoft.com/office/drawing/2014/main" val="2695268009"/>
                    </a:ext>
                  </a:extLst>
                </a:gridCol>
                <a:gridCol w="658368">
                  <a:extLst>
                    <a:ext uri="{9D8B030D-6E8A-4147-A177-3AD203B41FA5}">
                      <a16:colId xmlns:a16="http://schemas.microsoft.com/office/drawing/2014/main" val="3108376120"/>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505919318"/>
                  </a:ext>
                </a:extLst>
              </a:tr>
              <a:tr h="370840">
                <a:tc>
                  <a:txBody>
                    <a:bodyPr/>
                    <a:lstStyle/>
                    <a:p>
                      <a:r>
                        <a:rPr lang="en-US" sz="1000" b="1"/>
                        <a:t>tmamerica - 2024-01-05 19:41:20</a:t>
                      </a:r>
                      <a:r>
                        <a:rPr lang="en-US" sz="1000"/>
                        <a:t>
 Our employees collected toys for the @jerseycitypalorg Toy Drive, 
ensuring local children received a special gift over the holiday season!</a:t>
                      </a:r>
                    </a:p>
                  </a:txBody>
                  <a:tcPr/>
                </a:tc>
                <a:tc>
                  <a:txBody>
                    <a:bodyPr/>
                    <a:lstStyle/>
                    <a:p>
                      <a:r>
                        <a:rPr lang="en-US" sz="1000"/>
                        <a:t>https://quintly-eu-image-storage.s3.amazonaws.com/ea0e6a3ca65b01a392bf1b0a36d01601/b79d6d575580891a2c611a6fa6604607.jpg</a:t>
                      </a:r>
                    </a:p>
                  </a:txBody>
                  <a:tcPr/>
                </a:tc>
                <a:tc>
                  <a:txBody>
                    <a:bodyPr/>
                    <a:lstStyle/>
                    <a:p>
                      <a:r>
                        <a:rPr lang="en-US" sz="1000"/>
                        <a:t>01/06/2024 19:36:44</a:t>
                      </a:r>
                    </a:p>
                  </a:txBody>
                  <a:tcPr/>
                </a:tc>
                <a:tc>
                  <a:txBody>
                    <a:bodyPr/>
                    <a:lstStyle/>
                    <a:p>
                      <a:r>
                        <a:rPr lang="en-US" sz="1000"/>
                        <a:t>Video</a:t>
                      </a:r>
                    </a:p>
                  </a:txBody>
                  <a:tcPr/>
                </a:tc>
                <a:tc>
                  <a:txBody>
                    <a:bodyPr/>
                    <a:lstStyle/>
                    <a:p>
                      <a:r>
                        <a:rPr lang="en-US" sz="1000"/>
                        <a:t>84</a:t>
                      </a:r>
                    </a:p>
                  </a:txBody>
                  <a:tcPr/>
                </a:tc>
                <a:tc>
                  <a:txBody>
                    <a:bodyPr/>
                    <a:lstStyle/>
                    <a:p>
                      <a:r>
                        <a:rPr lang="en-US" sz="1000"/>
                        <a:t>84</a:t>
                      </a:r>
                    </a:p>
                  </a:txBody>
                  <a:tcPr/>
                </a:tc>
                <a:tc>
                  <a:txBody>
                    <a:bodyPr/>
                    <a:lstStyle/>
                    <a:p>
                      <a:r>
                        <a:rPr lang="en-US" sz="1000"/>
                        <a:t>0</a:t>
                      </a:r>
                    </a:p>
                  </a:txBody>
                  <a:tcPr/>
                </a:tc>
                <a:tc>
                  <a:txBody>
                    <a:bodyPr/>
                    <a:lstStyle/>
                    <a:p>
                      <a:r>
                        <a:rPr lang="en-US" sz="1000"/>
                        <a:t>13</a:t>
                      </a:r>
                    </a:p>
                  </a:txBody>
                  <a:tcPr/>
                </a:tc>
                <a:tc>
                  <a:txBody>
                    <a:bodyPr/>
                    <a:lstStyle/>
                    <a:p>
                      <a:r>
                        <a:rPr lang="en-US" sz="1000"/>
                        <a:t>48</a:t>
                      </a:r>
                    </a:p>
                  </a:txBody>
                  <a:tcPr/>
                </a:tc>
                <a:tc>
                  <a:txBody>
                    <a:bodyPr/>
                    <a:lstStyle/>
                    <a:p>
                      <a:r>
                        <a:rPr lang="en-US" sz="1000"/>
                        <a:t>3</a:t>
                      </a:r>
                    </a:p>
                  </a:txBody>
                  <a:tcPr/>
                </a:tc>
                <a:extLst>
                  <a:ext uri="{0D108BD9-81ED-4DB2-BD59-A6C34878D82A}">
                    <a16:rowId xmlns:a16="http://schemas.microsoft.com/office/drawing/2014/main" val="30412892"/>
                  </a:ext>
                </a:extLst>
              </a:tr>
              <a:tr h="370840">
                <a:tc>
                  <a:txBody>
                    <a:bodyPr/>
                    <a:lstStyle/>
                    <a:p>
                      <a:r>
                        <a:rPr lang="pt-BR" sz="1000" b="1"/>
                        <a:t>tmamerica - 2024-01-26 16:36:42</a:t>
                      </a:r>
                      <a:r>
                        <a:rPr lang="pt-BR" sz="1000"/>
                        <a:t>
 n/a</a:t>
                      </a:r>
                      <a:endParaRPr lang="en-US" sz="1000"/>
                    </a:p>
                  </a:txBody>
                  <a:tcPr/>
                </a:tc>
                <a:tc>
                  <a:txBody>
                    <a:bodyPr/>
                    <a:lstStyle/>
                    <a:p>
                      <a:r>
                        <a:rPr lang="en-US" sz="1000"/>
                        <a:t>https://quintly-eu-image-storage.s3.amazonaws.com/ea0e6a3ca65b01a392bf1b0a36d01601/10dd7951ef85d13a77746de26b667594.jpg</a:t>
                      </a:r>
                    </a:p>
                  </a:txBody>
                  <a:tcPr/>
                </a:tc>
                <a:tc>
                  <a:txBody>
                    <a:bodyPr/>
                    <a:lstStyle/>
                    <a:p>
                      <a:r>
                        <a:rPr lang="en-US" sz="1000"/>
                        <a:t>01/27/2024 16:36:32</a:t>
                      </a:r>
                    </a:p>
                  </a:txBody>
                  <a:tcPr/>
                </a:tc>
                <a:tc>
                  <a:txBody>
                    <a:bodyPr/>
                    <a:lstStyle/>
                    <a:p>
                      <a:r>
                        <a:rPr lang="en-US" sz="1000"/>
                        <a:t>Image</a:t>
                      </a:r>
                    </a:p>
                  </a:txBody>
                  <a:tcPr/>
                </a:tc>
                <a:tc>
                  <a:txBody>
                    <a:bodyPr/>
                    <a:lstStyle/>
                    <a:p>
                      <a:r>
                        <a:rPr lang="en-US" sz="1000"/>
                        <a:t>73</a:t>
                      </a:r>
                    </a:p>
                  </a:txBody>
                  <a:tcPr/>
                </a:tc>
                <a:tc>
                  <a:txBody>
                    <a:bodyPr/>
                    <a:lstStyle/>
                    <a:p>
                      <a:r>
                        <a:rPr lang="en-US" sz="1000"/>
                        <a:t>73</a:t>
                      </a:r>
                    </a:p>
                  </a:txBody>
                  <a:tcPr/>
                </a:tc>
                <a:tc>
                  <a:txBody>
                    <a:bodyPr/>
                    <a:lstStyle/>
                    <a:p>
                      <a:r>
                        <a:rPr lang="en-US" sz="1000"/>
                        <a:t>0</a:t>
                      </a:r>
                    </a:p>
                  </a:txBody>
                  <a:tcPr/>
                </a:tc>
                <a:tc>
                  <a:txBody>
                    <a:bodyPr/>
                    <a:lstStyle/>
                    <a:p>
                      <a:r>
                        <a:rPr lang="en-US" sz="1000"/>
                        <a:t>18</a:t>
                      </a:r>
                    </a:p>
                  </a:txBody>
                  <a:tcPr/>
                </a:tc>
                <a:tc>
                  <a:txBody>
                    <a:bodyPr/>
                    <a:lstStyle/>
                    <a:p>
                      <a:r>
                        <a:rPr lang="en-US" sz="1000"/>
                        <a:t>29</a:t>
                      </a:r>
                    </a:p>
                  </a:txBody>
                  <a:tcPr/>
                </a:tc>
                <a:tc>
                  <a:txBody>
                    <a:bodyPr/>
                    <a:lstStyle/>
                    <a:p>
                      <a:r>
                        <a:rPr lang="en-US" sz="1000"/>
                        <a:t>1</a:t>
                      </a:r>
                    </a:p>
                  </a:txBody>
                  <a:tcPr/>
                </a:tc>
                <a:extLst>
                  <a:ext uri="{0D108BD9-81ED-4DB2-BD59-A6C34878D82A}">
                    <a16:rowId xmlns:a16="http://schemas.microsoft.com/office/drawing/2014/main" val="3999951724"/>
                  </a:ext>
                </a:extLst>
              </a:tr>
            </a:tbl>
          </a:graphicData>
        </a:graphic>
      </p:graphicFrame>
      <p:sp>
        <p:nvSpPr>
          <p:cNvPr id="4" name="Text Placeholder 3">
            <a:extLst>
              <a:ext uri="{FF2B5EF4-FFF2-40B4-BE49-F238E27FC236}">
                <a16:creationId xmlns:a16="http://schemas.microsoft.com/office/drawing/2014/main" id="{4E48FA8D-250D-483C-9CEB-609B3236197D}"/>
              </a:ext>
            </a:extLst>
          </p:cNvPr>
          <p:cNvSpPr>
            <a:spLocks noGrp="1"/>
          </p:cNvSpPr>
          <p:nvPr>
            <p:ph type="body" sz="quarter" idx="14"/>
          </p:nvPr>
        </p:nvSpPr>
        <p:spPr/>
        <p:txBody>
          <a:bodyPr/>
          <a:lstStyle/>
          <a:p>
            <a:r>
              <a:rPr lang="en-US"/>
              <a:t>01/01/2024 - 01/31/2024</a:t>
            </a:r>
          </a:p>
        </p:txBody>
      </p:sp>
    </p:spTree>
    <p:extLst>
      <p:ext uri="{BB962C8B-B14F-4D97-AF65-F5344CB8AC3E}">
        <p14:creationId xmlns:p14="http://schemas.microsoft.com/office/powerpoint/2010/main" val="38238661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2004</Words>
  <Application>Microsoft Office PowerPoint</Application>
  <PresentationFormat>On-screen Show (4:3)</PresentationFormat>
  <Paragraphs>432</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2024-02-07T15:28:50Z</dcterms:created>
  <dcterms:modified xsi:type="dcterms:W3CDTF">2024-02-07T15:29:38Z</dcterms:modified>
</cp:coreProperties>
</file>