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Sheet1!$B$2:$B$38</c:f>
              <c:numCache>
                <c:formatCode>General</c:formatCode>
                <c:ptCount val="37"/>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numCache>
            </c:numRef>
          </c:val>
          <c:smooth val="0"/>
          <c:extLst>
            <c:ext xmlns:c16="http://schemas.microsoft.com/office/drawing/2014/chart" uri="{C3380CC4-5D6E-409C-BE32-E72D297353CC}">
              <c16:uniqueId val="{00000000-E055-4313-83AF-E51738164E6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Sheet1!$C$2:$C$38</c:f>
              <c:numCache>
                <c:formatCode>General</c:formatCode>
                <c:ptCount val="37"/>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numCache>
            </c:numRef>
          </c:val>
          <c:smooth val="0"/>
          <c:extLst>
            <c:ext xmlns:c16="http://schemas.microsoft.com/office/drawing/2014/chart" uri="{C3380CC4-5D6E-409C-BE32-E72D297353CC}">
              <c16:uniqueId val="{00000001-E055-4313-83AF-E51738164E6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E055-4313-83AF-E51738164E6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Sheet1!$E$2:$E$38</c:f>
              <c:numCache>
                <c:formatCode>General</c:formatCode>
                <c:ptCount val="37"/>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numCache>
            </c:numRef>
          </c:val>
          <c:smooth val="0"/>
          <c:extLst>
            <c:ext xmlns:c16="http://schemas.microsoft.com/office/drawing/2014/chart" uri="{C3380CC4-5D6E-409C-BE32-E72D297353CC}">
              <c16:uniqueId val="{00000003-E055-4313-83AF-E51738164E6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Sheet1!$F$2:$F$38</c:f>
              <c:numCache>
                <c:formatCode>General</c:formatCode>
                <c:ptCount val="37"/>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numCache>
            </c:numRef>
          </c:val>
          <c:smooth val="0"/>
          <c:extLst>
            <c:ext xmlns:c16="http://schemas.microsoft.com/office/drawing/2014/chart" uri="{C3380CC4-5D6E-409C-BE32-E72D297353CC}">
              <c16:uniqueId val="{00000004-E055-4313-83AF-E51738164E68}"/>
            </c:ext>
          </c:extLst>
        </c:ser>
        <c:dLbls>
          <c:showLegendKey val="0"/>
          <c:showVal val="0"/>
          <c:showCatName val="0"/>
          <c:showSerName val="0"/>
          <c:showPercent val="0"/>
          <c:showBubbleSize val="0"/>
        </c:dLbls>
        <c:smooth val="0"/>
        <c:axId val="313289576"/>
        <c:axId val="378017088"/>
      </c:lineChart>
      <c:dateAx>
        <c:axId val="31328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17088"/>
        <c:crosses val="autoZero"/>
        <c:auto val="1"/>
        <c:lblOffset val="100"/>
        <c:baseTimeUnit val="months"/>
      </c:dateAx>
      <c:valAx>
        <c:axId val="37801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8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6</c:v>
                </c:pt>
                <c:pt idx="2">
                  <c:v>0</c:v>
                </c:pt>
              </c:numCache>
            </c:numRef>
          </c:val>
          <c:extLst>
            <c:ext xmlns:c16="http://schemas.microsoft.com/office/drawing/2014/chart" uri="{C3380CC4-5D6E-409C-BE32-E72D297353CC}">
              <c16:uniqueId val="{00000000-982A-4355-A30A-41EB5F14E561}"/>
            </c:ext>
          </c:extLst>
        </c:ser>
        <c:dLbls>
          <c:showLegendKey val="0"/>
          <c:showVal val="0"/>
          <c:showCatName val="0"/>
          <c:showSerName val="0"/>
          <c:showPercent val="0"/>
          <c:showBubbleSize val="0"/>
        </c:dLbls>
        <c:gapWidth val="219"/>
        <c:overlap val="-27"/>
        <c:axId val="384436984"/>
        <c:axId val="384433048"/>
      </c:barChart>
      <c:dateAx>
        <c:axId val="38443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33048"/>
        <c:crosses val="autoZero"/>
        <c:auto val="1"/>
        <c:lblOffset val="100"/>
        <c:baseTimeUnit val="months"/>
      </c:dateAx>
      <c:valAx>
        <c:axId val="38443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3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40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184-4D7E-8C71-D5753CD5CC78}"/>
            </c:ext>
          </c:extLst>
        </c:ser>
        <c:dLbls>
          <c:showLegendKey val="0"/>
          <c:showVal val="0"/>
          <c:showCatName val="0"/>
          <c:showSerName val="0"/>
          <c:showPercent val="0"/>
          <c:showBubbleSize val="0"/>
        </c:dLbls>
        <c:gapWidth val="219"/>
        <c:overlap val="-27"/>
        <c:axId val="386237848"/>
        <c:axId val="386239160"/>
      </c:barChart>
      <c:dateAx>
        <c:axId val="38623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9160"/>
        <c:crosses val="autoZero"/>
        <c:auto val="1"/>
        <c:lblOffset val="100"/>
        <c:baseTimeUnit val="months"/>
      </c:dateAx>
      <c:valAx>
        <c:axId val="38623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543</c:v>
                </c:pt>
                <c:pt idx="1">
                  <c:v>174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5A-47F7-A6E5-9DD8B2C60873}"/>
            </c:ext>
          </c:extLst>
        </c:ser>
        <c:dLbls>
          <c:showLegendKey val="0"/>
          <c:showVal val="0"/>
          <c:showCatName val="0"/>
          <c:showSerName val="0"/>
          <c:showPercent val="0"/>
          <c:showBubbleSize val="0"/>
        </c:dLbls>
        <c:gapWidth val="219"/>
        <c:overlap val="-27"/>
        <c:axId val="386594720"/>
        <c:axId val="386595048"/>
      </c:barChart>
      <c:catAx>
        <c:axId val="38659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95048"/>
        <c:crosses val="autoZero"/>
        <c:auto val="1"/>
        <c:lblAlgn val="ctr"/>
        <c:lblOffset val="100"/>
        <c:noMultiLvlLbl val="0"/>
      </c:catAx>
      <c:valAx>
        <c:axId val="38659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9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3655</c:v>
                </c:pt>
                <c:pt idx="2">
                  <c:v>0</c:v>
                </c:pt>
              </c:numCache>
            </c:numRef>
          </c:val>
          <c:extLst>
            <c:ext xmlns:c16="http://schemas.microsoft.com/office/drawing/2014/chart" uri="{C3380CC4-5D6E-409C-BE32-E72D297353CC}">
              <c16:uniqueId val="{00000000-0062-476D-B1D9-4C3D1B295690}"/>
            </c:ext>
          </c:extLst>
        </c:ser>
        <c:dLbls>
          <c:showLegendKey val="0"/>
          <c:showVal val="0"/>
          <c:showCatName val="0"/>
          <c:showSerName val="0"/>
          <c:showPercent val="0"/>
          <c:showBubbleSize val="0"/>
        </c:dLbls>
        <c:gapWidth val="219"/>
        <c:overlap val="-27"/>
        <c:axId val="382698000"/>
        <c:axId val="382701280"/>
      </c:barChart>
      <c:dateAx>
        <c:axId val="38269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1280"/>
        <c:crosses val="autoZero"/>
        <c:auto val="1"/>
        <c:lblOffset val="100"/>
        <c:baseTimeUnit val="months"/>
      </c:dateAx>
      <c:valAx>
        <c:axId val="38270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21</c:v>
                </c:pt>
                <c:pt idx="1">
                  <c:v>268</c:v>
                </c:pt>
                <c:pt idx="2">
                  <c:v>461</c:v>
                </c:pt>
                <c:pt idx="3">
                  <c:v>412</c:v>
                </c:pt>
                <c:pt idx="4">
                  <c:v>374</c:v>
                </c:pt>
                <c:pt idx="5">
                  <c:v>350</c:v>
                </c:pt>
                <c:pt idx="6">
                  <c:v>0</c:v>
                </c:pt>
              </c:numCache>
            </c:numRef>
          </c:val>
          <c:extLst>
            <c:ext xmlns:c16="http://schemas.microsoft.com/office/drawing/2014/chart" uri="{C3380CC4-5D6E-409C-BE32-E72D297353CC}">
              <c16:uniqueId val="{00000000-06CF-4719-96E9-80EC86E13CB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28</c:v>
                </c:pt>
                <c:pt idx="1">
                  <c:v>311</c:v>
                </c:pt>
                <c:pt idx="2">
                  <c:v>618</c:v>
                </c:pt>
                <c:pt idx="3">
                  <c:v>688</c:v>
                </c:pt>
                <c:pt idx="4">
                  <c:v>637</c:v>
                </c:pt>
                <c:pt idx="5">
                  <c:v>494</c:v>
                </c:pt>
                <c:pt idx="6">
                  <c:v>1</c:v>
                </c:pt>
              </c:numCache>
            </c:numRef>
          </c:val>
          <c:extLst>
            <c:ext xmlns:c16="http://schemas.microsoft.com/office/drawing/2014/chart" uri="{C3380CC4-5D6E-409C-BE32-E72D297353CC}">
              <c16:uniqueId val="{00000001-06CF-4719-96E9-80EC86E13CB8}"/>
            </c:ext>
          </c:extLst>
        </c:ser>
        <c:dLbls>
          <c:showLegendKey val="0"/>
          <c:showVal val="0"/>
          <c:showCatName val="0"/>
          <c:showSerName val="0"/>
          <c:showPercent val="0"/>
          <c:showBubbleSize val="0"/>
        </c:dLbls>
        <c:gapWidth val="219"/>
        <c:overlap val="-27"/>
        <c:axId val="487266640"/>
        <c:axId val="499468944"/>
      </c:barChart>
      <c:catAx>
        <c:axId val="48726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68944"/>
        <c:crosses val="autoZero"/>
        <c:auto val="1"/>
        <c:lblAlgn val="ctr"/>
        <c:lblOffset val="100"/>
        <c:noMultiLvlLbl val="0"/>
      </c:catAx>
      <c:valAx>
        <c:axId val="49946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6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-4</c:v>
                </c:pt>
              </c:numCache>
            </c:numRef>
          </c:val>
          <c:extLst>
            <c:ext xmlns:c16="http://schemas.microsoft.com/office/drawing/2014/chart" uri="{C3380CC4-5D6E-409C-BE32-E72D297353CC}">
              <c16:uniqueId val="{00000000-AFC3-45C6-9C8A-BC76D920E4AA}"/>
            </c:ext>
          </c:extLst>
        </c:ser>
        <c:dLbls>
          <c:showLegendKey val="0"/>
          <c:showVal val="0"/>
          <c:showCatName val="0"/>
          <c:showSerName val="0"/>
          <c:showPercent val="0"/>
          <c:showBubbleSize val="0"/>
        </c:dLbls>
        <c:gapWidth val="219"/>
        <c:overlap val="-27"/>
        <c:axId val="499480424"/>
        <c:axId val="499476816"/>
      </c:barChart>
      <c:dateAx>
        <c:axId val="499480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76816"/>
        <c:crosses val="autoZero"/>
        <c:auto val="1"/>
        <c:lblOffset val="100"/>
        <c:baseTimeUnit val="months"/>
      </c:dateAx>
      <c:valAx>
        <c:axId val="49947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8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B36-460A-AFE8-7447EA570401}"/>
            </c:ext>
          </c:extLst>
        </c:ser>
        <c:dLbls>
          <c:showLegendKey val="0"/>
          <c:showVal val="0"/>
          <c:showCatName val="0"/>
          <c:showSerName val="0"/>
          <c:showPercent val="0"/>
          <c:showBubbleSize val="0"/>
        </c:dLbls>
        <c:gapWidth val="219"/>
        <c:overlap val="-27"/>
        <c:axId val="499476488"/>
        <c:axId val="499471240"/>
      </c:barChart>
      <c:dateAx>
        <c:axId val="49947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71240"/>
        <c:crosses val="autoZero"/>
        <c:auto val="1"/>
        <c:lblOffset val="100"/>
        <c:baseTimeUnit val="months"/>
      </c:dateAx>
      <c:valAx>
        <c:axId val="49947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7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25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E76-413D-9C2A-A611134C4366}"/>
            </c:ext>
          </c:extLst>
        </c:ser>
        <c:dLbls>
          <c:showLegendKey val="0"/>
          <c:showVal val="0"/>
          <c:showCatName val="0"/>
          <c:showSerName val="0"/>
          <c:showPercent val="0"/>
          <c:showBubbleSize val="0"/>
        </c:dLbls>
        <c:gapWidth val="219"/>
        <c:overlap val="-27"/>
        <c:axId val="499459432"/>
        <c:axId val="499452872"/>
      </c:barChart>
      <c:catAx>
        <c:axId val="49945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52872"/>
        <c:crosses val="autoZero"/>
        <c:auto val="1"/>
        <c:lblAlgn val="ctr"/>
        <c:lblOffset val="100"/>
        <c:noMultiLvlLbl val="0"/>
      </c:catAx>
      <c:valAx>
        <c:axId val="49945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5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1A9-4EB4-B6F4-03B5FFFA434A}"/>
            </c:ext>
          </c:extLst>
        </c:ser>
        <c:dLbls>
          <c:showLegendKey val="0"/>
          <c:showVal val="0"/>
          <c:showCatName val="0"/>
          <c:showSerName val="0"/>
          <c:showPercent val="0"/>
          <c:showBubbleSize val="0"/>
        </c:dLbls>
        <c:gapWidth val="219"/>
        <c:overlap val="-27"/>
        <c:axId val="499460088"/>
        <c:axId val="499455496"/>
      </c:barChart>
      <c:dateAx>
        <c:axId val="49946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55496"/>
        <c:crosses val="autoZero"/>
        <c:auto val="1"/>
        <c:lblOffset val="100"/>
        <c:baseTimeUnit val="months"/>
      </c:dateAx>
      <c:valAx>
        <c:axId val="4994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6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174</c:v>
                </c:pt>
              </c:numCache>
            </c:numRef>
          </c:val>
          <c:extLst>
            <c:ext xmlns:c16="http://schemas.microsoft.com/office/drawing/2014/chart" uri="{C3380CC4-5D6E-409C-BE32-E72D297353CC}">
              <c16:uniqueId val="{00000000-46EE-4C04-A2A2-03F9C23F5B04}"/>
            </c:ext>
          </c:extLst>
        </c:ser>
        <c:dLbls>
          <c:showLegendKey val="0"/>
          <c:showVal val="0"/>
          <c:showCatName val="0"/>
          <c:showSerName val="0"/>
          <c:showPercent val="0"/>
          <c:showBubbleSize val="0"/>
        </c:dLbls>
        <c:gapWidth val="219"/>
        <c:overlap val="-27"/>
        <c:axId val="532941592"/>
        <c:axId val="532942248"/>
      </c:barChart>
      <c:dateAx>
        <c:axId val="53294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2248"/>
        <c:crosses val="autoZero"/>
        <c:auto val="1"/>
        <c:lblOffset val="100"/>
        <c:baseTimeUnit val="months"/>
      </c:dateAx>
      <c:valAx>
        <c:axId val="53294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132</c:v>
                </c:pt>
                <c:pt idx="1">
                  <c:v>94</c:v>
                </c:pt>
              </c:numCache>
            </c:numRef>
          </c:val>
          <c:extLst>
            <c:ext xmlns:c16="http://schemas.microsoft.com/office/drawing/2014/chart" uri="{C3380CC4-5D6E-409C-BE32-E72D297353CC}">
              <c16:uniqueId val="{00000000-00DA-434E-B742-B35E875E128E}"/>
            </c:ext>
          </c:extLst>
        </c:ser>
        <c:dLbls>
          <c:showLegendKey val="0"/>
          <c:showVal val="0"/>
          <c:showCatName val="0"/>
          <c:showSerName val="0"/>
          <c:showPercent val="0"/>
          <c:showBubbleSize val="0"/>
        </c:dLbls>
        <c:gapWidth val="219"/>
        <c:overlap val="-27"/>
        <c:axId val="532936016"/>
        <c:axId val="532940608"/>
      </c:barChart>
      <c:catAx>
        <c:axId val="53293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0608"/>
        <c:crosses val="autoZero"/>
        <c:auto val="1"/>
        <c:lblAlgn val="ctr"/>
        <c:lblOffset val="100"/>
        <c:noMultiLvlLbl val="0"/>
      </c:catAx>
      <c:valAx>
        <c:axId val="53294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3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2656</c:v>
                </c:pt>
                <c:pt idx="1">
                  <c:v>376</c:v>
                </c:pt>
              </c:numCache>
            </c:numRef>
          </c:val>
          <c:extLst>
            <c:ext xmlns:c16="http://schemas.microsoft.com/office/drawing/2014/chart" uri="{C3380CC4-5D6E-409C-BE32-E72D297353CC}">
              <c16:uniqueId val="{00000000-3EC2-41BC-8BC5-9AAE9F12043A}"/>
            </c:ext>
          </c:extLst>
        </c:ser>
        <c:dLbls>
          <c:showLegendKey val="0"/>
          <c:showVal val="0"/>
          <c:showCatName val="0"/>
          <c:showSerName val="0"/>
          <c:showPercent val="0"/>
          <c:showBubbleSize val="0"/>
        </c:dLbls>
        <c:gapWidth val="219"/>
        <c:overlap val="-27"/>
        <c:axId val="532954056"/>
        <c:axId val="532948152"/>
      </c:barChart>
      <c:catAx>
        <c:axId val="53295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8152"/>
        <c:crosses val="autoZero"/>
        <c:auto val="1"/>
        <c:lblAlgn val="ctr"/>
        <c:lblOffset val="100"/>
        <c:noMultiLvlLbl val="0"/>
      </c:catAx>
      <c:valAx>
        <c:axId val="53294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5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99556</c:v>
                </c:pt>
                <c:pt idx="2">
                  <c:v>17282</c:v>
                </c:pt>
              </c:numCache>
            </c:numRef>
          </c:val>
          <c:extLst>
            <c:ext xmlns:c16="http://schemas.microsoft.com/office/drawing/2014/chart" uri="{C3380CC4-5D6E-409C-BE32-E72D297353CC}">
              <c16:uniqueId val="{00000000-D373-4560-B94A-62F7F328748F}"/>
            </c:ext>
          </c:extLst>
        </c:ser>
        <c:dLbls>
          <c:showLegendKey val="0"/>
          <c:showVal val="0"/>
          <c:showCatName val="0"/>
          <c:showSerName val="0"/>
          <c:showPercent val="0"/>
          <c:showBubbleSize val="0"/>
        </c:dLbls>
        <c:gapWidth val="219"/>
        <c:overlap val="-27"/>
        <c:axId val="532948808"/>
        <c:axId val="532945200"/>
      </c:barChart>
      <c:catAx>
        <c:axId val="53294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5200"/>
        <c:crosses val="autoZero"/>
        <c:auto val="1"/>
        <c:lblAlgn val="ctr"/>
        <c:lblOffset val="100"/>
        <c:noMultiLvlLbl val="0"/>
      </c:catAx>
      <c:valAx>
        <c:axId val="53294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4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7</c:v>
                </c:pt>
              </c:numCache>
            </c:numRef>
          </c:val>
          <c:extLst>
            <c:ext xmlns:c16="http://schemas.microsoft.com/office/drawing/2014/chart" uri="{C3380CC4-5D6E-409C-BE32-E72D297353CC}">
              <c16:uniqueId val="{00000000-F4A2-4A63-BA5C-D785F491647F}"/>
            </c:ext>
          </c:extLst>
        </c:ser>
        <c:dLbls>
          <c:showLegendKey val="0"/>
          <c:showVal val="0"/>
          <c:showCatName val="0"/>
          <c:showSerName val="0"/>
          <c:showPercent val="0"/>
          <c:showBubbleSize val="0"/>
        </c:dLbls>
        <c:gapWidth val="219"/>
        <c:overlap val="-27"/>
        <c:axId val="537612896"/>
        <c:axId val="537615520"/>
      </c:barChart>
      <c:dateAx>
        <c:axId val="53761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15520"/>
        <c:crosses val="autoZero"/>
        <c:auto val="1"/>
        <c:lblOffset val="100"/>
        <c:baseTimeUnit val="months"/>
      </c:dateAx>
      <c:valAx>
        <c:axId val="53761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1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45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FA1-47F7-A7AE-223FA71EB363}"/>
            </c:ext>
          </c:extLst>
        </c:ser>
        <c:dLbls>
          <c:showLegendKey val="0"/>
          <c:showVal val="0"/>
          <c:showCatName val="0"/>
          <c:showSerName val="0"/>
          <c:showPercent val="0"/>
          <c:showBubbleSize val="0"/>
        </c:dLbls>
        <c:gapWidth val="219"/>
        <c:overlap val="-27"/>
        <c:axId val="537627000"/>
        <c:axId val="537626344"/>
      </c:barChart>
      <c:dateAx>
        <c:axId val="53762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26344"/>
        <c:crosses val="autoZero"/>
        <c:auto val="1"/>
        <c:lblOffset val="100"/>
        <c:baseTimeUnit val="months"/>
      </c:dateAx>
      <c:valAx>
        <c:axId val="53762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2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90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B13-492A-92AA-14D179D03079}"/>
            </c:ext>
          </c:extLst>
        </c:ser>
        <c:dLbls>
          <c:showLegendKey val="0"/>
          <c:showVal val="0"/>
          <c:showCatName val="0"/>
          <c:showSerName val="0"/>
          <c:showPercent val="0"/>
          <c:showBubbleSize val="0"/>
        </c:dLbls>
        <c:gapWidth val="219"/>
        <c:overlap val="-27"/>
        <c:axId val="537619784"/>
        <c:axId val="537620440"/>
      </c:barChart>
      <c:catAx>
        <c:axId val="53761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20440"/>
        <c:crosses val="autoZero"/>
        <c:auto val="1"/>
        <c:lblAlgn val="ctr"/>
        <c:lblOffset val="100"/>
        <c:noMultiLvlLbl val="0"/>
      </c:catAx>
      <c:valAx>
        <c:axId val="53762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1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numCache>
            </c:numRef>
          </c:val>
          <c:extLst>
            <c:ext xmlns:c16="http://schemas.microsoft.com/office/drawing/2014/chart" uri="{C3380CC4-5D6E-409C-BE32-E72D297353CC}">
              <c16:uniqueId val="{00000000-F8BA-4AC7-B903-E2AB2A118BAF}"/>
            </c:ext>
          </c:extLst>
        </c:ser>
        <c:dLbls>
          <c:showLegendKey val="0"/>
          <c:showVal val="0"/>
          <c:showCatName val="0"/>
          <c:showSerName val="0"/>
          <c:showPercent val="0"/>
          <c:showBubbleSize val="0"/>
        </c:dLbls>
        <c:gapWidth val="219"/>
        <c:overlap val="-27"/>
        <c:axId val="537623064"/>
        <c:axId val="537625032"/>
      </c:barChart>
      <c:dateAx>
        <c:axId val="53762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25032"/>
        <c:crosses val="autoZero"/>
        <c:auto val="1"/>
        <c:lblOffset val="100"/>
        <c:baseTimeUnit val="months"/>
      </c:dateAx>
      <c:valAx>
        <c:axId val="5376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2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0BEA-EA97-4D6B-BBDD-DB6169635042}"/>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0A225FB-AE67-44F5-8C43-FC49ADD7FF3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40716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33F3-7074-4455-B725-D7BAB213D05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B38D8E0-23DE-4C4E-90F5-13100573C7AB}"/>
              </a:ext>
            </a:extLst>
          </p:cNvPr>
          <p:cNvGraphicFramePr>
            <a:graphicFrameLocks noGrp="1"/>
          </p:cNvGraphicFramePr>
          <p:nvPr>
            <p:ph type="chart" sz="quarter" idx="13"/>
            <p:extLst>
              <p:ext uri="{D42A27DB-BD31-4B8C-83A1-F6EECF244321}">
                <p14:modId xmlns:p14="http://schemas.microsoft.com/office/powerpoint/2010/main" val="4211224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80458-033C-4C49-8C04-0942CAC7EF7D}"/>
              </a:ext>
            </a:extLst>
          </p:cNvPr>
          <p:cNvSpPr>
            <a:spLocks noGrp="1"/>
          </p:cNvSpPr>
          <p:nvPr>
            <p:ph type="body" sz="quarter" idx="14"/>
          </p:nvPr>
        </p:nvSpPr>
        <p:spPr/>
        <p:txBody>
          <a:bodyPr/>
          <a:lstStyle/>
          <a:p>
            <a:r>
              <a:rPr lang="en-US"/>
              <a:t>01/01/2021 - 01/31/2024</a:t>
            </a:r>
          </a:p>
        </p:txBody>
      </p:sp>
      <p:sp>
        <p:nvSpPr>
          <p:cNvPr id="5" name="Footer Placeholder 4">
            <a:extLst>
              <a:ext uri="{FF2B5EF4-FFF2-40B4-BE49-F238E27FC236}">
                <a16:creationId xmlns:a16="http://schemas.microsoft.com/office/drawing/2014/main" id="{09520A8B-C345-4B91-8192-6D21D9831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01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18192-2273-4875-A068-0C95B7A1A9A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E2EEA7D-8D83-4FB6-8C3C-18793B85347C}"/>
              </a:ext>
            </a:extLst>
          </p:cNvPr>
          <p:cNvGraphicFramePr>
            <a:graphicFrameLocks noGrp="1"/>
          </p:cNvGraphicFramePr>
          <p:nvPr>
            <p:ph type="tbl" sz="quarter" idx="13"/>
            <p:extLst>
              <p:ext uri="{D42A27DB-BD31-4B8C-83A1-F6EECF244321}">
                <p14:modId xmlns:p14="http://schemas.microsoft.com/office/powerpoint/2010/main" val="239157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7571691"/>
                    </a:ext>
                  </a:extLst>
                </a:gridCol>
                <a:gridCol w="905256">
                  <a:extLst>
                    <a:ext uri="{9D8B030D-6E8A-4147-A177-3AD203B41FA5}">
                      <a16:colId xmlns:a16="http://schemas.microsoft.com/office/drawing/2014/main" val="3310356062"/>
                    </a:ext>
                  </a:extLst>
                </a:gridCol>
                <a:gridCol w="905256">
                  <a:extLst>
                    <a:ext uri="{9D8B030D-6E8A-4147-A177-3AD203B41FA5}">
                      <a16:colId xmlns:a16="http://schemas.microsoft.com/office/drawing/2014/main" val="2564798900"/>
                    </a:ext>
                  </a:extLst>
                </a:gridCol>
                <a:gridCol w="905256">
                  <a:extLst>
                    <a:ext uri="{9D8B030D-6E8A-4147-A177-3AD203B41FA5}">
                      <a16:colId xmlns:a16="http://schemas.microsoft.com/office/drawing/2014/main" val="3388907409"/>
                    </a:ext>
                  </a:extLst>
                </a:gridCol>
                <a:gridCol w="905256">
                  <a:extLst>
                    <a:ext uri="{9D8B030D-6E8A-4147-A177-3AD203B41FA5}">
                      <a16:colId xmlns:a16="http://schemas.microsoft.com/office/drawing/2014/main" val="2297827525"/>
                    </a:ext>
                  </a:extLst>
                </a:gridCol>
                <a:gridCol w="905256">
                  <a:extLst>
                    <a:ext uri="{9D8B030D-6E8A-4147-A177-3AD203B41FA5}">
                      <a16:colId xmlns:a16="http://schemas.microsoft.com/office/drawing/2014/main" val="3296932432"/>
                    </a:ext>
                  </a:extLst>
                </a:gridCol>
                <a:gridCol w="905256">
                  <a:extLst>
                    <a:ext uri="{9D8B030D-6E8A-4147-A177-3AD203B41FA5}">
                      <a16:colId xmlns:a16="http://schemas.microsoft.com/office/drawing/2014/main" val="180001656"/>
                    </a:ext>
                  </a:extLst>
                </a:gridCol>
                <a:gridCol w="905256">
                  <a:extLst>
                    <a:ext uri="{9D8B030D-6E8A-4147-A177-3AD203B41FA5}">
                      <a16:colId xmlns:a16="http://schemas.microsoft.com/office/drawing/2014/main" val="2914827836"/>
                    </a:ext>
                  </a:extLst>
                </a:gridCol>
                <a:gridCol w="905256">
                  <a:extLst>
                    <a:ext uri="{9D8B030D-6E8A-4147-A177-3AD203B41FA5}">
                      <a16:colId xmlns:a16="http://schemas.microsoft.com/office/drawing/2014/main" val="413369105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655804"/>
                  </a:ext>
                </a:extLst>
              </a:tr>
              <a:tr h="370840">
                <a:tc>
                  <a:txBody>
                    <a:bodyPr/>
                    <a:lstStyle/>
                    <a:p>
                      <a:r>
                        <a:rPr lang="en-US" sz="1000"/>
                        <a:t>7495</a:t>
                      </a:r>
                    </a:p>
                  </a:txBody>
                  <a:tcPr/>
                </a:tc>
                <a:tc>
                  <a:txBody>
                    <a:bodyPr/>
                    <a:lstStyle/>
                    <a:p>
                      <a:r>
                        <a:rPr lang="en-US" sz="1000"/>
                        <a:t>9</a:t>
                      </a:r>
                    </a:p>
                  </a:txBody>
                  <a:tcPr/>
                </a:tc>
                <a:tc>
                  <a:txBody>
                    <a:bodyPr/>
                    <a:lstStyle/>
                    <a:p>
                      <a:r>
                        <a:rPr lang="en-US" sz="1000"/>
                        <a:t>20</a:t>
                      </a:r>
                    </a:p>
                  </a:txBody>
                  <a:tcPr/>
                </a:tc>
                <a:tc>
                  <a:txBody>
                    <a:bodyPr/>
                    <a:lstStyle/>
                    <a:p>
                      <a:r>
                        <a:rPr lang="en-US" sz="1000"/>
                        <a:t>495</a:t>
                      </a:r>
                    </a:p>
                  </a:txBody>
                  <a:tcPr/>
                </a:tc>
                <a:tc>
                  <a:txBody>
                    <a:bodyPr/>
                    <a:lstStyle/>
                    <a:p>
                      <a:r>
                        <a:rPr lang="en-US" sz="1000"/>
                        <a:t>19</a:t>
                      </a:r>
                    </a:p>
                  </a:txBody>
                  <a:tcPr/>
                </a:tc>
                <a:tc>
                  <a:txBody>
                    <a:bodyPr/>
                    <a:lstStyle/>
                    <a:p>
                      <a:r>
                        <a:rPr lang="en-US" sz="1000"/>
                        <a:t>29</a:t>
                      </a:r>
                    </a:p>
                  </a:txBody>
                  <a:tcPr/>
                </a:tc>
                <a:tc>
                  <a:txBody>
                    <a:bodyPr/>
                    <a:lstStyle/>
                    <a:p>
                      <a:r>
                        <a:rPr lang="en-US" sz="1000"/>
                        <a:t>0</a:t>
                      </a:r>
                    </a:p>
                  </a:txBody>
                  <a:tcPr/>
                </a:tc>
                <a:tc>
                  <a:txBody>
                    <a:bodyPr/>
                    <a:lstStyle/>
                    <a:p>
                      <a:r>
                        <a:rPr lang="en-US" sz="1000"/>
                        <a:t>0.3625 %</a:t>
                      </a:r>
                    </a:p>
                  </a:txBody>
                  <a:tcPr/>
                </a:tc>
                <a:tc>
                  <a:txBody>
                    <a:bodyPr/>
                    <a:lstStyle/>
                    <a:p>
                      <a:r>
                        <a:rPr lang="en-US" sz="1000"/>
                        <a:t>0.0 %</a:t>
                      </a:r>
                    </a:p>
                  </a:txBody>
                  <a:tcPr/>
                </a:tc>
                <a:extLst>
                  <a:ext uri="{0D108BD9-81ED-4DB2-BD59-A6C34878D82A}">
                    <a16:rowId xmlns:a16="http://schemas.microsoft.com/office/drawing/2014/main" val="3038014380"/>
                  </a:ext>
                </a:extLst>
              </a:tr>
            </a:tbl>
          </a:graphicData>
        </a:graphic>
      </p:graphicFrame>
      <p:sp>
        <p:nvSpPr>
          <p:cNvPr id="4" name="Text Placeholder 3">
            <a:extLst>
              <a:ext uri="{FF2B5EF4-FFF2-40B4-BE49-F238E27FC236}">
                <a16:creationId xmlns:a16="http://schemas.microsoft.com/office/drawing/2014/main" id="{3C969F6B-C583-4876-85FF-D2ACDE0E8C8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462735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1D4E7-EA27-4D08-81B3-3D156D5FA49F}"/>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B2A82364-1653-46F1-9292-1F2B60DE4347}"/>
              </a:ext>
            </a:extLst>
          </p:cNvPr>
          <p:cNvGraphicFramePr>
            <a:graphicFrameLocks noGrp="1"/>
          </p:cNvGraphicFramePr>
          <p:nvPr>
            <p:ph type="chart" sz="quarter" idx="13"/>
            <p:extLst>
              <p:ext uri="{D42A27DB-BD31-4B8C-83A1-F6EECF244321}">
                <p14:modId xmlns:p14="http://schemas.microsoft.com/office/powerpoint/2010/main" val="1515516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FAF100-C8AD-43E0-9031-F0F2F02B3DE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CECF48D-38D1-4F4C-8396-897D8DBCB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17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57B4A-ECC6-4653-B2F9-E97449CA44F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C865B6C-5F29-48C8-8434-78E1ACB47D3F}"/>
              </a:ext>
            </a:extLst>
          </p:cNvPr>
          <p:cNvGraphicFramePr>
            <a:graphicFrameLocks noGrp="1"/>
          </p:cNvGraphicFramePr>
          <p:nvPr>
            <p:ph type="chart" sz="quarter" idx="13"/>
            <p:extLst>
              <p:ext uri="{D42A27DB-BD31-4B8C-83A1-F6EECF244321}">
                <p14:modId xmlns:p14="http://schemas.microsoft.com/office/powerpoint/2010/main" val="3668132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FFEF9-20F0-4E02-A274-BDE4F286656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D41A04E-28EE-4CD3-8282-1477D8C7D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687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63DE-F989-4FFC-A4BB-20A78CCBE8E2}"/>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7581E72-E17E-423C-BFEF-96983B2BA7CB}"/>
              </a:ext>
            </a:extLst>
          </p:cNvPr>
          <p:cNvGraphicFramePr>
            <a:graphicFrameLocks noGrp="1"/>
          </p:cNvGraphicFramePr>
          <p:nvPr>
            <p:ph type="chart" sz="quarter" idx="13"/>
            <p:extLst>
              <p:ext uri="{D42A27DB-BD31-4B8C-83A1-F6EECF244321}">
                <p14:modId xmlns:p14="http://schemas.microsoft.com/office/powerpoint/2010/main" val="2110491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CAC7C-8CE8-44A9-A1B5-F7BD640F6E8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451A85-F675-4829-B6DC-BEFF5F2C3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551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9ABF5-204D-413B-829F-4FE27668D72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A14BC50-68AB-49F0-9634-1D0D57EB2ADF}"/>
              </a:ext>
            </a:extLst>
          </p:cNvPr>
          <p:cNvGraphicFramePr>
            <a:graphicFrameLocks noGrp="1"/>
          </p:cNvGraphicFramePr>
          <p:nvPr>
            <p:ph type="chart" sz="quarter" idx="13"/>
            <p:extLst>
              <p:ext uri="{D42A27DB-BD31-4B8C-83A1-F6EECF244321}">
                <p14:modId xmlns:p14="http://schemas.microsoft.com/office/powerpoint/2010/main" val="375249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8A18D-BBDD-4E2B-8D6F-B73C95D3A4B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59AE301-02C5-4E13-9254-3E5AB57C0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53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4B33-81A2-4B8C-BAE5-346ECA18BB9B}"/>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7DFE65BD-C068-4B89-A7D4-7FB534B7CCEA}"/>
              </a:ext>
            </a:extLst>
          </p:cNvPr>
          <p:cNvGraphicFramePr>
            <a:graphicFrameLocks noGrp="1"/>
          </p:cNvGraphicFramePr>
          <p:nvPr>
            <p:ph type="tbl" sz="quarter" idx="13"/>
            <p:extLst>
              <p:ext uri="{D42A27DB-BD31-4B8C-83A1-F6EECF244321}">
                <p14:modId xmlns:p14="http://schemas.microsoft.com/office/powerpoint/2010/main" val="3797824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23159716"/>
                    </a:ext>
                  </a:extLst>
                </a:gridCol>
                <a:gridCol w="1481328">
                  <a:extLst>
                    <a:ext uri="{9D8B030D-6E8A-4147-A177-3AD203B41FA5}">
                      <a16:colId xmlns:a16="http://schemas.microsoft.com/office/drawing/2014/main" val="3282292259"/>
                    </a:ext>
                  </a:extLst>
                </a:gridCol>
                <a:gridCol w="329184">
                  <a:extLst>
                    <a:ext uri="{9D8B030D-6E8A-4147-A177-3AD203B41FA5}">
                      <a16:colId xmlns:a16="http://schemas.microsoft.com/office/drawing/2014/main" val="3502894497"/>
                    </a:ext>
                  </a:extLst>
                </a:gridCol>
                <a:gridCol w="329184">
                  <a:extLst>
                    <a:ext uri="{9D8B030D-6E8A-4147-A177-3AD203B41FA5}">
                      <a16:colId xmlns:a16="http://schemas.microsoft.com/office/drawing/2014/main" val="525615601"/>
                    </a:ext>
                  </a:extLst>
                </a:gridCol>
                <a:gridCol w="329184">
                  <a:extLst>
                    <a:ext uri="{9D8B030D-6E8A-4147-A177-3AD203B41FA5}">
                      <a16:colId xmlns:a16="http://schemas.microsoft.com/office/drawing/2014/main" val="760497374"/>
                    </a:ext>
                  </a:extLst>
                </a:gridCol>
                <a:gridCol w="329184">
                  <a:extLst>
                    <a:ext uri="{9D8B030D-6E8A-4147-A177-3AD203B41FA5}">
                      <a16:colId xmlns:a16="http://schemas.microsoft.com/office/drawing/2014/main" val="4285170256"/>
                    </a:ext>
                  </a:extLst>
                </a:gridCol>
                <a:gridCol w="329184">
                  <a:extLst>
                    <a:ext uri="{9D8B030D-6E8A-4147-A177-3AD203B41FA5}">
                      <a16:colId xmlns:a16="http://schemas.microsoft.com/office/drawing/2014/main" val="91847166"/>
                    </a:ext>
                  </a:extLst>
                </a:gridCol>
                <a:gridCol w="329184">
                  <a:extLst>
                    <a:ext uri="{9D8B030D-6E8A-4147-A177-3AD203B41FA5}">
                      <a16:colId xmlns:a16="http://schemas.microsoft.com/office/drawing/2014/main" val="1313275706"/>
                    </a:ext>
                  </a:extLst>
                </a:gridCol>
                <a:gridCol w="329184">
                  <a:extLst>
                    <a:ext uri="{9D8B030D-6E8A-4147-A177-3AD203B41FA5}">
                      <a16:colId xmlns:a16="http://schemas.microsoft.com/office/drawing/2014/main" val="526833487"/>
                    </a:ext>
                  </a:extLst>
                </a:gridCol>
                <a:gridCol w="329184">
                  <a:extLst>
                    <a:ext uri="{9D8B030D-6E8A-4147-A177-3AD203B41FA5}">
                      <a16:colId xmlns:a16="http://schemas.microsoft.com/office/drawing/2014/main" val="718029679"/>
                    </a:ext>
                  </a:extLst>
                </a:gridCol>
                <a:gridCol w="329184">
                  <a:extLst>
                    <a:ext uri="{9D8B030D-6E8A-4147-A177-3AD203B41FA5}">
                      <a16:colId xmlns:a16="http://schemas.microsoft.com/office/drawing/2014/main" val="1573382250"/>
                    </a:ext>
                  </a:extLst>
                </a:gridCol>
                <a:gridCol w="329184">
                  <a:extLst>
                    <a:ext uri="{9D8B030D-6E8A-4147-A177-3AD203B41FA5}">
                      <a16:colId xmlns:a16="http://schemas.microsoft.com/office/drawing/2014/main" val="704648990"/>
                    </a:ext>
                  </a:extLst>
                </a:gridCol>
                <a:gridCol w="329184">
                  <a:extLst>
                    <a:ext uri="{9D8B030D-6E8A-4147-A177-3AD203B41FA5}">
                      <a16:colId xmlns:a16="http://schemas.microsoft.com/office/drawing/2014/main" val="3247443617"/>
                    </a:ext>
                  </a:extLst>
                </a:gridCol>
                <a:gridCol w="329184">
                  <a:extLst>
                    <a:ext uri="{9D8B030D-6E8A-4147-A177-3AD203B41FA5}">
                      <a16:colId xmlns:a16="http://schemas.microsoft.com/office/drawing/2014/main" val="2172969895"/>
                    </a:ext>
                  </a:extLst>
                </a:gridCol>
                <a:gridCol w="329184">
                  <a:extLst>
                    <a:ext uri="{9D8B030D-6E8A-4147-A177-3AD203B41FA5}">
                      <a16:colId xmlns:a16="http://schemas.microsoft.com/office/drawing/2014/main" val="704523515"/>
                    </a:ext>
                  </a:extLst>
                </a:gridCol>
                <a:gridCol w="329184">
                  <a:extLst>
                    <a:ext uri="{9D8B030D-6E8A-4147-A177-3AD203B41FA5}">
                      <a16:colId xmlns:a16="http://schemas.microsoft.com/office/drawing/2014/main" val="290985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7616377"/>
                  </a:ext>
                </a:extLst>
              </a:tr>
            </a:tbl>
          </a:graphicData>
        </a:graphic>
      </p:graphicFrame>
      <p:sp>
        <p:nvSpPr>
          <p:cNvPr id="4" name="Text Placeholder 3">
            <a:extLst>
              <a:ext uri="{FF2B5EF4-FFF2-40B4-BE49-F238E27FC236}">
                <a16:creationId xmlns:a16="http://schemas.microsoft.com/office/drawing/2014/main" id="{0A4DBCB3-CC7F-43B3-9D26-9962871225E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394871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033C2-202C-4B66-9745-F47220C4E3A6}"/>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7CBFF32F-D5D7-49E5-8A7B-1F87B0F15937}"/>
              </a:ext>
            </a:extLst>
          </p:cNvPr>
          <p:cNvGraphicFramePr>
            <a:graphicFrameLocks noGrp="1"/>
          </p:cNvGraphicFramePr>
          <p:nvPr>
            <p:ph type="tbl" sz="quarter" idx="13"/>
            <p:extLst>
              <p:ext uri="{D42A27DB-BD31-4B8C-83A1-F6EECF244321}">
                <p14:modId xmlns:p14="http://schemas.microsoft.com/office/powerpoint/2010/main" val="184210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1434889"/>
                    </a:ext>
                  </a:extLst>
                </a:gridCol>
                <a:gridCol w="1481328">
                  <a:extLst>
                    <a:ext uri="{9D8B030D-6E8A-4147-A177-3AD203B41FA5}">
                      <a16:colId xmlns:a16="http://schemas.microsoft.com/office/drawing/2014/main" val="3684530716"/>
                    </a:ext>
                  </a:extLst>
                </a:gridCol>
                <a:gridCol w="329184">
                  <a:extLst>
                    <a:ext uri="{9D8B030D-6E8A-4147-A177-3AD203B41FA5}">
                      <a16:colId xmlns:a16="http://schemas.microsoft.com/office/drawing/2014/main" val="3071028119"/>
                    </a:ext>
                  </a:extLst>
                </a:gridCol>
                <a:gridCol w="329184">
                  <a:extLst>
                    <a:ext uri="{9D8B030D-6E8A-4147-A177-3AD203B41FA5}">
                      <a16:colId xmlns:a16="http://schemas.microsoft.com/office/drawing/2014/main" val="2887899447"/>
                    </a:ext>
                  </a:extLst>
                </a:gridCol>
                <a:gridCol w="329184">
                  <a:extLst>
                    <a:ext uri="{9D8B030D-6E8A-4147-A177-3AD203B41FA5}">
                      <a16:colId xmlns:a16="http://schemas.microsoft.com/office/drawing/2014/main" val="1577131614"/>
                    </a:ext>
                  </a:extLst>
                </a:gridCol>
                <a:gridCol w="329184">
                  <a:extLst>
                    <a:ext uri="{9D8B030D-6E8A-4147-A177-3AD203B41FA5}">
                      <a16:colId xmlns:a16="http://schemas.microsoft.com/office/drawing/2014/main" val="4276011756"/>
                    </a:ext>
                  </a:extLst>
                </a:gridCol>
                <a:gridCol w="329184">
                  <a:extLst>
                    <a:ext uri="{9D8B030D-6E8A-4147-A177-3AD203B41FA5}">
                      <a16:colId xmlns:a16="http://schemas.microsoft.com/office/drawing/2014/main" val="1457296577"/>
                    </a:ext>
                  </a:extLst>
                </a:gridCol>
                <a:gridCol w="329184">
                  <a:extLst>
                    <a:ext uri="{9D8B030D-6E8A-4147-A177-3AD203B41FA5}">
                      <a16:colId xmlns:a16="http://schemas.microsoft.com/office/drawing/2014/main" val="1712412110"/>
                    </a:ext>
                  </a:extLst>
                </a:gridCol>
                <a:gridCol w="329184">
                  <a:extLst>
                    <a:ext uri="{9D8B030D-6E8A-4147-A177-3AD203B41FA5}">
                      <a16:colId xmlns:a16="http://schemas.microsoft.com/office/drawing/2014/main" val="3081822044"/>
                    </a:ext>
                  </a:extLst>
                </a:gridCol>
                <a:gridCol w="329184">
                  <a:extLst>
                    <a:ext uri="{9D8B030D-6E8A-4147-A177-3AD203B41FA5}">
                      <a16:colId xmlns:a16="http://schemas.microsoft.com/office/drawing/2014/main" val="1792486497"/>
                    </a:ext>
                  </a:extLst>
                </a:gridCol>
                <a:gridCol w="329184">
                  <a:extLst>
                    <a:ext uri="{9D8B030D-6E8A-4147-A177-3AD203B41FA5}">
                      <a16:colId xmlns:a16="http://schemas.microsoft.com/office/drawing/2014/main" val="2457826868"/>
                    </a:ext>
                  </a:extLst>
                </a:gridCol>
                <a:gridCol w="329184">
                  <a:extLst>
                    <a:ext uri="{9D8B030D-6E8A-4147-A177-3AD203B41FA5}">
                      <a16:colId xmlns:a16="http://schemas.microsoft.com/office/drawing/2014/main" val="3020041029"/>
                    </a:ext>
                  </a:extLst>
                </a:gridCol>
                <a:gridCol w="329184">
                  <a:extLst>
                    <a:ext uri="{9D8B030D-6E8A-4147-A177-3AD203B41FA5}">
                      <a16:colId xmlns:a16="http://schemas.microsoft.com/office/drawing/2014/main" val="2949148253"/>
                    </a:ext>
                  </a:extLst>
                </a:gridCol>
                <a:gridCol w="329184">
                  <a:extLst>
                    <a:ext uri="{9D8B030D-6E8A-4147-A177-3AD203B41FA5}">
                      <a16:colId xmlns:a16="http://schemas.microsoft.com/office/drawing/2014/main" val="2374010080"/>
                    </a:ext>
                  </a:extLst>
                </a:gridCol>
                <a:gridCol w="329184">
                  <a:extLst>
                    <a:ext uri="{9D8B030D-6E8A-4147-A177-3AD203B41FA5}">
                      <a16:colId xmlns:a16="http://schemas.microsoft.com/office/drawing/2014/main" val="2864902305"/>
                    </a:ext>
                  </a:extLst>
                </a:gridCol>
                <a:gridCol w="329184">
                  <a:extLst>
                    <a:ext uri="{9D8B030D-6E8A-4147-A177-3AD203B41FA5}">
                      <a16:colId xmlns:a16="http://schemas.microsoft.com/office/drawing/2014/main" val="27842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804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- 2024-01-30 11:31:14</a:t>
                      </a:r>
                      <a:r>
                        <a:rPr kumimoji="0" lang="en-US" sz="1000" b="0" i="0" u="none" strike="noStrike" kern="1200" cap="none" spc="0" normalizeH="0" baseline="0" noProof="0">
                          <a:ln>
                            <a:noFill/>
                          </a:ln>
                          <a:solidFill>
                            <a:prstClr val="black"/>
                          </a:solidFill>
                          <a:effectLst/>
                          <a:uLnTx/>
                          <a:uFillTx/>
                          <a:latin typeface="Calibri"/>
                          <a:ea typeface="+mn-ea"/>
                          <a:cs typeface="+mn-cs"/>
                        </a:rPr>
                        <a:t>
 To honor PHLY’s 15-year anniversary as a member of the Tokio Marine Group, executive leadership from both companies gathered in New York to celebrate the occasion. Group CEO Satoru Komiya presented PHLY’s President &amp; CEO John Glomb with a commemorative lacquerware plate to acknowledge this milestone. 🎉 🏆
The plate features Japanese characters, Fujin and Rajin, originally drawn in the 17th century, representing the elements of wind and lightning. 🌀⚡These figures were chosen to represent the hope for PHLY to be spared from the effects of severe weather and storms. 🌪️ The plate is now proudly displayed in our boardroom.
Here's to 15 years of growth and collaboration, and to many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https://quintly-eu-image-storage.s3.amazonaws.com/d123f9c23f3abec6e562a564c92f236a/c094e8c799a2f338229bea655966a700.jpg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02908115"/>
                  </a:ext>
                </a:extLst>
              </a:tr>
            </a:tbl>
          </a:graphicData>
        </a:graphic>
      </p:graphicFrame>
      <p:sp>
        <p:nvSpPr>
          <p:cNvPr id="4" name="Text Placeholder 3">
            <a:extLst>
              <a:ext uri="{FF2B5EF4-FFF2-40B4-BE49-F238E27FC236}">
                <a16:creationId xmlns:a16="http://schemas.microsoft.com/office/drawing/2014/main" id="{1E53B4B1-6E61-46EA-91A8-0DE9C75065C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44534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1094-DDA2-4185-A133-EB201538B18C}"/>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24601C62-28D4-4B33-B851-4401B3BC6618}"/>
              </a:ext>
            </a:extLst>
          </p:cNvPr>
          <p:cNvGraphicFramePr>
            <a:graphicFrameLocks noGrp="1"/>
          </p:cNvGraphicFramePr>
          <p:nvPr>
            <p:ph type="tbl" sz="quarter" idx="13"/>
            <p:extLst>
              <p:ext uri="{D42A27DB-BD31-4B8C-83A1-F6EECF244321}">
                <p14:modId xmlns:p14="http://schemas.microsoft.com/office/powerpoint/2010/main" val="148345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34796718"/>
                    </a:ext>
                  </a:extLst>
                </a:gridCol>
                <a:gridCol w="1481328">
                  <a:extLst>
                    <a:ext uri="{9D8B030D-6E8A-4147-A177-3AD203B41FA5}">
                      <a16:colId xmlns:a16="http://schemas.microsoft.com/office/drawing/2014/main" val="159784226"/>
                    </a:ext>
                  </a:extLst>
                </a:gridCol>
                <a:gridCol w="329184">
                  <a:extLst>
                    <a:ext uri="{9D8B030D-6E8A-4147-A177-3AD203B41FA5}">
                      <a16:colId xmlns:a16="http://schemas.microsoft.com/office/drawing/2014/main" val="5080380"/>
                    </a:ext>
                  </a:extLst>
                </a:gridCol>
                <a:gridCol w="329184">
                  <a:extLst>
                    <a:ext uri="{9D8B030D-6E8A-4147-A177-3AD203B41FA5}">
                      <a16:colId xmlns:a16="http://schemas.microsoft.com/office/drawing/2014/main" val="4238918484"/>
                    </a:ext>
                  </a:extLst>
                </a:gridCol>
                <a:gridCol w="329184">
                  <a:extLst>
                    <a:ext uri="{9D8B030D-6E8A-4147-A177-3AD203B41FA5}">
                      <a16:colId xmlns:a16="http://schemas.microsoft.com/office/drawing/2014/main" val="1384912101"/>
                    </a:ext>
                  </a:extLst>
                </a:gridCol>
                <a:gridCol w="329184">
                  <a:extLst>
                    <a:ext uri="{9D8B030D-6E8A-4147-A177-3AD203B41FA5}">
                      <a16:colId xmlns:a16="http://schemas.microsoft.com/office/drawing/2014/main" val="4154506065"/>
                    </a:ext>
                  </a:extLst>
                </a:gridCol>
                <a:gridCol w="329184">
                  <a:extLst>
                    <a:ext uri="{9D8B030D-6E8A-4147-A177-3AD203B41FA5}">
                      <a16:colId xmlns:a16="http://schemas.microsoft.com/office/drawing/2014/main" val="1036453659"/>
                    </a:ext>
                  </a:extLst>
                </a:gridCol>
                <a:gridCol w="329184">
                  <a:extLst>
                    <a:ext uri="{9D8B030D-6E8A-4147-A177-3AD203B41FA5}">
                      <a16:colId xmlns:a16="http://schemas.microsoft.com/office/drawing/2014/main" val="44022371"/>
                    </a:ext>
                  </a:extLst>
                </a:gridCol>
                <a:gridCol w="329184">
                  <a:extLst>
                    <a:ext uri="{9D8B030D-6E8A-4147-A177-3AD203B41FA5}">
                      <a16:colId xmlns:a16="http://schemas.microsoft.com/office/drawing/2014/main" val="1572469300"/>
                    </a:ext>
                  </a:extLst>
                </a:gridCol>
                <a:gridCol w="329184">
                  <a:extLst>
                    <a:ext uri="{9D8B030D-6E8A-4147-A177-3AD203B41FA5}">
                      <a16:colId xmlns:a16="http://schemas.microsoft.com/office/drawing/2014/main" val="2643891712"/>
                    </a:ext>
                  </a:extLst>
                </a:gridCol>
                <a:gridCol w="329184">
                  <a:extLst>
                    <a:ext uri="{9D8B030D-6E8A-4147-A177-3AD203B41FA5}">
                      <a16:colId xmlns:a16="http://schemas.microsoft.com/office/drawing/2014/main" val="1997966701"/>
                    </a:ext>
                  </a:extLst>
                </a:gridCol>
                <a:gridCol w="329184">
                  <a:extLst>
                    <a:ext uri="{9D8B030D-6E8A-4147-A177-3AD203B41FA5}">
                      <a16:colId xmlns:a16="http://schemas.microsoft.com/office/drawing/2014/main" val="3703163571"/>
                    </a:ext>
                  </a:extLst>
                </a:gridCol>
                <a:gridCol w="329184">
                  <a:extLst>
                    <a:ext uri="{9D8B030D-6E8A-4147-A177-3AD203B41FA5}">
                      <a16:colId xmlns:a16="http://schemas.microsoft.com/office/drawing/2014/main" val="3975151144"/>
                    </a:ext>
                  </a:extLst>
                </a:gridCol>
                <a:gridCol w="329184">
                  <a:extLst>
                    <a:ext uri="{9D8B030D-6E8A-4147-A177-3AD203B41FA5}">
                      <a16:colId xmlns:a16="http://schemas.microsoft.com/office/drawing/2014/main" val="399327839"/>
                    </a:ext>
                  </a:extLst>
                </a:gridCol>
                <a:gridCol w="329184">
                  <a:extLst>
                    <a:ext uri="{9D8B030D-6E8A-4147-A177-3AD203B41FA5}">
                      <a16:colId xmlns:a16="http://schemas.microsoft.com/office/drawing/2014/main" val="4268690554"/>
                    </a:ext>
                  </a:extLst>
                </a:gridCol>
                <a:gridCol w="329184">
                  <a:extLst>
                    <a:ext uri="{9D8B030D-6E8A-4147-A177-3AD203B41FA5}">
                      <a16:colId xmlns:a16="http://schemas.microsoft.com/office/drawing/2014/main" val="360747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201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- 2024-01-26 14:39:16</a:t>
                      </a:r>
                      <a:r>
                        <a:rPr kumimoji="0" lang="en-US" sz="1000" b="0" i="0" u="none" strike="noStrike" kern="1200" cap="none" spc="0" normalizeH="0" baseline="0" noProof="0">
                          <a:ln>
                            <a:noFill/>
                          </a:ln>
                          <a:solidFill>
                            <a:prstClr val="black"/>
                          </a:solidFill>
                          <a:effectLst/>
                          <a:uLnTx/>
                          <a:uFillTx/>
                          <a:latin typeface="Calibri"/>
                          <a:ea typeface="+mn-ea"/>
                          <a:cs typeface="+mn-cs"/>
                        </a:rPr>
                        <a:t>
 Yesterday was a day filled with inspiration, connection, and community impact as #TEAMPHLY had the privilege of presenting a donation check for more than ,000 to The Salvation Army Greater Philadelphia in support of their youth education and after-school programs.
We were given a warm welcome and insightful tour to learn about the incredible work happening behind the scenes. After the tour, our team rolled up their sleeves to volunteer in the non-profit’s food pantry. 🥫
A huge shoutout to the amazing team at The Salvation Army West Philadelphia for their hospitality and the impactful work they do every day. We're excited to continue our partnership in creating positive 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https://quintly-eu-image-storage.s3.amazonaws.com/d123f9c23f3abec6e562a564c92f236a/76ea25134face2fa4039dd311e5f5890.jpg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07511496"/>
                  </a:ext>
                </a:extLst>
              </a:tr>
            </a:tbl>
          </a:graphicData>
        </a:graphic>
      </p:graphicFrame>
      <p:sp>
        <p:nvSpPr>
          <p:cNvPr id="4" name="Text Placeholder 3">
            <a:extLst>
              <a:ext uri="{FF2B5EF4-FFF2-40B4-BE49-F238E27FC236}">
                <a16:creationId xmlns:a16="http://schemas.microsoft.com/office/drawing/2014/main" id="{1135C3D7-9555-4931-8C3F-29E306750A7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0591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E2BF6-CE40-4B84-B7E4-339B94ACF3E6}"/>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C8BB18BA-7784-48BC-9EB2-07B60A9A4483}"/>
              </a:ext>
            </a:extLst>
          </p:cNvPr>
          <p:cNvGraphicFramePr>
            <a:graphicFrameLocks noGrp="1"/>
          </p:cNvGraphicFramePr>
          <p:nvPr>
            <p:ph type="tbl" sz="quarter" idx="13"/>
            <p:extLst>
              <p:ext uri="{D42A27DB-BD31-4B8C-83A1-F6EECF244321}">
                <p14:modId xmlns:p14="http://schemas.microsoft.com/office/powerpoint/2010/main" val="206915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2970781"/>
                    </a:ext>
                  </a:extLst>
                </a:gridCol>
                <a:gridCol w="1481328">
                  <a:extLst>
                    <a:ext uri="{9D8B030D-6E8A-4147-A177-3AD203B41FA5}">
                      <a16:colId xmlns:a16="http://schemas.microsoft.com/office/drawing/2014/main" val="2022279180"/>
                    </a:ext>
                  </a:extLst>
                </a:gridCol>
                <a:gridCol w="329184">
                  <a:extLst>
                    <a:ext uri="{9D8B030D-6E8A-4147-A177-3AD203B41FA5}">
                      <a16:colId xmlns:a16="http://schemas.microsoft.com/office/drawing/2014/main" val="2327213791"/>
                    </a:ext>
                  </a:extLst>
                </a:gridCol>
                <a:gridCol w="329184">
                  <a:extLst>
                    <a:ext uri="{9D8B030D-6E8A-4147-A177-3AD203B41FA5}">
                      <a16:colId xmlns:a16="http://schemas.microsoft.com/office/drawing/2014/main" val="3888043272"/>
                    </a:ext>
                  </a:extLst>
                </a:gridCol>
                <a:gridCol w="329184">
                  <a:extLst>
                    <a:ext uri="{9D8B030D-6E8A-4147-A177-3AD203B41FA5}">
                      <a16:colId xmlns:a16="http://schemas.microsoft.com/office/drawing/2014/main" val="4086315605"/>
                    </a:ext>
                  </a:extLst>
                </a:gridCol>
                <a:gridCol w="329184">
                  <a:extLst>
                    <a:ext uri="{9D8B030D-6E8A-4147-A177-3AD203B41FA5}">
                      <a16:colId xmlns:a16="http://schemas.microsoft.com/office/drawing/2014/main" val="1362561354"/>
                    </a:ext>
                  </a:extLst>
                </a:gridCol>
                <a:gridCol w="329184">
                  <a:extLst>
                    <a:ext uri="{9D8B030D-6E8A-4147-A177-3AD203B41FA5}">
                      <a16:colId xmlns:a16="http://schemas.microsoft.com/office/drawing/2014/main" val="92205922"/>
                    </a:ext>
                  </a:extLst>
                </a:gridCol>
                <a:gridCol w="329184">
                  <a:extLst>
                    <a:ext uri="{9D8B030D-6E8A-4147-A177-3AD203B41FA5}">
                      <a16:colId xmlns:a16="http://schemas.microsoft.com/office/drawing/2014/main" val="1767237937"/>
                    </a:ext>
                  </a:extLst>
                </a:gridCol>
                <a:gridCol w="329184">
                  <a:extLst>
                    <a:ext uri="{9D8B030D-6E8A-4147-A177-3AD203B41FA5}">
                      <a16:colId xmlns:a16="http://schemas.microsoft.com/office/drawing/2014/main" val="3841545944"/>
                    </a:ext>
                  </a:extLst>
                </a:gridCol>
                <a:gridCol w="329184">
                  <a:extLst>
                    <a:ext uri="{9D8B030D-6E8A-4147-A177-3AD203B41FA5}">
                      <a16:colId xmlns:a16="http://schemas.microsoft.com/office/drawing/2014/main" val="1685217542"/>
                    </a:ext>
                  </a:extLst>
                </a:gridCol>
                <a:gridCol w="329184">
                  <a:extLst>
                    <a:ext uri="{9D8B030D-6E8A-4147-A177-3AD203B41FA5}">
                      <a16:colId xmlns:a16="http://schemas.microsoft.com/office/drawing/2014/main" val="521492270"/>
                    </a:ext>
                  </a:extLst>
                </a:gridCol>
                <a:gridCol w="329184">
                  <a:extLst>
                    <a:ext uri="{9D8B030D-6E8A-4147-A177-3AD203B41FA5}">
                      <a16:colId xmlns:a16="http://schemas.microsoft.com/office/drawing/2014/main" val="2523986039"/>
                    </a:ext>
                  </a:extLst>
                </a:gridCol>
                <a:gridCol w="329184">
                  <a:extLst>
                    <a:ext uri="{9D8B030D-6E8A-4147-A177-3AD203B41FA5}">
                      <a16:colId xmlns:a16="http://schemas.microsoft.com/office/drawing/2014/main" val="3813624302"/>
                    </a:ext>
                  </a:extLst>
                </a:gridCol>
                <a:gridCol w="329184">
                  <a:extLst>
                    <a:ext uri="{9D8B030D-6E8A-4147-A177-3AD203B41FA5}">
                      <a16:colId xmlns:a16="http://schemas.microsoft.com/office/drawing/2014/main" val="851338558"/>
                    </a:ext>
                  </a:extLst>
                </a:gridCol>
                <a:gridCol w="329184">
                  <a:extLst>
                    <a:ext uri="{9D8B030D-6E8A-4147-A177-3AD203B41FA5}">
                      <a16:colId xmlns:a16="http://schemas.microsoft.com/office/drawing/2014/main" val="3264366312"/>
                    </a:ext>
                  </a:extLst>
                </a:gridCol>
                <a:gridCol w="329184">
                  <a:extLst>
                    <a:ext uri="{9D8B030D-6E8A-4147-A177-3AD203B41FA5}">
                      <a16:colId xmlns:a16="http://schemas.microsoft.com/office/drawing/2014/main" val="413308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793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- 2024-01-03 14:08:47</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Presidents, Kimberly Czap and Douglas Killeen! 👏
Read more about these two leaders: bit.ly/3H64Oid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https://quintly-eu-image-storage.s3.amazonaws.com/d123f9c23f3abec6e562a564c92f236a/23bf1bd8c37069c1fd67eb25e31a20f9.jpg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08900628"/>
                  </a:ext>
                </a:extLst>
              </a:tr>
            </a:tbl>
          </a:graphicData>
        </a:graphic>
      </p:graphicFrame>
      <p:sp>
        <p:nvSpPr>
          <p:cNvPr id="4" name="Text Placeholder 3">
            <a:extLst>
              <a:ext uri="{FF2B5EF4-FFF2-40B4-BE49-F238E27FC236}">
                <a16:creationId xmlns:a16="http://schemas.microsoft.com/office/drawing/2014/main" id="{97064678-05D8-44FD-9378-5C7D1B91E48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73379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7056A-54E5-40CC-B4AC-35B9D4170564}"/>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9195B6A2-95A8-4D30-BC24-BB0676079C19}"/>
              </a:ext>
            </a:extLst>
          </p:cNvPr>
          <p:cNvGraphicFramePr>
            <a:graphicFrameLocks noGrp="1"/>
          </p:cNvGraphicFramePr>
          <p:nvPr>
            <p:ph type="tbl" sz="quarter" idx="13"/>
            <p:extLst>
              <p:ext uri="{D42A27DB-BD31-4B8C-83A1-F6EECF244321}">
                <p14:modId xmlns:p14="http://schemas.microsoft.com/office/powerpoint/2010/main" val="247066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86091272"/>
                    </a:ext>
                  </a:extLst>
                </a:gridCol>
                <a:gridCol w="1481328">
                  <a:extLst>
                    <a:ext uri="{9D8B030D-6E8A-4147-A177-3AD203B41FA5}">
                      <a16:colId xmlns:a16="http://schemas.microsoft.com/office/drawing/2014/main" val="1610132209"/>
                    </a:ext>
                  </a:extLst>
                </a:gridCol>
                <a:gridCol w="329184">
                  <a:extLst>
                    <a:ext uri="{9D8B030D-6E8A-4147-A177-3AD203B41FA5}">
                      <a16:colId xmlns:a16="http://schemas.microsoft.com/office/drawing/2014/main" val="2480464972"/>
                    </a:ext>
                  </a:extLst>
                </a:gridCol>
                <a:gridCol w="329184">
                  <a:extLst>
                    <a:ext uri="{9D8B030D-6E8A-4147-A177-3AD203B41FA5}">
                      <a16:colId xmlns:a16="http://schemas.microsoft.com/office/drawing/2014/main" val="2333357432"/>
                    </a:ext>
                  </a:extLst>
                </a:gridCol>
                <a:gridCol w="329184">
                  <a:extLst>
                    <a:ext uri="{9D8B030D-6E8A-4147-A177-3AD203B41FA5}">
                      <a16:colId xmlns:a16="http://schemas.microsoft.com/office/drawing/2014/main" val="2280147125"/>
                    </a:ext>
                  </a:extLst>
                </a:gridCol>
                <a:gridCol w="329184">
                  <a:extLst>
                    <a:ext uri="{9D8B030D-6E8A-4147-A177-3AD203B41FA5}">
                      <a16:colId xmlns:a16="http://schemas.microsoft.com/office/drawing/2014/main" val="2073507303"/>
                    </a:ext>
                  </a:extLst>
                </a:gridCol>
                <a:gridCol w="329184">
                  <a:extLst>
                    <a:ext uri="{9D8B030D-6E8A-4147-A177-3AD203B41FA5}">
                      <a16:colId xmlns:a16="http://schemas.microsoft.com/office/drawing/2014/main" val="129965757"/>
                    </a:ext>
                  </a:extLst>
                </a:gridCol>
                <a:gridCol w="329184">
                  <a:extLst>
                    <a:ext uri="{9D8B030D-6E8A-4147-A177-3AD203B41FA5}">
                      <a16:colId xmlns:a16="http://schemas.microsoft.com/office/drawing/2014/main" val="1318756080"/>
                    </a:ext>
                  </a:extLst>
                </a:gridCol>
                <a:gridCol w="329184">
                  <a:extLst>
                    <a:ext uri="{9D8B030D-6E8A-4147-A177-3AD203B41FA5}">
                      <a16:colId xmlns:a16="http://schemas.microsoft.com/office/drawing/2014/main" val="3133790016"/>
                    </a:ext>
                  </a:extLst>
                </a:gridCol>
                <a:gridCol w="329184">
                  <a:extLst>
                    <a:ext uri="{9D8B030D-6E8A-4147-A177-3AD203B41FA5}">
                      <a16:colId xmlns:a16="http://schemas.microsoft.com/office/drawing/2014/main" val="936653342"/>
                    </a:ext>
                  </a:extLst>
                </a:gridCol>
                <a:gridCol w="329184">
                  <a:extLst>
                    <a:ext uri="{9D8B030D-6E8A-4147-A177-3AD203B41FA5}">
                      <a16:colId xmlns:a16="http://schemas.microsoft.com/office/drawing/2014/main" val="3120638532"/>
                    </a:ext>
                  </a:extLst>
                </a:gridCol>
                <a:gridCol w="329184">
                  <a:extLst>
                    <a:ext uri="{9D8B030D-6E8A-4147-A177-3AD203B41FA5}">
                      <a16:colId xmlns:a16="http://schemas.microsoft.com/office/drawing/2014/main" val="1300652820"/>
                    </a:ext>
                  </a:extLst>
                </a:gridCol>
                <a:gridCol w="329184">
                  <a:extLst>
                    <a:ext uri="{9D8B030D-6E8A-4147-A177-3AD203B41FA5}">
                      <a16:colId xmlns:a16="http://schemas.microsoft.com/office/drawing/2014/main" val="3716576811"/>
                    </a:ext>
                  </a:extLst>
                </a:gridCol>
                <a:gridCol w="329184">
                  <a:extLst>
                    <a:ext uri="{9D8B030D-6E8A-4147-A177-3AD203B41FA5}">
                      <a16:colId xmlns:a16="http://schemas.microsoft.com/office/drawing/2014/main" val="2012092829"/>
                    </a:ext>
                  </a:extLst>
                </a:gridCol>
                <a:gridCol w="329184">
                  <a:extLst>
                    <a:ext uri="{9D8B030D-6E8A-4147-A177-3AD203B41FA5}">
                      <a16:colId xmlns:a16="http://schemas.microsoft.com/office/drawing/2014/main" val="363408140"/>
                    </a:ext>
                  </a:extLst>
                </a:gridCol>
                <a:gridCol w="329184">
                  <a:extLst>
                    <a:ext uri="{9D8B030D-6E8A-4147-A177-3AD203B41FA5}">
                      <a16:colId xmlns:a16="http://schemas.microsoft.com/office/drawing/2014/main" val="185871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264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- 2024-01-10 16:25:47</a:t>
                      </a:r>
                      <a:r>
                        <a:rPr kumimoji="0" lang="en-US" sz="1000" b="0" i="0" u="none" strike="noStrike" kern="1200" cap="none" spc="0" normalizeH="0" baseline="0" noProof="0">
                          <a:ln>
                            <a:noFill/>
                          </a:ln>
                          <a:solidFill>
                            <a:prstClr val="black"/>
                          </a:solidFill>
                          <a:effectLst/>
                          <a:uLnTx/>
                          <a:uFillTx/>
                          <a:latin typeface="Calibri"/>
                          <a:ea typeface="+mn-ea"/>
                          <a:cs typeface="+mn-cs"/>
                        </a:rPr>
                        <a:t>
 Solid #riskmanagement leads to fewer surprises 😯 allowing organizations to focus on their mission. Check out this article from the Nonprofit Risk Management Center featuring insights from PHLY's Peter Kim on key facilities risks facing #nonprofits and simple, cost-effective steps they can take to reduce losses: bit.ly/47x48NV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https://quintly-eu-image-storage.s3.amazonaws.com/d123f9c23f3abec6e562a564c92f236a/90935b7aecf92b0f4364be11d4f895e9.jpg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10120225"/>
                  </a:ext>
                </a:extLst>
              </a:tr>
            </a:tbl>
          </a:graphicData>
        </a:graphic>
      </p:graphicFrame>
      <p:sp>
        <p:nvSpPr>
          <p:cNvPr id="4" name="Text Placeholder 3">
            <a:extLst>
              <a:ext uri="{FF2B5EF4-FFF2-40B4-BE49-F238E27FC236}">
                <a16:creationId xmlns:a16="http://schemas.microsoft.com/office/drawing/2014/main" id="{124A1715-EE1F-4750-9300-D5693AA3F2E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492348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D0C2-15BE-419D-89C1-1E7FF0509EDC}"/>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F5EF6EAE-7B8E-462D-B9BF-DA533A332F8E}"/>
              </a:ext>
            </a:extLst>
          </p:cNvPr>
          <p:cNvGraphicFramePr>
            <a:graphicFrameLocks noGrp="1"/>
          </p:cNvGraphicFramePr>
          <p:nvPr>
            <p:ph type="tbl" sz="quarter" idx="13"/>
            <p:extLst>
              <p:ext uri="{D42A27DB-BD31-4B8C-83A1-F6EECF244321}">
                <p14:modId xmlns:p14="http://schemas.microsoft.com/office/powerpoint/2010/main" val="372537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93437674"/>
                    </a:ext>
                  </a:extLst>
                </a:gridCol>
                <a:gridCol w="1481328">
                  <a:extLst>
                    <a:ext uri="{9D8B030D-6E8A-4147-A177-3AD203B41FA5}">
                      <a16:colId xmlns:a16="http://schemas.microsoft.com/office/drawing/2014/main" val="2942229412"/>
                    </a:ext>
                  </a:extLst>
                </a:gridCol>
                <a:gridCol w="329184">
                  <a:extLst>
                    <a:ext uri="{9D8B030D-6E8A-4147-A177-3AD203B41FA5}">
                      <a16:colId xmlns:a16="http://schemas.microsoft.com/office/drawing/2014/main" val="997607443"/>
                    </a:ext>
                  </a:extLst>
                </a:gridCol>
                <a:gridCol w="329184">
                  <a:extLst>
                    <a:ext uri="{9D8B030D-6E8A-4147-A177-3AD203B41FA5}">
                      <a16:colId xmlns:a16="http://schemas.microsoft.com/office/drawing/2014/main" val="1648396082"/>
                    </a:ext>
                  </a:extLst>
                </a:gridCol>
                <a:gridCol w="329184">
                  <a:extLst>
                    <a:ext uri="{9D8B030D-6E8A-4147-A177-3AD203B41FA5}">
                      <a16:colId xmlns:a16="http://schemas.microsoft.com/office/drawing/2014/main" val="2043954774"/>
                    </a:ext>
                  </a:extLst>
                </a:gridCol>
                <a:gridCol w="329184">
                  <a:extLst>
                    <a:ext uri="{9D8B030D-6E8A-4147-A177-3AD203B41FA5}">
                      <a16:colId xmlns:a16="http://schemas.microsoft.com/office/drawing/2014/main" val="4112286529"/>
                    </a:ext>
                  </a:extLst>
                </a:gridCol>
                <a:gridCol w="329184">
                  <a:extLst>
                    <a:ext uri="{9D8B030D-6E8A-4147-A177-3AD203B41FA5}">
                      <a16:colId xmlns:a16="http://schemas.microsoft.com/office/drawing/2014/main" val="3714768343"/>
                    </a:ext>
                  </a:extLst>
                </a:gridCol>
                <a:gridCol w="329184">
                  <a:extLst>
                    <a:ext uri="{9D8B030D-6E8A-4147-A177-3AD203B41FA5}">
                      <a16:colId xmlns:a16="http://schemas.microsoft.com/office/drawing/2014/main" val="2625003281"/>
                    </a:ext>
                  </a:extLst>
                </a:gridCol>
                <a:gridCol w="329184">
                  <a:extLst>
                    <a:ext uri="{9D8B030D-6E8A-4147-A177-3AD203B41FA5}">
                      <a16:colId xmlns:a16="http://schemas.microsoft.com/office/drawing/2014/main" val="3025076048"/>
                    </a:ext>
                  </a:extLst>
                </a:gridCol>
                <a:gridCol w="329184">
                  <a:extLst>
                    <a:ext uri="{9D8B030D-6E8A-4147-A177-3AD203B41FA5}">
                      <a16:colId xmlns:a16="http://schemas.microsoft.com/office/drawing/2014/main" val="1357059258"/>
                    </a:ext>
                  </a:extLst>
                </a:gridCol>
                <a:gridCol w="329184">
                  <a:extLst>
                    <a:ext uri="{9D8B030D-6E8A-4147-A177-3AD203B41FA5}">
                      <a16:colId xmlns:a16="http://schemas.microsoft.com/office/drawing/2014/main" val="3403500657"/>
                    </a:ext>
                  </a:extLst>
                </a:gridCol>
                <a:gridCol w="329184">
                  <a:extLst>
                    <a:ext uri="{9D8B030D-6E8A-4147-A177-3AD203B41FA5}">
                      <a16:colId xmlns:a16="http://schemas.microsoft.com/office/drawing/2014/main" val="2376606059"/>
                    </a:ext>
                  </a:extLst>
                </a:gridCol>
                <a:gridCol w="329184">
                  <a:extLst>
                    <a:ext uri="{9D8B030D-6E8A-4147-A177-3AD203B41FA5}">
                      <a16:colId xmlns:a16="http://schemas.microsoft.com/office/drawing/2014/main" val="817931564"/>
                    </a:ext>
                  </a:extLst>
                </a:gridCol>
                <a:gridCol w="329184">
                  <a:extLst>
                    <a:ext uri="{9D8B030D-6E8A-4147-A177-3AD203B41FA5}">
                      <a16:colId xmlns:a16="http://schemas.microsoft.com/office/drawing/2014/main" val="3777981665"/>
                    </a:ext>
                  </a:extLst>
                </a:gridCol>
                <a:gridCol w="329184">
                  <a:extLst>
                    <a:ext uri="{9D8B030D-6E8A-4147-A177-3AD203B41FA5}">
                      <a16:colId xmlns:a16="http://schemas.microsoft.com/office/drawing/2014/main" val="3870584068"/>
                    </a:ext>
                  </a:extLst>
                </a:gridCol>
                <a:gridCol w="329184">
                  <a:extLst>
                    <a:ext uri="{9D8B030D-6E8A-4147-A177-3AD203B41FA5}">
                      <a16:colId xmlns:a16="http://schemas.microsoft.com/office/drawing/2014/main" val="183438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94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- 2024-01-05 11:51:26</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2023 – 2024 season! Throughout the season, we're partnering with the Eagles to highlight #nonprofits doing great work in the community before each home game. 
Congratulations to ACHIEVEability, New Horizons in Autism, Inc., and Northwest Victim Services for being highlighted at this week's game! #FlyEaglesFly 🦅 #communitywork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https://quintly-eu-image-storage.s3.amazonaws.com/d123f9c23f3abec6e562a564c92f236a/4493dc32ff9240312eed0f0f84893edb.jpg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01375164"/>
                  </a:ext>
                </a:extLst>
              </a:tr>
            </a:tbl>
          </a:graphicData>
        </a:graphic>
      </p:graphicFrame>
      <p:sp>
        <p:nvSpPr>
          <p:cNvPr id="4" name="Text Placeholder 3">
            <a:extLst>
              <a:ext uri="{FF2B5EF4-FFF2-40B4-BE49-F238E27FC236}">
                <a16:creationId xmlns:a16="http://schemas.microsoft.com/office/drawing/2014/main" id="{0D48422F-EBDE-4BDE-A4EC-99D4E3E35B1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25606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C7DB-B9EB-4D5E-9AD7-39D147B1127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CC336BF-5992-4087-ABE7-91DE17000462}"/>
              </a:ext>
            </a:extLst>
          </p:cNvPr>
          <p:cNvGraphicFramePr>
            <a:graphicFrameLocks noGrp="1"/>
          </p:cNvGraphicFramePr>
          <p:nvPr>
            <p:ph type="chart" sz="quarter" idx="13"/>
            <p:extLst>
              <p:ext uri="{D42A27DB-BD31-4B8C-83A1-F6EECF244321}">
                <p14:modId xmlns:p14="http://schemas.microsoft.com/office/powerpoint/2010/main" val="895300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6EDD5-990B-4FB8-97AB-5D7680E1B3B3}"/>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4922FD5B-8BB5-4F4D-A578-55205F5DA6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554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DD34-75DE-48A5-A1BE-C7CAC29F6BC3}"/>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F823E86-22CA-4BB8-8B5C-92A7A69F7959}"/>
              </a:ext>
            </a:extLst>
          </p:cNvPr>
          <p:cNvGraphicFramePr>
            <a:graphicFrameLocks noGrp="1"/>
          </p:cNvGraphicFramePr>
          <p:nvPr>
            <p:ph type="tbl" sz="quarter" idx="13"/>
            <p:extLst>
              <p:ext uri="{D42A27DB-BD31-4B8C-83A1-F6EECF244321}">
                <p14:modId xmlns:p14="http://schemas.microsoft.com/office/powerpoint/2010/main" val="186474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40164444"/>
                    </a:ext>
                  </a:extLst>
                </a:gridCol>
                <a:gridCol w="576072">
                  <a:extLst>
                    <a:ext uri="{9D8B030D-6E8A-4147-A177-3AD203B41FA5}">
                      <a16:colId xmlns:a16="http://schemas.microsoft.com/office/drawing/2014/main" val="2860352416"/>
                    </a:ext>
                  </a:extLst>
                </a:gridCol>
                <a:gridCol w="576072">
                  <a:extLst>
                    <a:ext uri="{9D8B030D-6E8A-4147-A177-3AD203B41FA5}">
                      <a16:colId xmlns:a16="http://schemas.microsoft.com/office/drawing/2014/main" val="1010660244"/>
                    </a:ext>
                  </a:extLst>
                </a:gridCol>
                <a:gridCol w="576072">
                  <a:extLst>
                    <a:ext uri="{9D8B030D-6E8A-4147-A177-3AD203B41FA5}">
                      <a16:colId xmlns:a16="http://schemas.microsoft.com/office/drawing/2014/main" val="1848276506"/>
                    </a:ext>
                  </a:extLst>
                </a:gridCol>
                <a:gridCol w="576072">
                  <a:extLst>
                    <a:ext uri="{9D8B030D-6E8A-4147-A177-3AD203B41FA5}">
                      <a16:colId xmlns:a16="http://schemas.microsoft.com/office/drawing/2014/main" val="2400398666"/>
                    </a:ext>
                  </a:extLst>
                </a:gridCol>
                <a:gridCol w="576072">
                  <a:extLst>
                    <a:ext uri="{9D8B030D-6E8A-4147-A177-3AD203B41FA5}">
                      <a16:colId xmlns:a16="http://schemas.microsoft.com/office/drawing/2014/main" val="3528272719"/>
                    </a:ext>
                  </a:extLst>
                </a:gridCol>
                <a:gridCol w="576072">
                  <a:extLst>
                    <a:ext uri="{9D8B030D-6E8A-4147-A177-3AD203B41FA5}">
                      <a16:colId xmlns:a16="http://schemas.microsoft.com/office/drawing/2014/main" val="2505650570"/>
                    </a:ext>
                  </a:extLst>
                </a:gridCol>
                <a:gridCol w="576072">
                  <a:extLst>
                    <a:ext uri="{9D8B030D-6E8A-4147-A177-3AD203B41FA5}">
                      <a16:colId xmlns:a16="http://schemas.microsoft.com/office/drawing/2014/main" val="2276632388"/>
                    </a:ext>
                  </a:extLst>
                </a:gridCol>
                <a:gridCol w="576072">
                  <a:extLst>
                    <a:ext uri="{9D8B030D-6E8A-4147-A177-3AD203B41FA5}">
                      <a16:colId xmlns:a16="http://schemas.microsoft.com/office/drawing/2014/main" val="1824502711"/>
                    </a:ext>
                  </a:extLst>
                </a:gridCol>
                <a:gridCol w="576072">
                  <a:extLst>
                    <a:ext uri="{9D8B030D-6E8A-4147-A177-3AD203B41FA5}">
                      <a16:colId xmlns:a16="http://schemas.microsoft.com/office/drawing/2014/main" val="937168468"/>
                    </a:ext>
                  </a:extLst>
                </a:gridCol>
                <a:gridCol w="576072">
                  <a:extLst>
                    <a:ext uri="{9D8B030D-6E8A-4147-A177-3AD203B41FA5}">
                      <a16:colId xmlns:a16="http://schemas.microsoft.com/office/drawing/2014/main" val="342307466"/>
                    </a:ext>
                  </a:extLst>
                </a:gridCol>
                <a:gridCol w="576072">
                  <a:extLst>
                    <a:ext uri="{9D8B030D-6E8A-4147-A177-3AD203B41FA5}">
                      <a16:colId xmlns:a16="http://schemas.microsoft.com/office/drawing/2014/main" val="1572981655"/>
                    </a:ext>
                  </a:extLst>
                </a:gridCol>
                <a:gridCol w="576072">
                  <a:extLst>
                    <a:ext uri="{9D8B030D-6E8A-4147-A177-3AD203B41FA5}">
                      <a16:colId xmlns:a16="http://schemas.microsoft.com/office/drawing/2014/main" val="13727742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92192526"/>
                  </a:ext>
                </a:extLst>
              </a:tr>
              <a:tr h="370840">
                <a:tc>
                  <a:txBody>
                    <a:bodyPr/>
                    <a:lstStyle/>
                    <a:p>
                      <a:r>
                        <a:rPr lang="en-US" sz="1000"/>
                        <a:t>3934</a:t>
                      </a:r>
                    </a:p>
                  </a:txBody>
                  <a:tcPr/>
                </a:tc>
                <a:tc>
                  <a:txBody>
                    <a:bodyPr/>
                    <a:lstStyle/>
                    <a:p>
                      <a:r>
                        <a:rPr lang="en-US" sz="1000"/>
                        <a:t>-1</a:t>
                      </a:r>
                    </a:p>
                  </a:txBody>
                  <a:tcPr/>
                </a:tc>
                <a:tc>
                  <a:txBody>
                    <a:bodyPr/>
                    <a:lstStyle/>
                    <a:p>
                      <a:r>
                        <a:rPr lang="en-US" sz="1000"/>
                        <a:t>25</a:t>
                      </a:r>
                    </a:p>
                  </a:txBody>
                  <a:tcPr/>
                </a:tc>
                <a:tc>
                  <a:txBody>
                    <a:bodyPr/>
                    <a:lstStyle/>
                    <a:p>
                      <a:r>
                        <a:rPr lang="en-US" sz="1000"/>
                        <a:t>20</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1</a:t>
                      </a:r>
                    </a:p>
                  </a:txBody>
                  <a:tcPr/>
                </a:tc>
                <a:tc>
                  <a:txBody>
                    <a:bodyPr/>
                    <a:lstStyle/>
                    <a:p>
                      <a:r>
                        <a:rPr lang="en-US" sz="1000"/>
                        <a:t>68</a:t>
                      </a:r>
                    </a:p>
                  </a:txBody>
                  <a:tcPr/>
                </a:tc>
                <a:tc>
                  <a:txBody>
                    <a:bodyPr/>
                    <a:lstStyle/>
                    <a:p>
                      <a:r>
                        <a:rPr lang="en-US" sz="1000"/>
                        <a:t>2</a:t>
                      </a:r>
                    </a:p>
                  </a:txBody>
                  <a:tcPr/>
                </a:tc>
                <a:tc>
                  <a:txBody>
                    <a:bodyPr/>
                    <a:lstStyle/>
                    <a:p>
                      <a:r>
                        <a:rPr lang="en-US" sz="1000"/>
                        <a:t>8</a:t>
                      </a:r>
                    </a:p>
                  </a:txBody>
                  <a:tcPr/>
                </a:tc>
                <a:tc>
                  <a:txBody>
                    <a:bodyPr/>
                    <a:lstStyle/>
                    <a:p>
                      <a:r>
                        <a:rPr lang="en-US" sz="1000"/>
                        <a:t>0.0902 %</a:t>
                      </a:r>
                    </a:p>
                  </a:txBody>
                  <a:tcPr/>
                </a:tc>
                <a:tc>
                  <a:txBody>
                    <a:bodyPr/>
                    <a:lstStyle/>
                    <a:p>
                      <a:r>
                        <a:rPr lang="en-US" sz="1000"/>
                        <a:t>0.0 %</a:t>
                      </a:r>
                    </a:p>
                  </a:txBody>
                  <a:tcPr/>
                </a:tc>
                <a:extLst>
                  <a:ext uri="{0D108BD9-81ED-4DB2-BD59-A6C34878D82A}">
                    <a16:rowId xmlns:a16="http://schemas.microsoft.com/office/drawing/2014/main" val="1665196599"/>
                  </a:ext>
                </a:extLst>
              </a:tr>
            </a:tbl>
          </a:graphicData>
        </a:graphic>
      </p:graphicFrame>
      <p:sp>
        <p:nvSpPr>
          <p:cNvPr id="4" name="Text Placeholder 3">
            <a:extLst>
              <a:ext uri="{FF2B5EF4-FFF2-40B4-BE49-F238E27FC236}">
                <a16:creationId xmlns:a16="http://schemas.microsoft.com/office/drawing/2014/main" id="{DD6BA5E5-D33D-4401-B0A2-222D764F8E0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04968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E38F-93ED-45A6-80A7-40A5650FFB6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3CA65284-A5FB-4C15-A37F-AC3D2949DFEC}"/>
              </a:ext>
            </a:extLst>
          </p:cNvPr>
          <p:cNvGraphicFramePr>
            <a:graphicFrameLocks noGrp="1"/>
          </p:cNvGraphicFramePr>
          <p:nvPr>
            <p:ph type="chart" sz="quarter" idx="13"/>
            <p:extLst>
              <p:ext uri="{D42A27DB-BD31-4B8C-83A1-F6EECF244321}">
                <p14:modId xmlns:p14="http://schemas.microsoft.com/office/powerpoint/2010/main" val="4292468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FD5D8-DCDB-466B-A9E6-C55B7ADC835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3240FA0-10A3-4C65-8AF8-23E01746AE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144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3307-2F1E-4C94-82F1-6334821EAAF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1030D62-CEDE-4B2E-BD27-9B2C744957CE}"/>
              </a:ext>
            </a:extLst>
          </p:cNvPr>
          <p:cNvGraphicFramePr>
            <a:graphicFrameLocks noGrp="1"/>
          </p:cNvGraphicFramePr>
          <p:nvPr>
            <p:ph type="chart" sz="quarter" idx="13"/>
            <p:extLst>
              <p:ext uri="{D42A27DB-BD31-4B8C-83A1-F6EECF244321}">
                <p14:modId xmlns:p14="http://schemas.microsoft.com/office/powerpoint/2010/main" val="308654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5CB3A-35E6-41C1-99D7-4C0328DF6E1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62D0C84-3C10-4C62-85CC-DA9B5B49A1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438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CFCCE-ED3C-4625-92CA-367D7F20650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257B84B-5800-40F2-8E90-F9DF8BBDA629}"/>
              </a:ext>
            </a:extLst>
          </p:cNvPr>
          <p:cNvGraphicFramePr>
            <a:graphicFrameLocks noGrp="1"/>
          </p:cNvGraphicFramePr>
          <p:nvPr>
            <p:ph type="chart" sz="quarter" idx="13"/>
            <p:extLst>
              <p:ext uri="{D42A27DB-BD31-4B8C-83A1-F6EECF244321}">
                <p14:modId xmlns:p14="http://schemas.microsoft.com/office/powerpoint/2010/main" val="3547771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65F6D-2383-4ADA-A7C1-52CC2CA366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94039C9-1C65-427E-B69C-AFB2D238E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11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94C2-B965-4149-A12A-669873576E33}"/>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33FB92E-ACB8-473C-A286-DED460753F3E}"/>
              </a:ext>
            </a:extLst>
          </p:cNvPr>
          <p:cNvGraphicFramePr>
            <a:graphicFrameLocks noGrp="1"/>
          </p:cNvGraphicFramePr>
          <p:nvPr>
            <p:ph type="chart" sz="quarter" idx="13"/>
            <p:extLst>
              <p:ext uri="{D42A27DB-BD31-4B8C-83A1-F6EECF244321}">
                <p14:modId xmlns:p14="http://schemas.microsoft.com/office/powerpoint/2010/main" val="1507958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92835-5427-4D32-B4F4-B78D300E73A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097B1B-E0A7-463D-B4CA-8D68D65B60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535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8075D-30B4-4A6A-BFA9-DA5098BCB7E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A431383-2862-41AB-9B9C-C984CBBEDB73}"/>
              </a:ext>
            </a:extLst>
          </p:cNvPr>
          <p:cNvGraphicFramePr>
            <a:graphicFrameLocks noGrp="1"/>
          </p:cNvGraphicFramePr>
          <p:nvPr>
            <p:ph type="tbl" sz="quarter" idx="13"/>
            <p:extLst>
              <p:ext uri="{D42A27DB-BD31-4B8C-83A1-F6EECF244321}">
                <p14:modId xmlns:p14="http://schemas.microsoft.com/office/powerpoint/2010/main" val="266707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565330143"/>
                    </a:ext>
                  </a:extLst>
                </a:gridCol>
                <a:gridCol w="2468880">
                  <a:extLst>
                    <a:ext uri="{9D8B030D-6E8A-4147-A177-3AD203B41FA5}">
                      <a16:colId xmlns:a16="http://schemas.microsoft.com/office/drawing/2014/main" val="1507882023"/>
                    </a:ext>
                  </a:extLst>
                </a:gridCol>
                <a:gridCol w="2468880">
                  <a:extLst>
                    <a:ext uri="{9D8B030D-6E8A-4147-A177-3AD203B41FA5}">
                      <a16:colId xmlns:a16="http://schemas.microsoft.com/office/drawing/2014/main" val="5263752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962653326"/>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773230472"/>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737028782"/>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678289150"/>
                  </a:ext>
                </a:extLst>
              </a:tr>
              <a:tr h="370840">
                <a:tc>
                  <a:txBody>
                    <a:bodyPr/>
                    <a:lstStyle/>
                    <a:p>
                      <a:r>
                        <a:rPr lang="en-US" sz="1000" b="1"/>
                        <a:t>@TMNA_Services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16413499"/>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085801951"/>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559001381"/>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037738614"/>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992356735"/>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808440749"/>
                  </a:ext>
                </a:extLst>
              </a:tr>
              <a:tr h="370840">
                <a:tc>
                  <a:txBody>
                    <a:bodyPr/>
                    <a:lstStyle/>
                    <a:p>
                      <a:r>
                        <a:rPr lang="en-US" sz="1000" b="1"/>
                        <a:t>@Becca091091</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740192117"/>
                  </a:ext>
                </a:extLst>
              </a:tr>
            </a:tbl>
          </a:graphicData>
        </a:graphic>
      </p:graphicFrame>
      <p:sp>
        <p:nvSpPr>
          <p:cNvPr id="4" name="Text Placeholder 3">
            <a:extLst>
              <a:ext uri="{FF2B5EF4-FFF2-40B4-BE49-F238E27FC236}">
                <a16:creationId xmlns:a16="http://schemas.microsoft.com/office/drawing/2014/main" id="{C1502A5D-1389-498C-94E5-1EA9612FAD09}"/>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2215955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F2E6-AB15-4CB0-A9AD-7EADBEF1C1E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FE95962-274E-45BC-B120-CC3672EE1963}"/>
              </a:ext>
            </a:extLst>
          </p:cNvPr>
          <p:cNvGraphicFramePr>
            <a:graphicFrameLocks noGrp="1"/>
          </p:cNvGraphicFramePr>
          <p:nvPr>
            <p:ph type="tbl" sz="quarter" idx="13"/>
            <p:extLst>
              <p:ext uri="{D42A27DB-BD31-4B8C-83A1-F6EECF244321}">
                <p14:modId xmlns:p14="http://schemas.microsoft.com/office/powerpoint/2010/main" val="221844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90989240"/>
                    </a:ext>
                  </a:extLst>
                </a:gridCol>
                <a:gridCol w="1152144">
                  <a:extLst>
                    <a:ext uri="{9D8B030D-6E8A-4147-A177-3AD203B41FA5}">
                      <a16:colId xmlns:a16="http://schemas.microsoft.com/office/drawing/2014/main" val="2634228733"/>
                    </a:ext>
                  </a:extLst>
                </a:gridCol>
                <a:gridCol w="1152144">
                  <a:extLst>
                    <a:ext uri="{9D8B030D-6E8A-4147-A177-3AD203B41FA5}">
                      <a16:colId xmlns:a16="http://schemas.microsoft.com/office/drawing/2014/main" val="367158516"/>
                    </a:ext>
                  </a:extLst>
                </a:gridCol>
                <a:gridCol w="1152144">
                  <a:extLst>
                    <a:ext uri="{9D8B030D-6E8A-4147-A177-3AD203B41FA5}">
                      <a16:colId xmlns:a16="http://schemas.microsoft.com/office/drawing/2014/main" val="238814937"/>
                    </a:ext>
                  </a:extLst>
                </a:gridCol>
                <a:gridCol w="1152144">
                  <a:extLst>
                    <a:ext uri="{9D8B030D-6E8A-4147-A177-3AD203B41FA5}">
                      <a16:colId xmlns:a16="http://schemas.microsoft.com/office/drawing/2014/main" val="253579545"/>
                    </a:ext>
                  </a:extLst>
                </a:gridCol>
                <a:gridCol w="1152144">
                  <a:extLst>
                    <a:ext uri="{9D8B030D-6E8A-4147-A177-3AD203B41FA5}">
                      <a16:colId xmlns:a16="http://schemas.microsoft.com/office/drawing/2014/main" val="352403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9646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- 2024-01-30 11:47:17</a:t>
                      </a:r>
                      <a:r>
                        <a:rPr kumimoji="0" lang="en-US" sz="1000" b="0" i="0" u="none" strike="noStrike" kern="1200" cap="none" spc="0" normalizeH="0" baseline="0" noProof="0">
                          <a:ln>
                            <a:noFill/>
                          </a:ln>
                          <a:solidFill>
                            <a:prstClr val="black"/>
                          </a:solidFill>
                          <a:effectLst/>
                          <a:uLnTx/>
                          <a:uFillTx/>
                          <a:latin typeface="Calibri"/>
                          <a:ea typeface="+mn-ea"/>
                          <a:cs typeface="+mn-cs"/>
                        </a:rPr>
                        <a:t>
 To honor PHLY’s 15th #anniversary as a member of the Tokio Marine Group, leadership from both companies gathered in New York to celebrate the occasion. Group CEO Satoru Komiya presented PHLY CEO John Glomb with a special lacquerware plate to acknowledge this milestone.
🧵THREAD https://t.co/olrd676RRj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0.1525 %</a:t>
                      </a:r>
                    </a:p>
                  </a:txBody>
                  <a:tcPr/>
                </a:tc>
                <a:extLst>
                  <a:ext uri="{0D108BD9-81ED-4DB2-BD59-A6C34878D82A}">
                    <a16:rowId xmlns:a16="http://schemas.microsoft.com/office/drawing/2014/main" val="192568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- 2024-01-23 10:14:36</a:t>
                      </a:r>
                      <a:r>
                        <a:rPr kumimoji="0" lang="en-US" sz="1000" b="0" i="0" u="none" strike="noStrike" kern="1200" cap="none" spc="0" normalizeH="0" baseline="0" noProof="0">
                          <a:ln>
                            <a:noFill/>
                          </a:ln>
                          <a:solidFill>
                            <a:prstClr val="black"/>
                          </a:solidFill>
                          <a:effectLst/>
                          <a:uLnTx/>
                          <a:uFillTx/>
                          <a:latin typeface="Calibri"/>
                          <a:ea typeface="+mn-ea"/>
                          <a:cs typeface="+mn-cs"/>
                        </a:rPr>
                        <a:t>
 An internship can give you a competitive edge in the job market. If you're interested in gaining valuable experience and connections in the #insurance industry, visit https://t.co/AKxXkVRZOn to learn more about opportunities with #TEAMPHLY! 🚀 #PHLYInternLife https://t.co/pv16K2pDrN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0.1523 %</a:t>
                      </a:r>
                    </a:p>
                  </a:txBody>
                  <a:tcPr/>
                </a:tc>
                <a:extLst>
                  <a:ext uri="{0D108BD9-81ED-4DB2-BD59-A6C34878D82A}">
                    <a16:rowId xmlns:a16="http://schemas.microsoft.com/office/drawing/2014/main" val="1873085857"/>
                  </a:ext>
                </a:extLst>
              </a:tr>
            </a:tbl>
          </a:graphicData>
        </a:graphic>
      </p:graphicFrame>
      <p:sp>
        <p:nvSpPr>
          <p:cNvPr id="4" name="Text Placeholder 3">
            <a:extLst>
              <a:ext uri="{FF2B5EF4-FFF2-40B4-BE49-F238E27FC236}">
                <a16:creationId xmlns:a16="http://schemas.microsoft.com/office/drawing/2014/main" id="{BD972AB1-E6F1-42C7-B51C-9A3612A7732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664412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A972-623B-4619-8B47-00FA98F2C327}"/>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C1EB3778-6943-4936-A3A4-F154E02A0AB0}"/>
              </a:ext>
            </a:extLst>
          </p:cNvPr>
          <p:cNvGraphicFramePr>
            <a:graphicFrameLocks noGrp="1"/>
          </p:cNvGraphicFramePr>
          <p:nvPr>
            <p:ph type="tbl" sz="quarter" idx="13"/>
            <p:extLst>
              <p:ext uri="{D42A27DB-BD31-4B8C-83A1-F6EECF244321}">
                <p14:modId xmlns:p14="http://schemas.microsoft.com/office/powerpoint/2010/main" val="409022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2472778"/>
                    </a:ext>
                  </a:extLst>
                </a:gridCol>
                <a:gridCol w="1152144">
                  <a:extLst>
                    <a:ext uri="{9D8B030D-6E8A-4147-A177-3AD203B41FA5}">
                      <a16:colId xmlns:a16="http://schemas.microsoft.com/office/drawing/2014/main" val="2230389002"/>
                    </a:ext>
                  </a:extLst>
                </a:gridCol>
                <a:gridCol w="1152144">
                  <a:extLst>
                    <a:ext uri="{9D8B030D-6E8A-4147-A177-3AD203B41FA5}">
                      <a16:colId xmlns:a16="http://schemas.microsoft.com/office/drawing/2014/main" val="3695142240"/>
                    </a:ext>
                  </a:extLst>
                </a:gridCol>
                <a:gridCol w="1152144">
                  <a:extLst>
                    <a:ext uri="{9D8B030D-6E8A-4147-A177-3AD203B41FA5}">
                      <a16:colId xmlns:a16="http://schemas.microsoft.com/office/drawing/2014/main" val="4148039887"/>
                    </a:ext>
                  </a:extLst>
                </a:gridCol>
                <a:gridCol w="1152144">
                  <a:extLst>
                    <a:ext uri="{9D8B030D-6E8A-4147-A177-3AD203B41FA5}">
                      <a16:colId xmlns:a16="http://schemas.microsoft.com/office/drawing/2014/main" val="4084779078"/>
                    </a:ext>
                  </a:extLst>
                </a:gridCol>
                <a:gridCol w="1152144">
                  <a:extLst>
                    <a:ext uri="{9D8B030D-6E8A-4147-A177-3AD203B41FA5}">
                      <a16:colId xmlns:a16="http://schemas.microsoft.com/office/drawing/2014/main" val="3930566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2412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- 2024-01-10 16:33:57</a:t>
                      </a:r>
                      <a:r>
                        <a:rPr kumimoji="0" lang="en-US" sz="1000" b="0" i="0" u="none" strike="noStrike" kern="1200" cap="none" spc="0" normalizeH="0" baseline="0" noProof="0">
                          <a:ln>
                            <a:noFill/>
                          </a:ln>
                          <a:solidFill>
                            <a:prstClr val="black"/>
                          </a:solidFill>
                          <a:effectLst/>
                          <a:uLnTx/>
                          <a:uFillTx/>
                          <a:latin typeface="Calibri"/>
                          <a:ea typeface="+mn-ea"/>
                          <a:cs typeface="+mn-cs"/>
                        </a:rPr>
                        <a:t>
 Solid #riskmanagement leads to fewer surprises, allowing organizations to focus on their mission. Check out this Nonprofit Risk Management Center article featuring PHLY's Peter Kim on key facilities risks facing #nonprofits &amp;amp; simple steps to reduce losses: https://t.co/fJDL0x7O6D https://t.co/RSXt85XU2O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0.1273 %</a:t>
                      </a:r>
                    </a:p>
                  </a:txBody>
                  <a:tcPr/>
                </a:tc>
                <a:extLst>
                  <a:ext uri="{0D108BD9-81ED-4DB2-BD59-A6C34878D82A}">
                    <a16:rowId xmlns:a16="http://schemas.microsoft.com/office/drawing/2014/main" val="158489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- 2024-01-02 13:35:34</a:t>
                      </a:r>
                      <a:r>
                        <a:rPr kumimoji="0" lang="en-US" sz="1000" b="0" i="0" u="none" strike="noStrike" kern="1200" cap="none" spc="0" normalizeH="0" baseline="0" noProof="0">
                          <a:ln>
                            <a:noFill/>
                          </a:ln>
                          <a:solidFill>
                            <a:prstClr val="black"/>
                          </a:solidFill>
                          <a:effectLst/>
                          <a:uLnTx/>
                          <a:uFillTx/>
                          <a:latin typeface="Calibri"/>
                          <a:ea typeface="+mn-ea"/>
                          <a:cs typeface="+mn-cs"/>
                        </a:rPr>
                        <a:t>
 #HappyNewYear! 🎉 Ready to embrace new beginnings &amp;amp; exciting #career opportunities? Explore the possibilities awaiting you in 2024 by visiting https://t.co/TAsZrjsbnK to view our open roles! We offer a variety of career paths that could be your perfect fit. 💼🌐 #TEAMPHLY https://t.co/V1Q2V7aRGX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0.1272 %</a:t>
                      </a:r>
                    </a:p>
                  </a:txBody>
                  <a:tcPr/>
                </a:tc>
                <a:extLst>
                  <a:ext uri="{0D108BD9-81ED-4DB2-BD59-A6C34878D82A}">
                    <a16:rowId xmlns:a16="http://schemas.microsoft.com/office/drawing/2014/main" val="3544958451"/>
                  </a:ext>
                </a:extLst>
              </a:tr>
            </a:tbl>
          </a:graphicData>
        </a:graphic>
      </p:graphicFrame>
      <p:sp>
        <p:nvSpPr>
          <p:cNvPr id="4" name="Text Placeholder 3">
            <a:extLst>
              <a:ext uri="{FF2B5EF4-FFF2-40B4-BE49-F238E27FC236}">
                <a16:creationId xmlns:a16="http://schemas.microsoft.com/office/drawing/2014/main" id="{24B576D1-8D8A-4BE0-858C-C7F2AD6211D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48851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B04CF-7139-4A91-88E0-E1424FD1516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8BB5985A-C524-403B-AE89-6E1D7011FD3B}"/>
              </a:ext>
            </a:extLst>
          </p:cNvPr>
          <p:cNvGraphicFramePr>
            <a:graphicFrameLocks noGrp="1"/>
          </p:cNvGraphicFramePr>
          <p:nvPr>
            <p:ph type="tbl" sz="quarter" idx="13"/>
            <p:extLst>
              <p:ext uri="{D42A27DB-BD31-4B8C-83A1-F6EECF244321}">
                <p14:modId xmlns:p14="http://schemas.microsoft.com/office/powerpoint/2010/main" val="350582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3561904"/>
                    </a:ext>
                  </a:extLst>
                </a:gridCol>
                <a:gridCol w="1152144">
                  <a:extLst>
                    <a:ext uri="{9D8B030D-6E8A-4147-A177-3AD203B41FA5}">
                      <a16:colId xmlns:a16="http://schemas.microsoft.com/office/drawing/2014/main" val="2317481459"/>
                    </a:ext>
                  </a:extLst>
                </a:gridCol>
                <a:gridCol w="1152144">
                  <a:extLst>
                    <a:ext uri="{9D8B030D-6E8A-4147-A177-3AD203B41FA5}">
                      <a16:colId xmlns:a16="http://schemas.microsoft.com/office/drawing/2014/main" val="2121267174"/>
                    </a:ext>
                  </a:extLst>
                </a:gridCol>
                <a:gridCol w="1152144">
                  <a:extLst>
                    <a:ext uri="{9D8B030D-6E8A-4147-A177-3AD203B41FA5}">
                      <a16:colId xmlns:a16="http://schemas.microsoft.com/office/drawing/2014/main" val="179646898"/>
                    </a:ext>
                  </a:extLst>
                </a:gridCol>
                <a:gridCol w="1152144">
                  <a:extLst>
                    <a:ext uri="{9D8B030D-6E8A-4147-A177-3AD203B41FA5}">
                      <a16:colId xmlns:a16="http://schemas.microsoft.com/office/drawing/2014/main" val="3115495657"/>
                    </a:ext>
                  </a:extLst>
                </a:gridCol>
                <a:gridCol w="1152144">
                  <a:extLst>
                    <a:ext uri="{9D8B030D-6E8A-4147-A177-3AD203B41FA5}">
                      <a16:colId xmlns:a16="http://schemas.microsoft.com/office/drawing/2014/main" val="210927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2837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- 2024-01-09 13:51:10</a:t>
                      </a:r>
                      <a:r>
                        <a:rPr kumimoji="0" lang="en-US" sz="1000" b="0" i="0" u="none" strike="noStrike" kern="1200" cap="none" spc="0" normalizeH="0" baseline="0" noProof="0">
                          <a:ln>
                            <a:noFill/>
                          </a:ln>
                          <a:solidFill>
                            <a:prstClr val="black"/>
                          </a:solidFill>
                          <a:effectLst/>
                          <a:uLnTx/>
                          <a:uFillTx/>
                          <a:latin typeface="Calibri"/>
                          <a:ea typeface="+mn-ea"/>
                          <a:cs typeface="+mn-cs"/>
                        </a:rPr>
                        <a:t>
 As we welcome 2024, we’re looking back at moments that shaped a memorable year. Whether it was lending a helping hand, fundraising for meaningful causes, or enjoying some workplace fun, here's a snapshot of the memorable moments that made 2023 special for #TEAMPHLY! 🌟 #insurance https://t.co/dvoaB2g5F8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0.1272 %</a:t>
                      </a:r>
                    </a:p>
                  </a:txBody>
                  <a:tcPr/>
                </a:tc>
                <a:extLst>
                  <a:ext uri="{0D108BD9-81ED-4DB2-BD59-A6C34878D82A}">
                    <a16:rowId xmlns:a16="http://schemas.microsoft.com/office/drawing/2014/main" val="1142445942"/>
                  </a:ext>
                </a:extLst>
              </a:tr>
            </a:tbl>
          </a:graphicData>
        </a:graphic>
      </p:graphicFrame>
      <p:sp>
        <p:nvSpPr>
          <p:cNvPr id="4" name="Text Placeholder 3">
            <a:extLst>
              <a:ext uri="{FF2B5EF4-FFF2-40B4-BE49-F238E27FC236}">
                <a16:creationId xmlns:a16="http://schemas.microsoft.com/office/drawing/2014/main" id="{CBB38E20-CD8C-4D05-A8BE-12A57558209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241557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15FA-53E4-4AFF-BD31-68F61046D13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3DA24D8-655D-4325-8AC1-0202EEC94246}"/>
              </a:ext>
            </a:extLst>
          </p:cNvPr>
          <p:cNvGraphicFramePr>
            <a:graphicFrameLocks noGrp="1"/>
          </p:cNvGraphicFramePr>
          <p:nvPr>
            <p:ph type="tbl" sz="quarter" idx="13"/>
            <p:extLst>
              <p:ext uri="{D42A27DB-BD31-4B8C-83A1-F6EECF244321}">
                <p14:modId xmlns:p14="http://schemas.microsoft.com/office/powerpoint/2010/main" val="146305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71099724"/>
                    </a:ext>
                  </a:extLst>
                </a:gridCol>
                <a:gridCol w="576072">
                  <a:extLst>
                    <a:ext uri="{9D8B030D-6E8A-4147-A177-3AD203B41FA5}">
                      <a16:colId xmlns:a16="http://schemas.microsoft.com/office/drawing/2014/main" val="2582024707"/>
                    </a:ext>
                  </a:extLst>
                </a:gridCol>
                <a:gridCol w="576072">
                  <a:extLst>
                    <a:ext uri="{9D8B030D-6E8A-4147-A177-3AD203B41FA5}">
                      <a16:colId xmlns:a16="http://schemas.microsoft.com/office/drawing/2014/main" val="1217345404"/>
                    </a:ext>
                  </a:extLst>
                </a:gridCol>
                <a:gridCol w="576072">
                  <a:extLst>
                    <a:ext uri="{9D8B030D-6E8A-4147-A177-3AD203B41FA5}">
                      <a16:colId xmlns:a16="http://schemas.microsoft.com/office/drawing/2014/main" val="3918687448"/>
                    </a:ext>
                  </a:extLst>
                </a:gridCol>
                <a:gridCol w="576072">
                  <a:extLst>
                    <a:ext uri="{9D8B030D-6E8A-4147-A177-3AD203B41FA5}">
                      <a16:colId xmlns:a16="http://schemas.microsoft.com/office/drawing/2014/main" val="3038903748"/>
                    </a:ext>
                  </a:extLst>
                </a:gridCol>
                <a:gridCol w="576072">
                  <a:extLst>
                    <a:ext uri="{9D8B030D-6E8A-4147-A177-3AD203B41FA5}">
                      <a16:colId xmlns:a16="http://schemas.microsoft.com/office/drawing/2014/main" val="362468666"/>
                    </a:ext>
                  </a:extLst>
                </a:gridCol>
                <a:gridCol w="576072">
                  <a:extLst>
                    <a:ext uri="{9D8B030D-6E8A-4147-A177-3AD203B41FA5}">
                      <a16:colId xmlns:a16="http://schemas.microsoft.com/office/drawing/2014/main" val="491042189"/>
                    </a:ext>
                  </a:extLst>
                </a:gridCol>
                <a:gridCol w="576072">
                  <a:extLst>
                    <a:ext uri="{9D8B030D-6E8A-4147-A177-3AD203B41FA5}">
                      <a16:colId xmlns:a16="http://schemas.microsoft.com/office/drawing/2014/main" val="4070091800"/>
                    </a:ext>
                  </a:extLst>
                </a:gridCol>
                <a:gridCol w="576072">
                  <a:extLst>
                    <a:ext uri="{9D8B030D-6E8A-4147-A177-3AD203B41FA5}">
                      <a16:colId xmlns:a16="http://schemas.microsoft.com/office/drawing/2014/main" val="4242380698"/>
                    </a:ext>
                  </a:extLst>
                </a:gridCol>
                <a:gridCol w="576072">
                  <a:extLst>
                    <a:ext uri="{9D8B030D-6E8A-4147-A177-3AD203B41FA5}">
                      <a16:colId xmlns:a16="http://schemas.microsoft.com/office/drawing/2014/main" val="2580962804"/>
                    </a:ext>
                  </a:extLst>
                </a:gridCol>
                <a:gridCol w="576072">
                  <a:extLst>
                    <a:ext uri="{9D8B030D-6E8A-4147-A177-3AD203B41FA5}">
                      <a16:colId xmlns:a16="http://schemas.microsoft.com/office/drawing/2014/main" val="3472471046"/>
                    </a:ext>
                  </a:extLst>
                </a:gridCol>
                <a:gridCol w="576072">
                  <a:extLst>
                    <a:ext uri="{9D8B030D-6E8A-4147-A177-3AD203B41FA5}">
                      <a16:colId xmlns:a16="http://schemas.microsoft.com/office/drawing/2014/main" val="1572234821"/>
                    </a:ext>
                  </a:extLst>
                </a:gridCol>
                <a:gridCol w="576072">
                  <a:extLst>
                    <a:ext uri="{9D8B030D-6E8A-4147-A177-3AD203B41FA5}">
                      <a16:colId xmlns:a16="http://schemas.microsoft.com/office/drawing/2014/main" val="5460047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679486906"/>
                  </a:ext>
                </a:extLst>
              </a:tr>
              <a:tr h="370840">
                <a:tc>
                  <a:txBody>
                    <a:bodyPr/>
                    <a:lstStyle/>
                    <a:p>
                      <a:r>
                        <a:rPr lang="en-US" sz="1000"/>
                        <a:t>40209</a:t>
                      </a:r>
                    </a:p>
                  </a:txBody>
                  <a:tcPr/>
                </a:tc>
                <a:tc>
                  <a:txBody>
                    <a:bodyPr/>
                    <a:lstStyle/>
                    <a:p>
                      <a:r>
                        <a:rPr lang="en-US" sz="1000"/>
                        <a:t>616</a:t>
                      </a:r>
                    </a:p>
                  </a:txBody>
                  <a:tcPr/>
                </a:tc>
                <a:tc>
                  <a:txBody>
                    <a:bodyPr/>
                    <a:lstStyle/>
                    <a:p>
                      <a:r>
                        <a:rPr lang="en-US" sz="1000"/>
                        <a:t>20</a:t>
                      </a:r>
                    </a:p>
                  </a:txBody>
                  <a:tcPr/>
                </a:tc>
                <a:tc>
                  <a:txBody>
                    <a:bodyPr/>
                    <a:lstStyle/>
                    <a:p>
                      <a:r>
                        <a:rPr lang="en-US" sz="1000"/>
                        <a:t>2404</a:t>
                      </a:r>
                    </a:p>
                  </a:txBody>
                  <a:tcPr/>
                </a:tc>
                <a:tc>
                  <a:txBody>
                    <a:bodyPr/>
                    <a:lstStyle/>
                    <a:p>
                      <a:r>
                        <a:rPr lang="en-US" sz="1000"/>
                        <a:t>120.2</a:t>
                      </a:r>
                    </a:p>
                  </a:txBody>
                  <a:tcPr/>
                </a:tc>
                <a:tc>
                  <a:txBody>
                    <a:bodyPr/>
                    <a:lstStyle/>
                    <a:p>
                      <a:r>
                        <a:rPr lang="en-US" sz="1000"/>
                        <a:t>91</a:t>
                      </a:r>
                    </a:p>
                  </a:txBody>
                  <a:tcPr/>
                </a:tc>
                <a:tc>
                  <a:txBody>
                    <a:bodyPr/>
                    <a:lstStyle/>
                    <a:p>
                      <a:r>
                        <a:rPr lang="en-US" sz="1000"/>
                        <a:t>161</a:t>
                      </a:r>
                    </a:p>
                  </a:txBody>
                  <a:tcPr/>
                </a:tc>
                <a:tc>
                  <a:txBody>
                    <a:bodyPr/>
                    <a:lstStyle/>
                    <a:p>
                      <a:r>
                        <a:rPr lang="en-US" sz="1000"/>
                        <a:t>8.05</a:t>
                      </a:r>
                    </a:p>
                  </a:txBody>
                  <a:tcPr/>
                </a:tc>
                <a:tc>
                  <a:txBody>
                    <a:bodyPr/>
                    <a:lstStyle/>
                    <a:p>
                      <a:r>
                        <a:rPr lang="en-US" sz="1000"/>
                        <a:t>6398</a:t>
                      </a:r>
                    </a:p>
                  </a:txBody>
                  <a:tcPr/>
                </a:tc>
                <a:tc>
                  <a:txBody>
                    <a:bodyPr/>
                    <a:lstStyle/>
                    <a:p>
                      <a:r>
                        <a:rPr lang="en-US" sz="1000"/>
                        <a:t>319.9</a:t>
                      </a:r>
                    </a:p>
                  </a:txBody>
                  <a:tcPr/>
                </a:tc>
                <a:tc>
                  <a:txBody>
                    <a:bodyPr/>
                    <a:lstStyle/>
                    <a:p>
                      <a:r>
                        <a:rPr lang="en-US" sz="1000"/>
                        <a:t>92180</a:t>
                      </a:r>
                    </a:p>
                  </a:txBody>
                  <a:tcPr/>
                </a:tc>
                <a:tc>
                  <a:txBody>
                    <a:bodyPr/>
                    <a:lstStyle/>
                    <a:p>
                      <a:r>
                        <a:rPr lang="en-US" sz="1000"/>
                        <a:t>4609</a:t>
                      </a:r>
                    </a:p>
                  </a:txBody>
                  <a:tcPr/>
                </a:tc>
                <a:tc>
                  <a:txBody>
                    <a:bodyPr/>
                    <a:lstStyle/>
                    <a:p>
                      <a:r>
                        <a:rPr lang="en-US" sz="1000"/>
                        <a:t>7.1018282767707 %</a:t>
                      </a:r>
                    </a:p>
                  </a:txBody>
                  <a:tcPr/>
                </a:tc>
                <a:extLst>
                  <a:ext uri="{0D108BD9-81ED-4DB2-BD59-A6C34878D82A}">
                    <a16:rowId xmlns:a16="http://schemas.microsoft.com/office/drawing/2014/main" val="3579206851"/>
                  </a:ext>
                </a:extLst>
              </a:tr>
            </a:tbl>
          </a:graphicData>
        </a:graphic>
      </p:graphicFrame>
      <p:sp>
        <p:nvSpPr>
          <p:cNvPr id="4" name="Text Placeholder 3">
            <a:extLst>
              <a:ext uri="{FF2B5EF4-FFF2-40B4-BE49-F238E27FC236}">
                <a16:creationId xmlns:a16="http://schemas.microsoft.com/office/drawing/2014/main" id="{8B3377E5-F88B-4112-9F76-8A6FCD7ACDF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91169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C10C0-D9D4-4860-B46F-E196F9C9D90B}"/>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0FCBA8C-DD50-4F25-A6A2-F2B07487284D}"/>
              </a:ext>
            </a:extLst>
          </p:cNvPr>
          <p:cNvGraphicFramePr>
            <a:graphicFrameLocks noGrp="1"/>
          </p:cNvGraphicFramePr>
          <p:nvPr>
            <p:ph type="chart" sz="quarter" idx="13"/>
            <p:extLst>
              <p:ext uri="{D42A27DB-BD31-4B8C-83A1-F6EECF244321}">
                <p14:modId xmlns:p14="http://schemas.microsoft.com/office/powerpoint/2010/main" val="2404242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BEE50-8644-4B15-A5B9-2937EC9F4F4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A7FCE94-E74A-4CD3-84F1-8402C6BBC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923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68C4A-2662-446C-8C98-8ABF253D892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3E05E482-775F-416C-8B72-27AF1E00F2AA}"/>
              </a:ext>
            </a:extLst>
          </p:cNvPr>
          <p:cNvGraphicFramePr>
            <a:graphicFrameLocks noGrp="1"/>
          </p:cNvGraphicFramePr>
          <p:nvPr>
            <p:ph type="chart" sz="quarter" idx="13"/>
            <p:extLst>
              <p:ext uri="{D42A27DB-BD31-4B8C-83A1-F6EECF244321}">
                <p14:modId xmlns:p14="http://schemas.microsoft.com/office/powerpoint/2010/main" val="3998292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015170-7422-48FA-A2B8-FD85C0FCB16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AAB5C1C-E4A4-4825-ACF7-5CB0D984A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692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02F87-F84D-4B44-892D-26B1B7903ECF}"/>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3325B230-CFDE-4E94-8A40-2C0894B0CB5C}"/>
              </a:ext>
            </a:extLst>
          </p:cNvPr>
          <p:cNvGraphicFramePr>
            <a:graphicFrameLocks noGrp="1"/>
          </p:cNvGraphicFramePr>
          <p:nvPr>
            <p:ph type="chart" sz="quarter" idx="13"/>
            <p:extLst>
              <p:ext uri="{D42A27DB-BD31-4B8C-83A1-F6EECF244321}">
                <p14:modId xmlns:p14="http://schemas.microsoft.com/office/powerpoint/2010/main" val="3809424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C8C4F8-2821-4A16-A248-98936727FEC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9BB49E9-09C9-4BE1-A3AD-9955D1F8C5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2717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CC9F-5647-4F5A-AAC8-EA7B21904DDF}"/>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1E6C6BA-E673-4539-B038-A12DA1D1FBFF}"/>
              </a:ext>
            </a:extLst>
          </p:cNvPr>
          <p:cNvGraphicFramePr>
            <a:graphicFrameLocks noGrp="1"/>
          </p:cNvGraphicFramePr>
          <p:nvPr>
            <p:ph type="chart" sz="quarter" idx="13"/>
            <p:extLst>
              <p:ext uri="{D42A27DB-BD31-4B8C-83A1-F6EECF244321}">
                <p14:modId xmlns:p14="http://schemas.microsoft.com/office/powerpoint/2010/main" val="3571068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40D8E-82AD-46ED-A2A1-F2043CC925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B22F1D7-0E8A-40C3-BD47-D68EA124C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822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6765-130B-4E1E-83BC-72E969FE9128}"/>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4828BB64-0D59-44F0-9FF9-25E9940C53CB}"/>
              </a:ext>
            </a:extLst>
          </p:cNvPr>
          <p:cNvGraphicFramePr>
            <a:graphicFrameLocks noGrp="1"/>
          </p:cNvGraphicFramePr>
          <p:nvPr>
            <p:ph type="tbl" sz="quarter" idx="13"/>
            <p:extLst>
              <p:ext uri="{D42A27DB-BD31-4B8C-83A1-F6EECF244321}">
                <p14:modId xmlns:p14="http://schemas.microsoft.com/office/powerpoint/2010/main" val="137601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75868577"/>
                    </a:ext>
                  </a:extLst>
                </a:gridCol>
                <a:gridCol w="740664">
                  <a:extLst>
                    <a:ext uri="{9D8B030D-6E8A-4147-A177-3AD203B41FA5}">
                      <a16:colId xmlns:a16="http://schemas.microsoft.com/office/drawing/2014/main" val="1724105125"/>
                    </a:ext>
                  </a:extLst>
                </a:gridCol>
                <a:gridCol w="740664">
                  <a:extLst>
                    <a:ext uri="{9D8B030D-6E8A-4147-A177-3AD203B41FA5}">
                      <a16:colId xmlns:a16="http://schemas.microsoft.com/office/drawing/2014/main" val="772961563"/>
                    </a:ext>
                  </a:extLst>
                </a:gridCol>
                <a:gridCol w="740664">
                  <a:extLst>
                    <a:ext uri="{9D8B030D-6E8A-4147-A177-3AD203B41FA5}">
                      <a16:colId xmlns:a16="http://schemas.microsoft.com/office/drawing/2014/main" val="2160106433"/>
                    </a:ext>
                  </a:extLst>
                </a:gridCol>
                <a:gridCol w="740664">
                  <a:extLst>
                    <a:ext uri="{9D8B030D-6E8A-4147-A177-3AD203B41FA5}">
                      <a16:colId xmlns:a16="http://schemas.microsoft.com/office/drawing/2014/main" val="962259295"/>
                    </a:ext>
                  </a:extLst>
                </a:gridCol>
                <a:gridCol w="740664">
                  <a:extLst>
                    <a:ext uri="{9D8B030D-6E8A-4147-A177-3AD203B41FA5}">
                      <a16:colId xmlns:a16="http://schemas.microsoft.com/office/drawing/2014/main" val="76442"/>
                    </a:ext>
                  </a:extLst>
                </a:gridCol>
                <a:gridCol w="740664">
                  <a:extLst>
                    <a:ext uri="{9D8B030D-6E8A-4147-A177-3AD203B41FA5}">
                      <a16:colId xmlns:a16="http://schemas.microsoft.com/office/drawing/2014/main" val="3021253549"/>
                    </a:ext>
                  </a:extLst>
                </a:gridCol>
                <a:gridCol w="740664">
                  <a:extLst>
                    <a:ext uri="{9D8B030D-6E8A-4147-A177-3AD203B41FA5}">
                      <a16:colId xmlns:a16="http://schemas.microsoft.com/office/drawing/2014/main" val="1884658759"/>
                    </a:ext>
                  </a:extLst>
                </a:gridCol>
                <a:gridCol w="740664">
                  <a:extLst>
                    <a:ext uri="{9D8B030D-6E8A-4147-A177-3AD203B41FA5}">
                      <a16:colId xmlns:a16="http://schemas.microsoft.com/office/drawing/2014/main" val="4239757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1342651"/>
                  </a:ext>
                </a:extLst>
              </a:tr>
            </a:tbl>
          </a:graphicData>
        </a:graphic>
      </p:graphicFrame>
      <p:sp>
        <p:nvSpPr>
          <p:cNvPr id="4" name="Text Placeholder 3">
            <a:extLst>
              <a:ext uri="{FF2B5EF4-FFF2-40B4-BE49-F238E27FC236}">
                <a16:creationId xmlns:a16="http://schemas.microsoft.com/office/drawing/2014/main" id="{148A2135-E005-4B87-880C-D5FB30039EF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708998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B6D03-415F-4697-9C66-EB0BEF3F4E93}"/>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58837860-D787-44A0-A888-11C4B84521CE}"/>
              </a:ext>
            </a:extLst>
          </p:cNvPr>
          <p:cNvGraphicFramePr>
            <a:graphicFrameLocks noGrp="1"/>
          </p:cNvGraphicFramePr>
          <p:nvPr>
            <p:ph type="tbl" sz="quarter" idx="13"/>
            <p:extLst>
              <p:ext uri="{D42A27DB-BD31-4B8C-83A1-F6EECF244321}">
                <p14:modId xmlns:p14="http://schemas.microsoft.com/office/powerpoint/2010/main" val="229784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3543780"/>
                    </a:ext>
                  </a:extLst>
                </a:gridCol>
                <a:gridCol w="740664">
                  <a:extLst>
                    <a:ext uri="{9D8B030D-6E8A-4147-A177-3AD203B41FA5}">
                      <a16:colId xmlns:a16="http://schemas.microsoft.com/office/drawing/2014/main" val="4063014238"/>
                    </a:ext>
                  </a:extLst>
                </a:gridCol>
                <a:gridCol w="740664">
                  <a:extLst>
                    <a:ext uri="{9D8B030D-6E8A-4147-A177-3AD203B41FA5}">
                      <a16:colId xmlns:a16="http://schemas.microsoft.com/office/drawing/2014/main" val="511851781"/>
                    </a:ext>
                  </a:extLst>
                </a:gridCol>
                <a:gridCol w="740664">
                  <a:extLst>
                    <a:ext uri="{9D8B030D-6E8A-4147-A177-3AD203B41FA5}">
                      <a16:colId xmlns:a16="http://schemas.microsoft.com/office/drawing/2014/main" val="625197409"/>
                    </a:ext>
                  </a:extLst>
                </a:gridCol>
                <a:gridCol w="740664">
                  <a:extLst>
                    <a:ext uri="{9D8B030D-6E8A-4147-A177-3AD203B41FA5}">
                      <a16:colId xmlns:a16="http://schemas.microsoft.com/office/drawing/2014/main" val="3483750006"/>
                    </a:ext>
                  </a:extLst>
                </a:gridCol>
                <a:gridCol w="740664">
                  <a:extLst>
                    <a:ext uri="{9D8B030D-6E8A-4147-A177-3AD203B41FA5}">
                      <a16:colId xmlns:a16="http://schemas.microsoft.com/office/drawing/2014/main" val="980173863"/>
                    </a:ext>
                  </a:extLst>
                </a:gridCol>
                <a:gridCol w="740664">
                  <a:extLst>
                    <a:ext uri="{9D8B030D-6E8A-4147-A177-3AD203B41FA5}">
                      <a16:colId xmlns:a16="http://schemas.microsoft.com/office/drawing/2014/main" val="507575302"/>
                    </a:ext>
                  </a:extLst>
                </a:gridCol>
                <a:gridCol w="740664">
                  <a:extLst>
                    <a:ext uri="{9D8B030D-6E8A-4147-A177-3AD203B41FA5}">
                      <a16:colId xmlns:a16="http://schemas.microsoft.com/office/drawing/2014/main" val="509080422"/>
                    </a:ext>
                  </a:extLst>
                </a:gridCol>
                <a:gridCol w="740664">
                  <a:extLst>
                    <a:ext uri="{9D8B030D-6E8A-4147-A177-3AD203B41FA5}">
                      <a16:colId xmlns:a16="http://schemas.microsoft.com/office/drawing/2014/main" val="429269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913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- 2024-01-30 11:24:09</a:t>
                      </a:r>
                      <a:r>
                        <a:rPr kumimoji="0" lang="en-US" sz="1000" b="0" i="0" u="none" strike="noStrike" kern="1200" cap="none" spc="0" normalizeH="0" baseline="0" noProof="0">
                          <a:ln>
                            <a:noFill/>
                          </a:ln>
                          <a:solidFill>
                            <a:prstClr val="black"/>
                          </a:solidFill>
                          <a:effectLst/>
                          <a:uLnTx/>
                          <a:uFillTx/>
                          <a:latin typeface="Calibri"/>
                          <a:ea typeface="+mn-ea"/>
                          <a:cs typeface="+mn-cs"/>
                        </a:rPr>
                        <a:t>
 To honor PHLY’s 15-year anniversary as a member of the Tokio Marine Group, executive leadership from both companies gathered in New York to celebrate the occasion. Group CEO Satoru Komiya presented PHLY’s President &amp; CEO John W. Glomb, Jr. with a commemorative lacquerware plate to acknowledge this milestone. 🏆
The plate features Japanese characters, Fujin and Rajin, originally drawn in the 17th century, representing the elements of wind and lightning. 🌀⚡ These figures were chosen to represent the hope for PHLY to be spared from the effects of severe weather and storms. The plate is now proudly displayed in our boardroom.
Here's to 15 years of growth and collaboration, and to many more! 👏 #insurance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18.346253229974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2991635"/>
                  </a:ext>
                </a:extLst>
              </a:tr>
            </a:tbl>
          </a:graphicData>
        </a:graphic>
      </p:graphicFrame>
      <p:sp>
        <p:nvSpPr>
          <p:cNvPr id="4" name="Text Placeholder 3">
            <a:extLst>
              <a:ext uri="{FF2B5EF4-FFF2-40B4-BE49-F238E27FC236}">
                <a16:creationId xmlns:a16="http://schemas.microsoft.com/office/drawing/2014/main" id="{25217447-9195-4286-9AF3-BC14D754FCD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91886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AFCE5-4612-46A6-A138-4A4C3D44D5F9}"/>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514D5FD5-42F1-41D0-84D3-33375B948D35}"/>
              </a:ext>
            </a:extLst>
          </p:cNvPr>
          <p:cNvGraphicFramePr>
            <a:graphicFrameLocks noGrp="1"/>
          </p:cNvGraphicFramePr>
          <p:nvPr>
            <p:ph type="tbl" sz="quarter" idx="13"/>
            <p:extLst>
              <p:ext uri="{D42A27DB-BD31-4B8C-83A1-F6EECF244321}">
                <p14:modId xmlns:p14="http://schemas.microsoft.com/office/powerpoint/2010/main" val="344397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6972329"/>
                    </a:ext>
                  </a:extLst>
                </a:gridCol>
                <a:gridCol w="740664">
                  <a:extLst>
                    <a:ext uri="{9D8B030D-6E8A-4147-A177-3AD203B41FA5}">
                      <a16:colId xmlns:a16="http://schemas.microsoft.com/office/drawing/2014/main" val="1686191688"/>
                    </a:ext>
                  </a:extLst>
                </a:gridCol>
                <a:gridCol w="740664">
                  <a:extLst>
                    <a:ext uri="{9D8B030D-6E8A-4147-A177-3AD203B41FA5}">
                      <a16:colId xmlns:a16="http://schemas.microsoft.com/office/drawing/2014/main" val="3013955308"/>
                    </a:ext>
                  </a:extLst>
                </a:gridCol>
                <a:gridCol w="740664">
                  <a:extLst>
                    <a:ext uri="{9D8B030D-6E8A-4147-A177-3AD203B41FA5}">
                      <a16:colId xmlns:a16="http://schemas.microsoft.com/office/drawing/2014/main" val="2171207123"/>
                    </a:ext>
                  </a:extLst>
                </a:gridCol>
                <a:gridCol w="740664">
                  <a:extLst>
                    <a:ext uri="{9D8B030D-6E8A-4147-A177-3AD203B41FA5}">
                      <a16:colId xmlns:a16="http://schemas.microsoft.com/office/drawing/2014/main" val="951519690"/>
                    </a:ext>
                  </a:extLst>
                </a:gridCol>
                <a:gridCol w="740664">
                  <a:extLst>
                    <a:ext uri="{9D8B030D-6E8A-4147-A177-3AD203B41FA5}">
                      <a16:colId xmlns:a16="http://schemas.microsoft.com/office/drawing/2014/main" val="3507754220"/>
                    </a:ext>
                  </a:extLst>
                </a:gridCol>
                <a:gridCol w="740664">
                  <a:extLst>
                    <a:ext uri="{9D8B030D-6E8A-4147-A177-3AD203B41FA5}">
                      <a16:colId xmlns:a16="http://schemas.microsoft.com/office/drawing/2014/main" val="319593309"/>
                    </a:ext>
                  </a:extLst>
                </a:gridCol>
                <a:gridCol w="740664">
                  <a:extLst>
                    <a:ext uri="{9D8B030D-6E8A-4147-A177-3AD203B41FA5}">
                      <a16:colId xmlns:a16="http://schemas.microsoft.com/office/drawing/2014/main" val="3150217965"/>
                    </a:ext>
                  </a:extLst>
                </a:gridCol>
                <a:gridCol w="740664">
                  <a:extLst>
                    <a:ext uri="{9D8B030D-6E8A-4147-A177-3AD203B41FA5}">
                      <a16:colId xmlns:a16="http://schemas.microsoft.com/office/drawing/2014/main" val="290563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939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- 2024-01-03 14:01:24</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Presidents, Kimberly Czap and Doug Killeen, JD, CPCU, ARM, AIM! 👏
Read more about these two leaders: https://bit.ly/41MvBtv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8.8214466363177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902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- 2024-01-22 11:06:23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20 employees who were promoted to Regional Vice President, Vice President, and Assistant Vice President roles! 👏 #TEAMPHLY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8.1230090664053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3019</a:t>
                      </a:r>
                    </a:p>
                  </a:txBody>
                  <a:tcPr/>
                </a:tc>
                <a:extLst>
                  <a:ext uri="{0D108BD9-81ED-4DB2-BD59-A6C34878D82A}">
                    <a16:rowId xmlns:a16="http://schemas.microsoft.com/office/drawing/2014/main" val="4178679087"/>
                  </a:ext>
                </a:extLst>
              </a:tr>
            </a:tbl>
          </a:graphicData>
        </a:graphic>
      </p:graphicFrame>
      <p:sp>
        <p:nvSpPr>
          <p:cNvPr id="4" name="Text Placeholder 3">
            <a:extLst>
              <a:ext uri="{FF2B5EF4-FFF2-40B4-BE49-F238E27FC236}">
                <a16:creationId xmlns:a16="http://schemas.microsoft.com/office/drawing/2014/main" id="{31076687-F657-4D87-A278-D0636F3CAFE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24310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DF79-C1FA-4C8F-81F3-30272F98A46A}"/>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0C0325A7-26E7-4AA6-96D9-ED816F65135C}"/>
              </a:ext>
            </a:extLst>
          </p:cNvPr>
          <p:cNvGraphicFramePr>
            <a:graphicFrameLocks noGrp="1"/>
          </p:cNvGraphicFramePr>
          <p:nvPr>
            <p:ph type="tbl" sz="quarter" idx="13"/>
            <p:extLst>
              <p:ext uri="{D42A27DB-BD31-4B8C-83A1-F6EECF244321}">
                <p14:modId xmlns:p14="http://schemas.microsoft.com/office/powerpoint/2010/main" val="241831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1474548"/>
                    </a:ext>
                  </a:extLst>
                </a:gridCol>
                <a:gridCol w="740664">
                  <a:extLst>
                    <a:ext uri="{9D8B030D-6E8A-4147-A177-3AD203B41FA5}">
                      <a16:colId xmlns:a16="http://schemas.microsoft.com/office/drawing/2014/main" val="3280996843"/>
                    </a:ext>
                  </a:extLst>
                </a:gridCol>
                <a:gridCol w="740664">
                  <a:extLst>
                    <a:ext uri="{9D8B030D-6E8A-4147-A177-3AD203B41FA5}">
                      <a16:colId xmlns:a16="http://schemas.microsoft.com/office/drawing/2014/main" val="3277937184"/>
                    </a:ext>
                  </a:extLst>
                </a:gridCol>
                <a:gridCol w="740664">
                  <a:extLst>
                    <a:ext uri="{9D8B030D-6E8A-4147-A177-3AD203B41FA5}">
                      <a16:colId xmlns:a16="http://schemas.microsoft.com/office/drawing/2014/main" val="2287021266"/>
                    </a:ext>
                  </a:extLst>
                </a:gridCol>
                <a:gridCol w="740664">
                  <a:extLst>
                    <a:ext uri="{9D8B030D-6E8A-4147-A177-3AD203B41FA5}">
                      <a16:colId xmlns:a16="http://schemas.microsoft.com/office/drawing/2014/main" val="2008128015"/>
                    </a:ext>
                  </a:extLst>
                </a:gridCol>
                <a:gridCol w="740664">
                  <a:extLst>
                    <a:ext uri="{9D8B030D-6E8A-4147-A177-3AD203B41FA5}">
                      <a16:colId xmlns:a16="http://schemas.microsoft.com/office/drawing/2014/main" val="3276417136"/>
                    </a:ext>
                  </a:extLst>
                </a:gridCol>
                <a:gridCol w="740664">
                  <a:extLst>
                    <a:ext uri="{9D8B030D-6E8A-4147-A177-3AD203B41FA5}">
                      <a16:colId xmlns:a16="http://schemas.microsoft.com/office/drawing/2014/main" val="1503253796"/>
                    </a:ext>
                  </a:extLst>
                </a:gridCol>
                <a:gridCol w="740664">
                  <a:extLst>
                    <a:ext uri="{9D8B030D-6E8A-4147-A177-3AD203B41FA5}">
                      <a16:colId xmlns:a16="http://schemas.microsoft.com/office/drawing/2014/main" val="3283003698"/>
                    </a:ext>
                  </a:extLst>
                </a:gridCol>
                <a:gridCol w="740664">
                  <a:extLst>
                    <a:ext uri="{9D8B030D-6E8A-4147-A177-3AD203B41FA5}">
                      <a16:colId xmlns:a16="http://schemas.microsoft.com/office/drawing/2014/main" val="167591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200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- 2024-01-09 13:46:53</a:t>
                      </a:r>
                      <a:r>
                        <a:rPr kumimoji="0" lang="en-US" sz="1000" b="0" i="0" u="none" strike="noStrike" kern="1200" cap="none" spc="0" normalizeH="0" baseline="0" noProof="0">
                          <a:ln>
                            <a:noFill/>
                          </a:ln>
                          <a:solidFill>
                            <a:prstClr val="black"/>
                          </a:solidFill>
                          <a:effectLst/>
                          <a:uLnTx/>
                          <a:uFillTx/>
                          <a:latin typeface="Calibri"/>
                          <a:ea typeface="+mn-ea"/>
                          <a:cs typeface="+mn-cs"/>
                        </a:rPr>
                        <a:t>
 As we welcome 2024, we’re looking back at moments that shaped a memorable year. Whether it was lending a helping hand, fundraising for meaningful causes, or enjoying some workplace fun, here's a snapshot of the memorable moments that made 2023 special for #TEAMPHLY! 🎉🌟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7.2806471686372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3273</a:t>
                      </a:r>
                    </a:p>
                  </a:txBody>
                  <a:tcPr/>
                </a:tc>
                <a:extLst>
                  <a:ext uri="{0D108BD9-81ED-4DB2-BD59-A6C34878D82A}">
                    <a16:rowId xmlns:a16="http://schemas.microsoft.com/office/drawing/2014/main" val="1343447375"/>
                  </a:ext>
                </a:extLst>
              </a:tr>
            </a:tbl>
          </a:graphicData>
        </a:graphic>
      </p:graphicFrame>
      <p:sp>
        <p:nvSpPr>
          <p:cNvPr id="4" name="Text Placeholder 3">
            <a:extLst>
              <a:ext uri="{FF2B5EF4-FFF2-40B4-BE49-F238E27FC236}">
                <a16:creationId xmlns:a16="http://schemas.microsoft.com/office/drawing/2014/main" id="{1BE0B952-6E0B-46AA-99DA-9CFFCE86C17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732187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357F3-4373-48B1-B365-85264D2DE83A}"/>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F6E4A108-BBD5-4E45-B631-5A21B179A938}"/>
              </a:ext>
            </a:extLst>
          </p:cNvPr>
          <p:cNvGraphicFramePr>
            <a:graphicFrameLocks noGrp="1"/>
          </p:cNvGraphicFramePr>
          <p:nvPr>
            <p:ph type="tbl" sz="quarter" idx="13"/>
            <p:extLst>
              <p:ext uri="{D42A27DB-BD31-4B8C-83A1-F6EECF244321}">
                <p14:modId xmlns:p14="http://schemas.microsoft.com/office/powerpoint/2010/main" val="180991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39161732"/>
                    </a:ext>
                  </a:extLst>
                </a:gridCol>
                <a:gridCol w="740664">
                  <a:extLst>
                    <a:ext uri="{9D8B030D-6E8A-4147-A177-3AD203B41FA5}">
                      <a16:colId xmlns:a16="http://schemas.microsoft.com/office/drawing/2014/main" val="3233704996"/>
                    </a:ext>
                  </a:extLst>
                </a:gridCol>
                <a:gridCol w="740664">
                  <a:extLst>
                    <a:ext uri="{9D8B030D-6E8A-4147-A177-3AD203B41FA5}">
                      <a16:colId xmlns:a16="http://schemas.microsoft.com/office/drawing/2014/main" val="3331700943"/>
                    </a:ext>
                  </a:extLst>
                </a:gridCol>
                <a:gridCol w="740664">
                  <a:extLst>
                    <a:ext uri="{9D8B030D-6E8A-4147-A177-3AD203B41FA5}">
                      <a16:colId xmlns:a16="http://schemas.microsoft.com/office/drawing/2014/main" val="3492136452"/>
                    </a:ext>
                  </a:extLst>
                </a:gridCol>
                <a:gridCol w="740664">
                  <a:extLst>
                    <a:ext uri="{9D8B030D-6E8A-4147-A177-3AD203B41FA5}">
                      <a16:colId xmlns:a16="http://schemas.microsoft.com/office/drawing/2014/main" val="848308227"/>
                    </a:ext>
                  </a:extLst>
                </a:gridCol>
                <a:gridCol w="740664">
                  <a:extLst>
                    <a:ext uri="{9D8B030D-6E8A-4147-A177-3AD203B41FA5}">
                      <a16:colId xmlns:a16="http://schemas.microsoft.com/office/drawing/2014/main" val="2358437455"/>
                    </a:ext>
                  </a:extLst>
                </a:gridCol>
                <a:gridCol w="740664">
                  <a:extLst>
                    <a:ext uri="{9D8B030D-6E8A-4147-A177-3AD203B41FA5}">
                      <a16:colId xmlns:a16="http://schemas.microsoft.com/office/drawing/2014/main" val="1297304785"/>
                    </a:ext>
                  </a:extLst>
                </a:gridCol>
                <a:gridCol w="740664">
                  <a:extLst>
                    <a:ext uri="{9D8B030D-6E8A-4147-A177-3AD203B41FA5}">
                      <a16:colId xmlns:a16="http://schemas.microsoft.com/office/drawing/2014/main" val="3102486825"/>
                    </a:ext>
                  </a:extLst>
                </a:gridCol>
                <a:gridCol w="740664">
                  <a:extLst>
                    <a:ext uri="{9D8B030D-6E8A-4147-A177-3AD203B41FA5}">
                      <a16:colId xmlns:a16="http://schemas.microsoft.com/office/drawing/2014/main" val="203775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4408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- 2024-01-26 13:34:08</a:t>
                      </a:r>
                      <a:r>
                        <a:rPr kumimoji="0" lang="en-US" sz="1000" b="0" i="0" u="none" strike="noStrike" kern="1200" cap="none" spc="0" normalizeH="0" baseline="0" noProof="0">
                          <a:ln>
                            <a:noFill/>
                          </a:ln>
                          <a:solidFill>
                            <a:prstClr val="black"/>
                          </a:solidFill>
                          <a:effectLst/>
                          <a:uLnTx/>
                          <a:uFillTx/>
                          <a:latin typeface="Calibri"/>
                          <a:ea typeface="+mn-ea"/>
                          <a:cs typeface="+mn-cs"/>
                        </a:rPr>
                        <a:t>
 Yesterday was a day filled with inspiration, connection, and community impact as #TEAMPHLY had the privilege of presenting a donation check for more than ,000 to The Salvation Army Greater Philadelphia in support of their youth education and after-school programs.
We were given a warm welcome and insightful tour to learn about the incredible work happening behind the scenes. After the tour, our team rolled up their sleeves to volunteer in the #nonprofit’s food pantry. 🥫
A huge shoutout to the amazing team at The Salvation Army West Philadelphia for their hospitality and the impactful work they do every day. We're excited to continue our partnership in creating positive change! 🤝
#CommunityImpact #CommunityWork #FeelGoodFriday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25.495337995338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1818144"/>
                  </a:ext>
                </a:extLst>
              </a:tr>
            </a:tbl>
          </a:graphicData>
        </a:graphic>
      </p:graphicFrame>
      <p:sp>
        <p:nvSpPr>
          <p:cNvPr id="4" name="Text Placeholder 3">
            <a:extLst>
              <a:ext uri="{FF2B5EF4-FFF2-40B4-BE49-F238E27FC236}">
                <a16:creationId xmlns:a16="http://schemas.microsoft.com/office/drawing/2014/main" id="{D704AA9D-A893-4F62-8574-DFA070F9C0E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1809361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51AB8-ADAF-4F77-A59F-42D72FAF3C9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D97CA19-90BF-40BF-85B4-F40D58E86614}"/>
              </a:ext>
            </a:extLst>
          </p:cNvPr>
          <p:cNvGraphicFramePr>
            <a:graphicFrameLocks noGrp="1"/>
          </p:cNvGraphicFramePr>
          <p:nvPr>
            <p:ph type="tbl" sz="quarter" idx="13"/>
            <p:extLst>
              <p:ext uri="{D42A27DB-BD31-4B8C-83A1-F6EECF244321}">
                <p14:modId xmlns:p14="http://schemas.microsoft.com/office/powerpoint/2010/main" val="6226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3520779"/>
                    </a:ext>
                  </a:extLst>
                </a:gridCol>
                <a:gridCol w="576072">
                  <a:extLst>
                    <a:ext uri="{9D8B030D-6E8A-4147-A177-3AD203B41FA5}">
                      <a16:colId xmlns:a16="http://schemas.microsoft.com/office/drawing/2014/main" val="819949832"/>
                    </a:ext>
                  </a:extLst>
                </a:gridCol>
                <a:gridCol w="576072">
                  <a:extLst>
                    <a:ext uri="{9D8B030D-6E8A-4147-A177-3AD203B41FA5}">
                      <a16:colId xmlns:a16="http://schemas.microsoft.com/office/drawing/2014/main" val="1083264626"/>
                    </a:ext>
                  </a:extLst>
                </a:gridCol>
                <a:gridCol w="576072">
                  <a:extLst>
                    <a:ext uri="{9D8B030D-6E8A-4147-A177-3AD203B41FA5}">
                      <a16:colId xmlns:a16="http://schemas.microsoft.com/office/drawing/2014/main" val="47427976"/>
                    </a:ext>
                  </a:extLst>
                </a:gridCol>
                <a:gridCol w="576072">
                  <a:extLst>
                    <a:ext uri="{9D8B030D-6E8A-4147-A177-3AD203B41FA5}">
                      <a16:colId xmlns:a16="http://schemas.microsoft.com/office/drawing/2014/main" val="3829997014"/>
                    </a:ext>
                  </a:extLst>
                </a:gridCol>
                <a:gridCol w="576072">
                  <a:extLst>
                    <a:ext uri="{9D8B030D-6E8A-4147-A177-3AD203B41FA5}">
                      <a16:colId xmlns:a16="http://schemas.microsoft.com/office/drawing/2014/main" val="740898021"/>
                    </a:ext>
                  </a:extLst>
                </a:gridCol>
                <a:gridCol w="576072">
                  <a:extLst>
                    <a:ext uri="{9D8B030D-6E8A-4147-A177-3AD203B41FA5}">
                      <a16:colId xmlns:a16="http://schemas.microsoft.com/office/drawing/2014/main" val="1259777700"/>
                    </a:ext>
                  </a:extLst>
                </a:gridCol>
                <a:gridCol w="576072">
                  <a:extLst>
                    <a:ext uri="{9D8B030D-6E8A-4147-A177-3AD203B41FA5}">
                      <a16:colId xmlns:a16="http://schemas.microsoft.com/office/drawing/2014/main" val="2193994001"/>
                    </a:ext>
                  </a:extLst>
                </a:gridCol>
                <a:gridCol w="576072">
                  <a:extLst>
                    <a:ext uri="{9D8B030D-6E8A-4147-A177-3AD203B41FA5}">
                      <a16:colId xmlns:a16="http://schemas.microsoft.com/office/drawing/2014/main" val="1738172577"/>
                    </a:ext>
                  </a:extLst>
                </a:gridCol>
                <a:gridCol w="576072">
                  <a:extLst>
                    <a:ext uri="{9D8B030D-6E8A-4147-A177-3AD203B41FA5}">
                      <a16:colId xmlns:a16="http://schemas.microsoft.com/office/drawing/2014/main" val="3924014222"/>
                    </a:ext>
                  </a:extLst>
                </a:gridCol>
                <a:gridCol w="576072">
                  <a:extLst>
                    <a:ext uri="{9D8B030D-6E8A-4147-A177-3AD203B41FA5}">
                      <a16:colId xmlns:a16="http://schemas.microsoft.com/office/drawing/2014/main" val="16525377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818756294"/>
                  </a:ext>
                </a:extLst>
              </a:tr>
              <a:tr h="370840">
                <a:tc>
                  <a:txBody>
                    <a:bodyPr/>
                    <a:lstStyle/>
                    <a:p>
                      <a:r>
                        <a:rPr lang="en-US" sz="1000"/>
                        <a:t>phlyinsurance</a:t>
                      </a:r>
                    </a:p>
                  </a:txBody>
                  <a:tcPr/>
                </a:tc>
                <a:tc>
                  <a:txBody>
                    <a:bodyPr/>
                    <a:lstStyle/>
                    <a:p>
                      <a:r>
                        <a:rPr lang="en-US" sz="1000"/>
                        <a:t>3351</a:t>
                      </a:r>
                    </a:p>
                  </a:txBody>
                  <a:tcPr/>
                </a:tc>
                <a:tc>
                  <a:txBody>
                    <a:bodyPr/>
                    <a:lstStyle/>
                    <a:p>
                      <a:r>
                        <a:rPr lang="en-US" sz="1000"/>
                        <a:t>-2</a:t>
                      </a:r>
                    </a:p>
                  </a:txBody>
                  <a:tcPr/>
                </a:tc>
                <a:tc>
                  <a:txBody>
                    <a:bodyPr/>
                    <a:lstStyle/>
                    <a:p>
                      <a:r>
                        <a:rPr lang="en-US" sz="1000"/>
                        <a:t>13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19</a:t>
                      </a:r>
                    </a:p>
                  </a:txBody>
                  <a:tcPr/>
                </a:tc>
                <a:tc>
                  <a:txBody>
                    <a:bodyPr/>
                    <a:lstStyle/>
                    <a:p>
                      <a:r>
                        <a:rPr lang="en-US" sz="1000"/>
                        <a:t>630</a:t>
                      </a:r>
                    </a:p>
                  </a:txBody>
                  <a:tcPr/>
                </a:tc>
                <a:tc>
                  <a:txBody>
                    <a:bodyPr/>
                    <a:lstStyle/>
                    <a:p>
                      <a:r>
                        <a:rPr lang="en-US" sz="1000"/>
                        <a:t>5</a:t>
                      </a:r>
                    </a:p>
                  </a:txBody>
                  <a:tcPr/>
                </a:tc>
                <a:tc>
                  <a:txBody>
                    <a:bodyPr/>
                    <a:lstStyle/>
                    <a:p>
                      <a:r>
                        <a:rPr lang="en-US" sz="1000"/>
                        <a:t>0.9970 %</a:t>
                      </a:r>
                    </a:p>
                  </a:txBody>
                  <a:tcPr/>
                </a:tc>
                <a:extLst>
                  <a:ext uri="{0D108BD9-81ED-4DB2-BD59-A6C34878D82A}">
                    <a16:rowId xmlns:a16="http://schemas.microsoft.com/office/drawing/2014/main" val="407908119"/>
                  </a:ext>
                </a:extLst>
              </a:tr>
            </a:tbl>
          </a:graphicData>
        </a:graphic>
      </p:graphicFrame>
      <p:sp>
        <p:nvSpPr>
          <p:cNvPr id="4" name="Text Placeholder 3">
            <a:extLst>
              <a:ext uri="{FF2B5EF4-FFF2-40B4-BE49-F238E27FC236}">
                <a16:creationId xmlns:a16="http://schemas.microsoft.com/office/drawing/2014/main" id="{F867E9A0-18E9-46E6-B252-04A4C4C50C6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35213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5D2A-4F6B-4B88-B49E-E84C07E2D98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B2C00D2-C63E-4842-9648-F37B1791A922}"/>
              </a:ext>
            </a:extLst>
          </p:cNvPr>
          <p:cNvGraphicFramePr>
            <a:graphicFrameLocks noGrp="1"/>
          </p:cNvGraphicFramePr>
          <p:nvPr>
            <p:ph type="chart" sz="quarter" idx="13"/>
            <p:extLst>
              <p:ext uri="{D42A27DB-BD31-4B8C-83A1-F6EECF244321}">
                <p14:modId xmlns:p14="http://schemas.microsoft.com/office/powerpoint/2010/main" val="3367704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F90440-8D0B-43B5-849B-42805DAED7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5D285E0-3CAD-4DC0-9CED-F85AFD84D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188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48DF-396F-4989-AAE5-675617C8143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3527A2E-1A83-475E-BC72-FAFF180257B2}"/>
              </a:ext>
            </a:extLst>
          </p:cNvPr>
          <p:cNvGraphicFramePr>
            <a:graphicFrameLocks noGrp="1"/>
          </p:cNvGraphicFramePr>
          <p:nvPr>
            <p:ph type="chart" sz="quarter" idx="13"/>
            <p:extLst>
              <p:ext uri="{D42A27DB-BD31-4B8C-83A1-F6EECF244321}">
                <p14:modId xmlns:p14="http://schemas.microsoft.com/office/powerpoint/2010/main" val="2741084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B6BEFE-EA2E-42E7-99B9-424330F84DE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551BB0-23D6-4D24-812C-1FA76B45CA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653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9804-28BC-4051-8B50-BB352380046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4D7E128-2689-4DE2-86A8-104CD4FD1DD9}"/>
              </a:ext>
            </a:extLst>
          </p:cNvPr>
          <p:cNvGraphicFramePr>
            <a:graphicFrameLocks noGrp="1"/>
          </p:cNvGraphicFramePr>
          <p:nvPr>
            <p:ph type="chart" sz="quarter" idx="13"/>
            <p:extLst>
              <p:ext uri="{D42A27DB-BD31-4B8C-83A1-F6EECF244321}">
                <p14:modId xmlns:p14="http://schemas.microsoft.com/office/powerpoint/2010/main" val="217424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B358C-C89D-487E-8293-F4382845471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ADF6107-5DCC-484E-8274-1AAC26302A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668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B6F2E-3D4D-46E3-89EC-870B777D9E18}"/>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FA4F2F7E-CD3D-4CFA-9AE2-1B9ADEB798BB}"/>
              </a:ext>
            </a:extLst>
          </p:cNvPr>
          <p:cNvGraphicFramePr>
            <a:graphicFrameLocks noGrp="1"/>
          </p:cNvGraphicFramePr>
          <p:nvPr>
            <p:ph type="chart" sz="quarter" idx="13"/>
            <p:extLst>
              <p:ext uri="{D42A27DB-BD31-4B8C-83A1-F6EECF244321}">
                <p14:modId xmlns:p14="http://schemas.microsoft.com/office/powerpoint/2010/main" val="3835758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1CC74-946B-4291-B5F4-7676CEE2FB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F8B9D23-7F74-48ED-AF90-D679E8B64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307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FE91-61A8-4916-B3DB-4525DEE20A6C}"/>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8E287FA2-827E-4055-970B-B057F6D0CCD4}"/>
              </a:ext>
            </a:extLst>
          </p:cNvPr>
          <p:cNvGraphicFramePr>
            <a:graphicFrameLocks noGrp="1"/>
          </p:cNvGraphicFramePr>
          <p:nvPr>
            <p:ph type="tbl" sz="quarter" idx="13"/>
            <p:extLst>
              <p:ext uri="{D42A27DB-BD31-4B8C-83A1-F6EECF244321}">
                <p14:modId xmlns:p14="http://schemas.microsoft.com/office/powerpoint/2010/main" val="203466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655318"/>
                    </a:ext>
                  </a:extLst>
                </a:gridCol>
                <a:gridCol w="987552">
                  <a:extLst>
                    <a:ext uri="{9D8B030D-6E8A-4147-A177-3AD203B41FA5}">
                      <a16:colId xmlns:a16="http://schemas.microsoft.com/office/drawing/2014/main" val="2821899111"/>
                    </a:ext>
                  </a:extLst>
                </a:gridCol>
                <a:gridCol w="987552">
                  <a:extLst>
                    <a:ext uri="{9D8B030D-6E8A-4147-A177-3AD203B41FA5}">
                      <a16:colId xmlns:a16="http://schemas.microsoft.com/office/drawing/2014/main" val="1316987837"/>
                    </a:ext>
                  </a:extLst>
                </a:gridCol>
                <a:gridCol w="987552">
                  <a:extLst>
                    <a:ext uri="{9D8B030D-6E8A-4147-A177-3AD203B41FA5}">
                      <a16:colId xmlns:a16="http://schemas.microsoft.com/office/drawing/2014/main" val="218266814"/>
                    </a:ext>
                  </a:extLst>
                </a:gridCol>
                <a:gridCol w="987552">
                  <a:extLst>
                    <a:ext uri="{9D8B030D-6E8A-4147-A177-3AD203B41FA5}">
                      <a16:colId xmlns:a16="http://schemas.microsoft.com/office/drawing/2014/main" val="4213178058"/>
                    </a:ext>
                  </a:extLst>
                </a:gridCol>
                <a:gridCol w="987552">
                  <a:extLst>
                    <a:ext uri="{9D8B030D-6E8A-4147-A177-3AD203B41FA5}">
                      <a16:colId xmlns:a16="http://schemas.microsoft.com/office/drawing/2014/main" val="269554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5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- 2024-01-30 11:39:59</a:t>
                      </a:r>
                      <a:r>
                        <a:rPr kumimoji="0" lang="en-US" sz="1000" b="0" i="0" u="none" strike="noStrike" kern="1200" cap="none" spc="0" normalizeH="0" baseline="0" noProof="0">
                          <a:ln>
                            <a:noFill/>
                          </a:ln>
                          <a:solidFill>
                            <a:prstClr val="black"/>
                          </a:solidFill>
                          <a:effectLst/>
                          <a:uLnTx/>
                          <a:uFillTx/>
                          <a:latin typeface="Calibri"/>
                          <a:ea typeface="+mn-ea"/>
                          <a:cs typeface="+mn-cs"/>
                        </a:rPr>
                        <a:t>
 To honor PHLY’s 15-year anniversary as a member of the Tokio Marine Group, executive leadership from both companies gathered in New York to celebrate the occasion. Group CEO Satoru Komiya presented PHLY’s President &amp; CEO John Glomb with a commemorative lacquerware plate to acknowledge this milestone. 🎉 🏆
The plate features Japanese characters, Fujin and Rajin, originally drawn in the 17th century, representing the elements of wind and lightning. 🌀⚡ These figures were chosen to represent the hope for PHLY to be spared from the effects of severe weather and storms. 🌪️ The plate is now proudly displayed in our boardroom.
Here's to 15 years of growth and collaboration, and to many more! 👏
#japanese #japanesecharacter #lacquerware #milestones #anniversarycelebration #insurance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02/07/2024 07:47:25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84387093"/>
                  </a:ext>
                </a:extLst>
              </a:tr>
            </a:tbl>
          </a:graphicData>
        </a:graphic>
      </p:graphicFrame>
      <p:sp>
        <p:nvSpPr>
          <p:cNvPr id="4" name="Text Placeholder 3">
            <a:extLst>
              <a:ext uri="{FF2B5EF4-FFF2-40B4-BE49-F238E27FC236}">
                <a16:creationId xmlns:a16="http://schemas.microsoft.com/office/drawing/2014/main" id="{C926BB65-4617-42B4-BDA8-9E7C308F2E4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501104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45540-9DA6-4962-BEBF-3C7215CFC170}"/>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FB6A19CD-1943-4ECC-993F-5EF4C0F3280A}"/>
              </a:ext>
            </a:extLst>
          </p:cNvPr>
          <p:cNvGraphicFramePr>
            <a:graphicFrameLocks noGrp="1"/>
          </p:cNvGraphicFramePr>
          <p:nvPr>
            <p:ph type="tbl" sz="quarter" idx="13"/>
            <p:extLst>
              <p:ext uri="{D42A27DB-BD31-4B8C-83A1-F6EECF244321}">
                <p14:modId xmlns:p14="http://schemas.microsoft.com/office/powerpoint/2010/main" val="427706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09525072"/>
                    </a:ext>
                  </a:extLst>
                </a:gridCol>
                <a:gridCol w="987552">
                  <a:extLst>
                    <a:ext uri="{9D8B030D-6E8A-4147-A177-3AD203B41FA5}">
                      <a16:colId xmlns:a16="http://schemas.microsoft.com/office/drawing/2014/main" val="617327338"/>
                    </a:ext>
                  </a:extLst>
                </a:gridCol>
                <a:gridCol w="987552">
                  <a:extLst>
                    <a:ext uri="{9D8B030D-6E8A-4147-A177-3AD203B41FA5}">
                      <a16:colId xmlns:a16="http://schemas.microsoft.com/office/drawing/2014/main" val="3214236185"/>
                    </a:ext>
                  </a:extLst>
                </a:gridCol>
                <a:gridCol w="987552">
                  <a:extLst>
                    <a:ext uri="{9D8B030D-6E8A-4147-A177-3AD203B41FA5}">
                      <a16:colId xmlns:a16="http://schemas.microsoft.com/office/drawing/2014/main" val="2634679611"/>
                    </a:ext>
                  </a:extLst>
                </a:gridCol>
                <a:gridCol w="987552">
                  <a:extLst>
                    <a:ext uri="{9D8B030D-6E8A-4147-A177-3AD203B41FA5}">
                      <a16:colId xmlns:a16="http://schemas.microsoft.com/office/drawing/2014/main" val="3969769026"/>
                    </a:ext>
                  </a:extLst>
                </a:gridCol>
                <a:gridCol w="987552">
                  <a:extLst>
                    <a:ext uri="{9D8B030D-6E8A-4147-A177-3AD203B41FA5}">
                      <a16:colId xmlns:a16="http://schemas.microsoft.com/office/drawing/2014/main" val="8798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361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- 2024-01-26 14:20:41</a:t>
                      </a:r>
                      <a:r>
                        <a:rPr kumimoji="0" lang="en-US" sz="1000" b="0" i="0" u="none" strike="noStrike" kern="1200" cap="none" spc="0" normalizeH="0" baseline="0" noProof="0">
                          <a:ln>
                            <a:noFill/>
                          </a:ln>
                          <a:solidFill>
                            <a:prstClr val="black"/>
                          </a:solidFill>
                          <a:effectLst/>
                          <a:uLnTx/>
                          <a:uFillTx/>
                          <a:latin typeface="Calibri"/>
                          <a:ea typeface="+mn-ea"/>
                          <a:cs typeface="+mn-cs"/>
                        </a:rPr>
                        <a:t>
 Yesterday was a day filled with inspiration, connection, and community impact as #TEAMPHLY had the privilege of presenting a donation check for more than ,000 to salarmyphilly in support of their youth education and after-school programs.
We were given a warm welcome and insightful tour to learn about the incredible work happening behind the scenes. After the tour, our team rolled up their sleeves to volunteer in the non-profit’s food pantry. 🥫
A huge shoutout to the amazing team at The Salvation Army West Philadelphia for their hospitality and the impactful work they do every day. We're excited to continue our partnership in creating positive change! 🤝
#SalArmyPhilly #communitymatters #supportnonprofits #501c3 #givingbacktothecommunity #socialimpact #insurance #insuranceindustry #insurancecareers #feelgoodfriday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02/07/2024 07:47:25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78295004"/>
                  </a:ext>
                </a:extLst>
              </a:tr>
            </a:tbl>
          </a:graphicData>
        </a:graphic>
      </p:graphicFrame>
      <p:sp>
        <p:nvSpPr>
          <p:cNvPr id="4" name="Text Placeholder 3">
            <a:extLst>
              <a:ext uri="{FF2B5EF4-FFF2-40B4-BE49-F238E27FC236}">
                <a16:creationId xmlns:a16="http://schemas.microsoft.com/office/drawing/2014/main" id="{8979954B-A68D-4DBC-B34C-213338B2A60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79135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D42F-6D10-4B86-AC73-F8BD4EF0987D}"/>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10E9DE60-738C-4574-B67E-AB5D8E4D56E8}"/>
              </a:ext>
            </a:extLst>
          </p:cNvPr>
          <p:cNvGraphicFramePr>
            <a:graphicFrameLocks noGrp="1"/>
          </p:cNvGraphicFramePr>
          <p:nvPr>
            <p:ph type="tbl" sz="quarter" idx="13"/>
            <p:extLst>
              <p:ext uri="{D42A27DB-BD31-4B8C-83A1-F6EECF244321}">
                <p14:modId xmlns:p14="http://schemas.microsoft.com/office/powerpoint/2010/main" val="23943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27237268"/>
                    </a:ext>
                  </a:extLst>
                </a:gridCol>
                <a:gridCol w="987552">
                  <a:extLst>
                    <a:ext uri="{9D8B030D-6E8A-4147-A177-3AD203B41FA5}">
                      <a16:colId xmlns:a16="http://schemas.microsoft.com/office/drawing/2014/main" val="3842599068"/>
                    </a:ext>
                  </a:extLst>
                </a:gridCol>
                <a:gridCol w="987552">
                  <a:extLst>
                    <a:ext uri="{9D8B030D-6E8A-4147-A177-3AD203B41FA5}">
                      <a16:colId xmlns:a16="http://schemas.microsoft.com/office/drawing/2014/main" val="3569618387"/>
                    </a:ext>
                  </a:extLst>
                </a:gridCol>
                <a:gridCol w="987552">
                  <a:extLst>
                    <a:ext uri="{9D8B030D-6E8A-4147-A177-3AD203B41FA5}">
                      <a16:colId xmlns:a16="http://schemas.microsoft.com/office/drawing/2014/main" val="1625302002"/>
                    </a:ext>
                  </a:extLst>
                </a:gridCol>
                <a:gridCol w="987552">
                  <a:extLst>
                    <a:ext uri="{9D8B030D-6E8A-4147-A177-3AD203B41FA5}">
                      <a16:colId xmlns:a16="http://schemas.microsoft.com/office/drawing/2014/main" val="237816372"/>
                    </a:ext>
                  </a:extLst>
                </a:gridCol>
                <a:gridCol w="987552">
                  <a:extLst>
                    <a:ext uri="{9D8B030D-6E8A-4147-A177-3AD203B41FA5}">
                      <a16:colId xmlns:a16="http://schemas.microsoft.com/office/drawing/2014/main" val="318186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20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- 2024-01-22 11:14:19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20 employees who were promoted to Regional Vice President, Vice President, and Assistant Vice President roles! 👏🥳
#TEAMPHLY #congrats #news #careersuccess #jobpromotion #promoted #careeradvancement #insurancecareers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01/27/2024 13:43:49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9188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- 2024-01-03 14:07:53</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Presidents, Kimberly Czap and Douglas Killeen! 👏
Read more about these two leaders 👉 bit.ly/3NTWztt 🔗 link in bio
#TEAMPHLY #congrats #careersuccess #jobpromotion #promoted #careeradvancement #insurancecareers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02/07/2024 07:47:25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35162458"/>
                  </a:ext>
                </a:extLst>
              </a:tr>
            </a:tbl>
          </a:graphicData>
        </a:graphic>
      </p:graphicFrame>
      <p:sp>
        <p:nvSpPr>
          <p:cNvPr id="4" name="Text Placeholder 3">
            <a:extLst>
              <a:ext uri="{FF2B5EF4-FFF2-40B4-BE49-F238E27FC236}">
                <a16:creationId xmlns:a16="http://schemas.microsoft.com/office/drawing/2014/main" id="{F6127406-ABDE-4926-BDEA-FB7611521F6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9352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50983-8ADE-427C-814C-ADA3BE75EAE8}"/>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6E034D52-323B-4C01-93AB-0255E3937EF5}"/>
              </a:ext>
            </a:extLst>
          </p:cNvPr>
          <p:cNvGraphicFramePr>
            <a:graphicFrameLocks noGrp="1"/>
          </p:cNvGraphicFramePr>
          <p:nvPr>
            <p:ph type="tbl" sz="quarter" idx="13"/>
            <p:extLst>
              <p:ext uri="{D42A27DB-BD31-4B8C-83A1-F6EECF244321}">
                <p14:modId xmlns:p14="http://schemas.microsoft.com/office/powerpoint/2010/main" val="148652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76645148"/>
                    </a:ext>
                  </a:extLst>
                </a:gridCol>
                <a:gridCol w="987552">
                  <a:extLst>
                    <a:ext uri="{9D8B030D-6E8A-4147-A177-3AD203B41FA5}">
                      <a16:colId xmlns:a16="http://schemas.microsoft.com/office/drawing/2014/main" val="3809448348"/>
                    </a:ext>
                  </a:extLst>
                </a:gridCol>
                <a:gridCol w="987552">
                  <a:extLst>
                    <a:ext uri="{9D8B030D-6E8A-4147-A177-3AD203B41FA5}">
                      <a16:colId xmlns:a16="http://schemas.microsoft.com/office/drawing/2014/main" val="4260471013"/>
                    </a:ext>
                  </a:extLst>
                </a:gridCol>
                <a:gridCol w="987552">
                  <a:extLst>
                    <a:ext uri="{9D8B030D-6E8A-4147-A177-3AD203B41FA5}">
                      <a16:colId xmlns:a16="http://schemas.microsoft.com/office/drawing/2014/main" val="3310969542"/>
                    </a:ext>
                  </a:extLst>
                </a:gridCol>
                <a:gridCol w="987552">
                  <a:extLst>
                    <a:ext uri="{9D8B030D-6E8A-4147-A177-3AD203B41FA5}">
                      <a16:colId xmlns:a16="http://schemas.microsoft.com/office/drawing/2014/main" val="3118583145"/>
                    </a:ext>
                  </a:extLst>
                </a:gridCol>
                <a:gridCol w="987552">
                  <a:extLst>
                    <a:ext uri="{9D8B030D-6E8A-4147-A177-3AD203B41FA5}">
                      <a16:colId xmlns:a16="http://schemas.microsoft.com/office/drawing/2014/main" val="8298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724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- 2024-01-10 16:30:05</a:t>
                      </a:r>
                      <a:r>
                        <a:rPr kumimoji="0" lang="en-US" sz="1000" b="0" i="0" u="none" strike="noStrike" kern="1200" cap="none" spc="0" normalizeH="0" baseline="0" noProof="0">
                          <a:ln>
                            <a:noFill/>
                          </a:ln>
                          <a:solidFill>
                            <a:prstClr val="black"/>
                          </a:solidFill>
                          <a:effectLst/>
                          <a:uLnTx/>
                          <a:uFillTx/>
                          <a:latin typeface="Calibri"/>
                          <a:ea typeface="+mn-ea"/>
                          <a:cs typeface="+mn-cs"/>
                        </a:rPr>
                        <a:t>
 Solid risk management leads to fewer surprises 😯 allowing organizations to focus on their mission. Check out this article from the Nonprofit Risk Management Center featuring insights from PHLY's Peter Kim on key facilities risks facing non-profits and simple, cost-effective steps they can take to reduce losses 👉 bit.ly/47x48NV 🔗👆 link in bio 
#TEAMPHLY #nonprofits #nonprofitsofinstagram #riskmanagement #insurancecoverage #insurancepolicy #insuranceproducts #insurancecompany #insuranceindustry #insuranc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02/07/2024 07:47:25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25003856"/>
                  </a:ext>
                </a:extLst>
              </a:tr>
            </a:tbl>
          </a:graphicData>
        </a:graphic>
      </p:graphicFrame>
      <p:sp>
        <p:nvSpPr>
          <p:cNvPr id="4" name="Text Placeholder 3">
            <a:extLst>
              <a:ext uri="{FF2B5EF4-FFF2-40B4-BE49-F238E27FC236}">
                <a16:creationId xmlns:a16="http://schemas.microsoft.com/office/drawing/2014/main" id="{DEA2D41A-97BA-42B2-91BB-746394BD592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065051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9C8F-9F6D-4F21-BDD5-F78F4C4FF0C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6B2F320-3606-485A-8BD2-C60434433D8C}"/>
              </a:ext>
            </a:extLst>
          </p:cNvPr>
          <p:cNvGraphicFramePr>
            <a:graphicFrameLocks noGrp="1"/>
          </p:cNvGraphicFramePr>
          <p:nvPr>
            <p:ph type="tbl" sz="quarter" idx="13"/>
            <p:extLst>
              <p:ext uri="{D42A27DB-BD31-4B8C-83A1-F6EECF244321}">
                <p14:modId xmlns:p14="http://schemas.microsoft.com/office/powerpoint/2010/main" val="113648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27259271"/>
                    </a:ext>
                  </a:extLst>
                </a:gridCol>
                <a:gridCol w="905256">
                  <a:extLst>
                    <a:ext uri="{9D8B030D-6E8A-4147-A177-3AD203B41FA5}">
                      <a16:colId xmlns:a16="http://schemas.microsoft.com/office/drawing/2014/main" val="2374788378"/>
                    </a:ext>
                  </a:extLst>
                </a:gridCol>
                <a:gridCol w="411480">
                  <a:extLst>
                    <a:ext uri="{9D8B030D-6E8A-4147-A177-3AD203B41FA5}">
                      <a16:colId xmlns:a16="http://schemas.microsoft.com/office/drawing/2014/main" val="73139920"/>
                    </a:ext>
                  </a:extLst>
                </a:gridCol>
                <a:gridCol w="905256">
                  <a:extLst>
                    <a:ext uri="{9D8B030D-6E8A-4147-A177-3AD203B41FA5}">
                      <a16:colId xmlns:a16="http://schemas.microsoft.com/office/drawing/2014/main" val="3508394597"/>
                    </a:ext>
                  </a:extLst>
                </a:gridCol>
                <a:gridCol w="905256">
                  <a:extLst>
                    <a:ext uri="{9D8B030D-6E8A-4147-A177-3AD203B41FA5}">
                      <a16:colId xmlns:a16="http://schemas.microsoft.com/office/drawing/2014/main" val="3110427655"/>
                    </a:ext>
                  </a:extLst>
                </a:gridCol>
                <a:gridCol w="905256">
                  <a:extLst>
                    <a:ext uri="{9D8B030D-6E8A-4147-A177-3AD203B41FA5}">
                      <a16:colId xmlns:a16="http://schemas.microsoft.com/office/drawing/2014/main" val="4289333312"/>
                    </a:ext>
                  </a:extLst>
                </a:gridCol>
                <a:gridCol w="905256">
                  <a:extLst>
                    <a:ext uri="{9D8B030D-6E8A-4147-A177-3AD203B41FA5}">
                      <a16:colId xmlns:a16="http://schemas.microsoft.com/office/drawing/2014/main" val="3618353567"/>
                    </a:ext>
                  </a:extLst>
                </a:gridCol>
                <a:gridCol w="905256">
                  <a:extLst>
                    <a:ext uri="{9D8B030D-6E8A-4147-A177-3AD203B41FA5}">
                      <a16:colId xmlns:a16="http://schemas.microsoft.com/office/drawing/2014/main" val="3466732703"/>
                    </a:ext>
                  </a:extLst>
                </a:gridCol>
                <a:gridCol w="905256">
                  <a:extLst>
                    <a:ext uri="{9D8B030D-6E8A-4147-A177-3AD203B41FA5}">
                      <a16:colId xmlns:a16="http://schemas.microsoft.com/office/drawing/2014/main" val="31438827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37743783"/>
                  </a:ext>
                </a:extLst>
              </a:tr>
              <a:tr h="370840">
                <a:tc>
                  <a:txBody>
                    <a:bodyPr/>
                    <a:lstStyle/>
                    <a:p>
                      <a:r>
                        <a:rPr lang="en-US" sz="1000"/>
                        <a:t>13</a:t>
                      </a:r>
                    </a:p>
                  </a:txBody>
                  <a:tcPr/>
                </a:tc>
                <a:tc>
                  <a:txBody>
                    <a:bodyPr/>
                    <a:lstStyle/>
                    <a:p>
                      <a:r>
                        <a:rPr lang="en-US" sz="1000"/>
                        <a:t>0.6372 %</a:t>
                      </a:r>
                    </a:p>
                  </a:txBody>
                  <a:tcPr/>
                </a:tc>
                <a:tc>
                  <a:txBody>
                    <a:bodyPr/>
                    <a:lstStyle/>
                    <a:p>
                      <a:r>
                        <a:rPr lang="en-US" sz="1000"/>
                        <a:t>0.00</a:t>
                      </a:r>
                    </a:p>
                  </a:txBody>
                  <a:tcPr/>
                </a:tc>
                <a:tc>
                  <a:txBody>
                    <a:bodyPr/>
                    <a:lstStyle/>
                    <a:p>
                      <a:r>
                        <a:rPr lang="en-US" sz="1000"/>
                        <a:t>149.46</a:t>
                      </a:r>
                    </a:p>
                  </a:txBody>
                  <a:tcPr/>
                </a:tc>
                <a:tc>
                  <a:txBody>
                    <a:bodyPr/>
                    <a:lstStyle/>
                    <a:p>
                      <a:r>
                        <a:rPr lang="en-US" sz="1000"/>
                        <a:t>148.77</a:t>
                      </a:r>
                    </a:p>
                  </a:txBody>
                  <a:tcPr/>
                </a:tc>
                <a:tc>
                  <a:txBody>
                    <a:bodyPr/>
                    <a:lstStyle/>
                    <a:p>
                      <a:r>
                        <a:rPr lang="en-US" sz="1000"/>
                        <a:t>95.15</a:t>
                      </a:r>
                    </a:p>
                  </a:txBody>
                  <a:tcPr/>
                </a:tc>
                <a:tc>
                  <a:txBody>
                    <a:bodyPr/>
                    <a:lstStyle/>
                    <a:p>
                      <a:r>
                        <a:rPr lang="en-US" sz="1000"/>
                        <a:t>95.15</a:t>
                      </a:r>
                    </a:p>
                  </a:txBody>
                  <a:tcPr/>
                </a:tc>
                <a:tc>
                  <a:txBody>
                    <a:bodyPr/>
                    <a:lstStyle/>
                    <a:p>
                      <a:r>
                        <a:rPr lang="en-US" sz="1000"/>
                        <a:t>1943</a:t>
                      </a:r>
                    </a:p>
                  </a:txBody>
                  <a:tcPr/>
                </a:tc>
                <a:tc>
                  <a:txBody>
                    <a:bodyPr/>
                    <a:lstStyle/>
                    <a:p>
                      <a:r>
                        <a:rPr lang="en-US" sz="1000"/>
                        <a:t>1237</a:t>
                      </a:r>
                    </a:p>
                  </a:txBody>
                  <a:tcPr/>
                </a:tc>
                <a:extLst>
                  <a:ext uri="{0D108BD9-81ED-4DB2-BD59-A6C34878D82A}">
                    <a16:rowId xmlns:a16="http://schemas.microsoft.com/office/drawing/2014/main" val="186581462"/>
                  </a:ext>
                </a:extLst>
              </a:tr>
            </a:tbl>
          </a:graphicData>
        </a:graphic>
      </p:graphicFrame>
      <p:sp>
        <p:nvSpPr>
          <p:cNvPr id="4" name="Text Placeholder 3">
            <a:extLst>
              <a:ext uri="{FF2B5EF4-FFF2-40B4-BE49-F238E27FC236}">
                <a16:creationId xmlns:a16="http://schemas.microsoft.com/office/drawing/2014/main" id="{8B38B7D4-84D5-4116-9556-4095CE4EE6D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75025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8716F-8E79-42D5-B2D5-234893A222D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3D548E0-3A83-4650-9108-F66824E64315}"/>
              </a:ext>
            </a:extLst>
          </p:cNvPr>
          <p:cNvGraphicFramePr>
            <a:graphicFrameLocks noGrp="1"/>
          </p:cNvGraphicFramePr>
          <p:nvPr>
            <p:ph type="tbl" sz="quarter" idx="13"/>
            <p:extLst>
              <p:ext uri="{D42A27DB-BD31-4B8C-83A1-F6EECF244321}">
                <p14:modId xmlns:p14="http://schemas.microsoft.com/office/powerpoint/2010/main" val="12979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8374395"/>
                    </a:ext>
                  </a:extLst>
                </a:gridCol>
                <a:gridCol w="1399032">
                  <a:extLst>
                    <a:ext uri="{9D8B030D-6E8A-4147-A177-3AD203B41FA5}">
                      <a16:colId xmlns:a16="http://schemas.microsoft.com/office/drawing/2014/main" val="2494468028"/>
                    </a:ext>
                  </a:extLst>
                </a:gridCol>
                <a:gridCol w="658368">
                  <a:extLst>
                    <a:ext uri="{9D8B030D-6E8A-4147-A177-3AD203B41FA5}">
                      <a16:colId xmlns:a16="http://schemas.microsoft.com/office/drawing/2014/main" val="745534759"/>
                    </a:ext>
                  </a:extLst>
                </a:gridCol>
                <a:gridCol w="658368">
                  <a:extLst>
                    <a:ext uri="{9D8B030D-6E8A-4147-A177-3AD203B41FA5}">
                      <a16:colId xmlns:a16="http://schemas.microsoft.com/office/drawing/2014/main" val="2946278782"/>
                    </a:ext>
                  </a:extLst>
                </a:gridCol>
                <a:gridCol w="658368">
                  <a:extLst>
                    <a:ext uri="{9D8B030D-6E8A-4147-A177-3AD203B41FA5}">
                      <a16:colId xmlns:a16="http://schemas.microsoft.com/office/drawing/2014/main" val="3984286283"/>
                    </a:ext>
                  </a:extLst>
                </a:gridCol>
                <a:gridCol w="658368">
                  <a:extLst>
                    <a:ext uri="{9D8B030D-6E8A-4147-A177-3AD203B41FA5}">
                      <a16:colId xmlns:a16="http://schemas.microsoft.com/office/drawing/2014/main" val="2240754375"/>
                    </a:ext>
                  </a:extLst>
                </a:gridCol>
                <a:gridCol w="658368">
                  <a:extLst>
                    <a:ext uri="{9D8B030D-6E8A-4147-A177-3AD203B41FA5}">
                      <a16:colId xmlns:a16="http://schemas.microsoft.com/office/drawing/2014/main" val="608553037"/>
                    </a:ext>
                  </a:extLst>
                </a:gridCol>
                <a:gridCol w="658368">
                  <a:extLst>
                    <a:ext uri="{9D8B030D-6E8A-4147-A177-3AD203B41FA5}">
                      <a16:colId xmlns:a16="http://schemas.microsoft.com/office/drawing/2014/main" val="545479400"/>
                    </a:ext>
                  </a:extLst>
                </a:gridCol>
                <a:gridCol w="658368">
                  <a:extLst>
                    <a:ext uri="{9D8B030D-6E8A-4147-A177-3AD203B41FA5}">
                      <a16:colId xmlns:a16="http://schemas.microsoft.com/office/drawing/2014/main" val="2440846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0949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- 2024-01-31 15:11:02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https://quintly-eu-image-storage.s3.amazonaws.com/c303562b672a3318c686cfcc37b7e67a/9263950a2b475b06d1f0a65467493451.jpg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9660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- 2024-01-30 16:31:09</a:t>
                      </a:r>
                      <a:r>
                        <a:rPr kumimoji="0" lang="en-US" sz="1000" b="0" i="0" u="none" strike="noStrike" kern="1200" cap="none" spc="0" normalizeH="0" baseline="0" noProof="0">
                          <a:ln>
                            <a:noFill/>
                          </a:ln>
                          <a:solidFill>
                            <a:prstClr val="black"/>
                          </a:solidFill>
                          <a:effectLst/>
                          <a:uLnTx/>
                          <a:uFillTx/>
                          <a:latin typeface="Calibri"/>
                          <a:ea typeface="+mn-ea"/>
                          <a:cs typeface="+mn-cs"/>
                        </a:rPr>
                        <a:t>
 tap to see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https://quintly-eu-image-storage.s3.amazonaws.com/c303562b672a3318c686cfcc37b7e67a/c48f835a5b8d53510c792d5f591998ed.jpg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94536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- 2024-01-29 14:46:30</a:t>
                      </a:r>
                      <a:r>
                        <a:rPr kumimoji="0" lang="en-US" sz="1000" b="0" i="0" u="none" strike="noStrike" kern="1200" cap="none" spc="0" normalizeH="0" baseline="0" noProof="0">
                          <a:ln>
                            <a:noFill/>
                          </a:ln>
                          <a:solidFill>
                            <a:prstClr val="black"/>
                          </a:solidFill>
                          <a:effectLst/>
                          <a:uLnTx/>
                          <a:uFillTx/>
                          <a:latin typeface="Calibri"/>
                          <a:ea typeface="+mn-ea"/>
                          <a:cs typeface="+mn-cs"/>
                        </a:rPr>
                        <a:t>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https://quintly-eu-image-storage.s3.amazonaws.com/c303562b672a3318c686cfcc37b7e67a/235a20448ccb661c62028283c3875cc9.jpg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801785108"/>
                  </a:ext>
                </a:extLst>
              </a:tr>
            </a:tbl>
          </a:graphicData>
        </a:graphic>
      </p:graphicFrame>
      <p:sp>
        <p:nvSpPr>
          <p:cNvPr id="4" name="Text Placeholder 3">
            <a:extLst>
              <a:ext uri="{FF2B5EF4-FFF2-40B4-BE49-F238E27FC236}">
                <a16:creationId xmlns:a16="http://schemas.microsoft.com/office/drawing/2014/main" id="{46D40EBD-CA28-4E0B-9524-54B2F6D65C6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791625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C24BE-BBD0-4A77-9549-70F7054D9183}"/>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65ECB5DC-605F-4E3C-B51D-DBCE6D582D08}"/>
              </a:ext>
            </a:extLst>
          </p:cNvPr>
          <p:cNvGraphicFramePr>
            <a:graphicFrameLocks noGrp="1"/>
          </p:cNvGraphicFramePr>
          <p:nvPr>
            <p:ph type="tbl" sz="quarter" idx="13"/>
            <p:extLst>
              <p:ext uri="{D42A27DB-BD31-4B8C-83A1-F6EECF244321}">
                <p14:modId xmlns:p14="http://schemas.microsoft.com/office/powerpoint/2010/main" val="268261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6537254"/>
                    </a:ext>
                  </a:extLst>
                </a:gridCol>
                <a:gridCol w="1399032">
                  <a:extLst>
                    <a:ext uri="{9D8B030D-6E8A-4147-A177-3AD203B41FA5}">
                      <a16:colId xmlns:a16="http://schemas.microsoft.com/office/drawing/2014/main" val="520638188"/>
                    </a:ext>
                  </a:extLst>
                </a:gridCol>
                <a:gridCol w="658368">
                  <a:extLst>
                    <a:ext uri="{9D8B030D-6E8A-4147-A177-3AD203B41FA5}">
                      <a16:colId xmlns:a16="http://schemas.microsoft.com/office/drawing/2014/main" val="1795678326"/>
                    </a:ext>
                  </a:extLst>
                </a:gridCol>
                <a:gridCol w="658368">
                  <a:extLst>
                    <a:ext uri="{9D8B030D-6E8A-4147-A177-3AD203B41FA5}">
                      <a16:colId xmlns:a16="http://schemas.microsoft.com/office/drawing/2014/main" val="3032441840"/>
                    </a:ext>
                  </a:extLst>
                </a:gridCol>
                <a:gridCol w="658368">
                  <a:extLst>
                    <a:ext uri="{9D8B030D-6E8A-4147-A177-3AD203B41FA5}">
                      <a16:colId xmlns:a16="http://schemas.microsoft.com/office/drawing/2014/main" val="166758994"/>
                    </a:ext>
                  </a:extLst>
                </a:gridCol>
                <a:gridCol w="658368">
                  <a:extLst>
                    <a:ext uri="{9D8B030D-6E8A-4147-A177-3AD203B41FA5}">
                      <a16:colId xmlns:a16="http://schemas.microsoft.com/office/drawing/2014/main" val="162989040"/>
                    </a:ext>
                  </a:extLst>
                </a:gridCol>
                <a:gridCol w="658368">
                  <a:extLst>
                    <a:ext uri="{9D8B030D-6E8A-4147-A177-3AD203B41FA5}">
                      <a16:colId xmlns:a16="http://schemas.microsoft.com/office/drawing/2014/main" val="2499041546"/>
                    </a:ext>
                  </a:extLst>
                </a:gridCol>
                <a:gridCol w="658368">
                  <a:extLst>
                    <a:ext uri="{9D8B030D-6E8A-4147-A177-3AD203B41FA5}">
                      <a16:colId xmlns:a16="http://schemas.microsoft.com/office/drawing/2014/main" val="2451567021"/>
                    </a:ext>
                  </a:extLst>
                </a:gridCol>
                <a:gridCol w="658368">
                  <a:extLst>
                    <a:ext uri="{9D8B030D-6E8A-4147-A177-3AD203B41FA5}">
                      <a16:colId xmlns:a16="http://schemas.microsoft.com/office/drawing/2014/main" val="328219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8014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- 2024-01-29 09:38:34</a:t>
                      </a:r>
                      <a:r>
                        <a:rPr kumimoji="0" lang="en-US" sz="1000" b="0" i="0" u="none" strike="noStrike" kern="1200" cap="none" spc="0" normalizeH="0" baseline="0" noProof="0">
                          <a:ln>
                            <a:noFill/>
                          </a:ln>
                          <a:solidFill>
                            <a:prstClr val="black"/>
                          </a:solidFill>
                          <a:effectLst/>
                          <a:uLnTx/>
                          <a:uFillTx/>
                          <a:latin typeface="Calibri"/>
                          <a:ea typeface="+mn-ea"/>
                          <a:cs typeface="+mn-cs"/>
                        </a:rPr>
                        <a:t>
 @salarmyphilly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https://quintly-eu-image-storage.s3.amazonaws.com/c303562b672a3318c686cfcc37b7e67a/ef7913376a923c51c699be65f61cb906.jpg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861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- 2024-01-23 10:30:27</a:t>
                      </a:r>
                      <a:r>
                        <a:rPr kumimoji="0" lang="en-US" sz="1000" b="0" i="0" u="none" strike="noStrike" kern="1200" cap="none" spc="0" normalizeH="0" baseline="0" noProof="0">
                          <a:ln>
                            <a:noFill/>
                          </a:ln>
                          <a:solidFill>
                            <a:prstClr val="black"/>
                          </a:solidFill>
                          <a:effectLst/>
                          <a:uLnTx/>
                          <a:uFillTx/>
                          <a:latin typeface="Calibri"/>
                          <a:ea typeface="+mn-ea"/>
                          <a:cs typeface="+mn-cs"/>
                        </a:rPr>
                        <a:t>
 #internships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https://quintly-eu-image-storage.s3.amazonaws.com/c303562b672a3318c686cfcc37b7e67a/0f3829d77e388a832c74f1e693731944.jpg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508095588"/>
                  </a:ext>
                </a:extLst>
              </a:tr>
            </a:tbl>
          </a:graphicData>
        </a:graphic>
      </p:graphicFrame>
      <p:sp>
        <p:nvSpPr>
          <p:cNvPr id="4" name="Text Placeholder 3">
            <a:extLst>
              <a:ext uri="{FF2B5EF4-FFF2-40B4-BE49-F238E27FC236}">
                <a16:creationId xmlns:a16="http://schemas.microsoft.com/office/drawing/2014/main" id="{D86B437C-E528-4918-99C6-8C83F4A3248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066231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3323</Words>
  <Application>Microsoft Office PowerPoint</Application>
  <PresentationFormat>On-screen Show (4:3)</PresentationFormat>
  <Paragraphs>682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2024-02-07T15:24:09Z</dcterms:created>
  <dcterms:modified xsi:type="dcterms:W3CDTF">2024-02-07T15:25:02Z</dcterms:modified>
</cp:coreProperties>
</file>