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45292</c:v>
                </c:pt>
              </c:numCache>
            </c:numRef>
          </c:cat>
          <c:val>
            <c:numRef>
              <c:f>Sheet1!$B$2</c:f>
              <c:numCache>
                <c:formatCode>General</c:formatCode>
                <c:ptCount val="1"/>
                <c:pt idx="0">
                  <c:v>1907</c:v>
                </c:pt>
              </c:numCache>
            </c:numRef>
          </c:val>
          <c:extLst>
            <c:ext xmlns:c16="http://schemas.microsoft.com/office/drawing/2014/chart" uri="{C3380CC4-5D6E-409C-BE32-E72D297353CC}">
              <c16:uniqueId val="{00000000-DDF1-4C91-B0EE-0437D0A3942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45292</c:v>
                </c:pt>
              </c:numCache>
            </c:numRef>
          </c:cat>
          <c:val>
            <c:numRef>
              <c:f>Sheet1!$C$2</c:f>
              <c:numCache>
                <c:formatCode>General</c:formatCode>
                <c:ptCount val="1"/>
                <c:pt idx="0">
                  <c:v>2833</c:v>
                </c:pt>
              </c:numCache>
            </c:numRef>
          </c:val>
          <c:extLst>
            <c:ext xmlns:c16="http://schemas.microsoft.com/office/drawing/2014/chart" uri="{C3380CC4-5D6E-409C-BE32-E72D297353CC}">
              <c16:uniqueId val="{00000001-DDF1-4C91-B0EE-0437D0A3942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45292</c:v>
                </c:pt>
              </c:numCache>
            </c:numRef>
          </c:cat>
          <c:val>
            <c:numRef>
              <c:f>Sheet1!$D$2</c:f>
              <c:numCache>
                <c:formatCode>General</c:formatCode>
                <c:ptCount val="1"/>
                <c:pt idx="0">
                  <c:v>4276</c:v>
                </c:pt>
              </c:numCache>
            </c:numRef>
          </c:val>
          <c:extLst>
            <c:ext xmlns:c16="http://schemas.microsoft.com/office/drawing/2014/chart" uri="{C3380CC4-5D6E-409C-BE32-E72D297353CC}">
              <c16:uniqueId val="{00000002-DDF1-4C91-B0EE-0437D0A3942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45292</c:v>
                </c:pt>
              </c:numCache>
            </c:numRef>
          </c:cat>
          <c:val>
            <c:numRef>
              <c:f>Sheet1!$E$2</c:f>
              <c:numCache>
                <c:formatCode>General</c:formatCode>
                <c:ptCount val="1"/>
                <c:pt idx="0">
                  <c:v>1186</c:v>
                </c:pt>
              </c:numCache>
            </c:numRef>
          </c:val>
          <c:extLst>
            <c:ext xmlns:c16="http://schemas.microsoft.com/office/drawing/2014/chart" uri="{C3380CC4-5D6E-409C-BE32-E72D297353CC}">
              <c16:uniqueId val="{00000003-DDF1-4C91-B0EE-0437D0A39420}"/>
            </c:ext>
          </c:extLst>
        </c:ser>
        <c:dLbls>
          <c:showLegendKey val="0"/>
          <c:showVal val="0"/>
          <c:showCatName val="0"/>
          <c:showSerName val="0"/>
          <c:showPercent val="0"/>
          <c:showBubbleSize val="0"/>
        </c:dLbls>
        <c:gapWidth val="219"/>
        <c:overlap val="-27"/>
        <c:axId val="74592848"/>
        <c:axId val="387492736"/>
      </c:barChart>
      <c:dateAx>
        <c:axId val="7459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492736"/>
        <c:crosses val="autoZero"/>
        <c:auto val="1"/>
        <c:lblOffset val="100"/>
        <c:baseTimeUnit val="days"/>
      </c:dateAx>
      <c:valAx>
        <c:axId val="38749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59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numCache>
            </c:numRef>
          </c:val>
          <c:extLst>
            <c:ext xmlns:c16="http://schemas.microsoft.com/office/drawing/2014/chart" uri="{C3380CC4-5D6E-409C-BE32-E72D297353CC}">
              <c16:uniqueId val="{00000000-9703-4F2C-ACFC-4D441BF430E6}"/>
            </c:ext>
          </c:extLst>
        </c:ser>
        <c:dLbls>
          <c:showLegendKey val="0"/>
          <c:showVal val="0"/>
          <c:showCatName val="0"/>
          <c:showSerName val="0"/>
          <c:showPercent val="0"/>
          <c:showBubbleSize val="0"/>
        </c:dLbls>
        <c:gapWidth val="219"/>
        <c:overlap val="-27"/>
        <c:axId val="393043824"/>
        <c:axId val="393044480"/>
      </c:barChart>
      <c:dateAx>
        <c:axId val="393043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44480"/>
        <c:crosses val="autoZero"/>
        <c:auto val="1"/>
        <c:lblOffset val="100"/>
        <c:baseTimeUnit val="months"/>
      </c:dateAx>
      <c:valAx>
        <c:axId val="39304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4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9</c:v>
                </c:pt>
                <c:pt idx="1">
                  <c:v>9</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FBE-4BAD-8382-ACB401C9020E}"/>
            </c:ext>
          </c:extLst>
        </c:ser>
        <c:dLbls>
          <c:showLegendKey val="0"/>
          <c:showVal val="0"/>
          <c:showCatName val="0"/>
          <c:showSerName val="0"/>
          <c:showPercent val="0"/>
          <c:showBubbleSize val="0"/>
        </c:dLbls>
        <c:gapWidth val="219"/>
        <c:overlap val="-27"/>
        <c:axId val="396370632"/>
        <c:axId val="396369648"/>
      </c:barChart>
      <c:dateAx>
        <c:axId val="396370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69648"/>
        <c:crosses val="autoZero"/>
        <c:auto val="1"/>
        <c:lblOffset val="100"/>
        <c:baseTimeUnit val="months"/>
      </c:dateAx>
      <c:valAx>
        <c:axId val="39636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7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88</c:v>
                </c:pt>
                <c:pt idx="1">
                  <c:v>12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9B8-4971-8BD3-19AEDD60E192}"/>
            </c:ext>
          </c:extLst>
        </c:ser>
        <c:dLbls>
          <c:showLegendKey val="0"/>
          <c:showVal val="0"/>
          <c:showCatName val="0"/>
          <c:showSerName val="0"/>
          <c:showPercent val="0"/>
          <c:showBubbleSize val="0"/>
        </c:dLbls>
        <c:gapWidth val="219"/>
        <c:overlap val="-27"/>
        <c:axId val="396375224"/>
        <c:axId val="392211576"/>
      </c:barChart>
      <c:catAx>
        <c:axId val="396375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11576"/>
        <c:crosses val="autoZero"/>
        <c:auto val="1"/>
        <c:lblAlgn val="ctr"/>
        <c:lblOffset val="100"/>
        <c:noMultiLvlLbl val="0"/>
      </c:catAx>
      <c:valAx>
        <c:axId val="39221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7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3115</c:v>
                </c:pt>
                <c:pt idx="1">
                  <c:v>569</c:v>
                </c:pt>
                <c:pt idx="2">
                  <c:v>0</c:v>
                </c:pt>
              </c:numCache>
            </c:numRef>
          </c:val>
          <c:extLst>
            <c:ext xmlns:c16="http://schemas.microsoft.com/office/drawing/2014/chart" uri="{C3380CC4-5D6E-409C-BE32-E72D297353CC}">
              <c16:uniqueId val="{00000000-B33B-4057-8EE3-7DDC451AAEE3}"/>
            </c:ext>
          </c:extLst>
        </c:ser>
        <c:dLbls>
          <c:showLegendKey val="0"/>
          <c:showVal val="0"/>
          <c:showCatName val="0"/>
          <c:showSerName val="0"/>
          <c:showPercent val="0"/>
          <c:showBubbleSize val="0"/>
        </c:dLbls>
        <c:gapWidth val="219"/>
        <c:overlap val="-27"/>
        <c:axId val="392215184"/>
        <c:axId val="392219120"/>
      </c:barChart>
      <c:dateAx>
        <c:axId val="392215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19120"/>
        <c:crosses val="autoZero"/>
        <c:auto val="1"/>
        <c:lblOffset val="100"/>
        <c:baseTimeUnit val="months"/>
      </c:dateAx>
      <c:valAx>
        <c:axId val="39221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1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numCache>
            </c:numRef>
          </c:val>
          <c:extLst>
            <c:ext xmlns:c16="http://schemas.microsoft.com/office/drawing/2014/chart" uri="{C3380CC4-5D6E-409C-BE32-E72D297353CC}">
              <c16:uniqueId val="{00000000-A889-4E6B-8F66-C4263890EA98}"/>
            </c:ext>
          </c:extLst>
        </c:ser>
        <c:dLbls>
          <c:showLegendKey val="0"/>
          <c:showVal val="0"/>
          <c:showCatName val="0"/>
          <c:showSerName val="0"/>
          <c:showPercent val="0"/>
          <c:showBubbleSize val="0"/>
        </c:dLbls>
        <c:gapWidth val="219"/>
        <c:overlap val="-27"/>
        <c:axId val="491154056"/>
        <c:axId val="491157336"/>
      </c:barChart>
      <c:dateAx>
        <c:axId val="491154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57336"/>
        <c:crosses val="autoZero"/>
        <c:auto val="1"/>
        <c:lblOffset val="100"/>
        <c:baseTimeUnit val="months"/>
      </c:dateAx>
      <c:valAx>
        <c:axId val="49115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5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EA9-4143-B45A-8F0D7D43F085}"/>
            </c:ext>
          </c:extLst>
        </c:ser>
        <c:dLbls>
          <c:showLegendKey val="0"/>
          <c:showVal val="0"/>
          <c:showCatName val="0"/>
          <c:showSerName val="0"/>
          <c:showPercent val="0"/>
          <c:showBubbleSize val="0"/>
        </c:dLbls>
        <c:gapWidth val="219"/>
        <c:overlap val="-27"/>
        <c:axId val="491173408"/>
        <c:axId val="491167176"/>
      </c:barChart>
      <c:dateAx>
        <c:axId val="491173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67176"/>
        <c:crosses val="autoZero"/>
        <c:auto val="1"/>
        <c:lblOffset val="100"/>
        <c:baseTimeUnit val="months"/>
      </c:dateAx>
      <c:valAx>
        <c:axId val="49116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7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12</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130-4609-B0DD-CE557601A4BA}"/>
            </c:ext>
          </c:extLst>
        </c:ser>
        <c:dLbls>
          <c:showLegendKey val="0"/>
          <c:showVal val="0"/>
          <c:showCatName val="0"/>
          <c:showSerName val="0"/>
          <c:showPercent val="0"/>
          <c:showBubbleSize val="0"/>
        </c:dLbls>
        <c:gapWidth val="219"/>
        <c:overlap val="-27"/>
        <c:axId val="491166520"/>
        <c:axId val="491164224"/>
      </c:barChart>
      <c:catAx>
        <c:axId val="491166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64224"/>
        <c:crosses val="autoZero"/>
        <c:auto val="1"/>
        <c:lblAlgn val="ctr"/>
        <c:lblOffset val="100"/>
        <c:noMultiLvlLbl val="0"/>
      </c:catAx>
      <c:valAx>
        <c:axId val="491164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6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41</c:v>
                </c:pt>
                <c:pt idx="1">
                  <c:v>3</c:v>
                </c:pt>
              </c:numCache>
            </c:numRef>
          </c:val>
          <c:extLst>
            <c:ext xmlns:c16="http://schemas.microsoft.com/office/drawing/2014/chart" uri="{C3380CC4-5D6E-409C-BE32-E72D297353CC}">
              <c16:uniqueId val="{00000000-6EEB-48BF-AD22-092D0CA88466}"/>
            </c:ext>
          </c:extLst>
        </c:ser>
        <c:dLbls>
          <c:showLegendKey val="0"/>
          <c:showVal val="0"/>
          <c:showCatName val="0"/>
          <c:showSerName val="0"/>
          <c:showPercent val="0"/>
          <c:showBubbleSize val="0"/>
        </c:dLbls>
        <c:gapWidth val="219"/>
        <c:overlap val="-27"/>
        <c:axId val="394265664"/>
        <c:axId val="394260744"/>
      </c:barChart>
      <c:dateAx>
        <c:axId val="394265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60744"/>
        <c:crosses val="autoZero"/>
        <c:auto val="1"/>
        <c:lblOffset val="100"/>
        <c:baseTimeUnit val="months"/>
      </c:dateAx>
      <c:valAx>
        <c:axId val="39426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6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Sheet1!$A$2:$A$3</c:f>
              <c:strCache>
                <c:ptCount val="2"/>
                <c:pt idx="0">
                  <c:v>2024-01</c:v>
                </c:pt>
                <c:pt idx="1">
                  <c:v>2024-02</c:v>
                </c:pt>
              </c:strCache>
            </c:strRef>
          </c:cat>
          <c:val>
            <c:numRef>
              <c:f>Sheet1!$B$2:$B$3</c:f>
              <c:numCache>
                <c:formatCode>General</c:formatCode>
                <c:ptCount val="2"/>
                <c:pt idx="0">
                  <c:v>47</c:v>
                </c:pt>
                <c:pt idx="1">
                  <c:v>22</c:v>
                </c:pt>
              </c:numCache>
            </c:numRef>
          </c:val>
          <c:extLst>
            <c:ext xmlns:c16="http://schemas.microsoft.com/office/drawing/2014/chart" uri="{C3380CC4-5D6E-409C-BE32-E72D297353CC}">
              <c16:uniqueId val="{00000000-586A-4A2C-B498-C5174F5573D9}"/>
            </c:ext>
          </c:extLst>
        </c:ser>
        <c:dLbls>
          <c:showLegendKey val="0"/>
          <c:showVal val="0"/>
          <c:showCatName val="0"/>
          <c:showSerName val="0"/>
          <c:showPercent val="0"/>
          <c:showBubbleSize val="0"/>
        </c:dLbls>
        <c:gapWidth val="219"/>
        <c:overlap val="-27"/>
        <c:axId val="394260416"/>
        <c:axId val="394262056"/>
      </c:barChart>
      <c:catAx>
        <c:axId val="394260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62056"/>
        <c:crosses val="autoZero"/>
        <c:auto val="1"/>
        <c:lblAlgn val="ctr"/>
        <c:lblOffset val="100"/>
        <c:noMultiLvlLbl val="0"/>
      </c:catAx>
      <c:valAx>
        <c:axId val="394262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6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Sheet1!$A$2:$A$3</c:f>
              <c:strCache>
                <c:ptCount val="2"/>
                <c:pt idx="0">
                  <c:v>2024-01</c:v>
                </c:pt>
                <c:pt idx="1">
                  <c:v>2024-02</c:v>
                </c:pt>
              </c:strCache>
            </c:strRef>
          </c:cat>
          <c:val>
            <c:numRef>
              <c:f>Sheet1!$B$2:$B$3</c:f>
              <c:numCache>
                <c:formatCode>General</c:formatCode>
                <c:ptCount val="2"/>
                <c:pt idx="0">
                  <c:v>429</c:v>
                </c:pt>
                <c:pt idx="1">
                  <c:v>22</c:v>
                </c:pt>
              </c:numCache>
            </c:numRef>
          </c:val>
          <c:extLst>
            <c:ext xmlns:c16="http://schemas.microsoft.com/office/drawing/2014/chart" uri="{C3380CC4-5D6E-409C-BE32-E72D297353CC}">
              <c16:uniqueId val="{00000000-DECA-4B82-930A-855109FDD679}"/>
            </c:ext>
          </c:extLst>
        </c:ser>
        <c:dLbls>
          <c:showLegendKey val="0"/>
          <c:showVal val="0"/>
          <c:showCatName val="0"/>
          <c:showSerName val="0"/>
          <c:showPercent val="0"/>
          <c:showBubbleSize val="0"/>
        </c:dLbls>
        <c:gapWidth val="219"/>
        <c:overlap val="-27"/>
        <c:axId val="394277472"/>
        <c:axId val="394276160"/>
      </c:barChart>
      <c:catAx>
        <c:axId val="394277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76160"/>
        <c:crosses val="autoZero"/>
        <c:auto val="1"/>
        <c:lblAlgn val="ctr"/>
        <c:lblOffset val="100"/>
        <c:noMultiLvlLbl val="0"/>
      </c:catAx>
      <c:valAx>
        <c:axId val="39427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7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140</c:v>
                </c:pt>
                <c:pt idx="1">
                  <c:v>14953</c:v>
                </c:pt>
                <c:pt idx="2">
                  <c:v>1566</c:v>
                </c:pt>
              </c:numCache>
            </c:numRef>
          </c:val>
          <c:extLst>
            <c:ext xmlns:c16="http://schemas.microsoft.com/office/drawing/2014/chart" uri="{C3380CC4-5D6E-409C-BE32-E72D297353CC}">
              <c16:uniqueId val="{00000000-E9F6-4053-A10B-1291C7274463}"/>
            </c:ext>
          </c:extLst>
        </c:ser>
        <c:dLbls>
          <c:showLegendKey val="0"/>
          <c:showVal val="0"/>
          <c:showCatName val="0"/>
          <c:showSerName val="0"/>
          <c:showPercent val="0"/>
          <c:showBubbleSize val="0"/>
        </c:dLbls>
        <c:gapWidth val="219"/>
        <c:overlap val="-27"/>
        <c:axId val="394272552"/>
        <c:axId val="394278128"/>
      </c:barChart>
      <c:catAx>
        <c:axId val="394272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78128"/>
        <c:crosses val="autoZero"/>
        <c:auto val="1"/>
        <c:lblAlgn val="ctr"/>
        <c:lblOffset val="100"/>
        <c:noMultiLvlLbl val="0"/>
      </c:catAx>
      <c:valAx>
        <c:axId val="394278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7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1</c:v>
                </c:pt>
              </c:numCache>
            </c:numRef>
          </c:val>
          <c:extLst>
            <c:ext xmlns:c16="http://schemas.microsoft.com/office/drawing/2014/chart" uri="{C3380CC4-5D6E-409C-BE32-E72D297353CC}">
              <c16:uniqueId val="{00000000-C614-4E39-B2FC-109CBB8BAC2C}"/>
            </c:ext>
          </c:extLst>
        </c:ser>
        <c:dLbls>
          <c:showLegendKey val="0"/>
          <c:showVal val="0"/>
          <c:showCatName val="0"/>
          <c:showSerName val="0"/>
          <c:showPercent val="0"/>
          <c:showBubbleSize val="0"/>
        </c:dLbls>
        <c:gapWidth val="219"/>
        <c:overlap val="-27"/>
        <c:axId val="389408632"/>
        <c:axId val="389407648"/>
      </c:barChart>
      <c:dateAx>
        <c:axId val="389408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07648"/>
        <c:crosses val="autoZero"/>
        <c:auto val="1"/>
        <c:lblOffset val="100"/>
        <c:baseTimeUnit val="months"/>
      </c:dateAx>
      <c:valAx>
        <c:axId val="38940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0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50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E93-4A82-9002-10BE080FCCD3}"/>
            </c:ext>
          </c:extLst>
        </c:ser>
        <c:dLbls>
          <c:showLegendKey val="0"/>
          <c:showVal val="0"/>
          <c:showCatName val="0"/>
          <c:showSerName val="0"/>
          <c:showPercent val="0"/>
          <c:showBubbleSize val="0"/>
        </c:dLbls>
        <c:gapWidth val="219"/>
        <c:overlap val="-27"/>
        <c:axId val="389412240"/>
        <c:axId val="389412896"/>
      </c:barChart>
      <c:dateAx>
        <c:axId val="389412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12896"/>
        <c:crosses val="autoZero"/>
        <c:auto val="1"/>
        <c:lblOffset val="100"/>
        <c:baseTimeUnit val="months"/>
      </c:dateAx>
      <c:valAx>
        <c:axId val="38941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1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258</c:v>
                </c:pt>
                <c:pt idx="1">
                  <c:v>50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6B8-4F50-BEA1-B126CC518016}"/>
            </c:ext>
          </c:extLst>
        </c:ser>
        <c:dLbls>
          <c:showLegendKey val="0"/>
          <c:showVal val="0"/>
          <c:showCatName val="0"/>
          <c:showSerName val="0"/>
          <c:showPercent val="0"/>
          <c:showBubbleSize val="0"/>
        </c:dLbls>
        <c:gapWidth val="219"/>
        <c:overlap val="-27"/>
        <c:axId val="389410272"/>
        <c:axId val="389410600"/>
      </c:barChart>
      <c:catAx>
        <c:axId val="38941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10600"/>
        <c:crosses val="autoZero"/>
        <c:auto val="1"/>
        <c:lblAlgn val="ctr"/>
        <c:lblOffset val="100"/>
        <c:noMultiLvlLbl val="0"/>
      </c:catAx>
      <c:valAx>
        <c:axId val="38941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1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4214</c:v>
                </c:pt>
              </c:numCache>
            </c:numRef>
          </c:val>
          <c:extLst>
            <c:ext xmlns:c16="http://schemas.microsoft.com/office/drawing/2014/chart" uri="{C3380CC4-5D6E-409C-BE32-E72D297353CC}">
              <c16:uniqueId val="{00000000-7674-440F-9698-C06D0C95C1A0}"/>
            </c:ext>
          </c:extLst>
        </c:ser>
        <c:dLbls>
          <c:showLegendKey val="0"/>
          <c:showVal val="0"/>
          <c:showCatName val="0"/>
          <c:showSerName val="0"/>
          <c:showPercent val="0"/>
          <c:showBubbleSize val="0"/>
        </c:dLbls>
        <c:gapWidth val="219"/>
        <c:overlap val="-27"/>
        <c:axId val="482087312"/>
        <c:axId val="482086000"/>
      </c:barChart>
      <c:dateAx>
        <c:axId val="482087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086000"/>
        <c:crosses val="autoZero"/>
        <c:auto val="1"/>
        <c:lblOffset val="100"/>
        <c:baseTimeUnit val="months"/>
      </c:dateAx>
      <c:valAx>
        <c:axId val="48208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08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2673E-5B88-4B07-AF34-4C74E001F067}"/>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99A2C9A6-D3CE-4F5F-A712-7BCB37D4472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048328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7311D-FAB8-446F-956C-7345ED3E3E25}"/>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FE560F34-3082-491A-9D4D-DDAC88950F7F}"/>
              </a:ext>
            </a:extLst>
          </p:cNvPr>
          <p:cNvGraphicFramePr>
            <a:graphicFrameLocks noGrp="1"/>
          </p:cNvGraphicFramePr>
          <p:nvPr>
            <p:ph type="chart" sz="quarter" idx="13"/>
            <p:extLst>
              <p:ext uri="{D42A27DB-BD31-4B8C-83A1-F6EECF244321}">
                <p14:modId xmlns:p14="http://schemas.microsoft.com/office/powerpoint/2010/main" val="483290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7D48AE-9EC3-48D9-A791-E923F3EAFF7D}"/>
              </a:ext>
            </a:extLst>
          </p:cNvPr>
          <p:cNvSpPr>
            <a:spLocks noGrp="1"/>
          </p:cNvSpPr>
          <p:nvPr>
            <p:ph type="body" sz="quarter" idx="14"/>
          </p:nvPr>
        </p:nvSpPr>
        <p:spPr/>
        <p:txBody>
          <a:bodyPr/>
          <a:lstStyle/>
          <a:p>
            <a:r>
              <a:rPr lang="en-US"/>
              <a:t>01/01/2024 - 01/31/2024</a:t>
            </a:r>
          </a:p>
        </p:txBody>
      </p:sp>
      <p:sp>
        <p:nvSpPr>
          <p:cNvPr id="5" name="Footer Placeholder 4">
            <a:extLst>
              <a:ext uri="{FF2B5EF4-FFF2-40B4-BE49-F238E27FC236}">
                <a16:creationId xmlns:a16="http://schemas.microsoft.com/office/drawing/2014/main" id="{69AED6E3-E79C-4244-AC1F-C9BDA5EEA5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3670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6BCA7-3C4B-4B40-B8EC-1F55D17C2490}"/>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98070BE8-F3C5-4596-A9E8-0E26E4504F6C}"/>
              </a:ext>
            </a:extLst>
          </p:cNvPr>
          <p:cNvGraphicFramePr>
            <a:graphicFrameLocks noGrp="1"/>
          </p:cNvGraphicFramePr>
          <p:nvPr>
            <p:ph type="tbl" sz="quarter" idx="13"/>
            <p:extLst>
              <p:ext uri="{D42A27DB-BD31-4B8C-83A1-F6EECF244321}">
                <p14:modId xmlns:p14="http://schemas.microsoft.com/office/powerpoint/2010/main" val="2122852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99578571"/>
                    </a:ext>
                  </a:extLst>
                </a:gridCol>
                <a:gridCol w="905256">
                  <a:extLst>
                    <a:ext uri="{9D8B030D-6E8A-4147-A177-3AD203B41FA5}">
                      <a16:colId xmlns:a16="http://schemas.microsoft.com/office/drawing/2014/main" val="1479515436"/>
                    </a:ext>
                  </a:extLst>
                </a:gridCol>
                <a:gridCol w="905256">
                  <a:extLst>
                    <a:ext uri="{9D8B030D-6E8A-4147-A177-3AD203B41FA5}">
                      <a16:colId xmlns:a16="http://schemas.microsoft.com/office/drawing/2014/main" val="3176584418"/>
                    </a:ext>
                  </a:extLst>
                </a:gridCol>
                <a:gridCol w="905256">
                  <a:extLst>
                    <a:ext uri="{9D8B030D-6E8A-4147-A177-3AD203B41FA5}">
                      <a16:colId xmlns:a16="http://schemas.microsoft.com/office/drawing/2014/main" val="4065585379"/>
                    </a:ext>
                  </a:extLst>
                </a:gridCol>
                <a:gridCol w="905256">
                  <a:extLst>
                    <a:ext uri="{9D8B030D-6E8A-4147-A177-3AD203B41FA5}">
                      <a16:colId xmlns:a16="http://schemas.microsoft.com/office/drawing/2014/main" val="2889856473"/>
                    </a:ext>
                  </a:extLst>
                </a:gridCol>
                <a:gridCol w="905256">
                  <a:extLst>
                    <a:ext uri="{9D8B030D-6E8A-4147-A177-3AD203B41FA5}">
                      <a16:colId xmlns:a16="http://schemas.microsoft.com/office/drawing/2014/main" val="1397442380"/>
                    </a:ext>
                  </a:extLst>
                </a:gridCol>
                <a:gridCol w="905256">
                  <a:extLst>
                    <a:ext uri="{9D8B030D-6E8A-4147-A177-3AD203B41FA5}">
                      <a16:colId xmlns:a16="http://schemas.microsoft.com/office/drawing/2014/main" val="1489944114"/>
                    </a:ext>
                  </a:extLst>
                </a:gridCol>
                <a:gridCol w="905256">
                  <a:extLst>
                    <a:ext uri="{9D8B030D-6E8A-4147-A177-3AD203B41FA5}">
                      <a16:colId xmlns:a16="http://schemas.microsoft.com/office/drawing/2014/main" val="2632804432"/>
                    </a:ext>
                  </a:extLst>
                </a:gridCol>
                <a:gridCol w="905256">
                  <a:extLst>
                    <a:ext uri="{9D8B030D-6E8A-4147-A177-3AD203B41FA5}">
                      <a16:colId xmlns:a16="http://schemas.microsoft.com/office/drawing/2014/main" val="173069522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44507258"/>
                  </a:ext>
                </a:extLst>
              </a:tr>
              <a:tr h="370840">
                <a:tc>
                  <a:txBody>
                    <a:bodyPr/>
                    <a:lstStyle/>
                    <a:p>
                      <a:r>
                        <a:rPr lang="en-US" sz="1000"/>
                        <a:t>1907</a:t>
                      </a:r>
                    </a:p>
                  </a:txBody>
                  <a:tcPr/>
                </a:tc>
                <a:tc>
                  <a:txBody>
                    <a:bodyPr/>
                    <a:lstStyle/>
                    <a:p>
                      <a:r>
                        <a:rPr lang="en-US" sz="1000"/>
                        <a:t>-1</a:t>
                      </a:r>
                    </a:p>
                  </a:txBody>
                  <a:tcPr/>
                </a:tc>
                <a:tc>
                  <a:txBody>
                    <a:bodyPr/>
                    <a:lstStyle/>
                    <a:p>
                      <a:r>
                        <a:rPr lang="en-US" sz="1000"/>
                        <a:t>8</a:t>
                      </a:r>
                    </a:p>
                  </a:txBody>
                  <a:tcPr/>
                </a:tc>
                <a:tc>
                  <a:txBody>
                    <a:bodyPr/>
                    <a:lstStyle/>
                    <a:p>
                      <a:r>
                        <a:rPr lang="en-US" sz="1000"/>
                        <a:t>81</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0.5768 %</a:t>
                      </a:r>
                    </a:p>
                  </a:txBody>
                  <a:tcPr/>
                </a:tc>
                <a:tc>
                  <a:txBody>
                    <a:bodyPr/>
                    <a:lstStyle/>
                    <a:p>
                      <a:r>
                        <a:rPr lang="en-US" sz="1000"/>
                        <a:t>0.0 %</a:t>
                      </a:r>
                    </a:p>
                  </a:txBody>
                  <a:tcPr/>
                </a:tc>
                <a:extLst>
                  <a:ext uri="{0D108BD9-81ED-4DB2-BD59-A6C34878D82A}">
                    <a16:rowId xmlns:a16="http://schemas.microsoft.com/office/drawing/2014/main" val="3890417887"/>
                  </a:ext>
                </a:extLst>
              </a:tr>
            </a:tbl>
          </a:graphicData>
        </a:graphic>
      </p:graphicFrame>
      <p:sp>
        <p:nvSpPr>
          <p:cNvPr id="4" name="Text Placeholder 3">
            <a:extLst>
              <a:ext uri="{FF2B5EF4-FFF2-40B4-BE49-F238E27FC236}">
                <a16:creationId xmlns:a16="http://schemas.microsoft.com/office/drawing/2014/main" id="{9CB178CE-5D3A-4140-9E9C-AC1E0AB3788C}"/>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214314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AF8D7-304F-42CC-A749-86D9A3793EE1}"/>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D499FD4A-88ED-430D-A970-ECEB88670447}"/>
              </a:ext>
            </a:extLst>
          </p:cNvPr>
          <p:cNvGraphicFramePr>
            <a:graphicFrameLocks noGrp="1"/>
          </p:cNvGraphicFramePr>
          <p:nvPr>
            <p:ph type="chart" sz="quarter" idx="13"/>
            <p:extLst>
              <p:ext uri="{D42A27DB-BD31-4B8C-83A1-F6EECF244321}">
                <p14:modId xmlns:p14="http://schemas.microsoft.com/office/powerpoint/2010/main" val="562904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22D248-DEE3-417F-8EC6-52103CC1C1F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7D9A1B9-BD88-4577-A6B4-013632C553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160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B18A2-C635-4699-95F7-BF40784B4357}"/>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23A96DE0-27FB-4FFF-90C0-CA67EBFA4C9C}"/>
              </a:ext>
            </a:extLst>
          </p:cNvPr>
          <p:cNvGraphicFramePr>
            <a:graphicFrameLocks noGrp="1"/>
          </p:cNvGraphicFramePr>
          <p:nvPr>
            <p:ph type="chart" sz="quarter" idx="13"/>
            <p:extLst>
              <p:ext uri="{D42A27DB-BD31-4B8C-83A1-F6EECF244321}">
                <p14:modId xmlns:p14="http://schemas.microsoft.com/office/powerpoint/2010/main" val="3316141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300C90-971A-46AE-A30B-BBF9C669242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F937037-F210-49B9-B64B-4FAF402F3A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0778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983D0-874D-4055-B56C-3D4CBA8B0BC6}"/>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08908C36-123B-4460-A9AA-19107F0661DE}"/>
              </a:ext>
            </a:extLst>
          </p:cNvPr>
          <p:cNvGraphicFramePr>
            <a:graphicFrameLocks noGrp="1"/>
          </p:cNvGraphicFramePr>
          <p:nvPr>
            <p:ph type="chart" sz="quarter" idx="13"/>
            <p:extLst>
              <p:ext uri="{D42A27DB-BD31-4B8C-83A1-F6EECF244321}">
                <p14:modId xmlns:p14="http://schemas.microsoft.com/office/powerpoint/2010/main" val="2527897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98BF21-8E7A-4B6C-8F98-689E9BD5EAB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5860BF1-14B7-4B27-AE7E-D56E8B47F5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9175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A332-92A1-43FE-94EF-78B6F311BE73}"/>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F21DE21A-5976-4572-BA6A-9308E85B03B7}"/>
              </a:ext>
            </a:extLst>
          </p:cNvPr>
          <p:cNvGraphicFramePr>
            <a:graphicFrameLocks noGrp="1"/>
          </p:cNvGraphicFramePr>
          <p:nvPr>
            <p:ph type="chart" sz="quarter" idx="13"/>
            <p:extLst>
              <p:ext uri="{D42A27DB-BD31-4B8C-83A1-F6EECF244321}">
                <p14:modId xmlns:p14="http://schemas.microsoft.com/office/powerpoint/2010/main" val="41865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333E4F-7C43-454B-855E-8D411BDA1FE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B690C98-33B0-4572-BAA5-7F53CB9BD6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730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1B94-36F7-429D-BED7-8539629EF15B}"/>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66A7BB9B-8386-4E74-873D-0F8C06C13405}"/>
              </a:ext>
            </a:extLst>
          </p:cNvPr>
          <p:cNvGraphicFramePr>
            <a:graphicFrameLocks noGrp="1"/>
          </p:cNvGraphicFramePr>
          <p:nvPr>
            <p:ph type="tbl" sz="quarter" idx="13"/>
            <p:extLst>
              <p:ext uri="{D42A27DB-BD31-4B8C-83A1-F6EECF244321}">
                <p14:modId xmlns:p14="http://schemas.microsoft.com/office/powerpoint/2010/main" val="1188673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93544510"/>
                    </a:ext>
                  </a:extLst>
                </a:gridCol>
                <a:gridCol w="1316737">
                  <a:extLst>
                    <a:ext uri="{9D8B030D-6E8A-4147-A177-3AD203B41FA5}">
                      <a16:colId xmlns:a16="http://schemas.microsoft.com/office/drawing/2014/main" val="3129893993"/>
                    </a:ext>
                  </a:extLst>
                </a:gridCol>
                <a:gridCol w="329184">
                  <a:extLst>
                    <a:ext uri="{9D8B030D-6E8A-4147-A177-3AD203B41FA5}">
                      <a16:colId xmlns:a16="http://schemas.microsoft.com/office/drawing/2014/main" val="1530763424"/>
                    </a:ext>
                  </a:extLst>
                </a:gridCol>
                <a:gridCol w="329184">
                  <a:extLst>
                    <a:ext uri="{9D8B030D-6E8A-4147-A177-3AD203B41FA5}">
                      <a16:colId xmlns:a16="http://schemas.microsoft.com/office/drawing/2014/main" val="1950808630"/>
                    </a:ext>
                  </a:extLst>
                </a:gridCol>
                <a:gridCol w="329184">
                  <a:extLst>
                    <a:ext uri="{9D8B030D-6E8A-4147-A177-3AD203B41FA5}">
                      <a16:colId xmlns:a16="http://schemas.microsoft.com/office/drawing/2014/main" val="2480649412"/>
                    </a:ext>
                  </a:extLst>
                </a:gridCol>
                <a:gridCol w="329184">
                  <a:extLst>
                    <a:ext uri="{9D8B030D-6E8A-4147-A177-3AD203B41FA5}">
                      <a16:colId xmlns:a16="http://schemas.microsoft.com/office/drawing/2014/main" val="779827030"/>
                    </a:ext>
                  </a:extLst>
                </a:gridCol>
                <a:gridCol w="329184">
                  <a:extLst>
                    <a:ext uri="{9D8B030D-6E8A-4147-A177-3AD203B41FA5}">
                      <a16:colId xmlns:a16="http://schemas.microsoft.com/office/drawing/2014/main" val="1990754787"/>
                    </a:ext>
                  </a:extLst>
                </a:gridCol>
                <a:gridCol w="329184">
                  <a:extLst>
                    <a:ext uri="{9D8B030D-6E8A-4147-A177-3AD203B41FA5}">
                      <a16:colId xmlns:a16="http://schemas.microsoft.com/office/drawing/2014/main" val="2906420855"/>
                    </a:ext>
                  </a:extLst>
                </a:gridCol>
                <a:gridCol w="329184">
                  <a:extLst>
                    <a:ext uri="{9D8B030D-6E8A-4147-A177-3AD203B41FA5}">
                      <a16:colId xmlns:a16="http://schemas.microsoft.com/office/drawing/2014/main" val="583886308"/>
                    </a:ext>
                  </a:extLst>
                </a:gridCol>
                <a:gridCol w="329184">
                  <a:extLst>
                    <a:ext uri="{9D8B030D-6E8A-4147-A177-3AD203B41FA5}">
                      <a16:colId xmlns:a16="http://schemas.microsoft.com/office/drawing/2014/main" val="785091809"/>
                    </a:ext>
                  </a:extLst>
                </a:gridCol>
                <a:gridCol w="329184">
                  <a:extLst>
                    <a:ext uri="{9D8B030D-6E8A-4147-A177-3AD203B41FA5}">
                      <a16:colId xmlns:a16="http://schemas.microsoft.com/office/drawing/2014/main" val="2967312829"/>
                    </a:ext>
                  </a:extLst>
                </a:gridCol>
                <a:gridCol w="329184">
                  <a:extLst>
                    <a:ext uri="{9D8B030D-6E8A-4147-A177-3AD203B41FA5}">
                      <a16:colId xmlns:a16="http://schemas.microsoft.com/office/drawing/2014/main" val="2525739412"/>
                    </a:ext>
                  </a:extLst>
                </a:gridCol>
                <a:gridCol w="329184">
                  <a:extLst>
                    <a:ext uri="{9D8B030D-6E8A-4147-A177-3AD203B41FA5}">
                      <a16:colId xmlns:a16="http://schemas.microsoft.com/office/drawing/2014/main" val="1557900860"/>
                    </a:ext>
                  </a:extLst>
                </a:gridCol>
                <a:gridCol w="329184">
                  <a:extLst>
                    <a:ext uri="{9D8B030D-6E8A-4147-A177-3AD203B41FA5}">
                      <a16:colId xmlns:a16="http://schemas.microsoft.com/office/drawing/2014/main" val="553802403"/>
                    </a:ext>
                  </a:extLst>
                </a:gridCol>
                <a:gridCol w="329184">
                  <a:extLst>
                    <a:ext uri="{9D8B030D-6E8A-4147-A177-3AD203B41FA5}">
                      <a16:colId xmlns:a16="http://schemas.microsoft.com/office/drawing/2014/main" val="1605632794"/>
                    </a:ext>
                  </a:extLst>
                </a:gridCol>
                <a:gridCol w="329184">
                  <a:extLst>
                    <a:ext uri="{9D8B030D-6E8A-4147-A177-3AD203B41FA5}">
                      <a16:colId xmlns:a16="http://schemas.microsoft.com/office/drawing/2014/main" val="3338691373"/>
                    </a:ext>
                  </a:extLst>
                </a:gridCol>
                <a:gridCol w="329184">
                  <a:extLst>
                    <a:ext uri="{9D8B030D-6E8A-4147-A177-3AD203B41FA5}">
                      <a16:colId xmlns:a16="http://schemas.microsoft.com/office/drawing/2014/main" val="2524337851"/>
                    </a:ext>
                  </a:extLst>
                </a:gridCol>
                <a:gridCol w="329184">
                  <a:extLst>
                    <a:ext uri="{9D8B030D-6E8A-4147-A177-3AD203B41FA5}">
                      <a16:colId xmlns:a16="http://schemas.microsoft.com/office/drawing/2014/main" val="3062996118"/>
                    </a:ext>
                  </a:extLst>
                </a:gridCol>
                <a:gridCol w="329184">
                  <a:extLst>
                    <a:ext uri="{9D8B030D-6E8A-4147-A177-3AD203B41FA5}">
                      <a16:colId xmlns:a16="http://schemas.microsoft.com/office/drawing/2014/main" val="2868220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62817831"/>
                  </a:ext>
                </a:extLst>
              </a:tr>
            </a:tbl>
          </a:graphicData>
        </a:graphic>
      </p:graphicFrame>
      <p:sp>
        <p:nvSpPr>
          <p:cNvPr id="4" name="Text Placeholder 3">
            <a:extLst>
              <a:ext uri="{FF2B5EF4-FFF2-40B4-BE49-F238E27FC236}">
                <a16:creationId xmlns:a16="http://schemas.microsoft.com/office/drawing/2014/main" id="{A432AC5B-F552-45F9-B16A-F93E43B4CDE2}"/>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468472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4B459-1587-4167-AB43-0FC4DFC4535D}"/>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F6F6E51B-C5E6-49BF-BBF5-9E4900008B48}"/>
              </a:ext>
            </a:extLst>
          </p:cNvPr>
          <p:cNvGraphicFramePr>
            <a:graphicFrameLocks noGrp="1"/>
          </p:cNvGraphicFramePr>
          <p:nvPr>
            <p:ph type="tbl" sz="quarter" idx="13"/>
            <p:extLst>
              <p:ext uri="{D42A27DB-BD31-4B8C-83A1-F6EECF244321}">
                <p14:modId xmlns:p14="http://schemas.microsoft.com/office/powerpoint/2010/main" val="2665663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81655260"/>
                    </a:ext>
                  </a:extLst>
                </a:gridCol>
                <a:gridCol w="1316737">
                  <a:extLst>
                    <a:ext uri="{9D8B030D-6E8A-4147-A177-3AD203B41FA5}">
                      <a16:colId xmlns:a16="http://schemas.microsoft.com/office/drawing/2014/main" val="3946387272"/>
                    </a:ext>
                  </a:extLst>
                </a:gridCol>
                <a:gridCol w="329184">
                  <a:extLst>
                    <a:ext uri="{9D8B030D-6E8A-4147-A177-3AD203B41FA5}">
                      <a16:colId xmlns:a16="http://schemas.microsoft.com/office/drawing/2014/main" val="3779527908"/>
                    </a:ext>
                  </a:extLst>
                </a:gridCol>
                <a:gridCol w="329184">
                  <a:extLst>
                    <a:ext uri="{9D8B030D-6E8A-4147-A177-3AD203B41FA5}">
                      <a16:colId xmlns:a16="http://schemas.microsoft.com/office/drawing/2014/main" val="2253362197"/>
                    </a:ext>
                  </a:extLst>
                </a:gridCol>
                <a:gridCol w="329184">
                  <a:extLst>
                    <a:ext uri="{9D8B030D-6E8A-4147-A177-3AD203B41FA5}">
                      <a16:colId xmlns:a16="http://schemas.microsoft.com/office/drawing/2014/main" val="2264831774"/>
                    </a:ext>
                  </a:extLst>
                </a:gridCol>
                <a:gridCol w="329184">
                  <a:extLst>
                    <a:ext uri="{9D8B030D-6E8A-4147-A177-3AD203B41FA5}">
                      <a16:colId xmlns:a16="http://schemas.microsoft.com/office/drawing/2014/main" val="1571577086"/>
                    </a:ext>
                  </a:extLst>
                </a:gridCol>
                <a:gridCol w="329184">
                  <a:extLst>
                    <a:ext uri="{9D8B030D-6E8A-4147-A177-3AD203B41FA5}">
                      <a16:colId xmlns:a16="http://schemas.microsoft.com/office/drawing/2014/main" val="4090254058"/>
                    </a:ext>
                  </a:extLst>
                </a:gridCol>
                <a:gridCol w="329184">
                  <a:extLst>
                    <a:ext uri="{9D8B030D-6E8A-4147-A177-3AD203B41FA5}">
                      <a16:colId xmlns:a16="http://schemas.microsoft.com/office/drawing/2014/main" val="2744068162"/>
                    </a:ext>
                  </a:extLst>
                </a:gridCol>
                <a:gridCol w="329184">
                  <a:extLst>
                    <a:ext uri="{9D8B030D-6E8A-4147-A177-3AD203B41FA5}">
                      <a16:colId xmlns:a16="http://schemas.microsoft.com/office/drawing/2014/main" val="2304029705"/>
                    </a:ext>
                  </a:extLst>
                </a:gridCol>
                <a:gridCol w="329184">
                  <a:extLst>
                    <a:ext uri="{9D8B030D-6E8A-4147-A177-3AD203B41FA5}">
                      <a16:colId xmlns:a16="http://schemas.microsoft.com/office/drawing/2014/main" val="2112636128"/>
                    </a:ext>
                  </a:extLst>
                </a:gridCol>
                <a:gridCol w="329184">
                  <a:extLst>
                    <a:ext uri="{9D8B030D-6E8A-4147-A177-3AD203B41FA5}">
                      <a16:colId xmlns:a16="http://schemas.microsoft.com/office/drawing/2014/main" val="2629785502"/>
                    </a:ext>
                  </a:extLst>
                </a:gridCol>
                <a:gridCol w="329184">
                  <a:extLst>
                    <a:ext uri="{9D8B030D-6E8A-4147-A177-3AD203B41FA5}">
                      <a16:colId xmlns:a16="http://schemas.microsoft.com/office/drawing/2014/main" val="4044406439"/>
                    </a:ext>
                  </a:extLst>
                </a:gridCol>
                <a:gridCol w="329184">
                  <a:extLst>
                    <a:ext uri="{9D8B030D-6E8A-4147-A177-3AD203B41FA5}">
                      <a16:colId xmlns:a16="http://schemas.microsoft.com/office/drawing/2014/main" val="350638618"/>
                    </a:ext>
                  </a:extLst>
                </a:gridCol>
                <a:gridCol w="329184">
                  <a:extLst>
                    <a:ext uri="{9D8B030D-6E8A-4147-A177-3AD203B41FA5}">
                      <a16:colId xmlns:a16="http://schemas.microsoft.com/office/drawing/2014/main" val="250493817"/>
                    </a:ext>
                  </a:extLst>
                </a:gridCol>
                <a:gridCol w="329184">
                  <a:extLst>
                    <a:ext uri="{9D8B030D-6E8A-4147-A177-3AD203B41FA5}">
                      <a16:colId xmlns:a16="http://schemas.microsoft.com/office/drawing/2014/main" val="2100773270"/>
                    </a:ext>
                  </a:extLst>
                </a:gridCol>
                <a:gridCol w="329184">
                  <a:extLst>
                    <a:ext uri="{9D8B030D-6E8A-4147-A177-3AD203B41FA5}">
                      <a16:colId xmlns:a16="http://schemas.microsoft.com/office/drawing/2014/main" val="3808071714"/>
                    </a:ext>
                  </a:extLst>
                </a:gridCol>
                <a:gridCol w="329184">
                  <a:extLst>
                    <a:ext uri="{9D8B030D-6E8A-4147-A177-3AD203B41FA5}">
                      <a16:colId xmlns:a16="http://schemas.microsoft.com/office/drawing/2014/main" val="2094880259"/>
                    </a:ext>
                  </a:extLst>
                </a:gridCol>
                <a:gridCol w="329184">
                  <a:extLst>
                    <a:ext uri="{9D8B030D-6E8A-4147-A177-3AD203B41FA5}">
                      <a16:colId xmlns:a16="http://schemas.microsoft.com/office/drawing/2014/main" val="3489939092"/>
                    </a:ext>
                  </a:extLst>
                </a:gridCol>
                <a:gridCol w="329184">
                  <a:extLst>
                    <a:ext uri="{9D8B030D-6E8A-4147-A177-3AD203B41FA5}">
                      <a16:colId xmlns:a16="http://schemas.microsoft.com/office/drawing/2014/main" val="1707882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3614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- 2024-01-08 16:00:24</a:t>
                      </a:r>
                      <a:r>
                        <a:rPr kumimoji="0" lang="en-US" sz="1000" b="0" i="0" u="none" strike="noStrike" kern="1200" cap="none" spc="0" normalizeH="0" baseline="0" noProof="0">
                          <a:ln>
                            <a:noFill/>
                          </a:ln>
                          <a:solidFill>
                            <a:prstClr val="black"/>
                          </a:solidFill>
                          <a:effectLst/>
                          <a:uLnTx/>
                          <a:uFillTx/>
                          <a:latin typeface="Calibri"/>
                          <a:ea typeface="+mn-ea"/>
                          <a:cs typeface="+mn-cs"/>
                        </a:rPr>
                        <a:t>
 Join us in congratulating Cathy Migita on her promotion to Assistant Vice President! Cathy oversees our Personal Lines Underwriting and Customer Service teams. She started with FICOH in 2009 as a Personal Lines Underwriter before being promoted to Supervisor in 2013 and Manager in 2018. We’re excited for the contributions Cathy will make as a member of our officer team. Learn more here: https://www.ficoh.com/about-us/news/first-insurance-appoints-new-officer/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https://quintly-eu-image-storage.s3.amazonaws.com/17ae3836335657ff0a83f20c7d11e5e8/9cf79c5f150505ee2fee87dbe7919c2f.jpg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48593212"/>
                  </a:ext>
                </a:extLst>
              </a:tr>
            </a:tbl>
          </a:graphicData>
        </a:graphic>
      </p:graphicFrame>
      <p:sp>
        <p:nvSpPr>
          <p:cNvPr id="4" name="Text Placeholder 3">
            <a:extLst>
              <a:ext uri="{FF2B5EF4-FFF2-40B4-BE49-F238E27FC236}">
                <a16:creationId xmlns:a16="http://schemas.microsoft.com/office/drawing/2014/main" id="{10A01627-2135-42CB-B201-15C3CEF64347}"/>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125611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C7721-C963-4D99-B5E9-A443596DE5C8}"/>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8D7BBCFC-4104-4227-9232-7EEB2AD9CAA8}"/>
              </a:ext>
            </a:extLst>
          </p:cNvPr>
          <p:cNvGraphicFramePr>
            <a:graphicFrameLocks noGrp="1"/>
          </p:cNvGraphicFramePr>
          <p:nvPr>
            <p:ph type="tbl" sz="quarter" idx="13"/>
            <p:extLst>
              <p:ext uri="{D42A27DB-BD31-4B8C-83A1-F6EECF244321}">
                <p14:modId xmlns:p14="http://schemas.microsoft.com/office/powerpoint/2010/main" val="26828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4653083"/>
                    </a:ext>
                  </a:extLst>
                </a:gridCol>
                <a:gridCol w="1316737">
                  <a:extLst>
                    <a:ext uri="{9D8B030D-6E8A-4147-A177-3AD203B41FA5}">
                      <a16:colId xmlns:a16="http://schemas.microsoft.com/office/drawing/2014/main" val="1646609643"/>
                    </a:ext>
                  </a:extLst>
                </a:gridCol>
                <a:gridCol w="329184">
                  <a:extLst>
                    <a:ext uri="{9D8B030D-6E8A-4147-A177-3AD203B41FA5}">
                      <a16:colId xmlns:a16="http://schemas.microsoft.com/office/drawing/2014/main" val="1791266754"/>
                    </a:ext>
                  </a:extLst>
                </a:gridCol>
                <a:gridCol w="329184">
                  <a:extLst>
                    <a:ext uri="{9D8B030D-6E8A-4147-A177-3AD203B41FA5}">
                      <a16:colId xmlns:a16="http://schemas.microsoft.com/office/drawing/2014/main" val="2225092351"/>
                    </a:ext>
                  </a:extLst>
                </a:gridCol>
                <a:gridCol w="329184">
                  <a:extLst>
                    <a:ext uri="{9D8B030D-6E8A-4147-A177-3AD203B41FA5}">
                      <a16:colId xmlns:a16="http://schemas.microsoft.com/office/drawing/2014/main" val="3004310291"/>
                    </a:ext>
                  </a:extLst>
                </a:gridCol>
                <a:gridCol w="329184">
                  <a:extLst>
                    <a:ext uri="{9D8B030D-6E8A-4147-A177-3AD203B41FA5}">
                      <a16:colId xmlns:a16="http://schemas.microsoft.com/office/drawing/2014/main" val="3667276584"/>
                    </a:ext>
                  </a:extLst>
                </a:gridCol>
                <a:gridCol w="329184">
                  <a:extLst>
                    <a:ext uri="{9D8B030D-6E8A-4147-A177-3AD203B41FA5}">
                      <a16:colId xmlns:a16="http://schemas.microsoft.com/office/drawing/2014/main" val="2681240513"/>
                    </a:ext>
                  </a:extLst>
                </a:gridCol>
                <a:gridCol w="329184">
                  <a:extLst>
                    <a:ext uri="{9D8B030D-6E8A-4147-A177-3AD203B41FA5}">
                      <a16:colId xmlns:a16="http://schemas.microsoft.com/office/drawing/2014/main" val="2840908828"/>
                    </a:ext>
                  </a:extLst>
                </a:gridCol>
                <a:gridCol w="329184">
                  <a:extLst>
                    <a:ext uri="{9D8B030D-6E8A-4147-A177-3AD203B41FA5}">
                      <a16:colId xmlns:a16="http://schemas.microsoft.com/office/drawing/2014/main" val="3126752675"/>
                    </a:ext>
                  </a:extLst>
                </a:gridCol>
                <a:gridCol w="329184">
                  <a:extLst>
                    <a:ext uri="{9D8B030D-6E8A-4147-A177-3AD203B41FA5}">
                      <a16:colId xmlns:a16="http://schemas.microsoft.com/office/drawing/2014/main" val="1683929767"/>
                    </a:ext>
                  </a:extLst>
                </a:gridCol>
                <a:gridCol w="329184">
                  <a:extLst>
                    <a:ext uri="{9D8B030D-6E8A-4147-A177-3AD203B41FA5}">
                      <a16:colId xmlns:a16="http://schemas.microsoft.com/office/drawing/2014/main" val="362371939"/>
                    </a:ext>
                  </a:extLst>
                </a:gridCol>
                <a:gridCol w="329184">
                  <a:extLst>
                    <a:ext uri="{9D8B030D-6E8A-4147-A177-3AD203B41FA5}">
                      <a16:colId xmlns:a16="http://schemas.microsoft.com/office/drawing/2014/main" val="1062500949"/>
                    </a:ext>
                  </a:extLst>
                </a:gridCol>
                <a:gridCol w="329184">
                  <a:extLst>
                    <a:ext uri="{9D8B030D-6E8A-4147-A177-3AD203B41FA5}">
                      <a16:colId xmlns:a16="http://schemas.microsoft.com/office/drawing/2014/main" val="1535435301"/>
                    </a:ext>
                  </a:extLst>
                </a:gridCol>
                <a:gridCol w="329184">
                  <a:extLst>
                    <a:ext uri="{9D8B030D-6E8A-4147-A177-3AD203B41FA5}">
                      <a16:colId xmlns:a16="http://schemas.microsoft.com/office/drawing/2014/main" val="2468247676"/>
                    </a:ext>
                  </a:extLst>
                </a:gridCol>
                <a:gridCol w="329184">
                  <a:extLst>
                    <a:ext uri="{9D8B030D-6E8A-4147-A177-3AD203B41FA5}">
                      <a16:colId xmlns:a16="http://schemas.microsoft.com/office/drawing/2014/main" val="2885059680"/>
                    </a:ext>
                  </a:extLst>
                </a:gridCol>
                <a:gridCol w="329184">
                  <a:extLst>
                    <a:ext uri="{9D8B030D-6E8A-4147-A177-3AD203B41FA5}">
                      <a16:colId xmlns:a16="http://schemas.microsoft.com/office/drawing/2014/main" val="3879371257"/>
                    </a:ext>
                  </a:extLst>
                </a:gridCol>
                <a:gridCol w="329184">
                  <a:extLst>
                    <a:ext uri="{9D8B030D-6E8A-4147-A177-3AD203B41FA5}">
                      <a16:colId xmlns:a16="http://schemas.microsoft.com/office/drawing/2014/main" val="642315405"/>
                    </a:ext>
                  </a:extLst>
                </a:gridCol>
                <a:gridCol w="329184">
                  <a:extLst>
                    <a:ext uri="{9D8B030D-6E8A-4147-A177-3AD203B41FA5}">
                      <a16:colId xmlns:a16="http://schemas.microsoft.com/office/drawing/2014/main" val="1187049835"/>
                    </a:ext>
                  </a:extLst>
                </a:gridCol>
                <a:gridCol w="329184">
                  <a:extLst>
                    <a:ext uri="{9D8B030D-6E8A-4147-A177-3AD203B41FA5}">
                      <a16:colId xmlns:a16="http://schemas.microsoft.com/office/drawing/2014/main" val="1742709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68922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- 2024-01-10 16:00:31</a:t>
                      </a:r>
                      <a:r>
                        <a:rPr kumimoji="0" lang="en-US" sz="1000" b="0" i="0" u="none" strike="noStrike" kern="1200" cap="none" spc="0" normalizeH="0" baseline="0" noProof="0">
                          <a:ln>
                            <a:noFill/>
                          </a:ln>
                          <a:solidFill>
                            <a:prstClr val="black"/>
                          </a:solidFill>
                          <a:effectLst/>
                          <a:uLnTx/>
                          <a:uFillTx/>
                          <a:latin typeface="Calibri"/>
                          <a:ea typeface="+mn-ea"/>
                          <a:cs typeface="+mn-cs"/>
                        </a:rPr>
                        <a:t>
 Our associates lead the charge in helping FICOH make a positive difference in our community. Last year alone they donated more than 850 volunteer hours as members of our First Community Action Team, or First CAT. We’re excited to introduce our 2024-2025 First CAT committee co-chairs, Noe T. and Travis E. Throughout the year, our First CAT committee organizes opportunities for our associates to volunteer and give back. Mahalo to Noe and Travis for their part in keeping our commitment to volunteer service strong. We will keep you posted on what we’re up to in the community in 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https://quintly-eu-image-storage.s3.amazonaws.com/17ae3836335657ff0a83f20c7d11e5e8/b08e4f35c51bac51e880d1c063cff66e.jpg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98843365"/>
                  </a:ext>
                </a:extLst>
              </a:tr>
            </a:tbl>
          </a:graphicData>
        </a:graphic>
      </p:graphicFrame>
      <p:sp>
        <p:nvSpPr>
          <p:cNvPr id="4" name="Text Placeholder 3">
            <a:extLst>
              <a:ext uri="{FF2B5EF4-FFF2-40B4-BE49-F238E27FC236}">
                <a16:creationId xmlns:a16="http://schemas.microsoft.com/office/drawing/2014/main" id="{1527E898-A23C-4043-A7F7-1A64DBEFCB44}"/>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786865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57A9A-EDCD-4AA7-9671-FD3AB070318F}"/>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03302CAB-F73D-482A-8E58-C681C896EDC8}"/>
              </a:ext>
            </a:extLst>
          </p:cNvPr>
          <p:cNvGraphicFramePr>
            <a:graphicFrameLocks noGrp="1"/>
          </p:cNvGraphicFramePr>
          <p:nvPr>
            <p:ph type="tbl" sz="quarter" idx="13"/>
            <p:extLst>
              <p:ext uri="{D42A27DB-BD31-4B8C-83A1-F6EECF244321}">
                <p14:modId xmlns:p14="http://schemas.microsoft.com/office/powerpoint/2010/main" val="3136260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47769099"/>
                    </a:ext>
                  </a:extLst>
                </a:gridCol>
                <a:gridCol w="1316737">
                  <a:extLst>
                    <a:ext uri="{9D8B030D-6E8A-4147-A177-3AD203B41FA5}">
                      <a16:colId xmlns:a16="http://schemas.microsoft.com/office/drawing/2014/main" val="4105546445"/>
                    </a:ext>
                  </a:extLst>
                </a:gridCol>
                <a:gridCol w="329184">
                  <a:extLst>
                    <a:ext uri="{9D8B030D-6E8A-4147-A177-3AD203B41FA5}">
                      <a16:colId xmlns:a16="http://schemas.microsoft.com/office/drawing/2014/main" val="2413833715"/>
                    </a:ext>
                  </a:extLst>
                </a:gridCol>
                <a:gridCol w="329184">
                  <a:extLst>
                    <a:ext uri="{9D8B030D-6E8A-4147-A177-3AD203B41FA5}">
                      <a16:colId xmlns:a16="http://schemas.microsoft.com/office/drawing/2014/main" val="2312631566"/>
                    </a:ext>
                  </a:extLst>
                </a:gridCol>
                <a:gridCol w="329184">
                  <a:extLst>
                    <a:ext uri="{9D8B030D-6E8A-4147-A177-3AD203B41FA5}">
                      <a16:colId xmlns:a16="http://schemas.microsoft.com/office/drawing/2014/main" val="2699768047"/>
                    </a:ext>
                  </a:extLst>
                </a:gridCol>
                <a:gridCol w="329184">
                  <a:extLst>
                    <a:ext uri="{9D8B030D-6E8A-4147-A177-3AD203B41FA5}">
                      <a16:colId xmlns:a16="http://schemas.microsoft.com/office/drawing/2014/main" val="1195619837"/>
                    </a:ext>
                  </a:extLst>
                </a:gridCol>
                <a:gridCol w="329184">
                  <a:extLst>
                    <a:ext uri="{9D8B030D-6E8A-4147-A177-3AD203B41FA5}">
                      <a16:colId xmlns:a16="http://schemas.microsoft.com/office/drawing/2014/main" val="1812142306"/>
                    </a:ext>
                  </a:extLst>
                </a:gridCol>
                <a:gridCol w="329184">
                  <a:extLst>
                    <a:ext uri="{9D8B030D-6E8A-4147-A177-3AD203B41FA5}">
                      <a16:colId xmlns:a16="http://schemas.microsoft.com/office/drawing/2014/main" val="2449248762"/>
                    </a:ext>
                  </a:extLst>
                </a:gridCol>
                <a:gridCol w="329184">
                  <a:extLst>
                    <a:ext uri="{9D8B030D-6E8A-4147-A177-3AD203B41FA5}">
                      <a16:colId xmlns:a16="http://schemas.microsoft.com/office/drawing/2014/main" val="1501181860"/>
                    </a:ext>
                  </a:extLst>
                </a:gridCol>
                <a:gridCol w="329184">
                  <a:extLst>
                    <a:ext uri="{9D8B030D-6E8A-4147-A177-3AD203B41FA5}">
                      <a16:colId xmlns:a16="http://schemas.microsoft.com/office/drawing/2014/main" val="928571079"/>
                    </a:ext>
                  </a:extLst>
                </a:gridCol>
                <a:gridCol w="329184">
                  <a:extLst>
                    <a:ext uri="{9D8B030D-6E8A-4147-A177-3AD203B41FA5}">
                      <a16:colId xmlns:a16="http://schemas.microsoft.com/office/drawing/2014/main" val="541999884"/>
                    </a:ext>
                  </a:extLst>
                </a:gridCol>
                <a:gridCol w="329184">
                  <a:extLst>
                    <a:ext uri="{9D8B030D-6E8A-4147-A177-3AD203B41FA5}">
                      <a16:colId xmlns:a16="http://schemas.microsoft.com/office/drawing/2014/main" val="1346236031"/>
                    </a:ext>
                  </a:extLst>
                </a:gridCol>
                <a:gridCol w="329184">
                  <a:extLst>
                    <a:ext uri="{9D8B030D-6E8A-4147-A177-3AD203B41FA5}">
                      <a16:colId xmlns:a16="http://schemas.microsoft.com/office/drawing/2014/main" val="1550108952"/>
                    </a:ext>
                  </a:extLst>
                </a:gridCol>
                <a:gridCol w="329184">
                  <a:extLst>
                    <a:ext uri="{9D8B030D-6E8A-4147-A177-3AD203B41FA5}">
                      <a16:colId xmlns:a16="http://schemas.microsoft.com/office/drawing/2014/main" val="3983280901"/>
                    </a:ext>
                  </a:extLst>
                </a:gridCol>
                <a:gridCol w="329184">
                  <a:extLst>
                    <a:ext uri="{9D8B030D-6E8A-4147-A177-3AD203B41FA5}">
                      <a16:colId xmlns:a16="http://schemas.microsoft.com/office/drawing/2014/main" val="737126227"/>
                    </a:ext>
                  </a:extLst>
                </a:gridCol>
                <a:gridCol w="329184">
                  <a:extLst>
                    <a:ext uri="{9D8B030D-6E8A-4147-A177-3AD203B41FA5}">
                      <a16:colId xmlns:a16="http://schemas.microsoft.com/office/drawing/2014/main" val="474294466"/>
                    </a:ext>
                  </a:extLst>
                </a:gridCol>
                <a:gridCol w="329184">
                  <a:extLst>
                    <a:ext uri="{9D8B030D-6E8A-4147-A177-3AD203B41FA5}">
                      <a16:colId xmlns:a16="http://schemas.microsoft.com/office/drawing/2014/main" val="3837789951"/>
                    </a:ext>
                  </a:extLst>
                </a:gridCol>
                <a:gridCol w="329184">
                  <a:extLst>
                    <a:ext uri="{9D8B030D-6E8A-4147-A177-3AD203B41FA5}">
                      <a16:colId xmlns:a16="http://schemas.microsoft.com/office/drawing/2014/main" val="171968063"/>
                    </a:ext>
                  </a:extLst>
                </a:gridCol>
                <a:gridCol w="329184">
                  <a:extLst>
                    <a:ext uri="{9D8B030D-6E8A-4147-A177-3AD203B41FA5}">
                      <a16:colId xmlns:a16="http://schemas.microsoft.com/office/drawing/2014/main" val="867434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55428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- 2024-01-02 16:03:06</a:t>
                      </a:r>
                      <a:r>
                        <a:rPr kumimoji="0" lang="en-US" sz="1000" b="0" i="0" u="none" strike="noStrike" kern="1200" cap="none" spc="0" normalizeH="0" baseline="0" noProof="0">
                          <a:ln>
                            <a:noFill/>
                          </a:ln>
                          <a:solidFill>
                            <a:prstClr val="black"/>
                          </a:solidFill>
                          <a:effectLst/>
                          <a:uLnTx/>
                          <a:uFillTx/>
                          <a:latin typeface="Calibri"/>
                          <a:ea typeface="+mn-ea"/>
                          <a:cs typeface="+mn-cs"/>
                        </a:rPr>
                        <a:t>
 As we welcome the new year, we wanted to take a moment to reflect on the many memories we made in 2023. Check out these highlights. Here’s to making many more memories in 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https://quintly-eu-image-storage.s3.amazonaws.com/17ae3836335657ff0a83f20c7d11e5e8/0d8e2ddf05fbd5ea14ccfe3c95c15569.jpg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46127783"/>
                  </a:ext>
                </a:extLst>
              </a:tr>
            </a:tbl>
          </a:graphicData>
        </a:graphic>
      </p:graphicFrame>
      <p:sp>
        <p:nvSpPr>
          <p:cNvPr id="4" name="Text Placeholder 3">
            <a:extLst>
              <a:ext uri="{FF2B5EF4-FFF2-40B4-BE49-F238E27FC236}">
                <a16:creationId xmlns:a16="http://schemas.microsoft.com/office/drawing/2014/main" id="{46AA99AB-8481-48F2-8A2C-621A3DB958BB}"/>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616153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10224-A979-4D2A-9C13-09E703F3CA14}"/>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F0B22B2C-70B8-4181-9703-F9855C7B8649}"/>
              </a:ext>
            </a:extLst>
          </p:cNvPr>
          <p:cNvGraphicFramePr>
            <a:graphicFrameLocks noGrp="1"/>
          </p:cNvGraphicFramePr>
          <p:nvPr>
            <p:ph type="tbl" sz="quarter" idx="13"/>
            <p:extLst>
              <p:ext uri="{D42A27DB-BD31-4B8C-83A1-F6EECF244321}">
                <p14:modId xmlns:p14="http://schemas.microsoft.com/office/powerpoint/2010/main" val="3501652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338670793"/>
                    </a:ext>
                  </a:extLst>
                </a:gridCol>
                <a:gridCol w="576072">
                  <a:extLst>
                    <a:ext uri="{9D8B030D-6E8A-4147-A177-3AD203B41FA5}">
                      <a16:colId xmlns:a16="http://schemas.microsoft.com/office/drawing/2014/main" val="3263735325"/>
                    </a:ext>
                  </a:extLst>
                </a:gridCol>
                <a:gridCol w="576072">
                  <a:extLst>
                    <a:ext uri="{9D8B030D-6E8A-4147-A177-3AD203B41FA5}">
                      <a16:colId xmlns:a16="http://schemas.microsoft.com/office/drawing/2014/main" val="335219149"/>
                    </a:ext>
                  </a:extLst>
                </a:gridCol>
                <a:gridCol w="576072">
                  <a:extLst>
                    <a:ext uri="{9D8B030D-6E8A-4147-A177-3AD203B41FA5}">
                      <a16:colId xmlns:a16="http://schemas.microsoft.com/office/drawing/2014/main" val="616701329"/>
                    </a:ext>
                  </a:extLst>
                </a:gridCol>
                <a:gridCol w="576072">
                  <a:extLst>
                    <a:ext uri="{9D8B030D-6E8A-4147-A177-3AD203B41FA5}">
                      <a16:colId xmlns:a16="http://schemas.microsoft.com/office/drawing/2014/main" val="910218272"/>
                    </a:ext>
                  </a:extLst>
                </a:gridCol>
                <a:gridCol w="576072">
                  <a:extLst>
                    <a:ext uri="{9D8B030D-6E8A-4147-A177-3AD203B41FA5}">
                      <a16:colId xmlns:a16="http://schemas.microsoft.com/office/drawing/2014/main" val="4056607541"/>
                    </a:ext>
                  </a:extLst>
                </a:gridCol>
                <a:gridCol w="576072">
                  <a:extLst>
                    <a:ext uri="{9D8B030D-6E8A-4147-A177-3AD203B41FA5}">
                      <a16:colId xmlns:a16="http://schemas.microsoft.com/office/drawing/2014/main" val="2843991344"/>
                    </a:ext>
                  </a:extLst>
                </a:gridCol>
                <a:gridCol w="576072">
                  <a:extLst>
                    <a:ext uri="{9D8B030D-6E8A-4147-A177-3AD203B41FA5}">
                      <a16:colId xmlns:a16="http://schemas.microsoft.com/office/drawing/2014/main" val="1990019925"/>
                    </a:ext>
                  </a:extLst>
                </a:gridCol>
                <a:gridCol w="576072">
                  <a:extLst>
                    <a:ext uri="{9D8B030D-6E8A-4147-A177-3AD203B41FA5}">
                      <a16:colId xmlns:a16="http://schemas.microsoft.com/office/drawing/2014/main" val="2369311514"/>
                    </a:ext>
                  </a:extLst>
                </a:gridCol>
                <a:gridCol w="576072">
                  <a:extLst>
                    <a:ext uri="{9D8B030D-6E8A-4147-A177-3AD203B41FA5}">
                      <a16:colId xmlns:a16="http://schemas.microsoft.com/office/drawing/2014/main" val="1034004748"/>
                    </a:ext>
                  </a:extLst>
                </a:gridCol>
                <a:gridCol w="576072">
                  <a:extLst>
                    <a:ext uri="{9D8B030D-6E8A-4147-A177-3AD203B41FA5}">
                      <a16:colId xmlns:a16="http://schemas.microsoft.com/office/drawing/2014/main" val="830450030"/>
                    </a:ext>
                  </a:extLst>
                </a:gridCol>
                <a:gridCol w="576072">
                  <a:extLst>
                    <a:ext uri="{9D8B030D-6E8A-4147-A177-3AD203B41FA5}">
                      <a16:colId xmlns:a16="http://schemas.microsoft.com/office/drawing/2014/main" val="4290352847"/>
                    </a:ext>
                  </a:extLst>
                </a:gridCol>
                <a:gridCol w="576072">
                  <a:extLst>
                    <a:ext uri="{9D8B030D-6E8A-4147-A177-3AD203B41FA5}">
                      <a16:colId xmlns:a16="http://schemas.microsoft.com/office/drawing/2014/main" val="308916555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60207053"/>
                  </a:ext>
                </a:extLst>
              </a:tr>
              <a:tr h="370840">
                <a:tc>
                  <a:txBody>
                    <a:bodyPr/>
                    <a:lstStyle/>
                    <a:p>
                      <a:r>
                        <a:rPr lang="en-US" sz="1000"/>
                        <a:t>1186</a:t>
                      </a:r>
                    </a:p>
                  </a:txBody>
                  <a:tcPr/>
                </a:tc>
                <a:tc>
                  <a:txBody>
                    <a:bodyPr/>
                    <a:lstStyle/>
                    <a:p>
                      <a:r>
                        <a:rPr lang="en-US" sz="1000"/>
                        <a:t>1</a:t>
                      </a:r>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10</a:t>
                      </a:r>
                    </a:p>
                  </a:txBody>
                  <a:tcPr/>
                </a:tc>
                <a:tc>
                  <a:txBody>
                    <a:bodyPr/>
                    <a:lstStyle/>
                    <a:p>
                      <a:r>
                        <a:rPr lang="en-US" sz="1000"/>
                        <a:t>1</a:t>
                      </a:r>
                    </a:p>
                  </a:txBody>
                  <a:tcPr/>
                </a:tc>
                <a:tc>
                  <a:txBody>
                    <a:bodyPr/>
                    <a:lstStyle/>
                    <a:p>
                      <a:r>
                        <a:rPr lang="en-US" sz="1000"/>
                        <a:t>1</a:t>
                      </a:r>
                    </a:p>
                  </a:txBody>
                  <a:tcPr/>
                </a:tc>
                <a:tc>
                  <a:txBody>
                    <a:bodyPr/>
                    <a:lstStyle/>
                    <a:p>
                      <a:r>
                        <a:rPr lang="en-US" sz="1000"/>
                        <a:t>0.0921 %</a:t>
                      </a:r>
                    </a:p>
                  </a:txBody>
                  <a:tcPr/>
                </a:tc>
                <a:tc>
                  <a:txBody>
                    <a:bodyPr/>
                    <a:lstStyle/>
                    <a:p>
                      <a:r>
                        <a:rPr lang="en-US" sz="1000"/>
                        <a:t>0.0 %</a:t>
                      </a:r>
                    </a:p>
                  </a:txBody>
                  <a:tcPr/>
                </a:tc>
                <a:extLst>
                  <a:ext uri="{0D108BD9-81ED-4DB2-BD59-A6C34878D82A}">
                    <a16:rowId xmlns:a16="http://schemas.microsoft.com/office/drawing/2014/main" val="1584910347"/>
                  </a:ext>
                </a:extLst>
              </a:tr>
            </a:tbl>
          </a:graphicData>
        </a:graphic>
      </p:graphicFrame>
      <p:sp>
        <p:nvSpPr>
          <p:cNvPr id="4" name="Text Placeholder 3">
            <a:extLst>
              <a:ext uri="{FF2B5EF4-FFF2-40B4-BE49-F238E27FC236}">
                <a16:creationId xmlns:a16="http://schemas.microsoft.com/office/drawing/2014/main" id="{F2B1C42B-AB21-4C7E-AE3F-337BEF0CA118}"/>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614862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921B1-66F0-4FBB-888A-F1E9CD982ABA}"/>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E5ECE0BB-CACD-45A7-85C1-7F541951F243}"/>
              </a:ext>
            </a:extLst>
          </p:cNvPr>
          <p:cNvGraphicFramePr>
            <a:graphicFrameLocks noGrp="1"/>
          </p:cNvGraphicFramePr>
          <p:nvPr>
            <p:ph type="chart" sz="quarter" idx="13"/>
            <p:extLst>
              <p:ext uri="{D42A27DB-BD31-4B8C-83A1-F6EECF244321}">
                <p14:modId xmlns:p14="http://schemas.microsoft.com/office/powerpoint/2010/main" val="1998812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D22D2D-23F2-4628-AC98-928718F51E1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8D49BBF-58E6-4862-9CF5-EAEF6BA164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6956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D0902-FCB9-4A83-8438-A5F888C660A8}"/>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D63C7C89-338C-4850-8122-F14865174F31}"/>
              </a:ext>
            </a:extLst>
          </p:cNvPr>
          <p:cNvGraphicFramePr>
            <a:graphicFrameLocks noGrp="1"/>
          </p:cNvGraphicFramePr>
          <p:nvPr>
            <p:ph type="chart" sz="quarter" idx="13"/>
            <p:extLst>
              <p:ext uri="{D42A27DB-BD31-4B8C-83A1-F6EECF244321}">
                <p14:modId xmlns:p14="http://schemas.microsoft.com/office/powerpoint/2010/main" val="1837262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34DAE8-68E0-4F40-BB3D-A25586D6E26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FF6C965-B690-480E-AB00-3B1CC89C7E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6338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8F2C4-D03C-499D-998E-62E2DC6C8E32}"/>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8339066C-5BD2-4B51-BC74-2B55C04AD969}"/>
              </a:ext>
            </a:extLst>
          </p:cNvPr>
          <p:cNvGraphicFramePr>
            <a:graphicFrameLocks noGrp="1"/>
          </p:cNvGraphicFramePr>
          <p:nvPr>
            <p:ph type="chart" sz="quarter" idx="13"/>
            <p:extLst>
              <p:ext uri="{D42A27DB-BD31-4B8C-83A1-F6EECF244321}">
                <p14:modId xmlns:p14="http://schemas.microsoft.com/office/powerpoint/2010/main" val="3354968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89C0FF-0273-4433-B85E-D831D428BF2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0B47B03-4530-49AE-9B0B-A3765826DC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5153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AC473-F34D-4A4C-ABF0-A4DF2C6AD628}"/>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9040BF50-C7C1-47B2-8768-B514EFB2F04F}"/>
              </a:ext>
            </a:extLst>
          </p:cNvPr>
          <p:cNvGraphicFramePr>
            <a:graphicFrameLocks noGrp="1"/>
          </p:cNvGraphicFramePr>
          <p:nvPr>
            <p:ph type="tbl" sz="quarter" idx="13"/>
            <p:extLst>
              <p:ext uri="{D42A27DB-BD31-4B8C-83A1-F6EECF244321}">
                <p14:modId xmlns:p14="http://schemas.microsoft.com/office/powerpoint/2010/main" val="4116896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53352030"/>
                    </a:ext>
                  </a:extLst>
                </a:gridCol>
                <a:gridCol w="1152144">
                  <a:extLst>
                    <a:ext uri="{9D8B030D-6E8A-4147-A177-3AD203B41FA5}">
                      <a16:colId xmlns:a16="http://schemas.microsoft.com/office/drawing/2014/main" val="1553753083"/>
                    </a:ext>
                  </a:extLst>
                </a:gridCol>
                <a:gridCol w="1152144">
                  <a:extLst>
                    <a:ext uri="{9D8B030D-6E8A-4147-A177-3AD203B41FA5}">
                      <a16:colId xmlns:a16="http://schemas.microsoft.com/office/drawing/2014/main" val="572027542"/>
                    </a:ext>
                  </a:extLst>
                </a:gridCol>
                <a:gridCol w="1152144">
                  <a:extLst>
                    <a:ext uri="{9D8B030D-6E8A-4147-A177-3AD203B41FA5}">
                      <a16:colId xmlns:a16="http://schemas.microsoft.com/office/drawing/2014/main" val="1185953516"/>
                    </a:ext>
                  </a:extLst>
                </a:gridCol>
                <a:gridCol w="1152144">
                  <a:extLst>
                    <a:ext uri="{9D8B030D-6E8A-4147-A177-3AD203B41FA5}">
                      <a16:colId xmlns:a16="http://schemas.microsoft.com/office/drawing/2014/main" val="1951794520"/>
                    </a:ext>
                  </a:extLst>
                </a:gridCol>
                <a:gridCol w="1152144">
                  <a:extLst>
                    <a:ext uri="{9D8B030D-6E8A-4147-A177-3AD203B41FA5}">
                      <a16:colId xmlns:a16="http://schemas.microsoft.com/office/drawing/2014/main" val="3517231771"/>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189108606"/>
                  </a:ext>
                </a:extLst>
              </a:tr>
              <a:tr h="370840">
                <a:tc>
                  <a:txBody>
                    <a:bodyPr/>
                    <a:lstStyle/>
                    <a:p>
                      <a:r>
                        <a:rPr lang="en-US" sz="1000" b="1"/>
                        <a:t>@FirstInsHI - 2024-01-31 15:54:04</a:t>
                      </a:r>
                      <a:r>
                        <a:rPr lang="en-US" sz="1000"/>
                        <a:t>
 #InsuranceCareersMonth starts tomorrow! To celebrate, we are going to highlight the diverse roles within FICOH and the unique individuals who fill them. It’s all part of our #FacesofFICOH series. Keep an eye out for these profiles all month long! #ICM2024 https://t.co/miGZPhmOeu</a:t>
                      </a:r>
                    </a:p>
                  </a:txBody>
                  <a:tcPr/>
                </a:tc>
                <a:tc>
                  <a:txBody>
                    <a:bodyPr/>
                    <a:lstStyle/>
                    <a:p>
                      <a:r>
                        <a:rPr lang="en-US" sz="1000"/>
                        <a:t>1</a:t>
                      </a:r>
                    </a:p>
                  </a:txBody>
                  <a:tcPr/>
                </a:tc>
                <a:tc>
                  <a:txBody>
                    <a:bodyPr/>
                    <a:lstStyle/>
                    <a:p>
                      <a:r>
                        <a:rPr lang="en-US" sz="1000"/>
                        <a:t>4</a:t>
                      </a:r>
                    </a:p>
                  </a:txBody>
                  <a:tcPr/>
                </a:tc>
                <a:tc>
                  <a:txBody>
                    <a:bodyPr/>
                    <a:lstStyle/>
                    <a:p>
                      <a:r>
                        <a:rPr lang="en-US" sz="1000"/>
                        <a:t>1</a:t>
                      </a:r>
                    </a:p>
                  </a:txBody>
                  <a:tcPr/>
                </a:tc>
                <a:tc>
                  <a:txBody>
                    <a:bodyPr/>
                    <a:lstStyle/>
                    <a:p>
                      <a:r>
                        <a:rPr lang="en-US" sz="1000"/>
                        <a:t>6</a:t>
                      </a:r>
                    </a:p>
                  </a:txBody>
                  <a:tcPr/>
                </a:tc>
                <a:tc>
                  <a:txBody>
                    <a:bodyPr/>
                    <a:lstStyle/>
                    <a:p>
                      <a:r>
                        <a:rPr lang="en-US" sz="1000"/>
                        <a:t>0.5059 %</a:t>
                      </a:r>
                    </a:p>
                  </a:txBody>
                  <a:tcPr/>
                </a:tc>
                <a:extLst>
                  <a:ext uri="{0D108BD9-81ED-4DB2-BD59-A6C34878D82A}">
                    <a16:rowId xmlns:a16="http://schemas.microsoft.com/office/drawing/2014/main" val="4088584791"/>
                  </a:ext>
                </a:extLst>
              </a:tr>
              <a:tr h="370840">
                <a:tc>
                  <a:txBody>
                    <a:bodyPr/>
                    <a:lstStyle/>
                    <a:p>
                      <a:r>
                        <a:rPr lang="en-US" sz="1000" b="1"/>
                        <a:t>@FirstInsHI - 2024-01-11 13:37:33</a:t>
                      </a:r>
                      <a:r>
                        <a:rPr lang="en-US" sz="1000"/>
                        <a:t>
 Meet our 2024-2025 First CAT committee co-chairs, Noe T. and Travis E. Throughout the year, our First CAT committee organizes opportunities for our associates to volunteer and give back. We'll keep you posted on what we’re up to in the community in 2024! https://t.co/oVhLLxGAfy</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0.1689 %</a:t>
                      </a:r>
                    </a:p>
                  </a:txBody>
                  <a:tcPr/>
                </a:tc>
                <a:extLst>
                  <a:ext uri="{0D108BD9-81ED-4DB2-BD59-A6C34878D82A}">
                    <a16:rowId xmlns:a16="http://schemas.microsoft.com/office/drawing/2014/main" val="3623727997"/>
                  </a:ext>
                </a:extLst>
              </a:tr>
              <a:tr h="370840">
                <a:tc>
                  <a:txBody>
                    <a:bodyPr/>
                    <a:lstStyle/>
                    <a:p>
                      <a:r>
                        <a:rPr lang="en-US" sz="1000" b="1"/>
                        <a:t>@FirstInsHI - 2024-01-08 13:21:47</a:t>
                      </a:r>
                      <a:r>
                        <a:rPr lang="en-US" sz="1000"/>
                        <a:t>
 Join us in congratulating Cathy Migita on her promotion to Assistant Vice President! Cathy oversees our Personal Lines Underwriting and Customer Service teams. https://t.co/qzOAVp7LV2 https://t.co/sw5UJhlun9</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0.0844 %</a:t>
                      </a:r>
                    </a:p>
                  </a:txBody>
                  <a:tcPr/>
                </a:tc>
                <a:extLst>
                  <a:ext uri="{0D108BD9-81ED-4DB2-BD59-A6C34878D82A}">
                    <a16:rowId xmlns:a16="http://schemas.microsoft.com/office/drawing/2014/main" val="4171130747"/>
                  </a:ext>
                </a:extLst>
              </a:tr>
            </a:tbl>
          </a:graphicData>
        </a:graphic>
      </p:graphicFrame>
      <p:sp>
        <p:nvSpPr>
          <p:cNvPr id="4" name="Text Placeholder 3">
            <a:extLst>
              <a:ext uri="{FF2B5EF4-FFF2-40B4-BE49-F238E27FC236}">
                <a16:creationId xmlns:a16="http://schemas.microsoft.com/office/drawing/2014/main" id="{1947BC88-DFCE-4D1E-8C75-E8322BA8B040}"/>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004438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0BBF0-8F81-4E1C-A21E-339E7DBC7259}"/>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6F57E805-684E-45D2-808C-CABAF06AB83B}"/>
              </a:ext>
            </a:extLst>
          </p:cNvPr>
          <p:cNvGraphicFramePr>
            <a:graphicFrameLocks noGrp="1"/>
          </p:cNvGraphicFramePr>
          <p:nvPr>
            <p:ph type="tbl" sz="quarter" idx="13"/>
            <p:extLst>
              <p:ext uri="{D42A27DB-BD31-4B8C-83A1-F6EECF244321}">
                <p14:modId xmlns:p14="http://schemas.microsoft.com/office/powerpoint/2010/main" val="3481614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42105090"/>
                    </a:ext>
                  </a:extLst>
                </a:gridCol>
                <a:gridCol w="576072">
                  <a:extLst>
                    <a:ext uri="{9D8B030D-6E8A-4147-A177-3AD203B41FA5}">
                      <a16:colId xmlns:a16="http://schemas.microsoft.com/office/drawing/2014/main" val="2479188828"/>
                    </a:ext>
                  </a:extLst>
                </a:gridCol>
                <a:gridCol w="576072">
                  <a:extLst>
                    <a:ext uri="{9D8B030D-6E8A-4147-A177-3AD203B41FA5}">
                      <a16:colId xmlns:a16="http://schemas.microsoft.com/office/drawing/2014/main" val="3363740320"/>
                    </a:ext>
                  </a:extLst>
                </a:gridCol>
                <a:gridCol w="576072">
                  <a:extLst>
                    <a:ext uri="{9D8B030D-6E8A-4147-A177-3AD203B41FA5}">
                      <a16:colId xmlns:a16="http://schemas.microsoft.com/office/drawing/2014/main" val="3983339762"/>
                    </a:ext>
                  </a:extLst>
                </a:gridCol>
                <a:gridCol w="576072">
                  <a:extLst>
                    <a:ext uri="{9D8B030D-6E8A-4147-A177-3AD203B41FA5}">
                      <a16:colId xmlns:a16="http://schemas.microsoft.com/office/drawing/2014/main" val="827390131"/>
                    </a:ext>
                  </a:extLst>
                </a:gridCol>
                <a:gridCol w="576072">
                  <a:extLst>
                    <a:ext uri="{9D8B030D-6E8A-4147-A177-3AD203B41FA5}">
                      <a16:colId xmlns:a16="http://schemas.microsoft.com/office/drawing/2014/main" val="2026598168"/>
                    </a:ext>
                  </a:extLst>
                </a:gridCol>
                <a:gridCol w="576072">
                  <a:extLst>
                    <a:ext uri="{9D8B030D-6E8A-4147-A177-3AD203B41FA5}">
                      <a16:colId xmlns:a16="http://schemas.microsoft.com/office/drawing/2014/main" val="3082559179"/>
                    </a:ext>
                  </a:extLst>
                </a:gridCol>
                <a:gridCol w="576072">
                  <a:extLst>
                    <a:ext uri="{9D8B030D-6E8A-4147-A177-3AD203B41FA5}">
                      <a16:colId xmlns:a16="http://schemas.microsoft.com/office/drawing/2014/main" val="3108308814"/>
                    </a:ext>
                  </a:extLst>
                </a:gridCol>
                <a:gridCol w="576072">
                  <a:extLst>
                    <a:ext uri="{9D8B030D-6E8A-4147-A177-3AD203B41FA5}">
                      <a16:colId xmlns:a16="http://schemas.microsoft.com/office/drawing/2014/main" val="1702369405"/>
                    </a:ext>
                  </a:extLst>
                </a:gridCol>
                <a:gridCol w="576072">
                  <a:extLst>
                    <a:ext uri="{9D8B030D-6E8A-4147-A177-3AD203B41FA5}">
                      <a16:colId xmlns:a16="http://schemas.microsoft.com/office/drawing/2014/main" val="1542477013"/>
                    </a:ext>
                  </a:extLst>
                </a:gridCol>
                <a:gridCol w="576072">
                  <a:extLst>
                    <a:ext uri="{9D8B030D-6E8A-4147-A177-3AD203B41FA5}">
                      <a16:colId xmlns:a16="http://schemas.microsoft.com/office/drawing/2014/main" val="274763659"/>
                    </a:ext>
                  </a:extLst>
                </a:gridCol>
                <a:gridCol w="576072">
                  <a:extLst>
                    <a:ext uri="{9D8B030D-6E8A-4147-A177-3AD203B41FA5}">
                      <a16:colId xmlns:a16="http://schemas.microsoft.com/office/drawing/2014/main" val="1681730565"/>
                    </a:ext>
                  </a:extLst>
                </a:gridCol>
                <a:gridCol w="576072">
                  <a:extLst>
                    <a:ext uri="{9D8B030D-6E8A-4147-A177-3AD203B41FA5}">
                      <a16:colId xmlns:a16="http://schemas.microsoft.com/office/drawing/2014/main" val="2304067443"/>
                    </a:ext>
                  </a:extLst>
                </a:gridCol>
                <a:gridCol w="576072">
                  <a:extLst>
                    <a:ext uri="{9D8B030D-6E8A-4147-A177-3AD203B41FA5}">
                      <a16:colId xmlns:a16="http://schemas.microsoft.com/office/drawing/2014/main" val="50792231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568845910"/>
                  </a:ext>
                </a:extLst>
              </a:tr>
              <a:tr h="370840">
                <a:tc>
                  <a:txBody>
                    <a:bodyPr/>
                    <a:lstStyle/>
                    <a:p>
                      <a:r>
                        <a:rPr lang="en-US" sz="1000"/>
                        <a:t>4276</a:t>
                      </a:r>
                    </a:p>
                  </a:txBody>
                  <a:tcPr/>
                </a:tc>
                <a:tc>
                  <a:txBody>
                    <a:bodyPr/>
                    <a:lstStyle/>
                    <a:p>
                      <a:r>
                        <a:rPr lang="en-US" sz="1000"/>
                        <a:t>41</a:t>
                      </a:r>
                    </a:p>
                  </a:txBody>
                  <a:tcPr/>
                </a:tc>
                <a:tc>
                  <a:txBody>
                    <a:bodyPr/>
                    <a:lstStyle/>
                    <a:p>
                      <a:r>
                        <a:rPr lang="en-US" sz="1000"/>
                        <a:t>9</a:t>
                      </a:r>
                    </a:p>
                  </a:txBody>
                  <a:tcPr/>
                </a:tc>
                <a:tc>
                  <a:txBody>
                    <a:bodyPr/>
                    <a:lstStyle/>
                    <a:p>
                      <a:r>
                        <a:rPr lang="en-US" sz="1000"/>
                        <a:t>406</a:t>
                      </a:r>
                    </a:p>
                  </a:txBody>
                  <a:tcPr/>
                </a:tc>
                <a:tc>
                  <a:txBody>
                    <a:bodyPr/>
                    <a:lstStyle/>
                    <a:p>
                      <a:r>
                        <a:rPr lang="en-US" sz="1000"/>
                        <a:t>45.111111111111</a:t>
                      </a:r>
                    </a:p>
                  </a:txBody>
                  <a:tcPr/>
                </a:tc>
                <a:tc>
                  <a:txBody>
                    <a:bodyPr/>
                    <a:lstStyle/>
                    <a:p>
                      <a:r>
                        <a:rPr lang="en-US" sz="1000"/>
                        <a:t>16</a:t>
                      </a:r>
                    </a:p>
                  </a:txBody>
                  <a:tcPr/>
                </a:tc>
                <a:tc>
                  <a:txBody>
                    <a:bodyPr/>
                    <a:lstStyle/>
                    <a:p>
                      <a:r>
                        <a:rPr lang="en-US" sz="1000"/>
                        <a:t>7</a:t>
                      </a:r>
                    </a:p>
                  </a:txBody>
                  <a:tcPr/>
                </a:tc>
                <a:tc>
                  <a:txBody>
                    <a:bodyPr/>
                    <a:lstStyle/>
                    <a:p>
                      <a:r>
                        <a:rPr lang="en-US" sz="1000"/>
                        <a:t>0.77777777777778</a:t>
                      </a:r>
                    </a:p>
                  </a:txBody>
                  <a:tcPr/>
                </a:tc>
                <a:tc>
                  <a:txBody>
                    <a:bodyPr/>
                    <a:lstStyle/>
                    <a:p>
                      <a:r>
                        <a:rPr lang="en-US" sz="1000"/>
                        <a:t>1390</a:t>
                      </a:r>
                    </a:p>
                  </a:txBody>
                  <a:tcPr/>
                </a:tc>
                <a:tc>
                  <a:txBody>
                    <a:bodyPr/>
                    <a:lstStyle/>
                    <a:p>
                      <a:r>
                        <a:rPr lang="en-US" sz="1000"/>
                        <a:t>154.44444444444</a:t>
                      </a:r>
                    </a:p>
                  </a:txBody>
                  <a:tcPr/>
                </a:tc>
                <a:tc>
                  <a:txBody>
                    <a:bodyPr/>
                    <a:lstStyle/>
                    <a:p>
                      <a:r>
                        <a:rPr lang="en-US" sz="1000"/>
                        <a:t>14013</a:t>
                      </a:r>
                    </a:p>
                  </a:txBody>
                  <a:tcPr/>
                </a:tc>
                <a:tc>
                  <a:txBody>
                    <a:bodyPr/>
                    <a:lstStyle/>
                    <a:p>
                      <a:r>
                        <a:rPr lang="en-US" sz="1000"/>
                        <a:t>1557</a:t>
                      </a:r>
                    </a:p>
                  </a:txBody>
                  <a:tcPr/>
                </a:tc>
                <a:tc>
                  <a:txBody>
                    <a:bodyPr/>
                    <a:lstStyle/>
                    <a:p>
                      <a:r>
                        <a:rPr lang="en-US" sz="1000"/>
                        <a:t>12.160020241485 %</a:t>
                      </a:r>
                    </a:p>
                  </a:txBody>
                  <a:tcPr/>
                </a:tc>
                <a:tc>
                  <a:txBody>
                    <a:bodyPr/>
                    <a:lstStyle/>
                    <a:p>
                      <a:r>
                        <a:rPr lang="en-US" sz="1000"/>
                        <a:t>0</a:t>
                      </a:r>
                    </a:p>
                  </a:txBody>
                  <a:tcPr/>
                </a:tc>
                <a:extLst>
                  <a:ext uri="{0D108BD9-81ED-4DB2-BD59-A6C34878D82A}">
                    <a16:rowId xmlns:a16="http://schemas.microsoft.com/office/drawing/2014/main" val="1667725598"/>
                  </a:ext>
                </a:extLst>
              </a:tr>
            </a:tbl>
          </a:graphicData>
        </a:graphic>
      </p:graphicFrame>
      <p:sp>
        <p:nvSpPr>
          <p:cNvPr id="4" name="Text Placeholder 3">
            <a:extLst>
              <a:ext uri="{FF2B5EF4-FFF2-40B4-BE49-F238E27FC236}">
                <a16:creationId xmlns:a16="http://schemas.microsoft.com/office/drawing/2014/main" id="{C0877CA0-1510-4114-88E5-ADB944D66FC9}"/>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432332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AD554-4485-43C9-9322-4D2BDB261EF6}"/>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89B4583B-E29F-424D-9D57-50581CAFB8AB}"/>
              </a:ext>
            </a:extLst>
          </p:cNvPr>
          <p:cNvGraphicFramePr>
            <a:graphicFrameLocks noGrp="1"/>
          </p:cNvGraphicFramePr>
          <p:nvPr>
            <p:ph type="chart" sz="quarter" idx="13"/>
            <p:extLst>
              <p:ext uri="{D42A27DB-BD31-4B8C-83A1-F6EECF244321}">
                <p14:modId xmlns:p14="http://schemas.microsoft.com/office/powerpoint/2010/main" val="2699683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A9EF2B-AE5D-4B26-ADCB-2E94EA5685A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AC93E06-6152-4327-B5DD-3F21749625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3401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8F53B-AC42-4B37-B9B8-D106ADBFBDF9}"/>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A0212CDF-1985-40D3-9A45-CC3E4AAF0C10}"/>
              </a:ext>
            </a:extLst>
          </p:cNvPr>
          <p:cNvGraphicFramePr>
            <a:graphicFrameLocks noGrp="1"/>
          </p:cNvGraphicFramePr>
          <p:nvPr>
            <p:ph type="chart" sz="quarter" idx="13"/>
            <p:extLst>
              <p:ext uri="{D42A27DB-BD31-4B8C-83A1-F6EECF244321}">
                <p14:modId xmlns:p14="http://schemas.microsoft.com/office/powerpoint/2010/main" val="1778806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2542A0-DEB5-4E12-A07F-7E43E73F50F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B559D6C-3BD2-4188-99FC-D1D4C4C851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3408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DA11B-4C95-4857-900A-F7CB68F5FC9F}"/>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5CD7B080-C64C-4BC0-A74E-AF5585D8BF3E}"/>
              </a:ext>
            </a:extLst>
          </p:cNvPr>
          <p:cNvGraphicFramePr>
            <a:graphicFrameLocks noGrp="1"/>
          </p:cNvGraphicFramePr>
          <p:nvPr>
            <p:ph type="chart" sz="quarter" idx="13"/>
            <p:extLst>
              <p:ext uri="{D42A27DB-BD31-4B8C-83A1-F6EECF244321}">
                <p14:modId xmlns:p14="http://schemas.microsoft.com/office/powerpoint/2010/main" val="3108249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32A53C-AA41-46A1-A070-501C907C67A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7380984-A565-4038-954E-F6FF251F66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01370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211A6-2ECF-4F48-96FA-BAF6CD6B5F60}"/>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1431E1C6-224E-46BD-833B-71E861B794D6}"/>
              </a:ext>
            </a:extLst>
          </p:cNvPr>
          <p:cNvGraphicFramePr>
            <a:graphicFrameLocks noGrp="1"/>
          </p:cNvGraphicFramePr>
          <p:nvPr>
            <p:ph type="chart" sz="quarter" idx="13"/>
            <p:extLst>
              <p:ext uri="{D42A27DB-BD31-4B8C-83A1-F6EECF244321}">
                <p14:modId xmlns:p14="http://schemas.microsoft.com/office/powerpoint/2010/main" val="512140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CDE5C2-98C2-4640-AFA6-22399B98E57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379AAA6-135B-456B-A8E6-8926D5CC3A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9035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DB284-9D5B-462D-B2F9-F4E7BC6DF976}"/>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246E11F5-F46F-42EF-8C06-0E7D0CF69AF0}"/>
              </a:ext>
            </a:extLst>
          </p:cNvPr>
          <p:cNvGraphicFramePr>
            <a:graphicFrameLocks noGrp="1"/>
          </p:cNvGraphicFramePr>
          <p:nvPr>
            <p:ph type="tbl" sz="quarter" idx="13"/>
            <p:extLst>
              <p:ext uri="{D42A27DB-BD31-4B8C-83A1-F6EECF244321}">
                <p14:modId xmlns:p14="http://schemas.microsoft.com/office/powerpoint/2010/main" val="2155898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23032773"/>
                    </a:ext>
                  </a:extLst>
                </a:gridCol>
                <a:gridCol w="740664">
                  <a:extLst>
                    <a:ext uri="{9D8B030D-6E8A-4147-A177-3AD203B41FA5}">
                      <a16:colId xmlns:a16="http://schemas.microsoft.com/office/drawing/2014/main" val="3992106341"/>
                    </a:ext>
                  </a:extLst>
                </a:gridCol>
                <a:gridCol w="740664">
                  <a:extLst>
                    <a:ext uri="{9D8B030D-6E8A-4147-A177-3AD203B41FA5}">
                      <a16:colId xmlns:a16="http://schemas.microsoft.com/office/drawing/2014/main" val="3875421418"/>
                    </a:ext>
                  </a:extLst>
                </a:gridCol>
                <a:gridCol w="740664">
                  <a:extLst>
                    <a:ext uri="{9D8B030D-6E8A-4147-A177-3AD203B41FA5}">
                      <a16:colId xmlns:a16="http://schemas.microsoft.com/office/drawing/2014/main" val="3327340100"/>
                    </a:ext>
                  </a:extLst>
                </a:gridCol>
                <a:gridCol w="740664">
                  <a:extLst>
                    <a:ext uri="{9D8B030D-6E8A-4147-A177-3AD203B41FA5}">
                      <a16:colId xmlns:a16="http://schemas.microsoft.com/office/drawing/2014/main" val="1655566289"/>
                    </a:ext>
                  </a:extLst>
                </a:gridCol>
                <a:gridCol w="740664">
                  <a:extLst>
                    <a:ext uri="{9D8B030D-6E8A-4147-A177-3AD203B41FA5}">
                      <a16:colId xmlns:a16="http://schemas.microsoft.com/office/drawing/2014/main" val="2245067026"/>
                    </a:ext>
                  </a:extLst>
                </a:gridCol>
                <a:gridCol w="740664">
                  <a:extLst>
                    <a:ext uri="{9D8B030D-6E8A-4147-A177-3AD203B41FA5}">
                      <a16:colId xmlns:a16="http://schemas.microsoft.com/office/drawing/2014/main" val="402896348"/>
                    </a:ext>
                  </a:extLst>
                </a:gridCol>
                <a:gridCol w="740664">
                  <a:extLst>
                    <a:ext uri="{9D8B030D-6E8A-4147-A177-3AD203B41FA5}">
                      <a16:colId xmlns:a16="http://schemas.microsoft.com/office/drawing/2014/main" val="4206187690"/>
                    </a:ext>
                  </a:extLst>
                </a:gridCol>
                <a:gridCol w="740664">
                  <a:extLst>
                    <a:ext uri="{9D8B030D-6E8A-4147-A177-3AD203B41FA5}">
                      <a16:colId xmlns:a16="http://schemas.microsoft.com/office/drawing/2014/main" val="3131385188"/>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901580045"/>
                  </a:ext>
                </a:extLst>
              </a:tr>
              <a:tr h="370840">
                <a:tc>
                  <a:txBody>
                    <a:bodyPr/>
                    <a:lstStyle/>
                    <a:p>
                      <a:r>
                        <a:rPr lang="en-US" sz="1000" b="1"/>
                        <a:t>First Insurance Company of Hawaii - 2024-01-02 15:46:07</a:t>
                      </a:r>
                      <a:r>
                        <a:rPr lang="en-US" sz="1000"/>
                        <a:t>
 As we welcome the new year, we wanted to take a moment to reflect on the many memories we made in 2023. Check out these highlights. Here’s to making many more memories in 2024!</a:t>
                      </a:r>
                    </a:p>
                  </a:txBody>
                  <a:tcPr/>
                </a:tc>
                <a:tc>
                  <a:txBody>
                    <a:bodyPr/>
                    <a:lstStyle/>
                    <a:p>
                      <a:r>
                        <a:rPr lang="en-US" sz="1000"/>
                        <a:t>Gallery</a:t>
                      </a:r>
                    </a:p>
                  </a:txBody>
                  <a:tcPr/>
                </a:tc>
                <a:tc>
                  <a:txBody>
                    <a:bodyPr/>
                    <a:lstStyle/>
                    <a:p>
                      <a:r>
                        <a:rPr lang="en-US" sz="1000"/>
                        <a:t>59</a:t>
                      </a:r>
                    </a:p>
                  </a:txBody>
                  <a:tcPr/>
                </a:tc>
                <a:tc>
                  <a:txBody>
                    <a:bodyPr/>
                    <a:lstStyle/>
                    <a:p>
                      <a:r>
                        <a:rPr lang="en-US" sz="1000"/>
                        <a:t>0</a:t>
                      </a:r>
                    </a:p>
                  </a:txBody>
                  <a:tcPr/>
                </a:tc>
                <a:tc>
                  <a:txBody>
                    <a:bodyPr/>
                    <a:lstStyle/>
                    <a:p>
                      <a:r>
                        <a:rPr lang="en-US" sz="1000"/>
                        <a:t>0</a:t>
                      </a:r>
                    </a:p>
                  </a:txBody>
                  <a:tcPr/>
                </a:tc>
                <a:tc>
                  <a:txBody>
                    <a:bodyPr/>
                    <a:lstStyle/>
                    <a:p>
                      <a:r>
                        <a:rPr lang="en-US" sz="1000"/>
                        <a:t>628</a:t>
                      </a:r>
                    </a:p>
                  </a:txBody>
                  <a:tcPr/>
                </a:tc>
                <a:tc>
                  <a:txBody>
                    <a:bodyPr/>
                    <a:lstStyle/>
                    <a:p>
                      <a:r>
                        <a:rPr lang="en-US" sz="1000"/>
                        <a:t>34.367183591796</a:t>
                      </a:r>
                    </a:p>
                  </a:txBody>
                  <a:tcPr/>
                </a:tc>
                <a:tc>
                  <a:txBody>
                    <a:bodyPr/>
                    <a:lstStyle/>
                    <a:p>
                      <a:r>
                        <a:rPr lang="en-US" sz="1000"/>
                        <a:t>1999</a:t>
                      </a:r>
                    </a:p>
                  </a:txBody>
                  <a:tcPr/>
                </a:tc>
                <a:tc>
                  <a:txBody>
                    <a:bodyPr/>
                    <a:lstStyle/>
                    <a:p>
                      <a:r>
                        <a:rPr lang="en-US" sz="1000"/>
                        <a:t>n/a</a:t>
                      </a:r>
                    </a:p>
                  </a:txBody>
                  <a:tcPr/>
                </a:tc>
                <a:extLst>
                  <a:ext uri="{0D108BD9-81ED-4DB2-BD59-A6C34878D82A}">
                    <a16:rowId xmlns:a16="http://schemas.microsoft.com/office/drawing/2014/main" val="3351871817"/>
                  </a:ext>
                </a:extLst>
              </a:tr>
              <a:tr h="370840">
                <a:tc>
                  <a:txBody>
                    <a:bodyPr/>
                    <a:lstStyle/>
                    <a:p>
                      <a:r>
                        <a:rPr lang="en-US" sz="1000" b="1"/>
                        <a:t>First Insurance Company of Hawaii - 2024-01-16 13:11:34</a:t>
                      </a:r>
                      <a:r>
                        <a:rPr lang="en-US" sz="1000"/>
                        <a:t>
 In 2023, our associates donated more than 850 volunteer hours as members of the First Insurance Community Action Team (First CAT). Mahalo to our associates for their active participation in creating a strong and more resilient future for future generations! Photos: Volunteering with Hawaii Red Cross in April, Malama Learning Center in July, and at the American Heart Association Heart Walk in August. Learn more: https://lnkd.in/g_uCETmC</a:t>
                      </a:r>
                    </a:p>
                  </a:txBody>
                  <a:tcPr/>
                </a:tc>
                <a:tc>
                  <a:txBody>
                    <a:bodyPr/>
                    <a:lstStyle/>
                    <a:p>
                      <a:r>
                        <a:rPr lang="en-US" sz="1000"/>
                        <a:t>Gallery</a:t>
                      </a:r>
                    </a:p>
                  </a:txBody>
                  <a:tcPr/>
                </a:tc>
                <a:tc>
                  <a:txBody>
                    <a:bodyPr/>
                    <a:lstStyle/>
                    <a:p>
                      <a:r>
                        <a:rPr lang="en-US" sz="1000"/>
                        <a:t>45</a:t>
                      </a:r>
                    </a:p>
                  </a:txBody>
                  <a:tcPr/>
                </a:tc>
                <a:tc>
                  <a:txBody>
                    <a:bodyPr/>
                    <a:lstStyle/>
                    <a:p>
                      <a:r>
                        <a:rPr lang="en-US" sz="1000"/>
                        <a:t>0</a:t>
                      </a:r>
                    </a:p>
                  </a:txBody>
                  <a:tcPr/>
                </a:tc>
                <a:tc>
                  <a:txBody>
                    <a:bodyPr/>
                    <a:lstStyle/>
                    <a:p>
                      <a:r>
                        <a:rPr lang="en-US" sz="1000"/>
                        <a:t>0</a:t>
                      </a:r>
                    </a:p>
                  </a:txBody>
                  <a:tcPr/>
                </a:tc>
                <a:tc>
                  <a:txBody>
                    <a:bodyPr/>
                    <a:lstStyle/>
                    <a:p>
                      <a:r>
                        <a:rPr lang="en-US" sz="1000"/>
                        <a:t>223</a:t>
                      </a:r>
                    </a:p>
                  </a:txBody>
                  <a:tcPr/>
                </a:tc>
                <a:tc>
                  <a:txBody>
                    <a:bodyPr/>
                    <a:lstStyle/>
                    <a:p>
                      <a:r>
                        <a:rPr lang="en-US" sz="1000"/>
                        <a:t>16.164053075995</a:t>
                      </a:r>
                    </a:p>
                  </a:txBody>
                  <a:tcPr/>
                </a:tc>
                <a:tc>
                  <a:txBody>
                    <a:bodyPr/>
                    <a:lstStyle/>
                    <a:p>
                      <a:r>
                        <a:rPr lang="en-US" sz="1000"/>
                        <a:t>1658</a:t>
                      </a:r>
                    </a:p>
                  </a:txBody>
                  <a:tcPr/>
                </a:tc>
                <a:tc>
                  <a:txBody>
                    <a:bodyPr/>
                    <a:lstStyle/>
                    <a:p>
                      <a:r>
                        <a:rPr lang="en-US" sz="1000"/>
                        <a:t>n/a</a:t>
                      </a:r>
                    </a:p>
                  </a:txBody>
                  <a:tcPr/>
                </a:tc>
                <a:extLst>
                  <a:ext uri="{0D108BD9-81ED-4DB2-BD59-A6C34878D82A}">
                    <a16:rowId xmlns:a16="http://schemas.microsoft.com/office/drawing/2014/main" val="1103519165"/>
                  </a:ext>
                </a:extLst>
              </a:tr>
              <a:tr h="370840">
                <a:tc>
                  <a:txBody>
                    <a:bodyPr/>
                    <a:lstStyle/>
                    <a:p>
                      <a:r>
                        <a:rPr lang="en-US" sz="1000" b="1"/>
                        <a:t>First Insurance Company of Hawaii - 2024-01-24 14:00:45</a:t>
                      </a:r>
                      <a:r>
                        <a:rPr lang="en-US" sz="1000"/>
                        <a:t>
 FICOH is excited to receive American Heart Association’s national Gold level recognition for our commitment to employee health and well-being as measured by the Association’s 2023 Workforce Well-being Scorecard. To help foster a culture of health in the workplace, our Wellness Ambassadors Committee (WAC) plan quarterly walks for FICOH associates. Check out some photos of our quarterly walks from 2023. Mahalo American Heart Association for this recognition! Learn more: https://lnkd.in/gY7WmpPx</a:t>
                      </a:r>
                    </a:p>
                  </a:txBody>
                  <a:tcPr/>
                </a:tc>
                <a:tc>
                  <a:txBody>
                    <a:bodyPr/>
                    <a:lstStyle/>
                    <a:p>
                      <a:r>
                        <a:rPr lang="en-US" sz="1000"/>
                        <a:t>Gallery</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tc>
                  <a:txBody>
                    <a:bodyPr/>
                    <a:lstStyle/>
                    <a:p>
                      <a:r>
                        <a:rPr lang="en-US" sz="1000"/>
                        <a:t>122</a:t>
                      </a:r>
                    </a:p>
                  </a:txBody>
                  <a:tcPr/>
                </a:tc>
                <a:tc>
                  <a:txBody>
                    <a:bodyPr/>
                    <a:lstStyle/>
                    <a:p>
                      <a:r>
                        <a:rPr lang="en-US" sz="1000"/>
                        <a:t>15.663900414938</a:t>
                      </a:r>
                    </a:p>
                  </a:txBody>
                  <a:tcPr/>
                </a:tc>
                <a:tc>
                  <a:txBody>
                    <a:bodyPr/>
                    <a:lstStyle/>
                    <a:p>
                      <a:r>
                        <a:rPr lang="en-US" sz="1000"/>
                        <a:t>964</a:t>
                      </a:r>
                    </a:p>
                  </a:txBody>
                  <a:tcPr/>
                </a:tc>
                <a:tc>
                  <a:txBody>
                    <a:bodyPr/>
                    <a:lstStyle/>
                    <a:p>
                      <a:r>
                        <a:rPr lang="en-US" sz="1000"/>
                        <a:t>n/a</a:t>
                      </a:r>
                    </a:p>
                  </a:txBody>
                  <a:tcPr/>
                </a:tc>
                <a:extLst>
                  <a:ext uri="{0D108BD9-81ED-4DB2-BD59-A6C34878D82A}">
                    <a16:rowId xmlns:a16="http://schemas.microsoft.com/office/drawing/2014/main" val="2146130224"/>
                  </a:ext>
                </a:extLst>
              </a:tr>
            </a:tbl>
          </a:graphicData>
        </a:graphic>
      </p:graphicFrame>
      <p:sp>
        <p:nvSpPr>
          <p:cNvPr id="4" name="Text Placeholder 3">
            <a:extLst>
              <a:ext uri="{FF2B5EF4-FFF2-40B4-BE49-F238E27FC236}">
                <a16:creationId xmlns:a16="http://schemas.microsoft.com/office/drawing/2014/main" id="{7C70385A-E358-4E92-9616-0AA9B48327D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845633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56BF5-2743-4BE2-83BB-AB2457F40FA9}"/>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5B1C04E3-34C7-46D7-9213-87387A62D02C}"/>
              </a:ext>
            </a:extLst>
          </p:cNvPr>
          <p:cNvGraphicFramePr>
            <a:graphicFrameLocks noGrp="1"/>
          </p:cNvGraphicFramePr>
          <p:nvPr>
            <p:ph type="tbl" sz="quarter" idx="13"/>
            <p:extLst>
              <p:ext uri="{D42A27DB-BD31-4B8C-83A1-F6EECF244321}">
                <p14:modId xmlns:p14="http://schemas.microsoft.com/office/powerpoint/2010/main" val="2208336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6674055"/>
                    </a:ext>
                  </a:extLst>
                </a:gridCol>
                <a:gridCol w="658368">
                  <a:extLst>
                    <a:ext uri="{9D8B030D-6E8A-4147-A177-3AD203B41FA5}">
                      <a16:colId xmlns:a16="http://schemas.microsoft.com/office/drawing/2014/main" val="1594939560"/>
                    </a:ext>
                  </a:extLst>
                </a:gridCol>
                <a:gridCol w="658368">
                  <a:extLst>
                    <a:ext uri="{9D8B030D-6E8A-4147-A177-3AD203B41FA5}">
                      <a16:colId xmlns:a16="http://schemas.microsoft.com/office/drawing/2014/main" val="821447182"/>
                    </a:ext>
                  </a:extLst>
                </a:gridCol>
                <a:gridCol w="658368">
                  <a:extLst>
                    <a:ext uri="{9D8B030D-6E8A-4147-A177-3AD203B41FA5}">
                      <a16:colId xmlns:a16="http://schemas.microsoft.com/office/drawing/2014/main" val="4209932848"/>
                    </a:ext>
                  </a:extLst>
                </a:gridCol>
                <a:gridCol w="658368">
                  <a:extLst>
                    <a:ext uri="{9D8B030D-6E8A-4147-A177-3AD203B41FA5}">
                      <a16:colId xmlns:a16="http://schemas.microsoft.com/office/drawing/2014/main" val="1530873368"/>
                    </a:ext>
                  </a:extLst>
                </a:gridCol>
                <a:gridCol w="658368">
                  <a:extLst>
                    <a:ext uri="{9D8B030D-6E8A-4147-A177-3AD203B41FA5}">
                      <a16:colId xmlns:a16="http://schemas.microsoft.com/office/drawing/2014/main" val="2948737823"/>
                    </a:ext>
                  </a:extLst>
                </a:gridCol>
                <a:gridCol w="658368">
                  <a:extLst>
                    <a:ext uri="{9D8B030D-6E8A-4147-A177-3AD203B41FA5}">
                      <a16:colId xmlns:a16="http://schemas.microsoft.com/office/drawing/2014/main" val="1023905550"/>
                    </a:ext>
                  </a:extLst>
                </a:gridCol>
                <a:gridCol w="658368">
                  <a:extLst>
                    <a:ext uri="{9D8B030D-6E8A-4147-A177-3AD203B41FA5}">
                      <a16:colId xmlns:a16="http://schemas.microsoft.com/office/drawing/2014/main" val="3214636727"/>
                    </a:ext>
                  </a:extLst>
                </a:gridCol>
                <a:gridCol w="658368">
                  <a:extLst>
                    <a:ext uri="{9D8B030D-6E8A-4147-A177-3AD203B41FA5}">
                      <a16:colId xmlns:a16="http://schemas.microsoft.com/office/drawing/2014/main" val="2540216074"/>
                    </a:ext>
                  </a:extLst>
                </a:gridCol>
                <a:gridCol w="658368">
                  <a:extLst>
                    <a:ext uri="{9D8B030D-6E8A-4147-A177-3AD203B41FA5}">
                      <a16:colId xmlns:a16="http://schemas.microsoft.com/office/drawing/2014/main" val="2230982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108276962"/>
                  </a:ext>
                </a:extLst>
              </a:tr>
              <a:tr h="370840">
                <a:tc>
                  <a:txBody>
                    <a:bodyPr/>
                    <a:lstStyle/>
                    <a:p>
                      <a:r>
                        <a:rPr lang="en-US" sz="1000"/>
                        <a:t>firstinshi</a:t>
                      </a:r>
                    </a:p>
                  </a:txBody>
                  <a:tcPr/>
                </a:tc>
                <a:tc>
                  <a:txBody>
                    <a:bodyPr/>
                    <a:lstStyle/>
                    <a:p>
                      <a:r>
                        <a:rPr lang="en-US" sz="1000"/>
                        <a:t>2833</a:t>
                      </a:r>
                    </a:p>
                  </a:txBody>
                  <a:tcPr/>
                </a:tc>
                <a:tc>
                  <a:txBody>
                    <a:bodyPr/>
                    <a:lstStyle/>
                    <a:p>
                      <a:r>
                        <a:rPr lang="en-US" sz="1000"/>
                        <a:t>-7</a:t>
                      </a:r>
                    </a:p>
                  </a:txBody>
                  <a:tcPr/>
                </a:tc>
                <a:tc>
                  <a:txBody>
                    <a:bodyPr/>
                    <a:lstStyle/>
                    <a:p>
                      <a:r>
                        <a:rPr lang="en-US" sz="1000"/>
                        <a:t>5</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9</a:t>
                      </a:r>
                    </a:p>
                  </a:txBody>
                  <a:tcPr/>
                </a:tc>
                <a:tc>
                  <a:txBody>
                    <a:bodyPr/>
                    <a:lstStyle/>
                    <a:p>
                      <a:r>
                        <a:rPr lang="en-US" sz="1000"/>
                        <a:t>270</a:t>
                      </a:r>
                    </a:p>
                  </a:txBody>
                  <a:tcPr/>
                </a:tc>
                <a:tc>
                  <a:txBody>
                    <a:bodyPr/>
                    <a:lstStyle/>
                    <a:p>
                      <a:r>
                        <a:rPr lang="en-US" sz="1000"/>
                        <a:t>2</a:t>
                      </a:r>
                    </a:p>
                  </a:txBody>
                  <a:tcPr/>
                </a:tc>
                <a:extLst>
                  <a:ext uri="{0D108BD9-81ED-4DB2-BD59-A6C34878D82A}">
                    <a16:rowId xmlns:a16="http://schemas.microsoft.com/office/drawing/2014/main" val="1972552648"/>
                  </a:ext>
                </a:extLst>
              </a:tr>
            </a:tbl>
          </a:graphicData>
        </a:graphic>
      </p:graphicFrame>
      <p:sp>
        <p:nvSpPr>
          <p:cNvPr id="4" name="Text Placeholder 3">
            <a:extLst>
              <a:ext uri="{FF2B5EF4-FFF2-40B4-BE49-F238E27FC236}">
                <a16:creationId xmlns:a16="http://schemas.microsoft.com/office/drawing/2014/main" id="{C4B92F6A-25D2-4BCD-A8F3-037DA8FE2615}"/>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4991267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C2741-AC06-4ABE-970F-9154931F6EA3}"/>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E97314F7-9434-44B6-B587-1FE134C25AB4}"/>
              </a:ext>
            </a:extLst>
          </p:cNvPr>
          <p:cNvGraphicFramePr>
            <a:graphicFrameLocks noGrp="1"/>
          </p:cNvGraphicFramePr>
          <p:nvPr>
            <p:ph type="chart" sz="quarter" idx="13"/>
            <p:extLst>
              <p:ext uri="{D42A27DB-BD31-4B8C-83A1-F6EECF244321}">
                <p14:modId xmlns:p14="http://schemas.microsoft.com/office/powerpoint/2010/main" val="4183404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34F43B-3BD1-4A68-9B9E-F8B5B37CA28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6527EAB-B32E-49E5-902A-53C2A9C060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94039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537F1-1D54-4F1E-986D-3E6228F3D52A}"/>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748A10C1-FAE9-4B6A-8190-2DBD1E1CBD70}"/>
              </a:ext>
            </a:extLst>
          </p:cNvPr>
          <p:cNvGraphicFramePr>
            <a:graphicFrameLocks noGrp="1"/>
          </p:cNvGraphicFramePr>
          <p:nvPr>
            <p:ph type="chart" sz="quarter" idx="13"/>
            <p:extLst>
              <p:ext uri="{D42A27DB-BD31-4B8C-83A1-F6EECF244321}">
                <p14:modId xmlns:p14="http://schemas.microsoft.com/office/powerpoint/2010/main" val="4109690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135DA7-9DD5-4119-8191-C05834B149B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5F47B5D-EDA6-42A0-9E85-5F03FDD8B8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64654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2FA8C-6EC0-4A04-AB12-49EB4239D809}"/>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77A2C9F2-C427-44D2-86B5-C057EB9D7C5C}"/>
              </a:ext>
            </a:extLst>
          </p:cNvPr>
          <p:cNvGraphicFramePr>
            <a:graphicFrameLocks noGrp="1"/>
          </p:cNvGraphicFramePr>
          <p:nvPr>
            <p:ph type="chart" sz="quarter" idx="13"/>
            <p:extLst>
              <p:ext uri="{D42A27DB-BD31-4B8C-83A1-F6EECF244321}">
                <p14:modId xmlns:p14="http://schemas.microsoft.com/office/powerpoint/2010/main" val="2046958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A2AEE0-369B-46B2-A73D-54E8ABFBC27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4D53180-A140-4D78-9021-C17B084E60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19678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E0424-F800-4C5F-BB6A-F75116E8634E}"/>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2F9CC47C-422E-4542-A08A-653CD9524E6E}"/>
              </a:ext>
            </a:extLst>
          </p:cNvPr>
          <p:cNvGraphicFramePr>
            <a:graphicFrameLocks noGrp="1"/>
          </p:cNvGraphicFramePr>
          <p:nvPr>
            <p:ph type="chart" sz="quarter" idx="13"/>
            <p:extLst>
              <p:ext uri="{D42A27DB-BD31-4B8C-83A1-F6EECF244321}">
                <p14:modId xmlns:p14="http://schemas.microsoft.com/office/powerpoint/2010/main" val="208151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E40C9B-47A5-4897-9B44-A4E41C86D92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03FB333-CD22-49E5-BCE9-BBFEDD403D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13400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EF3BC-F4E3-4973-AE7A-D6C29984BDA1}"/>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2611AC01-F905-41FD-BB0E-6A7537146AED}"/>
              </a:ext>
            </a:extLst>
          </p:cNvPr>
          <p:cNvGraphicFramePr>
            <a:graphicFrameLocks noGrp="1"/>
          </p:cNvGraphicFramePr>
          <p:nvPr>
            <p:ph type="tbl" sz="quarter" idx="13"/>
            <p:extLst>
              <p:ext uri="{D42A27DB-BD31-4B8C-83A1-F6EECF244321}">
                <p14:modId xmlns:p14="http://schemas.microsoft.com/office/powerpoint/2010/main" val="73694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71015483"/>
                    </a:ext>
                  </a:extLst>
                </a:gridCol>
                <a:gridCol w="987552">
                  <a:extLst>
                    <a:ext uri="{9D8B030D-6E8A-4147-A177-3AD203B41FA5}">
                      <a16:colId xmlns:a16="http://schemas.microsoft.com/office/drawing/2014/main" val="2852308857"/>
                    </a:ext>
                  </a:extLst>
                </a:gridCol>
                <a:gridCol w="987552">
                  <a:extLst>
                    <a:ext uri="{9D8B030D-6E8A-4147-A177-3AD203B41FA5}">
                      <a16:colId xmlns:a16="http://schemas.microsoft.com/office/drawing/2014/main" val="647132505"/>
                    </a:ext>
                  </a:extLst>
                </a:gridCol>
                <a:gridCol w="987552">
                  <a:extLst>
                    <a:ext uri="{9D8B030D-6E8A-4147-A177-3AD203B41FA5}">
                      <a16:colId xmlns:a16="http://schemas.microsoft.com/office/drawing/2014/main" val="507934649"/>
                    </a:ext>
                  </a:extLst>
                </a:gridCol>
                <a:gridCol w="987552">
                  <a:extLst>
                    <a:ext uri="{9D8B030D-6E8A-4147-A177-3AD203B41FA5}">
                      <a16:colId xmlns:a16="http://schemas.microsoft.com/office/drawing/2014/main" val="1318843304"/>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797244810"/>
                  </a:ext>
                </a:extLst>
              </a:tr>
              <a:tr h="370840">
                <a:tc>
                  <a:txBody>
                    <a:bodyPr/>
                    <a:lstStyle/>
                    <a:p>
                      <a:r>
                        <a:rPr lang="en-US" sz="1000" b="1"/>
                        <a:t>firstinshi - 2024-01-31 16:00:45</a:t>
                      </a:r>
                      <a:r>
                        <a:rPr lang="en-US" sz="1000"/>
                        <a:t>
 #InsuranceCareersMonth starts tomorrow! To celebrate, we are going to highlight the diverse roles within FICOH and the unique individuals who fill them. It’s all part of our #FacesofFICOH series. Keep an eye out for these profiles all month long! #ICM2024</a:t>
                      </a:r>
                    </a:p>
                  </a:txBody>
                  <a:tcPr/>
                </a:tc>
                <a:tc>
                  <a:txBody>
                    <a:bodyPr/>
                    <a:lstStyle/>
                    <a:p>
                      <a:r>
                        <a:rPr lang="en-US" sz="1000"/>
                        <a:t>46</a:t>
                      </a:r>
                    </a:p>
                  </a:txBody>
                  <a:tcPr/>
                </a:tc>
                <a:tc>
                  <a:txBody>
                    <a:bodyPr/>
                    <a:lstStyle/>
                    <a:p>
                      <a:r>
                        <a:rPr lang="en-US" sz="1000"/>
                        <a:t>0</a:t>
                      </a:r>
                    </a:p>
                  </a:txBody>
                  <a:tcPr/>
                </a:tc>
                <a:tc>
                  <a:txBody>
                    <a:bodyPr/>
                    <a:lstStyle/>
                    <a:p>
                      <a:r>
                        <a:rPr lang="en-US" sz="1000"/>
                        <a:t>1.6237 %</a:t>
                      </a:r>
                    </a:p>
                  </a:txBody>
                  <a:tcPr/>
                </a:tc>
                <a:tc>
                  <a:txBody>
                    <a:bodyPr/>
                    <a:lstStyle/>
                    <a:p>
                      <a:r>
                        <a:rPr lang="en-US" sz="1000"/>
                        <a:t>Image</a:t>
                      </a:r>
                    </a:p>
                  </a:txBody>
                  <a:tcPr/>
                </a:tc>
                <a:extLst>
                  <a:ext uri="{0D108BD9-81ED-4DB2-BD59-A6C34878D82A}">
                    <a16:rowId xmlns:a16="http://schemas.microsoft.com/office/drawing/2014/main" val="1925845589"/>
                  </a:ext>
                </a:extLst>
              </a:tr>
              <a:tr h="370840">
                <a:tc>
                  <a:txBody>
                    <a:bodyPr/>
                    <a:lstStyle/>
                    <a:p>
                      <a:r>
                        <a:rPr lang="en-US" sz="1000" b="1"/>
                        <a:t>firstinshi - 2024-01-02 16:03:09</a:t>
                      </a:r>
                      <a:r>
                        <a:rPr lang="en-US" sz="1000"/>
                        <a:t>
 As we welcome the new year, we wanted to take a moment to reflect on the many memories we made in 2023. Check out these highlights. Here’s to making many more memories in 2024!</a:t>
                      </a:r>
                    </a:p>
                  </a:txBody>
                  <a:tcPr/>
                </a:tc>
                <a:tc>
                  <a:txBody>
                    <a:bodyPr/>
                    <a:lstStyle/>
                    <a:p>
                      <a:r>
                        <a:rPr lang="en-US" sz="1000"/>
                        <a:t>40</a:t>
                      </a:r>
                    </a:p>
                  </a:txBody>
                  <a:tcPr/>
                </a:tc>
                <a:tc>
                  <a:txBody>
                    <a:bodyPr/>
                    <a:lstStyle/>
                    <a:p>
                      <a:r>
                        <a:rPr lang="en-US" sz="1000"/>
                        <a:t>0</a:t>
                      </a:r>
                    </a:p>
                  </a:txBody>
                  <a:tcPr/>
                </a:tc>
                <a:tc>
                  <a:txBody>
                    <a:bodyPr/>
                    <a:lstStyle/>
                    <a:p>
                      <a:r>
                        <a:rPr lang="en-US" sz="1000"/>
                        <a:t>1.4085 %</a:t>
                      </a:r>
                    </a:p>
                  </a:txBody>
                  <a:tcPr/>
                </a:tc>
                <a:tc>
                  <a:txBody>
                    <a:bodyPr/>
                    <a:lstStyle/>
                    <a:p>
                      <a:r>
                        <a:rPr lang="en-US" sz="1000"/>
                        <a:t>Carousel</a:t>
                      </a:r>
                    </a:p>
                  </a:txBody>
                  <a:tcPr/>
                </a:tc>
                <a:extLst>
                  <a:ext uri="{0D108BD9-81ED-4DB2-BD59-A6C34878D82A}">
                    <a16:rowId xmlns:a16="http://schemas.microsoft.com/office/drawing/2014/main" val="1522266697"/>
                  </a:ext>
                </a:extLst>
              </a:tr>
              <a:tr h="370840">
                <a:tc>
                  <a:txBody>
                    <a:bodyPr/>
                    <a:lstStyle/>
                    <a:p>
                      <a:r>
                        <a:rPr lang="en-US" sz="1000" b="1"/>
                        <a:t>firstinshi - 2024-01-08 16:00:33</a:t>
                      </a:r>
                      <a:r>
                        <a:rPr lang="en-US" sz="1000"/>
                        <a:t>
 Join us in congratulating Cathy Migita on her promotion to Assistant Vice President! Cathy oversees our Personal Lines Underwriting and Customer Service teams. She started with FICOH in 2009 as a Personal Lines Underwriter before being promoted to Supervisor in 2013 and Manager in 2018. We’re excited for the contributions Cathy will make as a member of our officer team. Tap our link in bio to learn more.</a:t>
                      </a:r>
                    </a:p>
                  </a:txBody>
                  <a:tcPr/>
                </a:tc>
                <a:tc>
                  <a:txBody>
                    <a:bodyPr/>
                    <a:lstStyle/>
                    <a:p>
                      <a:r>
                        <a:rPr lang="en-US" sz="1000"/>
                        <a:t>37</a:t>
                      </a:r>
                    </a:p>
                  </a:txBody>
                  <a:tcPr/>
                </a:tc>
                <a:tc>
                  <a:txBody>
                    <a:bodyPr/>
                    <a:lstStyle/>
                    <a:p>
                      <a:r>
                        <a:rPr lang="en-US" sz="1000"/>
                        <a:t>0</a:t>
                      </a:r>
                    </a:p>
                  </a:txBody>
                  <a:tcPr/>
                </a:tc>
                <a:tc>
                  <a:txBody>
                    <a:bodyPr/>
                    <a:lstStyle/>
                    <a:p>
                      <a:r>
                        <a:rPr lang="en-US" sz="1000"/>
                        <a:t>1.3047 %</a:t>
                      </a:r>
                    </a:p>
                  </a:txBody>
                  <a:tcPr/>
                </a:tc>
                <a:tc>
                  <a:txBody>
                    <a:bodyPr/>
                    <a:lstStyle/>
                    <a:p>
                      <a:r>
                        <a:rPr lang="en-US" sz="1000"/>
                        <a:t>Image</a:t>
                      </a:r>
                    </a:p>
                  </a:txBody>
                  <a:tcPr/>
                </a:tc>
                <a:extLst>
                  <a:ext uri="{0D108BD9-81ED-4DB2-BD59-A6C34878D82A}">
                    <a16:rowId xmlns:a16="http://schemas.microsoft.com/office/drawing/2014/main" val="907338023"/>
                  </a:ext>
                </a:extLst>
              </a:tr>
            </a:tbl>
          </a:graphicData>
        </a:graphic>
      </p:graphicFrame>
      <p:sp>
        <p:nvSpPr>
          <p:cNvPr id="4" name="Text Placeholder 3">
            <a:extLst>
              <a:ext uri="{FF2B5EF4-FFF2-40B4-BE49-F238E27FC236}">
                <a16:creationId xmlns:a16="http://schemas.microsoft.com/office/drawing/2014/main" id="{D60A3CCE-F85D-4390-A16C-23477D06C367}"/>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267244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A260F-9434-4DC8-97FC-460F21A97ECB}"/>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A430E654-3418-4825-B0DC-8D238CEF34D9}"/>
              </a:ext>
            </a:extLst>
          </p:cNvPr>
          <p:cNvGraphicFramePr>
            <a:graphicFrameLocks noGrp="1"/>
          </p:cNvGraphicFramePr>
          <p:nvPr>
            <p:ph type="tbl" sz="quarter" idx="13"/>
            <p:extLst>
              <p:ext uri="{D42A27DB-BD31-4B8C-83A1-F6EECF244321}">
                <p14:modId xmlns:p14="http://schemas.microsoft.com/office/powerpoint/2010/main" val="310949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116511174"/>
                    </a:ext>
                  </a:extLst>
                </a:gridCol>
                <a:gridCol w="1069848">
                  <a:extLst>
                    <a:ext uri="{9D8B030D-6E8A-4147-A177-3AD203B41FA5}">
                      <a16:colId xmlns:a16="http://schemas.microsoft.com/office/drawing/2014/main" val="2499112733"/>
                    </a:ext>
                  </a:extLst>
                </a:gridCol>
                <a:gridCol w="493776">
                  <a:extLst>
                    <a:ext uri="{9D8B030D-6E8A-4147-A177-3AD203B41FA5}">
                      <a16:colId xmlns:a16="http://schemas.microsoft.com/office/drawing/2014/main" val="3027067187"/>
                    </a:ext>
                  </a:extLst>
                </a:gridCol>
                <a:gridCol w="1069848">
                  <a:extLst>
                    <a:ext uri="{9D8B030D-6E8A-4147-A177-3AD203B41FA5}">
                      <a16:colId xmlns:a16="http://schemas.microsoft.com/office/drawing/2014/main" val="4074840987"/>
                    </a:ext>
                  </a:extLst>
                </a:gridCol>
                <a:gridCol w="1069848">
                  <a:extLst>
                    <a:ext uri="{9D8B030D-6E8A-4147-A177-3AD203B41FA5}">
                      <a16:colId xmlns:a16="http://schemas.microsoft.com/office/drawing/2014/main" val="4226532668"/>
                    </a:ext>
                  </a:extLst>
                </a:gridCol>
                <a:gridCol w="1069848">
                  <a:extLst>
                    <a:ext uri="{9D8B030D-6E8A-4147-A177-3AD203B41FA5}">
                      <a16:colId xmlns:a16="http://schemas.microsoft.com/office/drawing/2014/main" val="3358309104"/>
                    </a:ext>
                  </a:extLst>
                </a:gridCol>
                <a:gridCol w="1069848">
                  <a:extLst>
                    <a:ext uri="{9D8B030D-6E8A-4147-A177-3AD203B41FA5}">
                      <a16:colId xmlns:a16="http://schemas.microsoft.com/office/drawing/2014/main" val="383071838"/>
                    </a:ext>
                  </a:extLst>
                </a:gridCol>
                <a:gridCol w="1069848">
                  <a:extLst>
                    <a:ext uri="{9D8B030D-6E8A-4147-A177-3AD203B41FA5}">
                      <a16:colId xmlns:a16="http://schemas.microsoft.com/office/drawing/2014/main" val="138668275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663322842"/>
                  </a:ext>
                </a:extLst>
              </a:tr>
              <a:tr h="370840">
                <a:tc>
                  <a:txBody>
                    <a:bodyPr/>
                    <a:lstStyle/>
                    <a:p>
                      <a:r>
                        <a:rPr lang="en-US" sz="1000"/>
                        <a:t>9</a:t>
                      </a:r>
                    </a:p>
                  </a:txBody>
                  <a:tcPr/>
                </a:tc>
                <a:tc>
                  <a:txBody>
                    <a:bodyPr/>
                    <a:lstStyle/>
                    <a:p>
                      <a:r>
                        <a:rPr lang="en-US" sz="1000"/>
                        <a:t>0.6573 %</a:t>
                      </a:r>
                    </a:p>
                  </a:txBody>
                  <a:tcPr/>
                </a:tc>
                <a:tc>
                  <a:txBody>
                    <a:bodyPr/>
                    <a:lstStyle/>
                    <a:p>
                      <a:r>
                        <a:rPr lang="en-US" sz="1000"/>
                        <a:t>0.33</a:t>
                      </a:r>
                    </a:p>
                  </a:txBody>
                  <a:tcPr/>
                </a:tc>
                <a:tc>
                  <a:txBody>
                    <a:bodyPr/>
                    <a:lstStyle/>
                    <a:p>
                      <a:r>
                        <a:rPr lang="en-US" sz="1000"/>
                        <a:t>76.22</a:t>
                      </a:r>
                    </a:p>
                  </a:txBody>
                  <a:tcPr/>
                </a:tc>
                <a:tc>
                  <a:txBody>
                    <a:bodyPr/>
                    <a:lstStyle/>
                    <a:p>
                      <a:r>
                        <a:rPr lang="en-US" sz="1000"/>
                        <a:t>75.89</a:t>
                      </a:r>
                    </a:p>
                  </a:txBody>
                  <a:tcPr/>
                </a:tc>
                <a:tc>
                  <a:txBody>
                    <a:bodyPr/>
                    <a:lstStyle/>
                    <a:p>
                      <a:r>
                        <a:rPr lang="en-US" sz="1000"/>
                        <a:t>49.00</a:t>
                      </a:r>
                    </a:p>
                  </a:txBody>
                  <a:tcPr/>
                </a:tc>
                <a:tc>
                  <a:txBody>
                    <a:bodyPr/>
                    <a:lstStyle/>
                    <a:p>
                      <a:r>
                        <a:rPr lang="en-US" sz="1000"/>
                        <a:t>686</a:t>
                      </a:r>
                    </a:p>
                  </a:txBody>
                  <a:tcPr/>
                </a:tc>
                <a:tc>
                  <a:txBody>
                    <a:bodyPr/>
                    <a:lstStyle/>
                    <a:p>
                      <a:r>
                        <a:rPr lang="en-US" sz="1000"/>
                        <a:t>441</a:t>
                      </a:r>
                    </a:p>
                  </a:txBody>
                  <a:tcPr/>
                </a:tc>
                <a:extLst>
                  <a:ext uri="{0D108BD9-81ED-4DB2-BD59-A6C34878D82A}">
                    <a16:rowId xmlns:a16="http://schemas.microsoft.com/office/drawing/2014/main" val="3616170137"/>
                  </a:ext>
                </a:extLst>
              </a:tr>
            </a:tbl>
          </a:graphicData>
        </a:graphic>
      </p:graphicFrame>
      <p:sp>
        <p:nvSpPr>
          <p:cNvPr id="4" name="Text Placeholder 3">
            <a:extLst>
              <a:ext uri="{FF2B5EF4-FFF2-40B4-BE49-F238E27FC236}">
                <a16:creationId xmlns:a16="http://schemas.microsoft.com/office/drawing/2014/main" id="{4DF198C5-82E3-4A37-8F4A-9DF1B4714AE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89728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EA7CA-BC7F-45FE-BD75-34C9897C13B4}"/>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82D529B0-2D2B-4459-B304-55E85981C3E2}"/>
              </a:ext>
            </a:extLst>
          </p:cNvPr>
          <p:cNvGraphicFramePr>
            <a:graphicFrameLocks noGrp="1"/>
          </p:cNvGraphicFramePr>
          <p:nvPr>
            <p:ph type="tbl" sz="quarter" idx="13"/>
            <p:extLst>
              <p:ext uri="{D42A27DB-BD31-4B8C-83A1-F6EECF244321}">
                <p14:modId xmlns:p14="http://schemas.microsoft.com/office/powerpoint/2010/main" val="2191786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9507454"/>
                    </a:ext>
                  </a:extLst>
                </a:gridCol>
                <a:gridCol w="905256">
                  <a:extLst>
                    <a:ext uri="{9D8B030D-6E8A-4147-A177-3AD203B41FA5}">
                      <a16:colId xmlns:a16="http://schemas.microsoft.com/office/drawing/2014/main" val="883649968"/>
                    </a:ext>
                  </a:extLst>
                </a:gridCol>
                <a:gridCol w="411480">
                  <a:extLst>
                    <a:ext uri="{9D8B030D-6E8A-4147-A177-3AD203B41FA5}">
                      <a16:colId xmlns:a16="http://schemas.microsoft.com/office/drawing/2014/main" val="1737066589"/>
                    </a:ext>
                  </a:extLst>
                </a:gridCol>
                <a:gridCol w="905256">
                  <a:extLst>
                    <a:ext uri="{9D8B030D-6E8A-4147-A177-3AD203B41FA5}">
                      <a16:colId xmlns:a16="http://schemas.microsoft.com/office/drawing/2014/main" val="3267480028"/>
                    </a:ext>
                  </a:extLst>
                </a:gridCol>
                <a:gridCol w="905256">
                  <a:extLst>
                    <a:ext uri="{9D8B030D-6E8A-4147-A177-3AD203B41FA5}">
                      <a16:colId xmlns:a16="http://schemas.microsoft.com/office/drawing/2014/main" val="3687714232"/>
                    </a:ext>
                  </a:extLst>
                </a:gridCol>
                <a:gridCol w="905256">
                  <a:extLst>
                    <a:ext uri="{9D8B030D-6E8A-4147-A177-3AD203B41FA5}">
                      <a16:colId xmlns:a16="http://schemas.microsoft.com/office/drawing/2014/main" val="1326203660"/>
                    </a:ext>
                  </a:extLst>
                </a:gridCol>
                <a:gridCol w="905256">
                  <a:extLst>
                    <a:ext uri="{9D8B030D-6E8A-4147-A177-3AD203B41FA5}">
                      <a16:colId xmlns:a16="http://schemas.microsoft.com/office/drawing/2014/main" val="1031028365"/>
                    </a:ext>
                  </a:extLst>
                </a:gridCol>
                <a:gridCol w="905256">
                  <a:extLst>
                    <a:ext uri="{9D8B030D-6E8A-4147-A177-3AD203B41FA5}">
                      <a16:colId xmlns:a16="http://schemas.microsoft.com/office/drawing/2014/main" val="42850117"/>
                    </a:ext>
                  </a:extLst>
                </a:gridCol>
                <a:gridCol w="905256">
                  <a:extLst>
                    <a:ext uri="{9D8B030D-6E8A-4147-A177-3AD203B41FA5}">
                      <a16:colId xmlns:a16="http://schemas.microsoft.com/office/drawing/2014/main" val="158450663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074615367"/>
                  </a:ext>
                </a:extLst>
              </a:tr>
              <a:tr h="370840">
                <a:tc>
                  <a:txBody>
                    <a:bodyPr/>
                    <a:lstStyle/>
                    <a:p>
                      <a:r>
                        <a:rPr lang="en-US" sz="1000"/>
                        <a:t>6</a:t>
                      </a:r>
                    </a:p>
                  </a:txBody>
                  <a:tcPr/>
                </a:tc>
                <a:tc>
                  <a:txBody>
                    <a:bodyPr/>
                    <a:lstStyle/>
                    <a:p>
                      <a:r>
                        <a:rPr lang="en-US" sz="1000"/>
                        <a:t>0.6357 %</a:t>
                      </a:r>
                    </a:p>
                  </a:txBody>
                  <a:tcPr/>
                </a:tc>
                <a:tc>
                  <a:txBody>
                    <a:bodyPr/>
                    <a:lstStyle/>
                    <a:p>
                      <a:r>
                        <a:rPr lang="en-US" sz="1000"/>
                        <a:t>0.17</a:t>
                      </a:r>
                    </a:p>
                  </a:txBody>
                  <a:tcPr/>
                </a:tc>
                <a:tc>
                  <a:txBody>
                    <a:bodyPr/>
                    <a:lstStyle/>
                    <a:p>
                      <a:r>
                        <a:rPr lang="en-US" sz="1000"/>
                        <a:t>80.33</a:t>
                      </a:r>
                    </a:p>
                  </a:txBody>
                  <a:tcPr/>
                </a:tc>
                <a:tc>
                  <a:txBody>
                    <a:bodyPr/>
                    <a:lstStyle/>
                    <a:p>
                      <a:r>
                        <a:rPr lang="en-US" sz="1000"/>
                        <a:t>80.00</a:t>
                      </a:r>
                    </a:p>
                  </a:txBody>
                  <a:tcPr/>
                </a:tc>
                <a:tc>
                  <a:txBody>
                    <a:bodyPr/>
                    <a:lstStyle/>
                    <a:p>
                      <a:r>
                        <a:rPr lang="en-US" sz="1000"/>
                        <a:t>50.50</a:t>
                      </a:r>
                    </a:p>
                  </a:txBody>
                  <a:tcPr/>
                </a:tc>
                <a:tc>
                  <a:txBody>
                    <a:bodyPr/>
                    <a:lstStyle/>
                    <a:p>
                      <a:r>
                        <a:rPr lang="en-US" sz="1000"/>
                        <a:t>50.33</a:t>
                      </a:r>
                    </a:p>
                  </a:txBody>
                  <a:tcPr/>
                </a:tc>
                <a:tc>
                  <a:txBody>
                    <a:bodyPr/>
                    <a:lstStyle/>
                    <a:p>
                      <a:r>
                        <a:rPr lang="en-US" sz="1000"/>
                        <a:t>482</a:t>
                      </a:r>
                    </a:p>
                  </a:txBody>
                  <a:tcPr/>
                </a:tc>
                <a:tc>
                  <a:txBody>
                    <a:bodyPr/>
                    <a:lstStyle/>
                    <a:p>
                      <a:r>
                        <a:rPr lang="en-US" sz="1000"/>
                        <a:t>303</a:t>
                      </a:r>
                    </a:p>
                  </a:txBody>
                  <a:tcPr/>
                </a:tc>
                <a:extLst>
                  <a:ext uri="{0D108BD9-81ED-4DB2-BD59-A6C34878D82A}">
                    <a16:rowId xmlns:a16="http://schemas.microsoft.com/office/drawing/2014/main" val="2240120514"/>
                  </a:ext>
                </a:extLst>
              </a:tr>
            </a:tbl>
          </a:graphicData>
        </a:graphic>
      </p:graphicFrame>
      <p:sp>
        <p:nvSpPr>
          <p:cNvPr id="4" name="Text Placeholder 3">
            <a:extLst>
              <a:ext uri="{FF2B5EF4-FFF2-40B4-BE49-F238E27FC236}">
                <a16:creationId xmlns:a16="http://schemas.microsoft.com/office/drawing/2014/main" id="{16CABD41-5BF3-4243-9FAC-DDCAC022C259}"/>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9114136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A3EC-E4DE-4D0B-837C-FB937CA2EB2F}"/>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DD5F5BB3-B341-48CC-A169-59E85EECAC9D}"/>
              </a:ext>
            </a:extLst>
          </p:cNvPr>
          <p:cNvGraphicFramePr>
            <a:graphicFrameLocks noGrp="1"/>
          </p:cNvGraphicFramePr>
          <p:nvPr>
            <p:ph type="tbl" sz="quarter" idx="13"/>
            <p:extLst>
              <p:ext uri="{D42A27DB-BD31-4B8C-83A1-F6EECF244321}">
                <p14:modId xmlns:p14="http://schemas.microsoft.com/office/powerpoint/2010/main" val="555679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57159458"/>
                    </a:ext>
                  </a:extLst>
                </a:gridCol>
                <a:gridCol w="1316736">
                  <a:extLst>
                    <a:ext uri="{9D8B030D-6E8A-4147-A177-3AD203B41FA5}">
                      <a16:colId xmlns:a16="http://schemas.microsoft.com/office/drawing/2014/main" val="2118630463"/>
                    </a:ext>
                  </a:extLst>
                </a:gridCol>
                <a:gridCol w="658368">
                  <a:extLst>
                    <a:ext uri="{9D8B030D-6E8A-4147-A177-3AD203B41FA5}">
                      <a16:colId xmlns:a16="http://schemas.microsoft.com/office/drawing/2014/main" val="1607205036"/>
                    </a:ext>
                  </a:extLst>
                </a:gridCol>
                <a:gridCol w="658368">
                  <a:extLst>
                    <a:ext uri="{9D8B030D-6E8A-4147-A177-3AD203B41FA5}">
                      <a16:colId xmlns:a16="http://schemas.microsoft.com/office/drawing/2014/main" val="876241427"/>
                    </a:ext>
                  </a:extLst>
                </a:gridCol>
                <a:gridCol w="658368">
                  <a:extLst>
                    <a:ext uri="{9D8B030D-6E8A-4147-A177-3AD203B41FA5}">
                      <a16:colId xmlns:a16="http://schemas.microsoft.com/office/drawing/2014/main" val="2984986793"/>
                    </a:ext>
                  </a:extLst>
                </a:gridCol>
                <a:gridCol w="658368">
                  <a:extLst>
                    <a:ext uri="{9D8B030D-6E8A-4147-A177-3AD203B41FA5}">
                      <a16:colId xmlns:a16="http://schemas.microsoft.com/office/drawing/2014/main" val="3613087258"/>
                    </a:ext>
                  </a:extLst>
                </a:gridCol>
                <a:gridCol w="658368">
                  <a:extLst>
                    <a:ext uri="{9D8B030D-6E8A-4147-A177-3AD203B41FA5}">
                      <a16:colId xmlns:a16="http://schemas.microsoft.com/office/drawing/2014/main" val="3432184364"/>
                    </a:ext>
                  </a:extLst>
                </a:gridCol>
                <a:gridCol w="658368">
                  <a:extLst>
                    <a:ext uri="{9D8B030D-6E8A-4147-A177-3AD203B41FA5}">
                      <a16:colId xmlns:a16="http://schemas.microsoft.com/office/drawing/2014/main" val="1448947262"/>
                    </a:ext>
                  </a:extLst>
                </a:gridCol>
                <a:gridCol w="658368">
                  <a:extLst>
                    <a:ext uri="{9D8B030D-6E8A-4147-A177-3AD203B41FA5}">
                      <a16:colId xmlns:a16="http://schemas.microsoft.com/office/drawing/2014/main" val="1263582358"/>
                    </a:ext>
                  </a:extLst>
                </a:gridCol>
                <a:gridCol w="658368">
                  <a:extLst>
                    <a:ext uri="{9D8B030D-6E8A-4147-A177-3AD203B41FA5}">
                      <a16:colId xmlns:a16="http://schemas.microsoft.com/office/drawing/2014/main" val="1235325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254101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- 2024-01-31 16:04:57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https://quintly-eu-image-storage.s3.amazonaws.com/42a5b893a9726451877e4ab7634db126/ff26460214cc3d0f42f96a06053e6c04.jpg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02/01/2024 15:36:40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91479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- 2024-01-19 17:13:08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https://quintly-eu-image-storage.s3.amazonaws.com/42a5b893a9726451877e4ab7634db126/84a3881b76242a473e872a3b5cd25f47.jpg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01/20/2024 17:07:01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04921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- 2024-01-16 16:11:25</a:t>
                      </a:r>
                      <a:r>
                        <a:rPr kumimoji="0" lang="en-US" sz="1000" b="0" i="0" u="none" strike="noStrike" kern="1200" cap="none" spc="0" normalizeH="0" baseline="0" noProof="0">
                          <a:ln>
                            <a:noFill/>
                          </a:ln>
                          <a:solidFill>
                            <a:prstClr val="black"/>
                          </a:solidFill>
                          <a:effectLst/>
                          <a:uLnTx/>
                          <a:uFillTx/>
                          <a:latin typeface="Calibri"/>
                          <a:ea typeface="+mn-ea"/>
                          <a:cs typeface="+mn-cs"/>
                        </a:rPr>
                        <a:t>
 2023 giving recap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https://quintly-eu-image-storage.s3.amazonaws.com/42a5b893a9726451877e4ab7634db126/0ba9591bdf5fe1773bb30cc513beee29.jpg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01/17/2024 16:07:07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72118540"/>
                  </a:ext>
                </a:extLst>
              </a:tr>
            </a:tbl>
          </a:graphicData>
        </a:graphic>
      </p:graphicFrame>
      <p:sp>
        <p:nvSpPr>
          <p:cNvPr id="4" name="Text Placeholder 3">
            <a:extLst>
              <a:ext uri="{FF2B5EF4-FFF2-40B4-BE49-F238E27FC236}">
                <a16:creationId xmlns:a16="http://schemas.microsoft.com/office/drawing/2014/main" id="{A13D3033-9BD6-4A2B-A005-34F7EAF2AE6A}"/>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9555003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335AA-EDDF-4D37-9153-B23D9871C7D7}"/>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88D07CAF-9F63-480E-A46A-B64CD6D7FDE9}"/>
              </a:ext>
            </a:extLst>
          </p:cNvPr>
          <p:cNvGraphicFramePr>
            <a:graphicFrameLocks noGrp="1"/>
          </p:cNvGraphicFramePr>
          <p:nvPr>
            <p:ph type="tbl" sz="quarter" idx="13"/>
            <p:extLst>
              <p:ext uri="{D42A27DB-BD31-4B8C-83A1-F6EECF244321}">
                <p14:modId xmlns:p14="http://schemas.microsoft.com/office/powerpoint/2010/main" val="1744591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01296137"/>
                    </a:ext>
                  </a:extLst>
                </a:gridCol>
                <a:gridCol w="1316736">
                  <a:extLst>
                    <a:ext uri="{9D8B030D-6E8A-4147-A177-3AD203B41FA5}">
                      <a16:colId xmlns:a16="http://schemas.microsoft.com/office/drawing/2014/main" val="167388176"/>
                    </a:ext>
                  </a:extLst>
                </a:gridCol>
                <a:gridCol w="658368">
                  <a:extLst>
                    <a:ext uri="{9D8B030D-6E8A-4147-A177-3AD203B41FA5}">
                      <a16:colId xmlns:a16="http://schemas.microsoft.com/office/drawing/2014/main" val="3300505980"/>
                    </a:ext>
                  </a:extLst>
                </a:gridCol>
                <a:gridCol w="658368">
                  <a:extLst>
                    <a:ext uri="{9D8B030D-6E8A-4147-A177-3AD203B41FA5}">
                      <a16:colId xmlns:a16="http://schemas.microsoft.com/office/drawing/2014/main" val="417093207"/>
                    </a:ext>
                  </a:extLst>
                </a:gridCol>
                <a:gridCol w="658368">
                  <a:extLst>
                    <a:ext uri="{9D8B030D-6E8A-4147-A177-3AD203B41FA5}">
                      <a16:colId xmlns:a16="http://schemas.microsoft.com/office/drawing/2014/main" val="1180857010"/>
                    </a:ext>
                  </a:extLst>
                </a:gridCol>
                <a:gridCol w="658368">
                  <a:extLst>
                    <a:ext uri="{9D8B030D-6E8A-4147-A177-3AD203B41FA5}">
                      <a16:colId xmlns:a16="http://schemas.microsoft.com/office/drawing/2014/main" val="1111335551"/>
                    </a:ext>
                  </a:extLst>
                </a:gridCol>
                <a:gridCol w="658368">
                  <a:extLst>
                    <a:ext uri="{9D8B030D-6E8A-4147-A177-3AD203B41FA5}">
                      <a16:colId xmlns:a16="http://schemas.microsoft.com/office/drawing/2014/main" val="2635182976"/>
                    </a:ext>
                  </a:extLst>
                </a:gridCol>
                <a:gridCol w="658368">
                  <a:extLst>
                    <a:ext uri="{9D8B030D-6E8A-4147-A177-3AD203B41FA5}">
                      <a16:colId xmlns:a16="http://schemas.microsoft.com/office/drawing/2014/main" val="2557850726"/>
                    </a:ext>
                  </a:extLst>
                </a:gridCol>
                <a:gridCol w="658368">
                  <a:extLst>
                    <a:ext uri="{9D8B030D-6E8A-4147-A177-3AD203B41FA5}">
                      <a16:colId xmlns:a16="http://schemas.microsoft.com/office/drawing/2014/main" val="977436386"/>
                    </a:ext>
                  </a:extLst>
                </a:gridCol>
                <a:gridCol w="658368">
                  <a:extLst>
                    <a:ext uri="{9D8B030D-6E8A-4147-A177-3AD203B41FA5}">
                      <a16:colId xmlns:a16="http://schemas.microsoft.com/office/drawing/2014/main" val="646984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846136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- 2024-01-15 15:39:56</a:t>
                      </a:r>
                      <a:r>
                        <a:rPr kumimoji="0" lang="en-US" sz="1000" b="0" i="0" u="none" strike="noStrike" kern="1200" cap="none" spc="0" normalizeH="0" baseline="0" noProof="0">
                          <a:ln>
                            <a:noFill/>
                          </a:ln>
                          <a:solidFill>
                            <a:prstClr val="black"/>
                          </a:solidFill>
                          <a:effectLst/>
                          <a:uLnTx/>
                          <a:uFillTx/>
                          <a:latin typeface="Calibri"/>
                          <a:ea typeface="+mn-ea"/>
                          <a:cs typeface="+mn-cs"/>
                        </a:rPr>
                        <a:t>
 ON BUYING FOR MORE TIPS A NEW CAR, TAP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https://quintly-eu-image-storage.s3.amazonaws.com/42a5b893a9726451877e4ab7634db126/b6d72a8e8d4583bcca76e24130551f40.jpg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01/16/2024 15:36:40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542016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- 2024-01-15 15:32:27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https://quintly-eu-image-storage.s3.amazonaws.com/42a5b893a9726451877e4ab7634db126/f7ebd7547df9d3db8a0b6a8e3ce4f095.jpg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01/16/2024 15:07:10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791479909"/>
                  </a:ext>
                </a:extLst>
              </a:tr>
            </a:tbl>
          </a:graphicData>
        </a:graphic>
      </p:graphicFrame>
      <p:sp>
        <p:nvSpPr>
          <p:cNvPr id="4" name="Text Placeholder 3">
            <a:extLst>
              <a:ext uri="{FF2B5EF4-FFF2-40B4-BE49-F238E27FC236}">
                <a16:creationId xmlns:a16="http://schemas.microsoft.com/office/drawing/2014/main" id="{6C3C2BE9-9C9A-4FF5-B86F-16B7B5DF3912}"/>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7451274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1936</Words>
  <Application>Microsoft Office PowerPoint</Application>
  <PresentationFormat>On-screen Show (4:3)</PresentationFormat>
  <Paragraphs>489</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2024-02-07T15:15:08Z</dcterms:created>
  <dcterms:modified xsi:type="dcterms:W3CDTF">2024-02-07T15:15:59Z</dcterms:modified>
</cp:coreProperties>
</file>