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45292</c:v>
                </c:pt>
              </c:numCache>
            </c:numRef>
          </c:cat>
          <c:val>
            <c:numRef>
              <c:f>Sheet1!$B$2</c:f>
              <c:numCache>
                <c:formatCode>General</c:formatCode>
                <c:ptCount val="1"/>
                <c:pt idx="0">
                  <c:v>1907</c:v>
                </c:pt>
              </c:numCache>
            </c:numRef>
          </c:val>
          <c:extLst>
            <c:ext xmlns:c16="http://schemas.microsoft.com/office/drawing/2014/chart" uri="{C3380CC4-5D6E-409C-BE32-E72D297353CC}">
              <c16:uniqueId val="{00000000-A792-41E6-B2E2-5FD31CCF873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45292</c:v>
                </c:pt>
              </c:numCache>
            </c:numRef>
          </c:cat>
          <c:val>
            <c:numRef>
              <c:f>Sheet1!$C$2</c:f>
              <c:numCache>
                <c:formatCode>General</c:formatCode>
                <c:ptCount val="1"/>
                <c:pt idx="0">
                  <c:v>2833</c:v>
                </c:pt>
              </c:numCache>
            </c:numRef>
          </c:val>
          <c:extLst>
            <c:ext xmlns:c16="http://schemas.microsoft.com/office/drawing/2014/chart" uri="{C3380CC4-5D6E-409C-BE32-E72D297353CC}">
              <c16:uniqueId val="{00000001-A792-41E6-B2E2-5FD31CCF873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45292</c:v>
                </c:pt>
              </c:numCache>
            </c:numRef>
          </c:cat>
          <c:val>
            <c:numRef>
              <c:f>Sheet1!$D$2</c:f>
              <c:numCache>
                <c:formatCode>General</c:formatCode>
                <c:ptCount val="1"/>
                <c:pt idx="0">
                  <c:v>4276</c:v>
                </c:pt>
              </c:numCache>
            </c:numRef>
          </c:val>
          <c:extLst>
            <c:ext xmlns:c16="http://schemas.microsoft.com/office/drawing/2014/chart" uri="{C3380CC4-5D6E-409C-BE32-E72D297353CC}">
              <c16:uniqueId val="{00000002-A792-41E6-B2E2-5FD31CCF873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45292</c:v>
                </c:pt>
              </c:numCache>
            </c:numRef>
          </c:cat>
          <c:val>
            <c:numRef>
              <c:f>Sheet1!$E$2</c:f>
              <c:numCache>
                <c:formatCode>General</c:formatCode>
                <c:ptCount val="1"/>
                <c:pt idx="0">
                  <c:v>1186</c:v>
                </c:pt>
              </c:numCache>
            </c:numRef>
          </c:val>
          <c:extLst>
            <c:ext xmlns:c16="http://schemas.microsoft.com/office/drawing/2014/chart" uri="{C3380CC4-5D6E-409C-BE32-E72D297353CC}">
              <c16:uniqueId val="{00000003-A792-41E6-B2E2-5FD31CCF8736}"/>
            </c:ext>
          </c:extLst>
        </c:ser>
        <c:dLbls>
          <c:showLegendKey val="0"/>
          <c:showVal val="0"/>
          <c:showCatName val="0"/>
          <c:showSerName val="0"/>
          <c:showPercent val="0"/>
          <c:showBubbleSize val="0"/>
        </c:dLbls>
        <c:gapWidth val="219"/>
        <c:overlap val="-27"/>
        <c:axId val="254530208"/>
        <c:axId val="78000328"/>
      </c:barChart>
      <c:dateAx>
        <c:axId val="254530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000328"/>
        <c:crosses val="autoZero"/>
        <c:auto val="1"/>
        <c:lblOffset val="100"/>
        <c:baseTimeUnit val="days"/>
      </c:dateAx>
      <c:valAx>
        <c:axId val="7800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53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0</c:v>
                </c:pt>
              </c:numCache>
            </c:numRef>
          </c:val>
          <c:extLst>
            <c:ext xmlns:c16="http://schemas.microsoft.com/office/drawing/2014/chart" uri="{C3380CC4-5D6E-409C-BE32-E72D297353CC}">
              <c16:uniqueId val="{00000000-2161-48D6-A2A2-015C16600267}"/>
            </c:ext>
          </c:extLst>
        </c:ser>
        <c:dLbls>
          <c:showLegendKey val="0"/>
          <c:showVal val="0"/>
          <c:showCatName val="0"/>
          <c:showSerName val="0"/>
          <c:showPercent val="0"/>
          <c:showBubbleSize val="0"/>
        </c:dLbls>
        <c:gapWidth val="219"/>
        <c:overlap val="-27"/>
        <c:axId val="395800168"/>
        <c:axId val="395800496"/>
      </c:barChart>
      <c:dateAx>
        <c:axId val="395800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00496"/>
        <c:crosses val="autoZero"/>
        <c:auto val="1"/>
        <c:lblOffset val="100"/>
        <c:baseTimeUnit val="months"/>
      </c:dateAx>
      <c:valAx>
        <c:axId val="39580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0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7A4-423F-9440-BD38648F482D}"/>
            </c:ext>
          </c:extLst>
        </c:ser>
        <c:dLbls>
          <c:showLegendKey val="0"/>
          <c:showVal val="0"/>
          <c:showCatName val="0"/>
          <c:showSerName val="0"/>
          <c:showPercent val="0"/>
          <c:showBubbleSize val="0"/>
        </c:dLbls>
        <c:gapWidth val="219"/>
        <c:overlap val="-27"/>
        <c:axId val="394303912"/>
        <c:axId val="394304896"/>
      </c:barChart>
      <c:dateAx>
        <c:axId val="394303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04896"/>
        <c:crosses val="autoZero"/>
        <c:auto val="1"/>
        <c:lblOffset val="100"/>
        <c:baseTimeUnit val="months"/>
      </c:dateAx>
      <c:valAx>
        <c:axId val="39430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0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87</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2C1-49F0-BA70-D864B8078DE4}"/>
            </c:ext>
          </c:extLst>
        </c:ser>
        <c:dLbls>
          <c:showLegendKey val="0"/>
          <c:showVal val="0"/>
          <c:showCatName val="0"/>
          <c:showSerName val="0"/>
          <c:showPercent val="0"/>
          <c:showBubbleSize val="0"/>
        </c:dLbls>
        <c:gapWidth val="219"/>
        <c:overlap val="-27"/>
        <c:axId val="394300304"/>
        <c:axId val="394300960"/>
      </c:barChart>
      <c:catAx>
        <c:axId val="39430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00960"/>
        <c:crosses val="autoZero"/>
        <c:auto val="1"/>
        <c:lblAlgn val="ctr"/>
        <c:lblOffset val="100"/>
        <c:noMultiLvlLbl val="0"/>
      </c:catAx>
      <c:valAx>
        <c:axId val="39430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0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0</c:v>
                </c:pt>
                <c:pt idx="2">
                  <c:v>0</c:v>
                </c:pt>
              </c:numCache>
            </c:numRef>
          </c:val>
          <c:extLst>
            <c:ext xmlns:c16="http://schemas.microsoft.com/office/drawing/2014/chart" uri="{C3380CC4-5D6E-409C-BE32-E72D297353CC}">
              <c16:uniqueId val="{00000000-45AA-4B01-81FC-942E5839CAA4}"/>
            </c:ext>
          </c:extLst>
        </c:ser>
        <c:dLbls>
          <c:showLegendKey val="0"/>
          <c:showVal val="0"/>
          <c:showCatName val="0"/>
          <c:showSerName val="0"/>
          <c:showPercent val="0"/>
          <c:showBubbleSize val="0"/>
        </c:dLbls>
        <c:gapWidth val="219"/>
        <c:overlap val="-27"/>
        <c:axId val="401257240"/>
        <c:axId val="401255272"/>
      </c:barChart>
      <c:dateAx>
        <c:axId val="40125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55272"/>
        <c:crosses val="autoZero"/>
        <c:auto val="1"/>
        <c:lblOffset val="100"/>
        <c:baseTimeUnit val="months"/>
      </c:dateAx>
      <c:valAx>
        <c:axId val="40125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5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0</c:v>
                </c:pt>
              </c:numCache>
            </c:numRef>
          </c:val>
          <c:extLst>
            <c:ext xmlns:c16="http://schemas.microsoft.com/office/drawing/2014/chart" uri="{C3380CC4-5D6E-409C-BE32-E72D297353CC}">
              <c16:uniqueId val="{00000000-10A7-4A7B-AF5A-75D1A368BDE0}"/>
            </c:ext>
          </c:extLst>
        </c:ser>
        <c:dLbls>
          <c:showLegendKey val="0"/>
          <c:showVal val="0"/>
          <c:showCatName val="0"/>
          <c:showSerName val="0"/>
          <c:showPercent val="0"/>
          <c:showBubbleSize val="0"/>
        </c:dLbls>
        <c:gapWidth val="219"/>
        <c:overlap val="-27"/>
        <c:axId val="503664576"/>
        <c:axId val="503660640"/>
      </c:barChart>
      <c:dateAx>
        <c:axId val="503664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660640"/>
        <c:crosses val="autoZero"/>
        <c:auto val="1"/>
        <c:lblOffset val="100"/>
        <c:baseTimeUnit val="months"/>
      </c:dateAx>
      <c:valAx>
        <c:axId val="50366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66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CF3-46D4-B9F6-0BDF45926511}"/>
            </c:ext>
          </c:extLst>
        </c:ser>
        <c:dLbls>
          <c:showLegendKey val="0"/>
          <c:showVal val="0"/>
          <c:showCatName val="0"/>
          <c:showSerName val="0"/>
          <c:showPercent val="0"/>
          <c:showBubbleSize val="0"/>
        </c:dLbls>
        <c:gapWidth val="219"/>
        <c:overlap val="-27"/>
        <c:axId val="503661624"/>
        <c:axId val="503664904"/>
      </c:barChart>
      <c:dateAx>
        <c:axId val="503661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664904"/>
        <c:crosses val="autoZero"/>
        <c:auto val="1"/>
        <c:lblOffset val="100"/>
        <c:baseTimeUnit val="months"/>
      </c:dateAx>
      <c:valAx>
        <c:axId val="50366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66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D89-42E1-A881-E1CA46C7A374}"/>
            </c:ext>
          </c:extLst>
        </c:ser>
        <c:dLbls>
          <c:showLegendKey val="0"/>
          <c:showVal val="0"/>
          <c:showCatName val="0"/>
          <c:showSerName val="0"/>
          <c:showPercent val="0"/>
          <c:showBubbleSize val="0"/>
        </c:dLbls>
        <c:gapWidth val="219"/>
        <c:overlap val="-27"/>
        <c:axId val="503666544"/>
        <c:axId val="503663592"/>
      </c:barChart>
      <c:catAx>
        <c:axId val="50366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663592"/>
        <c:crosses val="autoZero"/>
        <c:auto val="1"/>
        <c:lblAlgn val="ctr"/>
        <c:lblOffset val="100"/>
        <c:noMultiLvlLbl val="0"/>
      </c:catAx>
      <c:valAx>
        <c:axId val="503663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66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2</c:v>
                </c:pt>
              </c:numCache>
            </c:numRef>
          </c:val>
          <c:extLst>
            <c:ext xmlns:c16="http://schemas.microsoft.com/office/drawing/2014/chart" uri="{C3380CC4-5D6E-409C-BE32-E72D297353CC}">
              <c16:uniqueId val="{00000000-4D17-46AA-BEF1-52C427EB1A33}"/>
            </c:ext>
          </c:extLst>
        </c:ser>
        <c:dLbls>
          <c:showLegendKey val="0"/>
          <c:showVal val="0"/>
          <c:showCatName val="0"/>
          <c:showSerName val="0"/>
          <c:showPercent val="0"/>
          <c:showBubbleSize val="0"/>
        </c:dLbls>
        <c:gapWidth val="219"/>
        <c:overlap val="-27"/>
        <c:axId val="503655720"/>
        <c:axId val="254529552"/>
      </c:barChart>
      <c:dateAx>
        <c:axId val="503655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529552"/>
        <c:crosses val="autoZero"/>
        <c:auto val="1"/>
        <c:lblOffset val="100"/>
        <c:baseTimeUnit val="months"/>
      </c:dateAx>
      <c:valAx>
        <c:axId val="25452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65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2024-01</c:v>
                </c:pt>
              </c:strCache>
            </c:strRef>
          </c:cat>
          <c:val>
            <c:numRef>
              <c:f>Sheet1!$B$2</c:f>
              <c:numCache>
                <c:formatCode>General</c:formatCode>
                <c:ptCount val="1"/>
                <c:pt idx="0">
                  <c:v>45</c:v>
                </c:pt>
              </c:numCache>
            </c:numRef>
          </c:val>
          <c:extLst>
            <c:ext xmlns:c16="http://schemas.microsoft.com/office/drawing/2014/chart" uri="{C3380CC4-5D6E-409C-BE32-E72D297353CC}">
              <c16:uniqueId val="{00000000-D1F0-403B-A378-EFF6FB632CC3}"/>
            </c:ext>
          </c:extLst>
        </c:ser>
        <c:dLbls>
          <c:showLegendKey val="0"/>
          <c:showVal val="0"/>
          <c:showCatName val="0"/>
          <c:showSerName val="0"/>
          <c:showPercent val="0"/>
          <c:showBubbleSize val="0"/>
        </c:dLbls>
        <c:gapWidth val="219"/>
        <c:overlap val="-27"/>
        <c:axId val="507875960"/>
        <c:axId val="507872352"/>
      </c:barChart>
      <c:catAx>
        <c:axId val="507875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872352"/>
        <c:crosses val="autoZero"/>
        <c:auto val="1"/>
        <c:lblAlgn val="ctr"/>
        <c:lblOffset val="100"/>
        <c:noMultiLvlLbl val="0"/>
      </c:catAx>
      <c:valAx>
        <c:axId val="50787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87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2024-01</c:v>
                </c:pt>
              </c:strCache>
            </c:strRef>
          </c:cat>
          <c:val>
            <c:numRef>
              <c:f>Sheet1!$B$2</c:f>
              <c:numCache>
                <c:formatCode>General</c:formatCode>
                <c:ptCount val="1"/>
                <c:pt idx="0">
                  <c:v>412</c:v>
                </c:pt>
              </c:numCache>
            </c:numRef>
          </c:val>
          <c:extLst>
            <c:ext xmlns:c16="http://schemas.microsoft.com/office/drawing/2014/chart" uri="{C3380CC4-5D6E-409C-BE32-E72D297353CC}">
              <c16:uniqueId val="{00000000-09E6-4B75-A873-0C31AF715528}"/>
            </c:ext>
          </c:extLst>
        </c:ser>
        <c:dLbls>
          <c:showLegendKey val="0"/>
          <c:showVal val="0"/>
          <c:showCatName val="0"/>
          <c:showSerName val="0"/>
          <c:showPercent val="0"/>
          <c:showBubbleSize val="0"/>
        </c:dLbls>
        <c:gapWidth val="219"/>
        <c:overlap val="-27"/>
        <c:axId val="507871040"/>
        <c:axId val="507872024"/>
      </c:barChart>
      <c:catAx>
        <c:axId val="507871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872024"/>
        <c:crosses val="autoZero"/>
        <c:auto val="1"/>
        <c:lblAlgn val="ctr"/>
        <c:lblOffset val="100"/>
        <c:noMultiLvlLbl val="0"/>
      </c:catAx>
      <c:valAx>
        <c:axId val="50787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87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14433</c:v>
                </c:pt>
              </c:numCache>
            </c:numRef>
          </c:val>
          <c:extLst>
            <c:ext xmlns:c16="http://schemas.microsoft.com/office/drawing/2014/chart" uri="{C3380CC4-5D6E-409C-BE32-E72D297353CC}">
              <c16:uniqueId val="{00000000-342C-4548-9013-5F1C12F40825}"/>
            </c:ext>
          </c:extLst>
        </c:ser>
        <c:dLbls>
          <c:showLegendKey val="0"/>
          <c:showVal val="0"/>
          <c:showCatName val="0"/>
          <c:showSerName val="0"/>
          <c:showPercent val="0"/>
          <c:showBubbleSize val="0"/>
        </c:dLbls>
        <c:gapWidth val="219"/>
        <c:overlap val="-27"/>
        <c:axId val="507869072"/>
        <c:axId val="507866776"/>
      </c:barChart>
      <c:catAx>
        <c:axId val="50786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866776"/>
        <c:crosses val="autoZero"/>
        <c:auto val="1"/>
        <c:lblAlgn val="ctr"/>
        <c:lblOffset val="100"/>
        <c:noMultiLvlLbl val="0"/>
      </c:catAx>
      <c:valAx>
        <c:axId val="50786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86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-1</c:v>
                </c:pt>
              </c:numCache>
            </c:numRef>
          </c:val>
          <c:extLst>
            <c:ext xmlns:c16="http://schemas.microsoft.com/office/drawing/2014/chart" uri="{C3380CC4-5D6E-409C-BE32-E72D297353CC}">
              <c16:uniqueId val="{00000000-609E-401F-85BA-B351A06F0550}"/>
            </c:ext>
          </c:extLst>
        </c:ser>
        <c:dLbls>
          <c:showLegendKey val="0"/>
          <c:showVal val="0"/>
          <c:showCatName val="0"/>
          <c:showSerName val="0"/>
          <c:showPercent val="0"/>
          <c:showBubbleSize val="0"/>
        </c:dLbls>
        <c:gapWidth val="219"/>
        <c:overlap val="-27"/>
        <c:axId val="401351944"/>
        <c:axId val="401358176"/>
      </c:barChart>
      <c:dateAx>
        <c:axId val="401351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58176"/>
        <c:crosses val="autoZero"/>
        <c:auto val="1"/>
        <c:lblOffset val="100"/>
        <c:baseTimeUnit val="months"/>
      </c:dateAx>
      <c:valAx>
        <c:axId val="40135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5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499-4757-9920-5EF53E441E5D}"/>
            </c:ext>
          </c:extLst>
        </c:ser>
        <c:dLbls>
          <c:showLegendKey val="0"/>
          <c:showVal val="0"/>
          <c:showCatName val="0"/>
          <c:showSerName val="0"/>
          <c:showPercent val="0"/>
          <c:showBubbleSize val="0"/>
        </c:dLbls>
        <c:gapWidth val="219"/>
        <c:overlap val="-27"/>
        <c:axId val="401354568"/>
        <c:axId val="401360144"/>
      </c:barChart>
      <c:dateAx>
        <c:axId val="401354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60144"/>
        <c:crosses val="autoZero"/>
        <c:auto val="1"/>
        <c:lblOffset val="100"/>
        <c:baseTimeUnit val="months"/>
      </c:dateAx>
      <c:valAx>
        <c:axId val="40136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5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245</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6F0-45F4-9110-E82D9D01C5D1}"/>
            </c:ext>
          </c:extLst>
        </c:ser>
        <c:dLbls>
          <c:showLegendKey val="0"/>
          <c:showVal val="0"/>
          <c:showCatName val="0"/>
          <c:showSerName val="0"/>
          <c:showPercent val="0"/>
          <c:showBubbleSize val="0"/>
        </c:dLbls>
        <c:gapWidth val="219"/>
        <c:overlap val="-27"/>
        <c:axId val="401253632"/>
        <c:axId val="401257568"/>
      </c:barChart>
      <c:catAx>
        <c:axId val="401253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57568"/>
        <c:crosses val="autoZero"/>
        <c:auto val="1"/>
        <c:lblAlgn val="ctr"/>
        <c:lblOffset val="100"/>
        <c:noMultiLvlLbl val="0"/>
      </c:catAx>
      <c:valAx>
        <c:axId val="40125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5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numCache>
            </c:numRef>
          </c:val>
          <c:extLst>
            <c:ext xmlns:c16="http://schemas.microsoft.com/office/drawing/2014/chart" uri="{C3380CC4-5D6E-409C-BE32-E72D297353CC}">
              <c16:uniqueId val="{00000000-93D0-4FA0-80D3-13F08634954F}"/>
            </c:ext>
          </c:extLst>
        </c:ser>
        <c:dLbls>
          <c:showLegendKey val="0"/>
          <c:showVal val="0"/>
          <c:showCatName val="0"/>
          <c:showSerName val="0"/>
          <c:showPercent val="0"/>
          <c:showBubbleSize val="0"/>
        </c:dLbls>
        <c:gapWidth val="219"/>
        <c:overlap val="-27"/>
        <c:axId val="394300632"/>
        <c:axId val="401356208"/>
      </c:barChart>
      <c:dateAx>
        <c:axId val="39430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56208"/>
        <c:crosses val="autoZero"/>
        <c:auto val="1"/>
        <c:lblOffset val="100"/>
        <c:baseTimeUnit val="months"/>
      </c:dateAx>
      <c:valAx>
        <c:axId val="40135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0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49782-F15C-4EE2-B818-0E0BD2C6BAB4}"/>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802DD18B-76A0-47EB-A1D5-F68A83B62B2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939842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B7197-709E-4175-A022-BCB7059EE76F}"/>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893997C6-3A03-4E46-8142-6B503C7CDA44}"/>
              </a:ext>
            </a:extLst>
          </p:cNvPr>
          <p:cNvGraphicFramePr>
            <a:graphicFrameLocks noGrp="1"/>
          </p:cNvGraphicFramePr>
          <p:nvPr>
            <p:ph type="chart" sz="quarter" idx="13"/>
            <p:extLst>
              <p:ext uri="{D42A27DB-BD31-4B8C-83A1-F6EECF244321}">
                <p14:modId xmlns:p14="http://schemas.microsoft.com/office/powerpoint/2010/main" val="1358117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8BE762-6F1C-41B3-B217-F00220AA1FE8}"/>
              </a:ext>
            </a:extLst>
          </p:cNvPr>
          <p:cNvSpPr>
            <a:spLocks noGrp="1"/>
          </p:cNvSpPr>
          <p:nvPr>
            <p:ph type="body" sz="quarter" idx="14"/>
          </p:nvPr>
        </p:nvSpPr>
        <p:spPr/>
        <p:txBody>
          <a:bodyPr/>
          <a:lstStyle/>
          <a:p>
            <a:r>
              <a:rPr lang="en-US"/>
              <a:t>01/01/2024 - 01/31/2024</a:t>
            </a:r>
          </a:p>
        </p:txBody>
      </p:sp>
      <p:sp>
        <p:nvSpPr>
          <p:cNvPr id="5" name="Footer Placeholder 4">
            <a:extLst>
              <a:ext uri="{FF2B5EF4-FFF2-40B4-BE49-F238E27FC236}">
                <a16:creationId xmlns:a16="http://schemas.microsoft.com/office/drawing/2014/main" id="{99DEEB56-842D-49BD-8ABC-644FBD26E3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4313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04079-2615-4ADF-870D-7FF7F3889AB7}"/>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C523CA88-2156-4E55-84DC-AA5A6EDD3E05}"/>
              </a:ext>
            </a:extLst>
          </p:cNvPr>
          <p:cNvGraphicFramePr>
            <a:graphicFrameLocks noGrp="1"/>
          </p:cNvGraphicFramePr>
          <p:nvPr>
            <p:ph type="tbl" sz="quarter" idx="13"/>
            <p:extLst>
              <p:ext uri="{D42A27DB-BD31-4B8C-83A1-F6EECF244321}">
                <p14:modId xmlns:p14="http://schemas.microsoft.com/office/powerpoint/2010/main" val="3835097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560567"/>
                    </a:ext>
                  </a:extLst>
                </a:gridCol>
                <a:gridCol w="905256">
                  <a:extLst>
                    <a:ext uri="{9D8B030D-6E8A-4147-A177-3AD203B41FA5}">
                      <a16:colId xmlns:a16="http://schemas.microsoft.com/office/drawing/2014/main" val="2627463125"/>
                    </a:ext>
                  </a:extLst>
                </a:gridCol>
                <a:gridCol w="905256">
                  <a:extLst>
                    <a:ext uri="{9D8B030D-6E8A-4147-A177-3AD203B41FA5}">
                      <a16:colId xmlns:a16="http://schemas.microsoft.com/office/drawing/2014/main" val="3793665445"/>
                    </a:ext>
                  </a:extLst>
                </a:gridCol>
                <a:gridCol w="905256">
                  <a:extLst>
                    <a:ext uri="{9D8B030D-6E8A-4147-A177-3AD203B41FA5}">
                      <a16:colId xmlns:a16="http://schemas.microsoft.com/office/drawing/2014/main" val="83716595"/>
                    </a:ext>
                  </a:extLst>
                </a:gridCol>
                <a:gridCol w="905256">
                  <a:extLst>
                    <a:ext uri="{9D8B030D-6E8A-4147-A177-3AD203B41FA5}">
                      <a16:colId xmlns:a16="http://schemas.microsoft.com/office/drawing/2014/main" val="2179831820"/>
                    </a:ext>
                  </a:extLst>
                </a:gridCol>
                <a:gridCol w="905256">
                  <a:extLst>
                    <a:ext uri="{9D8B030D-6E8A-4147-A177-3AD203B41FA5}">
                      <a16:colId xmlns:a16="http://schemas.microsoft.com/office/drawing/2014/main" val="1568584034"/>
                    </a:ext>
                  </a:extLst>
                </a:gridCol>
                <a:gridCol w="905256">
                  <a:extLst>
                    <a:ext uri="{9D8B030D-6E8A-4147-A177-3AD203B41FA5}">
                      <a16:colId xmlns:a16="http://schemas.microsoft.com/office/drawing/2014/main" val="2751009416"/>
                    </a:ext>
                  </a:extLst>
                </a:gridCol>
                <a:gridCol w="905256">
                  <a:extLst>
                    <a:ext uri="{9D8B030D-6E8A-4147-A177-3AD203B41FA5}">
                      <a16:colId xmlns:a16="http://schemas.microsoft.com/office/drawing/2014/main" val="756003695"/>
                    </a:ext>
                  </a:extLst>
                </a:gridCol>
                <a:gridCol w="905256">
                  <a:extLst>
                    <a:ext uri="{9D8B030D-6E8A-4147-A177-3AD203B41FA5}">
                      <a16:colId xmlns:a16="http://schemas.microsoft.com/office/drawing/2014/main" val="117755418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95634884"/>
                  </a:ext>
                </a:extLst>
              </a:tr>
              <a:tr h="370840">
                <a:tc>
                  <a:txBody>
                    <a:bodyPr/>
                    <a:lstStyle/>
                    <a:p>
                      <a:r>
                        <a:rPr lang="en-US" sz="1000"/>
                        <a:t>1907</a:t>
                      </a:r>
                    </a:p>
                  </a:txBody>
                  <a:tcPr/>
                </a:tc>
                <a:tc>
                  <a:txBody>
                    <a:bodyPr/>
                    <a:lstStyle/>
                    <a:p>
                      <a:r>
                        <a:rPr lang="en-US" sz="1000"/>
                        <a:t>-1</a:t>
                      </a:r>
                    </a:p>
                  </a:txBody>
                  <a:tcPr/>
                </a:tc>
                <a:tc>
                  <a:txBody>
                    <a:bodyPr/>
                    <a:lstStyle/>
                    <a:p>
                      <a:r>
                        <a:rPr lang="en-US" sz="1000"/>
                        <a:t>8</a:t>
                      </a:r>
                    </a:p>
                  </a:txBody>
                  <a:tcPr/>
                </a:tc>
                <a:tc>
                  <a:txBody>
                    <a:bodyPr/>
                    <a:lstStyle/>
                    <a:p>
                      <a:r>
                        <a:rPr lang="en-US" sz="1000"/>
                        <a:t>80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0.5703 %</a:t>
                      </a:r>
                    </a:p>
                  </a:txBody>
                  <a:tcPr/>
                </a:tc>
                <a:tc>
                  <a:txBody>
                    <a:bodyPr/>
                    <a:lstStyle/>
                    <a:p>
                      <a:r>
                        <a:rPr lang="en-US" sz="1000"/>
                        <a:t>0.0 %</a:t>
                      </a:r>
                    </a:p>
                  </a:txBody>
                  <a:tcPr/>
                </a:tc>
                <a:extLst>
                  <a:ext uri="{0D108BD9-81ED-4DB2-BD59-A6C34878D82A}">
                    <a16:rowId xmlns:a16="http://schemas.microsoft.com/office/drawing/2014/main" val="1410321039"/>
                  </a:ext>
                </a:extLst>
              </a:tr>
            </a:tbl>
          </a:graphicData>
        </a:graphic>
      </p:graphicFrame>
      <p:sp>
        <p:nvSpPr>
          <p:cNvPr id="4" name="Text Placeholder 3">
            <a:extLst>
              <a:ext uri="{FF2B5EF4-FFF2-40B4-BE49-F238E27FC236}">
                <a16:creationId xmlns:a16="http://schemas.microsoft.com/office/drawing/2014/main" id="{5D729559-55FF-42FF-8C95-D243DE7BA7BB}"/>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31110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3167C-E07C-4656-8199-CFA0C868960E}"/>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6F649D23-70E8-4F3C-A6EE-D1711EFFD9FF}"/>
              </a:ext>
            </a:extLst>
          </p:cNvPr>
          <p:cNvGraphicFramePr>
            <a:graphicFrameLocks noGrp="1"/>
          </p:cNvGraphicFramePr>
          <p:nvPr>
            <p:ph type="chart" sz="quarter" idx="13"/>
            <p:extLst>
              <p:ext uri="{D42A27DB-BD31-4B8C-83A1-F6EECF244321}">
                <p14:modId xmlns:p14="http://schemas.microsoft.com/office/powerpoint/2010/main" val="2466147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760AB4-B24F-4592-B589-108D62395A9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4A9FEA0-ADAF-473B-8CCC-3CBB02D83E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2931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20726-239B-4956-B80A-FBEE098D3AD4}"/>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97C67816-79D3-47B6-8534-78F7410485E1}"/>
              </a:ext>
            </a:extLst>
          </p:cNvPr>
          <p:cNvGraphicFramePr>
            <a:graphicFrameLocks noGrp="1"/>
          </p:cNvGraphicFramePr>
          <p:nvPr>
            <p:ph type="chart" sz="quarter" idx="13"/>
            <p:extLst>
              <p:ext uri="{D42A27DB-BD31-4B8C-83A1-F6EECF244321}">
                <p14:modId xmlns:p14="http://schemas.microsoft.com/office/powerpoint/2010/main" val="239918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51ABF9-372A-4724-BC6B-73A334716DE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805C829-6585-4010-A5A3-1F9AB3C14F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1168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0938E-FF64-427D-877D-18DB8879E3FD}"/>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9C2F9CF1-2E19-49C2-BA23-ABB19A6FCC82}"/>
              </a:ext>
            </a:extLst>
          </p:cNvPr>
          <p:cNvGraphicFramePr>
            <a:graphicFrameLocks noGrp="1"/>
          </p:cNvGraphicFramePr>
          <p:nvPr>
            <p:ph type="chart" sz="quarter" idx="13"/>
            <p:extLst>
              <p:ext uri="{D42A27DB-BD31-4B8C-83A1-F6EECF244321}">
                <p14:modId xmlns:p14="http://schemas.microsoft.com/office/powerpoint/2010/main" val="3938750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FD0869-225A-41D6-9176-D9EF042C5FA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400106B-6504-47AC-97FA-ED468A341A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691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DB352-1A53-4B4A-BACF-2C6E007C4675}"/>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884189D3-FEEC-4801-9D08-B13C4B0D5489}"/>
              </a:ext>
            </a:extLst>
          </p:cNvPr>
          <p:cNvGraphicFramePr>
            <a:graphicFrameLocks noGrp="1"/>
          </p:cNvGraphicFramePr>
          <p:nvPr>
            <p:ph type="chart" sz="quarter" idx="13"/>
            <p:extLst>
              <p:ext uri="{D42A27DB-BD31-4B8C-83A1-F6EECF244321}">
                <p14:modId xmlns:p14="http://schemas.microsoft.com/office/powerpoint/2010/main" val="1918005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B3EB6E-260C-4B4A-9B34-4BD916D7418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E0846C8-535D-4D64-AFD4-E6243B2A99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8550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D1EC6-B446-4518-8FA7-2A6804301F22}"/>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3718B497-BEFB-4C73-A7A8-4C895896F9D8}"/>
              </a:ext>
            </a:extLst>
          </p:cNvPr>
          <p:cNvGraphicFramePr>
            <a:graphicFrameLocks noGrp="1"/>
          </p:cNvGraphicFramePr>
          <p:nvPr>
            <p:ph type="tbl" sz="quarter" idx="13"/>
            <p:extLst>
              <p:ext uri="{D42A27DB-BD31-4B8C-83A1-F6EECF244321}">
                <p14:modId xmlns:p14="http://schemas.microsoft.com/office/powerpoint/2010/main" val="2293987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90085267"/>
                    </a:ext>
                  </a:extLst>
                </a:gridCol>
                <a:gridCol w="1316737">
                  <a:extLst>
                    <a:ext uri="{9D8B030D-6E8A-4147-A177-3AD203B41FA5}">
                      <a16:colId xmlns:a16="http://schemas.microsoft.com/office/drawing/2014/main" val="3526811194"/>
                    </a:ext>
                  </a:extLst>
                </a:gridCol>
                <a:gridCol w="329184">
                  <a:extLst>
                    <a:ext uri="{9D8B030D-6E8A-4147-A177-3AD203B41FA5}">
                      <a16:colId xmlns:a16="http://schemas.microsoft.com/office/drawing/2014/main" val="3289610964"/>
                    </a:ext>
                  </a:extLst>
                </a:gridCol>
                <a:gridCol w="329184">
                  <a:extLst>
                    <a:ext uri="{9D8B030D-6E8A-4147-A177-3AD203B41FA5}">
                      <a16:colId xmlns:a16="http://schemas.microsoft.com/office/drawing/2014/main" val="3669163772"/>
                    </a:ext>
                  </a:extLst>
                </a:gridCol>
                <a:gridCol w="329184">
                  <a:extLst>
                    <a:ext uri="{9D8B030D-6E8A-4147-A177-3AD203B41FA5}">
                      <a16:colId xmlns:a16="http://schemas.microsoft.com/office/drawing/2014/main" val="769633133"/>
                    </a:ext>
                  </a:extLst>
                </a:gridCol>
                <a:gridCol w="329184">
                  <a:extLst>
                    <a:ext uri="{9D8B030D-6E8A-4147-A177-3AD203B41FA5}">
                      <a16:colId xmlns:a16="http://schemas.microsoft.com/office/drawing/2014/main" val="2458083465"/>
                    </a:ext>
                  </a:extLst>
                </a:gridCol>
                <a:gridCol w="329184">
                  <a:extLst>
                    <a:ext uri="{9D8B030D-6E8A-4147-A177-3AD203B41FA5}">
                      <a16:colId xmlns:a16="http://schemas.microsoft.com/office/drawing/2014/main" val="3224515004"/>
                    </a:ext>
                  </a:extLst>
                </a:gridCol>
                <a:gridCol w="329184">
                  <a:extLst>
                    <a:ext uri="{9D8B030D-6E8A-4147-A177-3AD203B41FA5}">
                      <a16:colId xmlns:a16="http://schemas.microsoft.com/office/drawing/2014/main" val="1363760585"/>
                    </a:ext>
                  </a:extLst>
                </a:gridCol>
                <a:gridCol w="329184">
                  <a:extLst>
                    <a:ext uri="{9D8B030D-6E8A-4147-A177-3AD203B41FA5}">
                      <a16:colId xmlns:a16="http://schemas.microsoft.com/office/drawing/2014/main" val="742381062"/>
                    </a:ext>
                  </a:extLst>
                </a:gridCol>
                <a:gridCol w="329184">
                  <a:extLst>
                    <a:ext uri="{9D8B030D-6E8A-4147-A177-3AD203B41FA5}">
                      <a16:colId xmlns:a16="http://schemas.microsoft.com/office/drawing/2014/main" val="3652305401"/>
                    </a:ext>
                  </a:extLst>
                </a:gridCol>
                <a:gridCol w="329184">
                  <a:extLst>
                    <a:ext uri="{9D8B030D-6E8A-4147-A177-3AD203B41FA5}">
                      <a16:colId xmlns:a16="http://schemas.microsoft.com/office/drawing/2014/main" val="3360758904"/>
                    </a:ext>
                  </a:extLst>
                </a:gridCol>
                <a:gridCol w="329184">
                  <a:extLst>
                    <a:ext uri="{9D8B030D-6E8A-4147-A177-3AD203B41FA5}">
                      <a16:colId xmlns:a16="http://schemas.microsoft.com/office/drawing/2014/main" val="699292845"/>
                    </a:ext>
                  </a:extLst>
                </a:gridCol>
                <a:gridCol w="329184">
                  <a:extLst>
                    <a:ext uri="{9D8B030D-6E8A-4147-A177-3AD203B41FA5}">
                      <a16:colId xmlns:a16="http://schemas.microsoft.com/office/drawing/2014/main" val="490885381"/>
                    </a:ext>
                  </a:extLst>
                </a:gridCol>
                <a:gridCol w="329184">
                  <a:extLst>
                    <a:ext uri="{9D8B030D-6E8A-4147-A177-3AD203B41FA5}">
                      <a16:colId xmlns:a16="http://schemas.microsoft.com/office/drawing/2014/main" val="4119356771"/>
                    </a:ext>
                  </a:extLst>
                </a:gridCol>
                <a:gridCol w="329184">
                  <a:extLst>
                    <a:ext uri="{9D8B030D-6E8A-4147-A177-3AD203B41FA5}">
                      <a16:colId xmlns:a16="http://schemas.microsoft.com/office/drawing/2014/main" val="2297044622"/>
                    </a:ext>
                  </a:extLst>
                </a:gridCol>
                <a:gridCol w="329184">
                  <a:extLst>
                    <a:ext uri="{9D8B030D-6E8A-4147-A177-3AD203B41FA5}">
                      <a16:colId xmlns:a16="http://schemas.microsoft.com/office/drawing/2014/main" val="1296465377"/>
                    </a:ext>
                  </a:extLst>
                </a:gridCol>
                <a:gridCol w="329184">
                  <a:extLst>
                    <a:ext uri="{9D8B030D-6E8A-4147-A177-3AD203B41FA5}">
                      <a16:colId xmlns:a16="http://schemas.microsoft.com/office/drawing/2014/main" val="1896860818"/>
                    </a:ext>
                  </a:extLst>
                </a:gridCol>
                <a:gridCol w="329184">
                  <a:extLst>
                    <a:ext uri="{9D8B030D-6E8A-4147-A177-3AD203B41FA5}">
                      <a16:colId xmlns:a16="http://schemas.microsoft.com/office/drawing/2014/main" val="2382102061"/>
                    </a:ext>
                  </a:extLst>
                </a:gridCol>
                <a:gridCol w="329184">
                  <a:extLst>
                    <a:ext uri="{9D8B030D-6E8A-4147-A177-3AD203B41FA5}">
                      <a16:colId xmlns:a16="http://schemas.microsoft.com/office/drawing/2014/main" val="3026928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20369918"/>
                  </a:ext>
                </a:extLst>
              </a:tr>
            </a:tbl>
          </a:graphicData>
        </a:graphic>
      </p:graphicFrame>
      <p:sp>
        <p:nvSpPr>
          <p:cNvPr id="4" name="Text Placeholder 3">
            <a:extLst>
              <a:ext uri="{FF2B5EF4-FFF2-40B4-BE49-F238E27FC236}">
                <a16:creationId xmlns:a16="http://schemas.microsoft.com/office/drawing/2014/main" id="{3834F132-521C-493C-837F-BF2FDE5C1862}"/>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791394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860E3-EF5D-4A6B-8960-79513BDB7149}"/>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E46EFC50-6C1F-42A0-B621-791A2E1CE1AC}"/>
              </a:ext>
            </a:extLst>
          </p:cNvPr>
          <p:cNvGraphicFramePr>
            <a:graphicFrameLocks noGrp="1"/>
          </p:cNvGraphicFramePr>
          <p:nvPr>
            <p:ph type="tbl" sz="quarter" idx="13"/>
            <p:extLst>
              <p:ext uri="{D42A27DB-BD31-4B8C-83A1-F6EECF244321}">
                <p14:modId xmlns:p14="http://schemas.microsoft.com/office/powerpoint/2010/main" val="4278445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58504877"/>
                    </a:ext>
                  </a:extLst>
                </a:gridCol>
                <a:gridCol w="1316737">
                  <a:extLst>
                    <a:ext uri="{9D8B030D-6E8A-4147-A177-3AD203B41FA5}">
                      <a16:colId xmlns:a16="http://schemas.microsoft.com/office/drawing/2014/main" val="3582496903"/>
                    </a:ext>
                  </a:extLst>
                </a:gridCol>
                <a:gridCol w="329184">
                  <a:extLst>
                    <a:ext uri="{9D8B030D-6E8A-4147-A177-3AD203B41FA5}">
                      <a16:colId xmlns:a16="http://schemas.microsoft.com/office/drawing/2014/main" val="1402136182"/>
                    </a:ext>
                  </a:extLst>
                </a:gridCol>
                <a:gridCol w="329184">
                  <a:extLst>
                    <a:ext uri="{9D8B030D-6E8A-4147-A177-3AD203B41FA5}">
                      <a16:colId xmlns:a16="http://schemas.microsoft.com/office/drawing/2014/main" val="2130030787"/>
                    </a:ext>
                  </a:extLst>
                </a:gridCol>
                <a:gridCol w="329184">
                  <a:extLst>
                    <a:ext uri="{9D8B030D-6E8A-4147-A177-3AD203B41FA5}">
                      <a16:colId xmlns:a16="http://schemas.microsoft.com/office/drawing/2014/main" val="2022064151"/>
                    </a:ext>
                  </a:extLst>
                </a:gridCol>
                <a:gridCol w="329184">
                  <a:extLst>
                    <a:ext uri="{9D8B030D-6E8A-4147-A177-3AD203B41FA5}">
                      <a16:colId xmlns:a16="http://schemas.microsoft.com/office/drawing/2014/main" val="4207492305"/>
                    </a:ext>
                  </a:extLst>
                </a:gridCol>
                <a:gridCol w="329184">
                  <a:extLst>
                    <a:ext uri="{9D8B030D-6E8A-4147-A177-3AD203B41FA5}">
                      <a16:colId xmlns:a16="http://schemas.microsoft.com/office/drawing/2014/main" val="2240753007"/>
                    </a:ext>
                  </a:extLst>
                </a:gridCol>
                <a:gridCol w="329184">
                  <a:extLst>
                    <a:ext uri="{9D8B030D-6E8A-4147-A177-3AD203B41FA5}">
                      <a16:colId xmlns:a16="http://schemas.microsoft.com/office/drawing/2014/main" val="2815344272"/>
                    </a:ext>
                  </a:extLst>
                </a:gridCol>
                <a:gridCol w="329184">
                  <a:extLst>
                    <a:ext uri="{9D8B030D-6E8A-4147-A177-3AD203B41FA5}">
                      <a16:colId xmlns:a16="http://schemas.microsoft.com/office/drawing/2014/main" val="2408483602"/>
                    </a:ext>
                  </a:extLst>
                </a:gridCol>
                <a:gridCol w="329184">
                  <a:extLst>
                    <a:ext uri="{9D8B030D-6E8A-4147-A177-3AD203B41FA5}">
                      <a16:colId xmlns:a16="http://schemas.microsoft.com/office/drawing/2014/main" val="282973442"/>
                    </a:ext>
                  </a:extLst>
                </a:gridCol>
                <a:gridCol w="329184">
                  <a:extLst>
                    <a:ext uri="{9D8B030D-6E8A-4147-A177-3AD203B41FA5}">
                      <a16:colId xmlns:a16="http://schemas.microsoft.com/office/drawing/2014/main" val="2310175743"/>
                    </a:ext>
                  </a:extLst>
                </a:gridCol>
                <a:gridCol w="329184">
                  <a:extLst>
                    <a:ext uri="{9D8B030D-6E8A-4147-A177-3AD203B41FA5}">
                      <a16:colId xmlns:a16="http://schemas.microsoft.com/office/drawing/2014/main" val="760409272"/>
                    </a:ext>
                  </a:extLst>
                </a:gridCol>
                <a:gridCol w="329184">
                  <a:extLst>
                    <a:ext uri="{9D8B030D-6E8A-4147-A177-3AD203B41FA5}">
                      <a16:colId xmlns:a16="http://schemas.microsoft.com/office/drawing/2014/main" val="2006283680"/>
                    </a:ext>
                  </a:extLst>
                </a:gridCol>
                <a:gridCol w="329184">
                  <a:extLst>
                    <a:ext uri="{9D8B030D-6E8A-4147-A177-3AD203B41FA5}">
                      <a16:colId xmlns:a16="http://schemas.microsoft.com/office/drawing/2014/main" val="1845536686"/>
                    </a:ext>
                  </a:extLst>
                </a:gridCol>
                <a:gridCol w="329184">
                  <a:extLst>
                    <a:ext uri="{9D8B030D-6E8A-4147-A177-3AD203B41FA5}">
                      <a16:colId xmlns:a16="http://schemas.microsoft.com/office/drawing/2014/main" val="504886704"/>
                    </a:ext>
                  </a:extLst>
                </a:gridCol>
                <a:gridCol w="329184">
                  <a:extLst>
                    <a:ext uri="{9D8B030D-6E8A-4147-A177-3AD203B41FA5}">
                      <a16:colId xmlns:a16="http://schemas.microsoft.com/office/drawing/2014/main" val="385580562"/>
                    </a:ext>
                  </a:extLst>
                </a:gridCol>
                <a:gridCol w="329184">
                  <a:extLst>
                    <a:ext uri="{9D8B030D-6E8A-4147-A177-3AD203B41FA5}">
                      <a16:colId xmlns:a16="http://schemas.microsoft.com/office/drawing/2014/main" val="3774930413"/>
                    </a:ext>
                  </a:extLst>
                </a:gridCol>
                <a:gridCol w="329184">
                  <a:extLst>
                    <a:ext uri="{9D8B030D-6E8A-4147-A177-3AD203B41FA5}">
                      <a16:colId xmlns:a16="http://schemas.microsoft.com/office/drawing/2014/main" val="14639549"/>
                    </a:ext>
                  </a:extLst>
                </a:gridCol>
                <a:gridCol w="329184">
                  <a:extLst>
                    <a:ext uri="{9D8B030D-6E8A-4147-A177-3AD203B41FA5}">
                      <a16:colId xmlns:a16="http://schemas.microsoft.com/office/drawing/2014/main" val="2307780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9392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- 2024-01-08 16:00:24</a:t>
                      </a:r>
                      <a:r>
                        <a:rPr kumimoji="0" lang="en-US" sz="1000" b="0" i="0" u="none" strike="noStrike" kern="1200" cap="none" spc="0" normalizeH="0" baseline="0" noProof="0">
                          <a:ln>
                            <a:noFill/>
                          </a:ln>
                          <a:solidFill>
                            <a:prstClr val="black"/>
                          </a:solidFill>
                          <a:effectLst/>
                          <a:uLnTx/>
                          <a:uFillTx/>
                          <a:latin typeface="Calibri"/>
                          <a:ea typeface="+mn-ea"/>
                          <a:cs typeface="+mn-cs"/>
                        </a:rPr>
                        <a:t>
 Join us in congratulating Cathy Migita on her promotion to Assistant Vice President! Cathy oversees our Personal Lines Underwriting and Customer Service teams. She started with FICOH in 2009 as a Personal Lines Underwriter before being promoted to Supervisor in 2013 and Manager in 2018. We’re excited for the contributions Cathy will make as a member of our officer team. Learn more here: https://www.ficoh.com/about-us/news/first-insurance-appoints-new-officer/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https://quintly-eu-image-storage.s3.amazonaws.com/17ae3836335657ff0a83f20c7d11e5e8/9cf79c5f150505ee2fee87dbe7919c2f.jpg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71781444"/>
                  </a:ext>
                </a:extLst>
              </a:tr>
            </a:tbl>
          </a:graphicData>
        </a:graphic>
      </p:graphicFrame>
      <p:sp>
        <p:nvSpPr>
          <p:cNvPr id="4" name="Text Placeholder 3">
            <a:extLst>
              <a:ext uri="{FF2B5EF4-FFF2-40B4-BE49-F238E27FC236}">
                <a16:creationId xmlns:a16="http://schemas.microsoft.com/office/drawing/2014/main" id="{D35C31A1-40C5-43EA-BB26-ADA037CF3C6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928546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F9972-CC0A-4818-AF64-1D7416B59EC7}"/>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DDAC32F5-EB68-41E9-9EB7-CAFB1963C0B7}"/>
              </a:ext>
            </a:extLst>
          </p:cNvPr>
          <p:cNvGraphicFramePr>
            <a:graphicFrameLocks noGrp="1"/>
          </p:cNvGraphicFramePr>
          <p:nvPr>
            <p:ph type="tbl" sz="quarter" idx="13"/>
            <p:extLst>
              <p:ext uri="{D42A27DB-BD31-4B8C-83A1-F6EECF244321}">
                <p14:modId xmlns:p14="http://schemas.microsoft.com/office/powerpoint/2010/main" val="2098630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6681338"/>
                    </a:ext>
                  </a:extLst>
                </a:gridCol>
                <a:gridCol w="1316737">
                  <a:extLst>
                    <a:ext uri="{9D8B030D-6E8A-4147-A177-3AD203B41FA5}">
                      <a16:colId xmlns:a16="http://schemas.microsoft.com/office/drawing/2014/main" val="1193675348"/>
                    </a:ext>
                  </a:extLst>
                </a:gridCol>
                <a:gridCol w="329184">
                  <a:extLst>
                    <a:ext uri="{9D8B030D-6E8A-4147-A177-3AD203B41FA5}">
                      <a16:colId xmlns:a16="http://schemas.microsoft.com/office/drawing/2014/main" val="2623729074"/>
                    </a:ext>
                  </a:extLst>
                </a:gridCol>
                <a:gridCol w="329184">
                  <a:extLst>
                    <a:ext uri="{9D8B030D-6E8A-4147-A177-3AD203B41FA5}">
                      <a16:colId xmlns:a16="http://schemas.microsoft.com/office/drawing/2014/main" val="523730220"/>
                    </a:ext>
                  </a:extLst>
                </a:gridCol>
                <a:gridCol w="329184">
                  <a:extLst>
                    <a:ext uri="{9D8B030D-6E8A-4147-A177-3AD203B41FA5}">
                      <a16:colId xmlns:a16="http://schemas.microsoft.com/office/drawing/2014/main" val="1479992106"/>
                    </a:ext>
                  </a:extLst>
                </a:gridCol>
                <a:gridCol w="329184">
                  <a:extLst>
                    <a:ext uri="{9D8B030D-6E8A-4147-A177-3AD203B41FA5}">
                      <a16:colId xmlns:a16="http://schemas.microsoft.com/office/drawing/2014/main" val="854220586"/>
                    </a:ext>
                  </a:extLst>
                </a:gridCol>
                <a:gridCol w="329184">
                  <a:extLst>
                    <a:ext uri="{9D8B030D-6E8A-4147-A177-3AD203B41FA5}">
                      <a16:colId xmlns:a16="http://schemas.microsoft.com/office/drawing/2014/main" val="4225168214"/>
                    </a:ext>
                  </a:extLst>
                </a:gridCol>
                <a:gridCol w="329184">
                  <a:extLst>
                    <a:ext uri="{9D8B030D-6E8A-4147-A177-3AD203B41FA5}">
                      <a16:colId xmlns:a16="http://schemas.microsoft.com/office/drawing/2014/main" val="4230359108"/>
                    </a:ext>
                  </a:extLst>
                </a:gridCol>
                <a:gridCol w="329184">
                  <a:extLst>
                    <a:ext uri="{9D8B030D-6E8A-4147-A177-3AD203B41FA5}">
                      <a16:colId xmlns:a16="http://schemas.microsoft.com/office/drawing/2014/main" val="594805987"/>
                    </a:ext>
                  </a:extLst>
                </a:gridCol>
                <a:gridCol w="329184">
                  <a:extLst>
                    <a:ext uri="{9D8B030D-6E8A-4147-A177-3AD203B41FA5}">
                      <a16:colId xmlns:a16="http://schemas.microsoft.com/office/drawing/2014/main" val="3760627588"/>
                    </a:ext>
                  </a:extLst>
                </a:gridCol>
                <a:gridCol w="329184">
                  <a:extLst>
                    <a:ext uri="{9D8B030D-6E8A-4147-A177-3AD203B41FA5}">
                      <a16:colId xmlns:a16="http://schemas.microsoft.com/office/drawing/2014/main" val="3233356570"/>
                    </a:ext>
                  </a:extLst>
                </a:gridCol>
                <a:gridCol w="329184">
                  <a:extLst>
                    <a:ext uri="{9D8B030D-6E8A-4147-A177-3AD203B41FA5}">
                      <a16:colId xmlns:a16="http://schemas.microsoft.com/office/drawing/2014/main" val="462655737"/>
                    </a:ext>
                  </a:extLst>
                </a:gridCol>
                <a:gridCol w="329184">
                  <a:extLst>
                    <a:ext uri="{9D8B030D-6E8A-4147-A177-3AD203B41FA5}">
                      <a16:colId xmlns:a16="http://schemas.microsoft.com/office/drawing/2014/main" val="368230785"/>
                    </a:ext>
                  </a:extLst>
                </a:gridCol>
                <a:gridCol w="329184">
                  <a:extLst>
                    <a:ext uri="{9D8B030D-6E8A-4147-A177-3AD203B41FA5}">
                      <a16:colId xmlns:a16="http://schemas.microsoft.com/office/drawing/2014/main" val="488994372"/>
                    </a:ext>
                  </a:extLst>
                </a:gridCol>
                <a:gridCol w="329184">
                  <a:extLst>
                    <a:ext uri="{9D8B030D-6E8A-4147-A177-3AD203B41FA5}">
                      <a16:colId xmlns:a16="http://schemas.microsoft.com/office/drawing/2014/main" val="1657878884"/>
                    </a:ext>
                  </a:extLst>
                </a:gridCol>
                <a:gridCol w="329184">
                  <a:extLst>
                    <a:ext uri="{9D8B030D-6E8A-4147-A177-3AD203B41FA5}">
                      <a16:colId xmlns:a16="http://schemas.microsoft.com/office/drawing/2014/main" val="2516457189"/>
                    </a:ext>
                  </a:extLst>
                </a:gridCol>
                <a:gridCol w="329184">
                  <a:extLst>
                    <a:ext uri="{9D8B030D-6E8A-4147-A177-3AD203B41FA5}">
                      <a16:colId xmlns:a16="http://schemas.microsoft.com/office/drawing/2014/main" val="1290207764"/>
                    </a:ext>
                  </a:extLst>
                </a:gridCol>
                <a:gridCol w="329184">
                  <a:extLst>
                    <a:ext uri="{9D8B030D-6E8A-4147-A177-3AD203B41FA5}">
                      <a16:colId xmlns:a16="http://schemas.microsoft.com/office/drawing/2014/main" val="1182178742"/>
                    </a:ext>
                  </a:extLst>
                </a:gridCol>
                <a:gridCol w="329184">
                  <a:extLst>
                    <a:ext uri="{9D8B030D-6E8A-4147-A177-3AD203B41FA5}">
                      <a16:colId xmlns:a16="http://schemas.microsoft.com/office/drawing/2014/main" val="4100060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8116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- 2024-01-10 16:00:31</a:t>
                      </a:r>
                      <a:r>
                        <a:rPr kumimoji="0" lang="en-US" sz="1000" b="0" i="0" u="none" strike="noStrike" kern="1200" cap="none" spc="0" normalizeH="0" baseline="0" noProof="0">
                          <a:ln>
                            <a:noFill/>
                          </a:ln>
                          <a:solidFill>
                            <a:prstClr val="black"/>
                          </a:solidFill>
                          <a:effectLst/>
                          <a:uLnTx/>
                          <a:uFillTx/>
                          <a:latin typeface="Calibri"/>
                          <a:ea typeface="+mn-ea"/>
                          <a:cs typeface="+mn-cs"/>
                        </a:rPr>
                        <a:t>
 Our associates lead the charge in helping FICOH make a positive difference in our community. Last year alone they donated more than 850 volunteer hours as members of our First Community Action Team, or First CAT. We’re excited to introduce our 2024-2025 First CAT committee co-chairs, Noe T. and Travis E. Throughout the year, our First CAT committee organizes opportunities for our associates to volunteer and give back. Mahalo to Noe and Travis for their part in keeping our commitment to volunteer service strong. We will keep you posted on what we’re up to in the community in 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https://quintly-eu-image-storage.s3.amazonaws.com/17ae3836335657ff0a83f20c7d11e5e8/b08e4f35c51bac51e880d1c063cff66e.jpg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47335550"/>
                  </a:ext>
                </a:extLst>
              </a:tr>
            </a:tbl>
          </a:graphicData>
        </a:graphic>
      </p:graphicFrame>
      <p:sp>
        <p:nvSpPr>
          <p:cNvPr id="4" name="Text Placeholder 3">
            <a:extLst>
              <a:ext uri="{FF2B5EF4-FFF2-40B4-BE49-F238E27FC236}">
                <a16:creationId xmlns:a16="http://schemas.microsoft.com/office/drawing/2014/main" id="{1ABC49DD-13C8-4D36-B420-0A6A072146FF}"/>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442320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C6384-843C-4CBA-B5E1-B8D40343D3B2}"/>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6360F2BF-0EB9-40AB-9AF3-F6AE8ADEC6B8}"/>
              </a:ext>
            </a:extLst>
          </p:cNvPr>
          <p:cNvGraphicFramePr>
            <a:graphicFrameLocks noGrp="1"/>
          </p:cNvGraphicFramePr>
          <p:nvPr>
            <p:ph type="tbl" sz="quarter" idx="13"/>
            <p:extLst>
              <p:ext uri="{D42A27DB-BD31-4B8C-83A1-F6EECF244321}">
                <p14:modId xmlns:p14="http://schemas.microsoft.com/office/powerpoint/2010/main" val="954324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91950396"/>
                    </a:ext>
                  </a:extLst>
                </a:gridCol>
                <a:gridCol w="1316737">
                  <a:extLst>
                    <a:ext uri="{9D8B030D-6E8A-4147-A177-3AD203B41FA5}">
                      <a16:colId xmlns:a16="http://schemas.microsoft.com/office/drawing/2014/main" val="2231189440"/>
                    </a:ext>
                  </a:extLst>
                </a:gridCol>
                <a:gridCol w="329184">
                  <a:extLst>
                    <a:ext uri="{9D8B030D-6E8A-4147-A177-3AD203B41FA5}">
                      <a16:colId xmlns:a16="http://schemas.microsoft.com/office/drawing/2014/main" val="1398660800"/>
                    </a:ext>
                  </a:extLst>
                </a:gridCol>
                <a:gridCol w="329184">
                  <a:extLst>
                    <a:ext uri="{9D8B030D-6E8A-4147-A177-3AD203B41FA5}">
                      <a16:colId xmlns:a16="http://schemas.microsoft.com/office/drawing/2014/main" val="1458951364"/>
                    </a:ext>
                  </a:extLst>
                </a:gridCol>
                <a:gridCol w="329184">
                  <a:extLst>
                    <a:ext uri="{9D8B030D-6E8A-4147-A177-3AD203B41FA5}">
                      <a16:colId xmlns:a16="http://schemas.microsoft.com/office/drawing/2014/main" val="2077218867"/>
                    </a:ext>
                  </a:extLst>
                </a:gridCol>
                <a:gridCol w="329184">
                  <a:extLst>
                    <a:ext uri="{9D8B030D-6E8A-4147-A177-3AD203B41FA5}">
                      <a16:colId xmlns:a16="http://schemas.microsoft.com/office/drawing/2014/main" val="2181911846"/>
                    </a:ext>
                  </a:extLst>
                </a:gridCol>
                <a:gridCol w="329184">
                  <a:extLst>
                    <a:ext uri="{9D8B030D-6E8A-4147-A177-3AD203B41FA5}">
                      <a16:colId xmlns:a16="http://schemas.microsoft.com/office/drawing/2014/main" val="15800710"/>
                    </a:ext>
                  </a:extLst>
                </a:gridCol>
                <a:gridCol w="329184">
                  <a:extLst>
                    <a:ext uri="{9D8B030D-6E8A-4147-A177-3AD203B41FA5}">
                      <a16:colId xmlns:a16="http://schemas.microsoft.com/office/drawing/2014/main" val="1885682525"/>
                    </a:ext>
                  </a:extLst>
                </a:gridCol>
                <a:gridCol w="329184">
                  <a:extLst>
                    <a:ext uri="{9D8B030D-6E8A-4147-A177-3AD203B41FA5}">
                      <a16:colId xmlns:a16="http://schemas.microsoft.com/office/drawing/2014/main" val="4156426694"/>
                    </a:ext>
                  </a:extLst>
                </a:gridCol>
                <a:gridCol w="329184">
                  <a:extLst>
                    <a:ext uri="{9D8B030D-6E8A-4147-A177-3AD203B41FA5}">
                      <a16:colId xmlns:a16="http://schemas.microsoft.com/office/drawing/2014/main" val="3934295322"/>
                    </a:ext>
                  </a:extLst>
                </a:gridCol>
                <a:gridCol w="329184">
                  <a:extLst>
                    <a:ext uri="{9D8B030D-6E8A-4147-A177-3AD203B41FA5}">
                      <a16:colId xmlns:a16="http://schemas.microsoft.com/office/drawing/2014/main" val="1769600340"/>
                    </a:ext>
                  </a:extLst>
                </a:gridCol>
                <a:gridCol w="329184">
                  <a:extLst>
                    <a:ext uri="{9D8B030D-6E8A-4147-A177-3AD203B41FA5}">
                      <a16:colId xmlns:a16="http://schemas.microsoft.com/office/drawing/2014/main" val="3990132489"/>
                    </a:ext>
                  </a:extLst>
                </a:gridCol>
                <a:gridCol w="329184">
                  <a:extLst>
                    <a:ext uri="{9D8B030D-6E8A-4147-A177-3AD203B41FA5}">
                      <a16:colId xmlns:a16="http://schemas.microsoft.com/office/drawing/2014/main" val="732724531"/>
                    </a:ext>
                  </a:extLst>
                </a:gridCol>
                <a:gridCol w="329184">
                  <a:extLst>
                    <a:ext uri="{9D8B030D-6E8A-4147-A177-3AD203B41FA5}">
                      <a16:colId xmlns:a16="http://schemas.microsoft.com/office/drawing/2014/main" val="1860476146"/>
                    </a:ext>
                  </a:extLst>
                </a:gridCol>
                <a:gridCol w="329184">
                  <a:extLst>
                    <a:ext uri="{9D8B030D-6E8A-4147-A177-3AD203B41FA5}">
                      <a16:colId xmlns:a16="http://schemas.microsoft.com/office/drawing/2014/main" val="3938156753"/>
                    </a:ext>
                  </a:extLst>
                </a:gridCol>
                <a:gridCol w="329184">
                  <a:extLst>
                    <a:ext uri="{9D8B030D-6E8A-4147-A177-3AD203B41FA5}">
                      <a16:colId xmlns:a16="http://schemas.microsoft.com/office/drawing/2014/main" val="4052650607"/>
                    </a:ext>
                  </a:extLst>
                </a:gridCol>
                <a:gridCol w="329184">
                  <a:extLst>
                    <a:ext uri="{9D8B030D-6E8A-4147-A177-3AD203B41FA5}">
                      <a16:colId xmlns:a16="http://schemas.microsoft.com/office/drawing/2014/main" val="343856224"/>
                    </a:ext>
                  </a:extLst>
                </a:gridCol>
                <a:gridCol w="329184">
                  <a:extLst>
                    <a:ext uri="{9D8B030D-6E8A-4147-A177-3AD203B41FA5}">
                      <a16:colId xmlns:a16="http://schemas.microsoft.com/office/drawing/2014/main" val="4160128532"/>
                    </a:ext>
                  </a:extLst>
                </a:gridCol>
                <a:gridCol w="329184">
                  <a:extLst>
                    <a:ext uri="{9D8B030D-6E8A-4147-A177-3AD203B41FA5}">
                      <a16:colId xmlns:a16="http://schemas.microsoft.com/office/drawing/2014/main" val="1092829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26004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- 2024-01-02 16:03:06</a:t>
                      </a:r>
                      <a:r>
                        <a:rPr kumimoji="0" lang="en-US" sz="1000" b="0" i="0" u="none" strike="noStrike" kern="1200" cap="none" spc="0" normalizeH="0" baseline="0" noProof="0">
                          <a:ln>
                            <a:noFill/>
                          </a:ln>
                          <a:solidFill>
                            <a:prstClr val="black"/>
                          </a:solidFill>
                          <a:effectLst/>
                          <a:uLnTx/>
                          <a:uFillTx/>
                          <a:latin typeface="Calibri"/>
                          <a:ea typeface="+mn-ea"/>
                          <a:cs typeface="+mn-cs"/>
                        </a:rPr>
                        <a:t>
 As we welcome the new year, we wanted to take a moment to reflect on the many memories we made in 2023. Check out these highlights. Here’s to making many more memories in 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https://quintly-eu-image-storage.s3.amazonaws.com/17ae3836335657ff0a83f20c7d11e5e8/0d8e2ddf05fbd5ea14ccfe3c95c15569.jpg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18147927"/>
                  </a:ext>
                </a:extLst>
              </a:tr>
            </a:tbl>
          </a:graphicData>
        </a:graphic>
      </p:graphicFrame>
      <p:sp>
        <p:nvSpPr>
          <p:cNvPr id="4" name="Text Placeholder 3">
            <a:extLst>
              <a:ext uri="{FF2B5EF4-FFF2-40B4-BE49-F238E27FC236}">
                <a16:creationId xmlns:a16="http://schemas.microsoft.com/office/drawing/2014/main" id="{35484E36-9F04-4CC1-8F7D-3998F49A122C}"/>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317823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27543-18BF-43F5-AC24-1F54A2E25906}"/>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856AF1CA-7607-4224-A6B9-416CF47E86A8}"/>
              </a:ext>
            </a:extLst>
          </p:cNvPr>
          <p:cNvGraphicFramePr>
            <a:graphicFrameLocks noGrp="1"/>
          </p:cNvGraphicFramePr>
          <p:nvPr>
            <p:ph type="tbl" sz="quarter" idx="13"/>
            <p:extLst>
              <p:ext uri="{D42A27DB-BD31-4B8C-83A1-F6EECF244321}">
                <p14:modId xmlns:p14="http://schemas.microsoft.com/office/powerpoint/2010/main" val="4064682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279343969"/>
                    </a:ext>
                  </a:extLst>
                </a:gridCol>
                <a:gridCol w="576072">
                  <a:extLst>
                    <a:ext uri="{9D8B030D-6E8A-4147-A177-3AD203B41FA5}">
                      <a16:colId xmlns:a16="http://schemas.microsoft.com/office/drawing/2014/main" val="1285519841"/>
                    </a:ext>
                  </a:extLst>
                </a:gridCol>
                <a:gridCol w="576072">
                  <a:extLst>
                    <a:ext uri="{9D8B030D-6E8A-4147-A177-3AD203B41FA5}">
                      <a16:colId xmlns:a16="http://schemas.microsoft.com/office/drawing/2014/main" val="61481519"/>
                    </a:ext>
                  </a:extLst>
                </a:gridCol>
                <a:gridCol w="576072">
                  <a:extLst>
                    <a:ext uri="{9D8B030D-6E8A-4147-A177-3AD203B41FA5}">
                      <a16:colId xmlns:a16="http://schemas.microsoft.com/office/drawing/2014/main" val="2205464297"/>
                    </a:ext>
                  </a:extLst>
                </a:gridCol>
                <a:gridCol w="576072">
                  <a:extLst>
                    <a:ext uri="{9D8B030D-6E8A-4147-A177-3AD203B41FA5}">
                      <a16:colId xmlns:a16="http://schemas.microsoft.com/office/drawing/2014/main" val="3736022097"/>
                    </a:ext>
                  </a:extLst>
                </a:gridCol>
                <a:gridCol w="576072">
                  <a:extLst>
                    <a:ext uri="{9D8B030D-6E8A-4147-A177-3AD203B41FA5}">
                      <a16:colId xmlns:a16="http://schemas.microsoft.com/office/drawing/2014/main" val="781863465"/>
                    </a:ext>
                  </a:extLst>
                </a:gridCol>
                <a:gridCol w="576072">
                  <a:extLst>
                    <a:ext uri="{9D8B030D-6E8A-4147-A177-3AD203B41FA5}">
                      <a16:colId xmlns:a16="http://schemas.microsoft.com/office/drawing/2014/main" val="1845087888"/>
                    </a:ext>
                  </a:extLst>
                </a:gridCol>
                <a:gridCol w="576072">
                  <a:extLst>
                    <a:ext uri="{9D8B030D-6E8A-4147-A177-3AD203B41FA5}">
                      <a16:colId xmlns:a16="http://schemas.microsoft.com/office/drawing/2014/main" val="969371595"/>
                    </a:ext>
                  </a:extLst>
                </a:gridCol>
                <a:gridCol w="576072">
                  <a:extLst>
                    <a:ext uri="{9D8B030D-6E8A-4147-A177-3AD203B41FA5}">
                      <a16:colId xmlns:a16="http://schemas.microsoft.com/office/drawing/2014/main" val="3255914354"/>
                    </a:ext>
                  </a:extLst>
                </a:gridCol>
                <a:gridCol w="576072">
                  <a:extLst>
                    <a:ext uri="{9D8B030D-6E8A-4147-A177-3AD203B41FA5}">
                      <a16:colId xmlns:a16="http://schemas.microsoft.com/office/drawing/2014/main" val="1988204574"/>
                    </a:ext>
                  </a:extLst>
                </a:gridCol>
                <a:gridCol w="576072">
                  <a:extLst>
                    <a:ext uri="{9D8B030D-6E8A-4147-A177-3AD203B41FA5}">
                      <a16:colId xmlns:a16="http://schemas.microsoft.com/office/drawing/2014/main" val="280858729"/>
                    </a:ext>
                  </a:extLst>
                </a:gridCol>
                <a:gridCol w="576072">
                  <a:extLst>
                    <a:ext uri="{9D8B030D-6E8A-4147-A177-3AD203B41FA5}">
                      <a16:colId xmlns:a16="http://schemas.microsoft.com/office/drawing/2014/main" val="2594058766"/>
                    </a:ext>
                  </a:extLst>
                </a:gridCol>
                <a:gridCol w="576072">
                  <a:extLst>
                    <a:ext uri="{9D8B030D-6E8A-4147-A177-3AD203B41FA5}">
                      <a16:colId xmlns:a16="http://schemas.microsoft.com/office/drawing/2014/main" val="166781172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04640669"/>
                  </a:ext>
                </a:extLst>
              </a:tr>
              <a:tr h="370840">
                <a:tc>
                  <a:txBody>
                    <a:bodyPr/>
                    <a:lstStyle/>
                    <a:p>
                      <a:r>
                        <a:rPr lang="en-US" sz="1000"/>
                        <a:t>1186</a:t>
                      </a:r>
                    </a:p>
                  </a:txBody>
                  <a:tcPr/>
                </a:tc>
                <a:tc>
                  <a:txBody>
                    <a:bodyPr/>
                    <a:lstStyle/>
                    <a:p>
                      <a:r>
                        <a:rPr lang="en-US" sz="1000"/>
                        <a:t>1</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0.0460 %</a:t>
                      </a:r>
                    </a:p>
                  </a:txBody>
                  <a:tcPr/>
                </a:tc>
                <a:tc>
                  <a:txBody>
                    <a:bodyPr/>
                    <a:lstStyle/>
                    <a:p>
                      <a:r>
                        <a:rPr lang="en-US" sz="1000"/>
                        <a:t>0.0 %</a:t>
                      </a:r>
                    </a:p>
                  </a:txBody>
                  <a:tcPr/>
                </a:tc>
                <a:extLst>
                  <a:ext uri="{0D108BD9-81ED-4DB2-BD59-A6C34878D82A}">
                    <a16:rowId xmlns:a16="http://schemas.microsoft.com/office/drawing/2014/main" val="4249863839"/>
                  </a:ext>
                </a:extLst>
              </a:tr>
            </a:tbl>
          </a:graphicData>
        </a:graphic>
      </p:graphicFrame>
      <p:sp>
        <p:nvSpPr>
          <p:cNvPr id="4" name="Text Placeholder 3">
            <a:extLst>
              <a:ext uri="{FF2B5EF4-FFF2-40B4-BE49-F238E27FC236}">
                <a16:creationId xmlns:a16="http://schemas.microsoft.com/office/drawing/2014/main" id="{D5773AC2-2643-43D2-A058-F9B1652D4243}"/>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027057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88C24-1D39-4644-8FB6-8CC3F7D33196}"/>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31321F18-1A3F-4727-9AD9-7A7E6794639B}"/>
              </a:ext>
            </a:extLst>
          </p:cNvPr>
          <p:cNvGraphicFramePr>
            <a:graphicFrameLocks noGrp="1"/>
          </p:cNvGraphicFramePr>
          <p:nvPr>
            <p:ph type="chart" sz="quarter" idx="13"/>
            <p:extLst>
              <p:ext uri="{D42A27DB-BD31-4B8C-83A1-F6EECF244321}">
                <p14:modId xmlns:p14="http://schemas.microsoft.com/office/powerpoint/2010/main" val="2705974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83D46A-745D-4029-A57F-A8B4E6B92FD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D2D3529-3BDC-403E-85EE-CBEC132E88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2745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0E9DE-63E8-4D99-8CAF-15BF1D6AF1AD}"/>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0A3B9162-F122-4344-8845-73F99F0BBF1B}"/>
              </a:ext>
            </a:extLst>
          </p:cNvPr>
          <p:cNvGraphicFramePr>
            <a:graphicFrameLocks noGrp="1"/>
          </p:cNvGraphicFramePr>
          <p:nvPr>
            <p:ph type="chart" sz="quarter" idx="13"/>
            <p:extLst>
              <p:ext uri="{D42A27DB-BD31-4B8C-83A1-F6EECF244321}">
                <p14:modId xmlns:p14="http://schemas.microsoft.com/office/powerpoint/2010/main" val="315392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37AD48-0836-42DD-AECB-6FFEA0981B1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34FA3E3-AC0F-44F4-A040-F0F0931901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2031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E02AD-08CD-4EC0-957A-AAC7204BF082}"/>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6BC36EB5-5F0D-4B55-A312-A773ED36788E}"/>
              </a:ext>
            </a:extLst>
          </p:cNvPr>
          <p:cNvGraphicFramePr>
            <a:graphicFrameLocks noGrp="1"/>
          </p:cNvGraphicFramePr>
          <p:nvPr>
            <p:ph type="chart" sz="quarter" idx="13"/>
            <p:extLst>
              <p:ext uri="{D42A27DB-BD31-4B8C-83A1-F6EECF244321}">
                <p14:modId xmlns:p14="http://schemas.microsoft.com/office/powerpoint/2010/main" val="2259813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7CCABE-5A7E-49C2-9162-75B9E7C31D9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69D3F60-DA2A-4D70-906A-A173894AE1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8865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F8C55-E40C-45F2-AD3B-622C45E6AB25}"/>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9C421E3A-5159-40FC-890E-D559263E0D9C}"/>
              </a:ext>
            </a:extLst>
          </p:cNvPr>
          <p:cNvGraphicFramePr>
            <a:graphicFrameLocks noGrp="1"/>
          </p:cNvGraphicFramePr>
          <p:nvPr>
            <p:ph type="tbl" sz="quarter" idx="13"/>
            <p:extLst>
              <p:ext uri="{D42A27DB-BD31-4B8C-83A1-F6EECF244321}">
                <p14:modId xmlns:p14="http://schemas.microsoft.com/office/powerpoint/2010/main" val="1221597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24847414"/>
                    </a:ext>
                  </a:extLst>
                </a:gridCol>
                <a:gridCol w="1152144">
                  <a:extLst>
                    <a:ext uri="{9D8B030D-6E8A-4147-A177-3AD203B41FA5}">
                      <a16:colId xmlns:a16="http://schemas.microsoft.com/office/drawing/2014/main" val="3676048641"/>
                    </a:ext>
                  </a:extLst>
                </a:gridCol>
                <a:gridCol w="1152144">
                  <a:extLst>
                    <a:ext uri="{9D8B030D-6E8A-4147-A177-3AD203B41FA5}">
                      <a16:colId xmlns:a16="http://schemas.microsoft.com/office/drawing/2014/main" val="1170982426"/>
                    </a:ext>
                  </a:extLst>
                </a:gridCol>
                <a:gridCol w="1152144">
                  <a:extLst>
                    <a:ext uri="{9D8B030D-6E8A-4147-A177-3AD203B41FA5}">
                      <a16:colId xmlns:a16="http://schemas.microsoft.com/office/drawing/2014/main" val="3050624936"/>
                    </a:ext>
                  </a:extLst>
                </a:gridCol>
                <a:gridCol w="1152144">
                  <a:extLst>
                    <a:ext uri="{9D8B030D-6E8A-4147-A177-3AD203B41FA5}">
                      <a16:colId xmlns:a16="http://schemas.microsoft.com/office/drawing/2014/main" val="1734941674"/>
                    </a:ext>
                  </a:extLst>
                </a:gridCol>
                <a:gridCol w="1152144">
                  <a:extLst>
                    <a:ext uri="{9D8B030D-6E8A-4147-A177-3AD203B41FA5}">
                      <a16:colId xmlns:a16="http://schemas.microsoft.com/office/drawing/2014/main" val="3166711690"/>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040033806"/>
                  </a:ext>
                </a:extLst>
              </a:tr>
              <a:tr h="370840">
                <a:tc>
                  <a:txBody>
                    <a:bodyPr/>
                    <a:lstStyle/>
                    <a:p>
                      <a:r>
                        <a:rPr lang="en-US" sz="1000" b="1"/>
                        <a:t>@FirstInsHI - 2024-01-11 13:37:33</a:t>
                      </a:r>
                      <a:r>
                        <a:rPr lang="en-US" sz="1000"/>
                        <a:t>
 Meet our 2024-2025 First CAT committee co-chairs, Noe T. and Travis E. Throughout the year, our First CAT committee organizes opportunities for our associates to volunteer and give back. We'll keep you posted on what we’re up to in the community in 2024! https://t.co/oVhLLxGAfy</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0.1689 %</a:t>
                      </a:r>
                    </a:p>
                  </a:txBody>
                  <a:tcPr/>
                </a:tc>
                <a:extLst>
                  <a:ext uri="{0D108BD9-81ED-4DB2-BD59-A6C34878D82A}">
                    <a16:rowId xmlns:a16="http://schemas.microsoft.com/office/drawing/2014/main" val="3007364783"/>
                  </a:ext>
                </a:extLst>
              </a:tr>
              <a:tr h="370840">
                <a:tc>
                  <a:txBody>
                    <a:bodyPr/>
                    <a:lstStyle/>
                    <a:p>
                      <a:r>
                        <a:rPr lang="en-US" sz="1000" b="1"/>
                        <a:t>@FirstInsHI - 2024-01-08 13:21:47</a:t>
                      </a:r>
                      <a:r>
                        <a:rPr lang="en-US" sz="1000"/>
                        <a:t>
 Join us in congratulating Cathy Migita on her promotion to Assistant Vice President! Cathy oversees our Personal Lines Underwriting and Customer Service teams. https://t.co/qzOAVp7LV2 https://t.co/sw5UJhlun9</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0.0844 %</a:t>
                      </a:r>
                    </a:p>
                  </a:txBody>
                  <a:tcPr/>
                </a:tc>
                <a:extLst>
                  <a:ext uri="{0D108BD9-81ED-4DB2-BD59-A6C34878D82A}">
                    <a16:rowId xmlns:a16="http://schemas.microsoft.com/office/drawing/2014/main" val="4197183695"/>
                  </a:ext>
                </a:extLst>
              </a:tr>
              <a:tr h="370840">
                <a:tc>
                  <a:txBody>
                    <a:bodyPr/>
                    <a:lstStyle/>
                    <a:p>
                      <a:r>
                        <a:rPr lang="en-US" sz="1000" b="1"/>
                        <a:t>@FirstInsHI - 2024-01-09 17:33:25</a:t>
                      </a:r>
                      <a:r>
                        <a:rPr lang="en-US" sz="1000"/>
                        <a:t>
 Say hello to our spring semester interns: Joshua, Dominic, Noah, Miranda and Sho. Over the next few months, they will be rotating through FICOH's departments to learn about the insurance industry. Can’t wait to get to know our new team! @ShidlerCollege @uhmanoa https://t.co/VjIwbhhV0T</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0.0844 %</a:t>
                      </a:r>
                    </a:p>
                  </a:txBody>
                  <a:tcPr/>
                </a:tc>
                <a:extLst>
                  <a:ext uri="{0D108BD9-81ED-4DB2-BD59-A6C34878D82A}">
                    <a16:rowId xmlns:a16="http://schemas.microsoft.com/office/drawing/2014/main" val="597547595"/>
                  </a:ext>
                </a:extLst>
              </a:tr>
            </a:tbl>
          </a:graphicData>
        </a:graphic>
      </p:graphicFrame>
      <p:sp>
        <p:nvSpPr>
          <p:cNvPr id="4" name="Text Placeholder 3">
            <a:extLst>
              <a:ext uri="{FF2B5EF4-FFF2-40B4-BE49-F238E27FC236}">
                <a16:creationId xmlns:a16="http://schemas.microsoft.com/office/drawing/2014/main" id="{0A249510-3712-4F60-9C9F-32C80D9BE129}"/>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185419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37619-5C34-4D47-BB89-5C398CF78FC1}"/>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2435A13A-40FE-443F-B87A-DD5F6C8300C8}"/>
              </a:ext>
            </a:extLst>
          </p:cNvPr>
          <p:cNvGraphicFramePr>
            <a:graphicFrameLocks noGrp="1"/>
          </p:cNvGraphicFramePr>
          <p:nvPr>
            <p:ph type="tbl" sz="quarter" idx="13"/>
            <p:extLst>
              <p:ext uri="{D42A27DB-BD31-4B8C-83A1-F6EECF244321}">
                <p14:modId xmlns:p14="http://schemas.microsoft.com/office/powerpoint/2010/main" val="2957559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67812059"/>
                    </a:ext>
                  </a:extLst>
                </a:gridCol>
                <a:gridCol w="576072">
                  <a:extLst>
                    <a:ext uri="{9D8B030D-6E8A-4147-A177-3AD203B41FA5}">
                      <a16:colId xmlns:a16="http://schemas.microsoft.com/office/drawing/2014/main" val="1220834224"/>
                    </a:ext>
                  </a:extLst>
                </a:gridCol>
                <a:gridCol w="576072">
                  <a:extLst>
                    <a:ext uri="{9D8B030D-6E8A-4147-A177-3AD203B41FA5}">
                      <a16:colId xmlns:a16="http://schemas.microsoft.com/office/drawing/2014/main" val="1605174886"/>
                    </a:ext>
                  </a:extLst>
                </a:gridCol>
                <a:gridCol w="576072">
                  <a:extLst>
                    <a:ext uri="{9D8B030D-6E8A-4147-A177-3AD203B41FA5}">
                      <a16:colId xmlns:a16="http://schemas.microsoft.com/office/drawing/2014/main" val="2556436839"/>
                    </a:ext>
                  </a:extLst>
                </a:gridCol>
                <a:gridCol w="576072">
                  <a:extLst>
                    <a:ext uri="{9D8B030D-6E8A-4147-A177-3AD203B41FA5}">
                      <a16:colId xmlns:a16="http://schemas.microsoft.com/office/drawing/2014/main" val="4008313255"/>
                    </a:ext>
                  </a:extLst>
                </a:gridCol>
                <a:gridCol w="576072">
                  <a:extLst>
                    <a:ext uri="{9D8B030D-6E8A-4147-A177-3AD203B41FA5}">
                      <a16:colId xmlns:a16="http://schemas.microsoft.com/office/drawing/2014/main" val="2982642646"/>
                    </a:ext>
                  </a:extLst>
                </a:gridCol>
                <a:gridCol w="576072">
                  <a:extLst>
                    <a:ext uri="{9D8B030D-6E8A-4147-A177-3AD203B41FA5}">
                      <a16:colId xmlns:a16="http://schemas.microsoft.com/office/drawing/2014/main" val="1694208413"/>
                    </a:ext>
                  </a:extLst>
                </a:gridCol>
                <a:gridCol w="576072">
                  <a:extLst>
                    <a:ext uri="{9D8B030D-6E8A-4147-A177-3AD203B41FA5}">
                      <a16:colId xmlns:a16="http://schemas.microsoft.com/office/drawing/2014/main" val="2214729539"/>
                    </a:ext>
                  </a:extLst>
                </a:gridCol>
                <a:gridCol w="576072">
                  <a:extLst>
                    <a:ext uri="{9D8B030D-6E8A-4147-A177-3AD203B41FA5}">
                      <a16:colId xmlns:a16="http://schemas.microsoft.com/office/drawing/2014/main" val="1558958840"/>
                    </a:ext>
                  </a:extLst>
                </a:gridCol>
                <a:gridCol w="576072">
                  <a:extLst>
                    <a:ext uri="{9D8B030D-6E8A-4147-A177-3AD203B41FA5}">
                      <a16:colId xmlns:a16="http://schemas.microsoft.com/office/drawing/2014/main" val="2844363379"/>
                    </a:ext>
                  </a:extLst>
                </a:gridCol>
                <a:gridCol w="576072">
                  <a:extLst>
                    <a:ext uri="{9D8B030D-6E8A-4147-A177-3AD203B41FA5}">
                      <a16:colId xmlns:a16="http://schemas.microsoft.com/office/drawing/2014/main" val="1640877230"/>
                    </a:ext>
                  </a:extLst>
                </a:gridCol>
                <a:gridCol w="576072">
                  <a:extLst>
                    <a:ext uri="{9D8B030D-6E8A-4147-A177-3AD203B41FA5}">
                      <a16:colId xmlns:a16="http://schemas.microsoft.com/office/drawing/2014/main" val="2986106263"/>
                    </a:ext>
                  </a:extLst>
                </a:gridCol>
                <a:gridCol w="576072">
                  <a:extLst>
                    <a:ext uri="{9D8B030D-6E8A-4147-A177-3AD203B41FA5}">
                      <a16:colId xmlns:a16="http://schemas.microsoft.com/office/drawing/2014/main" val="490825995"/>
                    </a:ext>
                  </a:extLst>
                </a:gridCol>
                <a:gridCol w="576072">
                  <a:extLst>
                    <a:ext uri="{9D8B030D-6E8A-4147-A177-3AD203B41FA5}">
                      <a16:colId xmlns:a16="http://schemas.microsoft.com/office/drawing/2014/main" val="131416412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055070935"/>
                  </a:ext>
                </a:extLst>
              </a:tr>
              <a:tr h="370840">
                <a:tc>
                  <a:txBody>
                    <a:bodyPr/>
                    <a:lstStyle/>
                    <a:p>
                      <a:r>
                        <a:rPr lang="en-US" sz="1000"/>
                        <a:t>4276</a:t>
                      </a:r>
                    </a:p>
                  </a:txBody>
                  <a:tcPr/>
                </a:tc>
                <a:tc>
                  <a:txBody>
                    <a:bodyPr/>
                    <a:lstStyle/>
                    <a:p>
                      <a:r>
                        <a:rPr lang="en-US" sz="1000"/>
                        <a:t>41</a:t>
                      </a:r>
                    </a:p>
                  </a:txBody>
                  <a:tcPr/>
                </a:tc>
                <a:tc>
                  <a:txBody>
                    <a:bodyPr/>
                    <a:lstStyle/>
                    <a:p>
                      <a:r>
                        <a:rPr lang="en-US" sz="1000"/>
                        <a:t>9</a:t>
                      </a:r>
                    </a:p>
                  </a:txBody>
                  <a:tcPr/>
                </a:tc>
                <a:tc>
                  <a:txBody>
                    <a:bodyPr/>
                    <a:lstStyle/>
                    <a:p>
                      <a:r>
                        <a:rPr lang="en-US" sz="1000"/>
                        <a:t>390</a:t>
                      </a:r>
                    </a:p>
                  </a:txBody>
                  <a:tcPr/>
                </a:tc>
                <a:tc>
                  <a:txBody>
                    <a:bodyPr/>
                    <a:lstStyle/>
                    <a:p>
                      <a:r>
                        <a:rPr lang="en-US" sz="1000"/>
                        <a:t>43.333333333333</a:t>
                      </a:r>
                    </a:p>
                  </a:txBody>
                  <a:tcPr/>
                </a:tc>
                <a:tc>
                  <a:txBody>
                    <a:bodyPr/>
                    <a:lstStyle/>
                    <a:p>
                      <a:r>
                        <a:rPr lang="en-US" sz="1000"/>
                        <a:t>16</a:t>
                      </a:r>
                    </a:p>
                  </a:txBody>
                  <a:tcPr/>
                </a:tc>
                <a:tc>
                  <a:txBody>
                    <a:bodyPr/>
                    <a:lstStyle/>
                    <a:p>
                      <a:r>
                        <a:rPr lang="en-US" sz="1000"/>
                        <a:t>6</a:t>
                      </a:r>
                    </a:p>
                  </a:txBody>
                  <a:tcPr/>
                </a:tc>
                <a:tc>
                  <a:txBody>
                    <a:bodyPr/>
                    <a:lstStyle/>
                    <a:p>
                      <a:r>
                        <a:rPr lang="en-US" sz="1000"/>
                        <a:t>0.66666666666667</a:t>
                      </a:r>
                    </a:p>
                  </a:txBody>
                  <a:tcPr/>
                </a:tc>
                <a:tc>
                  <a:txBody>
                    <a:bodyPr/>
                    <a:lstStyle/>
                    <a:p>
                      <a:r>
                        <a:rPr lang="en-US" sz="1000"/>
                        <a:t>1348</a:t>
                      </a:r>
                    </a:p>
                  </a:txBody>
                  <a:tcPr/>
                </a:tc>
                <a:tc>
                  <a:txBody>
                    <a:bodyPr/>
                    <a:lstStyle/>
                    <a:p>
                      <a:r>
                        <a:rPr lang="en-US" sz="1000"/>
                        <a:t>149.77777777778</a:t>
                      </a:r>
                    </a:p>
                  </a:txBody>
                  <a:tcPr/>
                </a:tc>
                <a:tc>
                  <a:txBody>
                    <a:bodyPr/>
                    <a:lstStyle/>
                    <a:p>
                      <a:r>
                        <a:rPr lang="en-US" sz="1000"/>
                        <a:t>13068</a:t>
                      </a:r>
                    </a:p>
                  </a:txBody>
                  <a:tcPr/>
                </a:tc>
                <a:tc>
                  <a:txBody>
                    <a:bodyPr/>
                    <a:lstStyle/>
                    <a:p>
                      <a:r>
                        <a:rPr lang="en-US" sz="1000"/>
                        <a:t>1452</a:t>
                      </a:r>
                    </a:p>
                  </a:txBody>
                  <a:tcPr/>
                </a:tc>
                <a:tc>
                  <a:txBody>
                    <a:bodyPr/>
                    <a:lstStyle/>
                    <a:p>
                      <a:r>
                        <a:rPr lang="en-US" sz="1000"/>
                        <a:t>12.689929188723 %</a:t>
                      </a:r>
                    </a:p>
                  </a:txBody>
                  <a:tcPr/>
                </a:tc>
                <a:tc>
                  <a:txBody>
                    <a:bodyPr/>
                    <a:lstStyle/>
                    <a:p>
                      <a:r>
                        <a:rPr lang="en-US" sz="1000"/>
                        <a:t>0</a:t>
                      </a:r>
                    </a:p>
                  </a:txBody>
                  <a:tcPr/>
                </a:tc>
                <a:extLst>
                  <a:ext uri="{0D108BD9-81ED-4DB2-BD59-A6C34878D82A}">
                    <a16:rowId xmlns:a16="http://schemas.microsoft.com/office/drawing/2014/main" val="859846402"/>
                  </a:ext>
                </a:extLst>
              </a:tr>
            </a:tbl>
          </a:graphicData>
        </a:graphic>
      </p:graphicFrame>
      <p:sp>
        <p:nvSpPr>
          <p:cNvPr id="4" name="Text Placeholder 3">
            <a:extLst>
              <a:ext uri="{FF2B5EF4-FFF2-40B4-BE49-F238E27FC236}">
                <a16:creationId xmlns:a16="http://schemas.microsoft.com/office/drawing/2014/main" id="{1A10D5D9-F5FA-4674-AFC5-CB81CF1545B3}"/>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37371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15F05-26A3-4D2D-AAE1-6B8919CA5A4F}"/>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EAC42284-3E34-421C-8B44-6BC6F13A6E6F}"/>
              </a:ext>
            </a:extLst>
          </p:cNvPr>
          <p:cNvGraphicFramePr>
            <a:graphicFrameLocks noGrp="1"/>
          </p:cNvGraphicFramePr>
          <p:nvPr>
            <p:ph type="chart" sz="quarter" idx="13"/>
            <p:extLst>
              <p:ext uri="{D42A27DB-BD31-4B8C-83A1-F6EECF244321}">
                <p14:modId xmlns:p14="http://schemas.microsoft.com/office/powerpoint/2010/main" val="1784112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92B8CC-12F5-433D-B580-2B0B892A61E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1FF3D4E-8AB0-4D0B-9E4A-FE511065C4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9040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7D852-5ECB-4F62-A1B9-B26F33742A97}"/>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86325108-DC04-404C-9862-899FB4BCAB3F}"/>
              </a:ext>
            </a:extLst>
          </p:cNvPr>
          <p:cNvGraphicFramePr>
            <a:graphicFrameLocks noGrp="1"/>
          </p:cNvGraphicFramePr>
          <p:nvPr>
            <p:ph type="chart" sz="quarter" idx="13"/>
            <p:extLst>
              <p:ext uri="{D42A27DB-BD31-4B8C-83A1-F6EECF244321}">
                <p14:modId xmlns:p14="http://schemas.microsoft.com/office/powerpoint/2010/main" val="1509653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66EBCB-56F0-45EB-9877-388B86C8635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F198FA6-D321-458A-98A1-58C5AE82BE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4295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A25BA-10C7-43DC-8704-EDE4C9A5C8C3}"/>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8FCDF35F-20BF-4B66-8759-2439A0DDE440}"/>
              </a:ext>
            </a:extLst>
          </p:cNvPr>
          <p:cNvGraphicFramePr>
            <a:graphicFrameLocks noGrp="1"/>
          </p:cNvGraphicFramePr>
          <p:nvPr>
            <p:ph type="chart" sz="quarter" idx="13"/>
            <p:extLst>
              <p:ext uri="{D42A27DB-BD31-4B8C-83A1-F6EECF244321}">
                <p14:modId xmlns:p14="http://schemas.microsoft.com/office/powerpoint/2010/main" val="3547968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D8FC58-0D6C-4287-AD59-E5FF983E469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4A1DA1B-16EF-414A-8ADB-B45B3553D5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1544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34A24-D22A-4906-AE0F-AB5CE0FC4164}"/>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B452A06B-BFF1-4788-AB47-627278E00E7E}"/>
              </a:ext>
            </a:extLst>
          </p:cNvPr>
          <p:cNvGraphicFramePr>
            <a:graphicFrameLocks noGrp="1"/>
          </p:cNvGraphicFramePr>
          <p:nvPr>
            <p:ph type="chart" sz="quarter" idx="13"/>
            <p:extLst>
              <p:ext uri="{D42A27DB-BD31-4B8C-83A1-F6EECF244321}">
                <p14:modId xmlns:p14="http://schemas.microsoft.com/office/powerpoint/2010/main" val="4288713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958B77-A8C5-4F47-B14E-B1684C0E711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D606827-52B2-40D3-9565-D5AF9BA439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67886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7AAD7-FA68-4956-813B-EC0706A7CD0C}"/>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E488D6A8-C22B-4DDF-A3CA-5E698C389771}"/>
              </a:ext>
            </a:extLst>
          </p:cNvPr>
          <p:cNvGraphicFramePr>
            <a:graphicFrameLocks noGrp="1"/>
          </p:cNvGraphicFramePr>
          <p:nvPr>
            <p:ph type="tbl" sz="quarter" idx="13"/>
            <p:extLst>
              <p:ext uri="{D42A27DB-BD31-4B8C-83A1-F6EECF244321}">
                <p14:modId xmlns:p14="http://schemas.microsoft.com/office/powerpoint/2010/main" val="793110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30447908"/>
                    </a:ext>
                  </a:extLst>
                </a:gridCol>
                <a:gridCol w="740664">
                  <a:extLst>
                    <a:ext uri="{9D8B030D-6E8A-4147-A177-3AD203B41FA5}">
                      <a16:colId xmlns:a16="http://schemas.microsoft.com/office/drawing/2014/main" val="3657257766"/>
                    </a:ext>
                  </a:extLst>
                </a:gridCol>
                <a:gridCol w="740664">
                  <a:extLst>
                    <a:ext uri="{9D8B030D-6E8A-4147-A177-3AD203B41FA5}">
                      <a16:colId xmlns:a16="http://schemas.microsoft.com/office/drawing/2014/main" val="2858120220"/>
                    </a:ext>
                  </a:extLst>
                </a:gridCol>
                <a:gridCol w="740664">
                  <a:extLst>
                    <a:ext uri="{9D8B030D-6E8A-4147-A177-3AD203B41FA5}">
                      <a16:colId xmlns:a16="http://schemas.microsoft.com/office/drawing/2014/main" val="3744756658"/>
                    </a:ext>
                  </a:extLst>
                </a:gridCol>
                <a:gridCol w="740664">
                  <a:extLst>
                    <a:ext uri="{9D8B030D-6E8A-4147-A177-3AD203B41FA5}">
                      <a16:colId xmlns:a16="http://schemas.microsoft.com/office/drawing/2014/main" val="2018274508"/>
                    </a:ext>
                  </a:extLst>
                </a:gridCol>
                <a:gridCol w="740664">
                  <a:extLst>
                    <a:ext uri="{9D8B030D-6E8A-4147-A177-3AD203B41FA5}">
                      <a16:colId xmlns:a16="http://schemas.microsoft.com/office/drawing/2014/main" val="3482661101"/>
                    </a:ext>
                  </a:extLst>
                </a:gridCol>
                <a:gridCol w="740664">
                  <a:extLst>
                    <a:ext uri="{9D8B030D-6E8A-4147-A177-3AD203B41FA5}">
                      <a16:colId xmlns:a16="http://schemas.microsoft.com/office/drawing/2014/main" val="4151043685"/>
                    </a:ext>
                  </a:extLst>
                </a:gridCol>
                <a:gridCol w="740664">
                  <a:extLst>
                    <a:ext uri="{9D8B030D-6E8A-4147-A177-3AD203B41FA5}">
                      <a16:colId xmlns:a16="http://schemas.microsoft.com/office/drawing/2014/main" val="1249590973"/>
                    </a:ext>
                  </a:extLst>
                </a:gridCol>
                <a:gridCol w="740664">
                  <a:extLst>
                    <a:ext uri="{9D8B030D-6E8A-4147-A177-3AD203B41FA5}">
                      <a16:colId xmlns:a16="http://schemas.microsoft.com/office/drawing/2014/main" val="3323610733"/>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369757125"/>
                  </a:ext>
                </a:extLst>
              </a:tr>
              <a:tr h="370840">
                <a:tc>
                  <a:txBody>
                    <a:bodyPr/>
                    <a:lstStyle/>
                    <a:p>
                      <a:r>
                        <a:rPr lang="en-US" sz="1000" b="1"/>
                        <a:t>First Insurance Company of Hawaii - 2024-01-02 15:46:07</a:t>
                      </a:r>
                      <a:r>
                        <a:rPr lang="en-US" sz="1000"/>
                        <a:t>
 As we welcome the new year, we wanted to take a moment to reflect on the many memories we made in 2023. Check out these highlights. Here’s to making many more memories in 2024!</a:t>
                      </a:r>
                    </a:p>
                  </a:txBody>
                  <a:tcPr/>
                </a:tc>
                <a:tc>
                  <a:txBody>
                    <a:bodyPr/>
                    <a:lstStyle/>
                    <a:p>
                      <a:r>
                        <a:rPr lang="en-US" sz="1000"/>
                        <a:t>Gallery</a:t>
                      </a:r>
                    </a:p>
                  </a:txBody>
                  <a:tcPr/>
                </a:tc>
                <a:tc>
                  <a:txBody>
                    <a:bodyPr/>
                    <a:lstStyle/>
                    <a:p>
                      <a:r>
                        <a:rPr lang="en-US" sz="1000"/>
                        <a:t>59</a:t>
                      </a:r>
                    </a:p>
                  </a:txBody>
                  <a:tcPr/>
                </a:tc>
                <a:tc>
                  <a:txBody>
                    <a:bodyPr/>
                    <a:lstStyle/>
                    <a:p>
                      <a:r>
                        <a:rPr lang="en-US" sz="1000"/>
                        <a:t>0</a:t>
                      </a:r>
                    </a:p>
                  </a:txBody>
                  <a:tcPr/>
                </a:tc>
                <a:tc>
                  <a:txBody>
                    <a:bodyPr/>
                    <a:lstStyle/>
                    <a:p>
                      <a:r>
                        <a:rPr lang="en-US" sz="1000"/>
                        <a:t>0</a:t>
                      </a:r>
                    </a:p>
                  </a:txBody>
                  <a:tcPr/>
                </a:tc>
                <a:tc>
                  <a:txBody>
                    <a:bodyPr/>
                    <a:lstStyle/>
                    <a:p>
                      <a:r>
                        <a:rPr lang="en-US" sz="1000"/>
                        <a:t>627</a:t>
                      </a:r>
                    </a:p>
                  </a:txBody>
                  <a:tcPr/>
                </a:tc>
                <a:tc>
                  <a:txBody>
                    <a:bodyPr/>
                    <a:lstStyle/>
                    <a:p>
                      <a:r>
                        <a:rPr lang="en-US" sz="1000"/>
                        <a:t>34.472361809045</a:t>
                      </a:r>
                    </a:p>
                  </a:txBody>
                  <a:tcPr/>
                </a:tc>
                <a:tc>
                  <a:txBody>
                    <a:bodyPr/>
                    <a:lstStyle/>
                    <a:p>
                      <a:r>
                        <a:rPr lang="en-US" sz="1000"/>
                        <a:t>1990</a:t>
                      </a:r>
                    </a:p>
                  </a:txBody>
                  <a:tcPr/>
                </a:tc>
                <a:tc>
                  <a:txBody>
                    <a:bodyPr/>
                    <a:lstStyle/>
                    <a:p>
                      <a:r>
                        <a:rPr lang="en-US" sz="1000"/>
                        <a:t>n/a</a:t>
                      </a:r>
                    </a:p>
                  </a:txBody>
                  <a:tcPr/>
                </a:tc>
                <a:extLst>
                  <a:ext uri="{0D108BD9-81ED-4DB2-BD59-A6C34878D82A}">
                    <a16:rowId xmlns:a16="http://schemas.microsoft.com/office/drawing/2014/main" val="190497844"/>
                  </a:ext>
                </a:extLst>
              </a:tr>
              <a:tr h="370840">
                <a:tc>
                  <a:txBody>
                    <a:bodyPr/>
                    <a:lstStyle/>
                    <a:p>
                      <a:r>
                        <a:rPr lang="en-US" sz="1000" b="1"/>
                        <a:t>First Insurance Company of Hawaii - 2024-01-24 14:00:45</a:t>
                      </a:r>
                      <a:r>
                        <a:rPr lang="en-US" sz="1000"/>
                        <a:t>
 FICOH is excited to receive American Heart Association’s national Gold level recognition for our commitment to employee health and well-being as measured by the Association’s 2023 Workforce Well-being Scorecard. To help foster a culture of health in the workplace, our Wellness Ambassadors Committee (WAC) plan quarterly walks for FICOH associates. Check out some photos of our quarterly walks from 2023. Mahalo American Heart Association for this recognition! Learn more: https://lnkd.in/gY7WmpPx</a:t>
                      </a:r>
                    </a:p>
                  </a:txBody>
                  <a:tcPr/>
                </a:tc>
                <a:tc>
                  <a:txBody>
                    <a:bodyPr/>
                    <a:lstStyle/>
                    <a:p>
                      <a:r>
                        <a:rPr lang="en-US" sz="1000"/>
                        <a:t>Gallery</a:t>
                      </a:r>
                    </a:p>
                  </a:txBody>
                  <a:tcPr/>
                </a:tc>
                <a:tc>
                  <a:txBody>
                    <a:bodyPr/>
                    <a:lstStyle/>
                    <a:p>
                      <a:r>
                        <a:rPr lang="en-US" sz="1000"/>
                        <a:t>28</a:t>
                      </a:r>
                    </a:p>
                  </a:txBody>
                  <a:tcPr/>
                </a:tc>
                <a:tc>
                  <a:txBody>
                    <a:bodyPr/>
                    <a:lstStyle/>
                    <a:p>
                      <a:r>
                        <a:rPr lang="en-US" sz="1000"/>
                        <a:t>0</a:t>
                      </a:r>
                    </a:p>
                  </a:txBody>
                  <a:tcPr/>
                </a:tc>
                <a:tc>
                  <a:txBody>
                    <a:bodyPr/>
                    <a:lstStyle/>
                    <a:p>
                      <a:r>
                        <a:rPr lang="en-US" sz="1000"/>
                        <a:t>0</a:t>
                      </a:r>
                    </a:p>
                  </a:txBody>
                  <a:tcPr/>
                </a:tc>
                <a:tc>
                  <a:txBody>
                    <a:bodyPr/>
                    <a:lstStyle/>
                    <a:p>
                      <a:r>
                        <a:rPr lang="en-US" sz="1000"/>
                        <a:t>119</a:t>
                      </a:r>
                    </a:p>
                  </a:txBody>
                  <a:tcPr/>
                </a:tc>
                <a:tc>
                  <a:txBody>
                    <a:bodyPr/>
                    <a:lstStyle/>
                    <a:p>
                      <a:r>
                        <a:rPr lang="en-US" sz="1000"/>
                        <a:t>16.955017301038</a:t>
                      </a:r>
                    </a:p>
                  </a:txBody>
                  <a:tcPr/>
                </a:tc>
                <a:tc>
                  <a:txBody>
                    <a:bodyPr/>
                    <a:lstStyle/>
                    <a:p>
                      <a:r>
                        <a:rPr lang="en-US" sz="1000"/>
                        <a:t>867</a:t>
                      </a:r>
                    </a:p>
                  </a:txBody>
                  <a:tcPr/>
                </a:tc>
                <a:tc>
                  <a:txBody>
                    <a:bodyPr/>
                    <a:lstStyle/>
                    <a:p>
                      <a:r>
                        <a:rPr lang="en-US" sz="1000"/>
                        <a:t>n/a</a:t>
                      </a:r>
                    </a:p>
                  </a:txBody>
                  <a:tcPr/>
                </a:tc>
                <a:extLst>
                  <a:ext uri="{0D108BD9-81ED-4DB2-BD59-A6C34878D82A}">
                    <a16:rowId xmlns:a16="http://schemas.microsoft.com/office/drawing/2014/main" val="3764794125"/>
                  </a:ext>
                </a:extLst>
              </a:tr>
              <a:tr h="370840">
                <a:tc>
                  <a:txBody>
                    <a:bodyPr/>
                    <a:lstStyle/>
                    <a:p>
                      <a:r>
                        <a:rPr lang="en-US" sz="1000" b="1"/>
                        <a:t>First Insurance Company of Hawaii - 2024-01-16 13:11:34</a:t>
                      </a:r>
                      <a:r>
                        <a:rPr lang="en-US" sz="1000"/>
                        <a:t>
 In 2023, our associates donated more than 850 volunteer hours as members of the First Insurance Community Action Team (First CAT). Mahalo to our associates for their active participation in creating a strong and more resilient future for future generations! Photos: Volunteering with Hawaii Red Cross in April, Malama Learning Center in July, and at the American Heart Association Heart Walk in August. Learn more: https://lnkd.in/g_uCETmC</a:t>
                      </a:r>
                    </a:p>
                  </a:txBody>
                  <a:tcPr/>
                </a:tc>
                <a:tc>
                  <a:txBody>
                    <a:bodyPr/>
                    <a:lstStyle/>
                    <a:p>
                      <a:r>
                        <a:rPr lang="en-US" sz="1000"/>
                        <a:t>Gallery</a:t>
                      </a:r>
                    </a:p>
                  </a:txBody>
                  <a:tcPr/>
                </a:tc>
                <a:tc>
                  <a:txBody>
                    <a:bodyPr/>
                    <a:lstStyle/>
                    <a:p>
                      <a:r>
                        <a:rPr lang="en-US" sz="1000"/>
                        <a:t>42</a:t>
                      </a:r>
                    </a:p>
                  </a:txBody>
                  <a:tcPr/>
                </a:tc>
                <a:tc>
                  <a:txBody>
                    <a:bodyPr/>
                    <a:lstStyle/>
                    <a:p>
                      <a:r>
                        <a:rPr lang="en-US" sz="1000"/>
                        <a:t>0</a:t>
                      </a:r>
                    </a:p>
                  </a:txBody>
                  <a:tcPr/>
                </a:tc>
                <a:tc>
                  <a:txBody>
                    <a:bodyPr/>
                    <a:lstStyle/>
                    <a:p>
                      <a:r>
                        <a:rPr lang="en-US" sz="1000"/>
                        <a:t>0</a:t>
                      </a:r>
                    </a:p>
                  </a:txBody>
                  <a:tcPr/>
                </a:tc>
                <a:tc>
                  <a:txBody>
                    <a:bodyPr/>
                    <a:lstStyle/>
                    <a:p>
                      <a:r>
                        <a:rPr lang="en-US" sz="1000"/>
                        <a:t>218</a:t>
                      </a:r>
                    </a:p>
                  </a:txBody>
                  <a:tcPr/>
                </a:tc>
                <a:tc>
                  <a:txBody>
                    <a:bodyPr/>
                    <a:lstStyle/>
                    <a:p>
                      <a:r>
                        <a:rPr lang="en-US" sz="1000"/>
                        <a:t>16.466117796073</a:t>
                      </a:r>
                    </a:p>
                  </a:txBody>
                  <a:tcPr/>
                </a:tc>
                <a:tc>
                  <a:txBody>
                    <a:bodyPr/>
                    <a:lstStyle/>
                    <a:p>
                      <a:r>
                        <a:rPr lang="en-US" sz="1000"/>
                        <a:t>1579</a:t>
                      </a:r>
                    </a:p>
                  </a:txBody>
                  <a:tcPr/>
                </a:tc>
                <a:tc>
                  <a:txBody>
                    <a:bodyPr/>
                    <a:lstStyle/>
                    <a:p>
                      <a:r>
                        <a:rPr lang="en-US" sz="1000"/>
                        <a:t>n/a</a:t>
                      </a:r>
                    </a:p>
                  </a:txBody>
                  <a:tcPr/>
                </a:tc>
                <a:extLst>
                  <a:ext uri="{0D108BD9-81ED-4DB2-BD59-A6C34878D82A}">
                    <a16:rowId xmlns:a16="http://schemas.microsoft.com/office/drawing/2014/main" val="1942843880"/>
                  </a:ext>
                </a:extLst>
              </a:tr>
            </a:tbl>
          </a:graphicData>
        </a:graphic>
      </p:graphicFrame>
      <p:sp>
        <p:nvSpPr>
          <p:cNvPr id="4" name="Text Placeholder 3">
            <a:extLst>
              <a:ext uri="{FF2B5EF4-FFF2-40B4-BE49-F238E27FC236}">
                <a16:creationId xmlns:a16="http://schemas.microsoft.com/office/drawing/2014/main" id="{35579512-0542-48C1-A1F6-A5C2C0A7BB65}"/>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335522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5B1AA-AF2B-4F33-857E-63A5B7C4B97E}"/>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F6E84B89-70E5-4E25-ACAE-0CF33F047658}"/>
              </a:ext>
            </a:extLst>
          </p:cNvPr>
          <p:cNvGraphicFramePr>
            <a:graphicFrameLocks noGrp="1"/>
          </p:cNvGraphicFramePr>
          <p:nvPr>
            <p:ph type="tbl" sz="quarter" idx="13"/>
            <p:extLst>
              <p:ext uri="{D42A27DB-BD31-4B8C-83A1-F6EECF244321}">
                <p14:modId xmlns:p14="http://schemas.microsoft.com/office/powerpoint/2010/main" val="2566617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9259379"/>
                    </a:ext>
                  </a:extLst>
                </a:gridCol>
                <a:gridCol w="658368">
                  <a:extLst>
                    <a:ext uri="{9D8B030D-6E8A-4147-A177-3AD203B41FA5}">
                      <a16:colId xmlns:a16="http://schemas.microsoft.com/office/drawing/2014/main" val="2754771844"/>
                    </a:ext>
                  </a:extLst>
                </a:gridCol>
                <a:gridCol w="658368">
                  <a:extLst>
                    <a:ext uri="{9D8B030D-6E8A-4147-A177-3AD203B41FA5}">
                      <a16:colId xmlns:a16="http://schemas.microsoft.com/office/drawing/2014/main" val="2665141257"/>
                    </a:ext>
                  </a:extLst>
                </a:gridCol>
                <a:gridCol w="658368">
                  <a:extLst>
                    <a:ext uri="{9D8B030D-6E8A-4147-A177-3AD203B41FA5}">
                      <a16:colId xmlns:a16="http://schemas.microsoft.com/office/drawing/2014/main" val="1480023073"/>
                    </a:ext>
                  </a:extLst>
                </a:gridCol>
                <a:gridCol w="658368">
                  <a:extLst>
                    <a:ext uri="{9D8B030D-6E8A-4147-A177-3AD203B41FA5}">
                      <a16:colId xmlns:a16="http://schemas.microsoft.com/office/drawing/2014/main" val="3211440901"/>
                    </a:ext>
                  </a:extLst>
                </a:gridCol>
                <a:gridCol w="658368">
                  <a:extLst>
                    <a:ext uri="{9D8B030D-6E8A-4147-A177-3AD203B41FA5}">
                      <a16:colId xmlns:a16="http://schemas.microsoft.com/office/drawing/2014/main" val="2057701150"/>
                    </a:ext>
                  </a:extLst>
                </a:gridCol>
                <a:gridCol w="658368">
                  <a:extLst>
                    <a:ext uri="{9D8B030D-6E8A-4147-A177-3AD203B41FA5}">
                      <a16:colId xmlns:a16="http://schemas.microsoft.com/office/drawing/2014/main" val="2922363359"/>
                    </a:ext>
                  </a:extLst>
                </a:gridCol>
                <a:gridCol w="658368">
                  <a:extLst>
                    <a:ext uri="{9D8B030D-6E8A-4147-A177-3AD203B41FA5}">
                      <a16:colId xmlns:a16="http://schemas.microsoft.com/office/drawing/2014/main" val="4080616870"/>
                    </a:ext>
                  </a:extLst>
                </a:gridCol>
                <a:gridCol w="658368">
                  <a:extLst>
                    <a:ext uri="{9D8B030D-6E8A-4147-A177-3AD203B41FA5}">
                      <a16:colId xmlns:a16="http://schemas.microsoft.com/office/drawing/2014/main" val="3671986766"/>
                    </a:ext>
                  </a:extLst>
                </a:gridCol>
                <a:gridCol w="658368">
                  <a:extLst>
                    <a:ext uri="{9D8B030D-6E8A-4147-A177-3AD203B41FA5}">
                      <a16:colId xmlns:a16="http://schemas.microsoft.com/office/drawing/2014/main" val="227639759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929562909"/>
                  </a:ext>
                </a:extLst>
              </a:tr>
              <a:tr h="370840">
                <a:tc>
                  <a:txBody>
                    <a:bodyPr/>
                    <a:lstStyle/>
                    <a:p>
                      <a:r>
                        <a:rPr lang="en-US" sz="1000"/>
                        <a:t>firstinshi</a:t>
                      </a:r>
                    </a:p>
                  </a:txBody>
                  <a:tcPr/>
                </a:tc>
                <a:tc>
                  <a:txBody>
                    <a:bodyPr/>
                    <a:lstStyle/>
                    <a:p>
                      <a:r>
                        <a:rPr lang="en-US" sz="1000"/>
                        <a:t>2833</a:t>
                      </a:r>
                    </a:p>
                  </a:txBody>
                  <a:tcPr/>
                </a:tc>
                <a:tc>
                  <a:txBody>
                    <a:bodyPr/>
                    <a:lstStyle/>
                    <a:p>
                      <a:r>
                        <a:rPr lang="en-US" sz="1000"/>
                        <a:t>-7</a:t>
                      </a:r>
                    </a:p>
                  </a:txBody>
                  <a:tcPr/>
                </a:tc>
                <a:tc>
                  <a:txBody>
                    <a:bodyPr/>
                    <a:lstStyle/>
                    <a:p>
                      <a:r>
                        <a:rPr lang="en-US" sz="1000"/>
                        <a:t>5</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9</a:t>
                      </a:r>
                    </a:p>
                  </a:txBody>
                  <a:tcPr/>
                </a:tc>
                <a:tc>
                  <a:txBody>
                    <a:bodyPr/>
                    <a:lstStyle/>
                    <a:p>
                      <a:r>
                        <a:rPr lang="en-US" sz="1000"/>
                        <a:t>258</a:t>
                      </a:r>
                    </a:p>
                  </a:txBody>
                  <a:tcPr/>
                </a:tc>
                <a:tc>
                  <a:txBody>
                    <a:bodyPr/>
                    <a:lstStyle/>
                    <a:p>
                      <a:r>
                        <a:rPr lang="en-US" sz="1000"/>
                        <a:t>1</a:t>
                      </a:r>
                    </a:p>
                  </a:txBody>
                  <a:tcPr/>
                </a:tc>
                <a:extLst>
                  <a:ext uri="{0D108BD9-81ED-4DB2-BD59-A6C34878D82A}">
                    <a16:rowId xmlns:a16="http://schemas.microsoft.com/office/drawing/2014/main" val="128503995"/>
                  </a:ext>
                </a:extLst>
              </a:tr>
            </a:tbl>
          </a:graphicData>
        </a:graphic>
      </p:graphicFrame>
      <p:sp>
        <p:nvSpPr>
          <p:cNvPr id="4" name="Text Placeholder 3">
            <a:extLst>
              <a:ext uri="{FF2B5EF4-FFF2-40B4-BE49-F238E27FC236}">
                <a16:creationId xmlns:a16="http://schemas.microsoft.com/office/drawing/2014/main" id="{4F69DC0D-4284-43E2-A400-89E757563524}"/>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37387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32F62-0894-4A37-A689-DEA9832B96FE}"/>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E280A057-5758-4A82-BFCE-227E7499C480}"/>
              </a:ext>
            </a:extLst>
          </p:cNvPr>
          <p:cNvGraphicFramePr>
            <a:graphicFrameLocks noGrp="1"/>
          </p:cNvGraphicFramePr>
          <p:nvPr>
            <p:ph type="chart" sz="quarter" idx="13"/>
            <p:extLst>
              <p:ext uri="{D42A27DB-BD31-4B8C-83A1-F6EECF244321}">
                <p14:modId xmlns:p14="http://schemas.microsoft.com/office/powerpoint/2010/main" val="3810476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D115BE-6621-4F53-A79F-3D54C8E9523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7B4A026-07C7-455C-BF7E-CA00DB4C85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3138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1E6B2-92C0-404F-91C3-16CD90C12AE0}"/>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ECC0EC81-9C12-4203-B020-85EDACB5BD0A}"/>
              </a:ext>
            </a:extLst>
          </p:cNvPr>
          <p:cNvGraphicFramePr>
            <a:graphicFrameLocks noGrp="1"/>
          </p:cNvGraphicFramePr>
          <p:nvPr>
            <p:ph type="chart" sz="quarter" idx="13"/>
            <p:extLst>
              <p:ext uri="{D42A27DB-BD31-4B8C-83A1-F6EECF244321}">
                <p14:modId xmlns:p14="http://schemas.microsoft.com/office/powerpoint/2010/main" val="2257480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7D4750-AFAE-4809-A767-5FC3565ABB2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7E8ABE3-6174-44A2-8D64-D8A1F4611C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6731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547B-1A0F-4AF5-9AF7-0ABEE6436C56}"/>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716EE370-C6C6-4660-8D74-F51A656FD767}"/>
              </a:ext>
            </a:extLst>
          </p:cNvPr>
          <p:cNvGraphicFramePr>
            <a:graphicFrameLocks noGrp="1"/>
          </p:cNvGraphicFramePr>
          <p:nvPr>
            <p:ph type="chart" sz="quarter" idx="13"/>
            <p:extLst>
              <p:ext uri="{D42A27DB-BD31-4B8C-83A1-F6EECF244321}">
                <p14:modId xmlns:p14="http://schemas.microsoft.com/office/powerpoint/2010/main" val="3160890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7233D5-0DD2-4128-A4D7-AF26BB94E7A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3CFBC7F-A76B-45A5-9875-D090387F72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34969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53136-734C-4894-A5B3-3491A64CC309}"/>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C18DD07D-920A-4ECF-ADEC-4F069072E01A}"/>
              </a:ext>
            </a:extLst>
          </p:cNvPr>
          <p:cNvGraphicFramePr>
            <a:graphicFrameLocks noGrp="1"/>
          </p:cNvGraphicFramePr>
          <p:nvPr>
            <p:ph type="chart" sz="quarter" idx="13"/>
            <p:extLst>
              <p:ext uri="{D42A27DB-BD31-4B8C-83A1-F6EECF244321}">
                <p14:modId xmlns:p14="http://schemas.microsoft.com/office/powerpoint/2010/main" val="3363161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A7F67F-1DFC-4FB0-B830-14C05DFD1BC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0C26DF0-5E67-4C05-B069-3E7AE6A62E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2935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58147-1DDC-4732-88D2-AAE73BD116AB}"/>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77264482-8A7E-48BD-8E29-EF934F31C19B}"/>
              </a:ext>
            </a:extLst>
          </p:cNvPr>
          <p:cNvGraphicFramePr>
            <a:graphicFrameLocks noGrp="1"/>
          </p:cNvGraphicFramePr>
          <p:nvPr>
            <p:ph type="tbl" sz="quarter" idx="13"/>
            <p:extLst>
              <p:ext uri="{D42A27DB-BD31-4B8C-83A1-F6EECF244321}">
                <p14:modId xmlns:p14="http://schemas.microsoft.com/office/powerpoint/2010/main" val="2224723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96205988"/>
                    </a:ext>
                  </a:extLst>
                </a:gridCol>
                <a:gridCol w="987552">
                  <a:extLst>
                    <a:ext uri="{9D8B030D-6E8A-4147-A177-3AD203B41FA5}">
                      <a16:colId xmlns:a16="http://schemas.microsoft.com/office/drawing/2014/main" val="2474323267"/>
                    </a:ext>
                  </a:extLst>
                </a:gridCol>
                <a:gridCol w="987552">
                  <a:extLst>
                    <a:ext uri="{9D8B030D-6E8A-4147-A177-3AD203B41FA5}">
                      <a16:colId xmlns:a16="http://schemas.microsoft.com/office/drawing/2014/main" val="3631056195"/>
                    </a:ext>
                  </a:extLst>
                </a:gridCol>
                <a:gridCol w="987552">
                  <a:extLst>
                    <a:ext uri="{9D8B030D-6E8A-4147-A177-3AD203B41FA5}">
                      <a16:colId xmlns:a16="http://schemas.microsoft.com/office/drawing/2014/main" val="1483118250"/>
                    </a:ext>
                  </a:extLst>
                </a:gridCol>
                <a:gridCol w="987552">
                  <a:extLst>
                    <a:ext uri="{9D8B030D-6E8A-4147-A177-3AD203B41FA5}">
                      <a16:colId xmlns:a16="http://schemas.microsoft.com/office/drawing/2014/main" val="195359074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064630401"/>
                  </a:ext>
                </a:extLst>
              </a:tr>
              <a:tr h="370840">
                <a:tc>
                  <a:txBody>
                    <a:bodyPr/>
                    <a:lstStyle/>
                    <a:p>
                      <a:r>
                        <a:rPr lang="en-US" sz="1000" b="1"/>
                        <a:t>firstinshi - 2024-01-02 16:03:09</a:t>
                      </a:r>
                      <a:r>
                        <a:rPr lang="en-US" sz="1000"/>
                        <a:t>
 As we welcome the new year, we wanted to take a moment to reflect on the many memories we made in 2023. Check out these highlights. Here’s to making many more memories in 2024!</a:t>
                      </a:r>
                    </a:p>
                  </a:txBody>
                  <a:tcPr/>
                </a:tc>
                <a:tc>
                  <a:txBody>
                    <a:bodyPr/>
                    <a:lstStyle/>
                    <a:p>
                      <a:r>
                        <a:rPr lang="en-US" sz="1000"/>
                        <a:t>40</a:t>
                      </a:r>
                    </a:p>
                  </a:txBody>
                  <a:tcPr/>
                </a:tc>
                <a:tc>
                  <a:txBody>
                    <a:bodyPr/>
                    <a:lstStyle/>
                    <a:p>
                      <a:r>
                        <a:rPr lang="en-US" sz="1000"/>
                        <a:t>0</a:t>
                      </a:r>
                    </a:p>
                  </a:txBody>
                  <a:tcPr/>
                </a:tc>
                <a:tc>
                  <a:txBody>
                    <a:bodyPr/>
                    <a:lstStyle/>
                    <a:p>
                      <a:r>
                        <a:rPr lang="en-US" sz="1000"/>
                        <a:t>1.4085 %</a:t>
                      </a:r>
                    </a:p>
                  </a:txBody>
                  <a:tcPr/>
                </a:tc>
                <a:tc>
                  <a:txBody>
                    <a:bodyPr/>
                    <a:lstStyle/>
                    <a:p>
                      <a:r>
                        <a:rPr lang="en-US" sz="1000"/>
                        <a:t>Carousel</a:t>
                      </a:r>
                    </a:p>
                  </a:txBody>
                  <a:tcPr/>
                </a:tc>
                <a:extLst>
                  <a:ext uri="{0D108BD9-81ED-4DB2-BD59-A6C34878D82A}">
                    <a16:rowId xmlns:a16="http://schemas.microsoft.com/office/drawing/2014/main" val="1725682386"/>
                  </a:ext>
                </a:extLst>
              </a:tr>
              <a:tr h="370840">
                <a:tc>
                  <a:txBody>
                    <a:bodyPr/>
                    <a:lstStyle/>
                    <a:p>
                      <a:r>
                        <a:rPr lang="en-US" sz="1000" b="1"/>
                        <a:t>firstinshi - 2024-01-08 16:00:33</a:t>
                      </a:r>
                      <a:r>
                        <a:rPr lang="en-US" sz="1000"/>
                        <a:t>
 Join us in congratulating Cathy Migita on her promotion to Assistant Vice President! Cathy oversees our Personal Lines Underwriting and Customer Service teams. She started with FICOH in 2009 as a Personal Lines Underwriter before being promoted to Supervisor in 2013 and Manager in 2018. We’re excited for the contributions Cathy will make as a member of our officer team. Tap our link in bio to learn more.</a:t>
                      </a:r>
                    </a:p>
                  </a:txBody>
                  <a:tcPr/>
                </a:tc>
                <a:tc>
                  <a:txBody>
                    <a:bodyPr/>
                    <a:lstStyle/>
                    <a:p>
                      <a:r>
                        <a:rPr lang="en-US" sz="1000"/>
                        <a:t>37</a:t>
                      </a:r>
                    </a:p>
                  </a:txBody>
                  <a:tcPr/>
                </a:tc>
                <a:tc>
                  <a:txBody>
                    <a:bodyPr/>
                    <a:lstStyle/>
                    <a:p>
                      <a:r>
                        <a:rPr lang="en-US" sz="1000"/>
                        <a:t>0</a:t>
                      </a:r>
                    </a:p>
                  </a:txBody>
                  <a:tcPr/>
                </a:tc>
                <a:tc>
                  <a:txBody>
                    <a:bodyPr/>
                    <a:lstStyle/>
                    <a:p>
                      <a:r>
                        <a:rPr lang="en-US" sz="1000"/>
                        <a:t>1.3047 %</a:t>
                      </a:r>
                    </a:p>
                  </a:txBody>
                  <a:tcPr/>
                </a:tc>
                <a:tc>
                  <a:txBody>
                    <a:bodyPr/>
                    <a:lstStyle/>
                    <a:p>
                      <a:r>
                        <a:rPr lang="en-US" sz="1000"/>
                        <a:t>Image</a:t>
                      </a:r>
                    </a:p>
                  </a:txBody>
                  <a:tcPr/>
                </a:tc>
                <a:extLst>
                  <a:ext uri="{0D108BD9-81ED-4DB2-BD59-A6C34878D82A}">
                    <a16:rowId xmlns:a16="http://schemas.microsoft.com/office/drawing/2014/main" val="2635606036"/>
                  </a:ext>
                </a:extLst>
              </a:tr>
              <a:tr h="370840">
                <a:tc>
                  <a:txBody>
                    <a:bodyPr/>
                    <a:lstStyle/>
                    <a:p>
                      <a:r>
                        <a:rPr lang="en-US" sz="1000" b="1"/>
                        <a:t>firstinshi - 2024-01-09 16:00:33</a:t>
                      </a:r>
                      <a:r>
                        <a:rPr lang="en-US" sz="1000"/>
                        <a:t>
 Our newest cohort of University of Hawaii interns is in the house! Say hello to our spring semester interns: Joshua, Dominic, Noah, Miranda and Sho. Over the next few months, they will rotate through our departments, learn about the insurance industry and the role it plays in society, and collaborate on a business project to present to our leadership team in April. Each semester, we are wowed by our interns’ initiative and the fresh perspectives they bring to the table. We look forward to getting to know our new team.</a:t>
                      </a:r>
                    </a:p>
                  </a:txBody>
                  <a:tcPr/>
                </a:tc>
                <a:tc>
                  <a:txBody>
                    <a:bodyPr/>
                    <a:lstStyle/>
                    <a:p>
                      <a:r>
                        <a:rPr lang="en-US" sz="1000"/>
                        <a:t>35</a:t>
                      </a:r>
                    </a:p>
                  </a:txBody>
                  <a:tcPr/>
                </a:tc>
                <a:tc>
                  <a:txBody>
                    <a:bodyPr/>
                    <a:lstStyle/>
                    <a:p>
                      <a:r>
                        <a:rPr lang="en-US" sz="1000"/>
                        <a:t>1</a:t>
                      </a:r>
                    </a:p>
                  </a:txBody>
                  <a:tcPr/>
                </a:tc>
                <a:tc>
                  <a:txBody>
                    <a:bodyPr/>
                    <a:lstStyle/>
                    <a:p>
                      <a:r>
                        <a:rPr lang="en-US" sz="1000"/>
                        <a:t>1.2689 %</a:t>
                      </a:r>
                    </a:p>
                  </a:txBody>
                  <a:tcPr/>
                </a:tc>
                <a:tc>
                  <a:txBody>
                    <a:bodyPr/>
                    <a:lstStyle/>
                    <a:p>
                      <a:r>
                        <a:rPr lang="en-US" sz="1000"/>
                        <a:t>Image</a:t>
                      </a:r>
                    </a:p>
                  </a:txBody>
                  <a:tcPr/>
                </a:tc>
                <a:extLst>
                  <a:ext uri="{0D108BD9-81ED-4DB2-BD59-A6C34878D82A}">
                    <a16:rowId xmlns:a16="http://schemas.microsoft.com/office/drawing/2014/main" val="2729985585"/>
                  </a:ext>
                </a:extLst>
              </a:tr>
            </a:tbl>
          </a:graphicData>
        </a:graphic>
      </p:graphicFrame>
      <p:sp>
        <p:nvSpPr>
          <p:cNvPr id="4" name="Text Placeholder 3">
            <a:extLst>
              <a:ext uri="{FF2B5EF4-FFF2-40B4-BE49-F238E27FC236}">
                <a16:creationId xmlns:a16="http://schemas.microsoft.com/office/drawing/2014/main" id="{832758FA-9528-4E0B-9C40-FBF229835692}"/>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947563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1D310-D78C-409F-854B-897827197B81}"/>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CE2F947B-A345-46DC-93D7-8EB24F1F11E0}"/>
              </a:ext>
            </a:extLst>
          </p:cNvPr>
          <p:cNvGraphicFramePr>
            <a:graphicFrameLocks noGrp="1"/>
          </p:cNvGraphicFramePr>
          <p:nvPr>
            <p:ph type="tbl" sz="quarter" idx="13"/>
            <p:extLst>
              <p:ext uri="{D42A27DB-BD31-4B8C-83A1-F6EECF244321}">
                <p14:modId xmlns:p14="http://schemas.microsoft.com/office/powerpoint/2010/main" val="2871876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247316047"/>
                    </a:ext>
                  </a:extLst>
                </a:gridCol>
                <a:gridCol w="1069848">
                  <a:extLst>
                    <a:ext uri="{9D8B030D-6E8A-4147-A177-3AD203B41FA5}">
                      <a16:colId xmlns:a16="http://schemas.microsoft.com/office/drawing/2014/main" val="1484637450"/>
                    </a:ext>
                  </a:extLst>
                </a:gridCol>
                <a:gridCol w="493776">
                  <a:extLst>
                    <a:ext uri="{9D8B030D-6E8A-4147-A177-3AD203B41FA5}">
                      <a16:colId xmlns:a16="http://schemas.microsoft.com/office/drawing/2014/main" val="789795006"/>
                    </a:ext>
                  </a:extLst>
                </a:gridCol>
                <a:gridCol w="1069848">
                  <a:extLst>
                    <a:ext uri="{9D8B030D-6E8A-4147-A177-3AD203B41FA5}">
                      <a16:colId xmlns:a16="http://schemas.microsoft.com/office/drawing/2014/main" val="187781555"/>
                    </a:ext>
                  </a:extLst>
                </a:gridCol>
                <a:gridCol w="1069848">
                  <a:extLst>
                    <a:ext uri="{9D8B030D-6E8A-4147-A177-3AD203B41FA5}">
                      <a16:colId xmlns:a16="http://schemas.microsoft.com/office/drawing/2014/main" val="1058580127"/>
                    </a:ext>
                  </a:extLst>
                </a:gridCol>
                <a:gridCol w="1069848">
                  <a:extLst>
                    <a:ext uri="{9D8B030D-6E8A-4147-A177-3AD203B41FA5}">
                      <a16:colId xmlns:a16="http://schemas.microsoft.com/office/drawing/2014/main" val="2696825416"/>
                    </a:ext>
                  </a:extLst>
                </a:gridCol>
                <a:gridCol w="1069848">
                  <a:extLst>
                    <a:ext uri="{9D8B030D-6E8A-4147-A177-3AD203B41FA5}">
                      <a16:colId xmlns:a16="http://schemas.microsoft.com/office/drawing/2014/main" val="2412359834"/>
                    </a:ext>
                  </a:extLst>
                </a:gridCol>
                <a:gridCol w="1069848">
                  <a:extLst>
                    <a:ext uri="{9D8B030D-6E8A-4147-A177-3AD203B41FA5}">
                      <a16:colId xmlns:a16="http://schemas.microsoft.com/office/drawing/2014/main" val="334952571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851265535"/>
                  </a:ext>
                </a:extLst>
              </a:tr>
              <a:tr h="370840">
                <a:tc>
                  <a:txBody>
                    <a:bodyPr/>
                    <a:lstStyle/>
                    <a:p>
                      <a:r>
                        <a:rPr lang="en-US" sz="1000"/>
                        <a:t>6</a:t>
                      </a:r>
                    </a:p>
                  </a:txBody>
                  <a:tcPr/>
                </a:tc>
                <a:tc>
                  <a:txBody>
                    <a:bodyPr/>
                    <a:lstStyle/>
                    <a:p>
                      <a:r>
                        <a:rPr lang="en-US" sz="1000"/>
                        <a:t>0.6345 %</a:t>
                      </a:r>
                    </a:p>
                  </a:txBody>
                  <a:tcPr/>
                </a:tc>
                <a:tc>
                  <a:txBody>
                    <a:bodyPr/>
                    <a:lstStyle/>
                    <a:p>
                      <a:r>
                        <a:rPr lang="en-US" sz="1000"/>
                        <a:t>0.17</a:t>
                      </a:r>
                    </a:p>
                  </a:txBody>
                  <a:tcPr/>
                </a:tc>
                <a:tc>
                  <a:txBody>
                    <a:bodyPr/>
                    <a:lstStyle/>
                    <a:p>
                      <a:r>
                        <a:rPr lang="en-US" sz="1000"/>
                        <a:t>80.00</a:t>
                      </a:r>
                    </a:p>
                  </a:txBody>
                  <a:tcPr/>
                </a:tc>
                <a:tc>
                  <a:txBody>
                    <a:bodyPr/>
                    <a:lstStyle/>
                    <a:p>
                      <a:r>
                        <a:rPr lang="en-US" sz="1000"/>
                        <a:t>79.67</a:t>
                      </a:r>
                    </a:p>
                  </a:txBody>
                  <a:tcPr/>
                </a:tc>
                <a:tc>
                  <a:txBody>
                    <a:bodyPr/>
                    <a:lstStyle/>
                    <a:p>
                      <a:r>
                        <a:rPr lang="en-US" sz="1000"/>
                        <a:t>50.17</a:t>
                      </a:r>
                    </a:p>
                  </a:txBody>
                  <a:tcPr/>
                </a:tc>
                <a:tc>
                  <a:txBody>
                    <a:bodyPr/>
                    <a:lstStyle/>
                    <a:p>
                      <a:r>
                        <a:rPr lang="en-US" sz="1000"/>
                        <a:t>480</a:t>
                      </a:r>
                    </a:p>
                  </a:txBody>
                  <a:tcPr/>
                </a:tc>
                <a:tc>
                  <a:txBody>
                    <a:bodyPr/>
                    <a:lstStyle/>
                    <a:p>
                      <a:r>
                        <a:rPr lang="en-US" sz="1000"/>
                        <a:t>301</a:t>
                      </a:r>
                    </a:p>
                  </a:txBody>
                  <a:tcPr/>
                </a:tc>
                <a:extLst>
                  <a:ext uri="{0D108BD9-81ED-4DB2-BD59-A6C34878D82A}">
                    <a16:rowId xmlns:a16="http://schemas.microsoft.com/office/drawing/2014/main" val="3500780485"/>
                  </a:ext>
                </a:extLst>
              </a:tr>
            </a:tbl>
          </a:graphicData>
        </a:graphic>
      </p:graphicFrame>
      <p:sp>
        <p:nvSpPr>
          <p:cNvPr id="4" name="Text Placeholder 3">
            <a:extLst>
              <a:ext uri="{FF2B5EF4-FFF2-40B4-BE49-F238E27FC236}">
                <a16:creationId xmlns:a16="http://schemas.microsoft.com/office/drawing/2014/main" id="{991D6851-5BC5-49AB-A2F8-AA67F940889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3809763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F381C-E0BD-4327-9E6C-539E3B98ACEC}"/>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5BB66EFE-5602-4228-8273-4004858AFFF4}"/>
              </a:ext>
            </a:extLst>
          </p:cNvPr>
          <p:cNvGraphicFramePr>
            <a:graphicFrameLocks noGrp="1"/>
          </p:cNvGraphicFramePr>
          <p:nvPr>
            <p:ph type="tbl" sz="quarter" idx="13"/>
            <p:extLst>
              <p:ext uri="{D42A27DB-BD31-4B8C-83A1-F6EECF244321}">
                <p14:modId xmlns:p14="http://schemas.microsoft.com/office/powerpoint/2010/main" val="1657854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22288284"/>
                    </a:ext>
                  </a:extLst>
                </a:gridCol>
                <a:gridCol w="905256">
                  <a:extLst>
                    <a:ext uri="{9D8B030D-6E8A-4147-A177-3AD203B41FA5}">
                      <a16:colId xmlns:a16="http://schemas.microsoft.com/office/drawing/2014/main" val="3850637723"/>
                    </a:ext>
                  </a:extLst>
                </a:gridCol>
                <a:gridCol w="411480">
                  <a:extLst>
                    <a:ext uri="{9D8B030D-6E8A-4147-A177-3AD203B41FA5}">
                      <a16:colId xmlns:a16="http://schemas.microsoft.com/office/drawing/2014/main" val="3672108596"/>
                    </a:ext>
                  </a:extLst>
                </a:gridCol>
                <a:gridCol w="905256">
                  <a:extLst>
                    <a:ext uri="{9D8B030D-6E8A-4147-A177-3AD203B41FA5}">
                      <a16:colId xmlns:a16="http://schemas.microsoft.com/office/drawing/2014/main" val="3722332830"/>
                    </a:ext>
                  </a:extLst>
                </a:gridCol>
                <a:gridCol w="905256">
                  <a:extLst>
                    <a:ext uri="{9D8B030D-6E8A-4147-A177-3AD203B41FA5}">
                      <a16:colId xmlns:a16="http://schemas.microsoft.com/office/drawing/2014/main" val="2903695405"/>
                    </a:ext>
                  </a:extLst>
                </a:gridCol>
                <a:gridCol w="905256">
                  <a:extLst>
                    <a:ext uri="{9D8B030D-6E8A-4147-A177-3AD203B41FA5}">
                      <a16:colId xmlns:a16="http://schemas.microsoft.com/office/drawing/2014/main" val="2530803329"/>
                    </a:ext>
                  </a:extLst>
                </a:gridCol>
                <a:gridCol w="905256">
                  <a:extLst>
                    <a:ext uri="{9D8B030D-6E8A-4147-A177-3AD203B41FA5}">
                      <a16:colId xmlns:a16="http://schemas.microsoft.com/office/drawing/2014/main" val="1148787534"/>
                    </a:ext>
                  </a:extLst>
                </a:gridCol>
                <a:gridCol w="905256">
                  <a:extLst>
                    <a:ext uri="{9D8B030D-6E8A-4147-A177-3AD203B41FA5}">
                      <a16:colId xmlns:a16="http://schemas.microsoft.com/office/drawing/2014/main" val="1661576757"/>
                    </a:ext>
                  </a:extLst>
                </a:gridCol>
                <a:gridCol w="905256">
                  <a:extLst>
                    <a:ext uri="{9D8B030D-6E8A-4147-A177-3AD203B41FA5}">
                      <a16:colId xmlns:a16="http://schemas.microsoft.com/office/drawing/2014/main" val="84281171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327053168"/>
                  </a:ext>
                </a:extLst>
              </a:tr>
              <a:tr h="370840">
                <a:tc>
                  <a:txBody>
                    <a:bodyPr/>
                    <a:lstStyle/>
                    <a:p>
                      <a:r>
                        <a:rPr lang="en-US" sz="1000"/>
                        <a:t>6</a:t>
                      </a:r>
                    </a:p>
                  </a:txBody>
                  <a:tcPr/>
                </a:tc>
                <a:tc>
                  <a:txBody>
                    <a:bodyPr/>
                    <a:lstStyle/>
                    <a:p>
                      <a:r>
                        <a:rPr lang="en-US" sz="1000"/>
                        <a:t>0.6345 %</a:t>
                      </a:r>
                    </a:p>
                  </a:txBody>
                  <a:tcPr/>
                </a:tc>
                <a:tc>
                  <a:txBody>
                    <a:bodyPr/>
                    <a:lstStyle/>
                    <a:p>
                      <a:r>
                        <a:rPr lang="en-US" sz="1000"/>
                        <a:t>0.17</a:t>
                      </a:r>
                    </a:p>
                  </a:txBody>
                  <a:tcPr/>
                </a:tc>
                <a:tc>
                  <a:txBody>
                    <a:bodyPr/>
                    <a:lstStyle/>
                    <a:p>
                      <a:r>
                        <a:rPr lang="en-US" sz="1000"/>
                        <a:t>80.00</a:t>
                      </a:r>
                    </a:p>
                  </a:txBody>
                  <a:tcPr/>
                </a:tc>
                <a:tc>
                  <a:txBody>
                    <a:bodyPr/>
                    <a:lstStyle/>
                    <a:p>
                      <a:r>
                        <a:rPr lang="en-US" sz="1000"/>
                        <a:t>79.67</a:t>
                      </a:r>
                    </a:p>
                  </a:txBody>
                  <a:tcPr/>
                </a:tc>
                <a:tc>
                  <a:txBody>
                    <a:bodyPr/>
                    <a:lstStyle/>
                    <a:p>
                      <a:r>
                        <a:rPr lang="en-US" sz="1000"/>
                        <a:t>50.17</a:t>
                      </a:r>
                    </a:p>
                  </a:txBody>
                  <a:tcPr/>
                </a:tc>
                <a:tc>
                  <a:txBody>
                    <a:bodyPr/>
                    <a:lstStyle/>
                    <a:p>
                      <a:r>
                        <a:rPr lang="en-US" sz="1000"/>
                        <a:t>50.00</a:t>
                      </a:r>
                    </a:p>
                  </a:txBody>
                  <a:tcPr/>
                </a:tc>
                <a:tc>
                  <a:txBody>
                    <a:bodyPr/>
                    <a:lstStyle/>
                    <a:p>
                      <a:r>
                        <a:rPr lang="en-US" sz="1000"/>
                        <a:t>480</a:t>
                      </a:r>
                    </a:p>
                  </a:txBody>
                  <a:tcPr/>
                </a:tc>
                <a:tc>
                  <a:txBody>
                    <a:bodyPr/>
                    <a:lstStyle/>
                    <a:p>
                      <a:r>
                        <a:rPr lang="en-US" sz="1000"/>
                        <a:t>301</a:t>
                      </a:r>
                    </a:p>
                  </a:txBody>
                  <a:tcPr/>
                </a:tc>
                <a:extLst>
                  <a:ext uri="{0D108BD9-81ED-4DB2-BD59-A6C34878D82A}">
                    <a16:rowId xmlns:a16="http://schemas.microsoft.com/office/drawing/2014/main" val="1364876118"/>
                  </a:ext>
                </a:extLst>
              </a:tr>
            </a:tbl>
          </a:graphicData>
        </a:graphic>
      </p:graphicFrame>
      <p:sp>
        <p:nvSpPr>
          <p:cNvPr id="4" name="Text Placeholder 3">
            <a:extLst>
              <a:ext uri="{FF2B5EF4-FFF2-40B4-BE49-F238E27FC236}">
                <a16:creationId xmlns:a16="http://schemas.microsoft.com/office/drawing/2014/main" id="{13502EA8-9E2A-463C-A41B-8FF19368D77C}"/>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24641866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C17BD-2492-4A31-85DA-913DAC7CD630}"/>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FD5DB1E5-79C4-4CFF-A716-2B18A6EDDD2B}"/>
              </a:ext>
            </a:extLst>
          </p:cNvPr>
          <p:cNvGraphicFramePr>
            <a:graphicFrameLocks noGrp="1"/>
          </p:cNvGraphicFramePr>
          <p:nvPr>
            <p:ph type="tbl" sz="quarter" idx="13"/>
            <p:extLst>
              <p:ext uri="{D42A27DB-BD31-4B8C-83A1-F6EECF244321}">
                <p14:modId xmlns:p14="http://schemas.microsoft.com/office/powerpoint/2010/main" val="2241944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04290659"/>
                    </a:ext>
                  </a:extLst>
                </a:gridCol>
                <a:gridCol w="1316736">
                  <a:extLst>
                    <a:ext uri="{9D8B030D-6E8A-4147-A177-3AD203B41FA5}">
                      <a16:colId xmlns:a16="http://schemas.microsoft.com/office/drawing/2014/main" val="461974609"/>
                    </a:ext>
                  </a:extLst>
                </a:gridCol>
                <a:gridCol w="658368">
                  <a:extLst>
                    <a:ext uri="{9D8B030D-6E8A-4147-A177-3AD203B41FA5}">
                      <a16:colId xmlns:a16="http://schemas.microsoft.com/office/drawing/2014/main" val="355522402"/>
                    </a:ext>
                  </a:extLst>
                </a:gridCol>
                <a:gridCol w="658368">
                  <a:extLst>
                    <a:ext uri="{9D8B030D-6E8A-4147-A177-3AD203B41FA5}">
                      <a16:colId xmlns:a16="http://schemas.microsoft.com/office/drawing/2014/main" val="1766363166"/>
                    </a:ext>
                  </a:extLst>
                </a:gridCol>
                <a:gridCol w="658368">
                  <a:extLst>
                    <a:ext uri="{9D8B030D-6E8A-4147-A177-3AD203B41FA5}">
                      <a16:colId xmlns:a16="http://schemas.microsoft.com/office/drawing/2014/main" val="4135912600"/>
                    </a:ext>
                  </a:extLst>
                </a:gridCol>
                <a:gridCol w="658368">
                  <a:extLst>
                    <a:ext uri="{9D8B030D-6E8A-4147-A177-3AD203B41FA5}">
                      <a16:colId xmlns:a16="http://schemas.microsoft.com/office/drawing/2014/main" val="3594612331"/>
                    </a:ext>
                  </a:extLst>
                </a:gridCol>
                <a:gridCol w="658368">
                  <a:extLst>
                    <a:ext uri="{9D8B030D-6E8A-4147-A177-3AD203B41FA5}">
                      <a16:colId xmlns:a16="http://schemas.microsoft.com/office/drawing/2014/main" val="3461820330"/>
                    </a:ext>
                  </a:extLst>
                </a:gridCol>
                <a:gridCol w="658368">
                  <a:extLst>
                    <a:ext uri="{9D8B030D-6E8A-4147-A177-3AD203B41FA5}">
                      <a16:colId xmlns:a16="http://schemas.microsoft.com/office/drawing/2014/main" val="3597705765"/>
                    </a:ext>
                  </a:extLst>
                </a:gridCol>
                <a:gridCol w="658368">
                  <a:extLst>
                    <a:ext uri="{9D8B030D-6E8A-4147-A177-3AD203B41FA5}">
                      <a16:colId xmlns:a16="http://schemas.microsoft.com/office/drawing/2014/main" val="176632227"/>
                    </a:ext>
                  </a:extLst>
                </a:gridCol>
                <a:gridCol w="658368">
                  <a:extLst>
                    <a:ext uri="{9D8B030D-6E8A-4147-A177-3AD203B41FA5}">
                      <a16:colId xmlns:a16="http://schemas.microsoft.com/office/drawing/2014/main" val="2032535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258395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- 2024-01-31 16:04:57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https://quintly-eu-image-storage.s3.amazonaws.com/42a5b893a9726451877e4ab7634db126/ff26460214cc3d0f42f96a06053e6c04.jpg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02/01/2024 13:36:33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504360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- 2024-01-19 17:13:08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https://quintly-eu-image-storage.s3.amazonaws.com/42a5b893a9726451877e4ab7634db126/84a3881b76242a473e872a3b5cd25f47.jpg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01/20/2024 17:07:01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358949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- 2024-01-16 16:11:25</a:t>
                      </a:r>
                      <a:r>
                        <a:rPr kumimoji="0" lang="en-US" sz="1000" b="0" i="0" u="none" strike="noStrike" kern="1200" cap="none" spc="0" normalizeH="0" baseline="0" noProof="0">
                          <a:ln>
                            <a:noFill/>
                          </a:ln>
                          <a:solidFill>
                            <a:prstClr val="black"/>
                          </a:solidFill>
                          <a:effectLst/>
                          <a:uLnTx/>
                          <a:uFillTx/>
                          <a:latin typeface="Calibri"/>
                          <a:ea typeface="+mn-ea"/>
                          <a:cs typeface="+mn-cs"/>
                        </a:rPr>
                        <a:t>
 2023 giving recap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https://quintly-eu-image-storage.s3.amazonaws.com/42a5b893a9726451877e4ab7634db126/0ba9591bdf5fe1773bb30cc513beee29.jpg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01/17/2024 16:07:07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21124100"/>
                  </a:ext>
                </a:extLst>
              </a:tr>
            </a:tbl>
          </a:graphicData>
        </a:graphic>
      </p:graphicFrame>
      <p:sp>
        <p:nvSpPr>
          <p:cNvPr id="4" name="Text Placeholder 3">
            <a:extLst>
              <a:ext uri="{FF2B5EF4-FFF2-40B4-BE49-F238E27FC236}">
                <a16:creationId xmlns:a16="http://schemas.microsoft.com/office/drawing/2014/main" id="{6916625A-3DC5-47FA-9DC0-7BB8609E3261}"/>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104605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540BC-BCEE-414C-8298-1FFEE8E3EE68}"/>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0511A483-A947-49CE-920D-802F785A6701}"/>
              </a:ext>
            </a:extLst>
          </p:cNvPr>
          <p:cNvGraphicFramePr>
            <a:graphicFrameLocks noGrp="1"/>
          </p:cNvGraphicFramePr>
          <p:nvPr>
            <p:ph type="tbl" sz="quarter" idx="13"/>
            <p:extLst>
              <p:ext uri="{D42A27DB-BD31-4B8C-83A1-F6EECF244321}">
                <p14:modId xmlns:p14="http://schemas.microsoft.com/office/powerpoint/2010/main" val="1174621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91682804"/>
                    </a:ext>
                  </a:extLst>
                </a:gridCol>
                <a:gridCol w="1316736">
                  <a:extLst>
                    <a:ext uri="{9D8B030D-6E8A-4147-A177-3AD203B41FA5}">
                      <a16:colId xmlns:a16="http://schemas.microsoft.com/office/drawing/2014/main" val="1650879278"/>
                    </a:ext>
                  </a:extLst>
                </a:gridCol>
                <a:gridCol w="658368">
                  <a:extLst>
                    <a:ext uri="{9D8B030D-6E8A-4147-A177-3AD203B41FA5}">
                      <a16:colId xmlns:a16="http://schemas.microsoft.com/office/drawing/2014/main" val="229746164"/>
                    </a:ext>
                  </a:extLst>
                </a:gridCol>
                <a:gridCol w="658368">
                  <a:extLst>
                    <a:ext uri="{9D8B030D-6E8A-4147-A177-3AD203B41FA5}">
                      <a16:colId xmlns:a16="http://schemas.microsoft.com/office/drawing/2014/main" val="3227411416"/>
                    </a:ext>
                  </a:extLst>
                </a:gridCol>
                <a:gridCol w="658368">
                  <a:extLst>
                    <a:ext uri="{9D8B030D-6E8A-4147-A177-3AD203B41FA5}">
                      <a16:colId xmlns:a16="http://schemas.microsoft.com/office/drawing/2014/main" val="3618128214"/>
                    </a:ext>
                  </a:extLst>
                </a:gridCol>
                <a:gridCol w="658368">
                  <a:extLst>
                    <a:ext uri="{9D8B030D-6E8A-4147-A177-3AD203B41FA5}">
                      <a16:colId xmlns:a16="http://schemas.microsoft.com/office/drawing/2014/main" val="1068161771"/>
                    </a:ext>
                  </a:extLst>
                </a:gridCol>
                <a:gridCol w="658368">
                  <a:extLst>
                    <a:ext uri="{9D8B030D-6E8A-4147-A177-3AD203B41FA5}">
                      <a16:colId xmlns:a16="http://schemas.microsoft.com/office/drawing/2014/main" val="1652426042"/>
                    </a:ext>
                  </a:extLst>
                </a:gridCol>
                <a:gridCol w="658368">
                  <a:extLst>
                    <a:ext uri="{9D8B030D-6E8A-4147-A177-3AD203B41FA5}">
                      <a16:colId xmlns:a16="http://schemas.microsoft.com/office/drawing/2014/main" val="2759835561"/>
                    </a:ext>
                  </a:extLst>
                </a:gridCol>
                <a:gridCol w="658368">
                  <a:extLst>
                    <a:ext uri="{9D8B030D-6E8A-4147-A177-3AD203B41FA5}">
                      <a16:colId xmlns:a16="http://schemas.microsoft.com/office/drawing/2014/main" val="3885515624"/>
                    </a:ext>
                  </a:extLst>
                </a:gridCol>
                <a:gridCol w="658368">
                  <a:extLst>
                    <a:ext uri="{9D8B030D-6E8A-4147-A177-3AD203B41FA5}">
                      <a16:colId xmlns:a16="http://schemas.microsoft.com/office/drawing/2014/main" val="3164002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722059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- 2024-01-15 15:39:56</a:t>
                      </a:r>
                      <a:r>
                        <a:rPr kumimoji="0" lang="en-US" sz="1000" b="0" i="0" u="none" strike="noStrike" kern="1200" cap="none" spc="0" normalizeH="0" baseline="0" noProof="0">
                          <a:ln>
                            <a:noFill/>
                          </a:ln>
                          <a:solidFill>
                            <a:prstClr val="black"/>
                          </a:solidFill>
                          <a:effectLst/>
                          <a:uLnTx/>
                          <a:uFillTx/>
                          <a:latin typeface="Calibri"/>
                          <a:ea typeface="+mn-ea"/>
                          <a:cs typeface="+mn-cs"/>
                        </a:rPr>
                        <a:t>
 ON BUYING FOR MORE TIPS A NEW CAR, TAP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https://quintly-eu-image-storage.s3.amazonaws.com/42a5b893a9726451877e4ab7634db126/b6d72a8e8d4583bcca76e24130551f40.jpg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01/16/2024 15:36:40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5895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- 2024-01-15 15:32:27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https://quintly-eu-image-storage.s3.amazonaws.com/42a5b893a9726451877e4ab7634db126/f7ebd7547df9d3db8a0b6a8e3ce4f095.jpg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01/16/2024 15:07:10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519213912"/>
                  </a:ext>
                </a:extLst>
              </a:tr>
            </a:tbl>
          </a:graphicData>
        </a:graphic>
      </p:graphicFrame>
      <p:sp>
        <p:nvSpPr>
          <p:cNvPr id="4" name="Text Placeholder 3">
            <a:extLst>
              <a:ext uri="{FF2B5EF4-FFF2-40B4-BE49-F238E27FC236}">
                <a16:creationId xmlns:a16="http://schemas.microsoft.com/office/drawing/2014/main" id="{587EE4CE-F8C2-43E5-9224-13036DB99111}"/>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8913321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1996</Words>
  <Application>Microsoft Office PowerPoint</Application>
  <PresentationFormat>On-screen Show (4:3)</PresentationFormat>
  <Paragraphs>489</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2024-02-01T18:58:06Z</dcterms:created>
  <dcterms:modified xsi:type="dcterms:W3CDTF">2024-02-01T18:58:56Z</dcterms:modified>
</cp:coreProperties>
</file>