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4B09C-8FA4-45E0-80B5-5D1265F5E625}"/>
              </a:ext>
            </a:extLst>
          </p:cNvPr>
          <p:cNvSpPr>
            <a:spLocks noGrp="1"/>
          </p:cNvSpPr>
          <p:nvPr>
            <p:ph type="title"/>
          </p:nvPr>
        </p:nvSpPr>
        <p:spPr/>
        <p:txBody>
          <a:bodyPr/>
          <a:lstStyle/>
          <a:p>
            <a:r>
              <a:rPr lang="en-US"/>
              <a:t>Instagram Instagram Top Posts | TMNAS - 1 of 5</a:t>
            </a:r>
          </a:p>
        </p:txBody>
      </p:sp>
      <p:graphicFrame>
        <p:nvGraphicFramePr>
          <p:cNvPr id="5" name="Table Placeholder 4">
            <a:extLst>
              <a:ext uri="{FF2B5EF4-FFF2-40B4-BE49-F238E27FC236}">
                <a16:creationId xmlns:a16="http://schemas.microsoft.com/office/drawing/2014/main" id="{F6FB9277-B9C5-42B2-B744-99CDD698F63D}"/>
              </a:ext>
            </a:extLst>
          </p:cNvPr>
          <p:cNvGraphicFramePr>
            <a:graphicFrameLocks noGrp="1"/>
          </p:cNvGraphicFramePr>
          <p:nvPr>
            <p:ph type="tbl" sz="quarter" idx="13"/>
            <p:extLst>
              <p:ext uri="{D42A27DB-BD31-4B8C-83A1-F6EECF244321}">
                <p14:modId xmlns:p14="http://schemas.microsoft.com/office/powerpoint/2010/main" val="3407668508"/>
              </p:ext>
            </p:extLst>
          </p:nvPr>
        </p:nvGraphicFramePr>
        <p:xfrm>
          <a:off x="457200" y="1731963"/>
          <a:ext cx="8147304" cy="76708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19509643"/>
                    </a:ext>
                  </a:extLst>
                </a:gridCol>
                <a:gridCol w="1975104">
                  <a:extLst>
                    <a:ext uri="{9D8B030D-6E8A-4147-A177-3AD203B41FA5}">
                      <a16:colId xmlns:a16="http://schemas.microsoft.com/office/drawing/2014/main" val="1204048669"/>
                    </a:ext>
                  </a:extLst>
                </a:gridCol>
                <a:gridCol w="905256">
                  <a:extLst>
                    <a:ext uri="{9D8B030D-6E8A-4147-A177-3AD203B41FA5}">
                      <a16:colId xmlns:a16="http://schemas.microsoft.com/office/drawing/2014/main" val="1123278847"/>
                    </a:ext>
                  </a:extLst>
                </a:gridCol>
                <a:gridCol w="905256">
                  <a:extLst>
                    <a:ext uri="{9D8B030D-6E8A-4147-A177-3AD203B41FA5}">
                      <a16:colId xmlns:a16="http://schemas.microsoft.com/office/drawing/2014/main" val="2903203527"/>
                    </a:ext>
                  </a:extLst>
                </a:gridCol>
                <a:gridCol w="905256">
                  <a:extLst>
                    <a:ext uri="{9D8B030D-6E8A-4147-A177-3AD203B41FA5}">
                      <a16:colId xmlns:a16="http://schemas.microsoft.com/office/drawing/2014/main" val="455386349"/>
                    </a:ext>
                  </a:extLst>
                </a:gridCol>
                <a:gridCol w="905256">
                  <a:extLst>
                    <a:ext uri="{9D8B030D-6E8A-4147-A177-3AD203B41FA5}">
                      <a16:colId xmlns:a16="http://schemas.microsoft.com/office/drawing/2014/main" val="4195934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40450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- 2023-11-15 13:43:05</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’23 Emerging Leaders Program (ELP) team! Last week marked the end of this year's ELP class with final presentations to a room full of Tokio Marine CEOs and executives, including our very own CEO John Glomb.
This year's program included 13 teams and 61 participants from Tokio Marine Group companies around the world! Our TMNAS team joined the other teams in our Jersey City office and successfully presented their project on e-Checks for tmamerica.
Congratulations Team TMNAS: Dina Del Collo, Christina DeSalva, Mary Kelly, Tom Lyons, and John Pylaras for a job well done! 👏
#TokioMarine #EmergingLeaders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https://quintly-eu-image-storage.s3.amazonaws.com/10429b35b14158eee4bb6fd8424b954e/577a621ee069f03a93242d2cbe1d4b57.jpg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76682038"/>
                  </a:ext>
                </a:extLst>
              </a:tr>
            </a:tbl>
          </a:graphicData>
        </a:graphic>
      </p:graphicFrame>
      <p:sp>
        <p:nvSpPr>
          <p:cNvPr id="4" name="Text Placeholder 3">
            <a:extLst>
              <a:ext uri="{FF2B5EF4-FFF2-40B4-BE49-F238E27FC236}">
                <a16:creationId xmlns:a16="http://schemas.microsoft.com/office/drawing/2014/main" id="{6E9C9474-E0C1-4141-8205-1E9EB7748B55}"/>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2642899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D5A93-68E6-49C9-8008-21447BD6B3DE}"/>
              </a:ext>
            </a:extLst>
          </p:cNvPr>
          <p:cNvSpPr>
            <a:spLocks noGrp="1"/>
          </p:cNvSpPr>
          <p:nvPr>
            <p:ph type="title"/>
          </p:nvPr>
        </p:nvSpPr>
        <p:spPr/>
        <p:txBody>
          <a:bodyPr/>
          <a:lstStyle/>
          <a:p>
            <a:r>
              <a:rPr lang="en-US"/>
              <a:t>Instagram Instagram Top Posts | TMNAS - 2 of 5</a:t>
            </a:r>
          </a:p>
        </p:txBody>
      </p:sp>
      <p:graphicFrame>
        <p:nvGraphicFramePr>
          <p:cNvPr id="5" name="Table Placeholder 4">
            <a:extLst>
              <a:ext uri="{FF2B5EF4-FFF2-40B4-BE49-F238E27FC236}">
                <a16:creationId xmlns:a16="http://schemas.microsoft.com/office/drawing/2014/main" id="{160EDD26-E71A-448B-A3D6-02B6E8E02A71}"/>
              </a:ext>
            </a:extLst>
          </p:cNvPr>
          <p:cNvGraphicFramePr>
            <a:graphicFrameLocks noGrp="1"/>
          </p:cNvGraphicFramePr>
          <p:nvPr>
            <p:ph type="tbl" sz="quarter" idx="13"/>
            <p:extLst>
              <p:ext uri="{D42A27DB-BD31-4B8C-83A1-F6EECF244321}">
                <p14:modId xmlns:p14="http://schemas.microsoft.com/office/powerpoint/2010/main" val="1628663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59420760"/>
                    </a:ext>
                  </a:extLst>
                </a:gridCol>
                <a:gridCol w="1975104">
                  <a:extLst>
                    <a:ext uri="{9D8B030D-6E8A-4147-A177-3AD203B41FA5}">
                      <a16:colId xmlns:a16="http://schemas.microsoft.com/office/drawing/2014/main" val="3745028129"/>
                    </a:ext>
                  </a:extLst>
                </a:gridCol>
                <a:gridCol w="905256">
                  <a:extLst>
                    <a:ext uri="{9D8B030D-6E8A-4147-A177-3AD203B41FA5}">
                      <a16:colId xmlns:a16="http://schemas.microsoft.com/office/drawing/2014/main" val="178611288"/>
                    </a:ext>
                  </a:extLst>
                </a:gridCol>
                <a:gridCol w="905256">
                  <a:extLst>
                    <a:ext uri="{9D8B030D-6E8A-4147-A177-3AD203B41FA5}">
                      <a16:colId xmlns:a16="http://schemas.microsoft.com/office/drawing/2014/main" val="3581031509"/>
                    </a:ext>
                  </a:extLst>
                </a:gridCol>
                <a:gridCol w="905256">
                  <a:extLst>
                    <a:ext uri="{9D8B030D-6E8A-4147-A177-3AD203B41FA5}">
                      <a16:colId xmlns:a16="http://schemas.microsoft.com/office/drawing/2014/main" val="2925401188"/>
                    </a:ext>
                  </a:extLst>
                </a:gridCol>
                <a:gridCol w="905256">
                  <a:extLst>
                    <a:ext uri="{9D8B030D-6E8A-4147-A177-3AD203B41FA5}">
                      <a16:colId xmlns:a16="http://schemas.microsoft.com/office/drawing/2014/main" val="524425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4232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- 2023-12-08 11:50:22</a:t>
                      </a:r>
                      <a:r>
                        <a:rPr kumimoji="0" lang="en-US" sz="1000" b="0" i="0" u="none" strike="noStrike" kern="1200" cap="none" spc="0" normalizeH="0" baseline="0" noProof="0">
                          <a:ln>
                            <a:noFill/>
                          </a:ln>
                          <a:solidFill>
                            <a:prstClr val="black"/>
                          </a:solidFill>
                          <a:effectLst/>
                          <a:uLnTx/>
                          <a:uFillTx/>
                          <a:latin typeface="Calibri"/>
                          <a:ea typeface="+mn-ea"/>
                          <a:cs typeface="+mn-cs"/>
                        </a:rPr>
                        <a:t>
 2023 has been a great year for TMNAS! We just got 3RD PLACE in the centralpennbusinessjournal ‘s Best Places to Work in PA 2023 awards! 
Last night, our HR team made their way to Lancaster, PA to attend the celebratory awards dinner. This is our 10th time making the #bptwinpa list. This year, we were nominated in the Large Employers category with 45 other companies! 
We are so thrilled with our 3rd place win! Thank you to all of our employees for being the life of our workplace!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https://quintly-eu-image-storage.s3.amazonaws.com/10429b35b14158eee4bb6fd8424b954e/a5f7e44ed2f9ea929abbaa225be06a0e.jpg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409797449"/>
                  </a:ext>
                </a:extLst>
              </a:tr>
            </a:tbl>
          </a:graphicData>
        </a:graphic>
      </p:graphicFrame>
      <p:sp>
        <p:nvSpPr>
          <p:cNvPr id="4" name="Text Placeholder 3">
            <a:extLst>
              <a:ext uri="{FF2B5EF4-FFF2-40B4-BE49-F238E27FC236}">
                <a16:creationId xmlns:a16="http://schemas.microsoft.com/office/drawing/2014/main" id="{205518E3-25D3-4EEE-9CE4-AB5EB0526AE7}"/>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4281592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41E58-3C60-4F8E-9EBF-6DBFCAC475BB}"/>
              </a:ext>
            </a:extLst>
          </p:cNvPr>
          <p:cNvSpPr>
            <a:spLocks noGrp="1"/>
          </p:cNvSpPr>
          <p:nvPr>
            <p:ph type="title"/>
          </p:nvPr>
        </p:nvSpPr>
        <p:spPr/>
        <p:txBody>
          <a:bodyPr/>
          <a:lstStyle/>
          <a:p>
            <a:r>
              <a:rPr lang="en-US"/>
              <a:t>Instagram Instagram Top Posts | TMNAS - 3 of 5</a:t>
            </a:r>
          </a:p>
        </p:txBody>
      </p:sp>
      <p:graphicFrame>
        <p:nvGraphicFramePr>
          <p:cNvPr id="5" name="Table Placeholder 4">
            <a:extLst>
              <a:ext uri="{FF2B5EF4-FFF2-40B4-BE49-F238E27FC236}">
                <a16:creationId xmlns:a16="http://schemas.microsoft.com/office/drawing/2014/main" id="{E94D2F82-7CD3-41B0-9A70-2FEDD8A10B38}"/>
              </a:ext>
            </a:extLst>
          </p:cNvPr>
          <p:cNvGraphicFramePr>
            <a:graphicFrameLocks noGrp="1"/>
          </p:cNvGraphicFramePr>
          <p:nvPr>
            <p:ph type="tbl" sz="quarter" idx="13"/>
            <p:extLst>
              <p:ext uri="{D42A27DB-BD31-4B8C-83A1-F6EECF244321}">
                <p14:modId xmlns:p14="http://schemas.microsoft.com/office/powerpoint/2010/main" val="4133149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86098565"/>
                    </a:ext>
                  </a:extLst>
                </a:gridCol>
                <a:gridCol w="1975104">
                  <a:extLst>
                    <a:ext uri="{9D8B030D-6E8A-4147-A177-3AD203B41FA5}">
                      <a16:colId xmlns:a16="http://schemas.microsoft.com/office/drawing/2014/main" val="2908559104"/>
                    </a:ext>
                  </a:extLst>
                </a:gridCol>
                <a:gridCol w="905256">
                  <a:extLst>
                    <a:ext uri="{9D8B030D-6E8A-4147-A177-3AD203B41FA5}">
                      <a16:colId xmlns:a16="http://schemas.microsoft.com/office/drawing/2014/main" val="3633057420"/>
                    </a:ext>
                  </a:extLst>
                </a:gridCol>
                <a:gridCol w="905256">
                  <a:extLst>
                    <a:ext uri="{9D8B030D-6E8A-4147-A177-3AD203B41FA5}">
                      <a16:colId xmlns:a16="http://schemas.microsoft.com/office/drawing/2014/main" val="686148723"/>
                    </a:ext>
                  </a:extLst>
                </a:gridCol>
                <a:gridCol w="905256">
                  <a:extLst>
                    <a:ext uri="{9D8B030D-6E8A-4147-A177-3AD203B41FA5}">
                      <a16:colId xmlns:a16="http://schemas.microsoft.com/office/drawing/2014/main" val="1474351016"/>
                    </a:ext>
                  </a:extLst>
                </a:gridCol>
                <a:gridCol w="905256">
                  <a:extLst>
                    <a:ext uri="{9D8B030D-6E8A-4147-A177-3AD203B41FA5}">
                      <a16:colId xmlns:a16="http://schemas.microsoft.com/office/drawing/2014/main" val="2271360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0156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- 2023-12-20 17:06:48</a:t>
                      </a:r>
                      <a:r>
                        <a:rPr kumimoji="0" lang="en-US" sz="1000" b="0" i="0" u="none" strike="noStrike" kern="1200" cap="none" spc="0" normalizeH="0" baseline="0" noProof="0">
                          <a:ln>
                            <a:noFill/>
                          </a:ln>
                          <a:solidFill>
                            <a:prstClr val="black"/>
                          </a:solidFill>
                          <a:effectLst/>
                          <a:uLnTx/>
                          <a:uFillTx/>
                          <a:latin typeface="Calibri"/>
                          <a:ea typeface="+mn-ea"/>
                          <a:cs typeface="+mn-cs"/>
                        </a:rPr>
                        <a:t>
 One week ago, TMNAS hosted our Annual Awards ceremony where we recognized the winners of our All Around Awesome, Collaboration, and Customer-Centric Excellence award categories. Our employees and Group Company customers were given the opportunity to nominate TMNAS employees who practice excellent customer service, exhibit dedication and commitment, are actively involved, and show up to work with a positive, can-do attitude everyday. Congratulations to this year’s nominees and winners! They truly demonstrate what it means #ToBeAGoodCompany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https://quintly-eu-image-storage.s3.amazonaws.com/10429b35b14158eee4bb6fd8424b954e/2d2d3f3fdb5e6e52937bba1e1905cd1f.jpg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45946971"/>
                  </a:ext>
                </a:extLst>
              </a:tr>
            </a:tbl>
          </a:graphicData>
        </a:graphic>
      </p:graphicFrame>
      <p:sp>
        <p:nvSpPr>
          <p:cNvPr id="4" name="Text Placeholder 3">
            <a:extLst>
              <a:ext uri="{FF2B5EF4-FFF2-40B4-BE49-F238E27FC236}">
                <a16:creationId xmlns:a16="http://schemas.microsoft.com/office/drawing/2014/main" id="{F140D492-19F7-40C6-8EB7-719408FECA31}"/>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292605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29F2C-903F-4C01-A366-B90518A0BF23}"/>
              </a:ext>
            </a:extLst>
          </p:cNvPr>
          <p:cNvSpPr>
            <a:spLocks noGrp="1"/>
          </p:cNvSpPr>
          <p:nvPr>
            <p:ph type="title"/>
          </p:nvPr>
        </p:nvSpPr>
        <p:spPr/>
        <p:txBody>
          <a:bodyPr/>
          <a:lstStyle/>
          <a:p>
            <a:r>
              <a:rPr lang="en-US"/>
              <a:t>Instagram Instagram Top Posts | TMNAS - 4 of 5</a:t>
            </a:r>
          </a:p>
        </p:txBody>
      </p:sp>
      <p:graphicFrame>
        <p:nvGraphicFramePr>
          <p:cNvPr id="5" name="Table Placeholder 4">
            <a:extLst>
              <a:ext uri="{FF2B5EF4-FFF2-40B4-BE49-F238E27FC236}">
                <a16:creationId xmlns:a16="http://schemas.microsoft.com/office/drawing/2014/main" id="{8A19E181-1570-4937-837D-2C88781B324D}"/>
              </a:ext>
            </a:extLst>
          </p:cNvPr>
          <p:cNvGraphicFramePr>
            <a:graphicFrameLocks noGrp="1"/>
          </p:cNvGraphicFramePr>
          <p:nvPr>
            <p:ph type="tbl" sz="quarter" idx="13"/>
            <p:extLst>
              <p:ext uri="{D42A27DB-BD31-4B8C-83A1-F6EECF244321}">
                <p14:modId xmlns:p14="http://schemas.microsoft.com/office/powerpoint/2010/main" val="1566706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50100232"/>
                    </a:ext>
                  </a:extLst>
                </a:gridCol>
                <a:gridCol w="1975104">
                  <a:extLst>
                    <a:ext uri="{9D8B030D-6E8A-4147-A177-3AD203B41FA5}">
                      <a16:colId xmlns:a16="http://schemas.microsoft.com/office/drawing/2014/main" val="1416232358"/>
                    </a:ext>
                  </a:extLst>
                </a:gridCol>
                <a:gridCol w="905256">
                  <a:extLst>
                    <a:ext uri="{9D8B030D-6E8A-4147-A177-3AD203B41FA5}">
                      <a16:colId xmlns:a16="http://schemas.microsoft.com/office/drawing/2014/main" val="427247858"/>
                    </a:ext>
                  </a:extLst>
                </a:gridCol>
                <a:gridCol w="905256">
                  <a:extLst>
                    <a:ext uri="{9D8B030D-6E8A-4147-A177-3AD203B41FA5}">
                      <a16:colId xmlns:a16="http://schemas.microsoft.com/office/drawing/2014/main" val="2750123714"/>
                    </a:ext>
                  </a:extLst>
                </a:gridCol>
                <a:gridCol w="905256">
                  <a:extLst>
                    <a:ext uri="{9D8B030D-6E8A-4147-A177-3AD203B41FA5}">
                      <a16:colId xmlns:a16="http://schemas.microsoft.com/office/drawing/2014/main" val="166551500"/>
                    </a:ext>
                  </a:extLst>
                </a:gridCol>
                <a:gridCol w="905256">
                  <a:extLst>
                    <a:ext uri="{9D8B030D-6E8A-4147-A177-3AD203B41FA5}">
                      <a16:colId xmlns:a16="http://schemas.microsoft.com/office/drawing/2014/main" val="870251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9334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- 2023-12-01 16:03:03</a:t>
                      </a:r>
                      <a:r>
                        <a:rPr kumimoji="0" lang="en-US" sz="1000" b="0" i="0" u="none" strike="noStrike" kern="1200" cap="none" spc="0" normalizeH="0" baseline="0" noProof="0">
                          <a:ln>
                            <a:noFill/>
                          </a:ln>
                          <a:solidFill>
                            <a:prstClr val="black"/>
                          </a:solidFill>
                          <a:effectLst/>
                          <a:uLnTx/>
                          <a:uFillTx/>
                          <a:latin typeface="Calibri"/>
                          <a:ea typeface="+mn-ea"/>
                          <a:cs typeface="+mn-cs"/>
                        </a:rPr>
                        <a:t>
 This week, we hosted our Regional Americas HR Conference in Philadelphia and were joined by members from 10+ tokiomarine Group Companies including Tokio Marine Canada Ltd. and Tokio Marine Mexico. The conference addressed crucial topics such as high-performance workplaces, mental health, IT trends, and artificial intelligence.
In addition to discussing important topics, attendees also had the chance to participate in a CSR event for riseagainsthunger . The group worked together to package 10,000 healthy meals that will be distributed to people impacted by hunger around the world.
The conference was a great opportunity to collaborate with other Tokio Marine Group companies and highlighted our key accomplishments in 2023 as well as the vision and key goals for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https://quintly-eu-image-storage.s3.amazonaws.com/10429b35b14158eee4bb6fd8424b954e/6bc7227b4620762d75398ae8c508b00d.jpg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31797925"/>
                  </a:ext>
                </a:extLst>
              </a:tr>
            </a:tbl>
          </a:graphicData>
        </a:graphic>
      </p:graphicFrame>
      <p:sp>
        <p:nvSpPr>
          <p:cNvPr id="4" name="Text Placeholder 3">
            <a:extLst>
              <a:ext uri="{FF2B5EF4-FFF2-40B4-BE49-F238E27FC236}">
                <a16:creationId xmlns:a16="http://schemas.microsoft.com/office/drawing/2014/main" id="{4923AD5C-1984-4B54-999D-30ADD2321ED2}"/>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4002233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5C487-D4A4-4E07-A195-8BC985B7DFAC}"/>
              </a:ext>
            </a:extLst>
          </p:cNvPr>
          <p:cNvSpPr>
            <a:spLocks noGrp="1"/>
          </p:cNvSpPr>
          <p:nvPr>
            <p:ph type="title"/>
          </p:nvPr>
        </p:nvSpPr>
        <p:spPr/>
        <p:txBody>
          <a:bodyPr/>
          <a:lstStyle/>
          <a:p>
            <a:r>
              <a:rPr lang="en-US"/>
              <a:t>Instagram Instagram Top Posts | TMNAS - 5 of 5</a:t>
            </a:r>
          </a:p>
        </p:txBody>
      </p:sp>
      <p:graphicFrame>
        <p:nvGraphicFramePr>
          <p:cNvPr id="5" name="Table Placeholder 4">
            <a:extLst>
              <a:ext uri="{FF2B5EF4-FFF2-40B4-BE49-F238E27FC236}">
                <a16:creationId xmlns:a16="http://schemas.microsoft.com/office/drawing/2014/main" id="{A3B0797F-5FD8-4BAD-9436-38DB682A88EC}"/>
              </a:ext>
            </a:extLst>
          </p:cNvPr>
          <p:cNvGraphicFramePr>
            <a:graphicFrameLocks noGrp="1"/>
          </p:cNvGraphicFramePr>
          <p:nvPr>
            <p:ph type="tbl" sz="quarter" idx="13"/>
            <p:extLst>
              <p:ext uri="{D42A27DB-BD31-4B8C-83A1-F6EECF244321}">
                <p14:modId xmlns:p14="http://schemas.microsoft.com/office/powerpoint/2010/main" val="829409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75156557"/>
                    </a:ext>
                  </a:extLst>
                </a:gridCol>
                <a:gridCol w="1975104">
                  <a:extLst>
                    <a:ext uri="{9D8B030D-6E8A-4147-A177-3AD203B41FA5}">
                      <a16:colId xmlns:a16="http://schemas.microsoft.com/office/drawing/2014/main" val="2816086796"/>
                    </a:ext>
                  </a:extLst>
                </a:gridCol>
                <a:gridCol w="905256">
                  <a:extLst>
                    <a:ext uri="{9D8B030D-6E8A-4147-A177-3AD203B41FA5}">
                      <a16:colId xmlns:a16="http://schemas.microsoft.com/office/drawing/2014/main" val="1725152926"/>
                    </a:ext>
                  </a:extLst>
                </a:gridCol>
                <a:gridCol w="905256">
                  <a:extLst>
                    <a:ext uri="{9D8B030D-6E8A-4147-A177-3AD203B41FA5}">
                      <a16:colId xmlns:a16="http://schemas.microsoft.com/office/drawing/2014/main" val="2575619066"/>
                    </a:ext>
                  </a:extLst>
                </a:gridCol>
                <a:gridCol w="905256">
                  <a:extLst>
                    <a:ext uri="{9D8B030D-6E8A-4147-A177-3AD203B41FA5}">
                      <a16:colId xmlns:a16="http://schemas.microsoft.com/office/drawing/2014/main" val="386479992"/>
                    </a:ext>
                  </a:extLst>
                </a:gridCol>
                <a:gridCol w="905256">
                  <a:extLst>
                    <a:ext uri="{9D8B030D-6E8A-4147-A177-3AD203B41FA5}">
                      <a16:colId xmlns:a16="http://schemas.microsoft.com/office/drawing/2014/main" val="68443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7746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- 2023-10-20 11:37:38</a:t>
                      </a:r>
                      <a:r>
                        <a:rPr kumimoji="0" lang="en-US" sz="1000" b="0" i="0" u="none" strike="noStrike" kern="1200" cap="none" spc="0" normalizeH="0" baseline="0" noProof="0">
                          <a:ln>
                            <a:noFill/>
                          </a:ln>
                          <a:solidFill>
                            <a:prstClr val="black"/>
                          </a:solidFill>
                          <a:effectLst/>
                          <a:uLnTx/>
                          <a:uFillTx/>
                          <a:latin typeface="Calibri"/>
                          <a:ea typeface="+mn-ea"/>
                          <a:cs typeface="+mn-cs"/>
                        </a:rPr>
                        <a:t>
 Some of our employees recently attended the PA Conference for Women in Philadelphia! The conference is a professional and personal development event for women that features renowned speakers sharing inspirational stories and leading seminars on the issues that matter most to women. 
The Keynote Speakers included Jose Andres, Chef and Humanitarian, Jacinda Ardern, Prime Minister of New Zealand from 2017 - 2023, Gail Devers, Olympic Gold Medalist, and Tina Fey, writer, comedian, actress, and producer. The conference also offered an Interactive Hall that included a women-owned business marketplace, resume reviews, networking sessions, and mini masterclasses on leadership, career advancement, or personal development. It was an inspiring and fun-filled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https://quintly-eu-image-storage.s3.amazonaws.com/10429b35b14158eee4bb6fd8424b954e/fa7840fb53b18173b52c0c1ea9633eb1.jpg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2663578"/>
                  </a:ext>
                </a:extLst>
              </a:tr>
            </a:tbl>
          </a:graphicData>
        </a:graphic>
      </p:graphicFrame>
      <p:sp>
        <p:nvSpPr>
          <p:cNvPr id="4" name="Text Placeholder 3">
            <a:extLst>
              <a:ext uri="{FF2B5EF4-FFF2-40B4-BE49-F238E27FC236}">
                <a16:creationId xmlns:a16="http://schemas.microsoft.com/office/drawing/2014/main" id="{BFA30536-4F28-4671-AF46-12CB84935A3C}"/>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37372778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860</Words>
  <Application>Microsoft Office PowerPoint</Application>
  <PresentationFormat>On-screen Show (4:3)</PresentationFormat>
  <Paragraphs>70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Instagram Instagram Top Posts | TMNAS - 1 of 5</vt:lpstr>
      <vt:lpstr>Instagram Instagram Top Posts | TMNAS - 2 of 5</vt:lpstr>
      <vt:lpstr>Instagram Instagram Top Posts | TMNAS - 3 of 5</vt:lpstr>
      <vt:lpstr>Instagram Instagram Top Posts | TMNAS - 4 of 5</vt:lpstr>
      <vt:lpstr>Instagram Instagram Top Posts | TMNAS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Instagram Top Posts | TMNAS - 1 of 5</dc:title>
  <dc:creator>Frederik Born</dc:creator>
  <cp:lastModifiedBy>Frederik Born</cp:lastModifiedBy>
  <cp:revision>1</cp:revision>
  <dcterms:created xsi:type="dcterms:W3CDTF">2024-01-31T15:32:04Z</dcterms:created>
  <dcterms:modified xsi:type="dcterms:W3CDTF">2024-01-31T15:32:15Z</dcterms:modified>
</cp:coreProperties>
</file>