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35467-0AEC-4339-81C3-2A55D129D800}"/>
              </a:ext>
            </a:extLst>
          </p:cNvPr>
          <p:cNvSpPr>
            <a:spLocks noGrp="1"/>
          </p:cNvSpPr>
          <p:nvPr>
            <p:ph type="title"/>
          </p:nvPr>
        </p:nvSpPr>
        <p:spPr/>
        <p:txBody>
          <a:bodyPr/>
          <a:lstStyle/>
          <a:p>
            <a:r>
              <a:rPr lang="en-US"/>
              <a:t>LinkedIn Posts Table | TMNAS - 1 of 6</a:t>
            </a:r>
          </a:p>
        </p:txBody>
      </p:sp>
      <p:graphicFrame>
        <p:nvGraphicFramePr>
          <p:cNvPr id="5" name="Table Placeholder 4">
            <a:extLst>
              <a:ext uri="{FF2B5EF4-FFF2-40B4-BE49-F238E27FC236}">
                <a16:creationId xmlns:a16="http://schemas.microsoft.com/office/drawing/2014/main" id="{810A3464-F7F9-4012-A9F3-99C80B7AD0FE}"/>
              </a:ext>
            </a:extLst>
          </p:cNvPr>
          <p:cNvGraphicFramePr>
            <a:graphicFrameLocks noGrp="1"/>
          </p:cNvGraphicFramePr>
          <p:nvPr>
            <p:ph type="tbl" sz="quarter" idx="13"/>
            <p:extLst>
              <p:ext uri="{D42A27DB-BD31-4B8C-83A1-F6EECF244321}">
                <p14:modId xmlns:p14="http://schemas.microsoft.com/office/powerpoint/2010/main" val="3675969470"/>
              </p:ext>
            </p:extLst>
          </p:nvPr>
        </p:nvGraphicFramePr>
        <p:xfrm>
          <a:off x="457200" y="1731963"/>
          <a:ext cx="8065008" cy="396240"/>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34460749"/>
                    </a:ext>
                  </a:extLst>
                </a:gridCol>
                <a:gridCol w="740664">
                  <a:extLst>
                    <a:ext uri="{9D8B030D-6E8A-4147-A177-3AD203B41FA5}">
                      <a16:colId xmlns:a16="http://schemas.microsoft.com/office/drawing/2014/main" val="2108429484"/>
                    </a:ext>
                  </a:extLst>
                </a:gridCol>
                <a:gridCol w="740664">
                  <a:extLst>
                    <a:ext uri="{9D8B030D-6E8A-4147-A177-3AD203B41FA5}">
                      <a16:colId xmlns:a16="http://schemas.microsoft.com/office/drawing/2014/main" val="1960499457"/>
                    </a:ext>
                  </a:extLst>
                </a:gridCol>
                <a:gridCol w="740664">
                  <a:extLst>
                    <a:ext uri="{9D8B030D-6E8A-4147-A177-3AD203B41FA5}">
                      <a16:colId xmlns:a16="http://schemas.microsoft.com/office/drawing/2014/main" val="3207201805"/>
                    </a:ext>
                  </a:extLst>
                </a:gridCol>
                <a:gridCol w="740664">
                  <a:extLst>
                    <a:ext uri="{9D8B030D-6E8A-4147-A177-3AD203B41FA5}">
                      <a16:colId xmlns:a16="http://schemas.microsoft.com/office/drawing/2014/main" val="3568239598"/>
                    </a:ext>
                  </a:extLst>
                </a:gridCol>
                <a:gridCol w="740664">
                  <a:extLst>
                    <a:ext uri="{9D8B030D-6E8A-4147-A177-3AD203B41FA5}">
                      <a16:colId xmlns:a16="http://schemas.microsoft.com/office/drawing/2014/main" val="2646600507"/>
                    </a:ext>
                  </a:extLst>
                </a:gridCol>
                <a:gridCol w="740664">
                  <a:extLst>
                    <a:ext uri="{9D8B030D-6E8A-4147-A177-3AD203B41FA5}">
                      <a16:colId xmlns:a16="http://schemas.microsoft.com/office/drawing/2014/main" val="3426879013"/>
                    </a:ext>
                  </a:extLst>
                </a:gridCol>
                <a:gridCol w="740664">
                  <a:extLst>
                    <a:ext uri="{9D8B030D-6E8A-4147-A177-3AD203B41FA5}">
                      <a16:colId xmlns:a16="http://schemas.microsoft.com/office/drawing/2014/main" val="2635528719"/>
                    </a:ext>
                  </a:extLst>
                </a:gridCol>
                <a:gridCol w="740664">
                  <a:extLst>
                    <a:ext uri="{9D8B030D-6E8A-4147-A177-3AD203B41FA5}">
                      <a16:colId xmlns:a16="http://schemas.microsoft.com/office/drawing/2014/main" val="3694444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4863808"/>
                  </a:ext>
                </a:extLst>
              </a:tr>
            </a:tbl>
          </a:graphicData>
        </a:graphic>
      </p:graphicFrame>
      <p:sp>
        <p:nvSpPr>
          <p:cNvPr id="4" name="Text Placeholder 3">
            <a:extLst>
              <a:ext uri="{FF2B5EF4-FFF2-40B4-BE49-F238E27FC236}">
                <a16:creationId xmlns:a16="http://schemas.microsoft.com/office/drawing/2014/main" id="{F9A3B72B-3B9B-410B-BA76-466A188A7983}"/>
              </a:ext>
            </a:extLst>
          </p:cNvPr>
          <p:cNvSpPr>
            <a:spLocks noGrp="1"/>
          </p:cNvSpPr>
          <p:nvPr>
            <p:ph type="body" sz="quarter" idx="14"/>
          </p:nvPr>
        </p:nvSpPr>
        <p:spPr/>
        <p:txBody>
          <a:bodyPr/>
          <a:lstStyle/>
          <a:p>
            <a:r>
              <a:rPr lang="en-US"/>
              <a:t>10/01/2023 - 12/31/2023</a:t>
            </a:r>
          </a:p>
        </p:txBody>
      </p:sp>
    </p:spTree>
    <p:extLst>
      <p:ext uri="{BB962C8B-B14F-4D97-AF65-F5344CB8AC3E}">
        <p14:creationId xmlns:p14="http://schemas.microsoft.com/office/powerpoint/2010/main" val="3541850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73F1D-4EE2-4757-87F3-A3AFEE39A70C}"/>
              </a:ext>
            </a:extLst>
          </p:cNvPr>
          <p:cNvSpPr>
            <a:spLocks noGrp="1"/>
          </p:cNvSpPr>
          <p:nvPr>
            <p:ph type="title"/>
          </p:nvPr>
        </p:nvSpPr>
        <p:spPr/>
        <p:txBody>
          <a:bodyPr/>
          <a:lstStyle/>
          <a:p>
            <a:r>
              <a:rPr lang="en-US"/>
              <a:t>LinkedIn Posts Table | TMNAS - 2 of 6</a:t>
            </a:r>
          </a:p>
        </p:txBody>
      </p:sp>
      <p:graphicFrame>
        <p:nvGraphicFramePr>
          <p:cNvPr id="5" name="Table Placeholder 4">
            <a:extLst>
              <a:ext uri="{FF2B5EF4-FFF2-40B4-BE49-F238E27FC236}">
                <a16:creationId xmlns:a16="http://schemas.microsoft.com/office/drawing/2014/main" id="{166803A2-EF5D-4EE7-B614-C0D6FF703FFF}"/>
              </a:ext>
            </a:extLst>
          </p:cNvPr>
          <p:cNvGraphicFramePr>
            <a:graphicFrameLocks noGrp="1"/>
          </p:cNvGraphicFramePr>
          <p:nvPr>
            <p:ph type="tbl" sz="quarter" idx="13"/>
            <p:extLst>
              <p:ext uri="{D42A27DB-BD31-4B8C-83A1-F6EECF244321}">
                <p14:modId xmlns:p14="http://schemas.microsoft.com/office/powerpoint/2010/main" val="264601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25985200"/>
                    </a:ext>
                  </a:extLst>
                </a:gridCol>
                <a:gridCol w="740664">
                  <a:extLst>
                    <a:ext uri="{9D8B030D-6E8A-4147-A177-3AD203B41FA5}">
                      <a16:colId xmlns:a16="http://schemas.microsoft.com/office/drawing/2014/main" val="1139014355"/>
                    </a:ext>
                  </a:extLst>
                </a:gridCol>
                <a:gridCol w="740664">
                  <a:extLst>
                    <a:ext uri="{9D8B030D-6E8A-4147-A177-3AD203B41FA5}">
                      <a16:colId xmlns:a16="http://schemas.microsoft.com/office/drawing/2014/main" val="271266077"/>
                    </a:ext>
                  </a:extLst>
                </a:gridCol>
                <a:gridCol w="740664">
                  <a:extLst>
                    <a:ext uri="{9D8B030D-6E8A-4147-A177-3AD203B41FA5}">
                      <a16:colId xmlns:a16="http://schemas.microsoft.com/office/drawing/2014/main" val="1139318788"/>
                    </a:ext>
                  </a:extLst>
                </a:gridCol>
                <a:gridCol w="740664">
                  <a:extLst>
                    <a:ext uri="{9D8B030D-6E8A-4147-A177-3AD203B41FA5}">
                      <a16:colId xmlns:a16="http://schemas.microsoft.com/office/drawing/2014/main" val="515766516"/>
                    </a:ext>
                  </a:extLst>
                </a:gridCol>
                <a:gridCol w="740664">
                  <a:extLst>
                    <a:ext uri="{9D8B030D-6E8A-4147-A177-3AD203B41FA5}">
                      <a16:colId xmlns:a16="http://schemas.microsoft.com/office/drawing/2014/main" val="2581924036"/>
                    </a:ext>
                  </a:extLst>
                </a:gridCol>
                <a:gridCol w="740664">
                  <a:extLst>
                    <a:ext uri="{9D8B030D-6E8A-4147-A177-3AD203B41FA5}">
                      <a16:colId xmlns:a16="http://schemas.microsoft.com/office/drawing/2014/main" val="37024720"/>
                    </a:ext>
                  </a:extLst>
                </a:gridCol>
                <a:gridCol w="740664">
                  <a:extLst>
                    <a:ext uri="{9D8B030D-6E8A-4147-A177-3AD203B41FA5}">
                      <a16:colId xmlns:a16="http://schemas.microsoft.com/office/drawing/2014/main" val="3190571615"/>
                    </a:ext>
                  </a:extLst>
                </a:gridCol>
                <a:gridCol w="740664">
                  <a:extLst>
                    <a:ext uri="{9D8B030D-6E8A-4147-A177-3AD203B41FA5}">
                      <a16:colId xmlns:a16="http://schemas.microsoft.com/office/drawing/2014/main" val="4180266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38210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- 2023-11-15 13:41:07</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’23 Emerging Leaders Program (ELP) team! Last week marked the end of this year's ELP class with final presentations to a room full of Tokio Marine CEOs and executives, including our very own CEO John Glomb.
This year's program included 13 teams and 61 participants from Tokio Marine Group companies around the world! Our TMNAS team joined the other teams in our Jersey City office and successfully presented their project on e-Checks for Tokio Marine America. 
Congratulations Team TMNAS: Dina Del Collo, Christina DeSalva, ACAS, MAAA, Mary Kelly, CIA, Tom Lyons, CPA, and John Pylaras for a job well done! 👏
#TokioMarine #EmergingLeaders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27.045177045177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65405663"/>
                  </a:ext>
                </a:extLst>
              </a:tr>
            </a:tbl>
          </a:graphicData>
        </a:graphic>
      </p:graphicFrame>
      <p:sp>
        <p:nvSpPr>
          <p:cNvPr id="4" name="Text Placeholder 3">
            <a:extLst>
              <a:ext uri="{FF2B5EF4-FFF2-40B4-BE49-F238E27FC236}">
                <a16:creationId xmlns:a16="http://schemas.microsoft.com/office/drawing/2014/main" id="{7D30A3BD-E2BD-4C51-A9F7-EDDFE7A094E7}"/>
              </a:ext>
            </a:extLst>
          </p:cNvPr>
          <p:cNvSpPr>
            <a:spLocks noGrp="1"/>
          </p:cNvSpPr>
          <p:nvPr>
            <p:ph type="body" sz="quarter" idx="14"/>
          </p:nvPr>
        </p:nvSpPr>
        <p:spPr/>
        <p:txBody>
          <a:bodyPr/>
          <a:lstStyle/>
          <a:p>
            <a:r>
              <a:rPr lang="en-US"/>
              <a:t>10/01/2023 - 12/31/2023</a:t>
            </a:r>
          </a:p>
        </p:txBody>
      </p:sp>
    </p:spTree>
    <p:extLst>
      <p:ext uri="{BB962C8B-B14F-4D97-AF65-F5344CB8AC3E}">
        <p14:creationId xmlns:p14="http://schemas.microsoft.com/office/powerpoint/2010/main" val="2960461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FE14C-6BB7-438A-B130-BA2B6C46CE5B}"/>
              </a:ext>
            </a:extLst>
          </p:cNvPr>
          <p:cNvSpPr>
            <a:spLocks noGrp="1"/>
          </p:cNvSpPr>
          <p:nvPr>
            <p:ph type="title"/>
          </p:nvPr>
        </p:nvSpPr>
        <p:spPr/>
        <p:txBody>
          <a:bodyPr/>
          <a:lstStyle/>
          <a:p>
            <a:r>
              <a:rPr lang="en-US"/>
              <a:t>LinkedIn Posts Table | TMNAS - 3 of 6</a:t>
            </a:r>
          </a:p>
        </p:txBody>
      </p:sp>
      <p:graphicFrame>
        <p:nvGraphicFramePr>
          <p:cNvPr id="5" name="Table Placeholder 4">
            <a:extLst>
              <a:ext uri="{FF2B5EF4-FFF2-40B4-BE49-F238E27FC236}">
                <a16:creationId xmlns:a16="http://schemas.microsoft.com/office/drawing/2014/main" id="{CB61228F-87B6-4092-9D80-C458ECB65FFE}"/>
              </a:ext>
            </a:extLst>
          </p:cNvPr>
          <p:cNvGraphicFramePr>
            <a:graphicFrameLocks noGrp="1"/>
          </p:cNvGraphicFramePr>
          <p:nvPr>
            <p:ph type="tbl" sz="quarter" idx="13"/>
            <p:extLst>
              <p:ext uri="{D42A27DB-BD31-4B8C-83A1-F6EECF244321}">
                <p14:modId xmlns:p14="http://schemas.microsoft.com/office/powerpoint/2010/main" val="3861958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32831136"/>
                    </a:ext>
                  </a:extLst>
                </a:gridCol>
                <a:gridCol w="740664">
                  <a:extLst>
                    <a:ext uri="{9D8B030D-6E8A-4147-A177-3AD203B41FA5}">
                      <a16:colId xmlns:a16="http://schemas.microsoft.com/office/drawing/2014/main" val="2257142678"/>
                    </a:ext>
                  </a:extLst>
                </a:gridCol>
                <a:gridCol w="740664">
                  <a:extLst>
                    <a:ext uri="{9D8B030D-6E8A-4147-A177-3AD203B41FA5}">
                      <a16:colId xmlns:a16="http://schemas.microsoft.com/office/drawing/2014/main" val="1211670719"/>
                    </a:ext>
                  </a:extLst>
                </a:gridCol>
                <a:gridCol w="740664">
                  <a:extLst>
                    <a:ext uri="{9D8B030D-6E8A-4147-A177-3AD203B41FA5}">
                      <a16:colId xmlns:a16="http://schemas.microsoft.com/office/drawing/2014/main" val="1713057218"/>
                    </a:ext>
                  </a:extLst>
                </a:gridCol>
                <a:gridCol w="740664">
                  <a:extLst>
                    <a:ext uri="{9D8B030D-6E8A-4147-A177-3AD203B41FA5}">
                      <a16:colId xmlns:a16="http://schemas.microsoft.com/office/drawing/2014/main" val="2968809347"/>
                    </a:ext>
                  </a:extLst>
                </a:gridCol>
                <a:gridCol w="740664">
                  <a:extLst>
                    <a:ext uri="{9D8B030D-6E8A-4147-A177-3AD203B41FA5}">
                      <a16:colId xmlns:a16="http://schemas.microsoft.com/office/drawing/2014/main" val="2789967514"/>
                    </a:ext>
                  </a:extLst>
                </a:gridCol>
                <a:gridCol w="740664">
                  <a:extLst>
                    <a:ext uri="{9D8B030D-6E8A-4147-A177-3AD203B41FA5}">
                      <a16:colId xmlns:a16="http://schemas.microsoft.com/office/drawing/2014/main" val="2352441209"/>
                    </a:ext>
                  </a:extLst>
                </a:gridCol>
                <a:gridCol w="740664">
                  <a:extLst>
                    <a:ext uri="{9D8B030D-6E8A-4147-A177-3AD203B41FA5}">
                      <a16:colId xmlns:a16="http://schemas.microsoft.com/office/drawing/2014/main" val="2113305236"/>
                    </a:ext>
                  </a:extLst>
                </a:gridCol>
                <a:gridCol w="740664">
                  <a:extLst>
                    <a:ext uri="{9D8B030D-6E8A-4147-A177-3AD203B41FA5}">
                      <a16:colId xmlns:a16="http://schemas.microsoft.com/office/drawing/2014/main" val="2408220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40769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- 2023-10-17 13:55:48</a:t>
                      </a:r>
                      <a:r>
                        <a:rPr kumimoji="0" lang="en-US" sz="1000" b="0" i="0" u="none" strike="noStrike" kern="1200" cap="none" spc="0" normalizeH="0" baseline="0" noProof="0">
                          <a:ln>
                            <a:noFill/>
                          </a:ln>
                          <a:solidFill>
                            <a:prstClr val="black"/>
                          </a:solidFill>
                          <a:effectLst/>
                          <a:uLnTx/>
                          <a:uFillTx/>
                          <a:latin typeface="Calibri"/>
                          <a:ea typeface="+mn-ea"/>
                          <a:cs typeface="+mn-cs"/>
                        </a:rPr>
                        <a:t>
 We are thrilled to welcome Kazuki Kondo, a talent management colleague from Tokio Marine Holdings in Japan, to our Bala Cynwyd office this week! This is an incredible learning exchange for both TMNAS and TMHD in all things talent management and global development – focused on accelerating Tokio Marine’s International Management Associate Program (MAP).
Kaz joined our TMNAS recruiting team at Temple University’s career fair and a virtual fair with ASNY to connect with graduating college students about MAP and how to apply.
MAP is a highly selective, two-year global rotational program. Each participant will move through a customized, rigorous, and performance-focused rotation schedule across Tokio Marine Group companies to develop their skills in one of four functional areas: IT Security, Internal Audit, Actuarial, or International Business. 
Are you interested in applying? For candidate criteria and more, visit https://lnkd.in/gvaaZxS5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22.430064037749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73025277"/>
                  </a:ext>
                </a:extLst>
              </a:tr>
            </a:tbl>
          </a:graphicData>
        </a:graphic>
      </p:graphicFrame>
      <p:sp>
        <p:nvSpPr>
          <p:cNvPr id="4" name="Text Placeholder 3">
            <a:extLst>
              <a:ext uri="{FF2B5EF4-FFF2-40B4-BE49-F238E27FC236}">
                <a16:creationId xmlns:a16="http://schemas.microsoft.com/office/drawing/2014/main" id="{36238F95-55BD-4D90-A731-A71A9ADEFF86}"/>
              </a:ext>
            </a:extLst>
          </p:cNvPr>
          <p:cNvSpPr>
            <a:spLocks noGrp="1"/>
          </p:cNvSpPr>
          <p:nvPr>
            <p:ph type="body" sz="quarter" idx="14"/>
          </p:nvPr>
        </p:nvSpPr>
        <p:spPr/>
        <p:txBody>
          <a:bodyPr/>
          <a:lstStyle/>
          <a:p>
            <a:r>
              <a:rPr lang="en-US"/>
              <a:t>10/01/2023 - 12/31/2023</a:t>
            </a:r>
          </a:p>
        </p:txBody>
      </p:sp>
    </p:spTree>
    <p:extLst>
      <p:ext uri="{BB962C8B-B14F-4D97-AF65-F5344CB8AC3E}">
        <p14:creationId xmlns:p14="http://schemas.microsoft.com/office/powerpoint/2010/main" val="2920223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5DA75-4930-48C8-AB20-5646A13B86CC}"/>
              </a:ext>
            </a:extLst>
          </p:cNvPr>
          <p:cNvSpPr>
            <a:spLocks noGrp="1"/>
          </p:cNvSpPr>
          <p:nvPr>
            <p:ph type="title"/>
          </p:nvPr>
        </p:nvSpPr>
        <p:spPr/>
        <p:txBody>
          <a:bodyPr/>
          <a:lstStyle/>
          <a:p>
            <a:r>
              <a:rPr lang="en-US"/>
              <a:t>LinkedIn Posts Table | TMNAS - 4 of 6</a:t>
            </a:r>
          </a:p>
        </p:txBody>
      </p:sp>
      <p:graphicFrame>
        <p:nvGraphicFramePr>
          <p:cNvPr id="5" name="Table Placeholder 4">
            <a:extLst>
              <a:ext uri="{FF2B5EF4-FFF2-40B4-BE49-F238E27FC236}">
                <a16:creationId xmlns:a16="http://schemas.microsoft.com/office/drawing/2014/main" id="{7487D350-8043-401B-81FE-6A65E01EA352}"/>
              </a:ext>
            </a:extLst>
          </p:cNvPr>
          <p:cNvGraphicFramePr>
            <a:graphicFrameLocks noGrp="1"/>
          </p:cNvGraphicFramePr>
          <p:nvPr>
            <p:ph type="tbl" sz="quarter" idx="13"/>
            <p:extLst>
              <p:ext uri="{D42A27DB-BD31-4B8C-83A1-F6EECF244321}">
                <p14:modId xmlns:p14="http://schemas.microsoft.com/office/powerpoint/2010/main" val="2779173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62574075"/>
                    </a:ext>
                  </a:extLst>
                </a:gridCol>
                <a:gridCol w="740664">
                  <a:extLst>
                    <a:ext uri="{9D8B030D-6E8A-4147-A177-3AD203B41FA5}">
                      <a16:colId xmlns:a16="http://schemas.microsoft.com/office/drawing/2014/main" val="4257987388"/>
                    </a:ext>
                  </a:extLst>
                </a:gridCol>
                <a:gridCol w="740664">
                  <a:extLst>
                    <a:ext uri="{9D8B030D-6E8A-4147-A177-3AD203B41FA5}">
                      <a16:colId xmlns:a16="http://schemas.microsoft.com/office/drawing/2014/main" val="2793054664"/>
                    </a:ext>
                  </a:extLst>
                </a:gridCol>
                <a:gridCol w="740664">
                  <a:extLst>
                    <a:ext uri="{9D8B030D-6E8A-4147-A177-3AD203B41FA5}">
                      <a16:colId xmlns:a16="http://schemas.microsoft.com/office/drawing/2014/main" val="1235122910"/>
                    </a:ext>
                  </a:extLst>
                </a:gridCol>
                <a:gridCol w="740664">
                  <a:extLst>
                    <a:ext uri="{9D8B030D-6E8A-4147-A177-3AD203B41FA5}">
                      <a16:colId xmlns:a16="http://schemas.microsoft.com/office/drawing/2014/main" val="609225485"/>
                    </a:ext>
                  </a:extLst>
                </a:gridCol>
                <a:gridCol w="740664">
                  <a:extLst>
                    <a:ext uri="{9D8B030D-6E8A-4147-A177-3AD203B41FA5}">
                      <a16:colId xmlns:a16="http://schemas.microsoft.com/office/drawing/2014/main" val="1533693025"/>
                    </a:ext>
                  </a:extLst>
                </a:gridCol>
                <a:gridCol w="740664">
                  <a:extLst>
                    <a:ext uri="{9D8B030D-6E8A-4147-A177-3AD203B41FA5}">
                      <a16:colId xmlns:a16="http://schemas.microsoft.com/office/drawing/2014/main" val="2568845742"/>
                    </a:ext>
                  </a:extLst>
                </a:gridCol>
                <a:gridCol w="740664">
                  <a:extLst>
                    <a:ext uri="{9D8B030D-6E8A-4147-A177-3AD203B41FA5}">
                      <a16:colId xmlns:a16="http://schemas.microsoft.com/office/drawing/2014/main" val="907401019"/>
                    </a:ext>
                  </a:extLst>
                </a:gridCol>
                <a:gridCol w="740664">
                  <a:extLst>
                    <a:ext uri="{9D8B030D-6E8A-4147-A177-3AD203B41FA5}">
                      <a16:colId xmlns:a16="http://schemas.microsoft.com/office/drawing/2014/main" val="1582789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17324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- 2023-12-20 17:03:17</a:t>
                      </a:r>
                      <a:r>
                        <a:rPr kumimoji="0" lang="en-US" sz="1000" b="0" i="0" u="none" strike="noStrike" kern="1200" cap="none" spc="0" normalizeH="0" baseline="0" noProof="0">
                          <a:ln>
                            <a:noFill/>
                          </a:ln>
                          <a:solidFill>
                            <a:prstClr val="black"/>
                          </a:solidFill>
                          <a:effectLst/>
                          <a:uLnTx/>
                          <a:uFillTx/>
                          <a:latin typeface="Calibri"/>
                          <a:ea typeface="+mn-ea"/>
                          <a:cs typeface="+mn-cs"/>
                        </a:rPr>
                        <a:t>
 One week ago, TMNAS hosted our Annual Awards ceremony where we recognized the winners of our All Around Awesome, Collaboration, and Customer-Centric Excellence award categories. Our employees and Group Company customers were given the opportunity to nominate TMNAS employees who practice excellent customer service, exhibit dedication and commitment, are actively involved, and show up to work with a positive, can-do attitude everyday. Congratulations to this year's nominees and winners! They truly demonstrate what it means #ToBeAGoodCompany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27.541537595044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11086060"/>
                  </a:ext>
                </a:extLst>
              </a:tr>
            </a:tbl>
          </a:graphicData>
        </a:graphic>
      </p:graphicFrame>
      <p:sp>
        <p:nvSpPr>
          <p:cNvPr id="4" name="Text Placeholder 3">
            <a:extLst>
              <a:ext uri="{FF2B5EF4-FFF2-40B4-BE49-F238E27FC236}">
                <a16:creationId xmlns:a16="http://schemas.microsoft.com/office/drawing/2014/main" id="{41B6AFB3-030E-49D2-9F55-7F77FCE16C5C}"/>
              </a:ext>
            </a:extLst>
          </p:cNvPr>
          <p:cNvSpPr>
            <a:spLocks noGrp="1"/>
          </p:cNvSpPr>
          <p:nvPr>
            <p:ph type="body" sz="quarter" idx="14"/>
          </p:nvPr>
        </p:nvSpPr>
        <p:spPr/>
        <p:txBody>
          <a:bodyPr/>
          <a:lstStyle/>
          <a:p>
            <a:r>
              <a:rPr lang="en-US"/>
              <a:t>10/01/2023 - 12/31/2023</a:t>
            </a:r>
          </a:p>
        </p:txBody>
      </p:sp>
    </p:spTree>
    <p:extLst>
      <p:ext uri="{BB962C8B-B14F-4D97-AF65-F5344CB8AC3E}">
        <p14:creationId xmlns:p14="http://schemas.microsoft.com/office/powerpoint/2010/main" val="3411328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7AACC-9348-4A5B-9119-4F6B14B34563}"/>
              </a:ext>
            </a:extLst>
          </p:cNvPr>
          <p:cNvSpPr>
            <a:spLocks noGrp="1"/>
          </p:cNvSpPr>
          <p:nvPr>
            <p:ph type="title"/>
          </p:nvPr>
        </p:nvSpPr>
        <p:spPr/>
        <p:txBody>
          <a:bodyPr/>
          <a:lstStyle/>
          <a:p>
            <a:r>
              <a:rPr lang="en-US"/>
              <a:t>LinkedIn Posts Table | TMNAS - 5 of 6</a:t>
            </a:r>
          </a:p>
        </p:txBody>
      </p:sp>
      <p:graphicFrame>
        <p:nvGraphicFramePr>
          <p:cNvPr id="5" name="Table Placeholder 4">
            <a:extLst>
              <a:ext uri="{FF2B5EF4-FFF2-40B4-BE49-F238E27FC236}">
                <a16:creationId xmlns:a16="http://schemas.microsoft.com/office/drawing/2014/main" id="{CD377DD0-A855-48C7-8F9E-82587926116D}"/>
              </a:ext>
            </a:extLst>
          </p:cNvPr>
          <p:cNvGraphicFramePr>
            <a:graphicFrameLocks noGrp="1"/>
          </p:cNvGraphicFramePr>
          <p:nvPr>
            <p:ph type="tbl" sz="quarter" idx="13"/>
            <p:extLst>
              <p:ext uri="{D42A27DB-BD31-4B8C-83A1-F6EECF244321}">
                <p14:modId xmlns:p14="http://schemas.microsoft.com/office/powerpoint/2010/main" val="2964429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8818484"/>
                    </a:ext>
                  </a:extLst>
                </a:gridCol>
                <a:gridCol w="740664">
                  <a:extLst>
                    <a:ext uri="{9D8B030D-6E8A-4147-A177-3AD203B41FA5}">
                      <a16:colId xmlns:a16="http://schemas.microsoft.com/office/drawing/2014/main" val="117056566"/>
                    </a:ext>
                  </a:extLst>
                </a:gridCol>
                <a:gridCol w="740664">
                  <a:extLst>
                    <a:ext uri="{9D8B030D-6E8A-4147-A177-3AD203B41FA5}">
                      <a16:colId xmlns:a16="http://schemas.microsoft.com/office/drawing/2014/main" val="2744727262"/>
                    </a:ext>
                  </a:extLst>
                </a:gridCol>
                <a:gridCol w="740664">
                  <a:extLst>
                    <a:ext uri="{9D8B030D-6E8A-4147-A177-3AD203B41FA5}">
                      <a16:colId xmlns:a16="http://schemas.microsoft.com/office/drawing/2014/main" val="4125173372"/>
                    </a:ext>
                  </a:extLst>
                </a:gridCol>
                <a:gridCol w="740664">
                  <a:extLst>
                    <a:ext uri="{9D8B030D-6E8A-4147-A177-3AD203B41FA5}">
                      <a16:colId xmlns:a16="http://schemas.microsoft.com/office/drawing/2014/main" val="4201428563"/>
                    </a:ext>
                  </a:extLst>
                </a:gridCol>
                <a:gridCol w="740664">
                  <a:extLst>
                    <a:ext uri="{9D8B030D-6E8A-4147-A177-3AD203B41FA5}">
                      <a16:colId xmlns:a16="http://schemas.microsoft.com/office/drawing/2014/main" val="3209836001"/>
                    </a:ext>
                  </a:extLst>
                </a:gridCol>
                <a:gridCol w="740664">
                  <a:extLst>
                    <a:ext uri="{9D8B030D-6E8A-4147-A177-3AD203B41FA5}">
                      <a16:colId xmlns:a16="http://schemas.microsoft.com/office/drawing/2014/main" val="140663673"/>
                    </a:ext>
                  </a:extLst>
                </a:gridCol>
                <a:gridCol w="740664">
                  <a:extLst>
                    <a:ext uri="{9D8B030D-6E8A-4147-A177-3AD203B41FA5}">
                      <a16:colId xmlns:a16="http://schemas.microsoft.com/office/drawing/2014/main" val="1672470342"/>
                    </a:ext>
                  </a:extLst>
                </a:gridCol>
                <a:gridCol w="740664">
                  <a:extLst>
                    <a:ext uri="{9D8B030D-6E8A-4147-A177-3AD203B41FA5}">
                      <a16:colId xmlns:a16="http://schemas.microsoft.com/office/drawing/2014/main" val="4090290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73744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- 2023-12-14 11:16:43</a:t>
                      </a:r>
                      <a:r>
                        <a:rPr kumimoji="0" lang="en-US" sz="1000" b="0" i="0" u="none" strike="noStrike" kern="1200" cap="none" spc="0" normalizeH="0" baseline="0" noProof="0">
                          <a:ln>
                            <a:noFill/>
                          </a:ln>
                          <a:solidFill>
                            <a:prstClr val="black"/>
                          </a:solidFill>
                          <a:effectLst/>
                          <a:uLnTx/>
                          <a:uFillTx/>
                          <a:latin typeface="Calibri"/>
                          <a:ea typeface="+mn-ea"/>
                          <a:cs typeface="+mn-cs"/>
                        </a:rPr>
                        <a:t>
 We hosted our Annual Holiday Parties in Bala Cynwyd and Honolulu on Tuesday! The parties were filled with delicious food 😋 , fun mingling with colleagues 🤝 , and an awards ceremony and celebration 🏆 ! We hope everyone enjoyed the festivities. 
Happy holidays to you and yours from TMNAS!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43.631078224101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11711634"/>
                  </a:ext>
                </a:extLst>
              </a:tr>
            </a:tbl>
          </a:graphicData>
        </a:graphic>
      </p:graphicFrame>
      <p:sp>
        <p:nvSpPr>
          <p:cNvPr id="4" name="Text Placeholder 3">
            <a:extLst>
              <a:ext uri="{FF2B5EF4-FFF2-40B4-BE49-F238E27FC236}">
                <a16:creationId xmlns:a16="http://schemas.microsoft.com/office/drawing/2014/main" id="{EDC4FAFD-283F-42BD-A592-BE2B5CB5E9F1}"/>
              </a:ext>
            </a:extLst>
          </p:cNvPr>
          <p:cNvSpPr>
            <a:spLocks noGrp="1"/>
          </p:cNvSpPr>
          <p:nvPr>
            <p:ph type="body" sz="quarter" idx="14"/>
          </p:nvPr>
        </p:nvSpPr>
        <p:spPr/>
        <p:txBody>
          <a:bodyPr/>
          <a:lstStyle/>
          <a:p>
            <a:r>
              <a:rPr lang="en-US"/>
              <a:t>10/01/2023 - 12/31/2023</a:t>
            </a:r>
          </a:p>
        </p:txBody>
      </p:sp>
    </p:spTree>
    <p:extLst>
      <p:ext uri="{BB962C8B-B14F-4D97-AF65-F5344CB8AC3E}">
        <p14:creationId xmlns:p14="http://schemas.microsoft.com/office/powerpoint/2010/main" val="468823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83E7B-0835-4491-8B02-B3FDFBE87866}"/>
              </a:ext>
            </a:extLst>
          </p:cNvPr>
          <p:cNvSpPr>
            <a:spLocks noGrp="1"/>
          </p:cNvSpPr>
          <p:nvPr>
            <p:ph type="title"/>
          </p:nvPr>
        </p:nvSpPr>
        <p:spPr/>
        <p:txBody>
          <a:bodyPr/>
          <a:lstStyle/>
          <a:p>
            <a:r>
              <a:rPr lang="en-US"/>
              <a:t>LinkedIn Posts Table | TMNAS - 6 of 6</a:t>
            </a:r>
          </a:p>
        </p:txBody>
      </p:sp>
      <p:graphicFrame>
        <p:nvGraphicFramePr>
          <p:cNvPr id="5" name="Table Placeholder 4">
            <a:extLst>
              <a:ext uri="{FF2B5EF4-FFF2-40B4-BE49-F238E27FC236}">
                <a16:creationId xmlns:a16="http://schemas.microsoft.com/office/drawing/2014/main" id="{FD61E6AD-3EFA-4CC9-AF1E-492A73B89616}"/>
              </a:ext>
            </a:extLst>
          </p:cNvPr>
          <p:cNvGraphicFramePr>
            <a:graphicFrameLocks noGrp="1"/>
          </p:cNvGraphicFramePr>
          <p:nvPr>
            <p:ph type="tbl" sz="quarter" idx="13"/>
            <p:extLst>
              <p:ext uri="{D42A27DB-BD31-4B8C-83A1-F6EECF244321}">
                <p14:modId xmlns:p14="http://schemas.microsoft.com/office/powerpoint/2010/main" val="3560937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50392524"/>
                    </a:ext>
                  </a:extLst>
                </a:gridCol>
                <a:gridCol w="740664">
                  <a:extLst>
                    <a:ext uri="{9D8B030D-6E8A-4147-A177-3AD203B41FA5}">
                      <a16:colId xmlns:a16="http://schemas.microsoft.com/office/drawing/2014/main" val="4236543584"/>
                    </a:ext>
                  </a:extLst>
                </a:gridCol>
                <a:gridCol w="740664">
                  <a:extLst>
                    <a:ext uri="{9D8B030D-6E8A-4147-A177-3AD203B41FA5}">
                      <a16:colId xmlns:a16="http://schemas.microsoft.com/office/drawing/2014/main" val="4265764529"/>
                    </a:ext>
                  </a:extLst>
                </a:gridCol>
                <a:gridCol w="740664">
                  <a:extLst>
                    <a:ext uri="{9D8B030D-6E8A-4147-A177-3AD203B41FA5}">
                      <a16:colId xmlns:a16="http://schemas.microsoft.com/office/drawing/2014/main" val="2736137044"/>
                    </a:ext>
                  </a:extLst>
                </a:gridCol>
                <a:gridCol w="740664">
                  <a:extLst>
                    <a:ext uri="{9D8B030D-6E8A-4147-A177-3AD203B41FA5}">
                      <a16:colId xmlns:a16="http://schemas.microsoft.com/office/drawing/2014/main" val="1205542366"/>
                    </a:ext>
                  </a:extLst>
                </a:gridCol>
                <a:gridCol w="740664">
                  <a:extLst>
                    <a:ext uri="{9D8B030D-6E8A-4147-A177-3AD203B41FA5}">
                      <a16:colId xmlns:a16="http://schemas.microsoft.com/office/drawing/2014/main" val="4100513942"/>
                    </a:ext>
                  </a:extLst>
                </a:gridCol>
                <a:gridCol w="740664">
                  <a:extLst>
                    <a:ext uri="{9D8B030D-6E8A-4147-A177-3AD203B41FA5}">
                      <a16:colId xmlns:a16="http://schemas.microsoft.com/office/drawing/2014/main" val="3135961902"/>
                    </a:ext>
                  </a:extLst>
                </a:gridCol>
                <a:gridCol w="740664">
                  <a:extLst>
                    <a:ext uri="{9D8B030D-6E8A-4147-A177-3AD203B41FA5}">
                      <a16:colId xmlns:a16="http://schemas.microsoft.com/office/drawing/2014/main" val="3652854489"/>
                    </a:ext>
                  </a:extLst>
                </a:gridCol>
                <a:gridCol w="740664">
                  <a:extLst>
                    <a:ext uri="{9D8B030D-6E8A-4147-A177-3AD203B41FA5}">
                      <a16:colId xmlns:a16="http://schemas.microsoft.com/office/drawing/2014/main" val="2755660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17117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- 2023-12-01 15:53:31</a:t>
                      </a:r>
                      <a:r>
                        <a:rPr kumimoji="0" lang="en-US" sz="1000" b="0" i="0" u="none" strike="noStrike" kern="1200" cap="none" spc="0" normalizeH="0" baseline="0" noProof="0">
                          <a:ln>
                            <a:noFill/>
                          </a:ln>
                          <a:solidFill>
                            <a:prstClr val="black"/>
                          </a:solidFill>
                          <a:effectLst/>
                          <a:uLnTx/>
                          <a:uFillTx/>
                          <a:latin typeface="Calibri"/>
                          <a:ea typeface="+mn-ea"/>
                          <a:cs typeface="+mn-cs"/>
                        </a:rPr>
                        <a:t>
 This week, we hosted our Regional Americas HR Conference in Philadelphia and were joined by members from 10+ Tokio Marine Group Companies including Tokio Marine Canada Ltd. and Tokio Marine Mexico. The conference addressed crucial topics such as high-performance workplaces, mental health, IT trends, and artificial intelligence.
In addition to discussing important topics, attendees also had the chance to participate in a CSR event for Rise Against Hunger. The group worked together to package 10,000 healthy meals that will be distributed to people impacted by hunger around the world.
The conference was a great opportunity to collaborate with other Tokio Marine Group companies and highlighted our key accomplishments in 2023 as well as the vision and key goals for 2024! 
Delphi Capital Management Safety National Tokio Marine America Philadelphia Insurance Companies Tokio Marine HCC Reliance Matrix PURE Insurance Tokio Marine Highland TM Claims Service, Inc. First Insurance Company of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37.692523102772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68443013"/>
                  </a:ext>
                </a:extLst>
              </a:tr>
            </a:tbl>
          </a:graphicData>
        </a:graphic>
      </p:graphicFrame>
      <p:sp>
        <p:nvSpPr>
          <p:cNvPr id="4" name="Text Placeholder 3">
            <a:extLst>
              <a:ext uri="{FF2B5EF4-FFF2-40B4-BE49-F238E27FC236}">
                <a16:creationId xmlns:a16="http://schemas.microsoft.com/office/drawing/2014/main" id="{2FD702B8-8227-4E4E-8182-7BD131210007}"/>
              </a:ext>
            </a:extLst>
          </p:cNvPr>
          <p:cNvSpPr>
            <a:spLocks noGrp="1"/>
          </p:cNvSpPr>
          <p:nvPr>
            <p:ph type="body" sz="quarter" idx="14"/>
          </p:nvPr>
        </p:nvSpPr>
        <p:spPr/>
        <p:txBody>
          <a:bodyPr/>
          <a:lstStyle/>
          <a:p>
            <a:r>
              <a:rPr lang="en-US"/>
              <a:t>10/01/2023 - 12/31/2023</a:t>
            </a:r>
          </a:p>
        </p:txBody>
      </p:sp>
    </p:spTree>
    <p:extLst>
      <p:ext uri="{BB962C8B-B14F-4D97-AF65-F5344CB8AC3E}">
        <p14:creationId xmlns:p14="http://schemas.microsoft.com/office/powerpoint/2010/main" val="1082159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854</Words>
  <Application>Microsoft Office PowerPoint</Application>
  <PresentationFormat>On-screen Show (4:3)</PresentationFormat>
  <Paragraphs>111</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Calibri</vt:lpstr>
      <vt:lpstr>Arial</vt:lpstr>
      <vt:lpstr>quintly_template</vt:lpstr>
      <vt:lpstr>LinkedIn Posts Table | TMNAS - 1 of 6</vt:lpstr>
      <vt:lpstr>LinkedIn Posts Table | TMNAS - 2 of 6</vt:lpstr>
      <vt:lpstr>LinkedIn Posts Table | TMNAS - 3 of 6</vt:lpstr>
      <vt:lpstr>LinkedIn Posts Table | TMNAS - 4 of 6</vt:lpstr>
      <vt:lpstr>LinkedIn Posts Table | TMNAS - 5 of 6</vt:lpstr>
      <vt:lpstr>LinkedIn Posts Table | TMNAS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TMNAS - 1 of 6</dc:title>
  <dc:creator>Frederik Born</dc:creator>
  <cp:lastModifiedBy>Frederik Born</cp:lastModifiedBy>
  <cp:revision>1</cp:revision>
  <dcterms:created xsi:type="dcterms:W3CDTF">2024-01-31T15:28:13Z</dcterms:created>
  <dcterms:modified xsi:type="dcterms:W3CDTF">2024-01-31T15:28:31Z</dcterms:modified>
</cp:coreProperties>
</file>