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8D9D3-A359-4364-A7E6-ED26F00ADB6B}"/>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5484D408-016D-4AEC-81AC-40033A1DD158}"/>
              </a:ext>
            </a:extLst>
          </p:cNvPr>
          <p:cNvGraphicFramePr>
            <a:graphicFrameLocks noGrp="1"/>
          </p:cNvGraphicFramePr>
          <p:nvPr>
            <p:ph type="tbl" sz="quarter" idx="13"/>
            <p:extLst>
              <p:ext uri="{D42A27DB-BD31-4B8C-83A1-F6EECF244321}">
                <p14:modId xmlns:p14="http://schemas.microsoft.com/office/powerpoint/2010/main" val="2314475327"/>
              </p:ext>
            </p:extLst>
          </p:nvPr>
        </p:nvGraphicFramePr>
        <p:xfrm>
          <a:off x="457200" y="1731963"/>
          <a:ext cx="8229600" cy="283972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49067023"/>
                    </a:ext>
                  </a:extLst>
                </a:gridCol>
                <a:gridCol w="822960">
                  <a:extLst>
                    <a:ext uri="{9D8B030D-6E8A-4147-A177-3AD203B41FA5}">
                      <a16:colId xmlns:a16="http://schemas.microsoft.com/office/drawing/2014/main" val="2969148343"/>
                    </a:ext>
                  </a:extLst>
                </a:gridCol>
                <a:gridCol w="822960">
                  <a:extLst>
                    <a:ext uri="{9D8B030D-6E8A-4147-A177-3AD203B41FA5}">
                      <a16:colId xmlns:a16="http://schemas.microsoft.com/office/drawing/2014/main" val="799994193"/>
                    </a:ext>
                  </a:extLst>
                </a:gridCol>
                <a:gridCol w="822960">
                  <a:extLst>
                    <a:ext uri="{9D8B030D-6E8A-4147-A177-3AD203B41FA5}">
                      <a16:colId xmlns:a16="http://schemas.microsoft.com/office/drawing/2014/main" val="4020448172"/>
                    </a:ext>
                  </a:extLst>
                </a:gridCol>
                <a:gridCol w="822960">
                  <a:extLst>
                    <a:ext uri="{9D8B030D-6E8A-4147-A177-3AD203B41FA5}">
                      <a16:colId xmlns:a16="http://schemas.microsoft.com/office/drawing/2014/main" val="4209987435"/>
                    </a:ext>
                  </a:extLst>
                </a:gridCol>
                <a:gridCol w="822960">
                  <a:extLst>
                    <a:ext uri="{9D8B030D-6E8A-4147-A177-3AD203B41FA5}">
                      <a16:colId xmlns:a16="http://schemas.microsoft.com/office/drawing/2014/main" val="4066146061"/>
                    </a:ext>
                  </a:extLst>
                </a:gridCol>
                <a:gridCol w="822960">
                  <a:extLst>
                    <a:ext uri="{9D8B030D-6E8A-4147-A177-3AD203B41FA5}">
                      <a16:colId xmlns:a16="http://schemas.microsoft.com/office/drawing/2014/main" val="1109208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841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- 2023-12-08 11:50:28</a:t>
                      </a:r>
                      <a:r>
                        <a:rPr kumimoji="0" lang="en-US" sz="1000" b="0" i="0" u="none" strike="noStrike" kern="1200" cap="none" spc="0" normalizeH="0" baseline="0" noProof="0">
                          <a:ln>
                            <a:noFill/>
                          </a:ln>
                          <a:solidFill>
                            <a:prstClr val="black"/>
                          </a:solidFill>
                          <a:effectLst/>
                          <a:uLnTx/>
                          <a:uFillTx/>
                          <a:latin typeface="Calibri"/>
                          <a:ea typeface="+mn-ea"/>
                          <a:cs typeface="+mn-cs"/>
                        </a:rPr>
                        <a:t>
 2023 has been a great year for TMNAS! We just got 3RD PLACE in the Central Penn Business Journal ‘s Best Places to Work in PA 2023 awards! 
Last night, our HR team made their way to Lancaster, PA to attend the celebratory awards dinner. This is our 10th time making the #bptwinpa list. This year, we were nominated in the Large Employers category with 45 other companies! 
We are so thrilled with our 3rd place win! Thank you to all of our employees for being the life of our workplace!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57325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- 2023-11-17 11:42:53</a:t>
                      </a:r>
                      <a:r>
                        <a:rPr kumimoji="0" lang="en-US" sz="1000" b="0" i="0" u="none" strike="noStrike" kern="1200" cap="none" spc="0" normalizeH="0" baseline="0" noProof="0">
                          <a:ln>
                            <a:noFill/>
                          </a:ln>
                          <a:solidFill>
                            <a:prstClr val="black"/>
                          </a:solidFill>
                          <a:effectLst/>
                          <a:uLnTx/>
                          <a:uFillTx/>
                          <a:latin typeface="Calibri"/>
                          <a:ea typeface="+mn-ea"/>
                          <a:cs typeface="+mn-cs"/>
                        </a:rPr>
                        <a:t>
 Our TMNAS Women's Collective held their first event at our office in Bala Cynwyd! Members of the group had the opportunity to get a professional headshot taken. They also enjoyed coffee, pastries, and time to get to know the other members. What a great kickoff to the many future events that all our new ERGs will be hosting!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20233135"/>
                  </a:ext>
                </a:extLst>
              </a:tr>
            </a:tbl>
          </a:graphicData>
        </a:graphic>
      </p:graphicFrame>
      <p:sp>
        <p:nvSpPr>
          <p:cNvPr id="4" name="Text Placeholder 3">
            <a:extLst>
              <a:ext uri="{FF2B5EF4-FFF2-40B4-BE49-F238E27FC236}">
                <a16:creationId xmlns:a16="http://schemas.microsoft.com/office/drawing/2014/main" id="{E462FF43-D620-4024-87D3-BF35764A84DA}"/>
              </a:ext>
            </a:extLst>
          </p:cNvPr>
          <p:cNvSpPr>
            <a:spLocks noGrp="1"/>
          </p:cNvSpPr>
          <p:nvPr>
            <p:ph type="body" sz="quarter" idx="14"/>
          </p:nvPr>
        </p:nvSpPr>
        <p:spPr/>
        <p:txBody>
          <a:bodyPr/>
          <a:lstStyle/>
          <a:p>
            <a:r>
              <a:rPr lang="en-US"/>
              <a:t>10/01/2023 - 12/31/2023</a:t>
            </a:r>
          </a:p>
        </p:txBody>
      </p:sp>
    </p:spTree>
    <p:extLst>
      <p:ext uri="{BB962C8B-B14F-4D97-AF65-F5344CB8AC3E}">
        <p14:creationId xmlns:p14="http://schemas.microsoft.com/office/powerpoint/2010/main" val="2715218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DE696-488B-4F2D-954F-ED55E020ADB4}"/>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CC0E7E5B-3B18-4101-9E0A-75B46FD9A321}"/>
              </a:ext>
            </a:extLst>
          </p:cNvPr>
          <p:cNvGraphicFramePr>
            <a:graphicFrameLocks noGrp="1"/>
          </p:cNvGraphicFramePr>
          <p:nvPr>
            <p:ph type="tbl" sz="quarter" idx="13"/>
            <p:extLst>
              <p:ext uri="{D42A27DB-BD31-4B8C-83A1-F6EECF244321}">
                <p14:modId xmlns:p14="http://schemas.microsoft.com/office/powerpoint/2010/main" val="2475251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8222016"/>
                    </a:ext>
                  </a:extLst>
                </a:gridCol>
                <a:gridCol w="822960">
                  <a:extLst>
                    <a:ext uri="{9D8B030D-6E8A-4147-A177-3AD203B41FA5}">
                      <a16:colId xmlns:a16="http://schemas.microsoft.com/office/drawing/2014/main" val="3367211948"/>
                    </a:ext>
                  </a:extLst>
                </a:gridCol>
                <a:gridCol w="822960">
                  <a:extLst>
                    <a:ext uri="{9D8B030D-6E8A-4147-A177-3AD203B41FA5}">
                      <a16:colId xmlns:a16="http://schemas.microsoft.com/office/drawing/2014/main" val="25915864"/>
                    </a:ext>
                  </a:extLst>
                </a:gridCol>
                <a:gridCol w="822960">
                  <a:extLst>
                    <a:ext uri="{9D8B030D-6E8A-4147-A177-3AD203B41FA5}">
                      <a16:colId xmlns:a16="http://schemas.microsoft.com/office/drawing/2014/main" val="872827461"/>
                    </a:ext>
                  </a:extLst>
                </a:gridCol>
                <a:gridCol w="822960">
                  <a:extLst>
                    <a:ext uri="{9D8B030D-6E8A-4147-A177-3AD203B41FA5}">
                      <a16:colId xmlns:a16="http://schemas.microsoft.com/office/drawing/2014/main" val="4095516252"/>
                    </a:ext>
                  </a:extLst>
                </a:gridCol>
                <a:gridCol w="822960">
                  <a:extLst>
                    <a:ext uri="{9D8B030D-6E8A-4147-A177-3AD203B41FA5}">
                      <a16:colId xmlns:a16="http://schemas.microsoft.com/office/drawing/2014/main" val="3929112788"/>
                    </a:ext>
                  </a:extLst>
                </a:gridCol>
                <a:gridCol w="822960">
                  <a:extLst>
                    <a:ext uri="{9D8B030D-6E8A-4147-A177-3AD203B41FA5}">
                      <a16:colId xmlns:a16="http://schemas.microsoft.com/office/drawing/2014/main" val="2028702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3339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- 2023-12-29 09:10:23</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will close early at 3 p.m. local time today and we will be closed on Monday, January 1st. We hope everyone enjoys their New Year's celebrations!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90494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- 2023-12-20 17:06:52</a:t>
                      </a:r>
                      <a:r>
                        <a:rPr kumimoji="0" lang="en-US" sz="1000" b="0" i="0" u="none" strike="noStrike" kern="1200" cap="none" spc="0" normalizeH="0" baseline="0" noProof="0">
                          <a:ln>
                            <a:noFill/>
                          </a:ln>
                          <a:solidFill>
                            <a:prstClr val="black"/>
                          </a:solidFill>
                          <a:effectLst/>
                          <a:uLnTx/>
                          <a:uFillTx/>
                          <a:latin typeface="Calibri"/>
                          <a:ea typeface="+mn-ea"/>
                          <a:cs typeface="+mn-cs"/>
                        </a:rPr>
                        <a:t>
 One week ago, TMNAS hosted our Annual Awards ceremony where we recognized the winners of our All Around Awesome, Collaboration, and Customer-Centric Excellence award categories. Our employees and Group Company customers were given the opportunity to nominate TMNAS employees who practice excellent customer service, exhibit dedication and commitment, are actively involved, and show up to work with a positive, can-do attitude everyday. Congratulations to this year’s nominees and winners! They truly demonstrate what it means #ToBeAGoodCompany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91222042"/>
                  </a:ext>
                </a:extLst>
              </a:tr>
            </a:tbl>
          </a:graphicData>
        </a:graphic>
      </p:graphicFrame>
      <p:sp>
        <p:nvSpPr>
          <p:cNvPr id="4" name="Text Placeholder 3">
            <a:extLst>
              <a:ext uri="{FF2B5EF4-FFF2-40B4-BE49-F238E27FC236}">
                <a16:creationId xmlns:a16="http://schemas.microsoft.com/office/drawing/2014/main" id="{B513CA9A-3A5C-48C4-BCFE-6FB36934638E}"/>
              </a:ext>
            </a:extLst>
          </p:cNvPr>
          <p:cNvSpPr>
            <a:spLocks noGrp="1"/>
          </p:cNvSpPr>
          <p:nvPr>
            <p:ph type="body" sz="quarter" idx="14"/>
          </p:nvPr>
        </p:nvSpPr>
        <p:spPr/>
        <p:txBody>
          <a:bodyPr/>
          <a:lstStyle/>
          <a:p>
            <a:r>
              <a:rPr lang="en-US"/>
              <a:t>10/01/2023 - 12/31/2023</a:t>
            </a:r>
          </a:p>
        </p:txBody>
      </p:sp>
    </p:spTree>
    <p:extLst>
      <p:ext uri="{BB962C8B-B14F-4D97-AF65-F5344CB8AC3E}">
        <p14:creationId xmlns:p14="http://schemas.microsoft.com/office/powerpoint/2010/main" val="368172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39B0-8080-469C-A58B-A2C63F595631}"/>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1838377A-A6C3-478D-850B-AED6162198EF}"/>
              </a:ext>
            </a:extLst>
          </p:cNvPr>
          <p:cNvGraphicFramePr>
            <a:graphicFrameLocks noGrp="1"/>
          </p:cNvGraphicFramePr>
          <p:nvPr>
            <p:ph type="tbl" sz="quarter" idx="13"/>
            <p:extLst>
              <p:ext uri="{D42A27DB-BD31-4B8C-83A1-F6EECF244321}">
                <p14:modId xmlns:p14="http://schemas.microsoft.com/office/powerpoint/2010/main" val="1942945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94164115"/>
                    </a:ext>
                  </a:extLst>
                </a:gridCol>
                <a:gridCol w="822960">
                  <a:extLst>
                    <a:ext uri="{9D8B030D-6E8A-4147-A177-3AD203B41FA5}">
                      <a16:colId xmlns:a16="http://schemas.microsoft.com/office/drawing/2014/main" val="1809983706"/>
                    </a:ext>
                  </a:extLst>
                </a:gridCol>
                <a:gridCol w="822960">
                  <a:extLst>
                    <a:ext uri="{9D8B030D-6E8A-4147-A177-3AD203B41FA5}">
                      <a16:colId xmlns:a16="http://schemas.microsoft.com/office/drawing/2014/main" val="3515010641"/>
                    </a:ext>
                  </a:extLst>
                </a:gridCol>
                <a:gridCol w="822960">
                  <a:extLst>
                    <a:ext uri="{9D8B030D-6E8A-4147-A177-3AD203B41FA5}">
                      <a16:colId xmlns:a16="http://schemas.microsoft.com/office/drawing/2014/main" val="3287964340"/>
                    </a:ext>
                  </a:extLst>
                </a:gridCol>
                <a:gridCol w="822960">
                  <a:extLst>
                    <a:ext uri="{9D8B030D-6E8A-4147-A177-3AD203B41FA5}">
                      <a16:colId xmlns:a16="http://schemas.microsoft.com/office/drawing/2014/main" val="3120781417"/>
                    </a:ext>
                  </a:extLst>
                </a:gridCol>
                <a:gridCol w="822960">
                  <a:extLst>
                    <a:ext uri="{9D8B030D-6E8A-4147-A177-3AD203B41FA5}">
                      <a16:colId xmlns:a16="http://schemas.microsoft.com/office/drawing/2014/main" val="2609409933"/>
                    </a:ext>
                  </a:extLst>
                </a:gridCol>
                <a:gridCol w="822960">
                  <a:extLst>
                    <a:ext uri="{9D8B030D-6E8A-4147-A177-3AD203B41FA5}">
                      <a16:colId xmlns:a16="http://schemas.microsoft.com/office/drawing/2014/main" val="623881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73033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- 2023-11-21 11:50:45</a:t>
                      </a:r>
                      <a:r>
                        <a:rPr kumimoji="0" lang="en-US" sz="1000" b="0" i="0" u="none" strike="noStrike" kern="1200" cap="none" spc="0" normalizeH="0" baseline="0" noProof="0">
                          <a:ln>
                            <a:noFill/>
                          </a:ln>
                          <a:solidFill>
                            <a:prstClr val="black"/>
                          </a:solidFill>
                          <a:effectLst/>
                          <a:uLnTx/>
                          <a:uFillTx/>
                          <a:latin typeface="Calibri"/>
                          <a:ea typeface="+mn-ea"/>
                          <a:cs typeface="+mn-cs"/>
                        </a:rPr>
                        <a:t>
 November is National Native American Heritage Month, where we recognize the significant contributions Native Americans have made to the United States. In celebration of this month, the Native Nations Dance Theatre, Inc. visited our Bala Cynwyd office and shared a cultural presentation that included a dance demonstration, and sampling of Native American food. Thank you, Native Nations Dance Theater, Inc for sharing your talents and teaching us something new!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83200481"/>
                  </a:ext>
                </a:extLst>
              </a:tr>
            </a:tbl>
          </a:graphicData>
        </a:graphic>
      </p:graphicFrame>
      <p:sp>
        <p:nvSpPr>
          <p:cNvPr id="4" name="Text Placeholder 3">
            <a:extLst>
              <a:ext uri="{FF2B5EF4-FFF2-40B4-BE49-F238E27FC236}">
                <a16:creationId xmlns:a16="http://schemas.microsoft.com/office/drawing/2014/main" id="{711BB8AD-839E-48E5-A51F-3D760330AD94}"/>
              </a:ext>
            </a:extLst>
          </p:cNvPr>
          <p:cNvSpPr>
            <a:spLocks noGrp="1"/>
          </p:cNvSpPr>
          <p:nvPr>
            <p:ph type="body" sz="quarter" idx="14"/>
          </p:nvPr>
        </p:nvSpPr>
        <p:spPr/>
        <p:txBody>
          <a:bodyPr/>
          <a:lstStyle/>
          <a:p>
            <a:r>
              <a:rPr lang="en-US"/>
              <a:t>10/01/2023 - 12/31/2023</a:t>
            </a:r>
          </a:p>
        </p:txBody>
      </p:sp>
    </p:spTree>
    <p:extLst>
      <p:ext uri="{BB962C8B-B14F-4D97-AF65-F5344CB8AC3E}">
        <p14:creationId xmlns:p14="http://schemas.microsoft.com/office/powerpoint/2010/main" val="10411473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523</Words>
  <Application>Microsoft Office PowerPoint</Application>
  <PresentationFormat>On-screen Show (4:3)</PresentationFormat>
  <Paragraphs>62</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Facebook Own Posts Table | TMNAS - 1 of 3</vt:lpstr>
      <vt:lpstr>Facebook Own Posts Table | TMNAS - 2 of 3</vt:lpstr>
      <vt:lpstr>Facebook Own Posts Table | TMNAS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TMNAS - 1 of 3</dc:title>
  <dc:creator>Frederik Born</dc:creator>
  <cp:lastModifiedBy>Frederik Born</cp:lastModifiedBy>
  <cp:revision>1</cp:revision>
  <dcterms:created xsi:type="dcterms:W3CDTF">2024-01-31T15:24:44Z</dcterms:created>
  <dcterms:modified xsi:type="dcterms:W3CDTF">2024-01-31T15:24:55Z</dcterms:modified>
</cp:coreProperties>
</file>