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45261</c:v>
                </c:pt>
              </c:numCache>
            </c:numRef>
          </c:cat>
          <c:val>
            <c:numRef>
              <c:f>Sheet1!$B$2</c:f>
              <c:numCache>
                <c:formatCode>General</c:formatCode>
                <c:ptCount val="1"/>
                <c:pt idx="0">
                  <c:v>168</c:v>
                </c:pt>
              </c:numCache>
            </c:numRef>
          </c:val>
          <c:extLst>
            <c:ext xmlns:c16="http://schemas.microsoft.com/office/drawing/2014/chart" uri="{C3380CC4-5D6E-409C-BE32-E72D297353CC}">
              <c16:uniqueId val="{00000000-625F-48B5-B517-E4C2212C912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45261</c:v>
                </c:pt>
              </c:numCache>
            </c:numRef>
          </c:cat>
          <c:val>
            <c:numRef>
              <c:f>Sheet1!$C$2</c:f>
              <c:numCache>
                <c:formatCode>General</c:formatCode>
                <c:ptCount val="1"/>
                <c:pt idx="0">
                  <c:v>541</c:v>
                </c:pt>
              </c:numCache>
            </c:numRef>
          </c:val>
          <c:extLst>
            <c:ext xmlns:c16="http://schemas.microsoft.com/office/drawing/2014/chart" uri="{C3380CC4-5D6E-409C-BE32-E72D297353CC}">
              <c16:uniqueId val="{00000001-625F-48B5-B517-E4C2212C912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45261</c:v>
                </c:pt>
              </c:numCache>
            </c:numRef>
          </c:cat>
          <c:val>
            <c:numRef>
              <c:f>Sheet1!$D$2</c:f>
              <c:numCache>
                <c:formatCode>General</c:formatCode>
                <c:ptCount val="1"/>
                <c:pt idx="0">
                  <c:v>16568</c:v>
                </c:pt>
              </c:numCache>
            </c:numRef>
          </c:val>
          <c:extLst>
            <c:ext xmlns:c16="http://schemas.microsoft.com/office/drawing/2014/chart" uri="{C3380CC4-5D6E-409C-BE32-E72D297353CC}">
              <c16:uniqueId val="{00000002-625F-48B5-B517-E4C2212C912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45261</c:v>
                </c:pt>
              </c:numCache>
            </c:numRef>
          </c:cat>
          <c:val>
            <c:numRef>
              <c:f>Sheet1!$E$2</c:f>
              <c:numCache>
                <c:formatCode>General</c:formatCode>
                <c:ptCount val="1"/>
                <c:pt idx="0">
                  <c:v>192</c:v>
                </c:pt>
              </c:numCache>
            </c:numRef>
          </c:val>
          <c:extLst>
            <c:ext xmlns:c16="http://schemas.microsoft.com/office/drawing/2014/chart" uri="{C3380CC4-5D6E-409C-BE32-E72D297353CC}">
              <c16:uniqueId val="{00000003-625F-48B5-B517-E4C2212C9128}"/>
            </c:ext>
          </c:extLst>
        </c:ser>
        <c:dLbls>
          <c:showLegendKey val="0"/>
          <c:showVal val="0"/>
          <c:showCatName val="0"/>
          <c:showSerName val="0"/>
          <c:showPercent val="0"/>
          <c:showBubbleSize val="0"/>
        </c:dLbls>
        <c:gapWidth val="219"/>
        <c:overlap val="-27"/>
        <c:axId val="257291256"/>
        <c:axId val="253751680"/>
      </c:barChart>
      <c:dateAx>
        <c:axId val="25729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51680"/>
        <c:crosses val="autoZero"/>
        <c:auto val="1"/>
        <c:lblOffset val="100"/>
        <c:baseTimeUnit val="days"/>
      </c:dateAx>
      <c:valAx>
        <c:axId val="25375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29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c:v>
                </c:pt>
                <c:pt idx="1">
                  <c:v>1</c:v>
                </c:pt>
                <c:pt idx="2">
                  <c:v>1</c:v>
                </c:pt>
                <c:pt idx="3">
                  <c:v>-2</c:v>
                </c:pt>
                <c:pt idx="4">
                  <c:v>2</c:v>
                </c:pt>
                <c:pt idx="5">
                  <c:v>0</c:v>
                </c:pt>
                <c:pt idx="6">
                  <c:v>2</c:v>
                </c:pt>
                <c:pt idx="7">
                  <c:v>1</c:v>
                </c:pt>
                <c:pt idx="8">
                  <c:v>4</c:v>
                </c:pt>
                <c:pt idx="9">
                  <c:v>3</c:v>
                </c:pt>
                <c:pt idx="10">
                  <c:v>2</c:v>
                </c:pt>
                <c:pt idx="11">
                  <c:v>0</c:v>
                </c:pt>
              </c:numCache>
            </c:numRef>
          </c:val>
          <c:extLst>
            <c:ext xmlns:c16="http://schemas.microsoft.com/office/drawing/2014/chart" uri="{C3380CC4-5D6E-409C-BE32-E72D297353CC}">
              <c16:uniqueId val="{00000000-614C-4C52-A1D5-07650A48259F}"/>
            </c:ext>
          </c:extLst>
        </c:ser>
        <c:dLbls>
          <c:showLegendKey val="0"/>
          <c:showVal val="0"/>
          <c:showCatName val="0"/>
          <c:showSerName val="0"/>
          <c:showPercent val="0"/>
          <c:showBubbleSize val="0"/>
        </c:dLbls>
        <c:gapWidth val="219"/>
        <c:overlap val="-27"/>
        <c:axId val="399810960"/>
        <c:axId val="399810304"/>
      </c:barChart>
      <c:dateAx>
        <c:axId val="39981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10304"/>
        <c:crosses val="autoZero"/>
        <c:auto val="1"/>
        <c:lblOffset val="100"/>
        <c:baseTimeUnit val="months"/>
      </c:dateAx>
      <c:valAx>
        <c:axId val="399810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1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c:v>
                </c:pt>
                <c:pt idx="2">
                  <c:v>0</c:v>
                </c:pt>
                <c:pt idx="3">
                  <c:v>1</c:v>
                </c:pt>
                <c:pt idx="4">
                  <c:v>0</c:v>
                </c:pt>
                <c:pt idx="5">
                  <c:v>0</c:v>
                </c:pt>
                <c:pt idx="6">
                  <c:v>1</c:v>
                </c:pt>
                <c:pt idx="7">
                  <c:v>1</c:v>
                </c:pt>
                <c:pt idx="8">
                  <c:v>1</c:v>
                </c:pt>
                <c:pt idx="9">
                  <c:v>1</c:v>
                </c:pt>
                <c:pt idx="10">
                  <c:v>1</c:v>
                </c:pt>
                <c:pt idx="11">
                  <c:v>2</c:v>
                </c:pt>
              </c:numCache>
            </c:numRef>
          </c:val>
          <c:extLst>
            <c:ext xmlns:c16="http://schemas.microsoft.com/office/drawing/2014/chart" uri="{C3380CC4-5D6E-409C-BE32-E72D297353CC}">
              <c16:uniqueId val="{00000000-0F18-4F96-A720-2B1CBDD7474B}"/>
            </c:ext>
          </c:extLst>
        </c:ser>
        <c:dLbls>
          <c:showLegendKey val="0"/>
          <c:showVal val="0"/>
          <c:showCatName val="0"/>
          <c:showSerName val="0"/>
          <c:showPercent val="0"/>
          <c:showBubbleSize val="0"/>
        </c:dLbls>
        <c:gapWidth val="219"/>
        <c:overlap val="-27"/>
        <c:axId val="395779192"/>
        <c:axId val="395779520"/>
      </c:barChart>
      <c:dateAx>
        <c:axId val="39577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79520"/>
        <c:crosses val="autoZero"/>
        <c:auto val="1"/>
        <c:lblOffset val="100"/>
        <c:baseTimeUnit val="months"/>
      </c:dateAx>
      <c:valAx>
        <c:axId val="39577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77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5</c:v>
                </c:pt>
                <c:pt idx="1">
                  <c:v>26</c:v>
                </c:pt>
                <c:pt idx="2">
                  <c:v>9</c:v>
                </c:pt>
                <c:pt idx="3">
                  <c:v>11</c:v>
                </c:pt>
                <c:pt idx="4">
                  <c:v>10</c:v>
                </c:pt>
                <c:pt idx="5">
                  <c:v>10</c:v>
                </c:pt>
                <c:pt idx="6">
                  <c:v>12</c:v>
                </c:pt>
                <c:pt idx="7">
                  <c:v>12</c:v>
                </c:pt>
                <c:pt idx="8">
                  <c:v>12</c:v>
                </c:pt>
                <c:pt idx="9">
                  <c:v>24</c:v>
                </c:pt>
                <c:pt idx="10">
                  <c:v>25</c:v>
                </c:pt>
                <c:pt idx="11">
                  <c:v>22</c:v>
                </c:pt>
              </c:numCache>
            </c:numRef>
          </c:val>
          <c:extLst>
            <c:ext xmlns:c16="http://schemas.microsoft.com/office/drawing/2014/chart" uri="{C3380CC4-5D6E-409C-BE32-E72D297353CC}">
              <c16:uniqueId val="{00000000-703D-4042-9592-2E392DA11A67}"/>
            </c:ext>
          </c:extLst>
        </c:ser>
        <c:dLbls>
          <c:showLegendKey val="0"/>
          <c:showVal val="0"/>
          <c:showCatName val="0"/>
          <c:showSerName val="0"/>
          <c:showPercent val="0"/>
          <c:showBubbleSize val="0"/>
        </c:dLbls>
        <c:gapWidth val="219"/>
        <c:overlap val="-27"/>
        <c:axId val="398752160"/>
        <c:axId val="398747240"/>
      </c:barChart>
      <c:catAx>
        <c:axId val="39875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7240"/>
        <c:crosses val="autoZero"/>
        <c:auto val="1"/>
        <c:lblAlgn val="ctr"/>
        <c:lblOffset val="100"/>
        <c:noMultiLvlLbl val="0"/>
      </c:catAx>
      <c:valAx>
        <c:axId val="39874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5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118</c:v>
                </c:pt>
                <c:pt idx="1">
                  <c:v>398</c:v>
                </c:pt>
                <c:pt idx="2">
                  <c:v>576</c:v>
                </c:pt>
                <c:pt idx="3">
                  <c:v>1231</c:v>
                </c:pt>
                <c:pt idx="4">
                  <c:v>1072</c:v>
                </c:pt>
                <c:pt idx="5">
                  <c:v>776</c:v>
                </c:pt>
                <c:pt idx="6">
                  <c:v>679</c:v>
                </c:pt>
                <c:pt idx="7">
                  <c:v>621</c:v>
                </c:pt>
                <c:pt idx="8">
                  <c:v>836</c:v>
                </c:pt>
                <c:pt idx="9">
                  <c:v>194</c:v>
                </c:pt>
                <c:pt idx="10">
                  <c:v>362</c:v>
                </c:pt>
                <c:pt idx="11">
                  <c:v>503</c:v>
                </c:pt>
              </c:numCache>
            </c:numRef>
          </c:val>
          <c:extLst>
            <c:ext xmlns:c16="http://schemas.microsoft.com/office/drawing/2014/chart" uri="{C3380CC4-5D6E-409C-BE32-E72D297353CC}">
              <c16:uniqueId val="{00000000-74D2-4CF3-89B0-7BEF42D8C99E}"/>
            </c:ext>
          </c:extLst>
        </c:ser>
        <c:dLbls>
          <c:showLegendKey val="0"/>
          <c:showVal val="0"/>
          <c:showCatName val="0"/>
          <c:showSerName val="0"/>
          <c:showPercent val="0"/>
          <c:showBubbleSize val="0"/>
        </c:dLbls>
        <c:gapWidth val="219"/>
        <c:overlap val="-27"/>
        <c:axId val="476114640"/>
        <c:axId val="476115624"/>
      </c:barChart>
      <c:dateAx>
        <c:axId val="47611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15624"/>
        <c:crosses val="autoZero"/>
        <c:auto val="1"/>
        <c:lblOffset val="100"/>
        <c:baseTimeUnit val="months"/>
      </c:dateAx>
      <c:valAx>
        <c:axId val="47611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1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61</c:v>
                </c:pt>
                <c:pt idx="1">
                  <c:v>59</c:v>
                </c:pt>
                <c:pt idx="2">
                  <c:v>50</c:v>
                </c:pt>
                <c:pt idx="3">
                  <c:v>64</c:v>
                </c:pt>
                <c:pt idx="4">
                  <c:v>61</c:v>
                </c:pt>
                <c:pt idx="5">
                  <c:v>64</c:v>
                </c:pt>
                <c:pt idx="6">
                  <c:v>55</c:v>
                </c:pt>
                <c:pt idx="7">
                  <c:v>80</c:v>
                </c:pt>
                <c:pt idx="8">
                  <c:v>56</c:v>
                </c:pt>
                <c:pt idx="9">
                  <c:v>55</c:v>
                </c:pt>
                <c:pt idx="10">
                  <c:v>47</c:v>
                </c:pt>
                <c:pt idx="11">
                  <c:v>67</c:v>
                </c:pt>
              </c:numCache>
            </c:numRef>
          </c:val>
          <c:extLst>
            <c:ext xmlns:c16="http://schemas.microsoft.com/office/drawing/2014/chart" uri="{C3380CC4-5D6E-409C-BE32-E72D297353CC}">
              <c16:uniqueId val="{00000000-7450-4277-8B50-13332E4169CA}"/>
            </c:ext>
          </c:extLst>
        </c:ser>
        <c:dLbls>
          <c:showLegendKey val="0"/>
          <c:showVal val="0"/>
          <c:showCatName val="0"/>
          <c:showSerName val="0"/>
          <c:showPercent val="0"/>
          <c:showBubbleSize val="0"/>
        </c:dLbls>
        <c:gapWidth val="219"/>
        <c:overlap val="-27"/>
        <c:axId val="476106440"/>
        <c:axId val="476111360"/>
      </c:barChart>
      <c:catAx>
        <c:axId val="47610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11360"/>
        <c:crosses val="autoZero"/>
        <c:auto val="1"/>
        <c:lblAlgn val="ctr"/>
        <c:lblOffset val="100"/>
        <c:noMultiLvlLbl val="0"/>
      </c:catAx>
      <c:valAx>
        <c:axId val="47611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0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675</c:v>
                </c:pt>
                <c:pt idx="1">
                  <c:v>594</c:v>
                </c:pt>
                <c:pt idx="2">
                  <c:v>807</c:v>
                </c:pt>
                <c:pt idx="3">
                  <c:v>704</c:v>
                </c:pt>
                <c:pt idx="4">
                  <c:v>736</c:v>
                </c:pt>
                <c:pt idx="5">
                  <c:v>779</c:v>
                </c:pt>
                <c:pt idx="6">
                  <c:v>660</c:v>
                </c:pt>
                <c:pt idx="7">
                  <c:v>1050</c:v>
                </c:pt>
                <c:pt idx="8">
                  <c:v>740</c:v>
                </c:pt>
                <c:pt idx="9">
                  <c:v>991</c:v>
                </c:pt>
                <c:pt idx="10">
                  <c:v>663</c:v>
                </c:pt>
                <c:pt idx="11">
                  <c:v>676</c:v>
                </c:pt>
              </c:numCache>
            </c:numRef>
          </c:val>
          <c:extLst>
            <c:ext xmlns:c16="http://schemas.microsoft.com/office/drawing/2014/chart" uri="{C3380CC4-5D6E-409C-BE32-E72D297353CC}">
              <c16:uniqueId val="{00000000-D18C-41D9-BD2A-600821E68C7A}"/>
            </c:ext>
          </c:extLst>
        </c:ser>
        <c:dLbls>
          <c:showLegendKey val="0"/>
          <c:showVal val="0"/>
          <c:showCatName val="0"/>
          <c:showSerName val="0"/>
          <c:showPercent val="0"/>
          <c:showBubbleSize val="0"/>
        </c:dLbls>
        <c:gapWidth val="219"/>
        <c:overlap val="-27"/>
        <c:axId val="476112672"/>
        <c:axId val="476106768"/>
      </c:barChart>
      <c:catAx>
        <c:axId val="47611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06768"/>
        <c:crosses val="autoZero"/>
        <c:auto val="1"/>
        <c:lblAlgn val="ctr"/>
        <c:lblOffset val="100"/>
        <c:noMultiLvlLbl val="0"/>
      </c:catAx>
      <c:valAx>
        <c:axId val="47610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11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813</c:v>
                </c:pt>
                <c:pt idx="1">
                  <c:v>32732</c:v>
                </c:pt>
                <c:pt idx="2">
                  <c:v>22445</c:v>
                </c:pt>
                <c:pt idx="3">
                  <c:v>23191</c:v>
                </c:pt>
                <c:pt idx="4">
                  <c:v>27329</c:v>
                </c:pt>
                <c:pt idx="5">
                  <c:v>24453</c:v>
                </c:pt>
                <c:pt idx="6">
                  <c:v>29615</c:v>
                </c:pt>
                <c:pt idx="7">
                  <c:v>24761</c:v>
                </c:pt>
                <c:pt idx="8">
                  <c:v>28326</c:v>
                </c:pt>
                <c:pt idx="9">
                  <c:v>26252</c:v>
                </c:pt>
                <c:pt idx="10">
                  <c:v>42141</c:v>
                </c:pt>
                <c:pt idx="11">
                  <c:v>23833</c:v>
                </c:pt>
                <c:pt idx="12">
                  <c:v>21868</c:v>
                </c:pt>
              </c:numCache>
            </c:numRef>
          </c:val>
          <c:extLst>
            <c:ext xmlns:c16="http://schemas.microsoft.com/office/drawing/2014/chart" uri="{C3380CC4-5D6E-409C-BE32-E72D297353CC}">
              <c16:uniqueId val="{00000000-A440-4652-9D31-FB83FD9B70AC}"/>
            </c:ext>
          </c:extLst>
        </c:ser>
        <c:dLbls>
          <c:showLegendKey val="0"/>
          <c:showVal val="0"/>
          <c:showCatName val="0"/>
          <c:showSerName val="0"/>
          <c:showPercent val="0"/>
          <c:showBubbleSize val="0"/>
        </c:dLbls>
        <c:gapWidth val="219"/>
        <c:overlap val="-27"/>
        <c:axId val="477381976"/>
        <c:axId val="477382632"/>
      </c:barChart>
      <c:catAx>
        <c:axId val="477381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382632"/>
        <c:crosses val="autoZero"/>
        <c:auto val="1"/>
        <c:lblAlgn val="ctr"/>
        <c:lblOffset val="100"/>
        <c:noMultiLvlLbl val="0"/>
      </c:catAx>
      <c:valAx>
        <c:axId val="47738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381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8</c:v>
                </c:pt>
                <c:pt idx="3">
                  <c:v>5</c:v>
                </c:pt>
                <c:pt idx="4">
                  <c:v>3</c:v>
                </c:pt>
                <c:pt idx="5">
                  <c:v>1</c:v>
                </c:pt>
                <c:pt idx="6">
                  <c:v>5</c:v>
                </c:pt>
                <c:pt idx="7">
                  <c:v>2</c:v>
                </c:pt>
                <c:pt idx="8">
                  <c:v>7</c:v>
                </c:pt>
                <c:pt idx="9">
                  <c:v>1</c:v>
                </c:pt>
                <c:pt idx="10">
                  <c:v>5</c:v>
                </c:pt>
                <c:pt idx="11">
                  <c:v>0</c:v>
                </c:pt>
              </c:numCache>
            </c:numRef>
          </c:val>
          <c:extLst>
            <c:ext xmlns:c16="http://schemas.microsoft.com/office/drawing/2014/chart" uri="{C3380CC4-5D6E-409C-BE32-E72D297353CC}">
              <c16:uniqueId val="{00000000-1212-4110-8B91-395B2EDCBDE5}"/>
            </c:ext>
          </c:extLst>
        </c:ser>
        <c:dLbls>
          <c:showLegendKey val="0"/>
          <c:showVal val="0"/>
          <c:showCatName val="0"/>
          <c:showSerName val="0"/>
          <c:showPercent val="0"/>
          <c:showBubbleSize val="0"/>
        </c:dLbls>
        <c:gapWidth val="219"/>
        <c:overlap val="-27"/>
        <c:axId val="484895280"/>
        <c:axId val="484895608"/>
      </c:barChart>
      <c:dateAx>
        <c:axId val="48489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895608"/>
        <c:crosses val="autoZero"/>
        <c:auto val="1"/>
        <c:lblOffset val="100"/>
        <c:baseTimeUnit val="months"/>
      </c:dateAx>
      <c:valAx>
        <c:axId val="48489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89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24</c:v>
                </c:pt>
                <c:pt idx="1">
                  <c:v>25</c:v>
                </c:pt>
                <c:pt idx="2">
                  <c:v>33</c:v>
                </c:pt>
                <c:pt idx="3">
                  <c:v>20</c:v>
                </c:pt>
                <c:pt idx="4">
                  <c:v>31</c:v>
                </c:pt>
                <c:pt idx="5">
                  <c:v>24</c:v>
                </c:pt>
                <c:pt idx="6">
                  <c:v>32</c:v>
                </c:pt>
                <c:pt idx="7">
                  <c:v>31</c:v>
                </c:pt>
                <c:pt idx="8">
                  <c:v>21</c:v>
                </c:pt>
                <c:pt idx="9">
                  <c:v>25</c:v>
                </c:pt>
                <c:pt idx="10">
                  <c:v>20</c:v>
                </c:pt>
                <c:pt idx="11">
                  <c:v>24</c:v>
                </c:pt>
              </c:numCache>
            </c:numRef>
          </c:val>
          <c:extLst>
            <c:ext xmlns:c16="http://schemas.microsoft.com/office/drawing/2014/chart" uri="{C3380CC4-5D6E-409C-BE32-E72D297353CC}">
              <c16:uniqueId val="{00000000-1FD5-43DA-9551-5B4082803A6D}"/>
            </c:ext>
          </c:extLst>
        </c:ser>
        <c:dLbls>
          <c:showLegendKey val="0"/>
          <c:showVal val="0"/>
          <c:showCatName val="0"/>
          <c:showSerName val="0"/>
          <c:showPercent val="0"/>
          <c:showBubbleSize val="0"/>
        </c:dLbls>
        <c:gapWidth val="219"/>
        <c:overlap val="-27"/>
        <c:axId val="484899544"/>
        <c:axId val="484907088"/>
      </c:barChart>
      <c:dateAx>
        <c:axId val="48489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7088"/>
        <c:crosses val="autoZero"/>
        <c:auto val="1"/>
        <c:lblOffset val="100"/>
        <c:baseTimeUnit val="months"/>
      </c:dateAx>
      <c:valAx>
        <c:axId val="48490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89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195</c:v>
                </c:pt>
                <c:pt idx="1">
                  <c:v>101</c:v>
                </c:pt>
                <c:pt idx="2">
                  <c:v>264</c:v>
                </c:pt>
                <c:pt idx="3">
                  <c:v>140</c:v>
                </c:pt>
                <c:pt idx="4">
                  <c:v>286</c:v>
                </c:pt>
                <c:pt idx="5">
                  <c:v>267</c:v>
                </c:pt>
                <c:pt idx="6">
                  <c:v>226</c:v>
                </c:pt>
                <c:pt idx="7">
                  <c:v>341</c:v>
                </c:pt>
                <c:pt idx="8">
                  <c:v>219</c:v>
                </c:pt>
                <c:pt idx="9">
                  <c:v>332</c:v>
                </c:pt>
                <c:pt idx="10">
                  <c:v>245</c:v>
                </c:pt>
                <c:pt idx="11">
                  <c:v>218</c:v>
                </c:pt>
              </c:numCache>
            </c:numRef>
          </c:val>
          <c:extLst>
            <c:ext xmlns:c16="http://schemas.microsoft.com/office/drawing/2014/chart" uri="{C3380CC4-5D6E-409C-BE32-E72D297353CC}">
              <c16:uniqueId val="{00000000-4E39-4578-86FA-A8BD716E0044}"/>
            </c:ext>
          </c:extLst>
        </c:ser>
        <c:dLbls>
          <c:showLegendKey val="0"/>
          <c:showVal val="0"/>
          <c:showCatName val="0"/>
          <c:showSerName val="0"/>
          <c:showPercent val="0"/>
          <c:showBubbleSize val="0"/>
        </c:dLbls>
        <c:gapWidth val="219"/>
        <c:overlap val="-27"/>
        <c:axId val="484901512"/>
        <c:axId val="484900200"/>
      </c:barChart>
      <c:catAx>
        <c:axId val="484901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0200"/>
        <c:crosses val="autoZero"/>
        <c:auto val="1"/>
        <c:lblAlgn val="ctr"/>
        <c:lblOffset val="100"/>
        <c:noMultiLvlLbl val="0"/>
      </c:catAx>
      <c:valAx>
        <c:axId val="48490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2993</c:v>
                </c:pt>
                <c:pt idx="1">
                  <c:v>4043</c:v>
                </c:pt>
                <c:pt idx="2">
                  <c:v>3835</c:v>
                </c:pt>
                <c:pt idx="3">
                  <c:v>5135</c:v>
                </c:pt>
                <c:pt idx="4">
                  <c:v>3201</c:v>
                </c:pt>
                <c:pt idx="5">
                  <c:v>3359</c:v>
                </c:pt>
                <c:pt idx="6">
                  <c:v>3349</c:v>
                </c:pt>
                <c:pt idx="7">
                  <c:v>4390</c:v>
                </c:pt>
                <c:pt idx="8">
                  <c:v>4826</c:v>
                </c:pt>
                <c:pt idx="9">
                  <c:v>4181</c:v>
                </c:pt>
                <c:pt idx="10">
                  <c:v>3279</c:v>
                </c:pt>
                <c:pt idx="11">
                  <c:v>2361</c:v>
                </c:pt>
              </c:numCache>
            </c:numRef>
          </c:val>
          <c:extLst>
            <c:ext xmlns:c16="http://schemas.microsoft.com/office/drawing/2014/chart" uri="{C3380CC4-5D6E-409C-BE32-E72D297353CC}">
              <c16:uniqueId val="{00000000-2865-42BD-880B-BC74DB3893BF}"/>
            </c:ext>
          </c:extLst>
        </c:ser>
        <c:dLbls>
          <c:showLegendKey val="0"/>
          <c:showVal val="0"/>
          <c:showCatName val="0"/>
          <c:showSerName val="0"/>
          <c:showPercent val="0"/>
          <c:showBubbleSize val="0"/>
        </c:dLbls>
        <c:gapWidth val="219"/>
        <c:overlap val="-27"/>
        <c:axId val="484904136"/>
        <c:axId val="484899216"/>
      </c:barChart>
      <c:dateAx>
        <c:axId val="48490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899216"/>
        <c:crosses val="autoZero"/>
        <c:auto val="1"/>
        <c:lblOffset val="100"/>
        <c:baseTimeUnit val="months"/>
      </c:dateAx>
      <c:valAx>
        <c:axId val="48489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90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c:v>
                </c:pt>
                <c:pt idx="1">
                  <c:v>4</c:v>
                </c:pt>
                <c:pt idx="2">
                  <c:v>1</c:v>
                </c:pt>
                <c:pt idx="3">
                  <c:v>3</c:v>
                </c:pt>
                <c:pt idx="4">
                  <c:v>2</c:v>
                </c:pt>
                <c:pt idx="5">
                  <c:v>0</c:v>
                </c:pt>
                <c:pt idx="6">
                  <c:v>0</c:v>
                </c:pt>
                <c:pt idx="7">
                  <c:v>-1</c:v>
                </c:pt>
                <c:pt idx="8">
                  <c:v>0</c:v>
                </c:pt>
                <c:pt idx="9">
                  <c:v>1</c:v>
                </c:pt>
                <c:pt idx="10">
                  <c:v>1</c:v>
                </c:pt>
                <c:pt idx="11">
                  <c:v>0</c:v>
                </c:pt>
              </c:numCache>
            </c:numRef>
          </c:val>
          <c:extLst>
            <c:ext xmlns:c16="http://schemas.microsoft.com/office/drawing/2014/chart" uri="{C3380CC4-5D6E-409C-BE32-E72D297353CC}">
              <c16:uniqueId val="{00000000-9288-40EC-8F47-0C72FE39FD68}"/>
            </c:ext>
          </c:extLst>
        </c:ser>
        <c:dLbls>
          <c:showLegendKey val="0"/>
          <c:showVal val="0"/>
          <c:showCatName val="0"/>
          <c:showSerName val="0"/>
          <c:showPercent val="0"/>
          <c:showBubbleSize val="0"/>
        </c:dLbls>
        <c:gapWidth val="219"/>
        <c:overlap val="-27"/>
        <c:axId val="282073888"/>
        <c:axId val="282074872"/>
      </c:barChart>
      <c:dateAx>
        <c:axId val="28207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4872"/>
        <c:crosses val="autoZero"/>
        <c:auto val="1"/>
        <c:lblOffset val="100"/>
        <c:baseTimeUnit val="months"/>
      </c:dateAx>
      <c:valAx>
        <c:axId val="282074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6</c:v>
                </c:pt>
                <c:pt idx="1">
                  <c:v>4</c:v>
                </c:pt>
                <c:pt idx="2">
                  <c:v>4</c:v>
                </c:pt>
                <c:pt idx="3">
                  <c:v>6</c:v>
                </c:pt>
                <c:pt idx="4">
                  <c:v>6</c:v>
                </c:pt>
                <c:pt idx="5">
                  <c:v>5</c:v>
                </c:pt>
                <c:pt idx="6">
                  <c:v>6</c:v>
                </c:pt>
                <c:pt idx="7">
                  <c:v>6</c:v>
                </c:pt>
                <c:pt idx="8">
                  <c:v>3</c:v>
                </c:pt>
                <c:pt idx="9">
                  <c:v>4</c:v>
                </c:pt>
                <c:pt idx="10">
                  <c:v>6</c:v>
                </c:pt>
                <c:pt idx="11">
                  <c:v>7</c:v>
                </c:pt>
              </c:numCache>
            </c:numRef>
          </c:val>
          <c:extLst>
            <c:ext xmlns:c16="http://schemas.microsoft.com/office/drawing/2014/chart" uri="{C3380CC4-5D6E-409C-BE32-E72D297353CC}">
              <c16:uniqueId val="{00000000-B466-46E1-BD63-D2F296EEB23A}"/>
            </c:ext>
          </c:extLst>
        </c:ser>
        <c:dLbls>
          <c:showLegendKey val="0"/>
          <c:showVal val="0"/>
          <c:showCatName val="0"/>
          <c:showSerName val="0"/>
          <c:showPercent val="0"/>
          <c:showBubbleSize val="0"/>
        </c:dLbls>
        <c:gapWidth val="219"/>
        <c:overlap val="-27"/>
        <c:axId val="282073560"/>
        <c:axId val="282068640"/>
      </c:barChart>
      <c:dateAx>
        <c:axId val="28207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68640"/>
        <c:crosses val="autoZero"/>
        <c:auto val="1"/>
        <c:lblOffset val="100"/>
        <c:baseTimeUnit val="months"/>
      </c:dateAx>
      <c:valAx>
        <c:axId val="28206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63</c:v>
                </c:pt>
                <c:pt idx="1">
                  <c:v>34</c:v>
                </c:pt>
                <c:pt idx="2">
                  <c:v>72</c:v>
                </c:pt>
                <c:pt idx="3">
                  <c:v>81</c:v>
                </c:pt>
                <c:pt idx="4">
                  <c:v>87</c:v>
                </c:pt>
                <c:pt idx="5">
                  <c:v>87</c:v>
                </c:pt>
                <c:pt idx="6">
                  <c:v>73</c:v>
                </c:pt>
                <c:pt idx="7">
                  <c:v>87</c:v>
                </c:pt>
                <c:pt idx="8">
                  <c:v>45</c:v>
                </c:pt>
                <c:pt idx="9">
                  <c:v>72</c:v>
                </c:pt>
                <c:pt idx="10">
                  <c:v>94</c:v>
                </c:pt>
                <c:pt idx="11">
                  <c:v>70</c:v>
                </c:pt>
              </c:numCache>
            </c:numRef>
          </c:val>
          <c:extLst>
            <c:ext xmlns:c16="http://schemas.microsoft.com/office/drawing/2014/chart" uri="{C3380CC4-5D6E-409C-BE32-E72D297353CC}">
              <c16:uniqueId val="{00000000-80CE-40BE-846E-BECFFD7505A9}"/>
            </c:ext>
          </c:extLst>
        </c:ser>
        <c:dLbls>
          <c:showLegendKey val="0"/>
          <c:showVal val="0"/>
          <c:showCatName val="0"/>
          <c:showSerName val="0"/>
          <c:showPercent val="0"/>
          <c:showBubbleSize val="0"/>
        </c:dLbls>
        <c:gapWidth val="219"/>
        <c:overlap val="-27"/>
        <c:axId val="282069952"/>
        <c:axId val="282070608"/>
      </c:barChart>
      <c:catAx>
        <c:axId val="28206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0608"/>
        <c:crosses val="autoZero"/>
        <c:auto val="1"/>
        <c:lblAlgn val="ctr"/>
        <c:lblOffset val="100"/>
        <c:noMultiLvlLbl val="0"/>
      </c:catAx>
      <c:valAx>
        <c:axId val="28207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6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984</c:v>
                </c:pt>
                <c:pt idx="1">
                  <c:v>1303</c:v>
                </c:pt>
                <c:pt idx="2">
                  <c:v>1309</c:v>
                </c:pt>
                <c:pt idx="3">
                  <c:v>1916</c:v>
                </c:pt>
                <c:pt idx="4">
                  <c:v>1627</c:v>
                </c:pt>
                <c:pt idx="5">
                  <c:v>1482</c:v>
                </c:pt>
                <c:pt idx="6">
                  <c:v>1129</c:v>
                </c:pt>
                <c:pt idx="7">
                  <c:v>1707</c:v>
                </c:pt>
                <c:pt idx="8">
                  <c:v>1118</c:v>
                </c:pt>
                <c:pt idx="9">
                  <c:v>1927</c:v>
                </c:pt>
                <c:pt idx="10">
                  <c:v>1747</c:v>
                </c:pt>
                <c:pt idx="11">
                  <c:v>886</c:v>
                </c:pt>
              </c:numCache>
            </c:numRef>
          </c:val>
          <c:extLst>
            <c:ext xmlns:c16="http://schemas.microsoft.com/office/drawing/2014/chart" uri="{C3380CC4-5D6E-409C-BE32-E72D297353CC}">
              <c16:uniqueId val="{00000000-3231-48B0-9D4E-732D042E4111}"/>
            </c:ext>
          </c:extLst>
        </c:ser>
        <c:dLbls>
          <c:showLegendKey val="0"/>
          <c:showVal val="0"/>
          <c:showCatName val="0"/>
          <c:showSerName val="0"/>
          <c:showPercent val="0"/>
          <c:showBubbleSize val="0"/>
        </c:dLbls>
        <c:gapWidth val="219"/>
        <c:overlap val="-27"/>
        <c:axId val="282079136"/>
        <c:axId val="282080120"/>
      </c:barChart>
      <c:dateAx>
        <c:axId val="28207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80120"/>
        <c:crosses val="autoZero"/>
        <c:auto val="1"/>
        <c:lblOffset val="100"/>
        <c:baseTimeUnit val="months"/>
      </c:dateAx>
      <c:valAx>
        <c:axId val="282080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7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F6848-8BC6-4CC5-885D-4BC56770FB84}"/>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1C23E4CE-D13A-4B72-9AD6-E18AB499445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498035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C2FA2-7401-48AB-A6D2-6703F7B21A92}"/>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1AFE1E71-6FD0-4BA0-B153-0A24B349D7E9}"/>
              </a:ext>
            </a:extLst>
          </p:cNvPr>
          <p:cNvGraphicFramePr>
            <a:graphicFrameLocks noGrp="1"/>
          </p:cNvGraphicFramePr>
          <p:nvPr>
            <p:ph type="chart" sz="quarter" idx="13"/>
            <p:extLst>
              <p:ext uri="{D42A27DB-BD31-4B8C-83A1-F6EECF244321}">
                <p14:modId xmlns:p14="http://schemas.microsoft.com/office/powerpoint/2010/main" val="1757230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559BFA-FB72-4A64-98AD-90B25C6C1C02}"/>
              </a:ext>
            </a:extLst>
          </p:cNvPr>
          <p:cNvSpPr>
            <a:spLocks noGrp="1"/>
          </p:cNvSpPr>
          <p:nvPr>
            <p:ph type="body" sz="quarter" idx="14"/>
          </p:nvPr>
        </p:nvSpPr>
        <p:spPr/>
        <p:txBody>
          <a:bodyPr/>
          <a:lstStyle/>
          <a:p>
            <a:r>
              <a:rPr lang="en-US"/>
              <a:t>12/01/2023 - 12/31/2023</a:t>
            </a:r>
          </a:p>
        </p:txBody>
      </p:sp>
      <p:sp>
        <p:nvSpPr>
          <p:cNvPr id="5" name="Footer Placeholder 4">
            <a:extLst>
              <a:ext uri="{FF2B5EF4-FFF2-40B4-BE49-F238E27FC236}">
                <a16:creationId xmlns:a16="http://schemas.microsoft.com/office/drawing/2014/main" id="{A9EFD986-A262-4105-832D-8018C54523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32613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012B3-E4A4-43ED-A11B-D2C8219CB252}"/>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EFDCAA63-0B63-4E48-A2A0-57AFE26798A5}"/>
              </a:ext>
            </a:extLst>
          </p:cNvPr>
          <p:cNvGraphicFramePr>
            <a:graphicFrameLocks noGrp="1"/>
          </p:cNvGraphicFramePr>
          <p:nvPr>
            <p:ph type="tbl" sz="quarter" idx="13"/>
            <p:extLst>
              <p:ext uri="{D42A27DB-BD31-4B8C-83A1-F6EECF244321}">
                <p14:modId xmlns:p14="http://schemas.microsoft.com/office/powerpoint/2010/main" val="103640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61035063"/>
                    </a:ext>
                  </a:extLst>
                </a:gridCol>
                <a:gridCol w="576072">
                  <a:extLst>
                    <a:ext uri="{9D8B030D-6E8A-4147-A177-3AD203B41FA5}">
                      <a16:colId xmlns:a16="http://schemas.microsoft.com/office/drawing/2014/main" val="4212458365"/>
                    </a:ext>
                  </a:extLst>
                </a:gridCol>
                <a:gridCol w="576072">
                  <a:extLst>
                    <a:ext uri="{9D8B030D-6E8A-4147-A177-3AD203B41FA5}">
                      <a16:colId xmlns:a16="http://schemas.microsoft.com/office/drawing/2014/main" val="4222906028"/>
                    </a:ext>
                  </a:extLst>
                </a:gridCol>
                <a:gridCol w="576072">
                  <a:extLst>
                    <a:ext uri="{9D8B030D-6E8A-4147-A177-3AD203B41FA5}">
                      <a16:colId xmlns:a16="http://schemas.microsoft.com/office/drawing/2014/main" val="2150462416"/>
                    </a:ext>
                  </a:extLst>
                </a:gridCol>
                <a:gridCol w="576072">
                  <a:extLst>
                    <a:ext uri="{9D8B030D-6E8A-4147-A177-3AD203B41FA5}">
                      <a16:colId xmlns:a16="http://schemas.microsoft.com/office/drawing/2014/main" val="1987789865"/>
                    </a:ext>
                  </a:extLst>
                </a:gridCol>
                <a:gridCol w="576072">
                  <a:extLst>
                    <a:ext uri="{9D8B030D-6E8A-4147-A177-3AD203B41FA5}">
                      <a16:colId xmlns:a16="http://schemas.microsoft.com/office/drawing/2014/main" val="3616212795"/>
                    </a:ext>
                  </a:extLst>
                </a:gridCol>
                <a:gridCol w="576072">
                  <a:extLst>
                    <a:ext uri="{9D8B030D-6E8A-4147-A177-3AD203B41FA5}">
                      <a16:colId xmlns:a16="http://schemas.microsoft.com/office/drawing/2014/main" val="2410224769"/>
                    </a:ext>
                  </a:extLst>
                </a:gridCol>
                <a:gridCol w="576072">
                  <a:extLst>
                    <a:ext uri="{9D8B030D-6E8A-4147-A177-3AD203B41FA5}">
                      <a16:colId xmlns:a16="http://schemas.microsoft.com/office/drawing/2014/main" val="1632671758"/>
                    </a:ext>
                  </a:extLst>
                </a:gridCol>
                <a:gridCol w="576072">
                  <a:extLst>
                    <a:ext uri="{9D8B030D-6E8A-4147-A177-3AD203B41FA5}">
                      <a16:colId xmlns:a16="http://schemas.microsoft.com/office/drawing/2014/main" val="1247709316"/>
                    </a:ext>
                  </a:extLst>
                </a:gridCol>
                <a:gridCol w="576072">
                  <a:extLst>
                    <a:ext uri="{9D8B030D-6E8A-4147-A177-3AD203B41FA5}">
                      <a16:colId xmlns:a16="http://schemas.microsoft.com/office/drawing/2014/main" val="1680814654"/>
                    </a:ext>
                  </a:extLst>
                </a:gridCol>
                <a:gridCol w="576072">
                  <a:extLst>
                    <a:ext uri="{9D8B030D-6E8A-4147-A177-3AD203B41FA5}">
                      <a16:colId xmlns:a16="http://schemas.microsoft.com/office/drawing/2014/main" val="2816722931"/>
                    </a:ext>
                  </a:extLst>
                </a:gridCol>
                <a:gridCol w="576072">
                  <a:extLst>
                    <a:ext uri="{9D8B030D-6E8A-4147-A177-3AD203B41FA5}">
                      <a16:colId xmlns:a16="http://schemas.microsoft.com/office/drawing/2014/main" val="3341177667"/>
                    </a:ext>
                  </a:extLst>
                </a:gridCol>
                <a:gridCol w="576072">
                  <a:extLst>
                    <a:ext uri="{9D8B030D-6E8A-4147-A177-3AD203B41FA5}">
                      <a16:colId xmlns:a16="http://schemas.microsoft.com/office/drawing/2014/main" val="32493998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2594554"/>
                  </a:ext>
                </a:extLst>
              </a:tr>
              <a:tr h="370840">
                <a:tc>
                  <a:txBody>
                    <a:bodyPr/>
                    <a:lstStyle/>
                    <a:p>
                      <a:r>
                        <a:rPr lang="en-US" sz="1000"/>
                        <a:t>192</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19</a:t>
                      </a:r>
                    </a:p>
                  </a:txBody>
                  <a:tcPr/>
                </a:tc>
                <a:tc>
                  <a:txBody>
                    <a:bodyPr/>
                    <a:lstStyle/>
                    <a:p>
                      <a:r>
                        <a:rPr lang="en-US" sz="1000"/>
                        <a:t>2</a:t>
                      </a:r>
                    </a:p>
                  </a:txBody>
                  <a:tcPr/>
                </a:tc>
                <a:tc>
                  <a:txBody>
                    <a:bodyPr/>
                    <a:lstStyle/>
                    <a:p>
                      <a:r>
                        <a:rPr lang="en-US" sz="1000"/>
                        <a:t>6</a:t>
                      </a:r>
                    </a:p>
                  </a:txBody>
                  <a:tcPr/>
                </a:tc>
                <a:tc>
                  <a:txBody>
                    <a:bodyPr/>
                    <a:lstStyle/>
                    <a:p>
                      <a:r>
                        <a:rPr lang="en-US" sz="1000"/>
                        <a:t>1.2731 %</a:t>
                      </a:r>
                    </a:p>
                  </a:txBody>
                  <a:tcPr/>
                </a:tc>
                <a:tc>
                  <a:txBody>
                    <a:bodyPr/>
                    <a:lstStyle/>
                    <a:p>
                      <a:r>
                        <a:rPr lang="en-US" sz="1000"/>
                        <a:t>0.0 %</a:t>
                      </a:r>
                    </a:p>
                  </a:txBody>
                  <a:tcPr/>
                </a:tc>
                <a:extLst>
                  <a:ext uri="{0D108BD9-81ED-4DB2-BD59-A6C34878D82A}">
                    <a16:rowId xmlns:a16="http://schemas.microsoft.com/office/drawing/2014/main" val="2718858683"/>
                  </a:ext>
                </a:extLst>
              </a:tr>
            </a:tbl>
          </a:graphicData>
        </a:graphic>
      </p:graphicFrame>
      <p:sp>
        <p:nvSpPr>
          <p:cNvPr id="4" name="Text Placeholder 3">
            <a:extLst>
              <a:ext uri="{FF2B5EF4-FFF2-40B4-BE49-F238E27FC236}">
                <a16:creationId xmlns:a16="http://schemas.microsoft.com/office/drawing/2014/main" id="{4BEDBE64-047E-4544-92B5-87917BAF00E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119268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5FC6D-1428-49F9-BE07-03CA80412EB3}"/>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CCCC2833-DA45-4406-8348-D254AF3D50ED}"/>
              </a:ext>
            </a:extLst>
          </p:cNvPr>
          <p:cNvGraphicFramePr>
            <a:graphicFrameLocks noGrp="1"/>
          </p:cNvGraphicFramePr>
          <p:nvPr>
            <p:ph type="chart" sz="quarter" idx="13"/>
            <p:extLst>
              <p:ext uri="{D42A27DB-BD31-4B8C-83A1-F6EECF244321}">
                <p14:modId xmlns:p14="http://schemas.microsoft.com/office/powerpoint/2010/main" val="1644674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7F9171-4F18-440A-A228-33A8B3B3648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F0754A6-2DDD-4DD9-A850-883AA5B1AE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6928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013FE-ED1D-4278-A1C5-F8F9CD3520F5}"/>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4EBB5F64-1804-4021-8AF5-2AC921CB88EC}"/>
              </a:ext>
            </a:extLst>
          </p:cNvPr>
          <p:cNvGraphicFramePr>
            <a:graphicFrameLocks noGrp="1"/>
          </p:cNvGraphicFramePr>
          <p:nvPr>
            <p:ph type="chart" sz="quarter" idx="13"/>
            <p:extLst>
              <p:ext uri="{D42A27DB-BD31-4B8C-83A1-F6EECF244321}">
                <p14:modId xmlns:p14="http://schemas.microsoft.com/office/powerpoint/2010/main" val="1077180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6BEF30-AAB7-448E-9810-BD236674F8A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2ADE38F-2B10-4CB0-BCBD-41C441B014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32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8B276-DA9D-4499-AF07-89E3DDEC5EAE}"/>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504E7F05-1350-4AF7-B636-12855AAE8E6C}"/>
              </a:ext>
            </a:extLst>
          </p:cNvPr>
          <p:cNvGraphicFramePr>
            <a:graphicFrameLocks noGrp="1"/>
          </p:cNvGraphicFramePr>
          <p:nvPr>
            <p:ph type="chart" sz="quarter" idx="13"/>
            <p:extLst>
              <p:ext uri="{D42A27DB-BD31-4B8C-83A1-F6EECF244321}">
                <p14:modId xmlns:p14="http://schemas.microsoft.com/office/powerpoint/2010/main" val="3186912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F1CBD-9B3D-4CD5-8823-6ABEC9198DF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F70CB58-24FA-4721-89CB-8411A0E37B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557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BDCB2-BC96-4DAC-859B-53C2AD05D53A}"/>
              </a:ext>
            </a:extLst>
          </p:cNvPr>
          <p:cNvSpPr>
            <a:spLocks noGrp="1"/>
          </p:cNvSpPr>
          <p:nvPr>
            <p:ph type="title"/>
          </p:nvPr>
        </p:nvSpPr>
        <p:spPr/>
        <p:txBody>
          <a:bodyPr/>
          <a:lstStyle/>
          <a:p>
            <a:r>
              <a:rPr lang="en-US"/>
              <a:t>Twitter Own and Retweeted Tweets Table | TMNAS - 1 of 3</a:t>
            </a:r>
          </a:p>
        </p:txBody>
      </p:sp>
      <p:graphicFrame>
        <p:nvGraphicFramePr>
          <p:cNvPr id="5" name="Table Placeholder 4">
            <a:extLst>
              <a:ext uri="{FF2B5EF4-FFF2-40B4-BE49-F238E27FC236}">
                <a16:creationId xmlns:a16="http://schemas.microsoft.com/office/drawing/2014/main" id="{9DED70E0-980B-4D0E-B99D-B812DC362E4F}"/>
              </a:ext>
            </a:extLst>
          </p:cNvPr>
          <p:cNvGraphicFramePr>
            <a:graphicFrameLocks noGrp="1"/>
          </p:cNvGraphicFramePr>
          <p:nvPr>
            <p:ph type="tbl" sz="quarter" idx="13"/>
            <p:extLst>
              <p:ext uri="{D42A27DB-BD31-4B8C-83A1-F6EECF244321}">
                <p14:modId xmlns:p14="http://schemas.microsoft.com/office/powerpoint/2010/main" val="2251200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39946335"/>
                    </a:ext>
                  </a:extLst>
                </a:gridCol>
                <a:gridCol w="493776">
                  <a:extLst>
                    <a:ext uri="{9D8B030D-6E8A-4147-A177-3AD203B41FA5}">
                      <a16:colId xmlns:a16="http://schemas.microsoft.com/office/drawing/2014/main" val="243417562"/>
                    </a:ext>
                  </a:extLst>
                </a:gridCol>
                <a:gridCol w="1069848">
                  <a:extLst>
                    <a:ext uri="{9D8B030D-6E8A-4147-A177-3AD203B41FA5}">
                      <a16:colId xmlns:a16="http://schemas.microsoft.com/office/drawing/2014/main" val="1296353637"/>
                    </a:ext>
                  </a:extLst>
                </a:gridCol>
                <a:gridCol w="1069848">
                  <a:extLst>
                    <a:ext uri="{9D8B030D-6E8A-4147-A177-3AD203B41FA5}">
                      <a16:colId xmlns:a16="http://schemas.microsoft.com/office/drawing/2014/main" val="3276902314"/>
                    </a:ext>
                  </a:extLst>
                </a:gridCol>
                <a:gridCol w="1069848">
                  <a:extLst>
                    <a:ext uri="{9D8B030D-6E8A-4147-A177-3AD203B41FA5}">
                      <a16:colId xmlns:a16="http://schemas.microsoft.com/office/drawing/2014/main" val="2761741207"/>
                    </a:ext>
                  </a:extLst>
                </a:gridCol>
                <a:gridCol w="1069848">
                  <a:extLst>
                    <a:ext uri="{9D8B030D-6E8A-4147-A177-3AD203B41FA5}">
                      <a16:colId xmlns:a16="http://schemas.microsoft.com/office/drawing/2014/main" val="3857306753"/>
                    </a:ext>
                  </a:extLst>
                </a:gridCol>
                <a:gridCol w="1069848">
                  <a:extLst>
                    <a:ext uri="{9D8B030D-6E8A-4147-A177-3AD203B41FA5}">
                      <a16:colId xmlns:a16="http://schemas.microsoft.com/office/drawing/2014/main" val="4289611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520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- 2023-12-01 16:08:11</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Philly and were joined by members from 10+ @tokiomarine Group Companies! We also packaged 10,000 meals with @Rise2030 ! @PHLYINS @TMHCCInt @safetynational @PUREinsurance @TokioMAmerica @RelianceStdLife  @tokiomarinecan https://t.co/gYkQeB23cg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12/07/2023 20:31:53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3.6458 %</a:t>
                      </a:r>
                    </a:p>
                  </a:txBody>
                  <a:tcPr/>
                </a:tc>
                <a:extLst>
                  <a:ext uri="{0D108BD9-81ED-4DB2-BD59-A6C34878D82A}">
                    <a16:rowId xmlns:a16="http://schemas.microsoft.com/office/drawing/2014/main" val="225746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- 2023-12-06 12:35:36</a:t>
                      </a:r>
                      <a:r>
                        <a:rPr kumimoji="0" lang="en-US" sz="1000" b="0" i="0" u="none" strike="noStrike" kern="1200" cap="none" spc="0" normalizeH="0" baseline="0" noProof="0">
                          <a:ln>
                            <a:noFill/>
                          </a:ln>
                          <a:solidFill>
                            <a:prstClr val="black"/>
                          </a:solidFill>
                          <a:effectLst/>
                          <a:uLnTx/>
                          <a:uFillTx/>
                          <a:latin typeface="Calibri"/>
                          <a:ea typeface="+mn-ea"/>
                          <a:cs typeface="+mn-cs"/>
                        </a:rPr>
                        <a:t>
 Our employees participated in a virtual food drive with @Philabundance this holiday season. The food drive allowed them to virtually "shop" for non-perishable items or make monetary donations. This year, we exceeded our goal and raised ,600! https://t.co/2GonAGkmff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12/12/2023 20:31:01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2.0833 %</a:t>
                      </a:r>
                    </a:p>
                  </a:txBody>
                  <a:tcPr/>
                </a:tc>
                <a:extLst>
                  <a:ext uri="{0D108BD9-81ED-4DB2-BD59-A6C34878D82A}">
                    <a16:rowId xmlns:a16="http://schemas.microsoft.com/office/drawing/2014/main" val="1340604346"/>
                  </a:ext>
                </a:extLst>
              </a:tr>
            </a:tbl>
          </a:graphicData>
        </a:graphic>
      </p:graphicFrame>
      <p:sp>
        <p:nvSpPr>
          <p:cNvPr id="4" name="Text Placeholder 3">
            <a:extLst>
              <a:ext uri="{FF2B5EF4-FFF2-40B4-BE49-F238E27FC236}">
                <a16:creationId xmlns:a16="http://schemas.microsoft.com/office/drawing/2014/main" id="{6D5CF8B0-C6FB-430C-859B-828BE320F82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671842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F73FF-190F-4A64-A660-4E5A7023C593}"/>
              </a:ext>
            </a:extLst>
          </p:cNvPr>
          <p:cNvSpPr>
            <a:spLocks noGrp="1"/>
          </p:cNvSpPr>
          <p:nvPr>
            <p:ph type="title"/>
          </p:nvPr>
        </p:nvSpPr>
        <p:spPr/>
        <p:txBody>
          <a:bodyPr/>
          <a:lstStyle/>
          <a:p>
            <a:r>
              <a:rPr lang="en-US"/>
              <a:t>Twitter Own and Retweeted Tweets Table | TMNAS - 2 of 3</a:t>
            </a:r>
          </a:p>
        </p:txBody>
      </p:sp>
      <p:graphicFrame>
        <p:nvGraphicFramePr>
          <p:cNvPr id="5" name="Table Placeholder 4">
            <a:extLst>
              <a:ext uri="{FF2B5EF4-FFF2-40B4-BE49-F238E27FC236}">
                <a16:creationId xmlns:a16="http://schemas.microsoft.com/office/drawing/2014/main" id="{DF3CEFFC-DBE6-481A-B8E5-9B962EBB6063}"/>
              </a:ext>
            </a:extLst>
          </p:cNvPr>
          <p:cNvGraphicFramePr>
            <a:graphicFrameLocks noGrp="1"/>
          </p:cNvGraphicFramePr>
          <p:nvPr>
            <p:ph type="tbl" sz="quarter" idx="13"/>
            <p:extLst>
              <p:ext uri="{D42A27DB-BD31-4B8C-83A1-F6EECF244321}">
                <p14:modId xmlns:p14="http://schemas.microsoft.com/office/powerpoint/2010/main" val="1894125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30156330"/>
                    </a:ext>
                  </a:extLst>
                </a:gridCol>
                <a:gridCol w="493776">
                  <a:extLst>
                    <a:ext uri="{9D8B030D-6E8A-4147-A177-3AD203B41FA5}">
                      <a16:colId xmlns:a16="http://schemas.microsoft.com/office/drawing/2014/main" val="2211677611"/>
                    </a:ext>
                  </a:extLst>
                </a:gridCol>
                <a:gridCol w="1069848">
                  <a:extLst>
                    <a:ext uri="{9D8B030D-6E8A-4147-A177-3AD203B41FA5}">
                      <a16:colId xmlns:a16="http://schemas.microsoft.com/office/drawing/2014/main" val="3178059047"/>
                    </a:ext>
                  </a:extLst>
                </a:gridCol>
                <a:gridCol w="1069848">
                  <a:extLst>
                    <a:ext uri="{9D8B030D-6E8A-4147-A177-3AD203B41FA5}">
                      <a16:colId xmlns:a16="http://schemas.microsoft.com/office/drawing/2014/main" val="2561950710"/>
                    </a:ext>
                  </a:extLst>
                </a:gridCol>
                <a:gridCol w="1069848">
                  <a:extLst>
                    <a:ext uri="{9D8B030D-6E8A-4147-A177-3AD203B41FA5}">
                      <a16:colId xmlns:a16="http://schemas.microsoft.com/office/drawing/2014/main" val="4277520683"/>
                    </a:ext>
                  </a:extLst>
                </a:gridCol>
                <a:gridCol w="1069848">
                  <a:extLst>
                    <a:ext uri="{9D8B030D-6E8A-4147-A177-3AD203B41FA5}">
                      <a16:colId xmlns:a16="http://schemas.microsoft.com/office/drawing/2014/main" val="1760761803"/>
                    </a:ext>
                  </a:extLst>
                </a:gridCol>
                <a:gridCol w="1069848">
                  <a:extLst>
                    <a:ext uri="{9D8B030D-6E8A-4147-A177-3AD203B41FA5}">
                      <a16:colId xmlns:a16="http://schemas.microsoft.com/office/drawing/2014/main" val="1761404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1962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- 2023-12-08 11:55:15</a:t>
                      </a:r>
                      <a:r>
                        <a:rPr kumimoji="0" lang="en-US" sz="1000" b="0" i="0" u="none" strike="noStrike" kern="1200" cap="none" spc="0" normalizeH="0" baseline="0" noProof="0">
                          <a:ln>
                            <a:noFill/>
                          </a:ln>
                          <a:solidFill>
                            <a:prstClr val="black"/>
                          </a:solidFill>
                          <a:effectLst/>
                          <a:uLnTx/>
                          <a:uFillTx/>
                          <a:latin typeface="Calibri"/>
                          <a:ea typeface="+mn-ea"/>
                          <a:cs typeface="+mn-cs"/>
                        </a:rPr>
                        <a:t>
 We got 3RD PLACE in the @CPBJ’s Best Places to Work in PA 2023 awards! 
This is our 10th time making the #BPTWinPA list. We were nominated in the Large Employers category with 45 other companies! 
Thank you to all of our employees for being the life of our workplace! 🎉 https://t.co/mqgM9HYuJR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12/13/2023 20:31:17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419105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- 2023-12-15 14:03:48</a:t>
                      </a:r>
                      <a:r>
                        <a:rPr kumimoji="0" lang="en-US" sz="1000" b="0" i="0" u="none" strike="noStrike" kern="1200" cap="none" spc="0" normalizeH="0" baseline="0" noProof="0">
                          <a:ln>
                            <a:noFill/>
                          </a:ln>
                          <a:solidFill>
                            <a:prstClr val="black"/>
                          </a:solidFill>
                          <a:effectLst/>
                          <a:uLnTx/>
                          <a:uFillTx/>
                          <a:latin typeface="Calibri"/>
                          <a:ea typeface="+mn-ea"/>
                          <a:cs typeface="+mn-cs"/>
                        </a:rPr>
                        <a:t>
 To continue our holiday giving, TMNAS participated in the @PhillyAdvoKid annual gift card drive! Child Advocates provides help for children who have experienced abuse or neglect in the Philadelphia area. This year, we supported 60 children! 💙 https://t.co/6og5tSbu0z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12/21/2023 20:29:34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267018375"/>
                  </a:ext>
                </a:extLst>
              </a:tr>
            </a:tbl>
          </a:graphicData>
        </a:graphic>
      </p:graphicFrame>
      <p:sp>
        <p:nvSpPr>
          <p:cNvPr id="4" name="Text Placeholder 3">
            <a:extLst>
              <a:ext uri="{FF2B5EF4-FFF2-40B4-BE49-F238E27FC236}">
                <a16:creationId xmlns:a16="http://schemas.microsoft.com/office/drawing/2014/main" id="{CA43490B-9216-4A5F-A73C-61EFE4EEB404}"/>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841089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F5E8C-127A-455A-B9F1-A2E5BBCCA7AB}"/>
              </a:ext>
            </a:extLst>
          </p:cNvPr>
          <p:cNvSpPr>
            <a:spLocks noGrp="1"/>
          </p:cNvSpPr>
          <p:nvPr>
            <p:ph type="title"/>
          </p:nvPr>
        </p:nvSpPr>
        <p:spPr/>
        <p:txBody>
          <a:bodyPr/>
          <a:lstStyle/>
          <a:p>
            <a:r>
              <a:rPr lang="en-US"/>
              <a:t>Twitter Own and Retweeted Tweets Table | TMNAS - 3 of 3</a:t>
            </a:r>
          </a:p>
        </p:txBody>
      </p:sp>
      <p:graphicFrame>
        <p:nvGraphicFramePr>
          <p:cNvPr id="5" name="Table Placeholder 4">
            <a:extLst>
              <a:ext uri="{FF2B5EF4-FFF2-40B4-BE49-F238E27FC236}">
                <a16:creationId xmlns:a16="http://schemas.microsoft.com/office/drawing/2014/main" id="{025D9858-35F8-4434-9543-EB972E183977}"/>
              </a:ext>
            </a:extLst>
          </p:cNvPr>
          <p:cNvGraphicFramePr>
            <a:graphicFrameLocks noGrp="1"/>
          </p:cNvGraphicFramePr>
          <p:nvPr>
            <p:ph type="tbl" sz="quarter" idx="13"/>
            <p:extLst>
              <p:ext uri="{D42A27DB-BD31-4B8C-83A1-F6EECF244321}">
                <p14:modId xmlns:p14="http://schemas.microsoft.com/office/powerpoint/2010/main" val="420361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10505408"/>
                    </a:ext>
                  </a:extLst>
                </a:gridCol>
                <a:gridCol w="493776">
                  <a:extLst>
                    <a:ext uri="{9D8B030D-6E8A-4147-A177-3AD203B41FA5}">
                      <a16:colId xmlns:a16="http://schemas.microsoft.com/office/drawing/2014/main" val="3971372351"/>
                    </a:ext>
                  </a:extLst>
                </a:gridCol>
                <a:gridCol w="1069848">
                  <a:extLst>
                    <a:ext uri="{9D8B030D-6E8A-4147-A177-3AD203B41FA5}">
                      <a16:colId xmlns:a16="http://schemas.microsoft.com/office/drawing/2014/main" val="2923596086"/>
                    </a:ext>
                  </a:extLst>
                </a:gridCol>
                <a:gridCol w="1069848">
                  <a:extLst>
                    <a:ext uri="{9D8B030D-6E8A-4147-A177-3AD203B41FA5}">
                      <a16:colId xmlns:a16="http://schemas.microsoft.com/office/drawing/2014/main" val="1237493555"/>
                    </a:ext>
                  </a:extLst>
                </a:gridCol>
                <a:gridCol w="1069848">
                  <a:extLst>
                    <a:ext uri="{9D8B030D-6E8A-4147-A177-3AD203B41FA5}">
                      <a16:colId xmlns:a16="http://schemas.microsoft.com/office/drawing/2014/main" val="4208820483"/>
                    </a:ext>
                  </a:extLst>
                </a:gridCol>
                <a:gridCol w="1069848">
                  <a:extLst>
                    <a:ext uri="{9D8B030D-6E8A-4147-A177-3AD203B41FA5}">
                      <a16:colId xmlns:a16="http://schemas.microsoft.com/office/drawing/2014/main" val="3974493308"/>
                    </a:ext>
                  </a:extLst>
                </a:gridCol>
                <a:gridCol w="1069848">
                  <a:extLst>
                    <a:ext uri="{9D8B030D-6E8A-4147-A177-3AD203B41FA5}">
                      <a16:colId xmlns:a16="http://schemas.microsoft.com/office/drawing/2014/main" val="3065609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01827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- 2023-12-20 17:09:05</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Congratulations to all winners and nominees! They truly demonstrate what it means #ToBeAGoodCompany https://t.co/TV81ycAHdZ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12/24/2023 20:27:27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1.0417 %</a:t>
                      </a:r>
                    </a:p>
                  </a:txBody>
                  <a:tcPr/>
                </a:tc>
                <a:extLst>
                  <a:ext uri="{0D108BD9-81ED-4DB2-BD59-A6C34878D82A}">
                    <a16:rowId xmlns:a16="http://schemas.microsoft.com/office/drawing/2014/main" val="4292124292"/>
                  </a:ext>
                </a:extLst>
              </a:tr>
            </a:tbl>
          </a:graphicData>
        </a:graphic>
      </p:graphicFrame>
      <p:sp>
        <p:nvSpPr>
          <p:cNvPr id="4" name="Text Placeholder 3">
            <a:extLst>
              <a:ext uri="{FF2B5EF4-FFF2-40B4-BE49-F238E27FC236}">
                <a16:creationId xmlns:a16="http://schemas.microsoft.com/office/drawing/2014/main" id="{A20B71C6-2F9F-4D83-A3FB-850E7834CAB7}"/>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705057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9819E-D82D-42FB-8DA0-DB169CBD180F}"/>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7E2B26A1-97E7-4350-AE7A-10BF7D2E7305}"/>
              </a:ext>
            </a:extLst>
          </p:cNvPr>
          <p:cNvGraphicFramePr>
            <a:graphicFrameLocks noGrp="1"/>
          </p:cNvGraphicFramePr>
          <p:nvPr>
            <p:ph type="tbl" sz="quarter" idx="13"/>
            <p:extLst>
              <p:ext uri="{D42A27DB-BD31-4B8C-83A1-F6EECF244321}">
                <p14:modId xmlns:p14="http://schemas.microsoft.com/office/powerpoint/2010/main" val="2693602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270404431"/>
                    </a:ext>
                  </a:extLst>
                </a:gridCol>
                <a:gridCol w="658368">
                  <a:extLst>
                    <a:ext uri="{9D8B030D-6E8A-4147-A177-3AD203B41FA5}">
                      <a16:colId xmlns:a16="http://schemas.microsoft.com/office/drawing/2014/main" val="670587478"/>
                    </a:ext>
                  </a:extLst>
                </a:gridCol>
                <a:gridCol w="658368">
                  <a:extLst>
                    <a:ext uri="{9D8B030D-6E8A-4147-A177-3AD203B41FA5}">
                      <a16:colId xmlns:a16="http://schemas.microsoft.com/office/drawing/2014/main" val="4021485421"/>
                    </a:ext>
                  </a:extLst>
                </a:gridCol>
                <a:gridCol w="658368">
                  <a:extLst>
                    <a:ext uri="{9D8B030D-6E8A-4147-A177-3AD203B41FA5}">
                      <a16:colId xmlns:a16="http://schemas.microsoft.com/office/drawing/2014/main" val="4045418145"/>
                    </a:ext>
                  </a:extLst>
                </a:gridCol>
                <a:gridCol w="658368">
                  <a:extLst>
                    <a:ext uri="{9D8B030D-6E8A-4147-A177-3AD203B41FA5}">
                      <a16:colId xmlns:a16="http://schemas.microsoft.com/office/drawing/2014/main" val="474051198"/>
                    </a:ext>
                  </a:extLst>
                </a:gridCol>
                <a:gridCol w="658368">
                  <a:extLst>
                    <a:ext uri="{9D8B030D-6E8A-4147-A177-3AD203B41FA5}">
                      <a16:colId xmlns:a16="http://schemas.microsoft.com/office/drawing/2014/main" val="4089410493"/>
                    </a:ext>
                  </a:extLst>
                </a:gridCol>
                <a:gridCol w="658368">
                  <a:extLst>
                    <a:ext uri="{9D8B030D-6E8A-4147-A177-3AD203B41FA5}">
                      <a16:colId xmlns:a16="http://schemas.microsoft.com/office/drawing/2014/main" val="745002330"/>
                    </a:ext>
                  </a:extLst>
                </a:gridCol>
                <a:gridCol w="658368">
                  <a:extLst>
                    <a:ext uri="{9D8B030D-6E8A-4147-A177-3AD203B41FA5}">
                      <a16:colId xmlns:a16="http://schemas.microsoft.com/office/drawing/2014/main" val="835550761"/>
                    </a:ext>
                  </a:extLst>
                </a:gridCol>
                <a:gridCol w="658368">
                  <a:extLst>
                    <a:ext uri="{9D8B030D-6E8A-4147-A177-3AD203B41FA5}">
                      <a16:colId xmlns:a16="http://schemas.microsoft.com/office/drawing/2014/main" val="496820132"/>
                    </a:ext>
                  </a:extLst>
                </a:gridCol>
                <a:gridCol w="658368">
                  <a:extLst>
                    <a:ext uri="{9D8B030D-6E8A-4147-A177-3AD203B41FA5}">
                      <a16:colId xmlns:a16="http://schemas.microsoft.com/office/drawing/2014/main" val="194791707"/>
                    </a:ext>
                  </a:extLst>
                </a:gridCol>
                <a:gridCol w="658368">
                  <a:extLst>
                    <a:ext uri="{9D8B030D-6E8A-4147-A177-3AD203B41FA5}">
                      <a16:colId xmlns:a16="http://schemas.microsoft.com/office/drawing/2014/main" val="690731263"/>
                    </a:ext>
                  </a:extLst>
                </a:gridCol>
                <a:gridCol w="658368">
                  <a:extLst>
                    <a:ext uri="{9D8B030D-6E8A-4147-A177-3AD203B41FA5}">
                      <a16:colId xmlns:a16="http://schemas.microsoft.com/office/drawing/2014/main" val="392950345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90702158"/>
                  </a:ext>
                </a:extLst>
              </a:tr>
              <a:tr h="370840">
                <a:tc>
                  <a:txBody>
                    <a:bodyPr/>
                    <a:lstStyle/>
                    <a:p>
                      <a:r>
                        <a:rPr lang="en-US" sz="1000"/>
                        <a:t>16568</a:t>
                      </a:r>
                    </a:p>
                  </a:txBody>
                  <a:tcPr/>
                </a:tc>
                <a:tc>
                  <a:txBody>
                    <a:bodyPr/>
                    <a:lstStyle/>
                    <a:p>
                      <a:r>
                        <a:rPr lang="en-US" sz="1000"/>
                        <a:t>503</a:t>
                      </a:r>
                    </a:p>
                  </a:txBody>
                  <a:tcPr/>
                </a:tc>
                <a:tc>
                  <a:txBody>
                    <a:bodyPr/>
                    <a:lstStyle/>
                    <a:p>
                      <a:r>
                        <a:rPr lang="en-US" sz="1000"/>
                        <a:t>10</a:t>
                      </a:r>
                    </a:p>
                  </a:txBody>
                  <a:tcPr/>
                </a:tc>
                <a:tc>
                  <a:txBody>
                    <a:bodyPr/>
                    <a:lstStyle/>
                    <a:p>
                      <a:r>
                        <a:rPr lang="en-US" sz="1000"/>
                        <a:t>646</a:t>
                      </a:r>
                    </a:p>
                  </a:txBody>
                  <a:tcPr/>
                </a:tc>
                <a:tc>
                  <a:txBody>
                    <a:bodyPr/>
                    <a:lstStyle/>
                    <a:p>
                      <a:r>
                        <a:rPr lang="en-US" sz="1000"/>
                        <a:t>64.6</a:t>
                      </a:r>
                    </a:p>
                  </a:txBody>
                  <a:tcPr/>
                </a:tc>
                <a:tc>
                  <a:txBody>
                    <a:bodyPr/>
                    <a:lstStyle/>
                    <a:p>
                      <a:r>
                        <a:rPr lang="en-US" sz="1000"/>
                        <a:t>21</a:t>
                      </a:r>
                    </a:p>
                  </a:txBody>
                  <a:tcPr/>
                </a:tc>
                <a:tc>
                  <a:txBody>
                    <a:bodyPr/>
                    <a:lstStyle/>
                    <a:p>
                      <a:r>
                        <a:rPr lang="en-US" sz="1000"/>
                        <a:t>9</a:t>
                      </a:r>
                    </a:p>
                  </a:txBody>
                  <a:tcPr/>
                </a:tc>
                <a:tc>
                  <a:txBody>
                    <a:bodyPr/>
                    <a:lstStyle/>
                    <a:p>
                      <a:r>
                        <a:rPr lang="en-US" sz="1000"/>
                        <a:t>0.9</a:t>
                      </a:r>
                    </a:p>
                  </a:txBody>
                  <a:tcPr/>
                </a:tc>
                <a:tc>
                  <a:txBody>
                    <a:bodyPr/>
                    <a:lstStyle/>
                    <a:p>
                      <a:r>
                        <a:rPr lang="en-US" sz="1000"/>
                        <a:t>4033</a:t>
                      </a:r>
                    </a:p>
                  </a:txBody>
                  <a:tcPr/>
                </a:tc>
                <a:tc>
                  <a:txBody>
                    <a:bodyPr/>
                    <a:lstStyle/>
                    <a:p>
                      <a:r>
                        <a:rPr lang="en-US" sz="1000"/>
                        <a:t>19950</a:t>
                      </a:r>
                    </a:p>
                  </a:txBody>
                  <a:tcPr/>
                </a:tc>
                <a:tc>
                  <a:txBody>
                    <a:bodyPr/>
                    <a:lstStyle/>
                    <a:p>
                      <a:r>
                        <a:rPr lang="en-US" sz="1000"/>
                        <a:t>1995</a:t>
                      </a:r>
                    </a:p>
                  </a:txBody>
                  <a:tcPr/>
                </a:tc>
                <a:tc>
                  <a:txBody>
                    <a:bodyPr/>
                    <a:lstStyle/>
                    <a:p>
                      <a:r>
                        <a:rPr lang="en-US" sz="1000"/>
                        <a:t>16.569551728423 %</a:t>
                      </a:r>
                    </a:p>
                  </a:txBody>
                  <a:tcPr/>
                </a:tc>
                <a:extLst>
                  <a:ext uri="{0D108BD9-81ED-4DB2-BD59-A6C34878D82A}">
                    <a16:rowId xmlns:a16="http://schemas.microsoft.com/office/drawing/2014/main" val="3852140143"/>
                  </a:ext>
                </a:extLst>
              </a:tr>
            </a:tbl>
          </a:graphicData>
        </a:graphic>
      </p:graphicFrame>
      <p:sp>
        <p:nvSpPr>
          <p:cNvPr id="4" name="Text Placeholder 3">
            <a:extLst>
              <a:ext uri="{FF2B5EF4-FFF2-40B4-BE49-F238E27FC236}">
                <a16:creationId xmlns:a16="http://schemas.microsoft.com/office/drawing/2014/main" id="{06523FEE-FF81-4EBD-B9DF-6736D09683C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871323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0716E-6965-4D5A-B8CC-50621210E50C}"/>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CF665B41-3422-4728-9960-163F97EF71CC}"/>
              </a:ext>
            </a:extLst>
          </p:cNvPr>
          <p:cNvGraphicFramePr>
            <a:graphicFrameLocks noGrp="1"/>
          </p:cNvGraphicFramePr>
          <p:nvPr>
            <p:ph type="chart" sz="quarter" idx="13"/>
            <p:extLst>
              <p:ext uri="{D42A27DB-BD31-4B8C-83A1-F6EECF244321}">
                <p14:modId xmlns:p14="http://schemas.microsoft.com/office/powerpoint/2010/main" val="4256709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F19F2-88CA-48B9-B557-C2CDD0AB23A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1A6D950-2A41-4FBA-BF4D-931678D60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7788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A24DD-AE89-415E-A577-A4EDE294A3DD}"/>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2FE5C615-B4E0-4EFE-90DC-16CE5FE5BF7E}"/>
              </a:ext>
            </a:extLst>
          </p:cNvPr>
          <p:cNvGraphicFramePr>
            <a:graphicFrameLocks noGrp="1"/>
          </p:cNvGraphicFramePr>
          <p:nvPr>
            <p:ph type="chart" sz="quarter" idx="13"/>
            <p:extLst>
              <p:ext uri="{D42A27DB-BD31-4B8C-83A1-F6EECF244321}">
                <p14:modId xmlns:p14="http://schemas.microsoft.com/office/powerpoint/2010/main" val="1222850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F8827E-20FA-4007-BF9D-24015E62EE6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FE1C11D-BC5F-4526-8F14-A5040A78BA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3663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8A83-0866-4831-895A-20363AE47AE6}"/>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10F7F1F7-C034-47D1-9601-E4817DDD2E12}"/>
              </a:ext>
            </a:extLst>
          </p:cNvPr>
          <p:cNvGraphicFramePr>
            <a:graphicFrameLocks noGrp="1"/>
          </p:cNvGraphicFramePr>
          <p:nvPr>
            <p:ph type="chart" sz="quarter" idx="13"/>
            <p:extLst>
              <p:ext uri="{D42A27DB-BD31-4B8C-83A1-F6EECF244321}">
                <p14:modId xmlns:p14="http://schemas.microsoft.com/office/powerpoint/2010/main" val="668359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C37B5C-0FB8-4893-9155-0E5F06E7A8E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C9E88AA-C923-4230-AF8B-9A5A84092C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7369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74FA7-ED0A-4543-958D-E612E53BC7E3}"/>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B76946A3-F7A6-4E09-9596-CD34558C4D89}"/>
              </a:ext>
            </a:extLst>
          </p:cNvPr>
          <p:cNvGraphicFramePr>
            <a:graphicFrameLocks noGrp="1"/>
          </p:cNvGraphicFramePr>
          <p:nvPr>
            <p:ph type="chart" sz="quarter" idx="13"/>
            <p:extLst>
              <p:ext uri="{D42A27DB-BD31-4B8C-83A1-F6EECF244321}">
                <p14:modId xmlns:p14="http://schemas.microsoft.com/office/powerpoint/2010/main" val="110694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191DE-69C3-4279-AAEA-CD6AE6EC07A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2EF696-7859-4538-ABD3-7D541D97AD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828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91258-6E1C-4371-BB73-16C0B17A2238}"/>
              </a:ext>
            </a:extLst>
          </p:cNvPr>
          <p:cNvSpPr>
            <a:spLocks noGrp="1"/>
          </p:cNvSpPr>
          <p:nvPr>
            <p:ph type="title"/>
          </p:nvPr>
        </p:nvSpPr>
        <p:spPr/>
        <p:txBody>
          <a:bodyPr/>
          <a:lstStyle/>
          <a:p>
            <a:r>
              <a:rPr lang="en-US"/>
              <a:t>LinkedIn Posts Table | TMNAS - 1 of 3</a:t>
            </a:r>
          </a:p>
        </p:txBody>
      </p:sp>
      <p:graphicFrame>
        <p:nvGraphicFramePr>
          <p:cNvPr id="5" name="Table Placeholder 4">
            <a:extLst>
              <a:ext uri="{FF2B5EF4-FFF2-40B4-BE49-F238E27FC236}">
                <a16:creationId xmlns:a16="http://schemas.microsoft.com/office/drawing/2014/main" id="{5CAB0A62-A832-4C5E-95BE-A3E7B002F90D}"/>
              </a:ext>
            </a:extLst>
          </p:cNvPr>
          <p:cNvGraphicFramePr>
            <a:graphicFrameLocks noGrp="1"/>
          </p:cNvGraphicFramePr>
          <p:nvPr>
            <p:ph type="tbl" sz="quarter" idx="13"/>
            <p:extLst>
              <p:ext uri="{D42A27DB-BD31-4B8C-83A1-F6EECF244321}">
                <p14:modId xmlns:p14="http://schemas.microsoft.com/office/powerpoint/2010/main" val="1680361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28924858"/>
                    </a:ext>
                  </a:extLst>
                </a:gridCol>
                <a:gridCol w="740664">
                  <a:extLst>
                    <a:ext uri="{9D8B030D-6E8A-4147-A177-3AD203B41FA5}">
                      <a16:colId xmlns:a16="http://schemas.microsoft.com/office/drawing/2014/main" val="2809258848"/>
                    </a:ext>
                  </a:extLst>
                </a:gridCol>
                <a:gridCol w="740664">
                  <a:extLst>
                    <a:ext uri="{9D8B030D-6E8A-4147-A177-3AD203B41FA5}">
                      <a16:colId xmlns:a16="http://schemas.microsoft.com/office/drawing/2014/main" val="265892954"/>
                    </a:ext>
                  </a:extLst>
                </a:gridCol>
                <a:gridCol w="740664">
                  <a:extLst>
                    <a:ext uri="{9D8B030D-6E8A-4147-A177-3AD203B41FA5}">
                      <a16:colId xmlns:a16="http://schemas.microsoft.com/office/drawing/2014/main" val="3044986678"/>
                    </a:ext>
                  </a:extLst>
                </a:gridCol>
                <a:gridCol w="740664">
                  <a:extLst>
                    <a:ext uri="{9D8B030D-6E8A-4147-A177-3AD203B41FA5}">
                      <a16:colId xmlns:a16="http://schemas.microsoft.com/office/drawing/2014/main" val="417246598"/>
                    </a:ext>
                  </a:extLst>
                </a:gridCol>
                <a:gridCol w="740664">
                  <a:extLst>
                    <a:ext uri="{9D8B030D-6E8A-4147-A177-3AD203B41FA5}">
                      <a16:colId xmlns:a16="http://schemas.microsoft.com/office/drawing/2014/main" val="1419738516"/>
                    </a:ext>
                  </a:extLst>
                </a:gridCol>
                <a:gridCol w="740664">
                  <a:extLst>
                    <a:ext uri="{9D8B030D-6E8A-4147-A177-3AD203B41FA5}">
                      <a16:colId xmlns:a16="http://schemas.microsoft.com/office/drawing/2014/main" val="3005018781"/>
                    </a:ext>
                  </a:extLst>
                </a:gridCol>
                <a:gridCol w="740664">
                  <a:extLst>
                    <a:ext uri="{9D8B030D-6E8A-4147-A177-3AD203B41FA5}">
                      <a16:colId xmlns:a16="http://schemas.microsoft.com/office/drawing/2014/main" val="1676087717"/>
                    </a:ext>
                  </a:extLst>
                </a:gridCol>
                <a:gridCol w="740664">
                  <a:extLst>
                    <a:ext uri="{9D8B030D-6E8A-4147-A177-3AD203B41FA5}">
                      <a16:colId xmlns:a16="http://schemas.microsoft.com/office/drawing/2014/main" val="369398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8196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- 2023-12-20 17:03:17</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27.356687898089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6566846"/>
                  </a:ext>
                </a:extLst>
              </a:tr>
            </a:tbl>
          </a:graphicData>
        </a:graphic>
      </p:graphicFrame>
      <p:sp>
        <p:nvSpPr>
          <p:cNvPr id="4" name="Text Placeholder 3">
            <a:extLst>
              <a:ext uri="{FF2B5EF4-FFF2-40B4-BE49-F238E27FC236}">
                <a16:creationId xmlns:a16="http://schemas.microsoft.com/office/drawing/2014/main" id="{D38FB638-2D04-4D5C-A231-8841967B2B6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800863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05207-242C-496B-9939-7F792E8A2938}"/>
              </a:ext>
            </a:extLst>
          </p:cNvPr>
          <p:cNvSpPr>
            <a:spLocks noGrp="1"/>
          </p:cNvSpPr>
          <p:nvPr>
            <p:ph type="title"/>
          </p:nvPr>
        </p:nvSpPr>
        <p:spPr/>
        <p:txBody>
          <a:bodyPr/>
          <a:lstStyle/>
          <a:p>
            <a:r>
              <a:rPr lang="en-US"/>
              <a:t>LinkedIn Posts Table | TMNAS - 2 of 3</a:t>
            </a:r>
          </a:p>
        </p:txBody>
      </p:sp>
      <p:graphicFrame>
        <p:nvGraphicFramePr>
          <p:cNvPr id="5" name="Table Placeholder 4">
            <a:extLst>
              <a:ext uri="{FF2B5EF4-FFF2-40B4-BE49-F238E27FC236}">
                <a16:creationId xmlns:a16="http://schemas.microsoft.com/office/drawing/2014/main" id="{9C5769DB-A5A3-45E3-89B1-E7053897601F}"/>
              </a:ext>
            </a:extLst>
          </p:cNvPr>
          <p:cNvGraphicFramePr>
            <a:graphicFrameLocks noGrp="1"/>
          </p:cNvGraphicFramePr>
          <p:nvPr>
            <p:ph type="tbl" sz="quarter" idx="13"/>
            <p:extLst>
              <p:ext uri="{D42A27DB-BD31-4B8C-83A1-F6EECF244321}">
                <p14:modId xmlns:p14="http://schemas.microsoft.com/office/powerpoint/2010/main" val="20639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70590541"/>
                    </a:ext>
                  </a:extLst>
                </a:gridCol>
                <a:gridCol w="740664">
                  <a:extLst>
                    <a:ext uri="{9D8B030D-6E8A-4147-A177-3AD203B41FA5}">
                      <a16:colId xmlns:a16="http://schemas.microsoft.com/office/drawing/2014/main" val="2495739340"/>
                    </a:ext>
                  </a:extLst>
                </a:gridCol>
                <a:gridCol w="740664">
                  <a:extLst>
                    <a:ext uri="{9D8B030D-6E8A-4147-A177-3AD203B41FA5}">
                      <a16:colId xmlns:a16="http://schemas.microsoft.com/office/drawing/2014/main" val="4135466314"/>
                    </a:ext>
                  </a:extLst>
                </a:gridCol>
                <a:gridCol w="740664">
                  <a:extLst>
                    <a:ext uri="{9D8B030D-6E8A-4147-A177-3AD203B41FA5}">
                      <a16:colId xmlns:a16="http://schemas.microsoft.com/office/drawing/2014/main" val="3216221978"/>
                    </a:ext>
                  </a:extLst>
                </a:gridCol>
                <a:gridCol w="740664">
                  <a:extLst>
                    <a:ext uri="{9D8B030D-6E8A-4147-A177-3AD203B41FA5}">
                      <a16:colId xmlns:a16="http://schemas.microsoft.com/office/drawing/2014/main" val="2043819035"/>
                    </a:ext>
                  </a:extLst>
                </a:gridCol>
                <a:gridCol w="740664">
                  <a:extLst>
                    <a:ext uri="{9D8B030D-6E8A-4147-A177-3AD203B41FA5}">
                      <a16:colId xmlns:a16="http://schemas.microsoft.com/office/drawing/2014/main" val="4105589974"/>
                    </a:ext>
                  </a:extLst>
                </a:gridCol>
                <a:gridCol w="740664">
                  <a:extLst>
                    <a:ext uri="{9D8B030D-6E8A-4147-A177-3AD203B41FA5}">
                      <a16:colId xmlns:a16="http://schemas.microsoft.com/office/drawing/2014/main" val="534304923"/>
                    </a:ext>
                  </a:extLst>
                </a:gridCol>
                <a:gridCol w="740664">
                  <a:extLst>
                    <a:ext uri="{9D8B030D-6E8A-4147-A177-3AD203B41FA5}">
                      <a16:colId xmlns:a16="http://schemas.microsoft.com/office/drawing/2014/main" val="1402781913"/>
                    </a:ext>
                  </a:extLst>
                </a:gridCol>
                <a:gridCol w="740664">
                  <a:extLst>
                    <a:ext uri="{9D8B030D-6E8A-4147-A177-3AD203B41FA5}">
                      <a16:colId xmlns:a16="http://schemas.microsoft.com/office/drawing/2014/main" val="100276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911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- 2023-12-01 15:53:31</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Philadelphia and were joined by members from 10+ Tokio Marine Group Companies including Tokio Marine Canada Ltd. and Tokio Marine Mexico. The conference addressed crucial topics such as high-performance workplaces, mental health, IT trends, and artificial intelligence.
In addition to discussing important topics, attendees also had the chance to participate in a CSR event for Rise Against Hunger. The group worked together to package 10,000 healthy meals that will be distributed to people impacted by hunger around the world.
The conference was a great opportunity to collaborate with other Tokio Marine Group companies and highlighted our key accomplishments in 2023 as well as the vision and key goals for 2024! 
Delphi Capital Management Safety National Tokio Marine America Philadelphia Insurance Companies Tokio Marine HCC Reliance Matrix PURE Insurance Tokio Marine Highland TM Claims Service, Inc. First Insurance Company of 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37.10393840687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9278113"/>
                  </a:ext>
                </a:extLst>
              </a:tr>
            </a:tbl>
          </a:graphicData>
        </a:graphic>
      </p:graphicFrame>
      <p:sp>
        <p:nvSpPr>
          <p:cNvPr id="4" name="Text Placeholder 3">
            <a:extLst>
              <a:ext uri="{FF2B5EF4-FFF2-40B4-BE49-F238E27FC236}">
                <a16:creationId xmlns:a16="http://schemas.microsoft.com/office/drawing/2014/main" id="{4CD5CC5C-7139-4B04-BCB2-E00263F598A7}"/>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8210085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A10E-D7BD-4AC3-84AE-4B3C52CCF012}"/>
              </a:ext>
            </a:extLst>
          </p:cNvPr>
          <p:cNvSpPr>
            <a:spLocks noGrp="1"/>
          </p:cNvSpPr>
          <p:nvPr>
            <p:ph type="title"/>
          </p:nvPr>
        </p:nvSpPr>
        <p:spPr/>
        <p:txBody>
          <a:bodyPr/>
          <a:lstStyle/>
          <a:p>
            <a:r>
              <a:rPr lang="en-US"/>
              <a:t>LinkedIn Posts Table | TMNAS - 3 of 3</a:t>
            </a:r>
          </a:p>
        </p:txBody>
      </p:sp>
      <p:graphicFrame>
        <p:nvGraphicFramePr>
          <p:cNvPr id="5" name="Table Placeholder 4">
            <a:extLst>
              <a:ext uri="{FF2B5EF4-FFF2-40B4-BE49-F238E27FC236}">
                <a16:creationId xmlns:a16="http://schemas.microsoft.com/office/drawing/2014/main" id="{1B31CD39-88B6-48B4-891C-6BE8F1503B65}"/>
              </a:ext>
            </a:extLst>
          </p:cNvPr>
          <p:cNvGraphicFramePr>
            <a:graphicFrameLocks noGrp="1"/>
          </p:cNvGraphicFramePr>
          <p:nvPr>
            <p:ph type="tbl" sz="quarter" idx="13"/>
            <p:extLst>
              <p:ext uri="{D42A27DB-BD31-4B8C-83A1-F6EECF244321}">
                <p14:modId xmlns:p14="http://schemas.microsoft.com/office/powerpoint/2010/main" val="398989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13356512"/>
                    </a:ext>
                  </a:extLst>
                </a:gridCol>
                <a:gridCol w="740664">
                  <a:extLst>
                    <a:ext uri="{9D8B030D-6E8A-4147-A177-3AD203B41FA5}">
                      <a16:colId xmlns:a16="http://schemas.microsoft.com/office/drawing/2014/main" val="1339660631"/>
                    </a:ext>
                  </a:extLst>
                </a:gridCol>
                <a:gridCol w="740664">
                  <a:extLst>
                    <a:ext uri="{9D8B030D-6E8A-4147-A177-3AD203B41FA5}">
                      <a16:colId xmlns:a16="http://schemas.microsoft.com/office/drawing/2014/main" val="276344090"/>
                    </a:ext>
                  </a:extLst>
                </a:gridCol>
                <a:gridCol w="740664">
                  <a:extLst>
                    <a:ext uri="{9D8B030D-6E8A-4147-A177-3AD203B41FA5}">
                      <a16:colId xmlns:a16="http://schemas.microsoft.com/office/drawing/2014/main" val="156172559"/>
                    </a:ext>
                  </a:extLst>
                </a:gridCol>
                <a:gridCol w="740664">
                  <a:extLst>
                    <a:ext uri="{9D8B030D-6E8A-4147-A177-3AD203B41FA5}">
                      <a16:colId xmlns:a16="http://schemas.microsoft.com/office/drawing/2014/main" val="1461267991"/>
                    </a:ext>
                  </a:extLst>
                </a:gridCol>
                <a:gridCol w="740664">
                  <a:extLst>
                    <a:ext uri="{9D8B030D-6E8A-4147-A177-3AD203B41FA5}">
                      <a16:colId xmlns:a16="http://schemas.microsoft.com/office/drawing/2014/main" val="4118739805"/>
                    </a:ext>
                  </a:extLst>
                </a:gridCol>
                <a:gridCol w="740664">
                  <a:extLst>
                    <a:ext uri="{9D8B030D-6E8A-4147-A177-3AD203B41FA5}">
                      <a16:colId xmlns:a16="http://schemas.microsoft.com/office/drawing/2014/main" val="3055448734"/>
                    </a:ext>
                  </a:extLst>
                </a:gridCol>
                <a:gridCol w="740664">
                  <a:extLst>
                    <a:ext uri="{9D8B030D-6E8A-4147-A177-3AD203B41FA5}">
                      <a16:colId xmlns:a16="http://schemas.microsoft.com/office/drawing/2014/main" val="2793013585"/>
                    </a:ext>
                  </a:extLst>
                </a:gridCol>
                <a:gridCol w="740664">
                  <a:extLst>
                    <a:ext uri="{9D8B030D-6E8A-4147-A177-3AD203B41FA5}">
                      <a16:colId xmlns:a16="http://schemas.microsoft.com/office/drawing/2014/main" val="2433647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40347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- 2023-12-14 11:16:43</a:t>
                      </a:r>
                      <a:r>
                        <a:rPr kumimoji="0" lang="en-US" sz="1000" b="0" i="0" u="none" strike="noStrike" kern="1200" cap="none" spc="0" normalizeH="0" baseline="0" noProof="0">
                          <a:ln>
                            <a:noFill/>
                          </a:ln>
                          <a:solidFill>
                            <a:prstClr val="black"/>
                          </a:solidFill>
                          <a:effectLst/>
                          <a:uLnTx/>
                          <a:uFillTx/>
                          <a:latin typeface="Calibri"/>
                          <a:ea typeface="+mn-ea"/>
                          <a:cs typeface="+mn-cs"/>
                        </a:rPr>
                        <a:t>
 We hosted our Annual Holiday Parties in Bala Cynwyd and Honolulu on Tuesday! The parties were filled with delicious food 😋 , fun mingling with colleagues 🤝 , and an awards ceremony and celebration 🏆 ! We hope everyone enjoyed the festivities. 
Happy holidays to you and yours from TMNAS!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43.692762186115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48619281"/>
                  </a:ext>
                </a:extLst>
              </a:tr>
            </a:tbl>
          </a:graphicData>
        </a:graphic>
      </p:graphicFrame>
      <p:sp>
        <p:nvSpPr>
          <p:cNvPr id="4" name="Text Placeholder 3">
            <a:extLst>
              <a:ext uri="{FF2B5EF4-FFF2-40B4-BE49-F238E27FC236}">
                <a16:creationId xmlns:a16="http://schemas.microsoft.com/office/drawing/2014/main" id="{15378047-7465-4411-9CEC-EECCE5C82CA5}"/>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773611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50D08-27D7-4827-8BE3-CEE831DFB04B}"/>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3565947E-A911-412E-ABF8-DF3621C78E49}"/>
              </a:ext>
            </a:extLst>
          </p:cNvPr>
          <p:cNvGraphicFramePr>
            <a:graphicFrameLocks noGrp="1"/>
          </p:cNvGraphicFramePr>
          <p:nvPr>
            <p:ph type="tbl" sz="quarter" idx="13"/>
            <p:extLst>
              <p:ext uri="{D42A27DB-BD31-4B8C-83A1-F6EECF244321}">
                <p14:modId xmlns:p14="http://schemas.microsoft.com/office/powerpoint/2010/main" val="253257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0361732"/>
                    </a:ext>
                  </a:extLst>
                </a:gridCol>
                <a:gridCol w="658368">
                  <a:extLst>
                    <a:ext uri="{9D8B030D-6E8A-4147-A177-3AD203B41FA5}">
                      <a16:colId xmlns:a16="http://schemas.microsoft.com/office/drawing/2014/main" val="1843054068"/>
                    </a:ext>
                  </a:extLst>
                </a:gridCol>
                <a:gridCol w="658368">
                  <a:extLst>
                    <a:ext uri="{9D8B030D-6E8A-4147-A177-3AD203B41FA5}">
                      <a16:colId xmlns:a16="http://schemas.microsoft.com/office/drawing/2014/main" val="2239300055"/>
                    </a:ext>
                  </a:extLst>
                </a:gridCol>
                <a:gridCol w="658368">
                  <a:extLst>
                    <a:ext uri="{9D8B030D-6E8A-4147-A177-3AD203B41FA5}">
                      <a16:colId xmlns:a16="http://schemas.microsoft.com/office/drawing/2014/main" val="479145066"/>
                    </a:ext>
                  </a:extLst>
                </a:gridCol>
                <a:gridCol w="658368">
                  <a:extLst>
                    <a:ext uri="{9D8B030D-6E8A-4147-A177-3AD203B41FA5}">
                      <a16:colId xmlns:a16="http://schemas.microsoft.com/office/drawing/2014/main" val="2261090446"/>
                    </a:ext>
                  </a:extLst>
                </a:gridCol>
                <a:gridCol w="658368">
                  <a:extLst>
                    <a:ext uri="{9D8B030D-6E8A-4147-A177-3AD203B41FA5}">
                      <a16:colId xmlns:a16="http://schemas.microsoft.com/office/drawing/2014/main" val="1239231982"/>
                    </a:ext>
                  </a:extLst>
                </a:gridCol>
                <a:gridCol w="658368">
                  <a:extLst>
                    <a:ext uri="{9D8B030D-6E8A-4147-A177-3AD203B41FA5}">
                      <a16:colId xmlns:a16="http://schemas.microsoft.com/office/drawing/2014/main" val="3276040763"/>
                    </a:ext>
                  </a:extLst>
                </a:gridCol>
                <a:gridCol w="658368">
                  <a:extLst>
                    <a:ext uri="{9D8B030D-6E8A-4147-A177-3AD203B41FA5}">
                      <a16:colId xmlns:a16="http://schemas.microsoft.com/office/drawing/2014/main" val="4293709443"/>
                    </a:ext>
                  </a:extLst>
                </a:gridCol>
                <a:gridCol w="658368">
                  <a:extLst>
                    <a:ext uri="{9D8B030D-6E8A-4147-A177-3AD203B41FA5}">
                      <a16:colId xmlns:a16="http://schemas.microsoft.com/office/drawing/2014/main" val="880945879"/>
                    </a:ext>
                  </a:extLst>
                </a:gridCol>
                <a:gridCol w="658368">
                  <a:extLst>
                    <a:ext uri="{9D8B030D-6E8A-4147-A177-3AD203B41FA5}">
                      <a16:colId xmlns:a16="http://schemas.microsoft.com/office/drawing/2014/main" val="171244597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4121982900"/>
                  </a:ext>
                </a:extLst>
              </a:tr>
              <a:tr h="370840">
                <a:tc>
                  <a:txBody>
                    <a:bodyPr/>
                    <a:lstStyle/>
                    <a:p>
                      <a:r>
                        <a:rPr lang="en-US" sz="1000"/>
                        <a:t>tmna_services</a:t>
                      </a:r>
                    </a:p>
                  </a:txBody>
                  <a:tcPr/>
                </a:tc>
                <a:tc>
                  <a:txBody>
                    <a:bodyPr/>
                    <a:lstStyle/>
                    <a:p>
                      <a:r>
                        <a:rPr lang="en-US" sz="1000"/>
                        <a:t>541</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215</a:t>
                      </a:r>
                    </a:p>
                  </a:txBody>
                  <a:tcPr/>
                </a:tc>
                <a:tc>
                  <a:txBody>
                    <a:bodyPr/>
                    <a:lstStyle/>
                    <a:p>
                      <a:r>
                        <a:rPr lang="en-US" sz="1000"/>
                        <a:t>3</a:t>
                      </a:r>
                    </a:p>
                  </a:txBody>
                  <a:tcPr/>
                </a:tc>
                <a:extLst>
                  <a:ext uri="{0D108BD9-81ED-4DB2-BD59-A6C34878D82A}">
                    <a16:rowId xmlns:a16="http://schemas.microsoft.com/office/drawing/2014/main" val="3475835140"/>
                  </a:ext>
                </a:extLst>
              </a:tr>
            </a:tbl>
          </a:graphicData>
        </a:graphic>
      </p:graphicFrame>
      <p:sp>
        <p:nvSpPr>
          <p:cNvPr id="4" name="Text Placeholder 3">
            <a:extLst>
              <a:ext uri="{FF2B5EF4-FFF2-40B4-BE49-F238E27FC236}">
                <a16:creationId xmlns:a16="http://schemas.microsoft.com/office/drawing/2014/main" id="{EAD38B4E-BB83-4F88-8F83-4A837E94F19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133195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7C7FF-9477-415D-9ABA-B7A736E2C04B}"/>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D72EA672-7474-4F52-8540-D37B7726068B}"/>
              </a:ext>
            </a:extLst>
          </p:cNvPr>
          <p:cNvGraphicFramePr>
            <a:graphicFrameLocks noGrp="1"/>
          </p:cNvGraphicFramePr>
          <p:nvPr>
            <p:ph type="chart" sz="quarter" idx="13"/>
            <p:extLst>
              <p:ext uri="{D42A27DB-BD31-4B8C-83A1-F6EECF244321}">
                <p14:modId xmlns:p14="http://schemas.microsoft.com/office/powerpoint/2010/main" val="1096060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B4C1D7-EF12-4ADC-B337-5A9B60BAA70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6A0FC4B6-90BB-43B2-9A9C-A8D2BDE10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424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CFD13-DD13-4FE2-B684-EF0E1DBEA9C1}"/>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5219D797-100E-4084-8A4F-C2224CAF8D93}"/>
              </a:ext>
            </a:extLst>
          </p:cNvPr>
          <p:cNvGraphicFramePr>
            <a:graphicFrameLocks noGrp="1"/>
          </p:cNvGraphicFramePr>
          <p:nvPr>
            <p:ph type="chart" sz="quarter" idx="13"/>
            <p:extLst>
              <p:ext uri="{D42A27DB-BD31-4B8C-83A1-F6EECF244321}">
                <p14:modId xmlns:p14="http://schemas.microsoft.com/office/powerpoint/2010/main" val="43804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3CD71C-633E-492D-8587-BE2A8847C11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0946AC9-AA7B-4BF5-9CAB-14C93B54FF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6861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4C997-378A-4DA8-8E80-0A85305525E4}"/>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21A58D8A-1C6A-469A-857D-286AC63EC01C}"/>
              </a:ext>
            </a:extLst>
          </p:cNvPr>
          <p:cNvGraphicFramePr>
            <a:graphicFrameLocks noGrp="1"/>
          </p:cNvGraphicFramePr>
          <p:nvPr>
            <p:ph type="chart" sz="quarter" idx="13"/>
            <p:extLst>
              <p:ext uri="{D42A27DB-BD31-4B8C-83A1-F6EECF244321}">
                <p14:modId xmlns:p14="http://schemas.microsoft.com/office/powerpoint/2010/main" val="1775296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45302D-9109-444A-B363-C5606E50DB01}"/>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354405C-A39B-46FC-9414-D331F57A2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11874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312A6-5A90-49FD-8CB0-D40104DE6AEA}"/>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D7C739F5-A7C6-4E28-B6DD-9FCDAEA016CA}"/>
              </a:ext>
            </a:extLst>
          </p:cNvPr>
          <p:cNvGraphicFramePr>
            <a:graphicFrameLocks noGrp="1"/>
          </p:cNvGraphicFramePr>
          <p:nvPr>
            <p:ph type="chart" sz="quarter" idx="13"/>
            <p:extLst>
              <p:ext uri="{D42A27DB-BD31-4B8C-83A1-F6EECF244321}">
                <p14:modId xmlns:p14="http://schemas.microsoft.com/office/powerpoint/2010/main" val="2399212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CD975-7C15-478B-B24C-7FD95D4CBEB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BA07E53-34D8-4A99-A0FC-4B6A66214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3862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EFB88-809E-4305-9A83-18AA6ECDF27E}"/>
              </a:ext>
            </a:extLst>
          </p:cNvPr>
          <p:cNvSpPr>
            <a:spLocks noGrp="1"/>
          </p:cNvSpPr>
          <p:nvPr>
            <p:ph type="title"/>
          </p:nvPr>
        </p:nvSpPr>
        <p:spPr/>
        <p:txBody>
          <a:bodyPr/>
          <a:lstStyle/>
          <a:p>
            <a:r>
              <a:rPr lang="en-US"/>
              <a:t>Instagram Top Instagram Posts Table | TMNAS - 1 of 3</a:t>
            </a:r>
          </a:p>
        </p:txBody>
      </p:sp>
      <p:graphicFrame>
        <p:nvGraphicFramePr>
          <p:cNvPr id="5" name="Table Placeholder 4">
            <a:extLst>
              <a:ext uri="{FF2B5EF4-FFF2-40B4-BE49-F238E27FC236}">
                <a16:creationId xmlns:a16="http://schemas.microsoft.com/office/drawing/2014/main" id="{068356D3-EF40-49D0-983E-08A6B47F83C8}"/>
              </a:ext>
            </a:extLst>
          </p:cNvPr>
          <p:cNvGraphicFramePr>
            <a:graphicFrameLocks noGrp="1"/>
          </p:cNvGraphicFramePr>
          <p:nvPr>
            <p:ph type="tbl" sz="quarter" idx="13"/>
            <p:extLst>
              <p:ext uri="{D42A27DB-BD31-4B8C-83A1-F6EECF244321}">
                <p14:modId xmlns:p14="http://schemas.microsoft.com/office/powerpoint/2010/main" val="2705167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60199813"/>
                    </a:ext>
                  </a:extLst>
                </a:gridCol>
                <a:gridCol w="987552">
                  <a:extLst>
                    <a:ext uri="{9D8B030D-6E8A-4147-A177-3AD203B41FA5}">
                      <a16:colId xmlns:a16="http://schemas.microsoft.com/office/drawing/2014/main" val="1409323181"/>
                    </a:ext>
                  </a:extLst>
                </a:gridCol>
                <a:gridCol w="987552">
                  <a:extLst>
                    <a:ext uri="{9D8B030D-6E8A-4147-A177-3AD203B41FA5}">
                      <a16:colId xmlns:a16="http://schemas.microsoft.com/office/drawing/2014/main" val="1646211884"/>
                    </a:ext>
                  </a:extLst>
                </a:gridCol>
                <a:gridCol w="987552">
                  <a:extLst>
                    <a:ext uri="{9D8B030D-6E8A-4147-A177-3AD203B41FA5}">
                      <a16:colId xmlns:a16="http://schemas.microsoft.com/office/drawing/2014/main" val="1530290175"/>
                    </a:ext>
                  </a:extLst>
                </a:gridCol>
                <a:gridCol w="987552">
                  <a:extLst>
                    <a:ext uri="{9D8B030D-6E8A-4147-A177-3AD203B41FA5}">
                      <a16:colId xmlns:a16="http://schemas.microsoft.com/office/drawing/2014/main" val="2215517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723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- 2023-12-08 11:50:22</a:t>
                      </a:r>
                      <a:r>
                        <a:rPr kumimoji="0" lang="en-US" sz="1000" b="0" i="0" u="none" strike="noStrike" kern="1200" cap="none" spc="0" normalizeH="0" baseline="0" noProof="0">
                          <a:ln>
                            <a:noFill/>
                          </a:ln>
                          <a:solidFill>
                            <a:prstClr val="black"/>
                          </a:solidFill>
                          <a:effectLst/>
                          <a:uLnTx/>
                          <a:uFillTx/>
                          <a:latin typeface="Calibri"/>
                          <a:ea typeface="+mn-ea"/>
                          <a:cs typeface="+mn-cs"/>
                        </a:rPr>
                        <a:t>
 2023 has been a great year for TMNAS! We just got 3RD PLACE in the centralpennbusinessjournal ‘s Best Places to Work in PA 2023 awards! 
Last night, our HR team made their way to Lancaster, PA to attend the celebratory awards dinner. This is our 10th time making the #bptwinpa list. This year, we were nominated in the Large Employers category with 45 other companies! 
We are so thrilled with our 3rd place win! Thank you to all of our employees for being the life of our workplace!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35460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- 2023-12-20 17:06:48</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94717108"/>
                  </a:ext>
                </a:extLst>
              </a:tr>
            </a:tbl>
          </a:graphicData>
        </a:graphic>
      </p:graphicFrame>
      <p:sp>
        <p:nvSpPr>
          <p:cNvPr id="4" name="Text Placeholder 3">
            <a:extLst>
              <a:ext uri="{FF2B5EF4-FFF2-40B4-BE49-F238E27FC236}">
                <a16:creationId xmlns:a16="http://schemas.microsoft.com/office/drawing/2014/main" id="{C472C9D6-03B3-44A7-B328-B12137CCBA58}"/>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253052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4378-180C-403B-A5B4-7557B6D3A5F2}"/>
              </a:ext>
            </a:extLst>
          </p:cNvPr>
          <p:cNvSpPr>
            <a:spLocks noGrp="1"/>
          </p:cNvSpPr>
          <p:nvPr>
            <p:ph type="title"/>
          </p:nvPr>
        </p:nvSpPr>
        <p:spPr/>
        <p:txBody>
          <a:bodyPr/>
          <a:lstStyle/>
          <a:p>
            <a:r>
              <a:rPr lang="en-US"/>
              <a:t>Instagram Top Instagram Posts Table | TMNAS - 2 of 3</a:t>
            </a:r>
          </a:p>
        </p:txBody>
      </p:sp>
      <p:graphicFrame>
        <p:nvGraphicFramePr>
          <p:cNvPr id="5" name="Table Placeholder 4">
            <a:extLst>
              <a:ext uri="{FF2B5EF4-FFF2-40B4-BE49-F238E27FC236}">
                <a16:creationId xmlns:a16="http://schemas.microsoft.com/office/drawing/2014/main" id="{E9512EC9-AC62-46D2-B8D2-E107A174D661}"/>
              </a:ext>
            </a:extLst>
          </p:cNvPr>
          <p:cNvGraphicFramePr>
            <a:graphicFrameLocks noGrp="1"/>
          </p:cNvGraphicFramePr>
          <p:nvPr>
            <p:ph type="tbl" sz="quarter" idx="13"/>
            <p:extLst>
              <p:ext uri="{D42A27DB-BD31-4B8C-83A1-F6EECF244321}">
                <p14:modId xmlns:p14="http://schemas.microsoft.com/office/powerpoint/2010/main" val="3202819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44565901"/>
                    </a:ext>
                  </a:extLst>
                </a:gridCol>
                <a:gridCol w="987552">
                  <a:extLst>
                    <a:ext uri="{9D8B030D-6E8A-4147-A177-3AD203B41FA5}">
                      <a16:colId xmlns:a16="http://schemas.microsoft.com/office/drawing/2014/main" val="1785450925"/>
                    </a:ext>
                  </a:extLst>
                </a:gridCol>
                <a:gridCol w="987552">
                  <a:extLst>
                    <a:ext uri="{9D8B030D-6E8A-4147-A177-3AD203B41FA5}">
                      <a16:colId xmlns:a16="http://schemas.microsoft.com/office/drawing/2014/main" val="2699374298"/>
                    </a:ext>
                  </a:extLst>
                </a:gridCol>
                <a:gridCol w="987552">
                  <a:extLst>
                    <a:ext uri="{9D8B030D-6E8A-4147-A177-3AD203B41FA5}">
                      <a16:colId xmlns:a16="http://schemas.microsoft.com/office/drawing/2014/main" val="2638200104"/>
                    </a:ext>
                  </a:extLst>
                </a:gridCol>
                <a:gridCol w="987552">
                  <a:extLst>
                    <a:ext uri="{9D8B030D-6E8A-4147-A177-3AD203B41FA5}">
                      <a16:colId xmlns:a16="http://schemas.microsoft.com/office/drawing/2014/main" val="4049912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066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- 2023-12-01 16:03:03</a:t>
                      </a:r>
                      <a:r>
                        <a:rPr kumimoji="0" lang="en-US" sz="1000" b="0" i="0" u="none" strike="noStrike" kern="1200" cap="none" spc="0" normalizeH="0" baseline="0" noProof="0">
                          <a:ln>
                            <a:noFill/>
                          </a:ln>
                          <a:solidFill>
                            <a:prstClr val="black"/>
                          </a:solidFill>
                          <a:effectLst/>
                          <a:uLnTx/>
                          <a:uFillTx/>
                          <a:latin typeface="Calibri"/>
                          <a:ea typeface="+mn-ea"/>
                          <a:cs typeface="+mn-cs"/>
                        </a:rPr>
                        <a:t>
 This week, we hosted our Regional Americas HR Conference in Philadelphia and were joined by members from 10+ tokiomarine Group Companies including Tokio Marine Canada Ltd. and Tokio Marine Mexico. The conference addressed crucial topics such as high-performance workplaces, mental health, IT trends, and artificial intelligence.
In addition to discussing important topics, attendees also had the chance to participate in a CSR event for riseagainsthunger . The group worked together to package 10,000 healthy meals that will be distributed to people impacted by hunger around the world.
The conference was a great opportunity to collaborate with other Tokio Marine Group companies and highlighted our key accomplishments in 2023 as well as the vision and key goals for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893240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- 2023-12-14 11:20:39</a:t>
                      </a:r>
                      <a:r>
                        <a:rPr kumimoji="0" lang="en-US" sz="1000" b="0" i="0" u="none" strike="noStrike" kern="1200" cap="none" spc="0" normalizeH="0" baseline="0" noProof="0">
                          <a:ln>
                            <a:noFill/>
                          </a:ln>
                          <a:solidFill>
                            <a:prstClr val="black"/>
                          </a:solidFill>
                          <a:effectLst/>
                          <a:uLnTx/>
                          <a:uFillTx/>
                          <a:latin typeface="Calibri"/>
                          <a:ea typeface="+mn-ea"/>
                          <a:cs typeface="+mn-cs"/>
                        </a:rPr>
                        <a:t>
 We hosted our Annual Holiday Parties in Bala Cynwyd and Honolulu on Tuesday! The parties were filled with delicious food 😋 , fun mingling with colleagues 🤝 , and an awards ceremony and celebration 🏆 ! We hope everyone enjoyed the festivities. 
Happy holidays to you and yours from 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54721319"/>
                  </a:ext>
                </a:extLst>
              </a:tr>
            </a:tbl>
          </a:graphicData>
        </a:graphic>
      </p:graphicFrame>
      <p:sp>
        <p:nvSpPr>
          <p:cNvPr id="4" name="Text Placeholder 3">
            <a:extLst>
              <a:ext uri="{FF2B5EF4-FFF2-40B4-BE49-F238E27FC236}">
                <a16:creationId xmlns:a16="http://schemas.microsoft.com/office/drawing/2014/main" id="{4651EC75-10B9-4697-A9B3-4C31A8B213A7}"/>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2054345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69961-536F-4098-8EBF-97329A20620D}"/>
              </a:ext>
            </a:extLst>
          </p:cNvPr>
          <p:cNvSpPr>
            <a:spLocks noGrp="1"/>
          </p:cNvSpPr>
          <p:nvPr>
            <p:ph type="title"/>
          </p:nvPr>
        </p:nvSpPr>
        <p:spPr/>
        <p:txBody>
          <a:bodyPr/>
          <a:lstStyle/>
          <a:p>
            <a:r>
              <a:rPr lang="en-US"/>
              <a:t>Instagram Top Instagram Posts Table | TMNAS - 3 of 3</a:t>
            </a:r>
          </a:p>
        </p:txBody>
      </p:sp>
      <p:graphicFrame>
        <p:nvGraphicFramePr>
          <p:cNvPr id="5" name="Table Placeholder 4">
            <a:extLst>
              <a:ext uri="{FF2B5EF4-FFF2-40B4-BE49-F238E27FC236}">
                <a16:creationId xmlns:a16="http://schemas.microsoft.com/office/drawing/2014/main" id="{DDE48AC8-8D6F-4D16-A670-F1BB27D70327}"/>
              </a:ext>
            </a:extLst>
          </p:cNvPr>
          <p:cNvGraphicFramePr>
            <a:graphicFrameLocks noGrp="1"/>
          </p:cNvGraphicFramePr>
          <p:nvPr>
            <p:ph type="tbl" sz="quarter" idx="13"/>
            <p:extLst>
              <p:ext uri="{D42A27DB-BD31-4B8C-83A1-F6EECF244321}">
                <p14:modId xmlns:p14="http://schemas.microsoft.com/office/powerpoint/2010/main" val="368606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55678594"/>
                    </a:ext>
                  </a:extLst>
                </a:gridCol>
                <a:gridCol w="987552">
                  <a:extLst>
                    <a:ext uri="{9D8B030D-6E8A-4147-A177-3AD203B41FA5}">
                      <a16:colId xmlns:a16="http://schemas.microsoft.com/office/drawing/2014/main" val="141282135"/>
                    </a:ext>
                  </a:extLst>
                </a:gridCol>
                <a:gridCol w="987552">
                  <a:extLst>
                    <a:ext uri="{9D8B030D-6E8A-4147-A177-3AD203B41FA5}">
                      <a16:colId xmlns:a16="http://schemas.microsoft.com/office/drawing/2014/main" val="1894717253"/>
                    </a:ext>
                  </a:extLst>
                </a:gridCol>
                <a:gridCol w="987552">
                  <a:extLst>
                    <a:ext uri="{9D8B030D-6E8A-4147-A177-3AD203B41FA5}">
                      <a16:colId xmlns:a16="http://schemas.microsoft.com/office/drawing/2014/main" val="1251516904"/>
                    </a:ext>
                  </a:extLst>
                </a:gridCol>
                <a:gridCol w="987552">
                  <a:extLst>
                    <a:ext uri="{9D8B030D-6E8A-4147-A177-3AD203B41FA5}">
                      <a16:colId xmlns:a16="http://schemas.microsoft.com/office/drawing/2014/main" val="3454131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165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- 2023-12-18 11:45:32</a:t>
                      </a:r>
                      <a:r>
                        <a:rPr kumimoji="0" lang="en-US" sz="1000" b="0" i="0" u="none" strike="noStrike" kern="1200" cap="none" spc="0" normalizeH="0" baseline="0" noProof="0">
                          <a:ln>
                            <a:noFill/>
                          </a:ln>
                          <a:solidFill>
                            <a:prstClr val="black"/>
                          </a:solidFill>
                          <a:effectLst/>
                          <a:uLnTx/>
                          <a:uFillTx/>
                          <a:latin typeface="Calibri"/>
                          <a:ea typeface="+mn-ea"/>
                          <a:cs typeface="+mn-cs"/>
                        </a:rPr>
                        <a:t>
 TMNAS’ final New Hire Orientation class of 2023 was small but awesome! Our newest employees joined us at our Bala Cynwyd office last week to connect and learn more about our company culture and the tokiomarine group companies we serve. They also got to enjoy lunch with our Executive Committee. Welcome to the team, everyone!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069114882"/>
                  </a:ext>
                </a:extLst>
              </a:tr>
            </a:tbl>
          </a:graphicData>
        </a:graphic>
      </p:graphicFrame>
      <p:sp>
        <p:nvSpPr>
          <p:cNvPr id="4" name="Text Placeholder 3">
            <a:extLst>
              <a:ext uri="{FF2B5EF4-FFF2-40B4-BE49-F238E27FC236}">
                <a16:creationId xmlns:a16="http://schemas.microsoft.com/office/drawing/2014/main" id="{599DC94D-7126-4555-BFAD-573F9774BD20}"/>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4246506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562EB-8642-4CA7-BA07-5D756317C058}"/>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1E356278-4C30-48C0-AFF9-D92EB8F67572}"/>
              </a:ext>
            </a:extLst>
          </p:cNvPr>
          <p:cNvGraphicFramePr>
            <a:graphicFrameLocks noGrp="1"/>
          </p:cNvGraphicFramePr>
          <p:nvPr>
            <p:ph type="tbl" sz="quarter" idx="13"/>
            <p:extLst>
              <p:ext uri="{D42A27DB-BD31-4B8C-83A1-F6EECF244321}">
                <p14:modId xmlns:p14="http://schemas.microsoft.com/office/powerpoint/2010/main" val="3277523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38953480"/>
                    </a:ext>
                  </a:extLst>
                </a:gridCol>
                <a:gridCol w="822960">
                  <a:extLst>
                    <a:ext uri="{9D8B030D-6E8A-4147-A177-3AD203B41FA5}">
                      <a16:colId xmlns:a16="http://schemas.microsoft.com/office/drawing/2014/main" val="333055218"/>
                    </a:ext>
                  </a:extLst>
                </a:gridCol>
                <a:gridCol w="411480">
                  <a:extLst>
                    <a:ext uri="{9D8B030D-6E8A-4147-A177-3AD203B41FA5}">
                      <a16:colId xmlns:a16="http://schemas.microsoft.com/office/drawing/2014/main" val="653782006"/>
                    </a:ext>
                  </a:extLst>
                </a:gridCol>
                <a:gridCol w="822960">
                  <a:extLst>
                    <a:ext uri="{9D8B030D-6E8A-4147-A177-3AD203B41FA5}">
                      <a16:colId xmlns:a16="http://schemas.microsoft.com/office/drawing/2014/main" val="3210072209"/>
                    </a:ext>
                  </a:extLst>
                </a:gridCol>
                <a:gridCol w="822960">
                  <a:extLst>
                    <a:ext uri="{9D8B030D-6E8A-4147-A177-3AD203B41FA5}">
                      <a16:colId xmlns:a16="http://schemas.microsoft.com/office/drawing/2014/main" val="3017831057"/>
                    </a:ext>
                  </a:extLst>
                </a:gridCol>
                <a:gridCol w="822960">
                  <a:extLst>
                    <a:ext uri="{9D8B030D-6E8A-4147-A177-3AD203B41FA5}">
                      <a16:colId xmlns:a16="http://schemas.microsoft.com/office/drawing/2014/main" val="3527188101"/>
                    </a:ext>
                  </a:extLst>
                </a:gridCol>
                <a:gridCol w="822960">
                  <a:extLst>
                    <a:ext uri="{9D8B030D-6E8A-4147-A177-3AD203B41FA5}">
                      <a16:colId xmlns:a16="http://schemas.microsoft.com/office/drawing/2014/main" val="3335061390"/>
                    </a:ext>
                  </a:extLst>
                </a:gridCol>
                <a:gridCol w="822960">
                  <a:extLst>
                    <a:ext uri="{9D8B030D-6E8A-4147-A177-3AD203B41FA5}">
                      <a16:colId xmlns:a16="http://schemas.microsoft.com/office/drawing/2014/main" val="182852127"/>
                    </a:ext>
                  </a:extLst>
                </a:gridCol>
                <a:gridCol w="822960">
                  <a:extLst>
                    <a:ext uri="{9D8B030D-6E8A-4147-A177-3AD203B41FA5}">
                      <a16:colId xmlns:a16="http://schemas.microsoft.com/office/drawing/2014/main" val="1217927428"/>
                    </a:ext>
                  </a:extLst>
                </a:gridCol>
                <a:gridCol w="822960">
                  <a:extLst>
                    <a:ext uri="{9D8B030D-6E8A-4147-A177-3AD203B41FA5}">
                      <a16:colId xmlns:a16="http://schemas.microsoft.com/office/drawing/2014/main" val="36233279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583249260"/>
                  </a:ext>
                </a:extLst>
              </a:tr>
              <a:tr h="370840">
                <a:tc>
                  <a:txBody>
                    <a:bodyPr/>
                    <a:lstStyle/>
                    <a:p>
                      <a:r>
                        <a:rPr lang="en-US" sz="1000"/>
                        <a:t>22</a:t>
                      </a:r>
                    </a:p>
                  </a:txBody>
                  <a:tcPr/>
                </a:tc>
                <a:tc>
                  <a:txBody>
                    <a:bodyPr/>
                    <a:lstStyle/>
                    <a:p>
                      <a:r>
                        <a:rPr lang="en-US" sz="1000"/>
                        <a:t>0.8282 %</a:t>
                      </a:r>
                    </a:p>
                  </a:txBody>
                  <a:tcPr/>
                </a:tc>
                <a:tc>
                  <a:txBody>
                    <a:bodyPr/>
                    <a:lstStyle/>
                    <a:p>
                      <a:r>
                        <a:rPr lang="en-US" sz="1000"/>
                        <a:t>0.59</a:t>
                      </a:r>
                    </a:p>
                  </a:txBody>
                  <a:tcPr/>
                </a:tc>
                <a:tc>
                  <a:txBody>
                    <a:bodyPr/>
                    <a:lstStyle/>
                    <a:p>
                      <a:r>
                        <a:rPr lang="en-US" sz="1000"/>
                        <a:t>143.82</a:t>
                      </a:r>
                    </a:p>
                  </a:txBody>
                  <a:tcPr/>
                </a:tc>
                <a:tc>
                  <a:txBody>
                    <a:bodyPr/>
                    <a:lstStyle/>
                    <a:p>
                      <a:r>
                        <a:rPr lang="en-US" sz="1000"/>
                        <a:t>139.32</a:t>
                      </a:r>
                    </a:p>
                  </a:txBody>
                  <a:tcPr/>
                </a:tc>
                <a:tc>
                  <a:txBody>
                    <a:bodyPr/>
                    <a:lstStyle/>
                    <a:p>
                      <a:r>
                        <a:rPr lang="en-US" sz="1000"/>
                        <a:t>115.50</a:t>
                      </a:r>
                    </a:p>
                  </a:txBody>
                  <a:tcPr/>
                </a:tc>
                <a:tc>
                  <a:txBody>
                    <a:bodyPr/>
                    <a:lstStyle/>
                    <a:p>
                      <a:r>
                        <a:rPr lang="en-US" sz="1000"/>
                        <a:t>114.91</a:t>
                      </a:r>
                    </a:p>
                  </a:txBody>
                  <a:tcPr/>
                </a:tc>
                <a:tc>
                  <a:txBody>
                    <a:bodyPr/>
                    <a:lstStyle/>
                    <a:p>
                      <a:r>
                        <a:rPr lang="en-US" sz="1000"/>
                        <a:t>3164</a:t>
                      </a:r>
                    </a:p>
                  </a:txBody>
                  <a:tcPr/>
                </a:tc>
                <a:tc>
                  <a:txBody>
                    <a:bodyPr/>
                    <a:lstStyle/>
                    <a:p>
                      <a:r>
                        <a:rPr lang="en-US" sz="1000"/>
                        <a:t>432</a:t>
                      </a:r>
                    </a:p>
                  </a:txBody>
                  <a:tcPr/>
                </a:tc>
                <a:tc>
                  <a:txBody>
                    <a:bodyPr/>
                    <a:lstStyle/>
                    <a:p>
                      <a:r>
                        <a:rPr lang="en-US" sz="1000"/>
                        <a:t>2541</a:t>
                      </a:r>
                    </a:p>
                  </a:txBody>
                  <a:tcPr/>
                </a:tc>
                <a:extLst>
                  <a:ext uri="{0D108BD9-81ED-4DB2-BD59-A6C34878D82A}">
                    <a16:rowId xmlns:a16="http://schemas.microsoft.com/office/drawing/2014/main" val="4049090315"/>
                  </a:ext>
                </a:extLst>
              </a:tr>
            </a:tbl>
          </a:graphicData>
        </a:graphic>
      </p:graphicFrame>
      <p:sp>
        <p:nvSpPr>
          <p:cNvPr id="4" name="Text Placeholder 3">
            <a:extLst>
              <a:ext uri="{FF2B5EF4-FFF2-40B4-BE49-F238E27FC236}">
                <a16:creationId xmlns:a16="http://schemas.microsoft.com/office/drawing/2014/main" id="{A818A744-8973-4A9C-9EE6-511EE85BDEB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243273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59D37-C272-477A-8BF4-29359E6F8ECA}"/>
              </a:ext>
            </a:extLst>
          </p:cNvPr>
          <p:cNvSpPr>
            <a:spLocks noGrp="1"/>
          </p:cNvSpPr>
          <p:nvPr>
            <p:ph type="title"/>
          </p:nvPr>
        </p:nvSpPr>
        <p:spPr/>
        <p:txBody>
          <a:bodyPr/>
          <a:lstStyle/>
          <a:p>
            <a:r>
              <a:rPr lang="en-US"/>
              <a:t>Instagram Stories Table  | TMNAS</a:t>
            </a:r>
          </a:p>
        </p:txBody>
      </p:sp>
      <p:graphicFrame>
        <p:nvGraphicFramePr>
          <p:cNvPr id="5" name="Table Placeholder 4">
            <a:extLst>
              <a:ext uri="{FF2B5EF4-FFF2-40B4-BE49-F238E27FC236}">
                <a16:creationId xmlns:a16="http://schemas.microsoft.com/office/drawing/2014/main" id="{1370F273-3197-4D87-97FC-B8988428758D}"/>
              </a:ext>
            </a:extLst>
          </p:cNvPr>
          <p:cNvGraphicFramePr>
            <a:graphicFrameLocks noGrp="1"/>
          </p:cNvGraphicFramePr>
          <p:nvPr>
            <p:ph type="tbl" sz="quarter" idx="13"/>
            <p:extLst>
              <p:ext uri="{D42A27DB-BD31-4B8C-83A1-F6EECF244321}">
                <p14:modId xmlns:p14="http://schemas.microsoft.com/office/powerpoint/2010/main" val="44432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02282400"/>
                    </a:ext>
                  </a:extLst>
                </a:gridCol>
                <a:gridCol w="1316736">
                  <a:extLst>
                    <a:ext uri="{9D8B030D-6E8A-4147-A177-3AD203B41FA5}">
                      <a16:colId xmlns:a16="http://schemas.microsoft.com/office/drawing/2014/main" val="3809875566"/>
                    </a:ext>
                  </a:extLst>
                </a:gridCol>
                <a:gridCol w="658368">
                  <a:extLst>
                    <a:ext uri="{9D8B030D-6E8A-4147-A177-3AD203B41FA5}">
                      <a16:colId xmlns:a16="http://schemas.microsoft.com/office/drawing/2014/main" val="4242185367"/>
                    </a:ext>
                  </a:extLst>
                </a:gridCol>
                <a:gridCol w="658368">
                  <a:extLst>
                    <a:ext uri="{9D8B030D-6E8A-4147-A177-3AD203B41FA5}">
                      <a16:colId xmlns:a16="http://schemas.microsoft.com/office/drawing/2014/main" val="353874576"/>
                    </a:ext>
                  </a:extLst>
                </a:gridCol>
                <a:gridCol w="658368">
                  <a:extLst>
                    <a:ext uri="{9D8B030D-6E8A-4147-A177-3AD203B41FA5}">
                      <a16:colId xmlns:a16="http://schemas.microsoft.com/office/drawing/2014/main" val="2799738047"/>
                    </a:ext>
                  </a:extLst>
                </a:gridCol>
                <a:gridCol w="658368">
                  <a:extLst>
                    <a:ext uri="{9D8B030D-6E8A-4147-A177-3AD203B41FA5}">
                      <a16:colId xmlns:a16="http://schemas.microsoft.com/office/drawing/2014/main" val="2259931559"/>
                    </a:ext>
                  </a:extLst>
                </a:gridCol>
                <a:gridCol w="658368">
                  <a:extLst>
                    <a:ext uri="{9D8B030D-6E8A-4147-A177-3AD203B41FA5}">
                      <a16:colId xmlns:a16="http://schemas.microsoft.com/office/drawing/2014/main" val="3120768487"/>
                    </a:ext>
                  </a:extLst>
                </a:gridCol>
                <a:gridCol w="658368">
                  <a:extLst>
                    <a:ext uri="{9D8B030D-6E8A-4147-A177-3AD203B41FA5}">
                      <a16:colId xmlns:a16="http://schemas.microsoft.com/office/drawing/2014/main" val="50555334"/>
                    </a:ext>
                  </a:extLst>
                </a:gridCol>
                <a:gridCol w="658368">
                  <a:extLst>
                    <a:ext uri="{9D8B030D-6E8A-4147-A177-3AD203B41FA5}">
                      <a16:colId xmlns:a16="http://schemas.microsoft.com/office/drawing/2014/main" val="2602078119"/>
                    </a:ext>
                  </a:extLst>
                </a:gridCol>
                <a:gridCol w="658368">
                  <a:extLst>
                    <a:ext uri="{9D8B030D-6E8A-4147-A177-3AD203B41FA5}">
                      <a16:colId xmlns:a16="http://schemas.microsoft.com/office/drawing/2014/main" val="270988732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038121165"/>
                  </a:ext>
                </a:extLst>
              </a:tr>
              <a:tr h="370840">
                <a:tc>
                  <a:txBody>
                    <a:bodyPr/>
                    <a:lstStyle/>
                    <a:p>
                      <a:r>
                        <a:rPr lang="pt-BR" sz="1000" b="1"/>
                        <a:t>tmna_services - 2023-12-04 10:20:37</a:t>
                      </a:r>
                      <a:r>
                        <a:rPr lang="pt-BR" sz="1000"/>
                        <a:t>
 n/a</a:t>
                      </a:r>
                      <a:endParaRPr lang="en-US" sz="1000"/>
                    </a:p>
                  </a:txBody>
                  <a:tcPr/>
                </a:tc>
                <a:tc>
                  <a:txBody>
                    <a:bodyPr/>
                    <a:lstStyle/>
                    <a:p>
                      <a:r>
                        <a:rPr lang="en-US" sz="1000"/>
                        <a:t>https://quintly-eu-image-storage.s3.amazonaws.com/b6aecdce2ad7dc375304f2c67beab3d7/b50127842f18c5ffb84901395ab7a21a.jpg</a:t>
                      </a:r>
                    </a:p>
                  </a:txBody>
                  <a:tcPr/>
                </a:tc>
                <a:tc>
                  <a:txBody>
                    <a:bodyPr/>
                    <a:lstStyle/>
                    <a:p>
                      <a:r>
                        <a:rPr lang="en-US" sz="1000"/>
                        <a:t>12/05/2023 10:07:19</a:t>
                      </a:r>
                    </a:p>
                  </a:txBody>
                  <a:tcPr/>
                </a:tc>
                <a:tc>
                  <a:txBody>
                    <a:bodyPr/>
                    <a:lstStyle/>
                    <a:p>
                      <a:r>
                        <a:rPr lang="en-US" sz="1000"/>
                        <a:t>Image</a:t>
                      </a:r>
                    </a:p>
                  </a:txBody>
                  <a:tcPr/>
                </a:tc>
                <a:tc>
                  <a:txBody>
                    <a:bodyPr/>
                    <a:lstStyle/>
                    <a:p>
                      <a:r>
                        <a:rPr lang="en-US" sz="1000"/>
                        <a:t>146</a:t>
                      </a:r>
                    </a:p>
                  </a:txBody>
                  <a:tcPr/>
                </a:tc>
                <a:tc>
                  <a:txBody>
                    <a:bodyPr/>
                    <a:lstStyle/>
                    <a:p>
                      <a:r>
                        <a:rPr lang="en-US" sz="1000"/>
                        <a:t>145</a:t>
                      </a:r>
                    </a:p>
                  </a:txBody>
                  <a:tcPr/>
                </a:tc>
                <a:tc>
                  <a:txBody>
                    <a:bodyPr/>
                    <a:lstStyle/>
                    <a:p>
                      <a:r>
                        <a:rPr lang="en-US" sz="1000"/>
                        <a:t>0</a:t>
                      </a:r>
                    </a:p>
                  </a:txBody>
                  <a:tcPr/>
                </a:tc>
                <a:tc>
                  <a:txBody>
                    <a:bodyPr/>
                    <a:lstStyle/>
                    <a:p>
                      <a:r>
                        <a:rPr lang="en-US" sz="1000"/>
                        <a:t>44</a:t>
                      </a:r>
                    </a:p>
                  </a:txBody>
                  <a:tcPr/>
                </a:tc>
                <a:tc>
                  <a:txBody>
                    <a:bodyPr/>
                    <a:lstStyle/>
                    <a:p>
                      <a:r>
                        <a:rPr lang="en-US" sz="1000"/>
                        <a:t>75</a:t>
                      </a:r>
                    </a:p>
                  </a:txBody>
                  <a:tcPr/>
                </a:tc>
                <a:tc>
                  <a:txBody>
                    <a:bodyPr/>
                    <a:lstStyle/>
                    <a:p>
                      <a:r>
                        <a:rPr lang="en-US" sz="1000"/>
                        <a:t>1</a:t>
                      </a:r>
                    </a:p>
                  </a:txBody>
                  <a:tcPr/>
                </a:tc>
                <a:extLst>
                  <a:ext uri="{0D108BD9-81ED-4DB2-BD59-A6C34878D82A}">
                    <a16:rowId xmlns:a16="http://schemas.microsoft.com/office/drawing/2014/main" val="3684568077"/>
                  </a:ext>
                </a:extLst>
              </a:tr>
            </a:tbl>
          </a:graphicData>
        </a:graphic>
      </p:graphicFrame>
      <p:sp>
        <p:nvSpPr>
          <p:cNvPr id="4" name="Text Placeholder 3">
            <a:extLst>
              <a:ext uri="{FF2B5EF4-FFF2-40B4-BE49-F238E27FC236}">
                <a16:creationId xmlns:a16="http://schemas.microsoft.com/office/drawing/2014/main" id="{1CDA8056-445D-4669-BD2C-A6E54F6DAEEA}"/>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8947284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8C0E2-2D20-4E37-A002-E33A5653C0EE}"/>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2FE34DED-E3F9-43F5-8B54-ED644038A7E3}"/>
              </a:ext>
            </a:extLst>
          </p:cNvPr>
          <p:cNvGraphicFramePr>
            <a:graphicFrameLocks noGrp="1"/>
          </p:cNvGraphicFramePr>
          <p:nvPr>
            <p:ph type="tbl" sz="quarter" idx="13"/>
            <p:extLst>
              <p:ext uri="{D42A27DB-BD31-4B8C-83A1-F6EECF244321}">
                <p14:modId xmlns:p14="http://schemas.microsoft.com/office/powerpoint/2010/main" val="392696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3142047775"/>
                    </a:ext>
                  </a:extLst>
                </a:gridCol>
                <a:gridCol w="740665">
                  <a:extLst>
                    <a:ext uri="{9D8B030D-6E8A-4147-A177-3AD203B41FA5}">
                      <a16:colId xmlns:a16="http://schemas.microsoft.com/office/drawing/2014/main" val="3746798844"/>
                    </a:ext>
                  </a:extLst>
                </a:gridCol>
                <a:gridCol w="411480">
                  <a:extLst>
                    <a:ext uri="{9D8B030D-6E8A-4147-A177-3AD203B41FA5}">
                      <a16:colId xmlns:a16="http://schemas.microsoft.com/office/drawing/2014/main" val="507944447"/>
                    </a:ext>
                  </a:extLst>
                </a:gridCol>
                <a:gridCol w="740665">
                  <a:extLst>
                    <a:ext uri="{9D8B030D-6E8A-4147-A177-3AD203B41FA5}">
                      <a16:colId xmlns:a16="http://schemas.microsoft.com/office/drawing/2014/main" val="4225345346"/>
                    </a:ext>
                  </a:extLst>
                </a:gridCol>
                <a:gridCol w="411480">
                  <a:extLst>
                    <a:ext uri="{9D8B030D-6E8A-4147-A177-3AD203B41FA5}">
                      <a16:colId xmlns:a16="http://schemas.microsoft.com/office/drawing/2014/main" val="2907534600"/>
                    </a:ext>
                  </a:extLst>
                </a:gridCol>
                <a:gridCol w="411480">
                  <a:extLst>
                    <a:ext uri="{9D8B030D-6E8A-4147-A177-3AD203B41FA5}">
                      <a16:colId xmlns:a16="http://schemas.microsoft.com/office/drawing/2014/main" val="3132269313"/>
                    </a:ext>
                  </a:extLst>
                </a:gridCol>
                <a:gridCol w="411480">
                  <a:extLst>
                    <a:ext uri="{9D8B030D-6E8A-4147-A177-3AD203B41FA5}">
                      <a16:colId xmlns:a16="http://schemas.microsoft.com/office/drawing/2014/main" val="3421557055"/>
                    </a:ext>
                  </a:extLst>
                </a:gridCol>
                <a:gridCol w="411480">
                  <a:extLst>
                    <a:ext uri="{9D8B030D-6E8A-4147-A177-3AD203B41FA5}">
                      <a16:colId xmlns:a16="http://schemas.microsoft.com/office/drawing/2014/main" val="402310466"/>
                    </a:ext>
                  </a:extLst>
                </a:gridCol>
                <a:gridCol w="411480">
                  <a:extLst>
                    <a:ext uri="{9D8B030D-6E8A-4147-A177-3AD203B41FA5}">
                      <a16:colId xmlns:a16="http://schemas.microsoft.com/office/drawing/2014/main" val="951354955"/>
                    </a:ext>
                  </a:extLst>
                </a:gridCol>
                <a:gridCol w="411480">
                  <a:extLst>
                    <a:ext uri="{9D8B030D-6E8A-4147-A177-3AD203B41FA5}">
                      <a16:colId xmlns:a16="http://schemas.microsoft.com/office/drawing/2014/main" val="4091080538"/>
                    </a:ext>
                  </a:extLst>
                </a:gridCol>
                <a:gridCol w="411480">
                  <a:extLst>
                    <a:ext uri="{9D8B030D-6E8A-4147-A177-3AD203B41FA5}">
                      <a16:colId xmlns:a16="http://schemas.microsoft.com/office/drawing/2014/main" val="3554809277"/>
                    </a:ext>
                  </a:extLst>
                </a:gridCol>
                <a:gridCol w="411480">
                  <a:extLst>
                    <a:ext uri="{9D8B030D-6E8A-4147-A177-3AD203B41FA5}">
                      <a16:colId xmlns:a16="http://schemas.microsoft.com/office/drawing/2014/main" val="360043980"/>
                    </a:ext>
                  </a:extLst>
                </a:gridCol>
                <a:gridCol w="411480">
                  <a:extLst>
                    <a:ext uri="{9D8B030D-6E8A-4147-A177-3AD203B41FA5}">
                      <a16:colId xmlns:a16="http://schemas.microsoft.com/office/drawing/2014/main" val="1469912570"/>
                    </a:ext>
                  </a:extLst>
                </a:gridCol>
                <a:gridCol w="411480">
                  <a:extLst>
                    <a:ext uri="{9D8B030D-6E8A-4147-A177-3AD203B41FA5}">
                      <a16:colId xmlns:a16="http://schemas.microsoft.com/office/drawing/2014/main" val="38200299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40687268"/>
                  </a:ext>
                </a:extLst>
              </a:tr>
              <a:tr h="370840">
                <a:tc>
                  <a:txBody>
                    <a:bodyPr/>
                    <a:lstStyle/>
                    <a:p>
                      <a:r>
                        <a:rPr lang="en-US" sz="1000"/>
                        <a:t>Tokio Marine North America Services</a:t>
                      </a:r>
                    </a:p>
                  </a:txBody>
                  <a:tcPr/>
                </a:tc>
                <a:tc>
                  <a:txBody>
                    <a:bodyPr/>
                    <a:lstStyle/>
                    <a:p>
                      <a:r>
                        <a:rPr lang="en-US" sz="1000"/>
                        <a:t>168</a:t>
                      </a:r>
                    </a:p>
                  </a:txBody>
                  <a:tcPr/>
                </a:tc>
                <a:tc>
                  <a:txBody>
                    <a:bodyPr/>
                    <a:lstStyle/>
                    <a:p>
                      <a:r>
                        <a:rPr lang="en-US" sz="1000"/>
                        <a:t>0</a:t>
                      </a:r>
                    </a:p>
                  </a:txBody>
                  <a:tcPr/>
                </a:tc>
                <a:tc>
                  <a:txBody>
                    <a:bodyPr/>
                    <a:lstStyle/>
                    <a:p>
                      <a:r>
                        <a:rPr lang="en-US" sz="1000"/>
                        <a:t>195</a:t>
                      </a:r>
                    </a:p>
                  </a:txBody>
                  <a:tcPr/>
                </a:tc>
                <a:tc>
                  <a:txBody>
                    <a:bodyPr/>
                    <a:lstStyle/>
                    <a:p>
                      <a:r>
                        <a:rPr lang="en-US" sz="1000"/>
                        <a:t>1</a:t>
                      </a:r>
                    </a:p>
                  </a:txBody>
                  <a:tcPr/>
                </a:tc>
                <a:tc>
                  <a:txBody>
                    <a:bodyPr/>
                    <a:lstStyle/>
                    <a:p>
                      <a:r>
                        <a:rPr lang="en-US" sz="1000"/>
                        <a:t>9</a:t>
                      </a:r>
                    </a:p>
                  </a:txBody>
                  <a:tcPr/>
                </a:tc>
                <a:tc>
                  <a:txBody>
                    <a:bodyPr/>
                    <a:lstStyle/>
                    <a:p>
                      <a:r>
                        <a:rPr lang="en-US" sz="1000"/>
                        <a:t>67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4.6296 %</a:t>
                      </a:r>
                    </a:p>
                  </a:txBody>
                  <a:tcPr/>
                </a:tc>
                <a:tc>
                  <a:txBody>
                    <a:bodyPr/>
                    <a:lstStyle/>
                    <a:p>
                      <a:r>
                        <a:rPr lang="en-US" sz="1000"/>
                        <a:t>0.0 %</a:t>
                      </a:r>
                    </a:p>
                  </a:txBody>
                  <a:tcPr/>
                </a:tc>
                <a:extLst>
                  <a:ext uri="{0D108BD9-81ED-4DB2-BD59-A6C34878D82A}">
                    <a16:rowId xmlns:a16="http://schemas.microsoft.com/office/drawing/2014/main" val="3526912987"/>
                  </a:ext>
                </a:extLst>
              </a:tr>
            </a:tbl>
          </a:graphicData>
        </a:graphic>
      </p:graphicFrame>
      <p:sp>
        <p:nvSpPr>
          <p:cNvPr id="4" name="Text Placeholder 3">
            <a:extLst>
              <a:ext uri="{FF2B5EF4-FFF2-40B4-BE49-F238E27FC236}">
                <a16:creationId xmlns:a16="http://schemas.microsoft.com/office/drawing/2014/main" id="{CFE9503B-3458-4BC9-BDAA-BD2B96C2DC25}"/>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83479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E5661-043E-4A11-84E3-563BC38AC11A}"/>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F63B15D5-A61C-4502-9D49-FEBFCFEFB3E3}"/>
              </a:ext>
            </a:extLst>
          </p:cNvPr>
          <p:cNvGraphicFramePr>
            <a:graphicFrameLocks noGrp="1"/>
          </p:cNvGraphicFramePr>
          <p:nvPr>
            <p:ph type="tbl" sz="quarter" idx="13"/>
            <p:extLst>
              <p:ext uri="{D42A27DB-BD31-4B8C-83A1-F6EECF244321}">
                <p14:modId xmlns:p14="http://schemas.microsoft.com/office/powerpoint/2010/main" val="3775174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73080021"/>
                    </a:ext>
                  </a:extLst>
                </a:gridCol>
                <a:gridCol w="1234440">
                  <a:extLst>
                    <a:ext uri="{9D8B030D-6E8A-4147-A177-3AD203B41FA5}">
                      <a16:colId xmlns:a16="http://schemas.microsoft.com/office/drawing/2014/main" val="3610746150"/>
                    </a:ext>
                  </a:extLst>
                </a:gridCol>
                <a:gridCol w="905256">
                  <a:extLst>
                    <a:ext uri="{9D8B030D-6E8A-4147-A177-3AD203B41FA5}">
                      <a16:colId xmlns:a16="http://schemas.microsoft.com/office/drawing/2014/main" val="3159102177"/>
                    </a:ext>
                  </a:extLst>
                </a:gridCol>
                <a:gridCol w="411480">
                  <a:extLst>
                    <a:ext uri="{9D8B030D-6E8A-4147-A177-3AD203B41FA5}">
                      <a16:colId xmlns:a16="http://schemas.microsoft.com/office/drawing/2014/main" val="1878144794"/>
                    </a:ext>
                  </a:extLst>
                </a:gridCol>
                <a:gridCol w="411480">
                  <a:extLst>
                    <a:ext uri="{9D8B030D-6E8A-4147-A177-3AD203B41FA5}">
                      <a16:colId xmlns:a16="http://schemas.microsoft.com/office/drawing/2014/main" val="647315949"/>
                    </a:ext>
                  </a:extLst>
                </a:gridCol>
                <a:gridCol w="411480">
                  <a:extLst>
                    <a:ext uri="{9D8B030D-6E8A-4147-A177-3AD203B41FA5}">
                      <a16:colId xmlns:a16="http://schemas.microsoft.com/office/drawing/2014/main" val="3817604463"/>
                    </a:ext>
                  </a:extLst>
                </a:gridCol>
                <a:gridCol w="411480">
                  <a:extLst>
                    <a:ext uri="{9D8B030D-6E8A-4147-A177-3AD203B41FA5}">
                      <a16:colId xmlns:a16="http://schemas.microsoft.com/office/drawing/2014/main" val="1556503323"/>
                    </a:ext>
                  </a:extLst>
                </a:gridCol>
                <a:gridCol w="411480">
                  <a:extLst>
                    <a:ext uri="{9D8B030D-6E8A-4147-A177-3AD203B41FA5}">
                      <a16:colId xmlns:a16="http://schemas.microsoft.com/office/drawing/2014/main" val="998499539"/>
                    </a:ext>
                  </a:extLst>
                </a:gridCol>
                <a:gridCol w="411480">
                  <a:extLst>
                    <a:ext uri="{9D8B030D-6E8A-4147-A177-3AD203B41FA5}">
                      <a16:colId xmlns:a16="http://schemas.microsoft.com/office/drawing/2014/main" val="1685597136"/>
                    </a:ext>
                  </a:extLst>
                </a:gridCol>
                <a:gridCol w="411480">
                  <a:extLst>
                    <a:ext uri="{9D8B030D-6E8A-4147-A177-3AD203B41FA5}">
                      <a16:colId xmlns:a16="http://schemas.microsoft.com/office/drawing/2014/main" val="2789812977"/>
                    </a:ext>
                  </a:extLst>
                </a:gridCol>
                <a:gridCol w="411480">
                  <a:extLst>
                    <a:ext uri="{9D8B030D-6E8A-4147-A177-3AD203B41FA5}">
                      <a16:colId xmlns:a16="http://schemas.microsoft.com/office/drawing/2014/main" val="1135973219"/>
                    </a:ext>
                  </a:extLst>
                </a:gridCol>
                <a:gridCol w="411480">
                  <a:extLst>
                    <a:ext uri="{9D8B030D-6E8A-4147-A177-3AD203B41FA5}">
                      <a16:colId xmlns:a16="http://schemas.microsoft.com/office/drawing/2014/main" val="2859142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58205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- 2023-12-08 11:50:28</a:t>
                      </a:r>
                      <a:r>
                        <a:rPr kumimoji="0" lang="en-US" sz="1000" b="0" i="0" u="none" strike="noStrike" kern="1200" cap="none" spc="0" normalizeH="0" baseline="0" noProof="0">
                          <a:ln>
                            <a:noFill/>
                          </a:ln>
                          <a:solidFill>
                            <a:prstClr val="black"/>
                          </a:solidFill>
                          <a:effectLst/>
                          <a:uLnTx/>
                          <a:uFillTx/>
                          <a:latin typeface="Calibri"/>
                          <a:ea typeface="+mn-ea"/>
                          <a:cs typeface="+mn-cs"/>
                        </a:rPr>
                        <a:t>
 2023 has been a great year for TMNAS! We just got 3RD PLACE in the Central Penn Business Journal ‘s Best Places to Work in PA 2023 awards! 
Last night, our HR team made their way to Lancaster, PA to attend the celebratory awards dinner. This is our 10th time making the #bptwinpa list. This year, we were nominated in the Large Employers category with 45 other companies! 
We are so thrilled with our 3rd place win! Thank you to all of our employees for being the life of our workplace!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https://quintly-eu-image-storage.s3.amazonaws.com/a1eb1edaae3e86ca5d45b34001303599/39c8180e3df76619167e9422ef398258.jpg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159182980"/>
                  </a:ext>
                </a:extLst>
              </a:tr>
            </a:tbl>
          </a:graphicData>
        </a:graphic>
      </p:graphicFrame>
      <p:sp>
        <p:nvSpPr>
          <p:cNvPr id="4" name="Text Placeholder 3">
            <a:extLst>
              <a:ext uri="{FF2B5EF4-FFF2-40B4-BE49-F238E27FC236}">
                <a16:creationId xmlns:a16="http://schemas.microsoft.com/office/drawing/2014/main" id="{B3EFDFE9-F4F7-49EC-970C-9CC9A6C43013}"/>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0984302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6ED76-69AE-4A79-84C4-2B495E024B26}"/>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C92AAD72-B343-4EC3-834A-ED531D323B20}"/>
              </a:ext>
            </a:extLst>
          </p:cNvPr>
          <p:cNvGraphicFramePr>
            <a:graphicFrameLocks noGrp="1"/>
          </p:cNvGraphicFramePr>
          <p:nvPr>
            <p:ph type="tbl" sz="quarter" idx="13"/>
            <p:extLst>
              <p:ext uri="{D42A27DB-BD31-4B8C-83A1-F6EECF244321}">
                <p14:modId xmlns:p14="http://schemas.microsoft.com/office/powerpoint/2010/main" val="210777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75051005"/>
                    </a:ext>
                  </a:extLst>
                </a:gridCol>
                <a:gridCol w="1234440">
                  <a:extLst>
                    <a:ext uri="{9D8B030D-6E8A-4147-A177-3AD203B41FA5}">
                      <a16:colId xmlns:a16="http://schemas.microsoft.com/office/drawing/2014/main" val="3149800959"/>
                    </a:ext>
                  </a:extLst>
                </a:gridCol>
                <a:gridCol w="905256">
                  <a:extLst>
                    <a:ext uri="{9D8B030D-6E8A-4147-A177-3AD203B41FA5}">
                      <a16:colId xmlns:a16="http://schemas.microsoft.com/office/drawing/2014/main" val="3670917587"/>
                    </a:ext>
                  </a:extLst>
                </a:gridCol>
                <a:gridCol w="411480">
                  <a:extLst>
                    <a:ext uri="{9D8B030D-6E8A-4147-A177-3AD203B41FA5}">
                      <a16:colId xmlns:a16="http://schemas.microsoft.com/office/drawing/2014/main" val="36915259"/>
                    </a:ext>
                  </a:extLst>
                </a:gridCol>
                <a:gridCol w="411480">
                  <a:extLst>
                    <a:ext uri="{9D8B030D-6E8A-4147-A177-3AD203B41FA5}">
                      <a16:colId xmlns:a16="http://schemas.microsoft.com/office/drawing/2014/main" val="2696187851"/>
                    </a:ext>
                  </a:extLst>
                </a:gridCol>
                <a:gridCol w="411480">
                  <a:extLst>
                    <a:ext uri="{9D8B030D-6E8A-4147-A177-3AD203B41FA5}">
                      <a16:colId xmlns:a16="http://schemas.microsoft.com/office/drawing/2014/main" val="4246697961"/>
                    </a:ext>
                  </a:extLst>
                </a:gridCol>
                <a:gridCol w="411480">
                  <a:extLst>
                    <a:ext uri="{9D8B030D-6E8A-4147-A177-3AD203B41FA5}">
                      <a16:colId xmlns:a16="http://schemas.microsoft.com/office/drawing/2014/main" val="4046214015"/>
                    </a:ext>
                  </a:extLst>
                </a:gridCol>
                <a:gridCol w="411480">
                  <a:extLst>
                    <a:ext uri="{9D8B030D-6E8A-4147-A177-3AD203B41FA5}">
                      <a16:colId xmlns:a16="http://schemas.microsoft.com/office/drawing/2014/main" val="1305238908"/>
                    </a:ext>
                  </a:extLst>
                </a:gridCol>
                <a:gridCol w="411480">
                  <a:extLst>
                    <a:ext uri="{9D8B030D-6E8A-4147-A177-3AD203B41FA5}">
                      <a16:colId xmlns:a16="http://schemas.microsoft.com/office/drawing/2014/main" val="3256668639"/>
                    </a:ext>
                  </a:extLst>
                </a:gridCol>
                <a:gridCol w="411480">
                  <a:extLst>
                    <a:ext uri="{9D8B030D-6E8A-4147-A177-3AD203B41FA5}">
                      <a16:colId xmlns:a16="http://schemas.microsoft.com/office/drawing/2014/main" val="2483684715"/>
                    </a:ext>
                  </a:extLst>
                </a:gridCol>
                <a:gridCol w="411480">
                  <a:extLst>
                    <a:ext uri="{9D8B030D-6E8A-4147-A177-3AD203B41FA5}">
                      <a16:colId xmlns:a16="http://schemas.microsoft.com/office/drawing/2014/main" val="238239891"/>
                    </a:ext>
                  </a:extLst>
                </a:gridCol>
                <a:gridCol w="411480">
                  <a:extLst>
                    <a:ext uri="{9D8B030D-6E8A-4147-A177-3AD203B41FA5}">
                      <a16:colId xmlns:a16="http://schemas.microsoft.com/office/drawing/2014/main" val="3904218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1513347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- 2023-12-29 09:10:23</a:t>
                      </a:r>
                      <a:r>
                        <a:rPr kumimoji="0" lang="en-US" sz="1000" b="0" i="0" u="none" strike="noStrike" kern="1200" cap="none" spc="0" normalizeH="0" baseline="0" noProof="0">
                          <a:ln>
                            <a:noFill/>
                          </a:ln>
                          <a:solidFill>
                            <a:prstClr val="black"/>
                          </a:solidFill>
                          <a:effectLst/>
                          <a:uLnTx/>
                          <a:uFillTx/>
                          <a:latin typeface="Calibri"/>
                          <a:ea typeface="+mn-ea"/>
                          <a:cs typeface="+mn-cs"/>
                        </a:rPr>
                        <a:t>
 Our offices will close early at 3 p.m. local time today and we will be closed on Monday, January 1st. We hope everyone enjoys their New Year's celebrations!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https://quintly-eu-image-storage.s3.amazonaws.com/a1eb1edaae3e86ca5d45b34001303599/5ff749674740dba9d0c837f871ca5b86.jpg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000196195"/>
                  </a:ext>
                </a:extLst>
              </a:tr>
            </a:tbl>
          </a:graphicData>
        </a:graphic>
      </p:graphicFrame>
      <p:sp>
        <p:nvSpPr>
          <p:cNvPr id="4" name="Text Placeholder 3">
            <a:extLst>
              <a:ext uri="{FF2B5EF4-FFF2-40B4-BE49-F238E27FC236}">
                <a16:creationId xmlns:a16="http://schemas.microsoft.com/office/drawing/2014/main" id="{B7434882-B1A8-4EE1-9B7A-05C915907BC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1481241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914CD-661C-42E9-8101-381D9BBB282C}"/>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A0B6A1DF-F0FC-4097-AC97-ADCE7F591536}"/>
              </a:ext>
            </a:extLst>
          </p:cNvPr>
          <p:cNvGraphicFramePr>
            <a:graphicFrameLocks noGrp="1"/>
          </p:cNvGraphicFramePr>
          <p:nvPr>
            <p:ph type="tbl" sz="quarter" idx="13"/>
            <p:extLst>
              <p:ext uri="{D42A27DB-BD31-4B8C-83A1-F6EECF244321}">
                <p14:modId xmlns:p14="http://schemas.microsoft.com/office/powerpoint/2010/main" val="64819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68835132"/>
                    </a:ext>
                  </a:extLst>
                </a:gridCol>
                <a:gridCol w="1234440">
                  <a:extLst>
                    <a:ext uri="{9D8B030D-6E8A-4147-A177-3AD203B41FA5}">
                      <a16:colId xmlns:a16="http://schemas.microsoft.com/office/drawing/2014/main" val="3777114375"/>
                    </a:ext>
                  </a:extLst>
                </a:gridCol>
                <a:gridCol w="905256">
                  <a:extLst>
                    <a:ext uri="{9D8B030D-6E8A-4147-A177-3AD203B41FA5}">
                      <a16:colId xmlns:a16="http://schemas.microsoft.com/office/drawing/2014/main" val="759743276"/>
                    </a:ext>
                  </a:extLst>
                </a:gridCol>
                <a:gridCol w="411480">
                  <a:extLst>
                    <a:ext uri="{9D8B030D-6E8A-4147-A177-3AD203B41FA5}">
                      <a16:colId xmlns:a16="http://schemas.microsoft.com/office/drawing/2014/main" val="2937702907"/>
                    </a:ext>
                  </a:extLst>
                </a:gridCol>
                <a:gridCol w="411480">
                  <a:extLst>
                    <a:ext uri="{9D8B030D-6E8A-4147-A177-3AD203B41FA5}">
                      <a16:colId xmlns:a16="http://schemas.microsoft.com/office/drawing/2014/main" val="296155605"/>
                    </a:ext>
                  </a:extLst>
                </a:gridCol>
                <a:gridCol w="411480">
                  <a:extLst>
                    <a:ext uri="{9D8B030D-6E8A-4147-A177-3AD203B41FA5}">
                      <a16:colId xmlns:a16="http://schemas.microsoft.com/office/drawing/2014/main" val="3965529112"/>
                    </a:ext>
                  </a:extLst>
                </a:gridCol>
                <a:gridCol w="411480">
                  <a:extLst>
                    <a:ext uri="{9D8B030D-6E8A-4147-A177-3AD203B41FA5}">
                      <a16:colId xmlns:a16="http://schemas.microsoft.com/office/drawing/2014/main" val="1984120484"/>
                    </a:ext>
                  </a:extLst>
                </a:gridCol>
                <a:gridCol w="411480">
                  <a:extLst>
                    <a:ext uri="{9D8B030D-6E8A-4147-A177-3AD203B41FA5}">
                      <a16:colId xmlns:a16="http://schemas.microsoft.com/office/drawing/2014/main" val="1081104057"/>
                    </a:ext>
                  </a:extLst>
                </a:gridCol>
                <a:gridCol w="411480">
                  <a:extLst>
                    <a:ext uri="{9D8B030D-6E8A-4147-A177-3AD203B41FA5}">
                      <a16:colId xmlns:a16="http://schemas.microsoft.com/office/drawing/2014/main" val="1098504413"/>
                    </a:ext>
                  </a:extLst>
                </a:gridCol>
                <a:gridCol w="411480">
                  <a:extLst>
                    <a:ext uri="{9D8B030D-6E8A-4147-A177-3AD203B41FA5}">
                      <a16:colId xmlns:a16="http://schemas.microsoft.com/office/drawing/2014/main" val="1686029986"/>
                    </a:ext>
                  </a:extLst>
                </a:gridCol>
                <a:gridCol w="411480">
                  <a:extLst>
                    <a:ext uri="{9D8B030D-6E8A-4147-A177-3AD203B41FA5}">
                      <a16:colId xmlns:a16="http://schemas.microsoft.com/office/drawing/2014/main" val="1609658925"/>
                    </a:ext>
                  </a:extLst>
                </a:gridCol>
                <a:gridCol w="411480">
                  <a:extLst>
                    <a:ext uri="{9D8B030D-6E8A-4147-A177-3AD203B41FA5}">
                      <a16:colId xmlns:a16="http://schemas.microsoft.com/office/drawing/2014/main" val="367652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328671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- 2023-12-20 17:06:52</a:t>
                      </a:r>
                      <a:r>
                        <a:rPr kumimoji="0" lang="en-US" sz="1000" b="0" i="0" u="none" strike="noStrike" kern="1200" cap="none" spc="0" normalizeH="0" baseline="0" noProof="0">
                          <a:ln>
                            <a:noFill/>
                          </a:ln>
                          <a:solidFill>
                            <a:prstClr val="black"/>
                          </a:solidFill>
                          <a:effectLst/>
                          <a:uLnTx/>
                          <a:uFillTx/>
                          <a:latin typeface="Calibri"/>
                          <a:ea typeface="+mn-ea"/>
                          <a:cs typeface="+mn-cs"/>
                        </a:rPr>
                        <a:t>
 One week ago, TMNAS hosted our Annual Awards ceremony where we recognized the winners of our All Around Awesome, Collaboration, and Customer-Centric Excellence award categories. Our employees and Group Company customers were given the opportunity to nominate TMNAS employees who practice excellent customer service, exhibit dedication and commitment, are actively involved, and show up to work with a positive, can-do attitude everyday. Congratulations to this year’s nominees and winners! They truly demonstrate what it means #ToBeAGoodCompany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https://quintly-eu-image-storage.s3.amazonaws.com/a1eb1edaae3e86ca5d45b34001303599/60fef4f873292d56f0832012d0892bb9.jpg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01/04/2024 09:48:57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166476774"/>
                  </a:ext>
                </a:extLst>
              </a:tr>
            </a:tbl>
          </a:graphicData>
        </a:graphic>
      </p:graphicFrame>
      <p:sp>
        <p:nvSpPr>
          <p:cNvPr id="4" name="Text Placeholder 3">
            <a:extLst>
              <a:ext uri="{FF2B5EF4-FFF2-40B4-BE49-F238E27FC236}">
                <a16:creationId xmlns:a16="http://schemas.microsoft.com/office/drawing/2014/main" id="{D0F8E410-C193-4621-B31F-7B2FEAFFCD91}"/>
              </a:ext>
            </a:extLst>
          </p:cNvPr>
          <p:cNvSpPr>
            <a:spLocks noGrp="1"/>
          </p:cNvSpPr>
          <p:nvPr>
            <p:ph type="body" sz="quarter" idx="14"/>
          </p:nvPr>
        </p:nvSpPr>
        <p:spPr/>
        <p:txBody>
          <a:bodyPr/>
          <a:lstStyle/>
          <a:p>
            <a:r>
              <a:rPr lang="en-US"/>
              <a:t>12/01/2023 - 12/31/2023</a:t>
            </a:r>
          </a:p>
        </p:txBody>
      </p:sp>
    </p:spTree>
    <p:extLst>
      <p:ext uri="{BB962C8B-B14F-4D97-AF65-F5344CB8AC3E}">
        <p14:creationId xmlns:p14="http://schemas.microsoft.com/office/powerpoint/2010/main" val="32708424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7D523-23C9-4980-B9E4-BB33C11B35EE}"/>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F9F4942A-D32F-462F-BC57-1DBBBA06CA2C}"/>
              </a:ext>
            </a:extLst>
          </p:cNvPr>
          <p:cNvGraphicFramePr>
            <a:graphicFrameLocks noGrp="1"/>
          </p:cNvGraphicFramePr>
          <p:nvPr>
            <p:ph type="chart" sz="quarter" idx="13"/>
            <p:extLst>
              <p:ext uri="{D42A27DB-BD31-4B8C-83A1-F6EECF244321}">
                <p14:modId xmlns:p14="http://schemas.microsoft.com/office/powerpoint/2010/main" val="2969300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C8D12F-F435-432B-9DA0-C5A93BD8A8F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E205A06-1E93-4199-8970-9254762788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2915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752B6-618A-4B2A-81F0-972109096E3A}"/>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E35A873C-1281-4849-81D5-6CFFA28E558C}"/>
              </a:ext>
            </a:extLst>
          </p:cNvPr>
          <p:cNvGraphicFramePr>
            <a:graphicFrameLocks noGrp="1"/>
          </p:cNvGraphicFramePr>
          <p:nvPr>
            <p:ph type="chart" sz="quarter" idx="13"/>
            <p:extLst>
              <p:ext uri="{D42A27DB-BD31-4B8C-83A1-F6EECF244321}">
                <p14:modId xmlns:p14="http://schemas.microsoft.com/office/powerpoint/2010/main" val="3798920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9C4CFA-9026-49B8-8C58-E91289B1478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CB8E1C-470E-4BF2-BAA4-72997FF096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038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EA047-B504-43A7-88CD-04A10FAB6AB8}"/>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7569C938-0D56-4D31-B82C-C71CE9DB1B45}"/>
              </a:ext>
            </a:extLst>
          </p:cNvPr>
          <p:cNvGraphicFramePr>
            <a:graphicFrameLocks noGrp="1"/>
          </p:cNvGraphicFramePr>
          <p:nvPr>
            <p:ph type="chart" sz="quarter" idx="13"/>
            <p:extLst>
              <p:ext uri="{D42A27DB-BD31-4B8C-83A1-F6EECF244321}">
                <p14:modId xmlns:p14="http://schemas.microsoft.com/office/powerpoint/2010/main" val="3036155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64F15F-DB8C-47C0-87B1-4995ACCB9AD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5CAC5EA-714B-4017-8DEA-211BF29E00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7894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3354A-FF7F-4D78-A595-16FF2B30A5F8}"/>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CD400EDC-BF04-4119-99D1-8A066D4C39BB}"/>
              </a:ext>
            </a:extLst>
          </p:cNvPr>
          <p:cNvGraphicFramePr>
            <a:graphicFrameLocks noGrp="1"/>
          </p:cNvGraphicFramePr>
          <p:nvPr>
            <p:ph type="chart" sz="quarter" idx="13"/>
            <p:extLst>
              <p:ext uri="{D42A27DB-BD31-4B8C-83A1-F6EECF244321}">
                <p14:modId xmlns:p14="http://schemas.microsoft.com/office/powerpoint/2010/main" val="383849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EC4FEE-196C-4C6E-BC86-C7F3E913435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487B5F6-AC88-4B77-B190-A3B7A20659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2312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2369</Words>
  <Application>Microsoft Office PowerPoint</Application>
  <PresentationFormat>On-screen Show (4:3)</PresentationFormat>
  <Paragraphs>446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3</vt:lpstr>
      <vt:lpstr>Twitter Own and Retweeted Tweets Table | TMNAS - 2 of 3</vt:lpstr>
      <vt:lpstr>Twitter Own and Retweeted Tweets Table | TMNAS - 3 of 3</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3</vt:lpstr>
      <vt:lpstr>LinkedIn Posts Table | TMNAS - 2 of 3</vt:lpstr>
      <vt:lpstr>LinkedIn Posts Table | TMNAS - 3 of 3</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Top Instagram Posts Table | TMNAS - 1 of 3</vt:lpstr>
      <vt:lpstr>Instagram Top Instagram Posts Table | TMNAS - 2 of 3</vt:lpstr>
      <vt:lpstr>Instagram Top Instagram Posts Table | TMNAS - 3 of 3</vt:lpstr>
      <vt:lpstr>Instagram Stories Key Metrics Table | TMNAS</vt:lpstr>
      <vt:lpstr>Instagram Stories Table  | TMNAS</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2024-01-04T19:30:59Z</dcterms:created>
  <dcterms:modified xsi:type="dcterms:W3CDTF">2024-01-04T19:31:50Z</dcterms:modified>
</cp:coreProperties>
</file>