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45261</c:v>
                </c:pt>
              </c:numCache>
            </c:numRef>
          </c:cat>
          <c:val>
            <c:numRef>
              <c:f>Sheet1!$B$2</c:f>
              <c:numCache>
                <c:formatCode>General</c:formatCode>
                <c:ptCount val="1"/>
                <c:pt idx="0">
                  <c:v>168</c:v>
                </c:pt>
              </c:numCache>
            </c:numRef>
          </c:val>
          <c:extLst>
            <c:ext xmlns:c16="http://schemas.microsoft.com/office/drawing/2014/chart" uri="{C3380CC4-5D6E-409C-BE32-E72D297353CC}">
              <c16:uniqueId val="{00000000-F7C9-4387-8E52-B2DB79A74A8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45261</c:v>
                </c:pt>
              </c:numCache>
            </c:numRef>
          </c:cat>
          <c:val>
            <c:numRef>
              <c:f>Sheet1!$C$2</c:f>
              <c:numCache>
                <c:formatCode>General</c:formatCode>
                <c:ptCount val="1"/>
                <c:pt idx="0">
                  <c:v>541</c:v>
                </c:pt>
              </c:numCache>
            </c:numRef>
          </c:val>
          <c:extLst>
            <c:ext xmlns:c16="http://schemas.microsoft.com/office/drawing/2014/chart" uri="{C3380CC4-5D6E-409C-BE32-E72D297353CC}">
              <c16:uniqueId val="{00000001-F7C9-4387-8E52-B2DB79A74A8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45261</c:v>
                </c:pt>
              </c:numCache>
            </c:numRef>
          </c:cat>
          <c:val>
            <c:numRef>
              <c:f>Sheet1!$D$2</c:f>
              <c:numCache>
                <c:formatCode>General</c:formatCode>
                <c:ptCount val="1"/>
                <c:pt idx="0">
                  <c:v>16568</c:v>
                </c:pt>
              </c:numCache>
            </c:numRef>
          </c:val>
          <c:extLst>
            <c:ext xmlns:c16="http://schemas.microsoft.com/office/drawing/2014/chart" uri="{C3380CC4-5D6E-409C-BE32-E72D297353CC}">
              <c16:uniqueId val="{00000002-F7C9-4387-8E52-B2DB79A74A8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45261</c:v>
                </c:pt>
              </c:numCache>
            </c:numRef>
          </c:cat>
          <c:val>
            <c:numRef>
              <c:f>Sheet1!$E$2</c:f>
              <c:numCache>
                <c:formatCode>General</c:formatCode>
                <c:ptCount val="1"/>
                <c:pt idx="0">
                  <c:v>192</c:v>
                </c:pt>
              </c:numCache>
            </c:numRef>
          </c:val>
          <c:extLst>
            <c:ext xmlns:c16="http://schemas.microsoft.com/office/drawing/2014/chart" uri="{C3380CC4-5D6E-409C-BE32-E72D297353CC}">
              <c16:uniqueId val="{00000003-F7C9-4387-8E52-B2DB79A74A87}"/>
            </c:ext>
          </c:extLst>
        </c:ser>
        <c:dLbls>
          <c:showLegendKey val="0"/>
          <c:showVal val="0"/>
          <c:showCatName val="0"/>
          <c:showSerName val="0"/>
          <c:showPercent val="0"/>
          <c:showBubbleSize val="0"/>
        </c:dLbls>
        <c:gapWidth val="219"/>
        <c:overlap val="-27"/>
        <c:axId val="382368936"/>
        <c:axId val="384105864"/>
      </c:barChart>
      <c:dateAx>
        <c:axId val="382368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05864"/>
        <c:crosses val="autoZero"/>
        <c:auto val="1"/>
        <c:lblOffset val="100"/>
        <c:baseTimeUnit val="days"/>
      </c:dateAx>
      <c:valAx>
        <c:axId val="38410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6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c:v>
                </c:pt>
                <c:pt idx="1">
                  <c:v>1</c:v>
                </c:pt>
                <c:pt idx="2">
                  <c:v>1</c:v>
                </c:pt>
                <c:pt idx="3">
                  <c:v>-2</c:v>
                </c:pt>
                <c:pt idx="4">
                  <c:v>2</c:v>
                </c:pt>
                <c:pt idx="5">
                  <c:v>0</c:v>
                </c:pt>
                <c:pt idx="6">
                  <c:v>2</c:v>
                </c:pt>
                <c:pt idx="7">
                  <c:v>1</c:v>
                </c:pt>
                <c:pt idx="8">
                  <c:v>4</c:v>
                </c:pt>
                <c:pt idx="9">
                  <c:v>3</c:v>
                </c:pt>
                <c:pt idx="10">
                  <c:v>2</c:v>
                </c:pt>
                <c:pt idx="11">
                  <c:v>0</c:v>
                </c:pt>
              </c:numCache>
            </c:numRef>
          </c:val>
          <c:extLst>
            <c:ext xmlns:c16="http://schemas.microsoft.com/office/drawing/2014/chart" uri="{C3380CC4-5D6E-409C-BE32-E72D297353CC}">
              <c16:uniqueId val="{00000000-556E-4EC5-BFFE-E7C09C427EC2}"/>
            </c:ext>
          </c:extLst>
        </c:ser>
        <c:dLbls>
          <c:showLegendKey val="0"/>
          <c:showVal val="0"/>
          <c:showCatName val="0"/>
          <c:showSerName val="0"/>
          <c:showPercent val="0"/>
          <c:showBubbleSize val="0"/>
        </c:dLbls>
        <c:gapWidth val="219"/>
        <c:overlap val="-27"/>
        <c:axId val="389251496"/>
        <c:axId val="389253464"/>
      </c:barChart>
      <c:dateAx>
        <c:axId val="389251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53464"/>
        <c:crosses val="autoZero"/>
        <c:auto val="1"/>
        <c:lblOffset val="100"/>
        <c:baseTimeUnit val="months"/>
      </c:dateAx>
      <c:valAx>
        <c:axId val="38925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51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c:v>
                </c:pt>
                <c:pt idx="2">
                  <c:v>0</c:v>
                </c:pt>
                <c:pt idx="3">
                  <c:v>1</c:v>
                </c:pt>
                <c:pt idx="4">
                  <c:v>0</c:v>
                </c:pt>
                <c:pt idx="5">
                  <c:v>0</c:v>
                </c:pt>
                <c:pt idx="6">
                  <c:v>1</c:v>
                </c:pt>
                <c:pt idx="7">
                  <c:v>1</c:v>
                </c:pt>
                <c:pt idx="8">
                  <c:v>1</c:v>
                </c:pt>
                <c:pt idx="9">
                  <c:v>1</c:v>
                </c:pt>
                <c:pt idx="10">
                  <c:v>1</c:v>
                </c:pt>
                <c:pt idx="11">
                  <c:v>2</c:v>
                </c:pt>
              </c:numCache>
            </c:numRef>
          </c:val>
          <c:extLst>
            <c:ext xmlns:c16="http://schemas.microsoft.com/office/drawing/2014/chart" uri="{C3380CC4-5D6E-409C-BE32-E72D297353CC}">
              <c16:uniqueId val="{00000000-960B-403B-A42E-B83185719856}"/>
            </c:ext>
          </c:extLst>
        </c:ser>
        <c:dLbls>
          <c:showLegendKey val="0"/>
          <c:showVal val="0"/>
          <c:showCatName val="0"/>
          <c:showSerName val="0"/>
          <c:showPercent val="0"/>
          <c:showBubbleSize val="0"/>
        </c:dLbls>
        <c:gapWidth val="219"/>
        <c:overlap val="-27"/>
        <c:axId val="391235448"/>
        <c:axId val="391230856"/>
      </c:barChart>
      <c:dateAx>
        <c:axId val="39123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0856"/>
        <c:crosses val="autoZero"/>
        <c:auto val="1"/>
        <c:lblOffset val="100"/>
        <c:baseTimeUnit val="months"/>
      </c:dateAx>
      <c:valAx>
        <c:axId val="39123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23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c:v>
                </c:pt>
                <c:pt idx="1">
                  <c:v>26</c:v>
                </c:pt>
                <c:pt idx="2">
                  <c:v>9</c:v>
                </c:pt>
                <c:pt idx="3">
                  <c:v>11</c:v>
                </c:pt>
                <c:pt idx="4">
                  <c:v>10</c:v>
                </c:pt>
                <c:pt idx="5">
                  <c:v>10</c:v>
                </c:pt>
                <c:pt idx="6">
                  <c:v>12</c:v>
                </c:pt>
                <c:pt idx="7">
                  <c:v>12</c:v>
                </c:pt>
                <c:pt idx="8">
                  <c:v>12</c:v>
                </c:pt>
                <c:pt idx="9">
                  <c:v>24</c:v>
                </c:pt>
                <c:pt idx="10">
                  <c:v>25</c:v>
                </c:pt>
                <c:pt idx="11">
                  <c:v>22</c:v>
                </c:pt>
              </c:numCache>
            </c:numRef>
          </c:val>
          <c:extLst>
            <c:ext xmlns:c16="http://schemas.microsoft.com/office/drawing/2014/chart" uri="{C3380CC4-5D6E-409C-BE32-E72D297353CC}">
              <c16:uniqueId val="{00000000-0900-4DEF-B70F-32B7229A3282}"/>
            </c:ext>
          </c:extLst>
        </c:ser>
        <c:dLbls>
          <c:showLegendKey val="0"/>
          <c:showVal val="0"/>
          <c:showCatName val="0"/>
          <c:showSerName val="0"/>
          <c:showPercent val="0"/>
          <c:showBubbleSize val="0"/>
        </c:dLbls>
        <c:gapWidth val="219"/>
        <c:overlap val="-27"/>
        <c:axId val="395774176"/>
        <c:axId val="395774832"/>
      </c:barChart>
      <c:catAx>
        <c:axId val="39577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74832"/>
        <c:crosses val="autoZero"/>
        <c:auto val="1"/>
        <c:lblAlgn val="ctr"/>
        <c:lblOffset val="100"/>
        <c:noMultiLvlLbl val="0"/>
      </c:catAx>
      <c:valAx>
        <c:axId val="39577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7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118</c:v>
                </c:pt>
                <c:pt idx="1">
                  <c:v>398</c:v>
                </c:pt>
                <c:pt idx="2">
                  <c:v>576</c:v>
                </c:pt>
                <c:pt idx="3">
                  <c:v>1231</c:v>
                </c:pt>
                <c:pt idx="4">
                  <c:v>1072</c:v>
                </c:pt>
                <c:pt idx="5">
                  <c:v>776</c:v>
                </c:pt>
                <c:pt idx="6">
                  <c:v>679</c:v>
                </c:pt>
                <c:pt idx="7">
                  <c:v>621</c:v>
                </c:pt>
                <c:pt idx="8">
                  <c:v>836</c:v>
                </c:pt>
                <c:pt idx="9">
                  <c:v>194</c:v>
                </c:pt>
                <c:pt idx="10">
                  <c:v>362</c:v>
                </c:pt>
                <c:pt idx="11">
                  <c:v>503</c:v>
                </c:pt>
              </c:numCache>
            </c:numRef>
          </c:val>
          <c:extLst>
            <c:ext xmlns:c16="http://schemas.microsoft.com/office/drawing/2014/chart" uri="{C3380CC4-5D6E-409C-BE32-E72D297353CC}">
              <c16:uniqueId val="{00000000-4E1A-4F03-8865-6F487D9DD3C0}"/>
            </c:ext>
          </c:extLst>
        </c:ser>
        <c:dLbls>
          <c:showLegendKey val="0"/>
          <c:showVal val="0"/>
          <c:showCatName val="0"/>
          <c:showSerName val="0"/>
          <c:showPercent val="0"/>
          <c:showBubbleSize val="0"/>
        </c:dLbls>
        <c:gapWidth val="219"/>
        <c:overlap val="-27"/>
        <c:axId val="481737728"/>
        <c:axId val="481736416"/>
      </c:barChart>
      <c:dateAx>
        <c:axId val="48173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736416"/>
        <c:crosses val="autoZero"/>
        <c:auto val="1"/>
        <c:lblOffset val="100"/>
        <c:baseTimeUnit val="months"/>
      </c:dateAx>
      <c:valAx>
        <c:axId val="48173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73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8</c:v>
                </c:pt>
                <c:pt idx="3">
                  <c:v>5</c:v>
                </c:pt>
                <c:pt idx="4">
                  <c:v>3</c:v>
                </c:pt>
                <c:pt idx="5">
                  <c:v>1</c:v>
                </c:pt>
                <c:pt idx="6">
                  <c:v>5</c:v>
                </c:pt>
                <c:pt idx="7">
                  <c:v>2</c:v>
                </c:pt>
                <c:pt idx="8">
                  <c:v>7</c:v>
                </c:pt>
                <c:pt idx="9">
                  <c:v>1</c:v>
                </c:pt>
                <c:pt idx="10">
                  <c:v>5</c:v>
                </c:pt>
                <c:pt idx="11">
                  <c:v>0</c:v>
                </c:pt>
              </c:numCache>
            </c:numRef>
          </c:val>
          <c:extLst>
            <c:ext xmlns:c16="http://schemas.microsoft.com/office/drawing/2014/chart" uri="{C3380CC4-5D6E-409C-BE32-E72D297353CC}">
              <c16:uniqueId val="{00000000-0F6D-4BA9-9B74-05FE65725C9F}"/>
            </c:ext>
          </c:extLst>
        </c:ser>
        <c:dLbls>
          <c:showLegendKey val="0"/>
          <c:showVal val="0"/>
          <c:showCatName val="0"/>
          <c:showSerName val="0"/>
          <c:showPercent val="0"/>
          <c:showBubbleSize val="0"/>
        </c:dLbls>
        <c:gapWidth val="219"/>
        <c:overlap val="-27"/>
        <c:axId val="481737072"/>
        <c:axId val="481730512"/>
      </c:barChart>
      <c:dateAx>
        <c:axId val="48173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730512"/>
        <c:crosses val="autoZero"/>
        <c:auto val="1"/>
        <c:lblOffset val="100"/>
        <c:baseTimeUnit val="months"/>
      </c:dateAx>
      <c:valAx>
        <c:axId val="48173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73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24</c:v>
                </c:pt>
                <c:pt idx="1">
                  <c:v>25</c:v>
                </c:pt>
                <c:pt idx="2">
                  <c:v>33</c:v>
                </c:pt>
                <c:pt idx="3">
                  <c:v>20</c:v>
                </c:pt>
                <c:pt idx="4">
                  <c:v>31</c:v>
                </c:pt>
                <c:pt idx="5">
                  <c:v>24</c:v>
                </c:pt>
                <c:pt idx="6">
                  <c:v>32</c:v>
                </c:pt>
                <c:pt idx="7">
                  <c:v>31</c:v>
                </c:pt>
                <c:pt idx="8">
                  <c:v>21</c:v>
                </c:pt>
                <c:pt idx="9">
                  <c:v>25</c:v>
                </c:pt>
                <c:pt idx="10">
                  <c:v>20</c:v>
                </c:pt>
                <c:pt idx="11">
                  <c:v>24</c:v>
                </c:pt>
              </c:numCache>
            </c:numRef>
          </c:val>
          <c:extLst>
            <c:ext xmlns:c16="http://schemas.microsoft.com/office/drawing/2014/chart" uri="{C3380CC4-5D6E-409C-BE32-E72D297353CC}">
              <c16:uniqueId val="{00000000-7540-43A3-AED2-CBC2656EF498}"/>
            </c:ext>
          </c:extLst>
        </c:ser>
        <c:dLbls>
          <c:showLegendKey val="0"/>
          <c:showVal val="0"/>
          <c:showCatName val="0"/>
          <c:showSerName val="0"/>
          <c:showPercent val="0"/>
          <c:showBubbleSize val="0"/>
        </c:dLbls>
        <c:gapWidth val="219"/>
        <c:overlap val="-27"/>
        <c:axId val="389254448"/>
        <c:axId val="484624976"/>
      </c:barChart>
      <c:dateAx>
        <c:axId val="389254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24976"/>
        <c:crosses val="autoZero"/>
        <c:auto val="1"/>
        <c:lblOffset val="100"/>
        <c:baseTimeUnit val="months"/>
      </c:dateAx>
      <c:valAx>
        <c:axId val="48462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5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195</c:v>
                </c:pt>
                <c:pt idx="1">
                  <c:v>101</c:v>
                </c:pt>
                <c:pt idx="2">
                  <c:v>264</c:v>
                </c:pt>
                <c:pt idx="3">
                  <c:v>140</c:v>
                </c:pt>
                <c:pt idx="4">
                  <c:v>286</c:v>
                </c:pt>
                <c:pt idx="5">
                  <c:v>267</c:v>
                </c:pt>
                <c:pt idx="6">
                  <c:v>226</c:v>
                </c:pt>
                <c:pt idx="7">
                  <c:v>341</c:v>
                </c:pt>
                <c:pt idx="8">
                  <c:v>219</c:v>
                </c:pt>
                <c:pt idx="9">
                  <c:v>332</c:v>
                </c:pt>
                <c:pt idx="10">
                  <c:v>245</c:v>
                </c:pt>
                <c:pt idx="11">
                  <c:v>218</c:v>
                </c:pt>
              </c:numCache>
            </c:numRef>
          </c:val>
          <c:extLst>
            <c:ext xmlns:c16="http://schemas.microsoft.com/office/drawing/2014/chart" uri="{C3380CC4-5D6E-409C-BE32-E72D297353CC}">
              <c16:uniqueId val="{00000000-E98C-4DE9-BDF4-68E7777302D2}"/>
            </c:ext>
          </c:extLst>
        </c:ser>
        <c:dLbls>
          <c:showLegendKey val="0"/>
          <c:showVal val="0"/>
          <c:showCatName val="0"/>
          <c:showSerName val="0"/>
          <c:showPercent val="0"/>
          <c:showBubbleSize val="0"/>
        </c:dLbls>
        <c:gapWidth val="219"/>
        <c:overlap val="-27"/>
        <c:axId val="484624320"/>
        <c:axId val="484623008"/>
      </c:barChart>
      <c:catAx>
        <c:axId val="48462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23008"/>
        <c:crosses val="autoZero"/>
        <c:auto val="1"/>
        <c:lblAlgn val="ctr"/>
        <c:lblOffset val="100"/>
        <c:noMultiLvlLbl val="0"/>
      </c:catAx>
      <c:valAx>
        <c:axId val="48462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2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2993</c:v>
                </c:pt>
                <c:pt idx="1">
                  <c:v>4043</c:v>
                </c:pt>
                <c:pt idx="2">
                  <c:v>3835</c:v>
                </c:pt>
                <c:pt idx="3">
                  <c:v>5135</c:v>
                </c:pt>
                <c:pt idx="4">
                  <c:v>3201</c:v>
                </c:pt>
                <c:pt idx="5">
                  <c:v>3359</c:v>
                </c:pt>
                <c:pt idx="6">
                  <c:v>3349</c:v>
                </c:pt>
                <c:pt idx="7">
                  <c:v>4390</c:v>
                </c:pt>
                <c:pt idx="8">
                  <c:v>4826</c:v>
                </c:pt>
                <c:pt idx="9">
                  <c:v>4181</c:v>
                </c:pt>
                <c:pt idx="10">
                  <c:v>3279</c:v>
                </c:pt>
                <c:pt idx="11">
                  <c:v>2361</c:v>
                </c:pt>
              </c:numCache>
            </c:numRef>
          </c:val>
          <c:extLst>
            <c:ext xmlns:c16="http://schemas.microsoft.com/office/drawing/2014/chart" uri="{C3380CC4-5D6E-409C-BE32-E72D297353CC}">
              <c16:uniqueId val="{00000000-3886-4FC5-BAC2-E1D7C17694B8}"/>
            </c:ext>
          </c:extLst>
        </c:ser>
        <c:dLbls>
          <c:showLegendKey val="0"/>
          <c:showVal val="0"/>
          <c:showCatName val="0"/>
          <c:showSerName val="0"/>
          <c:showPercent val="0"/>
          <c:showBubbleSize val="0"/>
        </c:dLbls>
        <c:gapWidth val="219"/>
        <c:overlap val="-27"/>
        <c:axId val="484613168"/>
        <c:axId val="484616776"/>
      </c:barChart>
      <c:dateAx>
        <c:axId val="48461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16776"/>
        <c:crosses val="autoZero"/>
        <c:auto val="1"/>
        <c:lblOffset val="100"/>
        <c:baseTimeUnit val="months"/>
      </c:dateAx>
      <c:valAx>
        <c:axId val="48461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61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4</c:v>
                </c:pt>
                <c:pt idx="2">
                  <c:v>1</c:v>
                </c:pt>
                <c:pt idx="3">
                  <c:v>3</c:v>
                </c:pt>
                <c:pt idx="4">
                  <c:v>2</c:v>
                </c:pt>
                <c:pt idx="5">
                  <c:v>0</c:v>
                </c:pt>
                <c:pt idx="6">
                  <c:v>0</c:v>
                </c:pt>
                <c:pt idx="7">
                  <c:v>-1</c:v>
                </c:pt>
                <c:pt idx="8">
                  <c:v>0</c:v>
                </c:pt>
                <c:pt idx="9">
                  <c:v>1</c:v>
                </c:pt>
                <c:pt idx="10">
                  <c:v>1</c:v>
                </c:pt>
                <c:pt idx="11">
                  <c:v>0</c:v>
                </c:pt>
              </c:numCache>
            </c:numRef>
          </c:val>
          <c:extLst>
            <c:ext xmlns:c16="http://schemas.microsoft.com/office/drawing/2014/chart" uri="{C3380CC4-5D6E-409C-BE32-E72D297353CC}">
              <c16:uniqueId val="{00000000-5B0F-431A-A826-6F588F308992}"/>
            </c:ext>
          </c:extLst>
        </c:ser>
        <c:dLbls>
          <c:showLegendKey val="0"/>
          <c:showVal val="0"/>
          <c:showCatName val="0"/>
          <c:showSerName val="0"/>
          <c:showPercent val="0"/>
          <c:showBubbleSize val="0"/>
        </c:dLbls>
        <c:gapWidth val="219"/>
        <c:overlap val="-27"/>
        <c:axId val="261947168"/>
        <c:axId val="261962912"/>
      </c:barChart>
      <c:dateAx>
        <c:axId val="261947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962912"/>
        <c:crosses val="autoZero"/>
        <c:auto val="1"/>
        <c:lblOffset val="100"/>
        <c:baseTimeUnit val="months"/>
      </c:dateAx>
      <c:valAx>
        <c:axId val="26196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94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6</c:v>
                </c:pt>
                <c:pt idx="1">
                  <c:v>4</c:v>
                </c:pt>
                <c:pt idx="2">
                  <c:v>4</c:v>
                </c:pt>
                <c:pt idx="3">
                  <c:v>6</c:v>
                </c:pt>
                <c:pt idx="4">
                  <c:v>6</c:v>
                </c:pt>
                <c:pt idx="5">
                  <c:v>5</c:v>
                </c:pt>
                <c:pt idx="6">
                  <c:v>6</c:v>
                </c:pt>
                <c:pt idx="7">
                  <c:v>6</c:v>
                </c:pt>
                <c:pt idx="8">
                  <c:v>3</c:v>
                </c:pt>
                <c:pt idx="9">
                  <c:v>4</c:v>
                </c:pt>
                <c:pt idx="10">
                  <c:v>6</c:v>
                </c:pt>
                <c:pt idx="11">
                  <c:v>7</c:v>
                </c:pt>
              </c:numCache>
            </c:numRef>
          </c:val>
          <c:extLst>
            <c:ext xmlns:c16="http://schemas.microsoft.com/office/drawing/2014/chart" uri="{C3380CC4-5D6E-409C-BE32-E72D297353CC}">
              <c16:uniqueId val="{00000000-3BE8-4459-8CEC-A63F800B6A3D}"/>
            </c:ext>
          </c:extLst>
        </c:ser>
        <c:dLbls>
          <c:showLegendKey val="0"/>
          <c:showVal val="0"/>
          <c:showCatName val="0"/>
          <c:showSerName val="0"/>
          <c:showPercent val="0"/>
          <c:showBubbleSize val="0"/>
        </c:dLbls>
        <c:gapWidth val="219"/>
        <c:overlap val="-27"/>
        <c:axId val="493742680"/>
        <c:axId val="493743008"/>
      </c:barChart>
      <c:dateAx>
        <c:axId val="49374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743008"/>
        <c:crosses val="autoZero"/>
        <c:auto val="1"/>
        <c:lblOffset val="100"/>
        <c:baseTimeUnit val="months"/>
      </c:dateAx>
      <c:valAx>
        <c:axId val="49374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74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63</c:v>
                </c:pt>
                <c:pt idx="1">
                  <c:v>34</c:v>
                </c:pt>
                <c:pt idx="2">
                  <c:v>72</c:v>
                </c:pt>
                <c:pt idx="3">
                  <c:v>81</c:v>
                </c:pt>
                <c:pt idx="4">
                  <c:v>87</c:v>
                </c:pt>
                <c:pt idx="5">
                  <c:v>87</c:v>
                </c:pt>
                <c:pt idx="6">
                  <c:v>73</c:v>
                </c:pt>
                <c:pt idx="7">
                  <c:v>87</c:v>
                </c:pt>
                <c:pt idx="8">
                  <c:v>45</c:v>
                </c:pt>
                <c:pt idx="9">
                  <c:v>72</c:v>
                </c:pt>
                <c:pt idx="10">
                  <c:v>94</c:v>
                </c:pt>
                <c:pt idx="11">
                  <c:v>70</c:v>
                </c:pt>
              </c:numCache>
            </c:numRef>
          </c:val>
          <c:extLst>
            <c:ext xmlns:c16="http://schemas.microsoft.com/office/drawing/2014/chart" uri="{C3380CC4-5D6E-409C-BE32-E72D297353CC}">
              <c16:uniqueId val="{00000000-D9F1-42DD-83DA-A6230012A650}"/>
            </c:ext>
          </c:extLst>
        </c:ser>
        <c:dLbls>
          <c:showLegendKey val="0"/>
          <c:showVal val="0"/>
          <c:showCatName val="0"/>
          <c:showSerName val="0"/>
          <c:showPercent val="0"/>
          <c:showBubbleSize val="0"/>
        </c:dLbls>
        <c:gapWidth val="219"/>
        <c:overlap val="-27"/>
        <c:axId val="384959920"/>
        <c:axId val="384958280"/>
      </c:barChart>
      <c:catAx>
        <c:axId val="38495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8280"/>
        <c:crosses val="autoZero"/>
        <c:auto val="1"/>
        <c:lblAlgn val="ctr"/>
        <c:lblOffset val="100"/>
        <c:noMultiLvlLbl val="0"/>
      </c:catAx>
      <c:valAx>
        <c:axId val="38495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984</c:v>
                </c:pt>
                <c:pt idx="1">
                  <c:v>1303</c:v>
                </c:pt>
                <c:pt idx="2">
                  <c:v>1309</c:v>
                </c:pt>
                <c:pt idx="3">
                  <c:v>1916</c:v>
                </c:pt>
                <c:pt idx="4">
                  <c:v>1627</c:v>
                </c:pt>
                <c:pt idx="5">
                  <c:v>1482</c:v>
                </c:pt>
                <c:pt idx="6">
                  <c:v>1129</c:v>
                </c:pt>
                <c:pt idx="7">
                  <c:v>1707</c:v>
                </c:pt>
                <c:pt idx="8">
                  <c:v>1118</c:v>
                </c:pt>
                <c:pt idx="9">
                  <c:v>1927</c:v>
                </c:pt>
                <c:pt idx="10">
                  <c:v>1747</c:v>
                </c:pt>
                <c:pt idx="11">
                  <c:v>886</c:v>
                </c:pt>
              </c:numCache>
            </c:numRef>
          </c:val>
          <c:extLst>
            <c:ext xmlns:c16="http://schemas.microsoft.com/office/drawing/2014/chart" uri="{C3380CC4-5D6E-409C-BE32-E72D297353CC}">
              <c16:uniqueId val="{00000000-3C2F-4D4A-A88A-758C267BD993}"/>
            </c:ext>
          </c:extLst>
        </c:ser>
        <c:dLbls>
          <c:showLegendKey val="0"/>
          <c:showVal val="0"/>
          <c:showCatName val="0"/>
          <c:showSerName val="0"/>
          <c:showPercent val="0"/>
          <c:showBubbleSize val="0"/>
        </c:dLbls>
        <c:gapWidth val="219"/>
        <c:overlap val="-27"/>
        <c:axId val="384956640"/>
        <c:axId val="384963528"/>
      </c:barChart>
      <c:dateAx>
        <c:axId val="38495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63528"/>
        <c:crosses val="autoZero"/>
        <c:auto val="1"/>
        <c:lblOffset val="100"/>
        <c:baseTimeUnit val="months"/>
      </c:dateAx>
      <c:valAx>
        <c:axId val="38496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95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5A80-7A20-42C2-9D36-C01FE5AFDADE}"/>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EFA5C9E6-595F-4B7C-9169-82A2354D372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34815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D6F5B-49D4-4380-85A8-F5A901079271}"/>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3878761A-B425-460F-83D5-EC2021334229}"/>
              </a:ext>
            </a:extLst>
          </p:cNvPr>
          <p:cNvGraphicFramePr>
            <a:graphicFrameLocks noGrp="1"/>
          </p:cNvGraphicFramePr>
          <p:nvPr>
            <p:ph type="chart" sz="quarter" idx="13"/>
            <p:extLst>
              <p:ext uri="{D42A27DB-BD31-4B8C-83A1-F6EECF244321}">
                <p14:modId xmlns:p14="http://schemas.microsoft.com/office/powerpoint/2010/main" val="1922234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9F75A-9DFC-4E7D-ADA3-2E6E64BDD687}"/>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228F194F-7709-4668-9053-42C25EE27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2297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92966-C95E-42F4-90F1-AF307ED9BA57}"/>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3D10611F-612D-4BA9-8701-1512F3B44296}"/>
              </a:ext>
            </a:extLst>
          </p:cNvPr>
          <p:cNvGraphicFramePr>
            <a:graphicFrameLocks noGrp="1"/>
          </p:cNvGraphicFramePr>
          <p:nvPr>
            <p:ph type="tbl" sz="quarter" idx="13"/>
            <p:extLst>
              <p:ext uri="{D42A27DB-BD31-4B8C-83A1-F6EECF244321}">
                <p14:modId xmlns:p14="http://schemas.microsoft.com/office/powerpoint/2010/main" val="276180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0025390"/>
                    </a:ext>
                  </a:extLst>
                </a:gridCol>
                <a:gridCol w="576072">
                  <a:extLst>
                    <a:ext uri="{9D8B030D-6E8A-4147-A177-3AD203B41FA5}">
                      <a16:colId xmlns:a16="http://schemas.microsoft.com/office/drawing/2014/main" val="2640127168"/>
                    </a:ext>
                  </a:extLst>
                </a:gridCol>
                <a:gridCol w="576072">
                  <a:extLst>
                    <a:ext uri="{9D8B030D-6E8A-4147-A177-3AD203B41FA5}">
                      <a16:colId xmlns:a16="http://schemas.microsoft.com/office/drawing/2014/main" val="1252236811"/>
                    </a:ext>
                  </a:extLst>
                </a:gridCol>
                <a:gridCol w="576072">
                  <a:extLst>
                    <a:ext uri="{9D8B030D-6E8A-4147-A177-3AD203B41FA5}">
                      <a16:colId xmlns:a16="http://schemas.microsoft.com/office/drawing/2014/main" val="67834007"/>
                    </a:ext>
                  </a:extLst>
                </a:gridCol>
                <a:gridCol w="576072">
                  <a:extLst>
                    <a:ext uri="{9D8B030D-6E8A-4147-A177-3AD203B41FA5}">
                      <a16:colId xmlns:a16="http://schemas.microsoft.com/office/drawing/2014/main" val="762903130"/>
                    </a:ext>
                  </a:extLst>
                </a:gridCol>
                <a:gridCol w="576072">
                  <a:extLst>
                    <a:ext uri="{9D8B030D-6E8A-4147-A177-3AD203B41FA5}">
                      <a16:colId xmlns:a16="http://schemas.microsoft.com/office/drawing/2014/main" val="4045742166"/>
                    </a:ext>
                  </a:extLst>
                </a:gridCol>
                <a:gridCol w="576072">
                  <a:extLst>
                    <a:ext uri="{9D8B030D-6E8A-4147-A177-3AD203B41FA5}">
                      <a16:colId xmlns:a16="http://schemas.microsoft.com/office/drawing/2014/main" val="173664036"/>
                    </a:ext>
                  </a:extLst>
                </a:gridCol>
                <a:gridCol w="576072">
                  <a:extLst>
                    <a:ext uri="{9D8B030D-6E8A-4147-A177-3AD203B41FA5}">
                      <a16:colId xmlns:a16="http://schemas.microsoft.com/office/drawing/2014/main" val="2948052837"/>
                    </a:ext>
                  </a:extLst>
                </a:gridCol>
                <a:gridCol w="576072">
                  <a:extLst>
                    <a:ext uri="{9D8B030D-6E8A-4147-A177-3AD203B41FA5}">
                      <a16:colId xmlns:a16="http://schemas.microsoft.com/office/drawing/2014/main" val="4097454315"/>
                    </a:ext>
                  </a:extLst>
                </a:gridCol>
                <a:gridCol w="576072">
                  <a:extLst>
                    <a:ext uri="{9D8B030D-6E8A-4147-A177-3AD203B41FA5}">
                      <a16:colId xmlns:a16="http://schemas.microsoft.com/office/drawing/2014/main" val="843318398"/>
                    </a:ext>
                  </a:extLst>
                </a:gridCol>
                <a:gridCol w="576072">
                  <a:extLst>
                    <a:ext uri="{9D8B030D-6E8A-4147-A177-3AD203B41FA5}">
                      <a16:colId xmlns:a16="http://schemas.microsoft.com/office/drawing/2014/main" val="3039032042"/>
                    </a:ext>
                  </a:extLst>
                </a:gridCol>
                <a:gridCol w="576072">
                  <a:extLst>
                    <a:ext uri="{9D8B030D-6E8A-4147-A177-3AD203B41FA5}">
                      <a16:colId xmlns:a16="http://schemas.microsoft.com/office/drawing/2014/main" val="3299701382"/>
                    </a:ext>
                  </a:extLst>
                </a:gridCol>
                <a:gridCol w="576072">
                  <a:extLst>
                    <a:ext uri="{9D8B030D-6E8A-4147-A177-3AD203B41FA5}">
                      <a16:colId xmlns:a16="http://schemas.microsoft.com/office/drawing/2014/main" val="263658358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5480794"/>
                  </a:ext>
                </a:extLst>
              </a:tr>
              <a:tr h="370840">
                <a:tc>
                  <a:txBody>
                    <a:bodyPr/>
                    <a:lstStyle/>
                    <a:p>
                      <a:r>
                        <a:rPr lang="en-US" sz="1000"/>
                        <a:t>192</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19</a:t>
                      </a:r>
                    </a:p>
                  </a:txBody>
                  <a:tcPr/>
                </a:tc>
                <a:tc>
                  <a:txBody>
                    <a:bodyPr/>
                    <a:lstStyle/>
                    <a:p>
                      <a:r>
                        <a:rPr lang="en-US" sz="1000"/>
                        <a:t>2</a:t>
                      </a:r>
                    </a:p>
                  </a:txBody>
                  <a:tcPr/>
                </a:tc>
                <a:tc>
                  <a:txBody>
                    <a:bodyPr/>
                    <a:lstStyle/>
                    <a:p>
                      <a:r>
                        <a:rPr lang="en-US" sz="1000"/>
                        <a:t>6</a:t>
                      </a:r>
                    </a:p>
                  </a:txBody>
                  <a:tcPr/>
                </a:tc>
                <a:tc>
                  <a:txBody>
                    <a:bodyPr/>
                    <a:lstStyle/>
                    <a:p>
                      <a:r>
                        <a:rPr lang="en-US" sz="1000"/>
                        <a:t>1.2731 %</a:t>
                      </a:r>
                    </a:p>
                  </a:txBody>
                  <a:tcPr/>
                </a:tc>
                <a:tc>
                  <a:txBody>
                    <a:bodyPr/>
                    <a:lstStyle/>
                    <a:p>
                      <a:r>
                        <a:rPr lang="en-US" sz="1000"/>
                        <a:t>0.0 %</a:t>
                      </a:r>
                    </a:p>
                  </a:txBody>
                  <a:tcPr/>
                </a:tc>
                <a:extLst>
                  <a:ext uri="{0D108BD9-81ED-4DB2-BD59-A6C34878D82A}">
                    <a16:rowId xmlns:a16="http://schemas.microsoft.com/office/drawing/2014/main" val="2931985740"/>
                  </a:ext>
                </a:extLst>
              </a:tr>
            </a:tbl>
          </a:graphicData>
        </a:graphic>
      </p:graphicFrame>
      <p:sp>
        <p:nvSpPr>
          <p:cNvPr id="4" name="Text Placeholder 3">
            <a:extLst>
              <a:ext uri="{FF2B5EF4-FFF2-40B4-BE49-F238E27FC236}">
                <a16:creationId xmlns:a16="http://schemas.microsoft.com/office/drawing/2014/main" id="{AC2DAE40-D767-45B8-A7D5-26A42E165272}"/>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875303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18040-BD6A-4A53-8C4D-BA591207B3BC}"/>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43C004FB-F1AB-4E8C-870F-606916CA0231}"/>
              </a:ext>
            </a:extLst>
          </p:cNvPr>
          <p:cNvGraphicFramePr>
            <a:graphicFrameLocks noGrp="1"/>
          </p:cNvGraphicFramePr>
          <p:nvPr>
            <p:ph type="chart" sz="quarter" idx="13"/>
            <p:extLst>
              <p:ext uri="{D42A27DB-BD31-4B8C-83A1-F6EECF244321}">
                <p14:modId xmlns:p14="http://schemas.microsoft.com/office/powerpoint/2010/main" val="1803972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29FA8D-9F9E-4F2D-A41F-36537ECCC14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22CD647-6D02-494C-8F4D-07B3869C7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541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1FDFD-B001-4A18-9DF2-2035AEEDDE75}"/>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46E6EDF1-5CA8-40C5-AA41-1E5A62C52D0D}"/>
              </a:ext>
            </a:extLst>
          </p:cNvPr>
          <p:cNvGraphicFramePr>
            <a:graphicFrameLocks noGrp="1"/>
          </p:cNvGraphicFramePr>
          <p:nvPr>
            <p:ph type="chart" sz="quarter" idx="13"/>
            <p:extLst>
              <p:ext uri="{D42A27DB-BD31-4B8C-83A1-F6EECF244321}">
                <p14:modId xmlns:p14="http://schemas.microsoft.com/office/powerpoint/2010/main" val="2250770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687B27-BFA9-401D-B89E-6E706848689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4C6E7B-9D7D-4C21-82AF-8E543782D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726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B8DD9-46D4-403E-B539-C6B90BB75B83}"/>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012CD6E-8A85-4C41-8E88-C5324F93F944}"/>
              </a:ext>
            </a:extLst>
          </p:cNvPr>
          <p:cNvGraphicFramePr>
            <a:graphicFrameLocks noGrp="1"/>
          </p:cNvGraphicFramePr>
          <p:nvPr>
            <p:ph type="chart" sz="quarter" idx="13"/>
            <p:extLst>
              <p:ext uri="{D42A27DB-BD31-4B8C-83A1-F6EECF244321}">
                <p14:modId xmlns:p14="http://schemas.microsoft.com/office/powerpoint/2010/main" val="2761270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28138F-98D2-4237-9172-E3C69E611AD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72EFD44-D890-4B44-8E71-36E2D38C6E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1841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028DF-C703-45BA-9E9B-22A0E9570113}"/>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76533782-101C-4624-BF46-9DA10B1BEC68}"/>
              </a:ext>
            </a:extLst>
          </p:cNvPr>
          <p:cNvGraphicFramePr>
            <a:graphicFrameLocks noGrp="1"/>
          </p:cNvGraphicFramePr>
          <p:nvPr>
            <p:ph type="tbl" sz="quarter" idx="13"/>
            <p:extLst>
              <p:ext uri="{D42A27DB-BD31-4B8C-83A1-F6EECF244321}">
                <p14:modId xmlns:p14="http://schemas.microsoft.com/office/powerpoint/2010/main" val="3827785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22657943"/>
                    </a:ext>
                  </a:extLst>
                </a:gridCol>
                <a:gridCol w="493776">
                  <a:extLst>
                    <a:ext uri="{9D8B030D-6E8A-4147-A177-3AD203B41FA5}">
                      <a16:colId xmlns:a16="http://schemas.microsoft.com/office/drawing/2014/main" val="275126474"/>
                    </a:ext>
                  </a:extLst>
                </a:gridCol>
                <a:gridCol w="1069848">
                  <a:extLst>
                    <a:ext uri="{9D8B030D-6E8A-4147-A177-3AD203B41FA5}">
                      <a16:colId xmlns:a16="http://schemas.microsoft.com/office/drawing/2014/main" val="2076785286"/>
                    </a:ext>
                  </a:extLst>
                </a:gridCol>
                <a:gridCol w="1069848">
                  <a:extLst>
                    <a:ext uri="{9D8B030D-6E8A-4147-A177-3AD203B41FA5}">
                      <a16:colId xmlns:a16="http://schemas.microsoft.com/office/drawing/2014/main" val="1818611336"/>
                    </a:ext>
                  </a:extLst>
                </a:gridCol>
                <a:gridCol w="1069848">
                  <a:extLst>
                    <a:ext uri="{9D8B030D-6E8A-4147-A177-3AD203B41FA5}">
                      <a16:colId xmlns:a16="http://schemas.microsoft.com/office/drawing/2014/main" val="3213314617"/>
                    </a:ext>
                  </a:extLst>
                </a:gridCol>
                <a:gridCol w="1069848">
                  <a:extLst>
                    <a:ext uri="{9D8B030D-6E8A-4147-A177-3AD203B41FA5}">
                      <a16:colId xmlns:a16="http://schemas.microsoft.com/office/drawing/2014/main" val="2780247854"/>
                    </a:ext>
                  </a:extLst>
                </a:gridCol>
                <a:gridCol w="1069848">
                  <a:extLst>
                    <a:ext uri="{9D8B030D-6E8A-4147-A177-3AD203B41FA5}">
                      <a16:colId xmlns:a16="http://schemas.microsoft.com/office/drawing/2014/main" val="1065352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6279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- 2023-12-01 16:08:11</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Philly and were joined by members from 10+ @tokiomarine Group Companies! We also packaged 10,000 meals with @Rise2030 ! @PHLYINS @TMHCCInt @safetynational @PUREinsurance @TokioMAmerica @RelianceStdLife  @tokiomarinecan https://t.co/gYkQeB23cg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12/07/2023 20:31:53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3.6458 %</a:t>
                      </a:r>
                    </a:p>
                  </a:txBody>
                  <a:tcPr/>
                </a:tc>
                <a:extLst>
                  <a:ext uri="{0D108BD9-81ED-4DB2-BD59-A6C34878D82A}">
                    <a16:rowId xmlns:a16="http://schemas.microsoft.com/office/drawing/2014/main" val="370827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- 2023-12-06 12:35:36</a:t>
                      </a:r>
                      <a:r>
                        <a:rPr kumimoji="0" lang="en-US" sz="1000" b="0" i="0" u="none" strike="noStrike" kern="1200" cap="none" spc="0" normalizeH="0" baseline="0" noProof="0">
                          <a:ln>
                            <a:noFill/>
                          </a:ln>
                          <a:solidFill>
                            <a:prstClr val="black"/>
                          </a:solidFill>
                          <a:effectLst/>
                          <a:uLnTx/>
                          <a:uFillTx/>
                          <a:latin typeface="Calibri"/>
                          <a:ea typeface="+mn-ea"/>
                          <a:cs typeface="+mn-cs"/>
                        </a:rPr>
                        <a:t>
 Our employees participated in a virtual food drive with @Philabundance this holiday season. The food drive allowed them to virtually "shop" for non-perishable items or make monetary donations. This year, we exceeded our goal and raised ,600! https://t.co/2GonAGkmff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12/12/2023 20:31:01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2.0833 %</a:t>
                      </a:r>
                    </a:p>
                  </a:txBody>
                  <a:tcPr/>
                </a:tc>
                <a:extLst>
                  <a:ext uri="{0D108BD9-81ED-4DB2-BD59-A6C34878D82A}">
                    <a16:rowId xmlns:a16="http://schemas.microsoft.com/office/drawing/2014/main" val="2433969616"/>
                  </a:ext>
                </a:extLst>
              </a:tr>
            </a:tbl>
          </a:graphicData>
        </a:graphic>
      </p:graphicFrame>
      <p:sp>
        <p:nvSpPr>
          <p:cNvPr id="4" name="Text Placeholder 3">
            <a:extLst>
              <a:ext uri="{FF2B5EF4-FFF2-40B4-BE49-F238E27FC236}">
                <a16:creationId xmlns:a16="http://schemas.microsoft.com/office/drawing/2014/main" id="{8F32201B-6F11-44D1-B135-401E66DE015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73587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51BF5-9DC1-499B-B3B6-283E12B19F81}"/>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F0803AD2-FDB6-48B6-B53D-504B07EB7808}"/>
              </a:ext>
            </a:extLst>
          </p:cNvPr>
          <p:cNvGraphicFramePr>
            <a:graphicFrameLocks noGrp="1"/>
          </p:cNvGraphicFramePr>
          <p:nvPr>
            <p:ph type="tbl" sz="quarter" idx="13"/>
            <p:extLst>
              <p:ext uri="{D42A27DB-BD31-4B8C-83A1-F6EECF244321}">
                <p14:modId xmlns:p14="http://schemas.microsoft.com/office/powerpoint/2010/main" val="1537204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75720746"/>
                    </a:ext>
                  </a:extLst>
                </a:gridCol>
                <a:gridCol w="493776">
                  <a:extLst>
                    <a:ext uri="{9D8B030D-6E8A-4147-A177-3AD203B41FA5}">
                      <a16:colId xmlns:a16="http://schemas.microsoft.com/office/drawing/2014/main" val="2034831112"/>
                    </a:ext>
                  </a:extLst>
                </a:gridCol>
                <a:gridCol w="1069848">
                  <a:extLst>
                    <a:ext uri="{9D8B030D-6E8A-4147-A177-3AD203B41FA5}">
                      <a16:colId xmlns:a16="http://schemas.microsoft.com/office/drawing/2014/main" val="1966735537"/>
                    </a:ext>
                  </a:extLst>
                </a:gridCol>
                <a:gridCol w="1069848">
                  <a:extLst>
                    <a:ext uri="{9D8B030D-6E8A-4147-A177-3AD203B41FA5}">
                      <a16:colId xmlns:a16="http://schemas.microsoft.com/office/drawing/2014/main" val="592221210"/>
                    </a:ext>
                  </a:extLst>
                </a:gridCol>
                <a:gridCol w="1069848">
                  <a:extLst>
                    <a:ext uri="{9D8B030D-6E8A-4147-A177-3AD203B41FA5}">
                      <a16:colId xmlns:a16="http://schemas.microsoft.com/office/drawing/2014/main" val="655266360"/>
                    </a:ext>
                  </a:extLst>
                </a:gridCol>
                <a:gridCol w="1069848">
                  <a:extLst>
                    <a:ext uri="{9D8B030D-6E8A-4147-A177-3AD203B41FA5}">
                      <a16:colId xmlns:a16="http://schemas.microsoft.com/office/drawing/2014/main" val="2830974018"/>
                    </a:ext>
                  </a:extLst>
                </a:gridCol>
                <a:gridCol w="1069848">
                  <a:extLst>
                    <a:ext uri="{9D8B030D-6E8A-4147-A177-3AD203B41FA5}">
                      <a16:colId xmlns:a16="http://schemas.microsoft.com/office/drawing/2014/main" val="864780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5641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- 2023-12-08 11:55:15</a:t>
                      </a:r>
                      <a:r>
                        <a:rPr kumimoji="0" lang="en-US" sz="1000" b="0" i="0" u="none" strike="noStrike" kern="1200" cap="none" spc="0" normalizeH="0" baseline="0" noProof="0">
                          <a:ln>
                            <a:noFill/>
                          </a:ln>
                          <a:solidFill>
                            <a:prstClr val="black"/>
                          </a:solidFill>
                          <a:effectLst/>
                          <a:uLnTx/>
                          <a:uFillTx/>
                          <a:latin typeface="Calibri"/>
                          <a:ea typeface="+mn-ea"/>
                          <a:cs typeface="+mn-cs"/>
                        </a:rPr>
                        <a:t>
 We got 3RD PLACE in the @CPBJ’s Best Places to Work in PA 2023 awards! 
This is our 10th time making the #BPTWinPA list. We were nominated in the Large Employers category with 45 other companies! 
Thank you to all of our employees for being the life of our workplace! 🎉 https://t.co/mqgM9HYuJR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12/13/2023 20:31:17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209842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- 2023-12-15 14:03:48</a:t>
                      </a:r>
                      <a:r>
                        <a:rPr kumimoji="0" lang="en-US" sz="1000" b="0" i="0" u="none" strike="noStrike" kern="1200" cap="none" spc="0" normalizeH="0" baseline="0" noProof="0">
                          <a:ln>
                            <a:noFill/>
                          </a:ln>
                          <a:solidFill>
                            <a:prstClr val="black"/>
                          </a:solidFill>
                          <a:effectLst/>
                          <a:uLnTx/>
                          <a:uFillTx/>
                          <a:latin typeface="Calibri"/>
                          <a:ea typeface="+mn-ea"/>
                          <a:cs typeface="+mn-cs"/>
                        </a:rPr>
                        <a:t>
 To continue our holiday giving, TMNAS participated in the @PhillyAdvoKid annual gift card drive! Child Advocates provides help for children who have experienced abuse or neglect in the Philadelphia area. This year, we supported 60 children! 💙 https://t.co/6og5tSbu0z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12/21/2023 20:29:34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759995660"/>
                  </a:ext>
                </a:extLst>
              </a:tr>
            </a:tbl>
          </a:graphicData>
        </a:graphic>
      </p:graphicFrame>
      <p:sp>
        <p:nvSpPr>
          <p:cNvPr id="4" name="Text Placeholder 3">
            <a:extLst>
              <a:ext uri="{FF2B5EF4-FFF2-40B4-BE49-F238E27FC236}">
                <a16:creationId xmlns:a16="http://schemas.microsoft.com/office/drawing/2014/main" id="{C6638676-2AD6-422B-907D-CF11C48F1FB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518836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8FE9-55D2-45BE-98BF-242AAA38BB13}"/>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61370102-7511-48DD-A050-5EB44ECB6C04}"/>
              </a:ext>
            </a:extLst>
          </p:cNvPr>
          <p:cNvGraphicFramePr>
            <a:graphicFrameLocks noGrp="1"/>
          </p:cNvGraphicFramePr>
          <p:nvPr>
            <p:ph type="tbl" sz="quarter" idx="13"/>
            <p:extLst>
              <p:ext uri="{D42A27DB-BD31-4B8C-83A1-F6EECF244321}">
                <p14:modId xmlns:p14="http://schemas.microsoft.com/office/powerpoint/2010/main" val="1935278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43784080"/>
                    </a:ext>
                  </a:extLst>
                </a:gridCol>
                <a:gridCol w="493776">
                  <a:extLst>
                    <a:ext uri="{9D8B030D-6E8A-4147-A177-3AD203B41FA5}">
                      <a16:colId xmlns:a16="http://schemas.microsoft.com/office/drawing/2014/main" val="3576306013"/>
                    </a:ext>
                  </a:extLst>
                </a:gridCol>
                <a:gridCol w="1069848">
                  <a:extLst>
                    <a:ext uri="{9D8B030D-6E8A-4147-A177-3AD203B41FA5}">
                      <a16:colId xmlns:a16="http://schemas.microsoft.com/office/drawing/2014/main" val="2397632273"/>
                    </a:ext>
                  </a:extLst>
                </a:gridCol>
                <a:gridCol w="1069848">
                  <a:extLst>
                    <a:ext uri="{9D8B030D-6E8A-4147-A177-3AD203B41FA5}">
                      <a16:colId xmlns:a16="http://schemas.microsoft.com/office/drawing/2014/main" val="884259906"/>
                    </a:ext>
                  </a:extLst>
                </a:gridCol>
                <a:gridCol w="1069848">
                  <a:extLst>
                    <a:ext uri="{9D8B030D-6E8A-4147-A177-3AD203B41FA5}">
                      <a16:colId xmlns:a16="http://schemas.microsoft.com/office/drawing/2014/main" val="1960320311"/>
                    </a:ext>
                  </a:extLst>
                </a:gridCol>
                <a:gridCol w="1069848">
                  <a:extLst>
                    <a:ext uri="{9D8B030D-6E8A-4147-A177-3AD203B41FA5}">
                      <a16:colId xmlns:a16="http://schemas.microsoft.com/office/drawing/2014/main" val="2311674816"/>
                    </a:ext>
                  </a:extLst>
                </a:gridCol>
                <a:gridCol w="1069848">
                  <a:extLst>
                    <a:ext uri="{9D8B030D-6E8A-4147-A177-3AD203B41FA5}">
                      <a16:colId xmlns:a16="http://schemas.microsoft.com/office/drawing/2014/main" val="178009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9406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- 2023-12-20 17:09:05</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Congratulations to all winners and nominees! They truly demonstrate what it means #ToBeAGoodCompany https://t.co/TV81ycAHdZ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12/24/2023 20:27:27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3362349925"/>
                  </a:ext>
                </a:extLst>
              </a:tr>
            </a:tbl>
          </a:graphicData>
        </a:graphic>
      </p:graphicFrame>
      <p:sp>
        <p:nvSpPr>
          <p:cNvPr id="4" name="Text Placeholder 3">
            <a:extLst>
              <a:ext uri="{FF2B5EF4-FFF2-40B4-BE49-F238E27FC236}">
                <a16:creationId xmlns:a16="http://schemas.microsoft.com/office/drawing/2014/main" id="{9113C06A-E7E5-4280-88B0-C95E778AF1E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095657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50FA7-EC6C-4DEC-B001-88B81919409E}"/>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BFC80325-CF7D-4690-A947-6A5F483F9B8E}"/>
              </a:ext>
            </a:extLst>
          </p:cNvPr>
          <p:cNvGraphicFramePr>
            <a:graphicFrameLocks noGrp="1"/>
          </p:cNvGraphicFramePr>
          <p:nvPr>
            <p:ph type="chart" sz="quarter" idx="13"/>
            <p:extLst>
              <p:ext uri="{D42A27DB-BD31-4B8C-83A1-F6EECF244321}">
                <p14:modId xmlns:p14="http://schemas.microsoft.com/office/powerpoint/2010/main" val="4209292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8E3201-0C67-4C9F-A69A-3A9F1E35A38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F27C957-DF22-4A0B-8089-FEBA3C1AA6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5028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4A55-673E-406C-BDA1-1CA811D3B97B}"/>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0C8825F2-B27D-48F3-B809-BFB05F806FDD}"/>
              </a:ext>
            </a:extLst>
          </p:cNvPr>
          <p:cNvGraphicFramePr>
            <a:graphicFrameLocks noGrp="1"/>
          </p:cNvGraphicFramePr>
          <p:nvPr>
            <p:ph type="tbl" sz="quarter" idx="13"/>
            <p:extLst>
              <p:ext uri="{D42A27DB-BD31-4B8C-83A1-F6EECF244321}">
                <p14:modId xmlns:p14="http://schemas.microsoft.com/office/powerpoint/2010/main" val="2424398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5973917"/>
                    </a:ext>
                  </a:extLst>
                </a:gridCol>
                <a:gridCol w="658368">
                  <a:extLst>
                    <a:ext uri="{9D8B030D-6E8A-4147-A177-3AD203B41FA5}">
                      <a16:colId xmlns:a16="http://schemas.microsoft.com/office/drawing/2014/main" val="3218580660"/>
                    </a:ext>
                  </a:extLst>
                </a:gridCol>
                <a:gridCol w="658368">
                  <a:extLst>
                    <a:ext uri="{9D8B030D-6E8A-4147-A177-3AD203B41FA5}">
                      <a16:colId xmlns:a16="http://schemas.microsoft.com/office/drawing/2014/main" val="1687016322"/>
                    </a:ext>
                  </a:extLst>
                </a:gridCol>
                <a:gridCol w="658368">
                  <a:extLst>
                    <a:ext uri="{9D8B030D-6E8A-4147-A177-3AD203B41FA5}">
                      <a16:colId xmlns:a16="http://schemas.microsoft.com/office/drawing/2014/main" val="1598145100"/>
                    </a:ext>
                  </a:extLst>
                </a:gridCol>
                <a:gridCol w="658368">
                  <a:extLst>
                    <a:ext uri="{9D8B030D-6E8A-4147-A177-3AD203B41FA5}">
                      <a16:colId xmlns:a16="http://schemas.microsoft.com/office/drawing/2014/main" val="2541436617"/>
                    </a:ext>
                  </a:extLst>
                </a:gridCol>
                <a:gridCol w="658368">
                  <a:extLst>
                    <a:ext uri="{9D8B030D-6E8A-4147-A177-3AD203B41FA5}">
                      <a16:colId xmlns:a16="http://schemas.microsoft.com/office/drawing/2014/main" val="1350390722"/>
                    </a:ext>
                  </a:extLst>
                </a:gridCol>
                <a:gridCol w="658368">
                  <a:extLst>
                    <a:ext uri="{9D8B030D-6E8A-4147-A177-3AD203B41FA5}">
                      <a16:colId xmlns:a16="http://schemas.microsoft.com/office/drawing/2014/main" val="2060341403"/>
                    </a:ext>
                  </a:extLst>
                </a:gridCol>
                <a:gridCol w="658368">
                  <a:extLst>
                    <a:ext uri="{9D8B030D-6E8A-4147-A177-3AD203B41FA5}">
                      <a16:colId xmlns:a16="http://schemas.microsoft.com/office/drawing/2014/main" val="3555144311"/>
                    </a:ext>
                  </a:extLst>
                </a:gridCol>
                <a:gridCol w="658368">
                  <a:extLst>
                    <a:ext uri="{9D8B030D-6E8A-4147-A177-3AD203B41FA5}">
                      <a16:colId xmlns:a16="http://schemas.microsoft.com/office/drawing/2014/main" val="3361649644"/>
                    </a:ext>
                  </a:extLst>
                </a:gridCol>
                <a:gridCol w="658368">
                  <a:extLst>
                    <a:ext uri="{9D8B030D-6E8A-4147-A177-3AD203B41FA5}">
                      <a16:colId xmlns:a16="http://schemas.microsoft.com/office/drawing/2014/main" val="31866190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004743056"/>
                  </a:ext>
                </a:extLst>
              </a:tr>
              <a:tr h="370840">
                <a:tc>
                  <a:txBody>
                    <a:bodyPr/>
                    <a:lstStyle/>
                    <a:p>
                      <a:r>
                        <a:rPr lang="en-US" sz="1000"/>
                        <a:t>tmna_services</a:t>
                      </a:r>
                    </a:p>
                  </a:txBody>
                  <a:tcPr/>
                </a:tc>
                <a:tc>
                  <a:txBody>
                    <a:bodyPr/>
                    <a:lstStyle/>
                    <a:p>
                      <a:r>
                        <a:rPr lang="en-US" sz="1000"/>
                        <a:t>541</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215</a:t>
                      </a:r>
                    </a:p>
                  </a:txBody>
                  <a:tcPr/>
                </a:tc>
                <a:tc>
                  <a:txBody>
                    <a:bodyPr/>
                    <a:lstStyle/>
                    <a:p>
                      <a:r>
                        <a:rPr lang="en-US" sz="1000"/>
                        <a:t>3</a:t>
                      </a:r>
                    </a:p>
                  </a:txBody>
                  <a:tcPr/>
                </a:tc>
                <a:extLst>
                  <a:ext uri="{0D108BD9-81ED-4DB2-BD59-A6C34878D82A}">
                    <a16:rowId xmlns:a16="http://schemas.microsoft.com/office/drawing/2014/main" val="768995496"/>
                  </a:ext>
                </a:extLst>
              </a:tr>
            </a:tbl>
          </a:graphicData>
        </a:graphic>
      </p:graphicFrame>
      <p:sp>
        <p:nvSpPr>
          <p:cNvPr id="4" name="Text Placeholder 3">
            <a:extLst>
              <a:ext uri="{FF2B5EF4-FFF2-40B4-BE49-F238E27FC236}">
                <a16:creationId xmlns:a16="http://schemas.microsoft.com/office/drawing/2014/main" id="{0B209D2E-D4D2-4842-8B36-B0AE3E6B7E1D}"/>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685403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6DE8B-C860-4EA7-9B9B-4CF2E022F69B}"/>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78901DC4-BDDE-475D-8E66-970012097A7C}"/>
              </a:ext>
            </a:extLst>
          </p:cNvPr>
          <p:cNvGraphicFramePr>
            <a:graphicFrameLocks noGrp="1"/>
          </p:cNvGraphicFramePr>
          <p:nvPr>
            <p:ph type="chart" sz="quarter" idx="13"/>
            <p:extLst>
              <p:ext uri="{D42A27DB-BD31-4B8C-83A1-F6EECF244321}">
                <p14:modId xmlns:p14="http://schemas.microsoft.com/office/powerpoint/2010/main" val="4007813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869478-311C-4DA3-939E-ACB08E576B3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39F86F7-EE22-4073-8F1E-059977E30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477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E99B2-F002-47E7-BC2C-1EAED03B053F}"/>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37AEFEAC-9F2C-4945-B358-7801C9509DCA}"/>
              </a:ext>
            </a:extLst>
          </p:cNvPr>
          <p:cNvGraphicFramePr>
            <a:graphicFrameLocks noGrp="1"/>
          </p:cNvGraphicFramePr>
          <p:nvPr>
            <p:ph type="chart" sz="quarter" idx="13"/>
            <p:extLst>
              <p:ext uri="{D42A27DB-BD31-4B8C-83A1-F6EECF244321}">
                <p14:modId xmlns:p14="http://schemas.microsoft.com/office/powerpoint/2010/main" val="10340940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F305C-73CA-4557-B9B4-2A3599BF0A0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9166D36-5AAE-426C-B65B-36D16056A1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0084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336B9-A3D1-4522-9279-F9718B414877}"/>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C5300BAF-16E3-4853-95F9-6C6639164C4F}"/>
              </a:ext>
            </a:extLst>
          </p:cNvPr>
          <p:cNvGraphicFramePr>
            <a:graphicFrameLocks noGrp="1"/>
          </p:cNvGraphicFramePr>
          <p:nvPr>
            <p:ph type="chart" sz="quarter" idx="13"/>
            <p:extLst>
              <p:ext uri="{D42A27DB-BD31-4B8C-83A1-F6EECF244321}">
                <p14:modId xmlns:p14="http://schemas.microsoft.com/office/powerpoint/2010/main" val="3310361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D12F32-3F9F-4DB1-BC1C-07AB7AC86B9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8EE4D7E-0F4B-459B-8728-BC554BCE35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9152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E8655-C488-472D-B025-80EA37BE26EC}"/>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96AD7C1A-1138-4B4A-A83E-212AD78AD020}"/>
              </a:ext>
            </a:extLst>
          </p:cNvPr>
          <p:cNvGraphicFramePr>
            <a:graphicFrameLocks noGrp="1"/>
          </p:cNvGraphicFramePr>
          <p:nvPr>
            <p:ph type="chart" sz="quarter" idx="13"/>
            <p:extLst>
              <p:ext uri="{D42A27DB-BD31-4B8C-83A1-F6EECF244321}">
                <p14:modId xmlns:p14="http://schemas.microsoft.com/office/powerpoint/2010/main" val="1896728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471760-B349-4ED5-ADB5-4C4ABF6EEFF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D5663EA-ADC4-466A-93AB-A234410DF7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351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E5468-1388-4BC7-B785-8F09F7219A96}"/>
              </a:ext>
            </a:extLst>
          </p:cNvPr>
          <p:cNvSpPr>
            <a:spLocks noGrp="1"/>
          </p:cNvSpPr>
          <p:nvPr>
            <p:ph type="title"/>
          </p:nvPr>
        </p:nvSpPr>
        <p:spPr/>
        <p:txBody>
          <a:bodyPr/>
          <a:lstStyle/>
          <a:p>
            <a:r>
              <a:rPr lang="en-US"/>
              <a:t>Instagram Top Instagram Posts Table | TMNAS - 1 of 3</a:t>
            </a:r>
          </a:p>
        </p:txBody>
      </p:sp>
      <p:graphicFrame>
        <p:nvGraphicFramePr>
          <p:cNvPr id="5" name="Table Placeholder 4">
            <a:extLst>
              <a:ext uri="{FF2B5EF4-FFF2-40B4-BE49-F238E27FC236}">
                <a16:creationId xmlns:a16="http://schemas.microsoft.com/office/drawing/2014/main" id="{5F78B899-4E0E-49F3-8603-C2AA185C2433}"/>
              </a:ext>
            </a:extLst>
          </p:cNvPr>
          <p:cNvGraphicFramePr>
            <a:graphicFrameLocks noGrp="1"/>
          </p:cNvGraphicFramePr>
          <p:nvPr>
            <p:ph type="tbl" sz="quarter" idx="13"/>
            <p:extLst>
              <p:ext uri="{D42A27DB-BD31-4B8C-83A1-F6EECF244321}">
                <p14:modId xmlns:p14="http://schemas.microsoft.com/office/powerpoint/2010/main" val="2979252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58357066"/>
                    </a:ext>
                  </a:extLst>
                </a:gridCol>
                <a:gridCol w="987552">
                  <a:extLst>
                    <a:ext uri="{9D8B030D-6E8A-4147-A177-3AD203B41FA5}">
                      <a16:colId xmlns:a16="http://schemas.microsoft.com/office/drawing/2014/main" val="2403561249"/>
                    </a:ext>
                  </a:extLst>
                </a:gridCol>
                <a:gridCol w="987552">
                  <a:extLst>
                    <a:ext uri="{9D8B030D-6E8A-4147-A177-3AD203B41FA5}">
                      <a16:colId xmlns:a16="http://schemas.microsoft.com/office/drawing/2014/main" val="2376219448"/>
                    </a:ext>
                  </a:extLst>
                </a:gridCol>
                <a:gridCol w="987552">
                  <a:extLst>
                    <a:ext uri="{9D8B030D-6E8A-4147-A177-3AD203B41FA5}">
                      <a16:colId xmlns:a16="http://schemas.microsoft.com/office/drawing/2014/main" val="1101041847"/>
                    </a:ext>
                  </a:extLst>
                </a:gridCol>
                <a:gridCol w="987552">
                  <a:extLst>
                    <a:ext uri="{9D8B030D-6E8A-4147-A177-3AD203B41FA5}">
                      <a16:colId xmlns:a16="http://schemas.microsoft.com/office/drawing/2014/main" val="362099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5995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- 2023-12-08 11:50:22</a:t>
                      </a:r>
                      <a:r>
                        <a:rPr kumimoji="0" lang="en-US" sz="1000" b="0" i="0" u="none" strike="noStrike" kern="1200" cap="none" spc="0" normalizeH="0" baseline="0" noProof="0">
                          <a:ln>
                            <a:noFill/>
                          </a:ln>
                          <a:solidFill>
                            <a:prstClr val="black"/>
                          </a:solidFill>
                          <a:effectLst/>
                          <a:uLnTx/>
                          <a:uFillTx/>
                          <a:latin typeface="Calibri"/>
                          <a:ea typeface="+mn-ea"/>
                          <a:cs typeface="+mn-cs"/>
                        </a:rPr>
                        <a:t>
 2023 has been a great year for TMNAS! We just got 3RD PLACE in the centralpennbusinessjournal ‘s Best Places to Work in PA 2023 awards! 
Last night, our HR team made their way to Lancaster, PA to attend the celebratory awards dinner. This is our 10th time making the #bptwinpa list. This year, we were nominated in the Large Employers category with 45 other companies! 
We are so thrilled with our 3rd place win! Thank you to all of our employees for being the life of our workplace!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4528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- 2023-12-20 17:06:48</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04038046"/>
                  </a:ext>
                </a:extLst>
              </a:tr>
            </a:tbl>
          </a:graphicData>
        </a:graphic>
      </p:graphicFrame>
      <p:sp>
        <p:nvSpPr>
          <p:cNvPr id="4" name="Text Placeholder 3">
            <a:extLst>
              <a:ext uri="{FF2B5EF4-FFF2-40B4-BE49-F238E27FC236}">
                <a16:creationId xmlns:a16="http://schemas.microsoft.com/office/drawing/2014/main" id="{9EC39582-1552-43E0-88BA-52F0EC1649E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576600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C8F4-5963-478F-A3A9-5B0FB81CCDB2}"/>
              </a:ext>
            </a:extLst>
          </p:cNvPr>
          <p:cNvSpPr>
            <a:spLocks noGrp="1"/>
          </p:cNvSpPr>
          <p:nvPr>
            <p:ph type="title"/>
          </p:nvPr>
        </p:nvSpPr>
        <p:spPr/>
        <p:txBody>
          <a:bodyPr/>
          <a:lstStyle/>
          <a:p>
            <a:r>
              <a:rPr lang="en-US"/>
              <a:t>Instagram Top Instagram Posts Table | TMNAS - 2 of 3</a:t>
            </a:r>
          </a:p>
        </p:txBody>
      </p:sp>
      <p:graphicFrame>
        <p:nvGraphicFramePr>
          <p:cNvPr id="5" name="Table Placeholder 4">
            <a:extLst>
              <a:ext uri="{FF2B5EF4-FFF2-40B4-BE49-F238E27FC236}">
                <a16:creationId xmlns:a16="http://schemas.microsoft.com/office/drawing/2014/main" id="{6B53767A-B5B3-4D10-AE8A-5D2742DE5F3E}"/>
              </a:ext>
            </a:extLst>
          </p:cNvPr>
          <p:cNvGraphicFramePr>
            <a:graphicFrameLocks noGrp="1"/>
          </p:cNvGraphicFramePr>
          <p:nvPr>
            <p:ph type="tbl" sz="quarter" idx="13"/>
            <p:extLst>
              <p:ext uri="{D42A27DB-BD31-4B8C-83A1-F6EECF244321}">
                <p14:modId xmlns:p14="http://schemas.microsoft.com/office/powerpoint/2010/main" val="88479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62022921"/>
                    </a:ext>
                  </a:extLst>
                </a:gridCol>
                <a:gridCol w="987552">
                  <a:extLst>
                    <a:ext uri="{9D8B030D-6E8A-4147-A177-3AD203B41FA5}">
                      <a16:colId xmlns:a16="http://schemas.microsoft.com/office/drawing/2014/main" val="2970579262"/>
                    </a:ext>
                  </a:extLst>
                </a:gridCol>
                <a:gridCol w="987552">
                  <a:extLst>
                    <a:ext uri="{9D8B030D-6E8A-4147-A177-3AD203B41FA5}">
                      <a16:colId xmlns:a16="http://schemas.microsoft.com/office/drawing/2014/main" val="1789203322"/>
                    </a:ext>
                  </a:extLst>
                </a:gridCol>
                <a:gridCol w="987552">
                  <a:extLst>
                    <a:ext uri="{9D8B030D-6E8A-4147-A177-3AD203B41FA5}">
                      <a16:colId xmlns:a16="http://schemas.microsoft.com/office/drawing/2014/main" val="187754763"/>
                    </a:ext>
                  </a:extLst>
                </a:gridCol>
                <a:gridCol w="987552">
                  <a:extLst>
                    <a:ext uri="{9D8B030D-6E8A-4147-A177-3AD203B41FA5}">
                      <a16:colId xmlns:a16="http://schemas.microsoft.com/office/drawing/2014/main" val="3115517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257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- 2023-12-01 16:03:03</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Philadelphia and were joined by members from 10+ tokiomarine Group Companies including Tokio Marine Canada Ltd. and Tokio Marine Mexico. The conference addressed crucial topics such as high-performance workplaces, mental health, IT trends, and artificial intelligence.
In addition to discussing important topics, attendees also had the chance to participate in a CSR event for riseagainsthunger . The group worked together to package 10,000 healthy meals that will be distributed to people impacted by hunger around the world.
The conference was a great opportunity to collaborate with other Tokio Marine Group companies and highlighted our key accomplishments in 2023 as well as the vision and key goals for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8748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- 2023-12-14 11:20:39</a:t>
                      </a:r>
                      <a:r>
                        <a:rPr kumimoji="0" lang="en-US" sz="1000" b="0" i="0" u="none" strike="noStrike" kern="1200" cap="none" spc="0" normalizeH="0" baseline="0" noProof="0">
                          <a:ln>
                            <a:noFill/>
                          </a:ln>
                          <a:solidFill>
                            <a:prstClr val="black"/>
                          </a:solidFill>
                          <a:effectLst/>
                          <a:uLnTx/>
                          <a:uFillTx/>
                          <a:latin typeface="Calibri"/>
                          <a:ea typeface="+mn-ea"/>
                          <a:cs typeface="+mn-cs"/>
                        </a:rPr>
                        <a:t>
 We hosted our Annual Holiday Parties in Bala Cynwyd and Honolulu on Tuesday! The parties were filled with delicious food 😋 , fun mingling with colleagues 🤝 , and an awards ceremony and celebration 🏆 ! We hope everyone enjoyed the festivities. 
Happy holidays to you and yours from 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89753502"/>
                  </a:ext>
                </a:extLst>
              </a:tr>
            </a:tbl>
          </a:graphicData>
        </a:graphic>
      </p:graphicFrame>
      <p:sp>
        <p:nvSpPr>
          <p:cNvPr id="4" name="Text Placeholder 3">
            <a:extLst>
              <a:ext uri="{FF2B5EF4-FFF2-40B4-BE49-F238E27FC236}">
                <a16:creationId xmlns:a16="http://schemas.microsoft.com/office/drawing/2014/main" id="{DD0FB521-40F6-44D5-8F80-28D08DE71E4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27025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9617-0E25-4C4A-8BBF-B77A00768290}"/>
              </a:ext>
            </a:extLst>
          </p:cNvPr>
          <p:cNvSpPr>
            <a:spLocks noGrp="1"/>
          </p:cNvSpPr>
          <p:nvPr>
            <p:ph type="title"/>
          </p:nvPr>
        </p:nvSpPr>
        <p:spPr/>
        <p:txBody>
          <a:bodyPr/>
          <a:lstStyle/>
          <a:p>
            <a:r>
              <a:rPr lang="en-US"/>
              <a:t>Instagram Top Instagram Posts Table | TMNAS - 3 of 3</a:t>
            </a:r>
          </a:p>
        </p:txBody>
      </p:sp>
      <p:graphicFrame>
        <p:nvGraphicFramePr>
          <p:cNvPr id="5" name="Table Placeholder 4">
            <a:extLst>
              <a:ext uri="{FF2B5EF4-FFF2-40B4-BE49-F238E27FC236}">
                <a16:creationId xmlns:a16="http://schemas.microsoft.com/office/drawing/2014/main" id="{BA64A6F6-CD23-4602-B94E-BDD5263AC4C0}"/>
              </a:ext>
            </a:extLst>
          </p:cNvPr>
          <p:cNvGraphicFramePr>
            <a:graphicFrameLocks noGrp="1"/>
          </p:cNvGraphicFramePr>
          <p:nvPr>
            <p:ph type="tbl" sz="quarter" idx="13"/>
            <p:extLst>
              <p:ext uri="{D42A27DB-BD31-4B8C-83A1-F6EECF244321}">
                <p14:modId xmlns:p14="http://schemas.microsoft.com/office/powerpoint/2010/main" val="2934153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58042163"/>
                    </a:ext>
                  </a:extLst>
                </a:gridCol>
                <a:gridCol w="987552">
                  <a:extLst>
                    <a:ext uri="{9D8B030D-6E8A-4147-A177-3AD203B41FA5}">
                      <a16:colId xmlns:a16="http://schemas.microsoft.com/office/drawing/2014/main" val="1050786159"/>
                    </a:ext>
                  </a:extLst>
                </a:gridCol>
                <a:gridCol w="987552">
                  <a:extLst>
                    <a:ext uri="{9D8B030D-6E8A-4147-A177-3AD203B41FA5}">
                      <a16:colId xmlns:a16="http://schemas.microsoft.com/office/drawing/2014/main" val="101760365"/>
                    </a:ext>
                  </a:extLst>
                </a:gridCol>
                <a:gridCol w="987552">
                  <a:extLst>
                    <a:ext uri="{9D8B030D-6E8A-4147-A177-3AD203B41FA5}">
                      <a16:colId xmlns:a16="http://schemas.microsoft.com/office/drawing/2014/main" val="1137567145"/>
                    </a:ext>
                  </a:extLst>
                </a:gridCol>
                <a:gridCol w="987552">
                  <a:extLst>
                    <a:ext uri="{9D8B030D-6E8A-4147-A177-3AD203B41FA5}">
                      <a16:colId xmlns:a16="http://schemas.microsoft.com/office/drawing/2014/main" val="3425421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044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- 2023-12-18 11:45:32</a:t>
                      </a:r>
                      <a:r>
                        <a:rPr kumimoji="0" lang="en-US" sz="1000" b="0" i="0" u="none" strike="noStrike" kern="1200" cap="none" spc="0" normalizeH="0" baseline="0" noProof="0">
                          <a:ln>
                            <a:noFill/>
                          </a:ln>
                          <a:solidFill>
                            <a:prstClr val="black"/>
                          </a:solidFill>
                          <a:effectLst/>
                          <a:uLnTx/>
                          <a:uFillTx/>
                          <a:latin typeface="Calibri"/>
                          <a:ea typeface="+mn-ea"/>
                          <a:cs typeface="+mn-cs"/>
                        </a:rPr>
                        <a:t>
 TMNAS’ final New Hire Orientation class of 2023 was small but awesome! Our newest employees joined us at our Bala Cynwyd office last week to connect and learn more about our company culture and the tokiomarine group companies we serve. They also got to enjoy lunch with our Executive Committee. Welcome to the team, everyone!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50458120"/>
                  </a:ext>
                </a:extLst>
              </a:tr>
            </a:tbl>
          </a:graphicData>
        </a:graphic>
      </p:graphicFrame>
      <p:sp>
        <p:nvSpPr>
          <p:cNvPr id="4" name="Text Placeholder 3">
            <a:extLst>
              <a:ext uri="{FF2B5EF4-FFF2-40B4-BE49-F238E27FC236}">
                <a16:creationId xmlns:a16="http://schemas.microsoft.com/office/drawing/2014/main" id="{8FCFBB2A-E0A0-43B5-91A1-C12F0794576B}"/>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277964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B13C-5A22-4A9A-AC57-C5A934561685}"/>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96A11552-0227-47E1-B09B-6C4CE1932433}"/>
              </a:ext>
            </a:extLst>
          </p:cNvPr>
          <p:cNvGraphicFramePr>
            <a:graphicFrameLocks noGrp="1"/>
          </p:cNvGraphicFramePr>
          <p:nvPr>
            <p:ph type="tbl" sz="quarter" idx="13"/>
            <p:extLst>
              <p:ext uri="{D42A27DB-BD31-4B8C-83A1-F6EECF244321}">
                <p14:modId xmlns:p14="http://schemas.microsoft.com/office/powerpoint/2010/main" val="31401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824236959"/>
                    </a:ext>
                  </a:extLst>
                </a:gridCol>
                <a:gridCol w="822960">
                  <a:extLst>
                    <a:ext uri="{9D8B030D-6E8A-4147-A177-3AD203B41FA5}">
                      <a16:colId xmlns:a16="http://schemas.microsoft.com/office/drawing/2014/main" val="1287060135"/>
                    </a:ext>
                  </a:extLst>
                </a:gridCol>
                <a:gridCol w="411480">
                  <a:extLst>
                    <a:ext uri="{9D8B030D-6E8A-4147-A177-3AD203B41FA5}">
                      <a16:colId xmlns:a16="http://schemas.microsoft.com/office/drawing/2014/main" val="1277510188"/>
                    </a:ext>
                  </a:extLst>
                </a:gridCol>
                <a:gridCol w="822960">
                  <a:extLst>
                    <a:ext uri="{9D8B030D-6E8A-4147-A177-3AD203B41FA5}">
                      <a16:colId xmlns:a16="http://schemas.microsoft.com/office/drawing/2014/main" val="4231203322"/>
                    </a:ext>
                  </a:extLst>
                </a:gridCol>
                <a:gridCol w="822960">
                  <a:extLst>
                    <a:ext uri="{9D8B030D-6E8A-4147-A177-3AD203B41FA5}">
                      <a16:colId xmlns:a16="http://schemas.microsoft.com/office/drawing/2014/main" val="220340295"/>
                    </a:ext>
                  </a:extLst>
                </a:gridCol>
                <a:gridCol w="822960">
                  <a:extLst>
                    <a:ext uri="{9D8B030D-6E8A-4147-A177-3AD203B41FA5}">
                      <a16:colId xmlns:a16="http://schemas.microsoft.com/office/drawing/2014/main" val="336862347"/>
                    </a:ext>
                  </a:extLst>
                </a:gridCol>
                <a:gridCol w="822960">
                  <a:extLst>
                    <a:ext uri="{9D8B030D-6E8A-4147-A177-3AD203B41FA5}">
                      <a16:colId xmlns:a16="http://schemas.microsoft.com/office/drawing/2014/main" val="4049231553"/>
                    </a:ext>
                  </a:extLst>
                </a:gridCol>
                <a:gridCol w="822960">
                  <a:extLst>
                    <a:ext uri="{9D8B030D-6E8A-4147-A177-3AD203B41FA5}">
                      <a16:colId xmlns:a16="http://schemas.microsoft.com/office/drawing/2014/main" val="1677666143"/>
                    </a:ext>
                  </a:extLst>
                </a:gridCol>
                <a:gridCol w="822960">
                  <a:extLst>
                    <a:ext uri="{9D8B030D-6E8A-4147-A177-3AD203B41FA5}">
                      <a16:colId xmlns:a16="http://schemas.microsoft.com/office/drawing/2014/main" val="3929239611"/>
                    </a:ext>
                  </a:extLst>
                </a:gridCol>
                <a:gridCol w="822960">
                  <a:extLst>
                    <a:ext uri="{9D8B030D-6E8A-4147-A177-3AD203B41FA5}">
                      <a16:colId xmlns:a16="http://schemas.microsoft.com/office/drawing/2014/main" val="372531823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84174707"/>
                  </a:ext>
                </a:extLst>
              </a:tr>
              <a:tr h="370840">
                <a:tc>
                  <a:txBody>
                    <a:bodyPr/>
                    <a:lstStyle/>
                    <a:p>
                      <a:r>
                        <a:rPr lang="en-US" sz="1000"/>
                        <a:t>22</a:t>
                      </a:r>
                    </a:p>
                  </a:txBody>
                  <a:tcPr/>
                </a:tc>
                <a:tc>
                  <a:txBody>
                    <a:bodyPr/>
                    <a:lstStyle/>
                    <a:p>
                      <a:r>
                        <a:rPr lang="en-US" sz="1000"/>
                        <a:t>0.8282 %</a:t>
                      </a:r>
                    </a:p>
                  </a:txBody>
                  <a:tcPr/>
                </a:tc>
                <a:tc>
                  <a:txBody>
                    <a:bodyPr/>
                    <a:lstStyle/>
                    <a:p>
                      <a:r>
                        <a:rPr lang="en-US" sz="1000"/>
                        <a:t>0.59</a:t>
                      </a:r>
                    </a:p>
                  </a:txBody>
                  <a:tcPr/>
                </a:tc>
                <a:tc>
                  <a:txBody>
                    <a:bodyPr/>
                    <a:lstStyle/>
                    <a:p>
                      <a:r>
                        <a:rPr lang="en-US" sz="1000"/>
                        <a:t>143.82</a:t>
                      </a:r>
                    </a:p>
                  </a:txBody>
                  <a:tcPr/>
                </a:tc>
                <a:tc>
                  <a:txBody>
                    <a:bodyPr/>
                    <a:lstStyle/>
                    <a:p>
                      <a:r>
                        <a:rPr lang="en-US" sz="1000"/>
                        <a:t>139.32</a:t>
                      </a:r>
                    </a:p>
                  </a:txBody>
                  <a:tcPr/>
                </a:tc>
                <a:tc>
                  <a:txBody>
                    <a:bodyPr/>
                    <a:lstStyle/>
                    <a:p>
                      <a:r>
                        <a:rPr lang="en-US" sz="1000"/>
                        <a:t>115.50</a:t>
                      </a:r>
                    </a:p>
                  </a:txBody>
                  <a:tcPr/>
                </a:tc>
                <a:tc>
                  <a:txBody>
                    <a:bodyPr/>
                    <a:lstStyle/>
                    <a:p>
                      <a:r>
                        <a:rPr lang="en-US" sz="1000"/>
                        <a:t>114.91</a:t>
                      </a:r>
                    </a:p>
                  </a:txBody>
                  <a:tcPr/>
                </a:tc>
                <a:tc>
                  <a:txBody>
                    <a:bodyPr/>
                    <a:lstStyle/>
                    <a:p>
                      <a:r>
                        <a:rPr lang="en-US" sz="1000"/>
                        <a:t>3164</a:t>
                      </a:r>
                    </a:p>
                  </a:txBody>
                  <a:tcPr/>
                </a:tc>
                <a:tc>
                  <a:txBody>
                    <a:bodyPr/>
                    <a:lstStyle/>
                    <a:p>
                      <a:r>
                        <a:rPr lang="en-US" sz="1000"/>
                        <a:t>432</a:t>
                      </a:r>
                    </a:p>
                  </a:txBody>
                  <a:tcPr/>
                </a:tc>
                <a:tc>
                  <a:txBody>
                    <a:bodyPr/>
                    <a:lstStyle/>
                    <a:p>
                      <a:r>
                        <a:rPr lang="en-US" sz="1000"/>
                        <a:t>2541</a:t>
                      </a:r>
                    </a:p>
                  </a:txBody>
                  <a:tcPr/>
                </a:tc>
                <a:extLst>
                  <a:ext uri="{0D108BD9-81ED-4DB2-BD59-A6C34878D82A}">
                    <a16:rowId xmlns:a16="http://schemas.microsoft.com/office/drawing/2014/main" val="4199778603"/>
                  </a:ext>
                </a:extLst>
              </a:tr>
            </a:tbl>
          </a:graphicData>
        </a:graphic>
      </p:graphicFrame>
      <p:sp>
        <p:nvSpPr>
          <p:cNvPr id="4" name="Text Placeholder 3">
            <a:extLst>
              <a:ext uri="{FF2B5EF4-FFF2-40B4-BE49-F238E27FC236}">
                <a16:creationId xmlns:a16="http://schemas.microsoft.com/office/drawing/2014/main" id="{D45877D3-84E5-4A1A-B528-2799A3FDE9B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572481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D6581-5588-4C49-B56A-6ED013BCEB95}"/>
              </a:ext>
            </a:extLst>
          </p:cNvPr>
          <p:cNvSpPr>
            <a:spLocks noGrp="1"/>
          </p:cNvSpPr>
          <p:nvPr>
            <p:ph type="title"/>
          </p:nvPr>
        </p:nvSpPr>
        <p:spPr/>
        <p:txBody>
          <a:bodyPr/>
          <a:lstStyle/>
          <a:p>
            <a:r>
              <a:rPr lang="en-US"/>
              <a:t>Instagram Stories Table  | TMNAS</a:t>
            </a:r>
          </a:p>
        </p:txBody>
      </p:sp>
      <p:graphicFrame>
        <p:nvGraphicFramePr>
          <p:cNvPr id="5" name="Table Placeholder 4">
            <a:extLst>
              <a:ext uri="{FF2B5EF4-FFF2-40B4-BE49-F238E27FC236}">
                <a16:creationId xmlns:a16="http://schemas.microsoft.com/office/drawing/2014/main" id="{A7CFA15F-68C9-458C-8035-521E2A3AE1D3}"/>
              </a:ext>
            </a:extLst>
          </p:cNvPr>
          <p:cNvGraphicFramePr>
            <a:graphicFrameLocks noGrp="1"/>
          </p:cNvGraphicFramePr>
          <p:nvPr>
            <p:ph type="tbl" sz="quarter" idx="13"/>
            <p:extLst>
              <p:ext uri="{D42A27DB-BD31-4B8C-83A1-F6EECF244321}">
                <p14:modId xmlns:p14="http://schemas.microsoft.com/office/powerpoint/2010/main" val="60342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6266357"/>
                    </a:ext>
                  </a:extLst>
                </a:gridCol>
                <a:gridCol w="1316736">
                  <a:extLst>
                    <a:ext uri="{9D8B030D-6E8A-4147-A177-3AD203B41FA5}">
                      <a16:colId xmlns:a16="http://schemas.microsoft.com/office/drawing/2014/main" val="2662397574"/>
                    </a:ext>
                  </a:extLst>
                </a:gridCol>
                <a:gridCol w="658368">
                  <a:extLst>
                    <a:ext uri="{9D8B030D-6E8A-4147-A177-3AD203B41FA5}">
                      <a16:colId xmlns:a16="http://schemas.microsoft.com/office/drawing/2014/main" val="2069613597"/>
                    </a:ext>
                  </a:extLst>
                </a:gridCol>
                <a:gridCol w="658368">
                  <a:extLst>
                    <a:ext uri="{9D8B030D-6E8A-4147-A177-3AD203B41FA5}">
                      <a16:colId xmlns:a16="http://schemas.microsoft.com/office/drawing/2014/main" val="1008998476"/>
                    </a:ext>
                  </a:extLst>
                </a:gridCol>
                <a:gridCol w="658368">
                  <a:extLst>
                    <a:ext uri="{9D8B030D-6E8A-4147-A177-3AD203B41FA5}">
                      <a16:colId xmlns:a16="http://schemas.microsoft.com/office/drawing/2014/main" val="2703316696"/>
                    </a:ext>
                  </a:extLst>
                </a:gridCol>
                <a:gridCol w="658368">
                  <a:extLst>
                    <a:ext uri="{9D8B030D-6E8A-4147-A177-3AD203B41FA5}">
                      <a16:colId xmlns:a16="http://schemas.microsoft.com/office/drawing/2014/main" val="3051602993"/>
                    </a:ext>
                  </a:extLst>
                </a:gridCol>
                <a:gridCol w="658368">
                  <a:extLst>
                    <a:ext uri="{9D8B030D-6E8A-4147-A177-3AD203B41FA5}">
                      <a16:colId xmlns:a16="http://schemas.microsoft.com/office/drawing/2014/main" val="2644598491"/>
                    </a:ext>
                  </a:extLst>
                </a:gridCol>
                <a:gridCol w="658368">
                  <a:extLst>
                    <a:ext uri="{9D8B030D-6E8A-4147-A177-3AD203B41FA5}">
                      <a16:colId xmlns:a16="http://schemas.microsoft.com/office/drawing/2014/main" val="1027905383"/>
                    </a:ext>
                  </a:extLst>
                </a:gridCol>
                <a:gridCol w="658368">
                  <a:extLst>
                    <a:ext uri="{9D8B030D-6E8A-4147-A177-3AD203B41FA5}">
                      <a16:colId xmlns:a16="http://schemas.microsoft.com/office/drawing/2014/main" val="3663050407"/>
                    </a:ext>
                  </a:extLst>
                </a:gridCol>
                <a:gridCol w="658368">
                  <a:extLst>
                    <a:ext uri="{9D8B030D-6E8A-4147-A177-3AD203B41FA5}">
                      <a16:colId xmlns:a16="http://schemas.microsoft.com/office/drawing/2014/main" val="400103878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339353033"/>
                  </a:ext>
                </a:extLst>
              </a:tr>
              <a:tr h="370840">
                <a:tc>
                  <a:txBody>
                    <a:bodyPr/>
                    <a:lstStyle/>
                    <a:p>
                      <a:r>
                        <a:rPr lang="pt-BR" sz="1000" b="1"/>
                        <a:t>tmna_services - 2023-12-04 10:20:37</a:t>
                      </a:r>
                      <a:r>
                        <a:rPr lang="pt-BR" sz="1000"/>
                        <a:t>
 n/a</a:t>
                      </a:r>
                      <a:endParaRPr lang="en-US" sz="1000"/>
                    </a:p>
                  </a:txBody>
                  <a:tcPr/>
                </a:tc>
                <a:tc>
                  <a:txBody>
                    <a:bodyPr/>
                    <a:lstStyle/>
                    <a:p>
                      <a:r>
                        <a:rPr lang="en-US" sz="1000"/>
                        <a:t>https://quintly-eu-image-storage.s3.amazonaws.com/b6aecdce2ad7dc375304f2c67beab3d7/b50127842f18c5ffb84901395ab7a21a.jpg</a:t>
                      </a:r>
                    </a:p>
                  </a:txBody>
                  <a:tcPr/>
                </a:tc>
                <a:tc>
                  <a:txBody>
                    <a:bodyPr/>
                    <a:lstStyle/>
                    <a:p>
                      <a:r>
                        <a:rPr lang="en-US" sz="1000"/>
                        <a:t>12/05/2023 10:07:19</a:t>
                      </a:r>
                    </a:p>
                  </a:txBody>
                  <a:tcPr/>
                </a:tc>
                <a:tc>
                  <a:txBody>
                    <a:bodyPr/>
                    <a:lstStyle/>
                    <a:p>
                      <a:r>
                        <a:rPr lang="en-US" sz="1000"/>
                        <a:t>Image</a:t>
                      </a:r>
                    </a:p>
                  </a:txBody>
                  <a:tcPr/>
                </a:tc>
                <a:tc>
                  <a:txBody>
                    <a:bodyPr/>
                    <a:lstStyle/>
                    <a:p>
                      <a:r>
                        <a:rPr lang="en-US" sz="1000"/>
                        <a:t>146</a:t>
                      </a:r>
                    </a:p>
                  </a:txBody>
                  <a:tcPr/>
                </a:tc>
                <a:tc>
                  <a:txBody>
                    <a:bodyPr/>
                    <a:lstStyle/>
                    <a:p>
                      <a:r>
                        <a:rPr lang="en-US" sz="1000"/>
                        <a:t>145</a:t>
                      </a:r>
                    </a:p>
                  </a:txBody>
                  <a:tcPr/>
                </a:tc>
                <a:tc>
                  <a:txBody>
                    <a:bodyPr/>
                    <a:lstStyle/>
                    <a:p>
                      <a:r>
                        <a:rPr lang="en-US" sz="1000"/>
                        <a:t>0</a:t>
                      </a:r>
                    </a:p>
                  </a:txBody>
                  <a:tcPr/>
                </a:tc>
                <a:tc>
                  <a:txBody>
                    <a:bodyPr/>
                    <a:lstStyle/>
                    <a:p>
                      <a:r>
                        <a:rPr lang="en-US" sz="1000"/>
                        <a:t>44</a:t>
                      </a:r>
                    </a:p>
                  </a:txBody>
                  <a:tcPr/>
                </a:tc>
                <a:tc>
                  <a:txBody>
                    <a:bodyPr/>
                    <a:lstStyle/>
                    <a:p>
                      <a:r>
                        <a:rPr lang="en-US" sz="1000"/>
                        <a:t>75</a:t>
                      </a:r>
                    </a:p>
                  </a:txBody>
                  <a:tcPr/>
                </a:tc>
                <a:tc>
                  <a:txBody>
                    <a:bodyPr/>
                    <a:lstStyle/>
                    <a:p>
                      <a:r>
                        <a:rPr lang="en-US" sz="1000"/>
                        <a:t>1</a:t>
                      </a:r>
                    </a:p>
                  </a:txBody>
                  <a:tcPr/>
                </a:tc>
                <a:extLst>
                  <a:ext uri="{0D108BD9-81ED-4DB2-BD59-A6C34878D82A}">
                    <a16:rowId xmlns:a16="http://schemas.microsoft.com/office/drawing/2014/main" val="1175435706"/>
                  </a:ext>
                </a:extLst>
              </a:tr>
            </a:tbl>
          </a:graphicData>
        </a:graphic>
      </p:graphicFrame>
      <p:sp>
        <p:nvSpPr>
          <p:cNvPr id="4" name="Text Placeholder 3">
            <a:extLst>
              <a:ext uri="{FF2B5EF4-FFF2-40B4-BE49-F238E27FC236}">
                <a16:creationId xmlns:a16="http://schemas.microsoft.com/office/drawing/2014/main" id="{B70D09D1-821A-4A8E-A79B-47E9A0513B7C}"/>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890198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9817-BD82-4E0B-87BD-153F50B4B1C2}"/>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75CD0E31-D066-4942-B5D6-5F278B4B9A52}"/>
              </a:ext>
            </a:extLst>
          </p:cNvPr>
          <p:cNvGraphicFramePr>
            <a:graphicFrameLocks noGrp="1"/>
          </p:cNvGraphicFramePr>
          <p:nvPr>
            <p:ph type="tbl" sz="quarter" idx="13"/>
            <p:extLst>
              <p:ext uri="{D42A27DB-BD31-4B8C-83A1-F6EECF244321}">
                <p14:modId xmlns:p14="http://schemas.microsoft.com/office/powerpoint/2010/main" val="3303326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304511842"/>
                    </a:ext>
                  </a:extLst>
                </a:gridCol>
                <a:gridCol w="740665">
                  <a:extLst>
                    <a:ext uri="{9D8B030D-6E8A-4147-A177-3AD203B41FA5}">
                      <a16:colId xmlns:a16="http://schemas.microsoft.com/office/drawing/2014/main" val="1929243643"/>
                    </a:ext>
                  </a:extLst>
                </a:gridCol>
                <a:gridCol w="411480">
                  <a:extLst>
                    <a:ext uri="{9D8B030D-6E8A-4147-A177-3AD203B41FA5}">
                      <a16:colId xmlns:a16="http://schemas.microsoft.com/office/drawing/2014/main" val="3171628307"/>
                    </a:ext>
                  </a:extLst>
                </a:gridCol>
                <a:gridCol w="740665">
                  <a:extLst>
                    <a:ext uri="{9D8B030D-6E8A-4147-A177-3AD203B41FA5}">
                      <a16:colId xmlns:a16="http://schemas.microsoft.com/office/drawing/2014/main" val="3405925408"/>
                    </a:ext>
                  </a:extLst>
                </a:gridCol>
                <a:gridCol w="411480">
                  <a:extLst>
                    <a:ext uri="{9D8B030D-6E8A-4147-A177-3AD203B41FA5}">
                      <a16:colId xmlns:a16="http://schemas.microsoft.com/office/drawing/2014/main" val="226881989"/>
                    </a:ext>
                  </a:extLst>
                </a:gridCol>
                <a:gridCol w="411480">
                  <a:extLst>
                    <a:ext uri="{9D8B030D-6E8A-4147-A177-3AD203B41FA5}">
                      <a16:colId xmlns:a16="http://schemas.microsoft.com/office/drawing/2014/main" val="2653314865"/>
                    </a:ext>
                  </a:extLst>
                </a:gridCol>
                <a:gridCol w="411480">
                  <a:extLst>
                    <a:ext uri="{9D8B030D-6E8A-4147-A177-3AD203B41FA5}">
                      <a16:colId xmlns:a16="http://schemas.microsoft.com/office/drawing/2014/main" val="1043468823"/>
                    </a:ext>
                  </a:extLst>
                </a:gridCol>
                <a:gridCol w="411480">
                  <a:extLst>
                    <a:ext uri="{9D8B030D-6E8A-4147-A177-3AD203B41FA5}">
                      <a16:colId xmlns:a16="http://schemas.microsoft.com/office/drawing/2014/main" val="309391532"/>
                    </a:ext>
                  </a:extLst>
                </a:gridCol>
                <a:gridCol w="411480">
                  <a:extLst>
                    <a:ext uri="{9D8B030D-6E8A-4147-A177-3AD203B41FA5}">
                      <a16:colId xmlns:a16="http://schemas.microsoft.com/office/drawing/2014/main" val="2657787491"/>
                    </a:ext>
                  </a:extLst>
                </a:gridCol>
                <a:gridCol w="411480">
                  <a:extLst>
                    <a:ext uri="{9D8B030D-6E8A-4147-A177-3AD203B41FA5}">
                      <a16:colId xmlns:a16="http://schemas.microsoft.com/office/drawing/2014/main" val="853276474"/>
                    </a:ext>
                  </a:extLst>
                </a:gridCol>
                <a:gridCol w="411480">
                  <a:extLst>
                    <a:ext uri="{9D8B030D-6E8A-4147-A177-3AD203B41FA5}">
                      <a16:colId xmlns:a16="http://schemas.microsoft.com/office/drawing/2014/main" val="658810890"/>
                    </a:ext>
                  </a:extLst>
                </a:gridCol>
                <a:gridCol w="411480">
                  <a:extLst>
                    <a:ext uri="{9D8B030D-6E8A-4147-A177-3AD203B41FA5}">
                      <a16:colId xmlns:a16="http://schemas.microsoft.com/office/drawing/2014/main" val="225772482"/>
                    </a:ext>
                  </a:extLst>
                </a:gridCol>
                <a:gridCol w="411480">
                  <a:extLst>
                    <a:ext uri="{9D8B030D-6E8A-4147-A177-3AD203B41FA5}">
                      <a16:colId xmlns:a16="http://schemas.microsoft.com/office/drawing/2014/main" val="1885846551"/>
                    </a:ext>
                  </a:extLst>
                </a:gridCol>
                <a:gridCol w="411480">
                  <a:extLst>
                    <a:ext uri="{9D8B030D-6E8A-4147-A177-3AD203B41FA5}">
                      <a16:colId xmlns:a16="http://schemas.microsoft.com/office/drawing/2014/main" val="35042275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5617118"/>
                  </a:ext>
                </a:extLst>
              </a:tr>
              <a:tr h="370840">
                <a:tc>
                  <a:txBody>
                    <a:bodyPr/>
                    <a:lstStyle/>
                    <a:p>
                      <a:r>
                        <a:rPr lang="en-US" sz="1000"/>
                        <a:t>Tokio Marine North America Services</a:t>
                      </a:r>
                    </a:p>
                  </a:txBody>
                  <a:tcPr/>
                </a:tc>
                <a:tc>
                  <a:txBody>
                    <a:bodyPr/>
                    <a:lstStyle/>
                    <a:p>
                      <a:r>
                        <a:rPr lang="en-US" sz="1000"/>
                        <a:t>168</a:t>
                      </a:r>
                    </a:p>
                  </a:txBody>
                  <a:tcPr/>
                </a:tc>
                <a:tc>
                  <a:txBody>
                    <a:bodyPr/>
                    <a:lstStyle/>
                    <a:p>
                      <a:r>
                        <a:rPr lang="en-US" sz="1000"/>
                        <a:t>0</a:t>
                      </a:r>
                    </a:p>
                  </a:txBody>
                  <a:tcPr/>
                </a:tc>
                <a:tc>
                  <a:txBody>
                    <a:bodyPr/>
                    <a:lstStyle/>
                    <a:p>
                      <a:r>
                        <a:rPr lang="en-US" sz="1000"/>
                        <a:t>195</a:t>
                      </a:r>
                    </a:p>
                  </a:txBody>
                  <a:tcPr/>
                </a:tc>
                <a:tc>
                  <a:txBody>
                    <a:bodyPr/>
                    <a:lstStyle/>
                    <a:p>
                      <a:r>
                        <a:rPr lang="en-US" sz="1000"/>
                        <a:t>1</a:t>
                      </a:r>
                    </a:p>
                  </a:txBody>
                  <a:tcPr/>
                </a:tc>
                <a:tc>
                  <a:txBody>
                    <a:bodyPr/>
                    <a:lstStyle/>
                    <a:p>
                      <a:r>
                        <a:rPr lang="en-US" sz="1000"/>
                        <a:t>9</a:t>
                      </a:r>
                    </a:p>
                  </a:txBody>
                  <a:tcPr/>
                </a:tc>
                <a:tc>
                  <a:txBody>
                    <a:bodyPr/>
                    <a:lstStyle/>
                    <a:p>
                      <a:r>
                        <a:rPr lang="en-US" sz="1000"/>
                        <a:t>67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4.6296 %</a:t>
                      </a:r>
                    </a:p>
                  </a:txBody>
                  <a:tcPr/>
                </a:tc>
                <a:tc>
                  <a:txBody>
                    <a:bodyPr/>
                    <a:lstStyle/>
                    <a:p>
                      <a:r>
                        <a:rPr lang="en-US" sz="1000"/>
                        <a:t>0.0 %</a:t>
                      </a:r>
                    </a:p>
                  </a:txBody>
                  <a:tcPr/>
                </a:tc>
                <a:extLst>
                  <a:ext uri="{0D108BD9-81ED-4DB2-BD59-A6C34878D82A}">
                    <a16:rowId xmlns:a16="http://schemas.microsoft.com/office/drawing/2014/main" val="3811877785"/>
                  </a:ext>
                </a:extLst>
              </a:tr>
            </a:tbl>
          </a:graphicData>
        </a:graphic>
      </p:graphicFrame>
      <p:sp>
        <p:nvSpPr>
          <p:cNvPr id="4" name="Text Placeholder 3">
            <a:extLst>
              <a:ext uri="{FF2B5EF4-FFF2-40B4-BE49-F238E27FC236}">
                <a16:creationId xmlns:a16="http://schemas.microsoft.com/office/drawing/2014/main" id="{2F8B36F9-1107-40A2-82D6-F6364CA70A06}"/>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312814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95874-5326-45C9-B9EE-DDFBB9034796}"/>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3F5338D7-B938-42D6-B0AB-5F1668CE2732}"/>
              </a:ext>
            </a:extLst>
          </p:cNvPr>
          <p:cNvGraphicFramePr>
            <a:graphicFrameLocks noGrp="1"/>
          </p:cNvGraphicFramePr>
          <p:nvPr>
            <p:ph type="tbl" sz="quarter" idx="13"/>
            <p:extLst>
              <p:ext uri="{D42A27DB-BD31-4B8C-83A1-F6EECF244321}">
                <p14:modId xmlns:p14="http://schemas.microsoft.com/office/powerpoint/2010/main" val="175663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04494545"/>
                    </a:ext>
                  </a:extLst>
                </a:gridCol>
                <a:gridCol w="1234440">
                  <a:extLst>
                    <a:ext uri="{9D8B030D-6E8A-4147-A177-3AD203B41FA5}">
                      <a16:colId xmlns:a16="http://schemas.microsoft.com/office/drawing/2014/main" val="2525522749"/>
                    </a:ext>
                  </a:extLst>
                </a:gridCol>
                <a:gridCol w="905256">
                  <a:extLst>
                    <a:ext uri="{9D8B030D-6E8A-4147-A177-3AD203B41FA5}">
                      <a16:colId xmlns:a16="http://schemas.microsoft.com/office/drawing/2014/main" val="2748360459"/>
                    </a:ext>
                  </a:extLst>
                </a:gridCol>
                <a:gridCol w="411480">
                  <a:extLst>
                    <a:ext uri="{9D8B030D-6E8A-4147-A177-3AD203B41FA5}">
                      <a16:colId xmlns:a16="http://schemas.microsoft.com/office/drawing/2014/main" val="1323436935"/>
                    </a:ext>
                  </a:extLst>
                </a:gridCol>
                <a:gridCol w="411480">
                  <a:extLst>
                    <a:ext uri="{9D8B030D-6E8A-4147-A177-3AD203B41FA5}">
                      <a16:colId xmlns:a16="http://schemas.microsoft.com/office/drawing/2014/main" val="4192993566"/>
                    </a:ext>
                  </a:extLst>
                </a:gridCol>
                <a:gridCol w="411480">
                  <a:extLst>
                    <a:ext uri="{9D8B030D-6E8A-4147-A177-3AD203B41FA5}">
                      <a16:colId xmlns:a16="http://schemas.microsoft.com/office/drawing/2014/main" val="1761393302"/>
                    </a:ext>
                  </a:extLst>
                </a:gridCol>
                <a:gridCol w="411480">
                  <a:extLst>
                    <a:ext uri="{9D8B030D-6E8A-4147-A177-3AD203B41FA5}">
                      <a16:colId xmlns:a16="http://schemas.microsoft.com/office/drawing/2014/main" val="2367248885"/>
                    </a:ext>
                  </a:extLst>
                </a:gridCol>
                <a:gridCol w="411480">
                  <a:extLst>
                    <a:ext uri="{9D8B030D-6E8A-4147-A177-3AD203B41FA5}">
                      <a16:colId xmlns:a16="http://schemas.microsoft.com/office/drawing/2014/main" val="3683110401"/>
                    </a:ext>
                  </a:extLst>
                </a:gridCol>
                <a:gridCol w="411480">
                  <a:extLst>
                    <a:ext uri="{9D8B030D-6E8A-4147-A177-3AD203B41FA5}">
                      <a16:colId xmlns:a16="http://schemas.microsoft.com/office/drawing/2014/main" val="2898068502"/>
                    </a:ext>
                  </a:extLst>
                </a:gridCol>
                <a:gridCol w="411480">
                  <a:extLst>
                    <a:ext uri="{9D8B030D-6E8A-4147-A177-3AD203B41FA5}">
                      <a16:colId xmlns:a16="http://schemas.microsoft.com/office/drawing/2014/main" val="553125499"/>
                    </a:ext>
                  </a:extLst>
                </a:gridCol>
                <a:gridCol w="411480">
                  <a:extLst>
                    <a:ext uri="{9D8B030D-6E8A-4147-A177-3AD203B41FA5}">
                      <a16:colId xmlns:a16="http://schemas.microsoft.com/office/drawing/2014/main" val="2239597326"/>
                    </a:ext>
                  </a:extLst>
                </a:gridCol>
                <a:gridCol w="411480">
                  <a:extLst>
                    <a:ext uri="{9D8B030D-6E8A-4147-A177-3AD203B41FA5}">
                      <a16:colId xmlns:a16="http://schemas.microsoft.com/office/drawing/2014/main" val="329932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59956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- 2023-12-08 11:50:28</a:t>
                      </a:r>
                      <a:r>
                        <a:rPr kumimoji="0" lang="en-US" sz="1000" b="0" i="0" u="none" strike="noStrike" kern="1200" cap="none" spc="0" normalizeH="0" baseline="0" noProof="0">
                          <a:ln>
                            <a:noFill/>
                          </a:ln>
                          <a:solidFill>
                            <a:prstClr val="black"/>
                          </a:solidFill>
                          <a:effectLst/>
                          <a:uLnTx/>
                          <a:uFillTx/>
                          <a:latin typeface="Calibri"/>
                          <a:ea typeface="+mn-ea"/>
                          <a:cs typeface="+mn-cs"/>
                        </a:rPr>
                        <a:t>
 2023 has been a great year for TMNAS! We just got 3RD PLACE in the Central Penn Business Journal ‘s Best Places to Work in PA 2023 awards! 
Last night, our HR team made their way to Lancaster, PA to attend the celebratory awards dinner. This is our 10th time making the #bptwinpa list. This year, we were nominated in the Large Employers category with 45 other companies! 
We are so thrilled with our 3rd place win! Thank you to all of our employees for being the life of our workplace!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https://quintly-eu-image-storage.s3.amazonaws.com/a1eb1edaae3e86ca5d45b34001303599/39c8180e3df76619167e9422ef398258.jpg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986289859"/>
                  </a:ext>
                </a:extLst>
              </a:tr>
            </a:tbl>
          </a:graphicData>
        </a:graphic>
      </p:graphicFrame>
      <p:sp>
        <p:nvSpPr>
          <p:cNvPr id="4" name="Text Placeholder 3">
            <a:extLst>
              <a:ext uri="{FF2B5EF4-FFF2-40B4-BE49-F238E27FC236}">
                <a16:creationId xmlns:a16="http://schemas.microsoft.com/office/drawing/2014/main" id="{7D7433C3-8CA2-4298-8118-124E761E902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285414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6D01E-4D41-4010-90B6-1286D7B4961F}"/>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CA771DBD-84F9-4754-B8A0-B84259EC0225}"/>
              </a:ext>
            </a:extLst>
          </p:cNvPr>
          <p:cNvGraphicFramePr>
            <a:graphicFrameLocks noGrp="1"/>
          </p:cNvGraphicFramePr>
          <p:nvPr>
            <p:ph type="tbl" sz="quarter" idx="13"/>
            <p:extLst>
              <p:ext uri="{D42A27DB-BD31-4B8C-83A1-F6EECF244321}">
                <p14:modId xmlns:p14="http://schemas.microsoft.com/office/powerpoint/2010/main" val="363353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9461999"/>
                    </a:ext>
                  </a:extLst>
                </a:gridCol>
                <a:gridCol w="1234440">
                  <a:extLst>
                    <a:ext uri="{9D8B030D-6E8A-4147-A177-3AD203B41FA5}">
                      <a16:colId xmlns:a16="http://schemas.microsoft.com/office/drawing/2014/main" val="2454868675"/>
                    </a:ext>
                  </a:extLst>
                </a:gridCol>
                <a:gridCol w="905256">
                  <a:extLst>
                    <a:ext uri="{9D8B030D-6E8A-4147-A177-3AD203B41FA5}">
                      <a16:colId xmlns:a16="http://schemas.microsoft.com/office/drawing/2014/main" val="556763274"/>
                    </a:ext>
                  </a:extLst>
                </a:gridCol>
                <a:gridCol w="411480">
                  <a:extLst>
                    <a:ext uri="{9D8B030D-6E8A-4147-A177-3AD203B41FA5}">
                      <a16:colId xmlns:a16="http://schemas.microsoft.com/office/drawing/2014/main" val="2200487866"/>
                    </a:ext>
                  </a:extLst>
                </a:gridCol>
                <a:gridCol w="411480">
                  <a:extLst>
                    <a:ext uri="{9D8B030D-6E8A-4147-A177-3AD203B41FA5}">
                      <a16:colId xmlns:a16="http://schemas.microsoft.com/office/drawing/2014/main" val="2524301186"/>
                    </a:ext>
                  </a:extLst>
                </a:gridCol>
                <a:gridCol w="411480">
                  <a:extLst>
                    <a:ext uri="{9D8B030D-6E8A-4147-A177-3AD203B41FA5}">
                      <a16:colId xmlns:a16="http://schemas.microsoft.com/office/drawing/2014/main" val="1574201479"/>
                    </a:ext>
                  </a:extLst>
                </a:gridCol>
                <a:gridCol w="411480">
                  <a:extLst>
                    <a:ext uri="{9D8B030D-6E8A-4147-A177-3AD203B41FA5}">
                      <a16:colId xmlns:a16="http://schemas.microsoft.com/office/drawing/2014/main" val="3806987865"/>
                    </a:ext>
                  </a:extLst>
                </a:gridCol>
                <a:gridCol w="411480">
                  <a:extLst>
                    <a:ext uri="{9D8B030D-6E8A-4147-A177-3AD203B41FA5}">
                      <a16:colId xmlns:a16="http://schemas.microsoft.com/office/drawing/2014/main" val="1168557575"/>
                    </a:ext>
                  </a:extLst>
                </a:gridCol>
                <a:gridCol w="411480">
                  <a:extLst>
                    <a:ext uri="{9D8B030D-6E8A-4147-A177-3AD203B41FA5}">
                      <a16:colId xmlns:a16="http://schemas.microsoft.com/office/drawing/2014/main" val="2630100075"/>
                    </a:ext>
                  </a:extLst>
                </a:gridCol>
                <a:gridCol w="411480">
                  <a:extLst>
                    <a:ext uri="{9D8B030D-6E8A-4147-A177-3AD203B41FA5}">
                      <a16:colId xmlns:a16="http://schemas.microsoft.com/office/drawing/2014/main" val="1111525358"/>
                    </a:ext>
                  </a:extLst>
                </a:gridCol>
                <a:gridCol w="411480">
                  <a:extLst>
                    <a:ext uri="{9D8B030D-6E8A-4147-A177-3AD203B41FA5}">
                      <a16:colId xmlns:a16="http://schemas.microsoft.com/office/drawing/2014/main" val="910958709"/>
                    </a:ext>
                  </a:extLst>
                </a:gridCol>
                <a:gridCol w="411480">
                  <a:extLst>
                    <a:ext uri="{9D8B030D-6E8A-4147-A177-3AD203B41FA5}">
                      <a16:colId xmlns:a16="http://schemas.microsoft.com/office/drawing/2014/main" val="623499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740248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- 2023-12-29 09:10:23</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will close early at 3 p.m. local time today and we will be closed on Monday, January 1st. We hope everyone enjoys their New Year's celebrations!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https://quintly-eu-image-storage.s3.amazonaws.com/a1eb1edaae3e86ca5d45b34001303599/5ff749674740dba9d0c837f871ca5b86.jpg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875980022"/>
                  </a:ext>
                </a:extLst>
              </a:tr>
            </a:tbl>
          </a:graphicData>
        </a:graphic>
      </p:graphicFrame>
      <p:sp>
        <p:nvSpPr>
          <p:cNvPr id="4" name="Text Placeholder 3">
            <a:extLst>
              <a:ext uri="{FF2B5EF4-FFF2-40B4-BE49-F238E27FC236}">
                <a16:creationId xmlns:a16="http://schemas.microsoft.com/office/drawing/2014/main" id="{C2E0DBCE-2C8E-4D06-91D2-B2FDCAB74BDE}"/>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810126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8521C-0E80-4A9E-9BF5-0FD0A514B109}"/>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B79488A2-46A0-45D5-B13D-6BADCD1E9B87}"/>
              </a:ext>
            </a:extLst>
          </p:cNvPr>
          <p:cNvGraphicFramePr>
            <a:graphicFrameLocks noGrp="1"/>
          </p:cNvGraphicFramePr>
          <p:nvPr>
            <p:ph type="tbl" sz="quarter" idx="13"/>
            <p:extLst>
              <p:ext uri="{D42A27DB-BD31-4B8C-83A1-F6EECF244321}">
                <p14:modId xmlns:p14="http://schemas.microsoft.com/office/powerpoint/2010/main" val="3801961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3079816"/>
                    </a:ext>
                  </a:extLst>
                </a:gridCol>
                <a:gridCol w="1234440">
                  <a:extLst>
                    <a:ext uri="{9D8B030D-6E8A-4147-A177-3AD203B41FA5}">
                      <a16:colId xmlns:a16="http://schemas.microsoft.com/office/drawing/2014/main" val="768963027"/>
                    </a:ext>
                  </a:extLst>
                </a:gridCol>
                <a:gridCol w="905256">
                  <a:extLst>
                    <a:ext uri="{9D8B030D-6E8A-4147-A177-3AD203B41FA5}">
                      <a16:colId xmlns:a16="http://schemas.microsoft.com/office/drawing/2014/main" val="1329590259"/>
                    </a:ext>
                  </a:extLst>
                </a:gridCol>
                <a:gridCol w="411480">
                  <a:extLst>
                    <a:ext uri="{9D8B030D-6E8A-4147-A177-3AD203B41FA5}">
                      <a16:colId xmlns:a16="http://schemas.microsoft.com/office/drawing/2014/main" val="3247718802"/>
                    </a:ext>
                  </a:extLst>
                </a:gridCol>
                <a:gridCol w="411480">
                  <a:extLst>
                    <a:ext uri="{9D8B030D-6E8A-4147-A177-3AD203B41FA5}">
                      <a16:colId xmlns:a16="http://schemas.microsoft.com/office/drawing/2014/main" val="1585631398"/>
                    </a:ext>
                  </a:extLst>
                </a:gridCol>
                <a:gridCol w="411480">
                  <a:extLst>
                    <a:ext uri="{9D8B030D-6E8A-4147-A177-3AD203B41FA5}">
                      <a16:colId xmlns:a16="http://schemas.microsoft.com/office/drawing/2014/main" val="944708676"/>
                    </a:ext>
                  </a:extLst>
                </a:gridCol>
                <a:gridCol w="411480">
                  <a:extLst>
                    <a:ext uri="{9D8B030D-6E8A-4147-A177-3AD203B41FA5}">
                      <a16:colId xmlns:a16="http://schemas.microsoft.com/office/drawing/2014/main" val="1337429435"/>
                    </a:ext>
                  </a:extLst>
                </a:gridCol>
                <a:gridCol w="411480">
                  <a:extLst>
                    <a:ext uri="{9D8B030D-6E8A-4147-A177-3AD203B41FA5}">
                      <a16:colId xmlns:a16="http://schemas.microsoft.com/office/drawing/2014/main" val="2760570681"/>
                    </a:ext>
                  </a:extLst>
                </a:gridCol>
                <a:gridCol w="411480">
                  <a:extLst>
                    <a:ext uri="{9D8B030D-6E8A-4147-A177-3AD203B41FA5}">
                      <a16:colId xmlns:a16="http://schemas.microsoft.com/office/drawing/2014/main" val="1041775878"/>
                    </a:ext>
                  </a:extLst>
                </a:gridCol>
                <a:gridCol w="411480">
                  <a:extLst>
                    <a:ext uri="{9D8B030D-6E8A-4147-A177-3AD203B41FA5}">
                      <a16:colId xmlns:a16="http://schemas.microsoft.com/office/drawing/2014/main" val="1103753095"/>
                    </a:ext>
                  </a:extLst>
                </a:gridCol>
                <a:gridCol w="411480">
                  <a:extLst>
                    <a:ext uri="{9D8B030D-6E8A-4147-A177-3AD203B41FA5}">
                      <a16:colId xmlns:a16="http://schemas.microsoft.com/office/drawing/2014/main" val="883712153"/>
                    </a:ext>
                  </a:extLst>
                </a:gridCol>
                <a:gridCol w="411480">
                  <a:extLst>
                    <a:ext uri="{9D8B030D-6E8A-4147-A177-3AD203B41FA5}">
                      <a16:colId xmlns:a16="http://schemas.microsoft.com/office/drawing/2014/main" val="4148182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2976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- 2023-12-20 17:06:52</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https://quintly-eu-image-storage.s3.amazonaws.com/a1eb1edaae3e86ca5d45b34001303599/60fef4f873292d56f0832012d0892bb9.jpg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93214764"/>
                  </a:ext>
                </a:extLst>
              </a:tr>
            </a:tbl>
          </a:graphicData>
        </a:graphic>
      </p:graphicFrame>
      <p:sp>
        <p:nvSpPr>
          <p:cNvPr id="4" name="Text Placeholder 3">
            <a:extLst>
              <a:ext uri="{FF2B5EF4-FFF2-40B4-BE49-F238E27FC236}">
                <a16:creationId xmlns:a16="http://schemas.microsoft.com/office/drawing/2014/main" id="{4DE21011-0647-4BDA-91E9-7F2F0AE8240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252663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39FB6-899A-4E99-9983-D0C523042203}"/>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79F58E90-2715-40B0-9030-217911E310F7}"/>
              </a:ext>
            </a:extLst>
          </p:cNvPr>
          <p:cNvGraphicFramePr>
            <a:graphicFrameLocks noGrp="1"/>
          </p:cNvGraphicFramePr>
          <p:nvPr>
            <p:ph type="chart" sz="quarter" idx="13"/>
            <p:extLst>
              <p:ext uri="{D42A27DB-BD31-4B8C-83A1-F6EECF244321}">
                <p14:modId xmlns:p14="http://schemas.microsoft.com/office/powerpoint/2010/main" val="136343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9634C4-E721-4354-822A-36F051A49DD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2D3A6E1-65F3-4433-81A5-F3570BEDE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2890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58258-12EF-4A1B-8353-56BCE41BDF82}"/>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F99C5900-8EFF-4AD2-9009-7AF493179FC9}"/>
              </a:ext>
            </a:extLst>
          </p:cNvPr>
          <p:cNvGraphicFramePr>
            <a:graphicFrameLocks noGrp="1"/>
          </p:cNvGraphicFramePr>
          <p:nvPr>
            <p:ph type="chart" sz="quarter" idx="13"/>
            <p:extLst>
              <p:ext uri="{D42A27DB-BD31-4B8C-83A1-F6EECF244321}">
                <p14:modId xmlns:p14="http://schemas.microsoft.com/office/powerpoint/2010/main" val="1741331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B98341-00D8-410C-8B77-C1D426873AC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CE7DF64-CE89-4CCF-A675-03519EAC79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286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29C55-90C7-435B-A1F8-45BB13A9DA29}"/>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6C3C0512-2C15-4CE2-802F-4392EF32E286}"/>
              </a:ext>
            </a:extLst>
          </p:cNvPr>
          <p:cNvGraphicFramePr>
            <a:graphicFrameLocks noGrp="1"/>
          </p:cNvGraphicFramePr>
          <p:nvPr>
            <p:ph type="chart" sz="quarter" idx="13"/>
            <p:extLst>
              <p:ext uri="{D42A27DB-BD31-4B8C-83A1-F6EECF244321}">
                <p14:modId xmlns:p14="http://schemas.microsoft.com/office/powerpoint/2010/main" val="1799572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7418DB-1403-4099-A749-A3958983604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2D1F58C-7508-4030-872D-374B29333A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0263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429D4-6D45-4FB1-B256-85A7A66359BD}"/>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DA8DCE89-8A3D-4C15-8C00-544303A3BC99}"/>
              </a:ext>
            </a:extLst>
          </p:cNvPr>
          <p:cNvGraphicFramePr>
            <a:graphicFrameLocks noGrp="1"/>
          </p:cNvGraphicFramePr>
          <p:nvPr>
            <p:ph type="chart" sz="quarter" idx="13"/>
            <p:extLst>
              <p:ext uri="{D42A27DB-BD31-4B8C-83A1-F6EECF244321}">
                <p14:modId xmlns:p14="http://schemas.microsoft.com/office/powerpoint/2010/main" val="2933011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EDFA4-0275-4894-BAC9-A482610543F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9E6E1C2-FF9D-4583-9C56-E2F3AE2B9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37087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1845</Words>
  <Application>Microsoft Office PowerPoint</Application>
  <PresentationFormat>On-screen Show (4:3)</PresentationFormat>
  <Paragraphs>351</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LinkedIn Followers Change | TMNAS</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3</vt:lpstr>
      <vt:lpstr>Instagram Top Instagram Posts Table | TMNAS - 2 of 3</vt:lpstr>
      <vt:lpstr>Instagram Top Instagram Posts Table | TMNAS - 3 of 3</vt:lpstr>
      <vt:lpstr>Instagram Stories Key Metrics Table | TMNAS</vt:lpstr>
      <vt:lpstr>Instagram Stories Table  | TMNAS</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2024-01-04T15:19:49Z</dcterms:created>
  <dcterms:modified xsi:type="dcterms:W3CDTF">2024-01-04T15:20:34Z</dcterms:modified>
</cp:coreProperties>
</file>