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7405</c:v>
                </c:pt>
                <c:pt idx="43">
                  <c:v>7414</c:v>
                </c:pt>
                <c:pt idx="44">
                  <c:v>7437</c:v>
                </c:pt>
                <c:pt idx="45">
                  <c:v>7482</c:v>
                </c:pt>
                <c:pt idx="46">
                  <c:v>7479</c:v>
                </c:pt>
                <c:pt idx="47">
                  <c:v>7486</c:v>
                </c:pt>
              </c:numCache>
            </c:numRef>
          </c:val>
          <c:smooth val="0"/>
          <c:extLst>
            <c:ext xmlns:c16="http://schemas.microsoft.com/office/drawing/2014/chart" uri="{C3380CC4-5D6E-409C-BE32-E72D297353CC}">
              <c16:uniqueId val="{00000000-4F6A-4CA1-A6F8-C7EF49AEDD2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3888</c:v>
                </c:pt>
                <c:pt idx="43">
                  <c:v>3906</c:v>
                </c:pt>
                <c:pt idx="44">
                  <c:v>3913</c:v>
                </c:pt>
                <c:pt idx="45">
                  <c:v>3921</c:v>
                </c:pt>
                <c:pt idx="46">
                  <c:v>3923</c:v>
                </c:pt>
                <c:pt idx="47">
                  <c:v>3935</c:v>
                </c:pt>
              </c:numCache>
            </c:numRef>
          </c:val>
          <c:smooth val="0"/>
          <c:extLst>
            <c:ext xmlns:c16="http://schemas.microsoft.com/office/drawing/2014/chart" uri="{C3380CC4-5D6E-409C-BE32-E72D297353CC}">
              <c16:uniqueId val="{00000001-4F6A-4CA1-A6F8-C7EF49AEDD2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4F6A-4CA1-A6F8-C7EF49AEDD2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37877</c:v>
                </c:pt>
                <c:pt idx="43">
                  <c:v>38617</c:v>
                </c:pt>
                <c:pt idx="44">
                  <c:v>39278</c:v>
                </c:pt>
                <c:pt idx="45">
                  <c:v>39863</c:v>
                </c:pt>
                <c:pt idx="46">
                  <c:v>39975</c:v>
                </c:pt>
                <c:pt idx="47">
                  <c:v>39593</c:v>
                </c:pt>
              </c:numCache>
            </c:numRef>
          </c:val>
          <c:smooth val="0"/>
          <c:extLst>
            <c:ext xmlns:c16="http://schemas.microsoft.com/office/drawing/2014/chart" uri="{C3380CC4-5D6E-409C-BE32-E72D297353CC}">
              <c16:uniqueId val="{00000003-4F6A-4CA1-A6F8-C7EF49AEDD2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3100</c:v>
                </c:pt>
                <c:pt idx="43">
                  <c:v>3167</c:v>
                </c:pt>
                <c:pt idx="44">
                  <c:v>3193</c:v>
                </c:pt>
                <c:pt idx="45">
                  <c:v>3251</c:v>
                </c:pt>
                <c:pt idx="46">
                  <c:v>3271</c:v>
                </c:pt>
                <c:pt idx="47">
                  <c:v>3353</c:v>
                </c:pt>
              </c:numCache>
            </c:numRef>
          </c:val>
          <c:smooth val="0"/>
          <c:extLst>
            <c:ext xmlns:c16="http://schemas.microsoft.com/office/drawing/2014/chart" uri="{C3380CC4-5D6E-409C-BE32-E72D297353CC}">
              <c16:uniqueId val="{00000004-4F6A-4CA1-A6F8-C7EF49AEDD29}"/>
            </c:ext>
          </c:extLst>
        </c:ser>
        <c:dLbls>
          <c:showLegendKey val="0"/>
          <c:showVal val="0"/>
          <c:showCatName val="0"/>
          <c:showSerName val="0"/>
          <c:showPercent val="0"/>
          <c:showBubbleSize val="0"/>
        </c:dLbls>
        <c:smooth val="0"/>
        <c:axId val="316735712"/>
        <c:axId val="72534544"/>
      </c:lineChart>
      <c:dateAx>
        <c:axId val="31673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534544"/>
        <c:crosses val="autoZero"/>
        <c:auto val="1"/>
        <c:lblOffset val="100"/>
        <c:baseTimeUnit val="months"/>
      </c:dateAx>
      <c:valAx>
        <c:axId val="7253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3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22</c:v>
                </c:pt>
                <c:pt idx="7">
                  <c:v>11</c:v>
                </c:pt>
                <c:pt idx="8">
                  <c:v>28</c:v>
                </c:pt>
                <c:pt idx="9">
                  <c:v>36</c:v>
                </c:pt>
                <c:pt idx="10">
                  <c:v>30</c:v>
                </c:pt>
                <c:pt idx="11">
                  <c:v>16</c:v>
                </c:pt>
              </c:numCache>
            </c:numRef>
          </c:val>
          <c:extLst>
            <c:ext xmlns:c16="http://schemas.microsoft.com/office/drawing/2014/chart" uri="{C3380CC4-5D6E-409C-BE32-E72D297353CC}">
              <c16:uniqueId val="{00000000-32EE-45AD-AB7C-6357A5751021}"/>
            </c:ext>
          </c:extLst>
        </c:ser>
        <c:dLbls>
          <c:showLegendKey val="0"/>
          <c:showVal val="0"/>
          <c:showCatName val="0"/>
          <c:showSerName val="0"/>
          <c:showPercent val="0"/>
          <c:showBubbleSize val="0"/>
        </c:dLbls>
        <c:gapWidth val="219"/>
        <c:overlap val="-27"/>
        <c:axId val="70166240"/>
        <c:axId val="70166568"/>
      </c:barChart>
      <c:dateAx>
        <c:axId val="7016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66568"/>
        <c:crosses val="autoZero"/>
        <c:auto val="1"/>
        <c:lblOffset val="100"/>
        <c:baseTimeUnit val="months"/>
      </c:dateAx>
      <c:valAx>
        <c:axId val="7016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6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20</c:v>
                </c:pt>
                <c:pt idx="6">
                  <c:v>20</c:v>
                </c:pt>
                <c:pt idx="7">
                  <c:v>26</c:v>
                </c:pt>
                <c:pt idx="8">
                  <c:v>18</c:v>
                </c:pt>
                <c:pt idx="9">
                  <c:v>43</c:v>
                </c:pt>
                <c:pt idx="10">
                  <c:v>22</c:v>
                </c:pt>
                <c:pt idx="11">
                  <c:v>109</c:v>
                </c:pt>
              </c:numCache>
            </c:numRef>
          </c:val>
          <c:extLst>
            <c:ext xmlns:c16="http://schemas.microsoft.com/office/drawing/2014/chart" uri="{C3380CC4-5D6E-409C-BE32-E72D297353CC}">
              <c16:uniqueId val="{00000000-B59C-4D97-9872-8AA97D2AA0A8}"/>
            </c:ext>
          </c:extLst>
        </c:ser>
        <c:dLbls>
          <c:showLegendKey val="0"/>
          <c:showVal val="0"/>
          <c:showCatName val="0"/>
          <c:showSerName val="0"/>
          <c:showPercent val="0"/>
          <c:showBubbleSize val="0"/>
        </c:dLbls>
        <c:gapWidth val="219"/>
        <c:overlap val="-27"/>
        <c:axId val="392430112"/>
        <c:axId val="392427488"/>
      </c:barChart>
      <c:dateAx>
        <c:axId val="39243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27488"/>
        <c:crosses val="autoZero"/>
        <c:auto val="1"/>
        <c:lblOffset val="100"/>
        <c:baseTimeUnit val="months"/>
      </c:dateAx>
      <c:valAx>
        <c:axId val="39242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3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493</c:v>
                </c:pt>
                <c:pt idx="6">
                  <c:v>502</c:v>
                </c:pt>
                <c:pt idx="7">
                  <c:v>741</c:v>
                </c:pt>
                <c:pt idx="8">
                  <c:v>424</c:v>
                </c:pt>
                <c:pt idx="9">
                  <c:v>1108</c:v>
                </c:pt>
                <c:pt idx="10">
                  <c:v>596</c:v>
                </c:pt>
                <c:pt idx="11">
                  <c:v>2437</c:v>
                </c:pt>
              </c:numCache>
            </c:numRef>
          </c:val>
          <c:extLst>
            <c:ext xmlns:c16="http://schemas.microsoft.com/office/drawing/2014/chart" uri="{C3380CC4-5D6E-409C-BE32-E72D297353CC}">
              <c16:uniqueId val="{00000000-9808-4A0B-97C0-6625E1D911F8}"/>
            </c:ext>
          </c:extLst>
        </c:ser>
        <c:dLbls>
          <c:showLegendKey val="0"/>
          <c:showVal val="0"/>
          <c:showCatName val="0"/>
          <c:showSerName val="0"/>
          <c:showPercent val="0"/>
          <c:showBubbleSize val="0"/>
        </c:dLbls>
        <c:gapWidth val="219"/>
        <c:overlap val="-27"/>
        <c:axId val="392432080"/>
        <c:axId val="392427160"/>
      </c:barChart>
      <c:catAx>
        <c:axId val="39243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27160"/>
        <c:crosses val="autoZero"/>
        <c:auto val="1"/>
        <c:lblAlgn val="ctr"/>
        <c:lblOffset val="100"/>
        <c:noMultiLvlLbl val="0"/>
      </c:catAx>
      <c:valAx>
        <c:axId val="39242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3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61802</c:v>
                </c:pt>
                <c:pt idx="7">
                  <c:v>21584</c:v>
                </c:pt>
                <c:pt idx="8">
                  <c:v>13577</c:v>
                </c:pt>
                <c:pt idx="9">
                  <c:v>96682</c:v>
                </c:pt>
                <c:pt idx="10">
                  <c:v>23529</c:v>
                </c:pt>
                <c:pt idx="11">
                  <c:v>33842</c:v>
                </c:pt>
              </c:numCache>
            </c:numRef>
          </c:val>
          <c:extLst>
            <c:ext xmlns:c16="http://schemas.microsoft.com/office/drawing/2014/chart" uri="{C3380CC4-5D6E-409C-BE32-E72D297353CC}">
              <c16:uniqueId val="{00000000-C65C-4BA5-A03E-B23B19C8ECEB}"/>
            </c:ext>
          </c:extLst>
        </c:ser>
        <c:dLbls>
          <c:showLegendKey val="0"/>
          <c:showVal val="0"/>
          <c:showCatName val="0"/>
          <c:showSerName val="0"/>
          <c:showPercent val="0"/>
          <c:showBubbleSize val="0"/>
        </c:dLbls>
        <c:gapWidth val="219"/>
        <c:overlap val="-27"/>
        <c:axId val="391439192"/>
        <c:axId val="391438536"/>
      </c:barChart>
      <c:dateAx>
        <c:axId val="39143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38536"/>
        <c:crosses val="autoZero"/>
        <c:auto val="1"/>
        <c:lblOffset val="100"/>
        <c:baseTimeUnit val="months"/>
      </c:dateAx>
      <c:valAx>
        <c:axId val="39143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3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22</c:v>
                </c:pt>
                <c:pt idx="1">
                  <c:v>268</c:v>
                </c:pt>
                <c:pt idx="2">
                  <c:v>463</c:v>
                </c:pt>
                <c:pt idx="3">
                  <c:v>412</c:v>
                </c:pt>
                <c:pt idx="4">
                  <c:v>374</c:v>
                </c:pt>
                <c:pt idx="5">
                  <c:v>348</c:v>
                </c:pt>
                <c:pt idx="6">
                  <c:v>0</c:v>
                </c:pt>
              </c:numCache>
            </c:numRef>
          </c:val>
          <c:extLst>
            <c:ext xmlns:c16="http://schemas.microsoft.com/office/drawing/2014/chart" uri="{C3380CC4-5D6E-409C-BE32-E72D297353CC}">
              <c16:uniqueId val="{00000000-238C-470B-8112-8812A76DCA9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29</c:v>
                </c:pt>
                <c:pt idx="1">
                  <c:v>313</c:v>
                </c:pt>
                <c:pt idx="2">
                  <c:v>619</c:v>
                </c:pt>
                <c:pt idx="3">
                  <c:v>690</c:v>
                </c:pt>
                <c:pt idx="4">
                  <c:v>630</c:v>
                </c:pt>
                <c:pt idx="5">
                  <c:v>489</c:v>
                </c:pt>
                <c:pt idx="6">
                  <c:v>1</c:v>
                </c:pt>
              </c:numCache>
            </c:numRef>
          </c:val>
          <c:extLst>
            <c:ext xmlns:c16="http://schemas.microsoft.com/office/drawing/2014/chart" uri="{C3380CC4-5D6E-409C-BE32-E72D297353CC}">
              <c16:uniqueId val="{00000001-238C-470B-8112-8812A76DCA9E}"/>
            </c:ext>
          </c:extLst>
        </c:ser>
        <c:dLbls>
          <c:showLegendKey val="0"/>
          <c:showVal val="0"/>
          <c:showCatName val="0"/>
          <c:showSerName val="0"/>
          <c:showPercent val="0"/>
          <c:showBubbleSize val="0"/>
        </c:dLbls>
        <c:gapWidth val="219"/>
        <c:overlap val="-27"/>
        <c:axId val="399946816"/>
        <c:axId val="399944520"/>
      </c:barChart>
      <c:catAx>
        <c:axId val="39994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44520"/>
        <c:crosses val="autoZero"/>
        <c:auto val="1"/>
        <c:lblAlgn val="ctr"/>
        <c:lblOffset val="100"/>
        <c:noMultiLvlLbl val="0"/>
      </c:catAx>
      <c:valAx>
        <c:axId val="39994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4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3</c:v>
                </c:pt>
                <c:pt idx="7">
                  <c:v>18</c:v>
                </c:pt>
                <c:pt idx="8">
                  <c:v>7</c:v>
                </c:pt>
                <c:pt idx="9">
                  <c:v>8</c:v>
                </c:pt>
                <c:pt idx="10">
                  <c:v>2</c:v>
                </c:pt>
                <c:pt idx="11">
                  <c:v>12</c:v>
                </c:pt>
              </c:numCache>
            </c:numRef>
          </c:val>
          <c:extLst>
            <c:ext xmlns:c16="http://schemas.microsoft.com/office/drawing/2014/chart" uri="{C3380CC4-5D6E-409C-BE32-E72D297353CC}">
              <c16:uniqueId val="{00000000-D89A-4294-9E75-987500719A1C}"/>
            </c:ext>
          </c:extLst>
        </c:ser>
        <c:dLbls>
          <c:showLegendKey val="0"/>
          <c:showVal val="0"/>
          <c:showCatName val="0"/>
          <c:showSerName val="0"/>
          <c:showPercent val="0"/>
          <c:showBubbleSize val="0"/>
        </c:dLbls>
        <c:gapWidth val="219"/>
        <c:overlap val="-27"/>
        <c:axId val="498893200"/>
        <c:axId val="498886312"/>
      </c:barChart>
      <c:dateAx>
        <c:axId val="49889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86312"/>
        <c:crosses val="autoZero"/>
        <c:auto val="1"/>
        <c:lblOffset val="100"/>
        <c:baseTimeUnit val="months"/>
      </c:dateAx>
      <c:valAx>
        <c:axId val="49888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9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1</c:v>
                </c:pt>
                <c:pt idx="7">
                  <c:v>2</c:v>
                </c:pt>
                <c:pt idx="8">
                  <c:v>2</c:v>
                </c:pt>
                <c:pt idx="9">
                  <c:v>2</c:v>
                </c:pt>
                <c:pt idx="10">
                  <c:v>3</c:v>
                </c:pt>
                <c:pt idx="11">
                  <c:v>3</c:v>
                </c:pt>
              </c:numCache>
            </c:numRef>
          </c:val>
          <c:extLst>
            <c:ext xmlns:c16="http://schemas.microsoft.com/office/drawing/2014/chart" uri="{C3380CC4-5D6E-409C-BE32-E72D297353CC}">
              <c16:uniqueId val="{00000000-4AA9-445E-B921-32590F9CD8BA}"/>
            </c:ext>
          </c:extLst>
        </c:ser>
        <c:dLbls>
          <c:showLegendKey val="0"/>
          <c:showVal val="0"/>
          <c:showCatName val="0"/>
          <c:showSerName val="0"/>
          <c:showPercent val="0"/>
          <c:showBubbleSize val="0"/>
        </c:dLbls>
        <c:gapWidth val="219"/>
        <c:overlap val="-27"/>
        <c:axId val="498887952"/>
        <c:axId val="498885984"/>
      </c:barChart>
      <c:dateAx>
        <c:axId val="49888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85984"/>
        <c:crosses val="autoZero"/>
        <c:auto val="1"/>
        <c:lblOffset val="100"/>
        <c:baseTimeUnit val="months"/>
      </c:dateAx>
      <c:valAx>
        <c:axId val="49888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8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59</c:v>
                </c:pt>
                <c:pt idx="6">
                  <c:v>36</c:v>
                </c:pt>
                <c:pt idx="7">
                  <c:v>61</c:v>
                </c:pt>
                <c:pt idx="8">
                  <c:v>61</c:v>
                </c:pt>
                <c:pt idx="9">
                  <c:v>53</c:v>
                </c:pt>
                <c:pt idx="10">
                  <c:v>81</c:v>
                </c:pt>
                <c:pt idx="11">
                  <c:v>67</c:v>
                </c:pt>
              </c:numCache>
            </c:numRef>
          </c:val>
          <c:extLst>
            <c:ext xmlns:c16="http://schemas.microsoft.com/office/drawing/2014/chart" uri="{C3380CC4-5D6E-409C-BE32-E72D297353CC}">
              <c16:uniqueId val="{00000000-74F2-48FF-B537-F911CE061E9F}"/>
            </c:ext>
          </c:extLst>
        </c:ser>
        <c:dLbls>
          <c:showLegendKey val="0"/>
          <c:showVal val="0"/>
          <c:showCatName val="0"/>
          <c:showSerName val="0"/>
          <c:showPercent val="0"/>
          <c:showBubbleSize val="0"/>
        </c:dLbls>
        <c:gapWidth val="219"/>
        <c:overlap val="-27"/>
        <c:axId val="498903368"/>
        <c:axId val="498895824"/>
      </c:barChart>
      <c:catAx>
        <c:axId val="49890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95824"/>
        <c:crosses val="autoZero"/>
        <c:auto val="1"/>
        <c:lblAlgn val="ctr"/>
        <c:lblOffset val="100"/>
        <c:noMultiLvlLbl val="0"/>
      </c:catAx>
      <c:valAx>
        <c:axId val="49889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90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10</c:v>
                </c:pt>
                <c:pt idx="7">
                  <c:v>17</c:v>
                </c:pt>
                <c:pt idx="8">
                  <c:v>25</c:v>
                </c:pt>
                <c:pt idx="9">
                  <c:v>13</c:v>
                </c:pt>
                <c:pt idx="10">
                  <c:v>60</c:v>
                </c:pt>
                <c:pt idx="11">
                  <c:v>41</c:v>
                </c:pt>
              </c:numCache>
            </c:numRef>
          </c:val>
          <c:extLst>
            <c:ext xmlns:c16="http://schemas.microsoft.com/office/drawing/2014/chart" uri="{C3380CC4-5D6E-409C-BE32-E72D297353CC}">
              <c16:uniqueId val="{00000000-53FE-494D-8DF0-A1815FF4B29E}"/>
            </c:ext>
          </c:extLst>
        </c:ser>
        <c:dLbls>
          <c:showLegendKey val="0"/>
          <c:showVal val="0"/>
          <c:showCatName val="0"/>
          <c:showSerName val="0"/>
          <c:showPercent val="0"/>
          <c:showBubbleSize val="0"/>
        </c:dLbls>
        <c:gapWidth val="219"/>
        <c:overlap val="-27"/>
        <c:axId val="498897464"/>
        <c:axId val="498900416"/>
      </c:barChart>
      <c:dateAx>
        <c:axId val="49889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900416"/>
        <c:crosses val="autoZero"/>
        <c:auto val="1"/>
        <c:lblOffset val="100"/>
        <c:baseTimeUnit val="months"/>
      </c:dateAx>
      <c:valAx>
        <c:axId val="49890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9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523</c:v>
                </c:pt>
                <c:pt idx="7">
                  <c:v>740</c:v>
                </c:pt>
                <c:pt idx="8">
                  <c:v>661</c:v>
                </c:pt>
                <c:pt idx="9">
                  <c:v>585</c:v>
                </c:pt>
                <c:pt idx="10">
                  <c:v>112</c:v>
                </c:pt>
                <c:pt idx="11">
                  <c:v>-382</c:v>
                </c:pt>
              </c:numCache>
            </c:numRef>
          </c:val>
          <c:extLst>
            <c:ext xmlns:c16="http://schemas.microsoft.com/office/drawing/2014/chart" uri="{C3380CC4-5D6E-409C-BE32-E72D297353CC}">
              <c16:uniqueId val="{00000000-9B51-4D90-9BB7-D2300108A142}"/>
            </c:ext>
          </c:extLst>
        </c:ser>
        <c:dLbls>
          <c:showLegendKey val="0"/>
          <c:showVal val="0"/>
          <c:showCatName val="0"/>
          <c:showSerName val="0"/>
          <c:showPercent val="0"/>
          <c:showBubbleSize val="0"/>
        </c:dLbls>
        <c:gapWidth val="219"/>
        <c:overlap val="-27"/>
        <c:axId val="268271904"/>
        <c:axId val="268275184"/>
      </c:barChart>
      <c:dateAx>
        <c:axId val="26827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75184"/>
        <c:crosses val="autoZero"/>
        <c:auto val="1"/>
        <c:lblOffset val="100"/>
        <c:baseTimeUnit val="months"/>
      </c:dateAx>
      <c:valAx>
        <c:axId val="26827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7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118</c:v>
                </c:pt>
                <c:pt idx="1">
                  <c:v>123</c:v>
                </c:pt>
                <c:pt idx="2">
                  <c:v>117</c:v>
                </c:pt>
                <c:pt idx="3">
                  <c:v>87</c:v>
                </c:pt>
                <c:pt idx="4">
                  <c:v>114</c:v>
                </c:pt>
                <c:pt idx="5">
                  <c:v>94</c:v>
                </c:pt>
                <c:pt idx="6">
                  <c:v>121</c:v>
                </c:pt>
                <c:pt idx="7">
                  <c:v>126</c:v>
                </c:pt>
                <c:pt idx="8">
                  <c:v>106</c:v>
                </c:pt>
                <c:pt idx="9">
                  <c:v>109</c:v>
                </c:pt>
                <c:pt idx="10">
                  <c:v>102</c:v>
                </c:pt>
                <c:pt idx="11">
                  <c:v>119</c:v>
                </c:pt>
              </c:numCache>
            </c:numRef>
          </c:val>
          <c:extLst>
            <c:ext xmlns:c16="http://schemas.microsoft.com/office/drawing/2014/chart" uri="{C3380CC4-5D6E-409C-BE32-E72D297353CC}">
              <c16:uniqueId val="{00000000-8A04-4747-9088-AB01FF917F55}"/>
            </c:ext>
          </c:extLst>
        </c:ser>
        <c:dLbls>
          <c:showLegendKey val="0"/>
          <c:showVal val="0"/>
          <c:showCatName val="0"/>
          <c:showSerName val="0"/>
          <c:showPercent val="0"/>
          <c:showBubbleSize val="0"/>
        </c:dLbls>
        <c:gapWidth val="219"/>
        <c:overlap val="-27"/>
        <c:axId val="268284368"/>
        <c:axId val="268283712"/>
      </c:barChart>
      <c:catAx>
        <c:axId val="26828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83712"/>
        <c:crosses val="autoZero"/>
        <c:auto val="1"/>
        <c:lblAlgn val="ctr"/>
        <c:lblOffset val="100"/>
        <c:noMultiLvlLbl val="0"/>
      </c:catAx>
      <c:valAx>
        <c:axId val="26828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8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2371</c:v>
                </c:pt>
                <c:pt idx="1">
                  <c:v>3084</c:v>
                </c:pt>
                <c:pt idx="2">
                  <c:v>3054</c:v>
                </c:pt>
                <c:pt idx="3">
                  <c:v>2091</c:v>
                </c:pt>
                <c:pt idx="4">
                  <c:v>2981</c:v>
                </c:pt>
                <c:pt idx="5">
                  <c:v>2454</c:v>
                </c:pt>
                <c:pt idx="6">
                  <c:v>2303</c:v>
                </c:pt>
                <c:pt idx="7">
                  <c:v>3419</c:v>
                </c:pt>
                <c:pt idx="8">
                  <c:v>2018</c:v>
                </c:pt>
                <c:pt idx="9">
                  <c:v>2735</c:v>
                </c:pt>
                <c:pt idx="10">
                  <c:v>2265</c:v>
                </c:pt>
                <c:pt idx="11">
                  <c:v>2631</c:v>
                </c:pt>
              </c:numCache>
            </c:numRef>
          </c:val>
          <c:extLst>
            <c:ext xmlns:c16="http://schemas.microsoft.com/office/drawing/2014/chart" uri="{C3380CC4-5D6E-409C-BE32-E72D297353CC}">
              <c16:uniqueId val="{00000000-50EC-4D30-8EB0-A7FAC1AE0C81}"/>
            </c:ext>
          </c:extLst>
        </c:ser>
        <c:dLbls>
          <c:showLegendKey val="0"/>
          <c:showVal val="0"/>
          <c:showCatName val="0"/>
          <c:showSerName val="0"/>
          <c:showPercent val="0"/>
          <c:showBubbleSize val="0"/>
        </c:dLbls>
        <c:gapWidth val="219"/>
        <c:overlap val="-27"/>
        <c:axId val="268288632"/>
        <c:axId val="268286336"/>
      </c:barChart>
      <c:catAx>
        <c:axId val="26828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86336"/>
        <c:crosses val="autoZero"/>
        <c:auto val="1"/>
        <c:lblAlgn val="ctr"/>
        <c:lblOffset val="100"/>
        <c:noMultiLvlLbl val="0"/>
      </c:catAx>
      <c:valAx>
        <c:axId val="26828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8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78089</c:v>
                </c:pt>
                <c:pt idx="7">
                  <c:v>87923</c:v>
                </c:pt>
                <c:pt idx="8">
                  <c:v>96044</c:v>
                </c:pt>
                <c:pt idx="9">
                  <c:v>65934</c:v>
                </c:pt>
                <c:pt idx="10">
                  <c:v>99559</c:v>
                </c:pt>
                <c:pt idx="11">
                  <c:v>77911</c:v>
                </c:pt>
                <c:pt idx="12">
                  <c:v>81543</c:v>
                </c:pt>
              </c:numCache>
            </c:numRef>
          </c:val>
          <c:extLst>
            <c:ext xmlns:c16="http://schemas.microsoft.com/office/drawing/2014/chart" uri="{C3380CC4-5D6E-409C-BE32-E72D297353CC}">
              <c16:uniqueId val="{00000000-430B-4ABE-A344-A973D637664C}"/>
            </c:ext>
          </c:extLst>
        </c:ser>
        <c:dLbls>
          <c:showLegendKey val="0"/>
          <c:showVal val="0"/>
          <c:showCatName val="0"/>
          <c:showSerName val="0"/>
          <c:showPercent val="0"/>
          <c:showBubbleSize val="0"/>
        </c:dLbls>
        <c:gapWidth val="219"/>
        <c:overlap val="-27"/>
        <c:axId val="268290272"/>
        <c:axId val="268290928"/>
      </c:barChart>
      <c:catAx>
        <c:axId val="26829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90928"/>
        <c:crosses val="autoZero"/>
        <c:auto val="1"/>
        <c:lblAlgn val="ctr"/>
        <c:lblOffset val="100"/>
        <c:noMultiLvlLbl val="0"/>
      </c:catAx>
      <c:valAx>
        <c:axId val="26829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9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13</c:v>
                </c:pt>
                <c:pt idx="7">
                  <c:v>67</c:v>
                </c:pt>
                <c:pt idx="8">
                  <c:v>26</c:v>
                </c:pt>
                <c:pt idx="9">
                  <c:v>58</c:v>
                </c:pt>
                <c:pt idx="10">
                  <c:v>20</c:v>
                </c:pt>
                <c:pt idx="11">
                  <c:v>82</c:v>
                </c:pt>
              </c:numCache>
            </c:numRef>
          </c:val>
          <c:extLst>
            <c:ext xmlns:c16="http://schemas.microsoft.com/office/drawing/2014/chart" uri="{C3380CC4-5D6E-409C-BE32-E72D297353CC}">
              <c16:uniqueId val="{00000000-4C16-4EDB-BD27-2F72126265A1}"/>
            </c:ext>
          </c:extLst>
        </c:ser>
        <c:dLbls>
          <c:showLegendKey val="0"/>
          <c:showVal val="0"/>
          <c:showCatName val="0"/>
          <c:showSerName val="0"/>
          <c:showPercent val="0"/>
          <c:showBubbleSize val="0"/>
        </c:dLbls>
        <c:gapWidth val="219"/>
        <c:overlap val="-27"/>
        <c:axId val="268256496"/>
        <c:axId val="268263712"/>
      </c:barChart>
      <c:dateAx>
        <c:axId val="26825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63712"/>
        <c:crosses val="autoZero"/>
        <c:auto val="1"/>
        <c:lblOffset val="100"/>
        <c:baseTimeUnit val="months"/>
      </c:dateAx>
      <c:valAx>
        <c:axId val="26826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5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38</c:v>
                </c:pt>
                <c:pt idx="7">
                  <c:v>47</c:v>
                </c:pt>
                <c:pt idx="8">
                  <c:v>36</c:v>
                </c:pt>
                <c:pt idx="9">
                  <c:v>54</c:v>
                </c:pt>
                <c:pt idx="10">
                  <c:v>41</c:v>
                </c:pt>
                <c:pt idx="11">
                  <c:v>39</c:v>
                </c:pt>
              </c:numCache>
            </c:numRef>
          </c:val>
          <c:extLst>
            <c:ext xmlns:c16="http://schemas.microsoft.com/office/drawing/2014/chart" uri="{C3380CC4-5D6E-409C-BE32-E72D297353CC}">
              <c16:uniqueId val="{00000000-29EF-43EE-B0BF-6A32859BFA30}"/>
            </c:ext>
          </c:extLst>
        </c:ser>
        <c:dLbls>
          <c:showLegendKey val="0"/>
          <c:showVal val="0"/>
          <c:showCatName val="0"/>
          <c:showSerName val="0"/>
          <c:showPercent val="0"/>
          <c:showBubbleSize val="0"/>
        </c:dLbls>
        <c:gapWidth val="219"/>
        <c:overlap val="-27"/>
        <c:axId val="276521848"/>
        <c:axId val="276523816"/>
      </c:barChart>
      <c:dateAx>
        <c:axId val="276521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23816"/>
        <c:crosses val="autoZero"/>
        <c:auto val="1"/>
        <c:lblOffset val="100"/>
        <c:baseTimeUnit val="months"/>
      </c:dateAx>
      <c:valAx>
        <c:axId val="27652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2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691</c:v>
                </c:pt>
                <c:pt idx="6">
                  <c:v>732</c:v>
                </c:pt>
                <c:pt idx="7">
                  <c:v>811</c:v>
                </c:pt>
                <c:pt idx="8">
                  <c:v>576</c:v>
                </c:pt>
                <c:pt idx="9">
                  <c:v>1144</c:v>
                </c:pt>
                <c:pt idx="10">
                  <c:v>780</c:v>
                </c:pt>
                <c:pt idx="11">
                  <c:v>711</c:v>
                </c:pt>
              </c:numCache>
            </c:numRef>
          </c:val>
          <c:extLst>
            <c:ext xmlns:c16="http://schemas.microsoft.com/office/drawing/2014/chart" uri="{C3380CC4-5D6E-409C-BE32-E72D297353CC}">
              <c16:uniqueId val="{00000000-A0B1-4131-8B35-8CE0F6533718}"/>
            </c:ext>
          </c:extLst>
        </c:ser>
        <c:dLbls>
          <c:showLegendKey val="0"/>
          <c:showVal val="0"/>
          <c:showCatName val="0"/>
          <c:showSerName val="0"/>
          <c:showPercent val="0"/>
          <c:showBubbleSize val="0"/>
        </c:dLbls>
        <c:gapWidth val="219"/>
        <c:overlap val="-27"/>
        <c:axId val="276516928"/>
        <c:axId val="276524144"/>
      </c:barChart>
      <c:catAx>
        <c:axId val="27651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24144"/>
        <c:crosses val="autoZero"/>
        <c:auto val="1"/>
        <c:lblAlgn val="ctr"/>
        <c:lblOffset val="100"/>
        <c:noMultiLvlLbl val="0"/>
      </c:catAx>
      <c:valAx>
        <c:axId val="27652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1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pt idx="6">
                  <c:v>15682</c:v>
                </c:pt>
                <c:pt idx="7">
                  <c:v>127721</c:v>
                </c:pt>
                <c:pt idx="8">
                  <c:v>16663</c:v>
                </c:pt>
                <c:pt idx="9">
                  <c:v>100994</c:v>
                </c:pt>
                <c:pt idx="10">
                  <c:v>13929</c:v>
                </c:pt>
                <c:pt idx="11">
                  <c:v>94662</c:v>
                </c:pt>
              </c:numCache>
            </c:numRef>
          </c:val>
          <c:extLst>
            <c:ext xmlns:c16="http://schemas.microsoft.com/office/drawing/2014/chart" uri="{C3380CC4-5D6E-409C-BE32-E72D297353CC}">
              <c16:uniqueId val="{00000000-0E23-4A53-A632-98A26915A86B}"/>
            </c:ext>
          </c:extLst>
        </c:ser>
        <c:dLbls>
          <c:showLegendKey val="0"/>
          <c:showVal val="0"/>
          <c:showCatName val="0"/>
          <c:showSerName val="0"/>
          <c:showPercent val="0"/>
          <c:showBubbleSize val="0"/>
        </c:dLbls>
        <c:gapWidth val="219"/>
        <c:overlap val="-27"/>
        <c:axId val="276519880"/>
        <c:axId val="276523160"/>
      </c:barChart>
      <c:dateAx>
        <c:axId val="27651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23160"/>
        <c:crosses val="autoZero"/>
        <c:auto val="1"/>
        <c:lblOffset val="100"/>
        <c:baseTimeUnit val="months"/>
      </c:dateAx>
      <c:valAx>
        <c:axId val="27652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1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6E38-A5AF-4787-8320-17102D259287}"/>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DF10671-5CBE-4A64-9523-81DE583B8FC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13470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8DE96-5C53-4F40-B417-5AE4817ECF9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56E1BE88-EED1-428C-BEE8-35D6242B5E9F}"/>
              </a:ext>
            </a:extLst>
          </p:cNvPr>
          <p:cNvGraphicFramePr>
            <a:graphicFrameLocks noGrp="1"/>
          </p:cNvGraphicFramePr>
          <p:nvPr>
            <p:ph type="chart" sz="quarter" idx="13"/>
            <p:extLst>
              <p:ext uri="{D42A27DB-BD31-4B8C-83A1-F6EECF244321}">
                <p14:modId xmlns:p14="http://schemas.microsoft.com/office/powerpoint/2010/main" val="3903451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3D1842-E5E0-4009-914C-B18C07C026A8}"/>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DFAE07BE-5C51-4054-A38C-CAF3DF772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623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ED7E7-81BC-4B37-9AAC-0CFA200F2252}"/>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05F6E1EA-DB51-40F1-8D66-034F7A4C10C8}"/>
              </a:ext>
            </a:extLst>
          </p:cNvPr>
          <p:cNvGraphicFramePr>
            <a:graphicFrameLocks noGrp="1"/>
          </p:cNvGraphicFramePr>
          <p:nvPr>
            <p:ph type="tbl" sz="quarter" idx="13"/>
            <p:extLst>
              <p:ext uri="{D42A27DB-BD31-4B8C-83A1-F6EECF244321}">
                <p14:modId xmlns:p14="http://schemas.microsoft.com/office/powerpoint/2010/main" val="960528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11355154"/>
                    </a:ext>
                  </a:extLst>
                </a:gridCol>
                <a:gridCol w="905256">
                  <a:extLst>
                    <a:ext uri="{9D8B030D-6E8A-4147-A177-3AD203B41FA5}">
                      <a16:colId xmlns:a16="http://schemas.microsoft.com/office/drawing/2014/main" val="714949048"/>
                    </a:ext>
                  </a:extLst>
                </a:gridCol>
                <a:gridCol w="905256">
                  <a:extLst>
                    <a:ext uri="{9D8B030D-6E8A-4147-A177-3AD203B41FA5}">
                      <a16:colId xmlns:a16="http://schemas.microsoft.com/office/drawing/2014/main" val="4283875885"/>
                    </a:ext>
                  </a:extLst>
                </a:gridCol>
                <a:gridCol w="905256">
                  <a:extLst>
                    <a:ext uri="{9D8B030D-6E8A-4147-A177-3AD203B41FA5}">
                      <a16:colId xmlns:a16="http://schemas.microsoft.com/office/drawing/2014/main" val="968945901"/>
                    </a:ext>
                  </a:extLst>
                </a:gridCol>
                <a:gridCol w="905256">
                  <a:extLst>
                    <a:ext uri="{9D8B030D-6E8A-4147-A177-3AD203B41FA5}">
                      <a16:colId xmlns:a16="http://schemas.microsoft.com/office/drawing/2014/main" val="3768363281"/>
                    </a:ext>
                  </a:extLst>
                </a:gridCol>
                <a:gridCol w="905256">
                  <a:extLst>
                    <a:ext uri="{9D8B030D-6E8A-4147-A177-3AD203B41FA5}">
                      <a16:colId xmlns:a16="http://schemas.microsoft.com/office/drawing/2014/main" val="2382714410"/>
                    </a:ext>
                  </a:extLst>
                </a:gridCol>
                <a:gridCol w="905256">
                  <a:extLst>
                    <a:ext uri="{9D8B030D-6E8A-4147-A177-3AD203B41FA5}">
                      <a16:colId xmlns:a16="http://schemas.microsoft.com/office/drawing/2014/main" val="1389180449"/>
                    </a:ext>
                  </a:extLst>
                </a:gridCol>
                <a:gridCol w="905256">
                  <a:extLst>
                    <a:ext uri="{9D8B030D-6E8A-4147-A177-3AD203B41FA5}">
                      <a16:colId xmlns:a16="http://schemas.microsoft.com/office/drawing/2014/main" val="3346688998"/>
                    </a:ext>
                  </a:extLst>
                </a:gridCol>
                <a:gridCol w="905256">
                  <a:extLst>
                    <a:ext uri="{9D8B030D-6E8A-4147-A177-3AD203B41FA5}">
                      <a16:colId xmlns:a16="http://schemas.microsoft.com/office/drawing/2014/main" val="79661952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02123529"/>
                  </a:ext>
                </a:extLst>
              </a:tr>
              <a:tr h="370840">
                <a:tc>
                  <a:txBody>
                    <a:bodyPr/>
                    <a:lstStyle/>
                    <a:p>
                      <a:r>
                        <a:rPr lang="en-US" sz="1000"/>
                        <a:t>7486</a:t>
                      </a:r>
                    </a:p>
                  </a:txBody>
                  <a:tcPr/>
                </a:tc>
                <a:tc>
                  <a:txBody>
                    <a:bodyPr/>
                    <a:lstStyle/>
                    <a:p>
                      <a:r>
                        <a:rPr lang="en-US" sz="1000"/>
                        <a:t>7</a:t>
                      </a:r>
                    </a:p>
                  </a:txBody>
                  <a:tcPr/>
                </a:tc>
                <a:tc>
                  <a:txBody>
                    <a:bodyPr/>
                    <a:lstStyle/>
                    <a:p>
                      <a:r>
                        <a:rPr lang="en-US" sz="1000"/>
                        <a:t>21</a:t>
                      </a:r>
                    </a:p>
                  </a:txBody>
                  <a:tcPr/>
                </a:tc>
                <a:tc>
                  <a:txBody>
                    <a:bodyPr/>
                    <a:lstStyle/>
                    <a:p>
                      <a:r>
                        <a:rPr lang="en-US" sz="1000"/>
                        <a:t>2342</a:t>
                      </a:r>
                    </a:p>
                  </a:txBody>
                  <a:tcPr/>
                </a:tc>
                <a:tc>
                  <a:txBody>
                    <a:bodyPr/>
                    <a:lstStyle/>
                    <a:p>
                      <a:r>
                        <a:rPr lang="en-US" sz="1000"/>
                        <a:t>48</a:t>
                      </a:r>
                    </a:p>
                  </a:txBody>
                  <a:tcPr/>
                </a:tc>
                <a:tc>
                  <a:txBody>
                    <a:bodyPr/>
                    <a:lstStyle/>
                    <a:p>
                      <a:r>
                        <a:rPr lang="en-US" sz="1000"/>
                        <a:t>47</a:t>
                      </a:r>
                    </a:p>
                  </a:txBody>
                  <a:tcPr/>
                </a:tc>
                <a:tc>
                  <a:txBody>
                    <a:bodyPr/>
                    <a:lstStyle/>
                    <a:p>
                      <a:r>
                        <a:rPr lang="en-US" sz="1000"/>
                        <a:t>0</a:t>
                      </a:r>
                    </a:p>
                  </a:txBody>
                  <a:tcPr/>
                </a:tc>
                <a:tc>
                  <a:txBody>
                    <a:bodyPr/>
                    <a:lstStyle/>
                    <a:p>
                      <a:r>
                        <a:rPr lang="en-US" sz="1000"/>
                        <a:t>1.5510 %</a:t>
                      </a:r>
                    </a:p>
                  </a:txBody>
                  <a:tcPr/>
                </a:tc>
                <a:tc>
                  <a:txBody>
                    <a:bodyPr/>
                    <a:lstStyle/>
                    <a:p>
                      <a:r>
                        <a:rPr lang="en-US" sz="1000"/>
                        <a:t>0.0 %</a:t>
                      </a:r>
                    </a:p>
                  </a:txBody>
                  <a:tcPr/>
                </a:tc>
                <a:extLst>
                  <a:ext uri="{0D108BD9-81ED-4DB2-BD59-A6C34878D82A}">
                    <a16:rowId xmlns:a16="http://schemas.microsoft.com/office/drawing/2014/main" val="2050660620"/>
                  </a:ext>
                </a:extLst>
              </a:tr>
            </a:tbl>
          </a:graphicData>
        </a:graphic>
      </p:graphicFrame>
      <p:sp>
        <p:nvSpPr>
          <p:cNvPr id="4" name="Text Placeholder 3">
            <a:extLst>
              <a:ext uri="{FF2B5EF4-FFF2-40B4-BE49-F238E27FC236}">
                <a16:creationId xmlns:a16="http://schemas.microsoft.com/office/drawing/2014/main" id="{ABB9E23C-6731-4FB1-B3C0-71560EA094C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5686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748F-DAF9-4685-BF9F-26D0998E46E2}"/>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CA1A04F1-AB90-4F8A-8EB2-19F093DF9F27}"/>
              </a:ext>
            </a:extLst>
          </p:cNvPr>
          <p:cNvGraphicFramePr>
            <a:graphicFrameLocks noGrp="1"/>
          </p:cNvGraphicFramePr>
          <p:nvPr>
            <p:ph type="chart" sz="quarter" idx="13"/>
            <p:extLst>
              <p:ext uri="{D42A27DB-BD31-4B8C-83A1-F6EECF244321}">
                <p14:modId xmlns:p14="http://schemas.microsoft.com/office/powerpoint/2010/main" val="2868156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D7C3EC-F79E-4F48-B538-6101A66AAEC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30D11D9-9B50-4EB2-AFCA-15E2E0382A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699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6E3B-97BF-4818-9E36-433134AE43F9}"/>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D9FD5FF-A24D-4C82-88A6-8F099B02A80A}"/>
              </a:ext>
            </a:extLst>
          </p:cNvPr>
          <p:cNvGraphicFramePr>
            <a:graphicFrameLocks noGrp="1"/>
          </p:cNvGraphicFramePr>
          <p:nvPr>
            <p:ph type="chart" sz="quarter" idx="13"/>
            <p:extLst>
              <p:ext uri="{D42A27DB-BD31-4B8C-83A1-F6EECF244321}">
                <p14:modId xmlns:p14="http://schemas.microsoft.com/office/powerpoint/2010/main" val="1404210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D3972A-1620-4B21-9525-2CD1BA9F040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2F3E061-D751-4BD9-9D80-EE2913D3F9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096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92AE7-8D16-4B36-877A-B0ABDFADEF7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6034759-1420-4579-91DE-1F8ACE1D0DAA}"/>
              </a:ext>
            </a:extLst>
          </p:cNvPr>
          <p:cNvGraphicFramePr>
            <a:graphicFrameLocks noGrp="1"/>
          </p:cNvGraphicFramePr>
          <p:nvPr>
            <p:ph type="chart" sz="quarter" idx="13"/>
            <p:extLst>
              <p:ext uri="{D42A27DB-BD31-4B8C-83A1-F6EECF244321}">
                <p14:modId xmlns:p14="http://schemas.microsoft.com/office/powerpoint/2010/main" val="2384605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D3BCA-E619-4DAD-88EE-6F233919775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2FD7020-D0B4-407E-AB1D-8254AE6E6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910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24DE-E5CD-4C29-9D95-946A5B98D0B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B5D8AA2-8B7C-49B8-B0D2-46C7DFCBF6E0}"/>
              </a:ext>
            </a:extLst>
          </p:cNvPr>
          <p:cNvGraphicFramePr>
            <a:graphicFrameLocks noGrp="1"/>
          </p:cNvGraphicFramePr>
          <p:nvPr>
            <p:ph type="chart" sz="quarter" idx="13"/>
            <p:extLst>
              <p:ext uri="{D42A27DB-BD31-4B8C-83A1-F6EECF244321}">
                <p14:modId xmlns:p14="http://schemas.microsoft.com/office/powerpoint/2010/main" val="2841212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65495-F205-4B3D-9532-91BDFD719AD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21B876B-3BF6-4688-A04E-715C358434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475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E7FF7-5DEE-4D91-BF2D-23D325067C5F}"/>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512B4666-C0CF-4A24-90A6-B531A45B5B28}"/>
              </a:ext>
            </a:extLst>
          </p:cNvPr>
          <p:cNvGraphicFramePr>
            <a:graphicFrameLocks noGrp="1"/>
          </p:cNvGraphicFramePr>
          <p:nvPr>
            <p:ph type="tbl" sz="quarter" idx="13"/>
            <p:extLst>
              <p:ext uri="{D42A27DB-BD31-4B8C-83A1-F6EECF244321}">
                <p14:modId xmlns:p14="http://schemas.microsoft.com/office/powerpoint/2010/main" val="329421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94899509"/>
                    </a:ext>
                  </a:extLst>
                </a:gridCol>
                <a:gridCol w="1481328">
                  <a:extLst>
                    <a:ext uri="{9D8B030D-6E8A-4147-A177-3AD203B41FA5}">
                      <a16:colId xmlns:a16="http://schemas.microsoft.com/office/drawing/2014/main" val="3961554183"/>
                    </a:ext>
                  </a:extLst>
                </a:gridCol>
                <a:gridCol w="329184">
                  <a:extLst>
                    <a:ext uri="{9D8B030D-6E8A-4147-A177-3AD203B41FA5}">
                      <a16:colId xmlns:a16="http://schemas.microsoft.com/office/drawing/2014/main" val="3001189950"/>
                    </a:ext>
                  </a:extLst>
                </a:gridCol>
                <a:gridCol w="329184">
                  <a:extLst>
                    <a:ext uri="{9D8B030D-6E8A-4147-A177-3AD203B41FA5}">
                      <a16:colId xmlns:a16="http://schemas.microsoft.com/office/drawing/2014/main" val="388080377"/>
                    </a:ext>
                  </a:extLst>
                </a:gridCol>
                <a:gridCol w="329184">
                  <a:extLst>
                    <a:ext uri="{9D8B030D-6E8A-4147-A177-3AD203B41FA5}">
                      <a16:colId xmlns:a16="http://schemas.microsoft.com/office/drawing/2014/main" val="491265635"/>
                    </a:ext>
                  </a:extLst>
                </a:gridCol>
                <a:gridCol w="329184">
                  <a:extLst>
                    <a:ext uri="{9D8B030D-6E8A-4147-A177-3AD203B41FA5}">
                      <a16:colId xmlns:a16="http://schemas.microsoft.com/office/drawing/2014/main" val="1075375457"/>
                    </a:ext>
                  </a:extLst>
                </a:gridCol>
                <a:gridCol w="329184">
                  <a:extLst>
                    <a:ext uri="{9D8B030D-6E8A-4147-A177-3AD203B41FA5}">
                      <a16:colId xmlns:a16="http://schemas.microsoft.com/office/drawing/2014/main" val="2765811479"/>
                    </a:ext>
                  </a:extLst>
                </a:gridCol>
                <a:gridCol w="329184">
                  <a:extLst>
                    <a:ext uri="{9D8B030D-6E8A-4147-A177-3AD203B41FA5}">
                      <a16:colId xmlns:a16="http://schemas.microsoft.com/office/drawing/2014/main" val="3712688"/>
                    </a:ext>
                  </a:extLst>
                </a:gridCol>
                <a:gridCol w="329184">
                  <a:extLst>
                    <a:ext uri="{9D8B030D-6E8A-4147-A177-3AD203B41FA5}">
                      <a16:colId xmlns:a16="http://schemas.microsoft.com/office/drawing/2014/main" val="1416081271"/>
                    </a:ext>
                  </a:extLst>
                </a:gridCol>
                <a:gridCol w="329184">
                  <a:extLst>
                    <a:ext uri="{9D8B030D-6E8A-4147-A177-3AD203B41FA5}">
                      <a16:colId xmlns:a16="http://schemas.microsoft.com/office/drawing/2014/main" val="1842700512"/>
                    </a:ext>
                  </a:extLst>
                </a:gridCol>
                <a:gridCol w="329184">
                  <a:extLst>
                    <a:ext uri="{9D8B030D-6E8A-4147-A177-3AD203B41FA5}">
                      <a16:colId xmlns:a16="http://schemas.microsoft.com/office/drawing/2014/main" val="2662311940"/>
                    </a:ext>
                  </a:extLst>
                </a:gridCol>
                <a:gridCol w="329184">
                  <a:extLst>
                    <a:ext uri="{9D8B030D-6E8A-4147-A177-3AD203B41FA5}">
                      <a16:colId xmlns:a16="http://schemas.microsoft.com/office/drawing/2014/main" val="3184865141"/>
                    </a:ext>
                  </a:extLst>
                </a:gridCol>
                <a:gridCol w="329184">
                  <a:extLst>
                    <a:ext uri="{9D8B030D-6E8A-4147-A177-3AD203B41FA5}">
                      <a16:colId xmlns:a16="http://schemas.microsoft.com/office/drawing/2014/main" val="1385028941"/>
                    </a:ext>
                  </a:extLst>
                </a:gridCol>
                <a:gridCol w="329184">
                  <a:extLst>
                    <a:ext uri="{9D8B030D-6E8A-4147-A177-3AD203B41FA5}">
                      <a16:colId xmlns:a16="http://schemas.microsoft.com/office/drawing/2014/main" val="4291428269"/>
                    </a:ext>
                  </a:extLst>
                </a:gridCol>
                <a:gridCol w="329184">
                  <a:extLst>
                    <a:ext uri="{9D8B030D-6E8A-4147-A177-3AD203B41FA5}">
                      <a16:colId xmlns:a16="http://schemas.microsoft.com/office/drawing/2014/main" val="4038657788"/>
                    </a:ext>
                  </a:extLst>
                </a:gridCol>
                <a:gridCol w="329184">
                  <a:extLst>
                    <a:ext uri="{9D8B030D-6E8A-4147-A177-3AD203B41FA5}">
                      <a16:colId xmlns:a16="http://schemas.microsoft.com/office/drawing/2014/main" val="59230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8817702"/>
                  </a:ext>
                </a:extLst>
              </a:tr>
            </a:tbl>
          </a:graphicData>
        </a:graphic>
      </p:graphicFrame>
      <p:sp>
        <p:nvSpPr>
          <p:cNvPr id="4" name="Text Placeholder 3">
            <a:extLst>
              <a:ext uri="{FF2B5EF4-FFF2-40B4-BE49-F238E27FC236}">
                <a16:creationId xmlns:a16="http://schemas.microsoft.com/office/drawing/2014/main" id="{6261256A-FE25-43CE-9508-AFC602624D8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51634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C7E01-3ADE-4451-B897-D0C41707DC2F}"/>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73715F8E-3D5D-47B3-BFEC-9DF421635719}"/>
              </a:ext>
            </a:extLst>
          </p:cNvPr>
          <p:cNvGraphicFramePr>
            <a:graphicFrameLocks noGrp="1"/>
          </p:cNvGraphicFramePr>
          <p:nvPr>
            <p:ph type="tbl" sz="quarter" idx="13"/>
            <p:extLst>
              <p:ext uri="{D42A27DB-BD31-4B8C-83A1-F6EECF244321}">
                <p14:modId xmlns:p14="http://schemas.microsoft.com/office/powerpoint/2010/main" val="202884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5958663"/>
                    </a:ext>
                  </a:extLst>
                </a:gridCol>
                <a:gridCol w="1481328">
                  <a:extLst>
                    <a:ext uri="{9D8B030D-6E8A-4147-A177-3AD203B41FA5}">
                      <a16:colId xmlns:a16="http://schemas.microsoft.com/office/drawing/2014/main" val="429463359"/>
                    </a:ext>
                  </a:extLst>
                </a:gridCol>
                <a:gridCol w="329184">
                  <a:extLst>
                    <a:ext uri="{9D8B030D-6E8A-4147-A177-3AD203B41FA5}">
                      <a16:colId xmlns:a16="http://schemas.microsoft.com/office/drawing/2014/main" val="2984153414"/>
                    </a:ext>
                  </a:extLst>
                </a:gridCol>
                <a:gridCol w="329184">
                  <a:extLst>
                    <a:ext uri="{9D8B030D-6E8A-4147-A177-3AD203B41FA5}">
                      <a16:colId xmlns:a16="http://schemas.microsoft.com/office/drawing/2014/main" val="3184553430"/>
                    </a:ext>
                  </a:extLst>
                </a:gridCol>
                <a:gridCol w="329184">
                  <a:extLst>
                    <a:ext uri="{9D8B030D-6E8A-4147-A177-3AD203B41FA5}">
                      <a16:colId xmlns:a16="http://schemas.microsoft.com/office/drawing/2014/main" val="3097747871"/>
                    </a:ext>
                  </a:extLst>
                </a:gridCol>
                <a:gridCol w="329184">
                  <a:extLst>
                    <a:ext uri="{9D8B030D-6E8A-4147-A177-3AD203B41FA5}">
                      <a16:colId xmlns:a16="http://schemas.microsoft.com/office/drawing/2014/main" val="1950503127"/>
                    </a:ext>
                  </a:extLst>
                </a:gridCol>
                <a:gridCol w="329184">
                  <a:extLst>
                    <a:ext uri="{9D8B030D-6E8A-4147-A177-3AD203B41FA5}">
                      <a16:colId xmlns:a16="http://schemas.microsoft.com/office/drawing/2014/main" val="1338455699"/>
                    </a:ext>
                  </a:extLst>
                </a:gridCol>
                <a:gridCol w="329184">
                  <a:extLst>
                    <a:ext uri="{9D8B030D-6E8A-4147-A177-3AD203B41FA5}">
                      <a16:colId xmlns:a16="http://schemas.microsoft.com/office/drawing/2014/main" val="1476267480"/>
                    </a:ext>
                  </a:extLst>
                </a:gridCol>
                <a:gridCol w="329184">
                  <a:extLst>
                    <a:ext uri="{9D8B030D-6E8A-4147-A177-3AD203B41FA5}">
                      <a16:colId xmlns:a16="http://schemas.microsoft.com/office/drawing/2014/main" val="4262602533"/>
                    </a:ext>
                  </a:extLst>
                </a:gridCol>
                <a:gridCol w="329184">
                  <a:extLst>
                    <a:ext uri="{9D8B030D-6E8A-4147-A177-3AD203B41FA5}">
                      <a16:colId xmlns:a16="http://schemas.microsoft.com/office/drawing/2014/main" val="4127854687"/>
                    </a:ext>
                  </a:extLst>
                </a:gridCol>
                <a:gridCol w="329184">
                  <a:extLst>
                    <a:ext uri="{9D8B030D-6E8A-4147-A177-3AD203B41FA5}">
                      <a16:colId xmlns:a16="http://schemas.microsoft.com/office/drawing/2014/main" val="763235926"/>
                    </a:ext>
                  </a:extLst>
                </a:gridCol>
                <a:gridCol w="329184">
                  <a:extLst>
                    <a:ext uri="{9D8B030D-6E8A-4147-A177-3AD203B41FA5}">
                      <a16:colId xmlns:a16="http://schemas.microsoft.com/office/drawing/2014/main" val="2104713203"/>
                    </a:ext>
                  </a:extLst>
                </a:gridCol>
                <a:gridCol w="329184">
                  <a:extLst>
                    <a:ext uri="{9D8B030D-6E8A-4147-A177-3AD203B41FA5}">
                      <a16:colId xmlns:a16="http://schemas.microsoft.com/office/drawing/2014/main" val="728556651"/>
                    </a:ext>
                  </a:extLst>
                </a:gridCol>
                <a:gridCol w="329184">
                  <a:extLst>
                    <a:ext uri="{9D8B030D-6E8A-4147-A177-3AD203B41FA5}">
                      <a16:colId xmlns:a16="http://schemas.microsoft.com/office/drawing/2014/main" val="4194060444"/>
                    </a:ext>
                  </a:extLst>
                </a:gridCol>
                <a:gridCol w="329184">
                  <a:extLst>
                    <a:ext uri="{9D8B030D-6E8A-4147-A177-3AD203B41FA5}">
                      <a16:colId xmlns:a16="http://schemas.microsoft.com/office/drawing/2014/main" val="1338794177"/>
                    </a:ext>
                  </a:extLst>
                </a:gridCol>
                <a:gridCol w="329184">
                  <a:extLst>
                    <a:ext uri="{9D8B030D-6E8A-4147-A177-3AD203B41FA5}">
                      <a16:colId xmlns:a16="http://schemas.microsoft.com/office/drawing/2014/main" val="347404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482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- 2023-12-07 12:55:32</a:t>
                      </a:r>
                      <a:r>
                        <a:rPr kumimoji="0" lang="en-US" sz="1000" b="0" i="0" u="none" strike="noStrike" kern="1200" cap="none" spc="0" normalizeH="0" baseline="0" noProof="0">
                          <a:ln>
                            <a:noFill/>
                          </a:ln>
                          <a:solidFill>
                            <a:prstClr val="black"/>
                          </a:solidFill>
                          <a:effectLst/>
                          <a:uLnTx/>
                          <a:uFillTx/>
                          <a:latin typeface="Calibri"/>
                          <a:ea typeface="+mn-ea"/>
                          <a:cs typeface="+mn-cs"/>
                        </a:rPr>
                        <a:t>
 The latest issue of the Philadelphia Business Journal highlights this year's Most Admired CEOs honorees. Congratulations to PHLY’s President &amp; CEO John Glomb for being among the 28 leaders recognized! 🎉🌟
Check out this article for insights on John’s #business philosophy, how he measures success, his go-to restaurant, and more 👉 https://bizj.us/1qk3kl 📰 #TEAMPHLY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https://quintly-eu-image-storage.s3.amazonaws.com/d123f9c23f3abec6e562a564c92f236a/55730b3c11f29fa0f44071ff74a5ec22.jpg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495488184"/>
                  </a:ext>
                </a:extLst>
              </a:tr>
            </a:tbl>
          </a:graphicData>
        </a:graphic>
      </p:graphicFrame>
      <p:sp>
        <p:nvSpPr>
          <p:cNvPr id="4" name="Text Placeholder 3">
            <a:extLst>
              <a:ext uri="{FF2B5EF4-FFF2-40B4-BE49-F238E27FC236}">
                <a16:creationId xmlns:a16="http://schemas.microsoft.com/office/drawing/2014/main" id="{C7DE3459-1CD5-42D7-B7D8-60306CD96EC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518362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3B6C-2B74-476F-AD83-2C4D392660D0}"/>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3096C381-BAB3-4656-AC5D-2BEA5F5D4479}"/>
              </a:ext>
            </a:extLst>
          </p:cNvPr>
          <p:cNvGraphicFramePr>
            <a:graphicFrameLocks noGrp="1"/>
          </p:cNvGraphicFramePr>
          <p:nvPr>
            <p:ph type="tbl" sz="quarter" idx="13"/>
            <p:extLst>
              <p:ext uri="{D42A27DB-BD31-4B8C-83A1-F6EECF244321}">
                <p14:modId xmlns:p14="http://schemas.microsoft.com/office/powerpoint/2010/main" val="168240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924555"/>
                    </a:ext>
                  </a:extLst>
                </a:gridCol>
                <a:gridCol w="1481328">
                  <a:extLst>
                    <a:ext uri="{9D8B030D-6E8A-4147-A177-3AD203B41FA5}">
                      <a16:colId xmlns:a16="http://schemas.microsoft.com/office/drawing/2014/main" val="3612761400"/>
                    </a:ext>
                  </a:extLst>
                </a:gridCol>
                <a:gridCol w="329184">
                  <a:extLst>
                    <a:ext uri="{9D8B030D-6E8A-4147-A177-3AD203B41FA5}">
                      <a16:colId xmlns:a16="http://schemas.microsoft.com/office/drawing/2014/main" val="118683613"/>
                    </a:ext>
                  </a:extLst>
                </a:gridCol>
                <a:gridCol w="329184">
                  <a:extLst>
                    <a:ext uri="{9D8B030D-6E8A-4147-A177-3AD203B41FA5}">
                      <a16:colId xmlns:a16="http://schemas.microsoft.com/office/drawing/2014/main" val="2986397839"/>
                    </a:ext>
                  </a:extLst>
                </a:gridCol>
                <a:gridCol w="329184">
                  <a:extLst>
                    <a:ext uri="{9D8B030D-6E8A-4147-A177-3AD203B41FA5}">
                      <a16:colId xmlns:a16="http://schemas.microsoft.com/office/drawing/2014/main" val="974782426"/>
                    </a:ext>
                  </a:extLst>
                </a:gridCol>
                <a:gridCol w="329184">
                  <a:extLst>
                    <a:ext uri="{9D8B030D-6E8A-4147-A177-3AD203B41FA5}">
                      <a16:colId xmlns:a16="http://schemas.microsoft.com/office/drawing/2014/main" val="798856215"/>
                    </a:ext>
                  </a:extLst>
                </a:gridCol>
                <a:gridCol w="329184">
                  <a:extLst>
                    <a:ext uri="{9D8B030D-6E8A-4147-A177-3AD203B41FA5}">
                      <a16:colId xmlns:a16="http://schemas.microsoft.com/office/drawing/2014/main" val="1270800580"/>
                    </a:ext>
                  </a:extLst>
                </a:gridCol>
                <a:gridCol w="329184">
                  <a:extLst>
                    <a:ext uri="{9D8B030D-6E8A-4147-A177-3AD203B41FA5}">
                      <a16:colId xmlns:a16="http://schemas.microsoft.com/office/drawing/2014/main" val="1049908389"/>
                    </a:ext>
                  </a:extLst>
                </a:gridCol>
                <a:gridCol w="329184">
                  <a:extLst>
                    <a:ext uri="{9D8B030D-6E8A-4147-A177-3AD203B41FA5}">
                      <a16:colId xmlns:a16="http://schemas.microsoft.com/office/drawing/2014/main" val="2740555737"/>
                    </a:ext>
                  </a:extLst>
                </a:gridCol>
                <a:gridCol w="329184">
                  <a:extLst>
                    <a:ext uri="{9D8B030D-6E8A-4147-A177-3AD203B41FA5}">
                      <a16:colId xmlns:a16="http://schemas.microsoft.com/office/drawing/2014/main" val="198048407"/>
                    </a:ext>
                  </a:extLst>
                </a:gridCol>
                <a:gridCol w="329184">
                  <a:extLst>
                    <a:ext uri="{9D8B030D-6E8A-4147-A177-3AD203B41FA5}">
                      <a16:colId xmlns:a16="http://schemas.microsoft.com/office/drawing/2014/main" val="2867646072"/>
                    </a:ext>
                  </a:extLst>
                </a:gridCol>
                <a:gridCol w="329184">
                  <a:extLst>
                    <a:ext uri="{9D8B030D-6E8A-4147-A177-3AD203B41FA5}">
                      <a16:colId xmlns:a16="http://schemas.microsoft.com/office/drawing/2014/main" val="3672977303"/>
                    </a:ext>
                  </a:extLst>
                </a:gridCol>
                <a:gridCol w="329184">
                  <a:extLst>
                    <a:ext uri="{9D8B030D-6E8A-4147-A177-3AD203B41FA5}">
                      <a16:colId xmlns:a16="http://schemas.microsoft.com/office/drawing/2014/main" val="3441831684"/>
                    </a:ext>
                  </a:extLst>
                </a:gridCol>
                <a:gridCol w="329184">
                  <a:extLst>
                    <a:ext uri="{9D8B030D-6E8A-4147-A177-3AD203B41FA5}">
                      <a16:colId xmlns:a16="http://schemas.microsoft.com/office/drawing/2014/main" val="2591876439"/>
                    </a:ext>
                  </a:extLst>
                </a:gridCol>
                <a:gridCol w="329184">
                  <a:extLst>
                    <a:ext uri="{9D8B030D-6E8A-4147-A177-3AD203B41FA5}">
                      <a16:colId xmlns:a16="http://schemas.microsoft.com/office/drawing/2014/main" val="832482999"/>
                    </a:ext>
                  </a:extLst>
                </a:gridCol>
                <a:gridCol w="329184">
                  <a:extLst>
                    <a:ext uri="{9D8B030D-6E8A-4147-A177-3AD203B41FA5}">
                      <a16:colId xmlns:a16="http://schemas.microsoft.com/office/drawing/2014/main" val="1131667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176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- 2023-12-15 13:46:23</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the #holidayseason, Home Office employees gathered for a Jingle &amp; Mingle Brunch hosted by PHLY Executive leadership! #TEAMPHLY enjoyed a catered hot breakfast while connecting with various leaders and co-workers. Here are some merry moments from our holiday brunch. 🎄 🍽️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https://quintly-eu-image-storage.s3.amazonaws.com/d123f9c23f3abec6e562a564c92f236a/f40624fed843158326afc05e68059fab.jpg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83732799"/>
                  </a:ext>
                </a:extLst>
              </a:tr>
            </a:tbl>
          </a:graphicData>
        </a:graphic>
      </p:graphicFrame>
      <p:sp>
        <p:nvSpPr>
          <p:cNvPr id="4" name="Text Placeholder 3">
            <a:extLst>
              <a:ext uri="{FF2B5EF4-FFF2-40B4-BE49-F238E27FC236}">
                <a16:creationId xmlns:a16="http://schemas.microsoft.com/office/drawing/2014/main" id="{80D2FC89-0399-4C08-8ABE-17B26AC4A1E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30044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DD52-4550-4231-A0D6-368FFE063912}"/>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84907CF2-2782-49BD-A099-47236E50ECE5}"/>
              </a:ext>
            </a:extLst>
          </p:cNvPr>
          <p:cNvGraphicFramePr>
            <a:graphicFrameLocks noGrp="1"/>
          </p:cNvGraphicFramePr>
          <p:nvPr>
            <p:ph type="tbl" sz="quarter" idx="13"/>
            <p:extLst>
              <p:ext uri="{D42A27DB-BD31-4B8C-83A1-F6EECF244321}">
                <p14:modId xmlns:p14="http://schemas.microsoft.com/office/powerpoint/2010/main" val="38536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06703788"/>
                    </a:ext>
                  </a:extLst>
                </a:gridCol>
                <a:gridCol w="1481328">
                  <a:extLst>
                    <a:ext uri="{9D8B030D-6E8A-4147-A177-3AD203B41FA5}">
                      <a16:colId xmlns:a16="http://schemas.microsoft.com/office/drawing/2014/main" val="1159068700"/>
                    </a:ext>
                  </a:extLst>
                </a:gridCol>
                <a:gridCol w="329184">
                  <a:extLst>
                    <a:ext uri="{9D8B030D-6E8A-4147-A177-3AD203B41FA5}">
                      <a16:colId xmlns:a16="http://schemas.microsoft.com/office/drawing/2014/main" val="2596550861"/>
                    </a:ext>
                  </a:extLst>
                </a:gridCol>
                <a:gridCol w="329184">
                  <a:extLst>
                    <a:ext uri="{9D8B030D-6E8A-4147-A177-3AD203B41FA5}">
                      <a16:colId xmlns:a16="http://schemas.microsoft.com/office/drawing/2014/main" val="3369788579"/>
                    </a:ext>
                  </a:extLst>
                </a:gridCol>
                <a:gridCol w="329184">
                  <a:extLst>
                    <a:ext uri="{9D8B030D-6E8A-4147-A177-3AD203B41FA5}">
                      <a16:colId xmlns:a16="http://schemas.microsoft.com/office/drawing/2014/main" val="2975633457"/>
                    </a:ext>
                  </a:extLst>
                </a:gridCol>
                <a:gridCol w="329184">
                  <a:extLst>
                    <a:ext uri="{9D8B030D-6E8A-4147-A177-3AD203B41FA5}">
                      <a16:colId xmlns:a16="http://schemas.microsoft.com/office/drawing/2014/main" val="372181826"/>
                    </a:ext>
                  </a:extLst>
                </a:gridCol>
                <a:gridCol w="329184">
                  <a:extLst>
                    <a:ext uri="{9D8B030D-6E8A-4147-A177-3AD203B41FA5}">
                      <a16:colId xmlns:a16="http://schemas.microsoft.com/office/drawing/2014/main" val="2381614910"/>
                    </a:ext>
                  </a:extLst>
                </a:gridCol>
                <a:gridCol w="329184">
                  <a:extLst>
                    <a:ext uri="{9D8B030D-6E8A-4147-A177-3AD203B41FA5}">
                      <a16:colId xmlns:a16="http://schemas.microsoft.com/office/drawing/2014/main" val="3668528153"/>
                    </a:ext>
                  </a:extLst>
                </a:gridCol>
                <a:gridCol w="329184">
                  <a:extLst>
                    <a:ext uri="{9D8B030D-6E8A-4147-A177-3AD203B41FA5}">
                      <a16:colId xmlns:a16="http://schemas.microsoft.com/office/drawing/2014/main" val="1346616643"/>
                    </a:ext>
                  </a:extLst>
                </a:gridCol>
                <a:gridCol w="329184">
                  <a:extLst>
                    <a:ext uri="{9D8B030D-6E8A-4147-A177-3AD203B41FA5}">
                      <a16:colId xmlns:a16="http://schemas.microsoft.com/office/drawing/2014/main" val="3126768927"/>
                    </a:ext>
                  </a:extLst>
                </a:gridCol>
                <a:gridCol w="329184">
                  <a:extLst>
                    <a:ext uri="{9D8B030D-6E8A-4147-A177-3AD203B41FA5}">
                      <a16:colId xmlns:a16="http://schemas.microsoft.com/office/drawing/2014/main" val="380849434"/>
                    </a:ext>
                  </a:extLst>
                </a:gridCol>
                <a:gridCol w="329184">
                  <a:extLst>
                    <a:ext uri="{9D8B030D-6E8A-4147-A177-3AD203B41FA5}">
                      <a16:colId xmlns:a16="http://schemas.microsoft.com/office/drawing/2014/main" val="943089653"/>
                    </a:ext>
                  </a:extLst>
                </a:gridCol>
                <a:gridCol w="329184">
                  <a:extLst>
                    <a:ext uri="{9D8B030D-6E8A-4147-A177-3AD203B41FA5}">
                      <a16:colId xmlns:a16="http://schemas.microsoft.com/office/drawing/2014/main" val="1639362408"/>
                    </a:ext>
                  </a:extLst>
                </a:gridCol>
                <a:gridCol w="329184">
                  <a:extLst>
                    <a:ext uri="{9D8B030D-6E8A-4147-A177-3AD203B41FA5}">
                      <a16:colId xmlns:a16="http://schemas.microsoft.com/office/drawing/2014/main" val="4171207692"/>
                    </a:ext>
                  </a:extLst>
                </a:gridCol>
                <a:gridCol w="329184">
                  <a:extLst>
                    <a:ext uri="{9D8B030D-6E8A-4147-A177-3AD203B41FA5}">
                      <a16:colId xmlns:a16="http://schemas.microsoft.com/office/drawing/2014/main" val="2558120328"/>
                    </a:ext>
                  </a:extLst>
                </a:gridCol>
                <a:gridCol w="329184">
                  <a:extLst>
                    <a:ext uri="{9D8B030D-6E8A-4147-A177-3AD203B41FA5}">
                      <a16:colId xmlns:a16="http://schemas.microsoft.com/office/drawing/2014/main" val="162200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9548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- 2023-12-27 13:47:04</a:t>
                      </a:r>
                      <a:r>
                        <a:rPr kumimoji="0" lang="en-US" sz="1000" b="0" i="0" u="none" strike="noStrike" kern="1200" cap="none" spc="0" normalizeH="0" baseline="0" noProof="0">
                          <a:ln>
                            <a:noFill/>
                          </a:ln>
                          <a:solidFill>
                            <a:prstClr val="black"/>
                          </a:solidFill>
                          <a:effectLst/>
                          <a:uLnTx/>
                          <a:uFillTx/>
                          <a:latin typeface="Calibri"/>
                          <a:ea typeface="+mn-ea"/>
                          <a:cs typeface="+mn-cs"/>
                        </a:rPr>
                        <a:t>
 Our Home Office Claims team paid tribute to National Wreaths Across America Day by placing wreaths on veterans' headstones at Laurel Hill Cemetery. In partnership with Wreaths Across America - Official Page, #TEAMPHLY proudly supports their mission to remember the fallen, honor those who serve, and impart the value of freedom to the next generation. 🙌🕊️ #volunteering #wreathsacrossamerica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https://quintly-eu-image-storage.s3.amazonaws.com/d123f9c23f3abec6e562a564c92f236a/21b57fa892c794a465e6af2d74c01f08.jpg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37437795"/>
                  </a:ext>
                </a:extLst>
              </a:tr>
            </a:tbl>
          </a:graphicData>
        </a:graphic>
      </p:graphicFrame>
      <p:sp>
        <p:nvSpPr>
          <p:cNvPr id="4" name="Text Placeholder 3">
            <a:extLst>
              <a:ext uri="{FF2B5EF4-FFF2-40B4-BE49-F238E27FC236}">
                <a16:creationId xmlns:a16="http://schemas.microsoft.com/office/drawing/2014/main" id="{F3A87912-8753-41B3-922F-AF22D10CD1B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0740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93BE6-8817-4568-B6BC-8411949736EB}"/>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61C5EB03-FA52-48C5-B25B-61D88C1C8714}"/>
              </a:ext>
            </a:extLst>
          </p:cNvPr>
          <p:cNvGraphicFramePr>
            <a:graphicFrameLocks noGrp="1"/>
          </p:cNvGraphicFramePr>
          <p:nvPr>
            <p:ph type="tbl" sz="quarter" idx="13"/>
            <p:extLst>
              <p:ext uri="{D42A27DB-BD31-4B8C-83A1-F6EECF244321}">
                <p14:modId xmlns:p14="http://schemas.microsoft.com/office/powerpoint/2010/main" val="209607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63538510"/>
                    </a:ext>
                  </a:extLst>
                </a:gridCol>
                <a:gridCol w="1481328">
                  <a:extLst>
                    <a:ext uri="{9D8B030D-6E8A-4147-A177-3AD203B41FA5}">
                      <a16:colId xmlns:a16="http://schemas.microsoft.com/office/drawing/2014/main" val="373351498"/>
                    </a:ext>
                  </a:extLst>
                </a:gridCol>
                <a:gridCol w="329184">
                  <a:extLst>
                    <a:ext uri="{9D8B030D-6E8A-4147-A177-3AD203B41FA5}">
                      <a16:colId xmlns:a16="http://schemas.microsoft.com/office/drawing/2014/main" val="3065347558"/>
                    </a:ext>
                  </a:extLst>
                </a:gridCol>
                <a:gridCol w="329184">
                  <a:extLst>
                    <a:ext uri="{9D8B030D-6E8A-4147-A177-3AD203B41FA5}">
                      <a16:colId xmlns:a16="http://schemas.microsoft.com/office/drawing/2014/main" val="1939709624"/>
                    </a:ext>
                  </a:extLst>
                </a:gridCol>
                <a:gridCol w="329184">
                  <a:extLst>
                    <a:ext uri="{9D8B030D-6E8A-4147-A177-3AD203B41FA5}">
                      <a16:colId xmlns:a16="http://schemas.microsoft.com/office/drawing/2014/main" val="2016167979"/>
                    </a:ext>
                  </a:extLst>
                </a:gridCol>
                <a:gridCol w="329184">
                  <a:extLst>
                    <a:ext uri="{9D8B030D-6E8A-4147-A177-3AD203B41FA5}">
                      <a16:colId xmlns:a16="http://schemas.microsoft.com/office/drawing/2014/main" val="4219681972"/>
                    </a:ext>
                  </a:extLst>
                </a:gridCol>
                <a:gridCol w="329184">
                  <a:extLst>
                    <a:ext uri="{9D8B030D-6E8A-4147-A177-3AD203B41FA5}">
                      <a16:colId xmlns:a16="http://schemas.microsoft.com/office/drawing/2014/main" val="980785089"/>
                    </a:ext>
                  </a:extLst>
                </a:gridCol>
                <a:gridCol w="329184">
                  <a:extLst>
                    <a:ext uri="{9D8B030D-6E8A-4147-A177-3AD203B41FA5}">
                      <a16:colId xmlns:a16="http://schemas.microsoft.com/office/drawing/2014/main" val="1291447665"/>
                    </a:ext>
                  </a:extLst>
                </a:gridCol>
                <a:gridCol w="329184">
                  <a:extLst>
                    <a:ext uri="{9D8B030D-6E8A-4147-A177-3AD203B41FA5}">
                      <a16:colId xmlns:a16="http://schemas.microsoft.com/office/drawing/2014/main" val="3483010765"/>
                    </a:ext>
                  </a:extLst>
                </a:gridCol>
                <a:gridCol w="329184">
                  <a:extLst>
                    <a:ext uri="{9D8B030D-6E8A-4147-A177-3AD203B41FA5}">
                      <a16:colId xmlns:a16="http://schemas.microsoft.com/office/drawing/2014/main" val="2874654146"/>
                    </a:ext>
                  </a:extLst>
                </a:gridCol>
                <a:gridCol w="329184">
                  <a:extLst>
                    <a:ext uri="{9D8B030D-6E8A-4147-A177-3AD203B41FA5}">
                      <a16:colId xmlns:a16="http://schemas.microsoft.com/office/drawing/2014/main" val="1311541658"/>
                    </a:ext>
                  </a:extLst>
                </a:gridCol>
                <a:gridCol w="329184">
                  <a:extLst>
                    <a:ext uri="{9D8B030D-6E8A-4147-A177-3AD203B41FA5}">
                      <a16:colId xmlns:a16="http://schemas.microsoft.com/office/drawing/2014/main" val="3097350155"/>
                    </a:ext>
                  </a:extLst>
                </a:gridCol>
                <a:gridCol w="329184">
                  <a:extLst>
                    <a:ext uri="{9D8B030D-6E8A-4147-A177-3AD203B41FA5}">
                      <a16:colId xmlns:a16="http://schemas.microsoft.com/office/drawing/2014/main" val="3013442294"/>
                    </a:ext>
                  </a:extLst>
                </a:gridCol>
                <a:gridCol w="329184">
                  <a:extLst>
                    <a:ext uri="{9D8B030D-6E8A-4147-A177-3AD203B41FA5}">
                      <a16:colId xmlns:a16="http://schemas.microsoft.com/office/drawing/2014/main" val="3418499277"/>
                    </a:ext>
                  </a:extLst>
                </a:gridCol>
                <a:gridCol w="329184">
                  <a:extLst>
                    <a:ext uri="{9D8B030D-6E8A-4147-A177-3AD203B41FA5}">
                      <a16:colId xmlns:a16="http://schemas.microsoft.com/office/drawing/2014/main" val="4274449107"/>
                    </a:ext>
                  </a:extLst>
                </a:gridCol>
                <a:gridCol w="329184">
                  <a:extLst>
                    <a:ext uri="{9D8B030D-6E8A-4147-A177-3AD203B41FA5}">
                      <a16:colId xmlns:a16="http://schemas.microsoft.com/office/drawing/2014/main" val="353417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216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- 2023-12-21 12:42:06</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giving, Home Office employees volunteered to create holiday ornaments and heartfelt cards for those in our community. These thoughtful decorations will be donated to seniors living at the Watermark at Bellingham Nursing Home, making the holiday season brighter.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https://quintly-eu-image-storage.s3.amazonaws.com/d123f9c23f3abec6e562a564c92f236a/08678de7b182772b17ce7e063d4485ce.jpg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56340195"/>
                  </a:ext>
                </a:extLst>
              </a:tr>
            </a:tbl>
          </a:graphicData>
        </a:graphic>
      </p:graphicFrame>
      <p:sp>
        <p:nvSpPr>
          <p:cNvPr id="4" name="Text Placeholder 3">
            <a:extLst>
              <a:ext uri="{FF2B5EF4-FFF2-40B4-BE49-F238E27FC236}">
                <a16:creationId xmlns:a16="http://schemas.microsoft.com/office/drawing/2014/main" id="{C228B2A0-E16D-4629-9E57-B5F57057187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30504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C878-8D8D-4EB2-9F0A-A6AFDEF8371D}"/>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58E45F48-1D70-4166-8C10-0BD807E3AEA4}"/>
              </a:ext>
            </a:extLst>
          </p:cNvPr>
          <p:cNvGraphicFramePr>
            <a:graphicFrameLocks noGrp="1"/>
          </p:cNvGraphicFramePr>
          <p:nvPr>
            <p:ph type="tbl" sz="quarter" idx="13"/>
            <p:extLst>
              <p:ext uri="{D42A27DB-BD31-4B8C-83A1-F6EECF244321}">
                <p14:modId xmlns:p14="http://schemas.microsoft.com/office/powerpoint/2010/main" val="25762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486287"/>
                    </a:ext>
                  </a:extLst>
                </a:gridCol>
                <a:gridCol w="1481328">
                  <a:extLst>
                    <a:ext uri="{9D8B030D-6E8A-4147-A177-3AD203B41FA5}">
                      <a16:colId xmlns:a16="http://schemas.microsoft.com/office/drawing/2014/main" val="1353189956"/>
                    </a:ext>
                  </a:extLst>
                </a:gridCol>
                <a:gridCol w="329184">
                  <a:extLst>
                    <a:ext uri="{9D8B030D-6E8A-4147-A177-3AD203B41FA5}">
                      <a16:colId xmlns:a16="http://schemas.microsoft.com/office/drawing/2014/main" val="2798204347"/>
                    </a:ext>
                  </a:extLst>
                </a:gridCol>
                <a:gridCol w="329184">
                  <a:extLst>
                    <a:ext uri="{9D8B030D-6E8A-4147-A177-3AD203B41FA5}">
                      <a16:colId xmlns:a16="http://schemas.microsoft.com/office/drawing/2014/main" val="585636907"/>
                    </a:ext>
                  </a:extLst>
                </a:gridCol>
                <a:gridCol w="329184">
                  <a:extLst>
                    <a:ext uri="{9D8B030D-6E8A-4147-A177-3AD203B41FA5}">
                      <a16:colId xmlns:a16="http://schemas.microsoft.com/office/drawing/2014/main" val="3259440560"/>
                    </a:ext>
                  </a:extLst>
                </a:gridCol>
                <a:gridCol w="329184">
                  <a:extLst>
                    <a:ext uri="{9D8B030D-6E8A-4147-A177-3AD203B41FA5}">
                      <a16:colId xmlns:a16="http://schemas.microsoft.com/office/drawing/2014/main" val="3582027932"/>
                    </a:ext>
                  </a:extLst>
                </a:gridCol>
                <a:gridCol w="329184">
                  <a:extLst>
                    <a:ext uri="{9D8B030D-6E8A-4147-A177-3AD203B41FA5}">
                      <a16:colId xmlns:a16="http://schemas.microsoft.com/office/drawing/2014/main" val="2642658294"/>
                    </a:ext>
                  </a:extLst>
                </a:gridCol>
                <a:gridCol w="329184">
                  <a:extLst>
                    <a:ext uri="{9D8B030D-6E8A-4147-A177-3AD203B41FA5}">
                      <a16:colId xmlns:a16="http://schemas.microsoft.com/office/drawing/2014/main" val="1820243533"/>
                    </a:ext>
                  </a:extLst>
                </a:gridCol>
                <a:gridCol w="329184">
                  <a:extLst>
                    <a:ext uri="{9D8B030D-6E8A-4147-A177-3AD203B41FA5}">
                      <a16:colId xmlns:a16="http://schemas.microsoft.com/office/drawing/2014/main" val="436762561"/>
                    </a:ext>
                  </a:extLst>
                </a:gridCol>
                <a:gridCol w="329184">
                  <a:extLst>
                    <a:ext uri="{9D8B030D-6E8A-4147-A177-3AD203B41FA5}">
                      <a16:colId xmlns:a16="http://schemas.microsoft.com/office/drawing/2014/main" val="382350493"/>
                    </a:ext>
                  </a:extLst>
                </a:gridCol>
                <a:gridCol w="329184">
                  <a:extLst>
                    <a:ext uri="{9D8B030D-6E8A-4147-A177-3AD203B41FA5}">
                      <a16:colId xmlns:a16="http://schemas.microsoft.com/office/drawing/2014/main" val="4000448650"/>
                    </a:ext>
                  </a:extLst>
                </a:gridCol>
                <a:gridCol w="329184">
                  <a:extLst>
                    <a:ext uri="{9D8B030D-6E8A-4147-A177-3AD203B41FA5}">
                      <a16:colId xmlns:a16="http://schemas.microsoft.com/office/drawing/2014/main" val="545766442"/>
                    </a:ext>
                  </a:extLst>
                </a:gridCol>
                <a:gridCol w="329184">
                  <a:extLst>
                    <a:ext uri="{9D8B030D-6E8A-4147-A177-3AD203B41FA5}">
                      <a16:colId xmlns:a16="http://schemas.microsoft.com/office/drawing/2014/main" val="1244021363"/>
                    </a:ext>
                  </a:extLst>
                </a:gridCol>
                <a:gridCol w="329184">
                  <a:extLst>
                    <a:ext uri="{9D8B030D-6E8A-4147-A177-3AD203B41FA5}">
                      <a16:colId xmlns:a16="http://schemas.microsoft.com/office/drawing/2014/main" val="978064202"/>
                    </a:ext>
                  </a:extLst>
                </a:gridCol>
                <a:gridCol w="329184">
                  <a:extLst>
                    <a:ext uri="{9D8B030D-6E8A-4147-A177-3AD203B41FA5}">
                      <a16:colId xmlns:a16="http://schemas.microsoft.com/office/drawing/2014/main" val="3622500490"/>
                    </a:ext>
                  </a:extLst>
                </a:gridCol>
                <a:gridCol w="329184">
                  <a:extLst>
                    <a:ext uri="{9D8B030D-6E8A-4147-A177-3AD203B41FA5}">
                      <a16:colId xmlns:a16="http://schemas.microsoft.com/office/drawing/2014/main" val="554060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909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- 2023-12-11 12:14:59</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PHLY's A++ (Superior) rating! PHLY has maintained this rating since 2011.
This is the highest rating awarded by AM Best, which provides an independent opinion of an insurer's financial strength and ability to meet its ongoing #insurance obligations. Learn more: https://bit.ly/46NkzoM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https://quintly-eu-image-storage.s3.amazonaws.com/d123f9c23f3abec6e562a564c92f236a/8ff4cc544bafc1689ee6cb2a42ce296a.jpg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29524586"/>
                  </a:ext>
                </a:extLst>
              </a:tr>
            </a:tbl>
          </a:graphicData>
        </a:graphic>
      </p:graphicFrame>
      <p:sp>
        <p:nvSpPr>
          <p:cNvPr id="4" name="Text Placeholder 3">
            <a:extLst>
              <a:ext uri="{FF2B5EF4-FFF2-40B4-BE49-F238E27FC236}">
                <a16:creationId xmlns:a16="http://schemas.microsoft.com/office/drawing/2014/main" id="{4BC2FD64-4286-448B-9181-1DD33C5BD6C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82353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1BE-063D-439E-8F43-D2569D4DF0E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C08FC1D-FC14-4DA4-826B-CC57BF7483EF}"/>
              </a:ext>
            </a:extLst>
          </p:cNvPr>
          <p:cNvGraphicFramePr>
            <a:graphicFrameLocks noGrp="1"/>
          </p:cNvGraphicFramePr>
          <p:nvPr>
            <p:ph type="chart" sz="quarter" idx="13"/>
            <p:extLst>
              <p:ext uri="{D42A27DB-BD31-4B8C-83A1-F6EECF244321}">
                <p14:modId xmlns:p14="http://schemas.microsoft.com/office/powerpoint/2010/main" val="4077986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7C290-71E0-420D-94C1-BEADD26C0BAC}"/>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63AAEF3E-8C0F-4464-8883-1C36825E7E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7481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B1854-29EF-4AEA-8689-357807DE3EAF}"/>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DE4EB9CC-1147-4B2C-AEF9-FCA951903B5F}"/>
              </a:ext>
            </a:extLst>
          </p:cNvPr>
          <p:cNvGraphicFramePr>
            <a:graphicFrameLocks noGrp="1"/>
          </p:cNvGraphicFramePr>
          <p:nvPr>
            <p:ph type="tbl" sz="quarter" idx="13"/>
            <p:extLst>
              <p:ext uri="{D42A27DB-BD31-4B8C-83A1-F6EECF244321}">
                <p14:modId xmlns:p14="http://schemas.microsoft.com/office/powerpoint/2010/main" val="264601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71727244"/>
                    </a:ext>
                  </a:extLst>
                </a:gridCol>
                <a:gridCol w="576072">
                  <a:extLst>
                    <a:ext uri="{9D8B030D-6E8A-4147-A177-3AD203B41FA5}">
                      <a16:colId xmlns:a16="http://schemas.microsoft.com/office/drawing/2014/main" val="2144407789"/>
                    </a:ext>
                  </a:extLst>
                </a:gridCol>
                <a:gridCol w="576072">
                  <a:extLst>
                    <a:ext uri="{9D8B030D-6E8A-4147-A177-3AD203B41FA5}">
                      <a16:colId xmlns:a16="http://schemas.microsoft.com/office/drawing/2014/main" val="1149243690"/>
                    </a:ext>
                  </a:extLst>
                </a:gridCol>
                <a:gridCol w="576072">
                  <a:extLst>
                    <a:ext uri="{9D8B030D-6E8A-4147-A177-3AD203B41FA5}">
                      <a16:colId xmlns:a16="http://schemas.microsoft.com/office/drawing/2014/main" val="4085723945"/>
                    </a:ext>
                  </a:extLst>
                </a:gridCol>
                <a:gridCol w="576072">
                  <a:extLst>
                    <a:ext uri="{9D8B030D-6E8A-4147-A177-3AD203B41FA5}">
                      <a16:colId xmlns:a16="http://schemas.microsoft.com/office/drawing/2014/main" val="1881188860"/>
                    </a:ext>
                  </a:extLst>
                </a:gridCol>
                <a:gridCol w="576072">
                  <a:extLst>
                    <a:ext uri="{9D8B030D-6E8A-4147-A177-3AD203B41FA5}">
                      <a16:colId xmlns:a16="http://schemas.microsoft.com/office/drawing/2014/main" val="1619913034"/>
                    </a:ext>
                  </a:extLst>
                </a:gridCol>
                <a:gridCol w="576072">
                  <a:extLst>
                    <a:ext uri="{9D8B030D-6E8A-4147-A177-3AD203B41FA5}">
                      <a16:colId xmlns:a16="http://schemas.microsoft.com/office/drawing/2014/main" val="2811530634"/>
                    </a:ext>
                  </a:extLst>
                </a:gridCol>
                <a:gridCol w="576072">
                  <a:extLst>
                    <a:ext uri="{9D8B030D-6E8A-4147-A177-3AD203B41FA5}">
                      <a16:colId xmlns:a16="http://schemas.microsoft.com/office/drawing/2014/main" val="1702091847"/>
                    </a:ext>
                  </a:extLst>
                </a:gridCol>
                <a:gridCol w="576072">
                  <a:extLst>
                    <a:ext uri="{9D8B030D-6E8A-4147-A177-3AD203B41FA5}">
                      <a16:colId xmlns:a16="http://schemas.microsoft.com/office/drawing/2014/main" val="2149070062"/>
                    </a:ext>
                  </a:extLst>
                </a:gridCol>
                <a:gridCol w="576072">
                  <a:extLst>
                    <a:ext uri="{9D8B030D-6E8A-4147-A177-3AD203B41FA5}">
                      <a16:colId xmlns:a16="http://schemas.microsoft.com/office/drawing/2014/main" val="2543335882"/>
                    </a:ext>
                  </a:extLst>
                </a:gridCol>
                <a:gridCol w="576072">
                  <a:extLst>
                    <a:ext uri="{9D8B030D-6E8A-4147-A177-3AD203B41FA5}">
                      <a16:colId xmlns:a16="http://schemas.microsoft.com/office/drawing/2014/main" val="2387549111"/>
                    </a:ext>
                  </a:extLst>
                </a:gridCol>
                <a:gridCol w="576072">
                  <a:extLst>
                    <a:ext uri="{9D8B030D-6E8A-4147-A177-3AD203B41FA5}">
                      <a16:colId xmlns:a16="http://schemas.microsoft.com/office/drawing/2014/main" val="4020959849"/>
                    </a:ext>
                  </a:extLst>
                </a:gridCol>
                <a:gridCol w="576072">
                  <a:extLst>
                    <a:ext uri="{9D8B030D-6E8A-4147-A177-3AD203B41FA5}">
                      <a16:colId xmlns:a16="http://schemas.microsoft.com/office/drawing/2014/main" val="12258530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97747385"/>
                  </a:ext>
                </a:extLst>
              </a:tr>
              <a:tr h="370840">
                <a:tc>
                  <a:txBody>
                    <a:bodyPr/>
                    <a:lstStyle/>
                    <a:p>
                      <a:r>
                        <a:rPr lang="en-US" sz="1000"/>
                        <a:t>3935</a:t>
                      </a:r>
                    </a:p>
                  </a:txBody>
                  <a:tcPr/>
                </a:tc>
                <a:tc>
                  <a:txBody>
                    <a:bodyPr/>
                    <a:lstStyle/>
                    <a:p>
                      <a:r>
                        <a:rPr lang="en-US" sz="1000"/>
                        <a:t>12</a:t>
                      </a:r>
                    </a:p>
                  </a:txBody>
                  <a:tcPr/>
                </a:tc>
                <a:tc>
                  <a:txBody>
                    <a:bodyPr/>
                    <a:lstStyle/>
                    <a:p>
                      <a:r>
                        <a:rPr lang="en-US" sz="1000"/>
                        <a:t>27</a:t>
                      </a:r>
                    </a:p>
                  </a:txBody>
                  <a:tcPr/>
                </a:tc>
                <a:tc>
                  <a:txBody>
                    <a:bodyPr/>
                    <a:lstStyle/>
                    <a:p>
                      <a:r>
                        <a:rPr lang="en-US" sz="1000"/>
                        <a:t>21</a:t>
                      </a:r>
                    </a:p>
                  </a:txBody>
                  <a:tcPr/>
                </a:tc>
                <a:tc>
                  <a:txBody>
                    <a:bodyPr/>
                    <a:lstStyle/>
                    <a:p>
                      <a:r>
                        <a:rPr lang="en-US" sz="1000"/>
                        <a:t>2</a:t>
                      </a:r>
                    </a:p>
                  </a:txBody>
                  <a:tcPr/>
                </a:tc>
                <a:tc>
                  <a:txBody>
                    <a:bodyPr/>
                    <a:lstStyle/>
                    <a:p>
                      <a:r>
                        <a:rPr lang="en-US" sz="1000"/>
                        <a:t>4</a:t>
                      </a:r>
                    </a:p>
                  </a:txBody>
                  <a:tcPr/>
                </a:tc>
                <a:tc>
                  <a:txBody>
                    <a:bodyPr/>
                    <a:lstStyle/>
                    <a:p>
                      <a:r>
                        <a:rPr lang="en-US" sz="1000"/>
                        <a:t>3</a:t>
                      </a:r>
                    </a:p>
                  </a:txBody>
                  <a:tcPr/>
                </a:tc>
                <a:tc>
                  <a:txBody>
                    <a:bodyPr/>
                    <a:lstStyle/>
                    <a:p>
                      <a:r>
                        <a:rPr lang="en-US" sz="1000"/>
                        <a:t>3</a:t>
                      </a:r>
                    </a:p>
                  </a:txBody>
                  <a:tcPr/>
                </a:tc>
                <a:tc>
                  <a:txBody>
                    <a:bodyPr/>
                    <a:lstStyle/>
                    <a:p>
                      <a:r>
                        <a:rPr lang="en-US" sz="1000"/>
                        <a:t>60</a:t>
                      </a:r>
                    </a:p>
                  </a:txBody>
                  <a:tcPr/>
                </a:tc>
                <a:tc>
                  <a:txBody>
                    <a:bodyPr/>
                    <a:lstStyle/>
                    <a:p>
                      <a:r>
                        <a:rPr lang="en-US" sz="1000"/>
                        <a:t>4</a:t>
                      </a:r>
                    </a:p>
                  </a:txBody>
                  <a:tcPr/>
                </a:tc>
                <a:tc>
                  <a:txBody>
                    <a:bodyPr/>
                    <a:lstStyle/>
                    <a:p>
                      <a:r>
                        <a:rPr lang="en-US" sz="1000"/>
                        <a:t>41</a:t>
                      </a:r>
                    </a:p>
                  </a:txBody>
                  <a:tcPr/>
                </a:tc>
                <a:tc>
                  <a:txBody>
                    <a:bodyPr/>
                    <a:lstStyle/>
                    <a:p>
                      <a:r>
                        <a:rPr lang="en-US" sz="1000"/>
                        <a:t>0.0812 %</a:t>
                      </a:r>
                    </a:p>
                  </a:txBody>
                  <a:tcPr/>
                </a:tc>
                <a:tc>
                  <a:txBody>
                    <a:bodyPr/>
                    <a:lstStyle/>
                    <a:p>
                      <a:r>
                        <a:rPr lang="en-US" sz="1000"/>
                        <a:t>0.0 %</a:t>
                      </a:r>
                    </a:p>
                  </a:txBody>
                  <a:tcPr/>
                </a:tc>
                <a:extLst>
                  <a:ext uri="{0D108BD9-81ED-4DB2-BD59-A6C34878D82A}">
                    <a16:rowId xmlns:a16="http://schemas.microsoft.com/office/drawing/2014/main" val="1549892380"/>
                  </a:ext>
                </a:extLst>
              </a:tr>
            </a:tbl>
          </a:graphicData>
        </a:graphic>
      </p:graphicFrame>
      <p:sp>
        <p:nvSpPr>
          <p:cNvPr id="4" name="Text Placeholder 3">
            <a:extLst>
              <a:ext uri="{FF2B5EF4-FFF2-40B4-BE49-F238E27FC236}">
                <a16:creationId xmlns:a16="http://schemas.microsoft.com/office/drawing/2014/main" id="{5DE4E316-BBBE-48DD-97A5-1BAED462E05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4782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588B-73E4-4B4A-AABE-B7DFEEB12A7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C057018-C8D7-4522-A508-3B335E766365}"/>
              </a:ext>
            </a:extLst>
          </p:cNvPr>
          <p:cNvGraphicFramePr>
            <a:graphicFrameLocks noGrp="1"/>
          </p:cNvGraphicFramePr>
          <p:nvPr>
            <p:ph type="chart" sz="quarter" idx="13"/>
            <p:extLst>
              <p:ext uri="{D42A27DB-BD31-4B8C-83A1-F6EECF244321}">
                <p14:modId xmlns:p14="http://schemas.microsoft.com/office/powerpoint/2010/main" val="594862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AEF92-19F6-4841-BF1A-C0E73E06EE5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B57865E-BF0F-4AC4-A4A7-02718A751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836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B9D1-79CF-406F-8438-884B8D5FBF7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500D8A5-260D-44C8-9943-A2BF13967990}"/>
              </a:ext>
            </a:extLst>
          </p:cNvPr>
          <p:cNvGraphicFramePr>
            <a:graphicFrameLocks noGrp="1"/>
          </p:cNvGraphicFramePr>
          <p:nvPr>
            <p:ph type="chart" sz="quarter" idx="13"/>
            <p:extLst>
              <p:ext uri="{D42A27DB-BD31-4B8C-83A1-F6EECF244321}">
                <p14:modId xmlns:p14="http://schemas.microsoft.com/office/powerpoint/2010/main" val="1754707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F8CEE-F2AF-472E-85F6-A48389EEE4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AAA2D73-AF5D-43C6-B35E-5E41A9C05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986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45FBA-6423-440D-970B-1C6CF07AF6C7}"/>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3DA22DD1-0AB6-4AA7-A64B-CA07A27EAED3}"/>
              </a:ext>
            </a:extLst>
          </p:cNvPr>
          <p:cNvGraphicFramePr>
            <a:graphicFrameLocks noGrp="1"/>
          </p:cNvGraphicFramePr>
          <p:nvPr>
            <p:ph type="chart" sz="quarter" idx="13"/>
            <p:extLst>
              <p:ext uri="{D42A27DB-BD31-4B8C-83A1-F6EECF244321}">
                <p14:modId xmlns:p14="http://schemas.microsoft.com/office/powerpoint/2010/main" val="2802588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83A0DC-1087-4D87-B065-2081FBEC92F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BCD6DE3-1B7C-4953-BC73-89C05E34D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708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2BEE-7596-45E9-9B81-5179C0FCF620}"/>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88BBC15-1B8D-4056-A457-06922739D324}"/>
              </a:ext>
            </a:extLst>
          </p:cNvPr>
          <p:cNvGraphicFramePr>
            <a:graphicFrameLocks noGrp="1"/>
          </p:cNvGraphicFramePr>
          <p:nvPr>
            <p:ph type="chart" sz="quarter" idx="13"/>
            <p:extLst>
              <p:ext uri="{D42A27DB-BD31-4B8C-83A1-F6EECF244321}">
                <p14:modId xmlns:p14="http://schemas.microsoft.com/office/powerpoint/2010/main" val="1221031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E76D2-F91E-45F9-8E4B-CB426148260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8B1B573-D771-4830-9710-5CE5D5C5CC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2536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C6F01-BD1B-4CC0-951D-84600741CA4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740C203-B9B4-4496-B8A8-E3018936E3F0}"/>
              </a:ext>
            </a:extLst>
          </p:cNvPr>
          <p:cNvGraphicFramePr>
            <a:graphicFrameLocks noGrp="1"/>
          </p:cNvGraphicFramePr>
          <p:nvPr>
            <p:ph type="tbl" sz="quarter" idx="13"/>
            <p:extLst>
              <p:ext uri="{D42A27DB-BD31-4B8C-83A1-F6EECF244321}">
                <p14:modId xmlns:p14="http://schemas.microsoft.com/office/powerpoint/2010/main" val="2852118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848335120"/>
                    </a:ext>
                  </a:extLst>
                </a:gridCol>
                <a:gridCol w="2468880">
                  <a:extLst>
                    <a:ext uri="{9D8B030D-6E8A-4147-A177-3AD203B41FA5}">
                      <a16:colId xmlns:a16="http://schemas.microsoft.com/office/drawing/2014/main" val="290793454"/>
                    </a:ext>
                  </a:extLst>
                </a:gridCol>
                <a:gridCol w="2468880">
                  <a:extLst>
                    <a:ext uri="{9D8B030D-6E8A-4147-A177-3AD203B41FA5}">
                      <a16:colId xmlns:a16="http://schemas.microsoft.com/office/drawing/2014/main" val="223001225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26293932"/>
                  </a:ext>
                </a:extLst>
              </a:tr>
              <a:tr h="370840">
                <a:tc>
                  <a:txBody>
                    <a:bodyPr/>
                    <a:lstStyle/>
                    <a:p>
                      <a:r>
                        <a:rPr lang="en-US" sz="1000" b="1"/>
                        <a:t>@EaglesComms</a:t>
                      </a:r>
                    </a:p>
                  </a:txBody>
                  <a:tcPr/>
                </a:tc>
                <a:tc>
                  <a:txBody>
                    <a:bodyPr/>
                    <a:lstStyle/>
                    <a:p>
                      <a:r>
                        <a:rPr lang="en-US" sz="1000"/>
                        <a:t>@PHLYINS (39)</a:t>
                      </a:r>
                    </a:p>
                  </a:txBody>
                  <a:tcPr/>
                </a:tc>
                <a:tc>
                  <a:txBody>
                    <a:bodyPr/>
                    <a:lstStyle/>
                    <a:p>
                      <a:r>
                        <a:rPr lang="en-US" sz="1000"/>
                        <a:t>39</a:t>
                      </a:r>
                    </a:p>
                  </a:txBody>
                  <a:tcPr/>
                </a:tc>
                <a:extLst>
                  <a:ext uri="{0D108BD9-81ED-4DB2-BD59-A6C34878D82A}">
                    <a16:rowId xmlns:a16="http://schemas.microsoft.com/office/drawing/2014/main" val="4175995181"/>
                  </a:ext>
                </a:extLst>
              </a:tr>
              <a:tr h="370840">
                <a:tc>
                  <a:txBody>
                    <a:bodyPr/>
                    <a:lstStyle/>
                    <a:p>
                      <a:r>
                        <a:rPr lang="en-US" sz="1000" b="1"/>
                        <a:t>@MargueriteTort</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362115677"/>
                  </a:ext>
                </a:extLst>
              </a:tr>
              <a:tr h="370840">
                <a:tc>
                  <a:txBody>
                    <a:bodyPr/>
                    <a:lstStyle/>
                    <a:p>
                      <a:r>
                        <a:rPr lang="en-US" sz="1000" b="1"/>
                        <a:t>@TMNA_Services</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3652159572"/>
                  </a:ext>
                </a:extLst>
              </a:tr>
              <a:tr h="370840">
                <a:tc>
                  <a:txBody>
                    <a:bodyPr/>
                    <a:lstStyle/>
                    <a:p>
                      <a:r>
                        <a:rPr lang="en-US" sz="1000" b="1"/>
                        <a:t>@Jayden31215665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962147475"/>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027034707"/>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566076453"/>
                  </a:ext>
                </a:extLst>
              </a:tr>
              <a:tr h="370840">
                <a:tc>
                  <a:txBody>
                    <a:bodyPr/>
                    <a:lstStyle/>
                    <a:p>
                      <a:r>
                        <a:rPr lang="en-US" sz="1000" b="1"/>
                        <a:t>@Msminion13</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45677753"/>
                  </a:ext>
                </a:extLst>
              </a:tr>
              <a:tr h="370840">
                <a:tc>
                  <a:txBody>
                    <a:bodyPr/>
                    <a:lstStyle/>
                    <a:p>
                      <a:r>
                        <a:rPr lang="en-US" sz="1000" b="1"/>
                        <a:t>@CSFPhiladelphia</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869196626"/>
                  </a:ext>
                </a:extLst>
              </a:tr>
              <a:tr h="370840">
                <a:tc>
                  <a:txBody>
                    <a:bodyPr/>
                    <a:lstStyle/>
                    <a:p>
                      <a:r>
                        <a:rPr lang="en-US" sz="1000" b="1"/>
                        <a:t>@Becca091091</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469555003"/>
                  </a:ext>
                </a:extLst>
              </a:tr>
              <a:tr h="370840">
                <a:tc>
                  <a:txBody>
                    <a:bodyPr/>
                    <a:lstStyle/>
                    <a:p>
                      <a:r>
                        <a:rPr lang="en-US" sz="1000" b="1"/>
                        <a:t>@ITABaseballPod</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671205605"/>
                  </a:ext>
                </a:extLst>
              </a:tr>
            </a:tbl>
          </a:graphicData>
        </a:graphic>
      </p:graphicFrame>
      <p:sp>
        <p:nvSpPr>
          <p:cNvPr id="4" name="Text Placeholder 3">
            <a:extLst>
              <a:ext uri="{FF2B5EF4-FFF2-40B4-BE49-F238E27FC236}">
                <a16:creationId xmlns:a16="http://schemas.microsoft.com/office/drawing/2014/main" id="{A4B24E85-BC81-426D-B01C-D5631A5622C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298211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1B4B3-3ABF-4E64-81C2-12D819E14C72}"/>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62634031-8D8C-43DC-B7EB-A17A02617FBA}"/>
              </a:ext>
            </a:extLst>
          </p:cNvPr>
          <p:cNvGraphicFramePr>
            <a:graphicFrameLocks noGrp="1"/>
          </p:cNvGraphicFramePr>
          <p:nvPr>
            <p:ph type="tbl" sz="quarter" idx="13"/>
            <p:extLst>
              <p:ext uri="{D42A27DB-BD31-4B8C-83A1-F6EECF244321}">
                <p14:modId xmlns:p14="http://schemas.microsoft.com/office/powerpoint/2010/main" val="100605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642457"/>
                    </a:ext>
                  </a:extLst>
                </a:gridCol>
                <a:gridCol w="1152144">
                  <a:extLst>
                    <a:ext uri="{9D8B030D-6E8A-4147-A177-3AD203B41FA5}">
                      <a16:colId xmlns:a16="http://schemas.microsoft.com/office/drawing/2014/main" val="3841141611"/>
                    </a:ext>
                  </a:extLst>
                </a:gridCol>
                <a:gridCol w="1152144">
                  <a:extLst>
                    <a:ext uri="{9D8B030D-6E8A-4147-A177-3AD203B41FA5}">
                      <a16:colId xmlns:a16="http://schemas.microsoft.com/office/drawing/2014/main" val="3289783760"/>
                    </a:ext>
                  </a:extLst>
                </a:gridCol>
                <a:gridCol w="1152144">
                  <a:extLst>
                    <a:ext uri="{9D8B030D-6E8A-4147-A177-3AD203B41FA5}">
                      <a16:colId xmlns:a16="http://schemas.microsoft.com/office/drawing/2014/main" val="2695196382"/>
                    </a:ext>
                  </a:extLst>
                </a:gridCol>
                <a:gridCol w="1152144">
                  <a:extLst>
                    <a:ext uri="{9D8B030D-6E8A-4147-A177-3AD203B41FA5}">
                      <a16:colId xmlns:a16="http://schemas.microsoft.com/office/drawing/2014/main" val="694740506"/>
                    </a:ext>
                  </a:extLst>
                </a:gridCol>
                <a:gridCol w="1152144">
                  <a:extLst>
                    <a:ext uri="{9D8B030D-6E8A-4147-A177-3AD203B41FA5}">
                      <a16:colId xmlns:a16="http://schemas.microsoft.com/office/drawing/2014/main" val="30864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3436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- 2023-12-06 12:13:23</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Congratulations to @EverybodyEatsPA, @RescueTrenton, and @GOTRPhilly for being highlighted at #SFvsPHI! 🏈🌟🤝 #FlyEaglesFly https://t.co/fvSwl1yH84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0.1782 %</a:t>
                      </a:r>
                    </a:p>
                  </a:txBody>
                  <a:tcPr/>
                </a:tc>
                <a:extLst>
                  <a:ext uri="{0D108BD9-81ED-4DB2-BD59-A6C34878D82A}">
                    <a16:rowId xmlns:a16="http://schemas.microsoft.com/office/drawing/2014/main" val="25271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- 2023-12-18 12:12:35</a:t>
                      </a:r>
                      <a:r>
                        <a:rPr kumimoji="0" lang="en-US" sz="1000" b="0" i="0" u="none" strike="noStrike" kern="1200" cap="none" spc="0" normalizeH="0" baseline="0" noProof="0">
                          <a:ln>
                            <a:noFill/>
                          </a:ln>
                          <a:solidFill>
                            <a:prstClr val="black"/>
                          </a:solidFill>
                          <a:effectLst/>
                          <a:uLnTx/>
                          <a:uFillTx/>
                          <a:latin typeface="Calibri"/>
                          <a:ea typeface="+mn-ea"/>
                          <a:cs typeface="+mn-cs"/>
                        </a:rPr>
                        <a:t>
 A job should be more than "just a job." Whatever your passion is, you can pursue it in the #insurance industry. Visit https://t.co/TAsZrjsbnK to check out our open roles and find your next great opportunity with #TEAMPHLY! https://t.co/JbcFRUuTTF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0.1274 %</a:t>
                      </a:r>
                    </a:p>
                  </a:txBody>
                  <a:tcPr/>
                </a:tc>
                <a:extLst>
                  <a:ext uri="{0D108BD9-81ED-4DB2-BD59-A6C34878D82A}">
                    <a16:rowId xmlns:a16="http://schemas.microsoft.com/office/drawing/2014/main" val="1305007742"/>
                  </a:ext>
                </a:extLst>
              </a:tr>
            </a:tbl>
          </a:graphicData>
        </a:graphic>
      </p:graphicFrame>
      <p:sp>
        <p:nvSpPr>
          <p:cNvPr id="4" name="Text Placeholder 3">
            <a:extLst>
              <a:ext uri="{FF2B5EF4-FFF2-40B4-BE49-F238E27FC236}">
                <a16:creationId xmlns:a16="http://schemas.microsoft.com/office/drawing/2014/main" id="{2D16AB19-42B1-40F1-B2E3-3437F52362D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470042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DADE4-6FA6-4B64-A0D0-1764F6343B27}"/>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D2AE285F-C390-45C1-B2DF-6110F1C3FAA6}"/>
              </a:ext>
            </a:extLst>
          </p:cNvPr>
          <p:cNvGraphicFramePr>
            <a:graphicFrameLocks noGrp="1"/>
          </p:cNvGraphicFramePr>
          <p:nvPr>
            <p:ph type="tbl" sz="quarter" idx="13"/>
            <p:extLst>
              <p:ext uri="{D42A27DB-BD31-4B8C-83A1-F6EECF244321}">
                <p14:modId xmlns:p14="http://schemas.microsoft.com/office/powerpoint/2010/main" val="33633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0533800"/>
                    </a:ext>
                  </a:extLst>
                </a:gridCol>
                <a:gridCol w="1152144">
                  <a:extLst>
                    <a:ext uri="{9D8B030D-6E8A-4147-A177-3AD203B41FA5}">
                      <a16:colId xmlns:a16="http://schemas.microsoft.com/office/drawing/2014/main" val="2967215227"/>
                    </a:ext>
                  </a:extLst>
                </a:gridCol>
                <a:gridCol w="1152144">
                  <a:extLst>
                    <a:ext uri="{9D8B030D-6E8A-4147-A177-3AD203B41FA5}">
                      <a16:colId xmlns:a16="http://schemas.microsoft.com/office/drawing/2014/main" val="2096843679"/>
                    </a:ext>
                  </a:extLst>
                </a:gridCol>
                <a:gridCol w="1152144">
                  <a:extLst>
                    <a:ext uri="{9D8B030D-6E8A-4147-A177-3AD203B41FA5}">
                      <a16:colId xmlns:a16="http://schemas.microsoft.com/office/drawing/2014/main" val="3413364071"/>
                    </a:ext>
                  </a:extLst>
                </a:gridCol>
                <a:gridCol w="1152144">
                  <a:extLst>
                    <a:ext uri="{9D8B030D-6E8A-4147-A177-3AD203B41FA5}">
                      <a16:colId xmlns:a16="http://schemas.microsoft.com/office/drawing/2014/main" val="3326134646"/>
                    </a:ext>
                  </a:extLst>
                </a:gridCol>
                <a:gridCol w="1152144">
                  <a:extLst>
                    <a:ext uri="{9D8B030D-6E8A-4147-A177-3AD203B41FA5}">
                      <a16:colId xmlns:a16="http://schemas.microsoft.com/office/drawing/2014/main" val="352568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7627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- 2023-12-05 13:15:09</a:t>
                      </a:r>
                      <a:r>
                        <a:rPr kumimoji="0" lang="en-US" sz="1000" b="0" i="0" u="none" strike="noStrike" kern="1200" cap="none" spc="0" normalizeH="0" baseline="0" noProof="0">
                          <a:ln>
                            <a:noFill/>
                          </a:ln>
                          <a:solidFill>
                            <a:prstClr val="black"/>
                          </a:solidFill>
                          <a:effectLst/>
                          <a:uLnTx/>
                          <a:uFillTx/>
                          <a:latin typeface="Calibri"/>
                          <a:ea typeface="+mn-ea"/>
                          <a:cs typeface="+mn-cs"/>
                        </a:rPr>
                        <a:t>
 Employees in our Walnut Creek office volunteered at @MonumentCrisisC, a non-profit serving low-income families by providing food assistance among other services. #TEAMPHLY helped with its food distribution program by packaging &amp;amp; distributing food to those in need. #foodinsecurity https://t.co/f66UiMEpdc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0.1273 %</a:t>
                      </a:r>
                    </a:p>
                  </a:txBody>
                  <a:tcPr/>
                </a:tc>
                <a:extLst>
                  <a:ext uri="{0D108BD9-81ED-4DB2-BD59-A6C34878D82A}">
                    <a16:rowId xmlns:a16="http://schemas.microsoft.com/office/drawing/2014/main" val="21503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- 2023-12-11 12:36:29</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@AMBestCo has affirmed PHLY's A++ (Superior) rating! This is the highest rating awarded by AM Best, which provides an independent opinion of an insurer's financial strength &amp;amp; ability to meet #insurance obligations. Learn more: https://t.co/MoHWvDuMv8 https://t.co/EmCB26Tcet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0.1273 %</a:t>
                      </a:r>
                    </a:p>
                  </a:txBody>
                  <a:tcPr/>
                </a:tc>
                <a:extLst>
                  <a:ext uri="{0D108BD9-81ED-4DB2-BD59-A6C34878D82A}">
                    <a16:rowId xmlns:a16="http://schemas.microsoft.com/office/drawing/2014/main" val="296882990"/>
                  </a:ext>
                </a:extLst>
              </a:tr>
            </a:tbl>
          </a:graphicData>
        </a:graphic>
      </p:graphicFrame>
      <p:sp>
        <p:nvSpPr>
          <p:cNvPr id="4" name="Text Placeholder 3">
            <a:extLst>
              <a:ext uri="{FF2B5EF4-FFF2-40B4-BE49-F238E27FC236}">
                <a16:creationId xmlns:a16="http://schemas.microsoft.com/office/drawing/2014/main" id="{1FD7E68D-FC7A-414C-B985-157CD8FD9B19}"/>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129331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7B6F7-7D4D-4893-A207-D6B32B6C0D5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DFD90490-A788-4A44-85F7-5D4126FC540A}"/>
              </a:ext>
            </a:extLst>
          </p:cNvPr>
          <p:cNvGraphicFramePr>
            <a:graphicFrameLocks noGrp="1"/>
          </p:cNvGraphicFramePr>
          <p:nvPr>
            <p:ph type="tbl" sz="quarter" idx="13"/>
            <p:extLst>
              <p:ext uri="{D42A27DB-BD31-4B8C-83A1-F6EECF244321}">
                <p14:modId xmlns:p14="http://schemas.microsoft.com/office/powerpoint/2010/main" val="8444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1772747"/>
                    </a:ext>
                  </a:extLst>
                </a:gridCol>
                <a:gridCol w="1152144">
                  <a:extLst>
                    <a:ext uri="{9D8B030D-6E8A-4147-A177-3AD203B41FA5}">
                      <a16:colId xmlns:a16="http://schemas.microsoft.com/office/drawing/2014/main" val="1384385616"/>
                    </a:ext>
                  </a:extLst>
                </a:gridCol>
                <a:gridCol w="1152144">
                  <a:extLst>
                    <a:ext uri="{9D8B030D-6E8A-4147-A177-3AD203B41FA5}">
                      <a16:colId xmlns:a16="http://schemas.microsoft.com/office/drawing/2014/main" val="2962991323"/>
                    </a:ext>
                  </a:extLst>
                </a:gridCol>
                <a:gridCol w="1152144">
                  <a:extLst>
                    <a:ext uri="{9D8B030D-6E8A-4147-A177-3AD203B41FA5}">
                      <a16:colId xmlns:a16="http://schemas.microsoft.com/office/drawing/2014/main" val="682442455"/>
                    </a:ext>
                  </a:extLst>
                </a:gridCol>
                <a:gridCol w="1152144">
                  <a:extLst>
                    <a:ext uri="{9D8B030D-6E8A-4147-A177-3AD203B41FA5}">
                      <a16:colId xmlns:a16="http://schemas.microsoft.com/office/drawing/2014/main" val="1556713511"/>
                    </a:ext>
                  </a:extLst>
                </a:gridCol>
                <a:gridCol w="1152144">
                  <a:extLst>
                    <a:ext uri="{9D8B030D-6E8A-4147-A177-3AD203B41FA5}">
                      <a16:colId xmlns:a16="http://schemas.microsoft.com/office/drawing/2014/main" val="279322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4334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- 2023-12-12 12:25:51</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14th #BestPlacestoWork in PA award! 🏆 Here’s a 📸 of some members of our Home Office HR team at the awards ceremony. A big thank you to our employees for making PHLY a great place to work. 
Learn more: https://t.co/TAsZrjsbnK #BestPlacesPA #TEAMPHLY https://t.co/sKXnln1bcw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0.1273 %</a:t>
                      </a:r>
                    </a:p>
                  </a:txBody>
                  <a:tcPr/>
                </a:tc>
                <a:extLst>
                  <a:ext uri="{0D108BD9-81ED-4DB2-BD59-A6C34878D82A}">
                    <a16:rowId xmlns:a16="http://schemas.microsoft.com/office/drawing/2014/main" val="849630307"/>
                  </a:ext>
                </a:extLst>
              </a:tr>
            </a:tbl>
          </a:graphicData>
        </a:graphic>
      </p:graphicFrame>
      <p:sp>
        <p:nvSpPr>
          <p:cNvPr id="4" name="Text Placeholder 3">
            <a:extLst>
              <a:ext uri="{FF2B5EF4-FFF2-40B4-BE49-F238E27FC236}">
                <a16:creationId xmlns:a16="http://schemas.microsoft.com/office/drawing/2014/main" id="{0F60A9BE-04D4-475F-B7B5-7EED0C05320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380140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839D3-DA77-4CCD-9B9C-89B047C93EE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F9762B0-A49E-444B-8ECF-3F3736BBAE7B}"/>
              </a:ext>
            </a:extLst>
          </p:cNvPr>
          <p:cNvGraphicFramePr>
            <a:graphicFrameLocks noGrp="1"/>
          </p:cNvGraphicFramePr>
          <p:nvPr>
            <p:ph type="tbl" sz="quarter" idx="13"/>
            <p:extLst>
              <p:ext uri="{D42A27DB-BD31-4B8C-83A1-F6EECF244321}">
                <p14:modId xmlns:p14="http://schemas.microsoft.com/office/powerpoint/2010/main" val="4011508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78661451"/>
                    </a:ext>
                  </a:extLst>
                </a:gridCol>
                <a:gridCol w="576072">
                  <a:extLst>
                    <a:ext uri="{9D8B030D-6E8A-4147-A177-3AD203B41FA5}">
                      <a16:colId xmlns:a16="http://schemas.microsoft.com/office/drawing/2014/main" val="3362948791"/>
                    </a:ext>
                  </a:extLst>
                </a:gridCol>
                <a:gridCol w="576072">
                  <a:extLst>
                    <a:ext uri="{9D8B030D-6E8A-4147-A177-3AD203B41FA5}">
                      <a16:colId xmlns:a16="http://schemas.microsoft.com/office/drawing/2014/main" val="3608720978"/>
                    </a:ext>
                  </a:extLst>
                </a:gridCol>
                <a:gridCol w="576072">
                  <a:extLst>
                    <a:ext uri="{9D8B030D-6E8A-4147-A177-3AD203B41FA5}">
                      <a16:colId xmlns:a16="http://schemas.microsoft.com/office/drawing/2014/main" val="3317976197"/>
                    </a:ext>
                  </a:extLst>
                </a:gridCol>
                <a:gridCol w="576072">
                  <a:extLst>
                    <a:ext uri="{9D8B030D-6E8A-4147-A177-3AD203B41FA5}">
                      <a16:colId xmlns:a16="http://schemas.microsoft.com/office/drawing/2014/main" val="1326148595"/>
                    </a:ext>
                  </a:extLst>
                </a:gridCol>
                <a:gridCol w="576072">
                  <a:extLst>
                    <a:ext uri="{9D8B030D-6E8A-4147-A177-3AD203B41FA5}">
                      <a16:colId xmlns:a16="http://schemas.microsoft.com/office/drawing/2014/main" val="3109987274"/>
                    </a:ext>
                  </a:extLst>
                </a:gridCol>
                <a:gridCol w="576072">
                  <a:extLst>
                    <a:ext uri="{9D8B030D-6E8A-4147-A177-3AD203B41FA5}">
                      <a16:colId xmlns:a16="http://schemas.microsoft.com/office/drawing/2014/main" val="231498895"/>
                    </a:ext>
                  </a:extLst>
                </a:gridCol>
                <a:gridCol w="576072">
                  <a:extLst>
                    <a:ext uri="{9D8B030D-6E8A-4147-A177-3AD203B41FA5}">
                      <a16:colId xmlns:a16="http://schemas.microsoft.com/office/drawing/2014/main" val="1598026648"/>
                    </a:ext>
                  </a:extLst>
                </a:gridCol>
                <a:gridCol w="576072">
                  <a:extLst>
                    <a:ext uri="{9D8B030D-6E8A-4147-A177-3AD203B41FA5}">
                      <a16:colId xmlns:a16="http://schemas.microsoft.com/office/drawing/2014/main" val="1112669589"/>
                    </a:ext>
                  </a:extLst>
                </a:gridCol>
                <a:gridCol w="576072">
                  <a:extLst>
                    <a:ext uri="{9D8B030D-6E8A-4147-A177-3AD203B41FA5}">
                      <a16:colId xmlns:a16="http://schemas.microsoft.com/office/drawing/2014/main" val="316061217"/>
                    </a:ext>
                  </a:extLst>
                </a:gridCol>
                <a:gridCol w="576072">
                  <a:extLst>
                    <a:ext uri="{9D8B030D-6E8A-4147-A177-3AD203B41FA5}">
                      <a16:colId xmlns:a16="http://schemas.microsoft.com/office/drawing/2014/main" val="3047137480"/>
                    </a:ext>
                  </a:extLst>
                </a:gridCol>
                <a:gridCol w="576072">
                  <a:extLst>
                    <a:ext uri="{9D8B030D-6E8A-4147-A177-3AD203B41FA5}">
                      <a16:colId xmlns:a16="http://schemas.microsoft.com/office/drawing/2014/main" val="2422346317"/>
                    </a:ext>
                  </a:extLst>
                </a:gridCol>
                <a:gridCol w="576072">
                  <a:extLst>
                    <a:ext uri="{9D8B030D-6E8A-4147-A177-3AD203B41FA5}">
                      <a16:colId xmlns:a16="http://schemas.microsoft.com/office/drawing/2014/main" val="117812190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9500820"/>
                  </a:ext>
                </a:extLst>
              </a:tr>
              <a:tr h="370840">
                <a:tc>
                  <a:txBody>
                    <a:bodyPr/>
                    <a:lstStyle/>
                    <a:p>
                      <a:r>
                        <a:rPr lang="en-US" sz="1000"/>
                        <a:t>39593</a:t>
                      </a:r>
                    </a:p>
                  </a:txBody>
                  <a:tcPr/>
                </a:tc>
                <a:tc>
                  <a:txBody>
                    <a:bodyPr/>
                    <a:lstStyle/>
                    <a:p>
                      <a:r>
                        <a:rPr lang="en-US" sz="1000"/>
                        <a:t>-382</a:t>
                      </a:r>
                    </a:p>
                  </a:txBody>
                  <a:tcPr/>
                </a:tc>
                <a:tc>
                  <a:txBody>
                    <a:bodyPr/>
                    <a:lstStyle/>
                    <a:p>
                      <a:r>
                        <a:rPr lang="en-US" sz="1000"/>
                        <a:t>22</a:t>
                      </a:r>
                    </a:p>
                  </a:txBody>
                  <a:tcPr/>
                </a:tc>
                <a:tc>
                  <a:txBody>
                    <a:bodyPr/>
                    <a:lstStyle/>
                    <a:p>
                      <a:r>
                        <a:rPr lang="en-US" sz="1000"/>
                        <a:t>2374</a:t>
                      </a:r>
                    </a:p>
                  </a:txBody>
                  <a:tcPr/>
                </a:tc>
                <a:tc>
                  <a:txBody>
                    <a:bodyPr/>
                    <a:lstStyle/>
                    <a:p>
                      <a:r>
                        <a:rPr lang="en-US" sz="1000"/>
                        <a:t>107.90909090909</a:t>
                      </a:r>
                    </a:p>
                  </a:txBody>
                  <a:tcPr/>
                </a:tc>
                <a:tc>
                  <a:txBody>
                    <a:bodyPr/>
                    <a:lstStyle/>
                    <a:p>
                      <a:r>
                        <a:rPr lang="en-US" sz="1000"/>
                        <a:t>65</a:t>
                      </a:r>
                    </a:p>
                  </a:txBody>
                  <a:tcPr/>
                </a:tc>
                <a:tc>
                  <a:txBody>
                    <a:bodyPr/>
                    <a:lstStyle/>
                    <a:p>
                      <a:r>
                        <a:rPr lang="en-US" sz="1000"/>
                        <a:t>192</a:t>
                      </a:r>
                    </a:p>
                  </a:txBody>
                  <a:tcPr/>
                </a:tc>
                <a:tc>
                  <a:txBody>
                    <a:bodyPr/>
                    <a:lstStyle/>
                    <a:p>
                      <a:r>
                        <a:rPr lang="en-US" sz="1000"/>
                        <a:t>8.7272727272727</a:t>
                      </a:r>
                    </a:p>
                  </a:txBody>
                  <a:tcPr/>
                </a:tc>
                <a:tc>
                  <a:txBody>
                    <a:bodyPr/>
                    <a:lstStyle/>
                    <a:p>
                      <a:r>
                        <a:rPr lang="en-US" sz="1000"/>
                        <a:t>10068</a:t>
                      </a:r>
                    </a:p>
                  </a:txBody>
                  <a:tcPr/>
                </a:tc>
                <a:tc>
                  <a:txBody>
                    <a:bodyPr/>
                    <a:lstStyle/>
                    <a:p>
                      <a:r>
                        <a:rPr lang="en-US" sz="1000"/>
                        <a:t>457.63636363636</a:t>
                      </a:r>
                    </a:p>
                  </a:txBody>
                  <a:tcPr/>
                </a:tc>
                <a:tc>
                  <a:txBody>
                    <a:bodyPr/>
                    <a:lstStyle/>
                    <a:p>
                      <a:r>
                        <a:rPr lang="en-US" sz="1000"/>
                        <a:t>77291</a:t>
                      </a:r>
                    </a:p>
                  </a:txBody>
                  <a:tcPr/>
                </a:tc>
                <a:tc>
                  <a:txBody>
                    <a:bodyPr/>
                    <a:lstStyle/>
                    <a:p>
                      <a:r>
                        <a:rPr lang="en-US" sz="1000"/>
                        <a:t>3513.2272727273</a:t>
                      </a:r>
                    </a:p>
                  </a:txBody>
                  <a:tcPr/>
                </a:tc>
                <a:tc>
                  <a:txBody>
                    <a:bodyPr/>
                    <a:lstStyle/>
                    <a:p>
                      <a:r>
                        <a:rPr lang="en-US" sz="1000"/>
                        <a:t>12.56512677884 %</a:t>
                      </a:r>
                    </a:p>
                  </a:txBody>
                  <a:tcPr/>
                </a:tc>
                <a:extLst>
                  <a:ext uri="{0D108BD9-81ED-4DB2-BD59-A6C34878D82A}">
                    <a16:rowId xmlns:a16="http://schemas.microsoft.com/office/drawing/2014/main" val="492513888"/>
                  </a:ext>
                </a:extLst>
              </a:tr>
            </a:tbl>
          </a:graphicData>
        </a:graphic>
      </p:graphicFrame>
      <p:sp>
        <p:nvSpPr>
          <p:cNvPr id="4" name="Text Placeholder 3">
            <a:extLst>
              <a:ext uri="{FF2B5EF4-FFF2-40B4-BE49-F238E27FC236}">
                <a16:creationId xmlns:a16="http://schemas.microsoft.com/office/drawing/2014/main" id="{0BFCEED8-1F36-4B51-BBA0-623A612B5DC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186071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D2D56-AAB2-42CB-A885-77C05C21511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6755E08-2AC6-4895-8502-038B93A6A9A8}"/>
              </a:ext>
            </a:extLst>
          </p:cNvPr>
          <p:cNvGraphicFramePr>
            <a:graphicFrameLocks noGrp="1"/>
          </p:cNvGraphicFramePr>
          <p:nvPr>
            <p:ph type="chart" sz="quarter" idx="13"/>
            <p:extLst>
              <p:ext uri="{D42A27DB-BD31-4B8C-83A1-F6EECF244321}">
                <p14:modId xmlns:p14="http://schemas.microsoft.com/office/powerpoint/2010/main" val="25674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105139-6D39-4FB5-8F33-FD7ED02CA03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7194F42-2EDB-4204-8B5C-02F93F833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063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5B2B-EBF4-4589-937C-C305DEB11B80}"/>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A5E8AEC-1AB7-42D7-8A5A-FA7E785BEDCA}"/>
              </a:ext>
            </a:extLst>
          </p:cNvPr>
          <p:cNvGraphicFramePr>
            <a:graphicFrameLocks noGrp="1"/>
          </p:cNvGraphicFramePr>
          <p:nvPr>
            <p:ph type="chart" sz="quarter" idx="13"/>
            <p:extLst>
              <p:ext uri="{D42A27DB-BD31-4B8C-83A1-F6EECF244321}">
                <p14:modId xmlns:p14="http://schemas.microsoft.com/office/powerpoint/2010/main" val="2475532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ECFBF-EB19-4697-9982-F0B74BF170C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2802EE-4D2C-4AE0-B8C3-9F5838D78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211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362C-FF8F-403D-B719-64EC8045B3CF}"/>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8B55EBE6-1D53-4DDB-9ABE-883CA41D0DA4}"/>
              </a:ext>
            </a:extLst>
          </p:cNvPr>
          <p:cNvGraphicFramePr>
            <a:graphicFrameLocks noGrp="1"/>
          </p:cNvGraphicFramePr>
          <p:nvPr>
            <p:ph type="chart" sz="quarter" idx="13"/>
            <p:extLst>
              <p:ext uri="{D42A27DB-BD31-4B8C-83A1-F6EECF244321}">
                <p14:modId xmlns:p14="http://schemas.microsoft.com/office/powerpoint/2010/main" val="3029392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3C0AD-2B21-4196-8603-51A9F58E3BB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ECA1599-2C25-4BD9-8176-B0E6B8D5A0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616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A4086-D6CD-4D4D-9D23-3B559294ADF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C3BFBE50-51CA-44A5-8899-FF4B702892F8}"/>
              </a:ext>
            </a:extLst>
          </p:cNvPr>
          <p:cNvGraphicFramePr>
            <a:graphicFrameLocks noGrp="1"/>
          </p:cNvGraphicFramePr>
          <p:nvPr>
            <p:ph type="chart" sz="quarter" idx="13"/>
            <p:extLst>
              <p:ext uri="{D42A27DB-BD31-4B8C-83A1-F6EECF244321}">
                <p14:modId xmlns:p14="http://schemas.microsoft.com/office/powerpoint/2010/main" val="82635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C6A953-C73E-43F5-B71F-5077EFBE60F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EB92917-3430-4F81-98CF-3BB8543F20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757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BD1A3-A471-4931-86AB-FDABB91C0506}"/>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E6B00522-4B64-4CAC-8212-590EF769909B}"/>
              </a:ext>
            </a:extLst>
          </p:cNvPr>
          <p:cNvGraphicFramePr>
            <a:graphicFrameLocks noGrp="1"/>
          </p:cNvGraphicFramePr>
          <p:nvPr>
            <p:ph type="tbl" sz="quarter" idx="13"/>
            <p:extLst>
              <p:ext uri="{D42A27DB-BD31-4B8C-83A1-F6EECF244321}">
                <p14:modId xmlns:p14="http://schemas.microsoft.com/office/powerpoint/2010/main" val="58620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98098041"/>
                    </a:ext>
                  </a:extLst>
                </a:gridCol>
                <a:gridCol w="740664">
                  <a:extLst>
                    <a:ext uri="{9D8B030D-6E8A-4147-A177-3AD203B41FA5}">
                      <a16:colId xmlns:a16="http://schemas.microsoft.com/office/drawing/2014/main" val="3505632685"/>
                    </a:ext>
                  </a:extLst>
                </a:gridCol>
                <a:gridCol w="740664">
                  <a:extLst>
                    <a:ext uri="{9D8B030D-6E8A-4147-A177-3AD203B41FA5}">
                      <a16:colId xmlns:a16="http://schemas.microsoft.com/office/drawing/2014/main" val="4061927978"/>
                    </a:ext>
                  </a:extLst>
                </a:gridCol>
                <a:gridCol w="740664">
                  <a:extLst>
                    <a:ext uri="{9D8B030D-6E8A-4147-A177-3AD203B41FA5}">
                      <a16:colId xmlns:a16="http://schemas.microsoft.com/office/drawing/2014/main" val="3477208022"/>
                    </a:ext>
                  </a:extLst>
                </a:gridCol>
                <a:gridCol w="740664">
                  <a:extLst>
                    <a:ext uri="{9D8B030D-6E8A-4147-A177-3AD203B41FA5}">
                      <a16:colId xmlns:a16="http://schemas.microsoft.com/office/drawing/2014/main" val="1650559363"/>
                    </a:ext>
                  </a:extLst>
                </a:gridCol>
                <a:gridCol w="740664">
                  <a:extLst>
                    <a:ext uri="{9D8B030D-6E8A-4147-A177-3AD203B41FA5}">
                      <a16:colId xmlns:a16="http://schemas.microsoft.com/office/drawing/2014/main" val="3615485844"/>
                    </a:ext>
                  </a:extLst>
                </a:gridCol>
                <a:gridCol w="740664">
                  <a:extLst>
                    <a:ext uri="{9D8B030D-6E8A-4147-A177-3AD203B41FA5}">
                      <a16:colId xmlns:a16="http://schemas.microsoft.com/office/drawing/2014/main" val="2273413995"/>
                    </a:ext>
                  </a:extLst>
                </a:gridCol>
                <a:gridCol w="740664">
                  <a:extLst>
                    <a:ext uri="{9D8B030D-6E8A-4147-A177-3AD203B41FA5}">
                      <a16:colId xmlns:a16="http://schemas.microsoft.com/office/drawing/2014/main" val="3717540182"/>
                    </a:ext>
                  </a:extLst>
                </a:gridCol>
                <a:gridCol w="740664">
                  <a:extLst>
                    <a:ext uri="{9D8B030D-6E8A-4147-A177-3AD203B41FA5}">
                      <a16:colId xmlns:a16="http://schemas.microsoft.com/office/drawing/2014/main" val="310876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64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- 2023-12-07 12:36:27</a:t>
                      </a:r>
                      <a:r>
                        <a:rPr kumimoji="0" lang="en-US" sz="1000" b="0" i="0" u="none" strike="noStrike" kern="1200" cap="none" spc="0" normalizeH="0" baseline="0" noProof="0">
                          <a:ln>
                            <a:noFill/>
                          </a:ln>
                          <a:solidFill>
                            <a:prstClr val="black"/>
                          </a:solidFill>
                          <a:effectLst/>
                          <a:uLnTx/>
                          <a:uFillTx/>
                          <a:latin typeface="Calibri"/>
                          <a:ea typeface="+mn-ea"/>
                          <a:cs typeface="+mn-cs"/>
                        </a:rPr>
                        <a:t>
 The latest issue of the Philadelphia Business Journal highlights this year's Most Admired CEOs honorees. Congratulations to PHLY’s President &amp; CEO John W. Glomb, Jr. for being among the 28 leaders recognized! 👏
Check out this article for insights on John’s business philosophy, how he measures success, his go-to restaurant, and more: https://bizj.us/1qk3kl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9.5217943292425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1724328"/>
                  </a:ext>
                </a:extLst>
              </a:tr>
            </a:tbl>
          </a:graphicData>
        </a:graphic>
      </p:graphicFrame>
      <p:sp>
        <p:nvSpPr>
          <p:cNvPr id="4" name="Text Placeholder 3">
            <a:extLst>
              <a:ext uri="{FF2B5EF4-FFF2-40B4-BE49-F238E27FC236}">
                <a16:creationId xmlns:a16="http://schemas.microsoft.com/office/drawing/2014/main" id="{DC13AA41-E586-4761-A728-CBB8D0C8F61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543204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4E0F9-1A02-4E92-84F3-139F404B83ED}"/>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05B231E4-8F3D-48E6-8BE4-59859883FC45}"/>
              </a:ext>
            </a:extLst>
          </p:cNvPr>
          <p:cNvGraphicFramePr>
            <a:graphicFrameLocks noGrp="1"/>
          </p:cNvGraphicFramePr>
          <p:nvPr>
            <p:ph type="tbl" sz="quarter" idx="13"/>
            <p:extLst>
              <p:ext uri="{D42A27DB-BD31-4B8C-83A1-F6EECF244321}">
                <p14:modId xmlns:p14="http://schemas.microsoft.com/office/powerpoint/2010/main" val="8877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021279"/>
                    </a:ext>
                  </a:extLst>
                </a:gridCol>
                <a:gridCol w="740664">
                  <a:extLst>
                    <a:ext uri="{9D8B030D-6E8A-4147-A177-3AD203B41FA5}">
                      <a16:colId xmlns:a16="http://schemas.microsoft.com/office/drawing/2014/main" val="3432521763"/>
                    </a:ext>
                  </a:extLst>
                </a:gridCol>
                <a:gridCol w="740664">
                  <a:extLst>
                    <a:ext uri="{9D8B030D-6E8A-4147-A177-3AD203B41FA5}">
                      <a16:colId xmlns:a16="http://schemas.microsoft.com/office/drawing/2014/main" val="3984173607"/>
                    </a:ext>
                  </a:extLst>
                </a:gridCol>
                <a:gridCol w="740664">
                  <a:extLst>
                    <a:ext uri="{9D8B030D-6E8A-4147-A177-3AD203B41FA5}">
                      <a16:colId xmlns:a16="http://schemas.microsoft.com/office/drawing/2014/main" val="2203078503"/>
                    </a:ext>
                  </a:extLst>
                </a:gridCol>
                <a:gridCol w="740664">
                  <a:extLst>
                    <a:ext uri="{9D8B030D-6E8A-4147-A177-3AD203B41FA5}">
                      <a16:colId xmlns:a16="http://schemas.microsoft.com/office/drawing/2014/main" val="818054511"/>
                    </a:ext>
                  </a:extLst>
                </a:gridCol>
                <a:gridCol w="740664">
                  <a:extLst>
                    <a:ext uri="{9D8B030D-6E8A-4147-A177-3AD203B41FA5}">
                      <a16:colId xmlns:a16="http://schemas.microsoft.com/office/drawing/2014/main" val="3871992494"/>
                    </a:ext>
                  </a:extLst>
                </a:gridCol>
                <a:gridCol w="740664">
                  <a:extLst>
                    <a:ext uri="{9D8B030D-6E8A-4147-A177-3AD203B41FA5}">
                      <a16:colId xmlns:a16="http://schemas.microsoft.com/office/drawing/2014/main" val="3442499698"/>
                    </a:ext>
                  </a:extLst>
                </a:gridCol>
                <a:gridCol w="740664">
                  <a:extLst>
                    <a:ext uri="{9D8B030D-6E8A-4147-A177-3AD203B41FA5}">
                      <a16:colId xmlns:a16="http://schemas.microsoft.com/office/drawing/2014/main" val="3533962373"/>
                    </a:ext>
                  </a:extLst>
                </a:gridCol>
                <a:gridCol w="740664">
                  <a:extLst>
                    <a:ext uri="{9D8B030D-6E8A-4147-A177-3AD203B41FA5}">
                      <a16:colId xmlns:a16="http://schemas.microsoft.com/office/drawing/2014/main" val="1773263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7820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- 2023-12-11 12:34:20</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PHLY's A++ (Superior) rating! PHLY has maintained this rating since 2011.
This is the highest rating awarded by AM Best, which provides an independent opinion of an insurer's financial strength and ability to meet its ongoing insurance obligations. Learn more: https://bit.ly/46NkzoM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6.4006024096386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591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- 2023-12-15 13:41:41</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the #holidayseason, Home Office employees gathered for a Jingle &amp; Mingle Brunch hosted by PHLY Executive leadership! #TEAMPHLY enjoyed a catered hot breakfast while connecting with various leaders and co-workers. Here are some merry moments from our holiday brunch. 🎄 🍽️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75.959269837328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2147892"/>
                  </a:ext>
                </a:extLst>
              </a:tr>
            </a:tbl>
          </a:graphicData>
        </a:graphic>
      </p:graphicFrame>
      <p:sp>
        <p:nvSpPr>
          <p:cNvPr id="4" name="Text Placeholder 3">
            <a:extLst>
              <a:ext uri="{FF2B5EF4-FFF2-40B4-BE49-F238E27FC236}">
                <a16:creationId xmlns:a16="http://schemas.microsoft.com/office/drawing/2014/main" id="{E06AD9B6-D2F7-42A3-B67D-132F8052513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653032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D6A28-3661-4C5D-8439-DC58886E6DB5}"/>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24B423C5-707E-42FD-990F-3C695FC31243}"/>
              </a:ext>
            </a:extLst>
          </p:cNvPr>
          <p:cNvGraphicFramePr>
            <a:graphicFrameLocks noGrp="1"/>
          </p:cNvGraphicFramePr>
          <p:nvPr>
            <p:ph type="tbl" sz="quarter" idx="13"/>
            <p:extLst>
              <p:ext uri="{D42A27DB-BD31-4B8C-83A1-F6EECF244321}">
                <p14:modId xmlns:p14="http://schemas.microsoft.com/office/powerpoint/2010/main" val="2845491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7690565"/>
                    </a:ext>
                  </a:extLst>
                </a:gridCol>
                <a:gridCol w="740664">
                  <a:extLst>
                    <a:ext uri="{9D8B030D-6E8A-4147-A177-3AD203B41FA5}">
                      <a16:colId xmlns:a16="http://schemas.microsoft.com/office/drawing/2014/main" val="1165071139"/>
                    </a:ext>
                  </a:extLst>
                </a:gridCol>
                <a:gridCol w="740664">
                  <a:extLst>
                    <a:ext uri="{9D8B030D-6E8A-4147-A177-3AD203B41FA5}">
                      <a16:colId xmlns:a16="http://schemas.microsoft.com/office/drawing/2014/main" val="683066819"/>
                    </a:ext>
                  </a:extLst>
                </a:gridCol>
                <a:gridCol w="740664">
                  <a:extLst>
                    <a:ext uri="{9D8B030D-6E8A-4147-A177-3AD203B41FA5}">
                      <a16:colId xmlns:a16="http://schemas.microsoft.com/office/drawing/2014/main" val="3474403031"/>
                    </a:ext>
                  </a:extLst>
                </a:gridCol>
                <a:gridCol w="740664">
                  <a:extLst>
                    <a:ext uri="{9D8B030D-6E8A-4147-A177-3AD203B41FA5}">
                      <a16:colId xmlns:a16="http://schemas.microsoft.com/office/drawing/2014/main" val="2145887567"/>
                    </a:ext>
                  </a:extLst>
                </a:gridCol>
                <a:gridCol w="740664">
                  <a:extLst>
                    <a:ext uri="{9D8B030D-6E8A-4147-A177-3AD203B41FA5}">
                      <a16:colId xmlns:a16="http://schemas.microsoft.com/office/drawing/2014/main" val="2902469314"/>
                    </a:ext>
                  </a:extLst>
                </a:gridCol>
                <a:gridCol w="740664">
                  <a:extLst>
                    <a:ext uri="{9D8B030D-6E8A-4147-A177-3AD203B41FA5}">
                      <a16:colId xmlns:a16="http://schemas.microsoft.com/office/drawing/2014/main" val="1454858091"/>
                    </a:ext>
                  </a:extLst>
                </a:gridCol>
                <a:gridCol w="740664">
                  <a:extLst>
                    <a:ext uri="{9D8B030D-6E8A-4147-A177-3AD203B41FA5}">
                      <a16:colId xmlns:a16="http://schemas.microsoft.com/office/drawing/2014/main" val="4264850810"/>
                    </a:ext>
                  </a:extLst>
                </a:gridCol>
                <a:gridCol w="740664">
                  <a:extLst>
                    <a:ext uri="{9D8B030D-6E8A-4147-A177-3AD203B41FA5}">
                      <a16:colId xmlns:a16="http://schemas.microsoft.com/office/drawing/2014/main" val="3052627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7813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- 2023-12-19 14:21:38</a:t>
                      </a:r>
                      <a:r>
                        <a:rPr kumimoji="0" lang="en-US" sz="1000" b="0" i="0" u="none" strike="noStrike" kern="1200" cap="none" spc="0" normalizeH="0" baseline="0" noProof="0">
                          <a:ln>
                            <a:noFill/>
                          </a:ln>
                          <a:solidFill>
                            <a:prstClr val="black"/>
                          </a:solidFill>
                          <a:effectLst/>
                          <a:uLnTx/>
                          <a:uFillTx/>
                          <a:latin typeface="Calibri"/>
                          <a:ea typeface="+mn-ea"/>
                          <a:cs typeface="+mn-cs"/>
                        </a:rPr>
                        <a:t>
 A record number of billion-dollar natural disasters have occurred in 2023, contributing to increased property claims. Some of the events, such as hail, wildfires, and freezes, often occur with little to no notice, meaning there may not be any last-minute preparations that can reduce damage.
Discover insights on property claims and steps policyholders can take to improve resilience in this Business Insurance article by our Senior Vice President of Property Claims, John Kirby: https://bit.ly/3GTayMl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5.296442687747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60701727"/>
                  </a:ext>
                </a:extLst>
              </a:tr>
            </a:tbl>
          </a:graphicData>
        </a:graphic>
      </p:graphicFrame>
      <p:sp>
        <p:nvSpPr>
          <p:cNvPr id="4" name="Text Placeholder 3">
            <a:extLst>
              <a:ext uri="{FF2B5EF4-FFF2-40B4-BE49-F238E27FC236}">
                <a16:creationId xmlns:a16="http://schemas.microsoft.com/office/drawing/2014/main" id="{D38B6A05-39E6-47BC-BFE3-11E173A28D7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372679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4401-0133-4990-91BE-8F553CD1CE77}"/>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CF8D7ABF-01B8-4A8F-8AB4-545E8460222D}"/>
              </a:ext>
            </a:extLst>
          </p:cNvPr>
          <p:cNvGraphicFramePr>
            <a:graphicFrameLocks noGrp="1"/>
          </p:cNvGraphicFramePr>
          <p:nvPr>
            <p:ph type="tbl" sz="quarter" idx="13"/>
            <p:extLst>
              <p:ext uri="{D42A27DB-BD31-4B8C-83A1-F6EECF244321}">
                <p14:modId xmlns:p14="http://schemas.microsoft.com/office/powerpoint/2010/main" val="320049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38706500"/>
                    </a:ext>
                  </a:extLst>
                </a:gridCol>
                <a:gridCol w="740664">
                  <a:extLst>
                    <a:ext uri="{9D8B030D-6E8A-4147-A177-3AD203B41FA5}">
                      <a16:colId xmlns:a16="http://schemas.microsoft.com/office/drawing/2014/main" val="520038430"/>
                    </a:ext>
                  </a:extLst>
                </a:gridCol>
                <a:gridCol w="740664">
                  <a:extLst>
                    <a:ext uri="{9D8B030D-6E8A-4147-A177-3AD203B41FA5}">
                      <a16:colId xmlns:a16="http://schemas.microsoft.com/office/drawing/2014/main" val="2110899057"/>
                    </a:ext>
                  </a:extLst>
                </a:gridCol>
                <a:gridCol w="740664">
                  <a:extLst>
                    <a:ext uri="{9D8B030D-6E8A-4147-A177-3AD203B41FA5}">
                      <a16:colId xmlns:a16="http://schemas.microsoft.com/office/drawing/2014/main" val="1029543250"/>
                    </a:ext>
                  </a:extLst>
                </a:gridCol>
                <a:gridCol w="740664">
                  <a:extLst>
                    <a:ext uri="{9D8B030D-6E8A-4147-A177-3AD203B41FA5}">
                      <a16:colId xmlns:a16="http://schemas.microsoft.com/office/drawing/2014/main" val="19010819"/>
                    </a:ext>
                  </a:extLst>
                </a:gridCol>
                <a:gridCol w="740664">
                  <a:extLst>
                    <a:ext uri="{9D8B030D-6E8A-4147-A177-3AD203B41FA5}">
                      <a16:colId xmlns:a16="http://schemas.microsoft.com/office/drawing/2014/main" val="3763064644"/>
                    </a:ext>
                  </a:extLst>
                </a:gridCol>
                <a:gridCol w="740664">
                  <a:extLst>
                    <a:ext uri="{9D8B030D-6E8A-4147-A177-3AD203B41FA5}">
                      <a16:colId xmlns:a16="http://schemas.microsoft.com/office/drawing/2014/main" val="559086842"/>
                    </a:ext>
                  </a:extLst>
                </a:gridCol>
                <a:gridCol w="740664">
                  <a:extLst>
                    <a:ext uri="{9D8B030D-6E8A-4147-A177-3AD203B41FA5}">
                      <a16:colId xmlns:a16="http://schemas.microsoft.com/office/drawing/2014/main" val="2243780248"/>
                    </a:ext>
                  </a:extLst>
                </a:gridCol>
                <a:gridCol w="740664">
                  <a:extLst>
                    <a:ext uri="{9D8B030D-6E8A-4147-A177-3AD203B41FA5}">
                      <a16:colId xmlns:a16="http://schemas.microsoft.com/office/drawing/2014/main" val="1928082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4574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- 2023-12-12 12:36:37</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14th Best Places to Work in PA award! 🏆 Here’s a snapshot of some members of our Home Office HR team at the awards ceremony. A big thank you to our employees for making PHLY a great place to work! 
Explore opportunities with #TEAMPHLY: bit.ly/PHLYCareers 🌟 #BestPlacesPA #insurancecareers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13.629518072289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77832667"/>
                  </a:ext>
                </a:extLst>
              </a:tr>
            </a:tbl>
          </a:graphicData>
        </a:graphic>
      </p:graphicFrame>
      <p:sp>
        <p:nvSpPr>
          <p:cNvPr id="4" name="Text Placeholder 3">
            <a:extLst>
              <a:ext uri="{FF2B5EF4-FFF2-40B4-BE49-F238E27FC236}">
                <a16:creationId xmlns:a16="http://schemas.microsoft.com/office/drawing/2014/main" id="{9D0CD9D8-1BF6-4E57-8801-A4AA00AAD79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784220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6DF5E-37B9-444C-9AEF-817766088F8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517CDC4-A5C3-4796-8C68-737CF6492FC8}"/>
              </a:ext>
            </a:extLst>
          </p:cNvPr>
          <p:cNvGraphicFramePr>
            <a:graphicFrameLocks noGrp="1"/>
          </p:cNvGraphicFramePr>
          <p:nvPr>
            <p:ph type="tbl" sz="quarter" idx="13"/>
            <p:extLst>
              <p:ext uri="{D42A27DB-BD31-4B8C-83A1-F6EECF244321}">
                <p14:modId xmlns:p14="http://schemas.microsoft.com/office/powerpoint/2010/main" val="2639783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2142667"/>
                    </a:ext>
                  </a:extLst>
                </a:gridCol>
                <a:gridCol w="576072">
                  <a:extLst>
                    <a:ext uri="{9D8B030D-6E8A-4147-A177-3AD203B41FA5}">
                      <a16:colId xmlns:a16="http://schemas.microsoft.com/office/drawing/2014/main" val="261125280"/>
                    </a:ext>
                  </a:extLst>
                </a:gridCol>
                <a:gridCol w="576072">
                  <a:extLst>
                    <a:ext uri="{9D8B030D-6E8A-4147-A177-3AD203B41FA5}">
                      <a16:colId xmlns:a16="http://schemas.microsoft.com/office/drawing/2014/main" val="3334822721"/>
                    </a:ext>
                  </a:extLst>
                </a:gridCol>
                <a:gridCol w="576072">
                  <a:extLst>
                    <a:ext uri="{9D8B030D-6E8A-4147-A177-3AD203B41FA5}">
                      <a16:colId xmlns:a16="http://schemas.microsoft.com/office/drawing/2014/main" val="2372946356"/>
                    </a:ext>
                  </a:extLst>
                </a:gridCol>
                <a:gridCol w="576072">
                  <a:extLst>
                    <a:ext uri="{9D8B030D-6E8A-4147-A177-3AD203B41FA5}">
                      <a16:colId xmlns:a16="http://schemas.microsoft.com/office/drawing/2014/main" val="327773070"/>
                    </a:ext>
                  </a:extLst>
                </a:gridCol>
                <a:gridCol w="576072">
                  <a:extLst>
                    <a:ext uri="{9D8B030D-6E8A-4147-A177-3AD203B41FA5}">
                      <a16:colId xmlns:a16="http://schemas.microsoft.com/office/drawing/2014/main" val="773344457"/>
                    </a:ext>
                  </a:extLst>
                </a:gridCol>
                <a:gridCol w="576072">
                  <a:extLst>
                    <a:ext uri="{9D8B030D-6E8A-4147-A177-3AD203B41FA5}">
                      <a16:colId xmlns:a16="http://schemas.microsoft.com/office/drawing/2014/main" val="2888218353"/>
                    </a:ext>
                  </a:extLst>
                </a:gridCol>
                <a:gridCol w="576072">
                  <a:extLst>
                    <a:ext uri="{9D8B030D-6E8A-4147-A177-3AD203B41FA5}">
                      <a16:colId xmlns:a16="http://schemas.microsoft.com/office/drawing/2014/main" val="2200635937"/>
                    </a:ext>
                  </a:extLst>
                </a:gridCol>
                <a:gridCol w="576072">
                  <a:extLst>
                    <a:ext uri="{9D8B030D-6E8A-4147-A177-3AD203B41FA5}">
                      <a16:colId xmlns:a16="http://schemas.microsoft.com/office/drawing/2014/main" val="1983705479"/>
                    </a:ext>
                  </a:extLst>
                </a:gridCol>
                <a:gridCol w="576072">
                  <a:extLst>
                    <a:ext uri="{9D8B030D-6E8A-4147-A177-3AD203B41FA5}">
                      <a16:colId xmlns:a16="http://schemas.microsoft.com/office/drawing/2014/main" val="2538939934"/>
                    </a:ext>
                  </a:extLst>
                </a:gridCol>
                <a:gridCol w="576072">
                  <a:extLst>
                    <a:ext uri="{9D8B030D-6E8A-4147-A177-3AD203B41FA5}">
                      <a16:colId xmlns:a16="http://schemas.microsoft.com/office/drawing/2014/main" val="42655672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921970233"/>
                  </a:ext>
                </a:extLst>
              </a:tr>
              <a:tr h="370840">
                <a:tc>
                  <a:txBody>
                    <a:bodyPr/>
                    <a:lstStyle/>
                    <a:p>
                      <a:r>
                        <a:rPr lang="en-US" sz="1000"/>
                        <a:t>phlyinsurance</a:t>
                      </a:r>
                    </a:p>
                  </a:txBody>
                  <a:tcPr/>
                </a:tc>
                <a:tc>
                  <a:txBody>
                    <a:bodyPr/>
                    <a:lstStyle/>
                    <a:p>
                      <a:r>
                        <a:rPr lang="en-US" sz="1000"/>
                        <a:t>3353</a:t>
                      </a:r>
                    </a:p>
                  </a:txBody>
                  <a:tcPr/>
                </a:tc>
                <a:tc>
                  <a:txBody>
                    <a:bodyPr/>
                    <a:lstStyle/>
                    <a:p>
                      <a:r>
                        <a:rPr lang="en-US" sz="1000"/>
                        <a:t>82</a:t>
                      </a:r>
                    </a:p>
                  </a:txBody>
                  <a:tcPr/>
                </a:tc>
                <a:tc>
                  <a:txBody>
                    <a:bodyPr/>
                    <a:lstStyle/>
                    <a:p>
                      <a:r>
                        <a:rPr lang="en-US" sz="1000"/>
                        <a:t>13</a:t>
                      </a:r>
                    </a:p>
                  </a:txBody>
                  <a:tcPr/>
                </a:tc>
                <a:tc>
                  <a:txBody>
                    <a:bodyPr/>
                    <a:lstStyle/>
                    <a:p>
                      <a:r>
                        <a:rPr lang="en-US" sz="1000"/>
                        <a:t>5</a:t>
                      </a:r>
                    </a:p>
                  </a:txBody>
                  <a:tcPr/>
                </a:tc>
                <a:tc>
                  <a:txBody>
                    <a:bodyPr/>
                    <a:lstStyle/>
                    <a:p>
                      <a:r>
                        <a:rPr lang="en-US" sz="1000"/>
                        <a:t>0</a:t>
                      </a:r>
                    </a:p>
                  </a:txBody>
                  <a:tcPr/>
                </a:tc>
                <a:tc>
                  <a:txBody>
                    <a:bodyPr/>
                    <a:lstStyle/>
                    <a:p>
                      <a:r>
                        <a:rPr lang="en-US" sz="1000"/>
                        <a:t>3</a:t>
                      </a:r>
                    </a:p>
                  </a:txBody>
                  <a:tcPr/>
                </a:tc>
                <a:tc>
                  <a:txBody>
                    <a:bodyPr/>
                    <a:lstStyle/>
                    <a:p>
                      <a:r>
                        <a:rPr lang="en-US" sz="1000"/>
                        <a:t>21</a:t>
                      </a:r>
                    </a:p>
                  </a:txBody>
                  <a:tcPr/>
                </a:tc>
                <a:tc>
                  <a:txBody>
                    <a:bodyPr/>
                    <a:lstStyle/>
                    <a:p>
                      <a:r>
                        <a:rPr lang="en-US" sz="1000"/>
                        <a:t>770</a:t>
                      </a:r>
                    </a:p>
                  </a:txBody>
                  <a:tcPr/>
                </a:tc>
                <a:tc>
                  <a:txBody>
                    <a:bodyPr/>
                    <a:lstStyle/>
                    <a:p>
                      <a:r>
                        <a:rPr lang="en-US" sz="1000"/>
                        <a:t>26</a:t>
                      </a:r>
                    </a:p>
                  </a:txBody>
                  <a:tcPr/>
                </a:tc>
                <a:tc>
                  <a:txBody>
                    <a:bodyPr/>
                    <a:lstStyle/>
                    <a:p>
                      <a:r>
                        <a:rPr lang="en-US" sz="1000"/>
                        <a:t>1.1445 %</a:t>
                      </a:r>
                    </a:p>
                  </a:txBody>
                  <a:tcPr/>
                </a:tc>
                <a:extLst>
                  <a:ext uri="{0D108BD9-81ED-4DB2-BD59-A6C34878D82A}">
                    <a16:rowId xmlns:a16="http://schemas.microsoft.com/office/drawing/2014/main" val="1172836271"/>
                  </a:ext>
                </a:extLst>
              </a:tr>
            </a:tbl>
          </a:graphicData>
        </a:graphic>
      </p:graphicFrame>
      <p:sp>
        <p:nvSpPr>
          <p:cNvPr id="4" name="Text Placeholder 3">
            <a:extLst>
              <a:ext uri="{FF2B5EF4-FFF2-40B4-BE49-F238E27FC236}">
                <a16:creationId xmlns:a16="http://schemas.microsoft.com/office/drawing/2014/main" id="{22F69A77-336F-4705-A3E8-B5D95684008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666053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4BD1-895C-4578-A8CE-B0FDF8BE6D0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03D9BE8-C63A-4023-913B-12FDBF629536}"/>
              </a:ext>
            </a:extLst>
          </p:cNvPr>
          <p:cNvGraphicFramePr>
            <a:graphicFrameLocks noGrp="1"/>
          </p:cNvGraphicFramePr>
          <p:nvPr>
            <p:ph type="chart" sz="quarter" idx="13"/>
            <p:extLst>
              <p:ext uri="{D42A27DB-BD31-4B8C-83A1-F6EECF244321}">
                <p14:modId xmlns:p14="http://schemas.microsoft.com/office/powerpoint/2010/main" val="145141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DC6FE6-2F52-4994-8877-E997A158F5C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BC0A428-5256-4A7A-96BF-A68F1FA54E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604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BE67B-F3A7-456F-A7CC-FB314AFB6AF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7A33084D-A674-429C-8A90-6E247BB63CD8}"/>
              </a:ext>
            </a:extLst>
          </p:cNvPr>
          <p:cNvGraphicFramePr>
            <a:graphicFrameLocks noGrp="1"/>
          </p:cNvGraphicFramePr>
          <p:nvPr>
            <p:ph type="chart" sz="quarter" idx="13"/>
            <p:extLst>
              <p:ext uri="{D42A27DB-BD31-4B8C-83A1-F6EECF244321}">
                <p14:modId xmlns:p14="http://schemas.microsoft.com/office/powerpoint/2010/main" val="1554230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99C3F5-464C-4578-8F80-7EEE882BFD2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D2A537A-4118-4F47-8665-B33E484C9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394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0C1F0-A597-4CCA-BC65-39CF0EE7C79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CB54D6BB-E5A7-4CDB-81E6-1BEFF2647AFE}"/>
              </a:ext>
            </a:extLst>
          </p:cNvPr>
          <p:cNvGraphicFramePr>
            <a:graphicFrameLocks noGrp="1"/>
          </p:cNvGraphicFramePr>
          <p:nvPr>
            <p:ph type="chart" sz="quarter" idx="13"/>
            <p:extLst>
              <p:ext uri="{D42A27DB-BD31-4B8C-83A1-F6EECF244321}">
                <p14:modId xmlns:p14="http://schemas.microsoft.com/office/powerpoint/2010/main" val="35633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DD2844-DF6D-4005-862B-993AA7327BD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4DDCCD1-FE22-4782-AE87-437B6939FA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653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9381-2CBC-4D83-9574-3B063BA7F225}"/>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66753B70-DFBF-419F-AD64-4229A5F72209}"/>
              </a:ext>
            </a:extLst>
          </p:cNvPr>
          <p:cNvGraphicFramePr>
            <a:graphicFrameLocks noGrp="1"/>
          </p:cNvGraphicFramePr>
          <p:nvPr>
            <p:ph type="chart" sz="quarter" idx="13"/>
            <p:extLst>
              <p:ext uri="{D42A27DB-BD31-4B8C-83A1-F6EECF244321}">
                <p14:modId xmlns:p14="http://schemas.microsoft.com/office/powerpoint/2010/main" val="99794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5A372-6CA1-49BA-B7FA-7EEEF7580B8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5D79FC1-2442-4A08-B8D7-83A2802073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642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22717-3E78-49D4-8D3D-B0214D4C572A}"/>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6EAB1D51-663E-45CE-B18A-1CF658A63640}"/>
              </a:ext>
            </a:extLst>
          </p:cNvPr>
          <p:cNvGraphicFramePr>
            <a:graphicFrameLocks noGrp="1"/>
          </p:cNvGraphicFramePr>
          <p:nvPr>
            <p:ph type="tbl" sz="quarter" idx="13"/>
            <p:extLst>
              <p:ext uri="{D42A27DB-BD31-4B8C-83A1-F6EECF244321}">
                <p14:modId xmlns:p14="http://schemas.microsoft.com/office/powerpoint/2010/main" val="3111590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9118374"/>
                    </a:ext>
                  </a:extLst>
                </a:gridCol>
                <a:gridCol w="987552">
                  <a:extLst>
                    <a:ext uri="{9D8B030D-6E8A-4147-A177-3AD203B41FA5}">
                      <a16:colId xmlns:a16="http://schemas.microsoft.com/office/drawing/2014/main" val="860830045"/>
                    </a:ext>
                  </a:extLst>
                </a:gridCol>
                <a:gridCol w="987552">
                  <a:extLst>
                    <a:ext uri="{9D8B030D-6E8A-4147-A177-3AD203B41FA5}">
                      <a16:colId xmlns:a16="http://schemas.microsoft.com/office/drawing/2014/main" val="915941771"/>
                    </a:ext>
                  </a:extLst>
                </a:gridCol>
                <a:gridCol w="987552">
                  <a:extLst>
                    <a:ext uri="{9D8B030D-6E8A-4147-A177-3AD203B41FA5}">
                      <a16:colId xmlns:a16="http://schemas.microsoft.com/office/drawing/2014/main" val="3126983873"/>
                    </a:ext>
                  </a:extLst>
                </a:gridCol>
                <a:gridCol w="987552">
                  <a:extLst>
                    <a:ext uri="{9D8B030D-6E8A-4147-A177-3AD203B41FA5}">
                      <a16:colId xmlns:a16="http://schemas.microsoft.com/office/drawing/2014/main" val="3924571061"/>
                    </a:ext>
                  </a:extLst>
                </a:gridCol>
                <a:gridCol w="987552">
                  <a:extLst>
                    <a:ext uri="{9D8B030D-6E8A-4147-A177-3AD203B41FA5}">
                      <a16:colId xmlns:a16="http://schemas.microsoft.com/office/drawing/2014/main" val="254499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2492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- 2023-12-07 12:59:57</a:t>
                      </a:r>
                      <a:r>
                        <a:rPr kumimoji="0" lang="en-US" sz="1000" b="0" i="0" u="none" strike="noStrike" kern="1200" cap="none" spc="0" normalizeH="0" baseline="0" noProof="0">
                          <a:ln>
                            <a:noFill/>
                          </a:ln>
                          <a:solidFill>
                            <a:prstClr val="black"/>
                          </a:solidFill>
                          <a:effectLst/>
                          <a:uLnTx/>
                          <a:uFillTx/>
                          <a:latin typeface="Calibri"/>
                          <a:ea typeface="+mn-ea"/>
                          <a:cs typeface="+mn-cs"/>
                        </a:rPr>
                        <a:t>
 The latest issue of the phlbizjournal highlights this year's Most Admired CEOs honorees. Congratulations to PHLY’s President &amp; CEO John Glomb for being among the 28 leaders recognized! 🎉🌟
Check out this article for insights on John’s #business philosophy, how he measures success, his go-to restaurant, and more 👉 https://bizj.us/1qk3kl 📰 link in bio
#TEAMPHLY #awardwinner #celebratingsuccess #leadershipaward #insurancecareers #inspiringleaders #honored #insurancework #insurancebusiness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07:34:30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93844293"/>
                  </a:ext>
                </a:extLst>
              </a:tr>
            </a:tbl>
          </a:graphicData>
        </a:graphic>
      </p:graphicFrame>
      <p:sp>
        <p:nvSpPr>
          <p:cNvPr id="4" name="Text Placeholder 3">
            <a:extLst>
              <a:ext uri="{FF2B5EF4-FFF2-40B4-BE49-F238E27FC236}">
                <a16:creationId xmlns:a16="http://schemas.microsoft.com/office/drawing/2014/main" id="{EF704419-F24E-455C-BDD3-D59DB5907B5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441815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727B-C445-41AE-A781-A4024C98FEEE}"/>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003EBE4B-24EF-421E-AFCB-6F1B8FC98559}"/>
              </a:ext>
            </a:extLst>
          </p:cNvPr>
          <p:cNvGraphicFramePr>
            <a:graphicFrameLocks noGrp="1"/>
          </p:cNvGraphicFramePr>
          <p:nvPr>
            <p:ph type="tbl" sz="quarter" idx="13"/>
            <p:extLst>
              <p:ext uri="{D42A27DB-BD31-4B8C-83A1-F6EECF244321}">
                <p14:modId xmlns:p14="http://schemas.microsoft.com/office/powerpoint/2010/main" val="402928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37812700"/>
                    </a:ext>
                  </a:extLst>
                </a:gridCol>
                <a:gridCol w="987552">
                  <a:extLst>
                    <a:ext uri="{9D8B030D-6E8A-4147-A177-3AD203B41FA5}">
                      <a16:colId xmlns:a16="http://schemas.microsoft.com/office/drawing/2014/main" val="651092850"/>
                    </a:ext>
                  </a:extLst>
                </a:gridCol>
                <a:gridCol w="987552">
                  <a:extLst>
                    <a:ext uri="{9D8B030D-6E8A-4147-A177-3AD203B41FA5}">
                      <a16:colId xmlns:a16="http://schemas.microsoft.com/office/drawing/2014/main" val="1820095965"/>
                    </a:ext>
                  </a:extLst>
                </a:gridCol>
                <a:gridCol w="987552">
                  <a:extLst>
                    <a:ext uri="{9D8B030D-6E8A-4147-A177-3AD203B41FA5}">
                      <a16:colId xmlns:a16="http://schemas.microsoft.com/office/drawing/2014/main" val="1650002875"/>
                    </a:ext>
                  </a:extLst>
                </a:gridCol>
                <a:gridCol w="987552">
                  <a:extLst>
                    <a:ext uri="{9D8B030D-6E8A-4147-A177-3AD203B41FA5}">
                      <a16:colId xmlns:a16="http://schemas.microsoft.com/office/drawing/2014/main" val="4278504449"/>
                    </a:ext>
                  </a:extLst>
                </a:gridCol>
                <a:gridCol w="987552">
                  <a:extLst>
                    <a:ext uri="{9D8B030D-6E8A-4147-A177-3AD203B41FA5}">
                      <a16:colId xmlns:a16="http://schemas.microsoft.com/office/drawing/2014/main" val="102953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740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- 2023-12-15 14:29:51</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the #holidayseason, Home Office employees gathered for a Jingle &amp; Mingle Brunch hosted by PHLY Executive leadership! 🍽️🎅
#TEAMPHLY enjoyed a catered hot breakfast while connecting with various leaders and co-workers. Here are some merry moments from our #holidaybrunch. 🎄
#happyholidays #jingleandmingle #tistheseason🎄 #festivevibes✨ #insurance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07:34:30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00662632"/>
                  </a:ext>
                </a:extLst>
              </a:tr>
            </a:tbl>
          </a:graphicData>
        </a:graphic>
      </p:graphicFrame>
      <p:sp>
        <p:nvSpPr>
          <p:cNvPr id="4" name="Text Placeholder 3">
            <a:extLst>
              <a:ext uri="{FF2B5EF4-FFF2-40B4-BE49-F238E27FC236}">
                <a16:creationId xmlns:a16="http://schemas.microsoft.com/office/drawing/2014/main" id="{94605679-9D6D-43E7-8234-4547D834FD3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096287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0E64-0696-4022-AD81-1938FCE3CCC0}"/>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21F08CD1-A1FE-4375-AE9D-579EA213965A}"/>
              </a:ext>
            </a:extLst>
          </p:cNvPr>
          <p:cNvGraphicFramePr>
            <a:graphicFrameLocks noGrp="1"/>
          </p:cNvGraphicFramePr>
          <p:nvPr>
            <p:ph type="tbl" sz="quarter" idx="13"/>
            <p:extLst>
              <p:ext uri="{D42A27DB-BD31-4B8C-83A1-F6EECF244321}">
                <p14:modId xmlns:p14="http://schemas.microsoft.com/office/powerpoint/2010/main" val="25433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0910462"/>
                    </a:ext>
                  </a:extLst>
                </a:gridCol>
                <a:gridCol w="987552">
                  <a:extLst>
                    <a:ext uri="{9D8B030D-6E8A-4147-A177-3AD203B41FA5}">
                      <a16:colId xmlns:a16="http://schemas.microsoft.com/office/drawing/2014/main" val="3547490746"/>
                    </a:ext>
                  </a:extLst>
                </a:gridCol>
                <a:gridCol w="987552">
                  <a:extLst>
                    <a:ext uri="{9D8B030D-6E8A-4147-A177-3AD203B41FA5}">
                      <a16:colId xmlns:a16="http://schemas.microsoft.com/office/drawing/2014/main" val="838072574"/>
                    </a:ext>
                  </a:extLst>
                </a:gridCol>
                <a:gridCol w="987552">
                  <a:extLst>
                    <a:ext uri="{9D8B030D-6E8A-4147-A177-3AD203B41FA5}">
                      <a16:colId xmlns:a16="http://schemas.microsoft.com/office/drawing/2014/main" val="2982331824"/>
                    </a:ext>
                  </a:extLst>
                </a:gridCol>
                <a:gridCol w="987552">
                  <a:extLst>
                    <a:ext uri="{9D8B030D-6E8A-4147-A177-3AD203B41FA5}">
                      <a16:colId xmlns:a16="http://schemas.microsoft.com/office/drawing/2014/main" val="1765346330"/>
                    </a:ext>
                  </a:extLst>
                </a:gridCol>
                <a:gridCol w="987552">
                  <a:extLst>
                    <a:ext uri="{9D8B030D-6E8A-4147-A177-3AD203B41FA5}">
                      <a16:colId xmlns:a16="http://schemas.microsoft.com/office/drawing/2014/main" val="1670233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068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- 2023-12-05 13:33:53</a:t>
                      </a:r>
                      <a:r>
                        <a:rPr kumimoji="0" lang="en-US" sz="1000" b="0" i="0" u="none" strike="noStrike" kern="1200" cap="none" spc="0" normalizeH="0" baseline="0" noProof="0">
                          <a:ln>
                            <a:noFill/>
                          </a:ln>
                          <a:solidFill>
                            <a:prstClr val="black"/>
                          </a:solidFill>
                          <a:effectLst/>
                          <a:uLnTx/>
                          <a:uFillTx/>
                          <a:latin typeface="Calibri"/>
                          <a:ea typeface="+mn-ea"/>
                          <a:cs typeface="+mn-cs"/>
                        </a:rPr>
                        <a:t>
 Employees in our Walnut Creek, CA office volunteered with monumentcrisiscenter, a non-profit that serves low-income families and individuals by providing #foodassistance among other services in Contra Costa County. 🍎🥬🍞
#TEAMPHLY helped with its #fooddistribution program by packaging and distributing food to those in need in the community. 🤝
#foodsecurity #communitysupport #givingbacktothecommunity #givingseason #insuranceindustry #insurance #nonprofitsupport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07:34:30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13159978"/>
                  </a:ext>
                </a:extLst>
              </a:tr>
            </a:tbl>
          </a:graphicData>
        </a:graphic>
      </p:graphicFrame>
      <p:sp>
        <p:nvSpPr>
          <p:cNvPr id="4" name="Text Placeholder 3">
            <a:extLst>
              <a:ext uri="{FF2B5EF4-FFF2-40B4-BE49-F238E27FC236}">
                <a16:creationId xmlns:a16="http://schemas.microsoft.com/office/drawing/2014/main" id="{D70F2CEE-0B26-4DDE-B171-7BF85763571C}"/>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653486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9E5A-48E2-4D19-917E-A6D79E65A45D}"/>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35FF77B-0377-4F9D-9654-F40F714E6E35}"/>
              </a:ext>
            </a:extLst>
          </p:cNvPr>
          <p:cNvGraphicFramePr>
            <a:graphicFrameLocks noGrp="1"/>
          </p:cNvGraphicFramePr>
          <p:nvPr>
            <p:ph type="tbl" sz="quarter" idx="13"/>
            <p:extLst>
              <p:ext uri="{D42A27DB-BD31-4B8C-83A1-F6EECF244321}">
                <p14:modId xmlns:p14="http://schemas.microsoft.com/office/powerpoint/2010/main" val="869504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39134507"/>
                    </a:ext>
                  </a:extLst>
                </a:gridCol>
                <a:gridCol w="987552">
                  <a:extLst>
                    <a:ext uri="{9D8B030D-6E8A-4147-A177-3AD203B41FA5}">
                      <a16:colId xmlns:a16="http://schemas.microsoft.com/office/drawing/2014/main" val="1823416572"/>
                    </a:ext>
                  </a:extLst>
                </a:gridCol>
                <a:gridCol w="987552">
                  <a:extLst>
                    <a:ext uri="{9D8B030D-6E8A-4147-A177-3AD203B41FA5}">
                      <a16:colId xmlns:a16="http://schemas.microsoft.com/office/drawing/2014/main" val="631645132"/>
                    </a:ext>
                  </a:extLst>
                </a:gridCol>
                <a:gridCol w="987552">
                  <a:extLst>
                    <a:ext uri="{9D8B030D-6E8A-4147-A177-3AD203B41FA5}">
                      <a16:colId xmlns:a16="http://schemas.microsoft.com/office/drawing/2014/main" val="282090575"/>
                    </a:ext>
                  </a:extLst>
                </a:gridCol>
                <a:gridCol w="987552">
                  <a:extLst>
                    <a:ext uri="{9D8B030D-6E8A-4147-A177-3AD203B41FA5}">
                      <a16:colId xmlns:a16="http://schemas.microsoft.com/office/drawing/2014/main" val="2052705883"/>
                    </a:ext>
                  </a:extLst>
                </a:gridCol>
                <a:gridCol w="987552">
                  <a:extLst>
                    <a:ext uri="{9D8B030D-6E8A-4147-A177-3AD203B41FA5}">
                      <a16:colId xmlns:a16="http://schemas.microsoft.com/office/drawing/2014/main" val="385177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6173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- 2023-12-06 12:29:06</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philadelphiaeagles Community RedZone program for the 2023 – 2024 season! Throughout the season, we're partnering with the Eagles to highlight #nonprofits doing great work in the community before each home game. 
Congratulations to everybodyeatsphilly, trentonrescuemission, and gotrphilly for being highlighted at this week's game! #FlyEaglesFly 🦅  #TEAMPHLY 🏈🌟🤝
#philadelphiaeagles #birdgang #phillysports #phillyeagles #communityimpact #supportacause #missiondriven #businessinsurance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07:34:30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64194715"/>
                  </a:ext>
                </a:extLst>
              </a:tr>
            </a:tbl>
          </a:graphicData>
        </a:graphic>
      </p:graphicFrame>
      <p:sp>
        <p:nvSpPr>
          <p:cNvPr id="4" name="Text Placeholder 3">
            <a:extLst>
              <a:ext uri="{FF2B5EF4-FFF2-40B4-BE49-F238E27FC236}">
                <a16:creationId xmlns:a16="http://schemas.microsoft.com/office/drawing/2014/main" id="{39A3BEA2-124D-4D6D-B82C-71CF2598E33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43945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D947-F84C-4AC5-A095-F0599591B68F}"/>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E6D45C18-A728-45AD-8DB8-D3DC122FDEC4}"/>
              </a:ext>
            </a:extLst>
          </p:cNvPr>
          <p:cNvGraphicFramePr>
            <a:graphicFrameLocks noGrp="1"/>
          </p:cNvGraphicFramePr>
          <p:nvPr>
            <p:ph type="tbl" sz="quarter" idx="13"/>
            <p:extLst>
              <p:ext uri="{D42A27DB-BD31-4B8C-83A1-F6EECF244321}">
                <p14:modId xmlns:p14="http://schemas.microsoft.com/office/powerpoint/2010/main" val="388754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61464250"/>
                    </a:ext>
                  </a:extLst>
                </a:gridCol>
                <a:gridCol w="987552">
                  <a:extLst>
                    <a:ext uri="{9D8B030D-6E8A-4147-A177-3AD203B41FA5}">
                      <a16:colId xmlns:a16="http://schemas.microsoft.com/office/drawing/2014/main" val="2665230059"/>
                    </a:ext>
                  </a:extLst>
                </a:gridCol>
                <a:gridCol w="987552">
                  <a:extLst>
                    <a:ext uri="{9D8B030D-6E8A-4147-A177-3AD203B41FA5}">
                      <a16:colId xmlns:a16="http://schemas.microsoft.com/office/drawing/2014/main" val="446779532"/>
                    </a:ext>
                  </a:extLst>
                </a:gridCol>
                <a:gridCol w="987552">
                  <a:extLst>
                    <a:ext uri="{9D8B030D-6E8A-4147-A177-3AD203B41FA5}">
                      <a16:colId xmlns:a16="http://schemas.microsoft.com/office/drawing/2014/main" val="4262886106"/>
                    </a:ext>
                  </a:extLst>
                </a:gridCol>
                <a:gridCol w="987552">
                  <a:extLst>
                    <a:ext uri="{9D8B030D-6E8A-4147-A177-3AD203B41FA5}">
                      <a16:colId xmlns:a16="http://schemas.microsoft.com/office/drawing/2014/main" val="3990582509"/>
                    </a:ext>
                  </a:extLst>
                </a:gridCol>
                <a:gridCol w="987552">
                  <a:extLst>
                    <a:ext uri="{9D8B030D-6E8A-4147-A177-3AD203B41FA5}">
                      <a16:colId xmlns:a16="http://schemas.microsoft.com/office/drawing/2014/main" val="133633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378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- 2023-12-01 11:51:51</a:t>
                      </a:r>
                      <a:r>
                        <a:rPr kumimoji="0" lang="en-US" sz="1000" b="0" i="0" u="none" strike="noStrike" kern="1200" cap="none" spc="0" normalizeH="0" baseline="0" noProof="0">
                          <a:ln>
                            <a:noFill/>
                          </a:ln>
                          <a:solidFill>
                            <a:prstClr val="black"/>
                          </a:solidFill>
                          <a:effectLst/>
                          <a:uLnTx/>
                          <a:uFillTx/>
                          <a:latin typeface="Calibri"/>
                          <a:ea typeface="+mn-ea"/>
                          <a:cs typeface="+mn-cs"/>
                        </a:rPr>
                        <a:t>
 It was another exciting day at PHLY as we hosted the #nextgen of talent from templeuniv's gammaiotasigma Chapter at our Home Office! 🎓🏢
Students met with PHLY Temple Alumni, who shared valuable industry knowledge about insurance careers, and joined us for a volunteer event with Caring for Friends. 🤝
Together, students and #TEAMPHLY packaged Caring Bags filled with snacks for those in need in our community. 🛍️💙
Learn more about our internship opportunities 👉 𝐛𝐢𝐭.𝐥𝐲/𝐏𝐇𝐋𝐘𝐈𝐧𝐭𝐞𝐫𝐧𝐬𝐡𝐢𝐩𝐬 🔗 link in bio
#PHLYInternLife #internshipprogram #internships #collegestudents #careerready #insurancework #insuranceindustry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07:34:30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8271012"/>
                  </a:ext>
                </a:extLst>
              </a:tr>
            </a:tbl>
          </a:graphicData>
        </a:graphic>
      </p:graphicFrame>
      <p:sp>
        <p:nvSpPr>
          <p:cNvPr id="4" name="Text Placeholder 3">
            <a:extLst>
              <a:ext uri="{FF2B5EF4-FFF2-40B4-BE49-F238E27FC236}">
                <a16:creationId xmlns:a16="http://schemas.microsoft.com/office/drawing/2014/main" id="{C3AD7A21-4DB3-4D25-BF71-B787D75A04B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4094792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99C63-0B45-438A-8940-8B1C695710E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1FD5DE9D-F45B-4F33-9BD4-98350EA0F1F2}"/>
              </a:ext>
            </a:extLst>
          </p:cNvPr>
          <p:cNvGraphicFramePr>
            <a:graphicFrameLocks noGrp="1"/>
          </p:cNvGraphicFramePr>
          <p:nvPr>
            <p:ph type="tbl" sz="quarter" idx="13"/>
            <p:extLst>
              <p:ext uri="{D42A27DB-BD31-4B8C-83A1-F6EECF244321}">
                <p14:modId xmlns:p14="http://schemas.microsoft.com/office/powerpoint/2010/main" val="16505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63991041"/>
                    </a:ext>
                  </a:extLst>
                </a:gridCol>
                <a:gridCol w="905256">
                  <a:extLst>
                    <a:ext uri="{9D8B030D-6E8A-4147-A177-3AD203B41FA5}">
                      <a16:colId xmlns:a16="http://schemas.microsoft.com/office/drawing/2014/main" val="3468588569"/>
                    </a:ext>
                  </a:extLst>
                </a:gridCol>
                <a:gridCol w="411480">
                  <a:extLst>
                    <a:ext uri="{9D8B030D-6E8A-4147-A177-3AD203B41FA5}">
                      <a16:colId xmlns:a16="http://schemas.microsoft.com/office/drawing/2014/main" val="3084483343"/>
                    </a:ext>
                  </a:extLst>
                </a:gridCol>
                <a:gridCol w="905256">
                  <a:extLst>
                    <a:ext uri="{9D8B030D-6E8A-4147-A177-3AD203B41FA5}">
                      <a16:colId xmlns:a16="http://schemas.microsoft.com/office/drawing/2014/main" val="2526502248"/>
                    </a:ext>
                  </a:extLst>
                </a:gridCol>
                <a:gridCol w="905256">
                  <a:extLst>
                    <a:ext uri="{9D8B030D-6E8A-4147-A177-3AD203B41FA5}">
                      <a16:colId xmlns:a16="http://schemas.microsoft.com/office/drawing/2014/main" val="3592278469"/>
                    </a:ext>
                  </a:extLst>
                </a:gridCol>
                <a:gridCol w="905256">
                  <a:extLst>
                    <a:ext uri="{9D8B030D-6E8A-4147-A177-3AD203B41FA5}">
                      <a16:colId xmlns:a16="http://schemas.microsoft.com/office/drawing/2014/main" val="1485888100"/>
                    </a:ext>
                  </a:extLst>
                </a:gridCol>
                <a:gridCol w="905256">
                  <a:extLst>
                    <a:ext uri="{9D8B030D-6E8A-4147-A177-3AD203B41FA5}">
                      <a16:colId xmlns:a16="http://schemas.microsoft.com/office/drawing/2014/main" val="2662247705"/>
                    </a:ext>
                  </a:extLst>
                </a:gridCol>
                <a:gridCol w="905256">
                  <a:extLst>
                    <a:ext uri="{9D8B030D-6E8A-4147-A177-3AD203B41FA5}">
                      <a16:colId xmlns:a16="http://schemas.microsoft.com/office/drawing/2014/main" val="2044104742"/>
                    </a:ext>
                  </a:extLst>
                </a:gridCol>
                <a:gridCol w="905256">
                  <a:extLst>
                    <a:ext uri="{9D8B030D-6E8A-4147-A177-3AD203B41FA5}">
                      <a16:colId xmlns:a16="http://schemas.microsoft.com/office/drawing/2014/main" val="233231317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790665633"/>
                  </a:ext>
                </a:extLst>
              </a:tr>
              <a:tr h="370840">
                <a:tc>
                  <a:txBody>
                    <a:bodyPr/>
                    <a:lstStyle/>
                    <a:p>
                      <a:r>
                        <a:rPr lang="en-US" sz="1000"/>
                        <a:t>11</a:t>
                      </a:r>
                    </a:p>
                  </a:txBody>
                  <a:tcPr/>
                </a:tc>
                <a:tc>
                  <a:txBody>
                    <a:bodyPr/>
                    <a:lstStyle/>
                    <a:p>
                      <a:r>
                        <a:rPr lang="en-US" sz="1000"/>
                        <a:t>0.6731 %</a:t>
                      </a:r>
                    </a:p>
                  </a:txBody>
                  <a:tcPr/>
                </a:tc>
                <a:tc>
                  <a:txBody>
                    <a:bodyPr/>
                    <a:lstStyle/>
                    <a:p>
                      <a:r>
                        <a:rPr lang="en-US" sz="1000"/>
                        <a:t>0.09</a:t>
                      </a:r>
                    </a:p>
                  </a:txBody>
                  <a:tcPr/>
                </a:tc>
                <a:tc>
                  <a:txBody>
                    <a:bodyPr/>
                    <a:lstStyle/>
                    <a:p>
                      <a:r>
                        <a:rPr lang="en-US" sz="1000"/>
                        <a:t>146.00</a:t>
                      </a:r>
                    </a:p>
                  </a:txBody>
                  <a:tcPr/>
                </a:tc>
                <a:tc>
                  <a:txBody>
                    <a:bodyPr/>
                    <a:lstStyle/>
                    <a:p>
                      <a:r>
                        <a:rPr lang="en-US" sz="1000"/>
                        <a:t>145.36</a:t>
                      </a:r>
                    </a:p>
                  </a:txBody>
                  <a:tcPr/>
                </a:tc>
                <a:tc>
                  <a:txBody>
                    <a:bodyPr/>
                    <a:lstStyle/>
                    <a:p>
                      <a:r>
                        <a:rPr lang="en-US" sz="1000"/>
                        <a:t>97.82</a:t>
                      </a:r>
                    </a:p>
                  </a:txBody>
                  <a:tcPr/>
                </a:tc>
                <a:tc>
                  <a:txBody>
                    <a:bodyPr/>
                    <a:lstStyle/>
                    <a:p>
                      <a:r>
                        <a:rPr lang="en-US" sz="1000"/>
                        <a:t>97.73</a:t>
                      </a:r>
                    </a:p>
                  </a:txBody>
                  <a:tcPr/>
                </a:tc>
                <a:tc>
                  <a:txBody>
                    <a:bodyPr/>
                    <a:lstStyle/>
                    <a:p>
                      <a:r>
                        <a:rPr lang="en-US" sz="1000"/>
                        <a:t>1606</a:t>
                      </a:r>
                    </a:p>
                  </a:txBody>
                  <a:tcPr/>
                </a:tc>
                <a:tc>
                  <a:txBody>
                    <a:bodyPr/>
                    <a:lstStyle/>
                    <a:p>
                      <a:r>
                        <a:rPr lang="en-US" sz="1000"/>
                        <a:t>1076</a:t>
                      </a:r>
                    </a:p>
                  </a:txBody>
                  <a:tcPr/>
                </a:tc>
                <a:extLst>
                  <a:ext uri="{0D108BD9-81ED-4DB2-BD59-A6C34878D82A}">
                    <a16:rowId xmlns:a16="http://schemas.microsoft.com/office/drawing/2014/main" val="790955966"/>
                  </a:ext>
                </a:extLst>
              </a:tr>
            </a:tbl>
          </a:graphicData>
        </a:graphic>
      </p:graphicFrame>
      <p:sp>
        <p:nvSpPr>
          <p:cNvPr id="4" name="Text Placeholder 3">
            <a:extLst>
              <a:ext uri="{FF2B5EF4-FFF2-40B4-BE49-F238E27FC236}">
                <a16:creationId xmlns:a16="http://schemas.microsoft.com/office/drawing/2014/main" id="{B6AFDE67-75ED-421A-8068-8341F7E332DC}"/>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768277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8DCB9-EF26-4994-A65B-065928A88027}"/>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B530EA9B-7BA7-4C29-BA5D-D34DB0E8DBA2}"/>
              </a:ext>
            </a:extLst>
          </p:cNvPr>
          <p:cNvGraphicFramePr>
            <a:graphicFrameLocks noGrp="1"/>
          </p:cNvGraphicFramePr>
          <p:nvPr>
            <p:ph type="tbl" sz="quarter" idx="13"/>
            <p:extLst>
              <p:ext uri="{D42A27DB-BD31-4B8C-83A1-F6EECF244321}">
                <p14:modId xmlns:p14="http://schemas.microsoft.com/office/powerpoint/2010/main" val="14597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3411815"/>
                    </a:ext>
                  </a:extLst>
                </a:gridCol>
                <a:gridCol w="1399032">
                  <a:extLst>
                    <a:ext uri="{9D8B030D-6E8A-4147-A177-3AD203B41FA5}">
                      <a16:colId xmlns:a16="http://schemas.microsoft.com/office/drawing/2014/main" val="3369868424"/>
                    </a:ext>
                  </a:extLst>
                </a:gridCol>
                <a:gridCol w="658368">
                  <a:extLst>
                    <a:ext uri="{9D8B030D-6E8A-4147-A177-3AD203B41FA5}">
                      <a16:colId xmlns:a16="http://schemas.microsoft.com/office/drawing/2014/main" val="1583947435"/>
                    </a:ext>
                  </a:extLst>
                </a:gridCol>
                <a:gridCol w="658368">
                  <a:extLst>
                    <a:ext uri="{9D8B030D-6E8A-4147-A177-3AD203B41FA5}">
                      <a16:colId xmlns:a16="http://schemas.microsoft.com/office/drawing/2014/main" val="740989245"/>
                    </a:ext>
                  </a:extLst>
                </a:gridCol>
                <a:gridCol w="658368">
                  <a:extLst>
                    <a:ext uri="{9D8B030D-6E8A-4147-A177-3AD203B41FA5}">
                      <a16:colId xmlns:a16="http://schemas.microsoft.com/office/drawing/2014/main" val="461307733"/>
                    </a:ext>
                  </a:extLst>
                </a:gridCol>
                <a:gridCol w="658368">
                  <a:extLst>
                    <a:ext uri="{9D8B030D-6E8A-4147-A177-3AD203B41FA5}">
                      <a16:colId xmlns:a16="http://schemas.microsoft.com/office/drawing/2014/main" val="3669103024"/>
                    </a:ext>
                  </a:extLst>
                </a:gridCol>
                <a:gridCol w="658368">
                  <a:extLst>
                    <a:ext uri="{9D8B030D-6E8A-4147-A177-3AD203B41FA5}">
                      <a16:colId xmlns:a16="http://schemas.microsoft.com/office/drawing/2014/main" val="4129913924"/>
                    </a:ext>
                  </a:extLst>
                </a:gridCol>
                <a:gridCol w="658368">
                  <a:extLst>
                    <a:ext uri="{9D8B030D-6E8A-4147-A177-3AD203B41FA5}">
                      <a16:colId xmlns:a16="http://schemas.microsoft.com/office/drawing/2014/main" val="1690227695"/>
                    </a:ext>
                  </a:extLst>
                </a:gridCol>
                <a:gridCol w="658368">
                  <a:extLst>
                    <a:ext uri="{9D8B030D-6E8A-4147-A177-3AD203B41FA5}">
                      <a16:colId xmlns:a16="http://schemas.microsoft.com/office/drawing/2014/main" val="83987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3340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- 2023-12-22 19:44:04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https://quintly-eu-image-storage.s3.amazonaws.com/c303562b672a3318c686cfcc37b7e67a/c2b17749348bf97f4b5774bc486460eb.jpg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54804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- 2023-12-21 15:30:29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https://quintly-eu-image-storage.s3.amazonaws.com/c303562b672a3318c686cfcc37b7e67a/48677a924624a68de35ebbff761e7edd.jpg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92827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- 2023-12-20 16:11:13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https://quintly-eu-image-storage.s3.amazonaws.com/c303562b672a3318c686cfcc37b7e67a/b369c8285442f27be322059e6e42882e.jpg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621012924"/>
                  </a:ext>
                </a:extLst>
              </a:tr>
            </a:tbl>
          </a:graphicData>
        </a:graphic>
      </p:graphicFrame>
      <p:sp>
        <p:nvSpPr>
          <p:cNvPr id="4" name="Text Placeholder 3">
            <a:extLst>
              <a:ext uri="{FF2B5EF4-FFF2-40B4-BE49-F238E27FC236}">
                <a16:creationId xmlns:a16="http://schemas.microsoft.com/office/drawing/2014/main" id="{A0FA181D-3669-4769-A6F0-9B7798ED9785}"/>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459172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71CE-D806-49F6-88F5-AE07D98D01DD}"/>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E3564D95-0AE5-49CA-9E5B-462A0C0ACD3D}"/>
              </a:ext>
            </a:extLst>
          </p:cNvPr>
          <p:cNvGraphicFramePr>
            <a:graphicFrameLocks noGrp="1"/>
          </p:cNvGraphicFramePr>
          <p:nvPr>
            <p:ph type="tbl" sz="quarter" idx="13"/>
            <p:extLst>
              <p:ext uri="{D42A27DB-BD31-4B8C-83A1-F6EECF244321}">
                <p14:modId xmlns:p14="http://schemas.microsoft.com/office/powerpoint/2010/main" val="3409233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30239258"/>
                    </a:ext>
                  </a:extLst>
                </a:gridCol>
                <a:gridCol w="1399032">
                  <a:extLst>
                    <a:ext uri="{9D8B030D-6E8A-4147-A177-3AD203B41FA5}">
                      <a16:colId xmlns:a16="http://schemas.microsoft.com/office/drawing/2014/main" val="2936901592"/>
                    </a:ext>
                  </a:extLst>
                </a:gridCol>
                <a:gridCol w="658368">
                  <a:extLst>
                    <a:ext uri="{9D8B030D-6E8A-4147-A177-3AD203B41FA5}">
                      <a16:colId xmlns:a16="http://schemas.microsoft.com/office/drawing/2014/main" val="1524620047"/>
                    </a:ext>
                  </a:extLst>
                </a:gridCol>
                <a:gridCol w="658368">
                  <a:extLst>
                    <a:ext uri="{9D8B030D-6E8A-4147-A177-3AD203B41FA5}">
                      <a16:colId xmlns:a16="http://schemas.microsoft.com/office/drawing/2014/main" val="2182856884"/>
                    </a:ext>
                  </a:extLst>
                </a:gridCol>
                <a:gridCol w="658368">
                  <a:extLst>
                    <a:ext uri="{9D8B030D-6E8A-4147-A177-3AD203B41FA5}">
                      <a16:colId xmlns:a16="http://schemas.microsoft.com/office/drawing/2014/main" val="3699329474"/>
                    </a:ext>
                  </a:extLst>
                </a:gridCol>
                <a:gridCol w="658368">
                  <a:extLst>
                    <a:ext uri="{9D8B030D-6E8A-4147-A177-3AD203B41FA5}">
                      <a16:colId xmlns:a16="http://schemas.microsoft.com/office/drawing/2014/main" val="2235772738"/>
                    </a:ext>
                  </a:extLst>
                </a:gridCol>
                <a:gridCol w="658368">
                  <a:extLst>
                    <a:ext uri="{9D8B030D-6E8A-4147-A177-3AD203B41FA5}">
                      <a16:colId xmlns:a16="http://schemas.microsoft.com/office/drawing/2014/main" val="2557460040"/>
                    </a:ext>
                  </a:extLst>
                </a:gridCol>
                <a:gridCol w="658368">
                  <a:extLst>
                    <a:ext uri="{9D8B030D-6E8A-4147-A177-3AD203B41FA5}">
                      <a16:colId xmlns:a16="http://schemas.microsoft.com/office/drawing/2014/main" val="1789947749"/>
                    </a:ext>
                  </a:extLst>
                </a:gridCol>
                <a:gridCol w="658368">
                  <a:extLst>
                    <a:ext uri="{9D8B030D-6E8A-4147-A177-3AD203B41FA5}">
                      <a16:colId xmlns:a16="http://schemas.microsoft.com/office/drawing/2014/main" val="32580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5179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- 2023-12-18 12:25:15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https://quintly-eu-image-storage.s3.amazonaws.com/c303562b672a3318c686cfcc37b7e67a/258ff808a22f7306afe1d4615f34e8fc.jpg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84420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- 2023-12-15 14:41:31</a:t>
                      </a:r>
                      <a:r>
                        <a:rPr kumimoji="0" lang="en-US" sz="1000" b="0" i="0" u="none" strike="noStrike" kern="1200" cap="none" spc="0" normalizeH="0" baseline="0" noProof="0">
                          <a:ln>
                            <a:noFill/>
                          </a:ln>
                          <a:solidFill>
                            <a:prstClr val="black"/>
                          </a:solidFill>
                          <a:effectLst/>
                          <a:uLnTx/>
                          <a:uFillTx/>
                          <a:latin typeface="Calibri"/>
                          <a:ea typeface="+mn-ea"/>
                          <a:cs typeface="+mn-cs"/>
                        </a:rPr>
                        <a:t>
 Jingle &amp; Mingle Brunch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https://quintly-eu-image-storage.s3.amazonaws.com/c303562b672a3318c686cfcc37b7e67a/21fccfad80fa9d5e2fe38a5c887993bf.jpg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70401972"/>
                  </a:ext>
                </a:extLst>
              </a:tr>
            </a:tbl>
          </a:graphicData>
        </a:graphic>
      </p:graphicFrame>
      <p:sp>
        <p:nvSpPr>
          <p:cNvPr id="4" name="Text Placeholder 3">
            <a:extLst>
              <a:ext uri="{FF2B5EF4-FFF2-40B4-BE49-F238E27FC236}">
                <a16:creationId xmlns:a16="http://schemas.microsoft.com/office/drawing/2014/main" id="{E363291B-333A-4CDD-9E09-0C72463E4E5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2169120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3134</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2024-01-04T15:10:31Z</dcterms:created>
  <dcterms:modified xsi:type="dcterms:W3CDTF">2024-01-04T15:11:34Z</dcterms:modified>
</cp:coreProperties>
</file>