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45261</c:v>
                </c:pt>
              </c:numCache>
            </c:numRef>
          </c:cat>
          <c:val>
            <c:numRef>
              <c:f>Sheet1!$B$2</c:f>
              <c:numCache>
                <c:formatCode>General</c:formatCode>
                <c:ptCount val="1"/>
                <c:pt idx="0">
                  <c:v>495</c:v>
                </c:pt>
              </c:numCache>
            </c:numRef>
          </c:val>
          <c:extLst>
            <c:ext xmlns:c16="http://schemas.microsoft.com/office/drawing/2014/chart" uri="{C3380CC4-5D6E-409C-BE32-E72D297353CC}">
              <c16:uniqueId val="{00000000-CABF-4D3C-A1BE-4AF20C02365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45261</c:v>
                </c:pt>
              </c:numCache>
            </c:numRef>
          </c:cat>
          <c:val>
            <c:numRef>
              <c:f>Sheet1!$C$2</c:f>
              <c:numCache>
                <c:formatCode>General</c:formatCode>
                <c:ptCount val="1"/>
                <c:pt idx="0">
                  <c:v>527</c:v>
                </c:pt>
              </c:numCache>
            </c:numRef>
          </c:val>
          <c:extLst>
            <c:ext xmlns:c16="http://schemas.microsoft.com/office/drawing/2014/chart" uri="{C3380CC4-5D6E-409C-BE32-E72D297353CC}">
              <c16:uniqueId val="{00000001-CABF-4D3C-A1BE-4AF20C02365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45261</c:v>
                </c:pt>
              </c:numCache>
            </c:numRef>
          </c:cat>
          <c:val>
            <c:numRef>
              <c:f>Sheet1!$D$2</c:f>
              <c:numCache>
                <c:formatCode>General</c:formatCode>
                <c:ptCount val="1"/>
                <c:pt idx="0">
                  <c:v>21501</c:v>
                </c:pt>
              </c:numCache>
            </c:numRef>
          </c:val>
          <c:extLst>
            <c:ext xmlns:c16="http://schemas.microsoft.com/office/drawing/2014/chart" uri="{C3380CC4-5D6E-409C-BE32-E72D297353CC}">
              <c16:uniqueId val="{00000002-CABF-4D3C-A1BE-4AF20C02365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45261</c:v>
                </c:pt>
              </c:numCache>
            </c:numRef>
          </c:cat>
          <c:val>
            <c:numRef>
              <c:f>Sheet1!$E$2</c:f>
              <c:numCache>
                <c:formatCode>General</c:formatCode>
                <c:ptCount val="1"/>
                <c:pt idx="0">
                  <c:v>279</c:v>
                </c:pt>
              </c:numCache>
            </c:numRef>
          </c:val>
          <c:extLst>
            <c:ext xmlns:c16="http://schemas.microsoft.com/office/drawing/2014/chart" uri="{C3380CC4-5D6E-409C-BE32-E72D297353CC}">
              <c16:uniqueId val="{00000003-CABF-4D3C-A1BE-4AF20C023653}"/>
            </c:ext>
          </c:extLst>
        </c:ser>
        <c:dLbls>
          <c:showLegendKey val="0"/>
          <c:showVal val="0"/>
          <c:showCatName val="0"/>
          <c:showSerName val="0"/>
          <c:showPercent val="0"/>
          <c:showBubbleSize val="0"/>
        </c:dLbls>
        <c:gapWidth val="219"/>
        <c:overlap val="-27"/>
        <c:axId val="253234840"/>
        <c:axId val="253180176"/>
      </c:barChart>
      <c:dateAx>
        <c:axId val="25323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80176"/>
        <c:crosses val="autoZero"/>
        <c:auto val="1"/>
        <c:lblOffset val="100"/>
        <c:baseTimeUnit val="days"/>
      </c:dateAx>
      <c:valAx>
        <c:axId val="25318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23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5</c:v>
                </c:pt>
                <c:pt idx="7">
                  <c:v>3</c:v>
                </c:pt>
                <c:pt idx="8">
                  <c:v>0</c:v>
                </c:pt>
                <c:pt idx="9">
                  <c:v>3</c:v>
                </c:pt>
                <c:pt idx="10">
                  <c:v>4</c:v>
                </c:pt>
                <c:pt idx="11">
                  <c:v>-2</c:v>
                </c:pt>
              </c:numCache>
            </c:numRef>
          </c:val>
          <c:extLst>
            <c:ext xmlns:c16="http://schemas.microsoft.com/office/drawing/2014/chart" uri="{C3380CC4-5D6E-409C-BE32-E72D297353CC}">
              <c16:uniqueId val="{00000000-A807-4702-8792-C08B723854AE}"/>
            </c:ext>
          </c:extLst>
        </c:ser>
        <c:dLbls>
          <c:showLegendKey val="0"/>
          <c:showVal val="0"/>
          <c:showCatName val="0"/>
          <c:showSerName val="0"/>
          <c:showPercent val="0"/>
          <c:showBubbleSize val="0"/>
        </c:dLbls>
        <c:gapWidth val="219"/>
        <c:overlap val="-27"/>
        <c:axId val="393439464"/>
        <c:axId val="393440120"/>
      </c:barChart>
      <c:dateAx>
        <c:axId val="39343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0120"/>
        <c:crosses val="autoZero"/>
        <c:auto val="1"/>
        <c:lblOffset val="100"/>
        <c:baseTimeUnit val="months"/>
      </c:dateAx>
      <c:valAx>
        <c:axId val="39344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3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4</c:v>
                </c:pt>
                <c:pt idx="7">
                  <c:v>6</c:v>
                </c:pt>
                <c:pt idx="8">
                  <c:v>7</c:v>
                </c:pt>
                <c:pt idx="9">
                  <c:v>7</c:v>
                </c:pt>
                <c:pt idx="10">
                  <c:v>7</c:v>
                </c:pt>
                <c:pt idx="11">
                  <c:v>8</c:v>
                </c:pt>
              </c:numCache>
            </c:numRef>
          </c:val>
          <c:extLst>
            <c:ext xmlns:c16="http://schemas.microsoft.com/office/drawing/2014/chart" uri="{C3380CC4-5D6E-409C-BE32-E72D297353CC}">
              <c16:uniqueId val="{00000000-C3A1-4A4A-AD96-035270115000}"/>
            </c:ext>
          </c:extLst>
        </c:ser>
        <c:dLbls>
          <c:showLegendKey val="0"/>
          <c:showVal val="0"/>
          <c:showCatName val="0"/>
          <c:showSerName val="0"/>
          <c:showPercent val="0"/>
          <c:showBubbleSize val="0"/>
        </c:dLbls>
        <c:gapWidth val="219"/>
        <c:overlap val="-27"/>
        <c:axId val="397671008"/>
        <c:axId val="397673632"/>
      </c:barChart>
      <c:dateAx>
        <c:axId val="39767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3632"/>
        <c:crosses val="autoZero"/>
        <c:auto val="1"/>
        <c:lblOffset val="100"/>
        <c:baseTimeUnit val="months"/>
      </c:dateAx>
      <c:valAx>
        <c:axId val="39767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64</c:v>
                </c:pt>
                <c:pt idx="7">
                  <c:v>88</c:v>
                </c:pt>
                <c:pt idx="8">
                  <c:v>89</c:v>
                </c:pt>
                <c:pt idx="9">
                  <c:v>128</c:v>
                </c:pt>
                <c:pt idx="10">
                  <c:v>94</c:v>
                </c:pt>
                <c:pt idx="11">
                  <c:v>113</c:v>
                </c:pt>
              </c:numCache>
            </c:numRef>
          </c:val>
          <c:extLst>
            <c:ext xmlns:c16="http://schemas.microsoft.com/office/drawing/2014/chart" uri="{C3380CC4-5D6E-409C-BE32-E72D297353CC}">
              <c16:uniqueId val="{00000000-DFE2-44BF-979E-D09F455A6301}"/>
            </c:ext>
          </c:extLst>
        </c:ser>
        <c:dLbls>
          <c:showLegendKey val="0"/>
          <c:showVal val="0"/>
          <c:showCatName val="0"/>
          <c:showSerName val="0"/>
          <c:showPercent val="0"/>
          <c:showBubbleSize val="0"/>
        </c:dLbls>
        <c:gapWidth val="219"/>
        <c:overlap val="-27"/>
        <c:axId val="389585048"/>
        <c:axId val="389585704"/>
      </c:barChart>
      <c:catAx>
        <c:axId val="38958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85704"/>
        <c:crosses val="autoZero"/>
        <c:auto val="1"/>
        <c:lblAlgn val="ctr"/>
        <c:lblOffset val="100"/>
        <c:noMultiLvlLbl val="0"/>
      </c:catAx>
      <c:valAx>
        <c:axId val="38958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8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2837</c:v>
                </c:pt>
                <c:pt idx="7">
                  <c:v>2278</c:v>
                </c:pt>
                <c:pt idx="8">
                  <c:v>2431</c:v>
                </c:pt>
                <c:pt idx="9">
                  <c:v>2737</c:v>
                </c:pt>
                <c:pt idx="10">
                  <c:v>2267</c:v>
                </c:pt>
                <c:pt idx="11">
                  <c:v>2228</c:v>
                </c:pt>
              </c:numCache>
            </c:numRef>
          </c:val>
          <c:extLst>
            <c:ext xmlns:c16="http://schemas.microsoft.com/office/drawing/2014/chart" uri="{C3380CC4-5D6E-409C-BE32-E72D297353CC}">
              <c16:uniqueId val="{00000000-4C30-4CC0-B651-8865E84C5790}"/>
            </c:ext>
          </c:extLst>
        </c:ser>
        <c:dLbls>
          <c:showLegendKey val="0"/>
          <c:showVal val="0"/>
          <c:showCatName val="0"/>
          <c:showSerName val="0"/>
          <c:showPercent val="0"/>
          <c:showBubbleSize val="0"/>
        </c:dLbls>
        <c:gapWidth val="219"/>
        <c:overlap val="-27"/>
        <c:axId val="389099784"/>
        <c:axId val="389103064"/>
      </c:barChart>
      <c:dateAx>
        <c:axId val="38909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03064"/>
        <c:crosses val="autoZero"/>
        <c:auto val="1"/>
        <c:lblOffset val="100"/>
        <c:baseTimeUnit val="months"/>
      </c:dateAx>
      <c:valAx>
        <c:axId val="38910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9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3</c:v>
                </c:pt>
                <c:pt idx="7">
                  <c:v>2</c:v>
                </c:pt>
                <c:pt idx="8">
                  <c:v>6</c:v>
                </c:pt>
                <c:pt idx="9">
                  <c:v>3</c:v>
                </c:pt>
                <c:pt idx="10">
                  <c:v>2</c:v>
                </c:pt>
                <c:pt idx="11">
                  <c:v>4</c:v>
                </c:pt>
              </c:numCache>
            </c:numRef>
          </c:val>
          <c:extLst>
            <c:ext xmlns:c16="http://schemas.microsoft.com/office/drawing/2014/chart" uri="{C3380CC4-5D6E-409C-BE32-E72D297353CC}">
              <c16:uniqueId val="{00000000-F909-418A-B8A2-F5009F80C414}"/>
            </c:ext>
          </c:extLst>
        </c:ser>
        <c:dLbls>
          <c:showLegendKey val="0"/>
          <c:showVal val="0"/>
          <c:showCatName val="0"/>
          <c:showSerName val="0"/>
          <c:showPercent val="0"/>
          <c:showBubbleSize val="0"/>
        </c:dLbls>
        <c:gapWidth val="219"/>
        <c:overlap val="-27"/>
        <c:axId val="494343840"/>
        <c:axId val="389100440"/>
      </c:barChart>
      <c:dateAx>
        <c:axId val="49434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00440"/>
        <c:crosses val="autoZero"/>
        <c:auto val="1"/>
        <c:lblOffset val="100"/>
        <c:baseTimeUnit val="months"/>
      </c:dateAx>
      <c:valAx>
        <c:axId val="38910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4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1</c:v>
                </c:pt>
                <c:pt idx="10">
                  <c:v>0</c:v>
                </c:pt>
                <c:pt idx="11">
                  <c:v>1</c:v>
                </c:pt>
              </c:numCache>
            </c:numRef>
          </c:val>
          <c:extLst>
            <c:ext xmlns:c16="http://schemas.microsoft.com/office/drawing/2014/chart" uri="{C3380CC4-5D6E-409C-BE32-E72D297353CC}">
              <c16:uniqueId val="{00000000-E2CF-42C3-953A-08FC4610E4B6}"/>
            </c:ext>
          </c:extLst>
        </c:ser>
        <c:dLbls>
          <c:showLegendKey val="0"/>
          <c:showVal val="0"/>
          <c:showCatName val="0"/>
          <c:showSerName val="0"/>
          <c:showPercent val="0"/>
          <c:showBubbleSize val="0"/>
        </c:dLbls>
        <c:gapWidth val="219"/>
        <c:overlap val="-27"/>
        <c:axId val="495971760"/>
        <c:axId val="495979960"/>
      </c:barChart>
      <c:dateAx>
        <c:axId val="49597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79960"/>
        <c:crosses val="autoZero"/>
        <c:auto val="1"/>
        <c:lblOffset val="100"/>
        <c:baseTimeUnit val="months"/>
      </c:dateAx>
      <c:valAx>
        <c:axId val="49597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7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2</c:v>
                </c:pt>
                <c:pt idx="4">
                  <c:v>9</c:v>
                </c:pt>
                <c:pt idx="5">
                  <c:v>5</c:v>
                </c:pt>
                <c:pt idx="6">
                  <c:v>6</c:v>
                </c:pt>
                <c:pt idx="7">
                  <c:v>9</c:v>
                </c:pt>
                <c:pt idx="8">
                  <c:v>9</c:v>
                </c:pt>
                <c:pt idx="9">
                  <c:v>28</c:v>
                </c:pt>
                <c:pt idx="10">
                  <c:v>11</c:v>
                </c:pt>
                <c:pt idx="11">
                  <c:v>13</c:v>
                </c:pt>
              </c:numCache>
            </c:numRef>
          </c:val>
          <c:extLst>
            <c:ext xmlns:c16="http://schemas.microsoft.com/office/drawing/2014/chart" uri="{C3380CC4-5D6E-409C-BE32-E72D297353CC}">
              <c16:uniqueId val="{00000000-9543-4DEC-B806-EDEF156C7192}"/>
            </c:ext>
          </c:extLst>
        </c:ser>
        <c:dLbls>
          <c:showLegendKey val="0"/>
          <c:showVal val="0"/>
          <c:showCatName val="0"/>
          <c:showSerName val="0"/>
          <c:showPercent val="0"/>
          <c:showBubbleSize val="0"/>
        </c:dLbls>
        <c:gapWidth val="219"/>
        <c:overlap val="-27"/>
        <c:axId val="495973400"/>
        <c:axId val="495978320"/>
      </c:barChart>
      <c:catAx>
        <c:axId val="495973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78320"/>
        <c:crosses val="autoZero"/>
        <c:auto val="1"/>
        <c:lblAlgn val="ctr"/>
        <c:lblOffset val="100"/>
        <c:noMultiLvlLbl val="0"/>
      </c:catAx>
      <c:valAx>
        <c:axId val="49597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7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120</c:v>
                </c:pt>
                <c:pt idx="7">
                  <c:v>137</c:v>
                </c:pt>
                <c:pt idx="8">
                  <c:v>135</c:v>
                </c:pt>
                <c:pt idx="9">
                  <c:v>248</c:v>
                </c:pt>
                <c:pt idx="10">
                  <c:v>-262</c:v>
                </c:pt>
                <c:pt idx="11">
                  <c:v>89</c:v>
                </c:pt>
              </c:numCache>
            </c:numRef>
          </c:val>
          <c:extLst>
            <c:ext xmlns:c16="http://schemas.microsoft.com/office/drawing/2014/chart" uri="{C3380CC4-5D6E-409C-BE32-E72D297353CC}">
              <c16:uniqueId val="{00000000-D722-4CB0-8AE6-1979AB885609}"/>
            </c:ext>
          </c:extLst>
        </c:ser>
        <c:dLbls>
          <c:showLegendKey val="0"/>
          <c:showVal val="0"/>
          <c:showCatName val="0"/>
          <c:showSerName val="0"/>
          <c:showPercent val="0"/>
          <c:showBubbleSize val="0"/>
        </c:dLbls>
        <c:gapWidth val="219"/>
        <c:overlap val="-27"/>
        <c:axId val="495969792"/>
        <c:axId val="495962904"/>
      </c:barChart>
      <c:dateAx>
        <c:axId val="49596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62904"/>
        <c:crosses val="autoZero"/>
        <c:auto val="1"/>
        <c:lblOffset val="100"/>
        <c:baseTimeUnit val="months"/>
      </c:dateAx>
      <c:valAx>
        <c:axId val="49596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6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50</c:v>
                </c:pt>
                <c:pt idx="1">
                  <c:v>50</c:v>
                </c:pt>
                <c:pt idx="2">
                  <c:v>50</c:v>
                </c:pt>
                <c:pt idx="3">
                  <c:v>29</c:v>
                </c:pt>
                <c:pt idx="4">
                  <c:v>52</c:v>
                </c:pt>
                <c:pt idx="5">
                  <c:v>50</c:v>
                </c:pt>
                <c:pt idx="6">
                  <c:v>30</c:v>
                </c:pt>
                <c:pt idx="7">
                  <c:v>40</c:v>
                </c:pt>
                <c:pt idx="8">
                  <c:v>47</c:v>
                </c:pt>
                <c:pt idx="9">
                  <c:v>53</c:v>
                </c:pt>
                <c:pt idx="10">
                  <c:v>41</c:v>
                </c:pt>
                <c:pt idx="11">
                  <c:v>47</c:v>
                </c:pt>
              </c:numCache>
            </c:numRef>
          </c:val>
          <c:extLst>
            <c:ext xmlns:c16="http://schemas.microsoft.com/office/drawing/2014/chart" uri="{C3380CC4-5D6E-409C-BE32-E72D297353CC}">
              <c16:uniqueId val="{00000000-9BF5-4E56-9ED2-30DFBD7A57D3}"/>
            </c:ext>
          </c:extLst>
        </c:ser>
        <c:dLbls>
          <c:showLegendKey val="0"/>
          <c:showVal val="0"/>
          <c:showCatName val="0"/>
          <c:showSerName val="0"/>
          <c:showPercent val="0"/>
          <c:showBubbleSize val="0"/>
        </c:dLbls>
        <c:gapWidth val="219"/>
        <c:overlap val="-27"/>
        <c:axId val="397674288"/>
        <c:axId val="397674616"/>
      </c:barChart>
      <c:catAx>
        <c:axId val="39767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4616"/>
        <c:crosses val="autoZero"/>
        <c:auto val="1"/>
        <c:lblAlgn val="ctr"/>
        <c:lblOffset val="100"/>
        <c:noMultiLvlLbl val="0"/>
      </c:catAx>
      <c:valAx>
        <c:axId val="39767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551</c:v>
                </c:pt>
                <c:pt idx="1">
                  <c:v>657</c:v>
                </c:pt>
                <c:pt idx="2">
                  <c:v>711</c:v>
                </c:pt>
                <c:pt idx="3">
                  <c:v>351</c:v>
                </c:pt>
                <c:pt idx="4">
                  <c:v>684</c:v>
                </c:pt>
                <c:pt idx="5">
                  <c:v>601</c:v>
                </c:pt>
                <c:pt idx="6">
                  <c:v>362</c:v>
                </c:pt>
                <c:pt idx="7">
                  <c:v>530</c:v>
                </c:pt>
                <c:pt idx="8">
                  <c:v>620</c:v>
                </c:pt>
                <c:pt idx="9">
                  <c:v>802</c:v>
                </c:pt>
                <c:pt idx="10">
                  <c:v>498</c:v>
                </c:pt>
                <c:pt idx="11">
                  <c:v>622</c:v>
                </c:pt>
              </c:numCache>
            </c:numRef>
          </c:val>
          <c:extLst>
            <c:ext xmlns:c16="http://schemas.microsoft.com/office/drawing/2014/chart" uri="{C3380CC4-5D6E-409C-BE32-E72D297353CC}">
              <c16:uniqueId val="{00000000-4D3C-49E6-B0A5-F8084AA6B973}"/>
            </c:ext>
          </c:extLst>
        </c:ser>
        <c:dLbls>
          <c:showLegendKey val="0"/>
          <c:showVal val="0"/>
          <c:showCatName val="0"/>
          <c:showSerName val="0"/>
          <c:showPercent val="0"/>
          <c:showBubbleSize val="0"/>
        </c:dLbls>
        <c:gapWidth val="219"/>
        <c:overlap val="-27"/>
        <c:axId val="517136480"/>
        <c:axId val="517131888"/>
      </c:barChart>
      <c:catAx>
        <c:axId val="51713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131888"/>
        <c:crosses val="autoZero"/>
        <c:auto val="1"/>
        <c:lblAlgn val="ctr"/>
        <c:lblOffset val="100"/>
        <c:noMultiLvlLbl val="0"/>
      </c:catAx>
      <c:valAx>
        <c:axId val="51713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13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26065</c:v>
                </c:pt>
                <c:pt idx="7">
                  <c:v>21076</c:v>
                </c:pt>
                <c:pt idx="8">
                  <c:v>22916</c:v>
                </c:pt>
                <c:pt idx="9">
                  <c:v>23529</c:v>
                </c:pt>
                <c:pt idx="10">
                  <c:v>35051</c:v>
                </c:pt>
                <c:pt idx="11">
                  <c:v>22060</c:v>
                </c:pt>
                <c:pt idx="12">
                  <c:v>22791</c:v>
                </c:pt>
              </c:numCache>
            </c:numRef>
          </c:val>
          <c:extLst>
            <c:ext xmlns:c16="http://schemas.microsoft.com/office/drawing/2014/chart" uri="{C3380CC4-5D6E-409C-BE32-E72D297353CC}">
              <c16:uniqueId val="{00000000-50A3-40AA-9023-76FD3C83EDC8}"/>
            </c:ext>
          </c:extLst>
        </c:ser>
        <c:dLbls>
          <c:showLegendKey val="0"/>
          <c:showVal val="0"/>
          <c:showCatName val="0"/>
          <c:showSerName val="0"/>
          <c:showPercent val="0"/>
          <c:showBubbleSize val="0"/>
        </c:dLbls>
        <c:gapWidth val="219"/>
        <c:overlap val="-27"/>
        <c:axId val="517130576"/>
        <c:axId val="517138448"/>
      </c:barChart>
      <c:catAx>
        <c:axId val="51713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138448"/>
        <c:crosses val="autoZero"/>
        <c:auto val="1"/>
        <c:lblAlgn val="ctr"/>
        <c:lblOffset val="100"/>
        <c:noMultiLvlLbl val="0"/>
      </c:catAx>
      <c:valAx>
        <c:axId val="51713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13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2</c:v>
                </c:pt>
                <c:pt idx="7">
                  <c:v>5</c:v>
                </c:pt>
                <c:pt idx="8">
                  <c:v>5</c:v>
                </c:pt>
                <c:pt idx="9">
                  <c:v>5</c:v>
                </c:pt>
                <c:pt idx="10">
                  <c:v>4</c:v>
                </c:pt>
                <c:pt idx="11">
                  <c:v>7</c:v>
                </c:pt>
              </c:numCache>
            </c:numRef>
          </c:val>
          <c:extLst>
            <c:ext xmlns:c16="http://schemas.microsoft.com/office/drawing/2014/chart" uri="{C3380CC4-5D6E-409C-BE32-E72D297353CC}">
              <c16:uniqueId val="{00000000-5F94-4FCA-9F09-76FD16098A49}"/>
            </c:ext>
          </c:extLst>
        </c:ser>
        <c:dLbls>
          <c:showLegendKey val="0"/>
          <c:showVal val="0"/>
          <c:showCatName val="0"/>
          <c:showSerName val="0"/>
          <c:showPercent val="0"/>
          <c:showBubbleSize val="0"/>
        </c:dLbls>
        <c:gapWidth val="219"/>
        <c:overlap val="-27"/>
        <c:axId val="518679512"/>
        <c:axId val="518671312"/>
      </c:barChart>
      <c:dateAx>
        <c:axId val="51867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71312"/>
        <c:crosses val="autoZero"/>
        <c:auto val="1"/>
        <c:lblOffset val="100"/>
        <c:baseTimeUnit val="months"/>
      </c:dateAx>
      <c:valAx>
        <c:axId val="51867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7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7</c:v>
                </c:pt>
                <c:pt idx="6">
                  <c:v>5</c:v>
                </c:pt>
                <c:pt idx="7">
                  <c:v>7</c:v>
                </c:pt>
                <c:pt idx="8">
                  <c:v>9</c:v>
                </c:pt>
                <c:pt idx="9">
                  <c:v>9</c:v>
                </c:pt>
                <c:pt idx="10">
                  <c:v>7</c:v>
                </c:pt>
                <c:pt idx="11">
                  <c:v>7</c:v>
                </c:pt>
              </c:numCache>
            </c:numRef>
          </c:val>
          <c:extLst>
            <c:ext xmlns:c16="http://schemas.microsoft.com/office/drawing/2014/chart" uri="{C3380CC4-5D6E-409C-BE32-E72D297353CC}">
              <c16:uniqueId val="{00000000-E04E-4F8C-9E01-F5761D79576D}"/>
            </c:ext>
          </c:extLst>
        </c:ser>
        <c:dLbls>
          <c:showLegendKey val="0"/>
          <c:showVal val="0"/>
          <c:showCatName val="0"/>
          <c:showSerName val="0"/>
          <c:showPercent val="0"/>
          <c:showBubbleSize val="0"/>
        </c:dLbls>
        <c:gapWidth val="219"/>
        <c:overlap val="-27"/>
        <c:axId val="518679184"/>
        <c:axId val="518673936"/>
      </c:barChart>
      <c:dateAx>
        <c:axId val="51867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73936"/>
        <c:crosses val="autoZero"/>
        <c:auto val="1"/>
        <c:lblOffset val="100"/>
        <c:baseTimeUnit val="months"/>
      </c:dateAx>
      <c:valAx>
        <c:axId val="51867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7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60</c:v>
                </c:pt>
                <c:pt idx="7">
                  <c:v>88</c:v>
                </c:pt>
                <c:pt idx="8">
                  <c:v>114</c:v>
                </c:pt>
                <c:pt idx="9">
                  <c:v>138</c:v>
                </c:pt>
                <c:pt idx="10">
                  <c:v>84</c:v>
                </c:pt>
                <c:pt idx="11">
                  <c:v>90</c:v>
                </c:pt>
              </c:numCache>
            </c:numRef>
          </c:val>
          <c:extLst>
            <c:ext xmlns:c16="http://schemas.microsoft.com/office/drawing/2014/chart" uri="{C3380CC4-5D6E-409C-BE32-E72D297353CC}">
              <c16:uniqueId val="{00000000-85DB-4A19-B4F2-BEFC8744E08A}"/>
            </c:ext>
          </c:extLst>
        </c:ser>
        <c:dLbls>
          <c:showLegendKey val="0"/>
          <c:showVal val="0"/>
          <c:showCatName val="0"/>
          <c:showSerName val="0"/>
          <c:showPercent val="0"/>
          <c:showBubbleSize val="0"/>
        </c:dLbls>
        <c:gapWidth val="219"/>
        <c:overlap val="-27"/>
        <c:axId val="518688368"/>
        <c:axId val="518690008"/>
      </c:barChart>
      <c:catAx>
        <c:axId val="51868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90008"/>
        <c:crosses val="autoZero"/>
        <c:auto val="1"/>
        <c:lblAlgn val="ctr"/>
        <c:lblOffset val="100"/>
        <c:noMultiLvlLbl val="0"/>
      </c:catAx>
      <c:valAx>
        <c:axId val="51869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8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pt idx="6">
                  <c:v>1183</c:v>
                </c:pt>
                <c:pt idx="7">
                  <c:v>1791</c:v>
                </c:pt>
                <c:pt idx="8">
                  <c:v>1817</c:v>
                </c:pt>
                <c:pt idx="9">
                  <c:v>1943</c:v>
                </c:pt>
                <c:pt idx="10">
                  <c:v>1718</c:v>
                </c:pt>
                <c:pt idx="11">
                  <c:v>1372</c:v>
                </c:pt>
              </c:numCache>
            </c:numRef>
          </c:val>
          <c:extLst>
            <c:ext xmlns:c16="http://schemas.microsoft.com/office/drawing/2014/chart" uri="{C3380CC4-5D6E-409C-BE32-E72D297353CC}">
              <c16:uniqueId val="{00000000-506B-429E-BC36-71011DE4B632}"/>
            </c:ext>
          </c:extLst>
        </c:ser>
        <c:dLbls>
          <c:showLegendKey val="0"/>
          <c:showVal val="0"/>
          <c:showCatName val="0"/>
          <c:showSerName val="0"/>
          <c:showPercent val="0"/>
          <c:showBubbleSize val="0"/>
        </c:dLbls>
        <c:gapWidth val="219"/>
        <c:overlap val="-27"/>
        <c:axId val="518690664"/>
        <c:axId val="518690992"/>
      </c:barChart>
      <c:dateAx>
        <c:axId val="51869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90992"/>
        <c:crosses val="autoZero"/>
        <c:auto val="1"/>
        <c:lblOffset val="100"/>
        <c:baseTimeUnit val="months"/>
      </c:dateAx>
      <c:valAx>
        <c:axId val="51869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9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AF76-3385-40A0-A0E9-B5EDABA55E6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ADC592C-58CA-4B67-89B0-BB57E755466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68759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78AB-CFF1-4E21-B7CD-6927DDF5B3B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4A1B408-EACA-43F0-8044-1966D8C71393}"/>
              </a:ext>
            </a:extLst>
          </p:cNvPr>
          <p:cNvGraphicFramePr>
            <a:graphicFrameLocks noGrp="1"/>
          </p:cNvGraphicFramePr>
          <p:nvPr>
            <p:ph type="chart" sz="quarter" idx="13"/>
            <p:extLst>
              <p:ext uri="{D42A27DB-BD31-4B8C-83A1-F6EECF244321}">
                <p14:modId xmlns:p14="http://schemas.microsoft.com/office/powerpoint/2010/main" val="91504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C5BDC6-D2BE-4AC7-BC82-8C3BD2FE5DE6}"/>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CDC4077A-FF18-491F-9516-80AD4F2C2C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73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D2CDE-9E52-450C-80AA-BE2352F3F920}"/>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1DD950A-61C3-4670-ABFC-476914DE15B0}"/>
              </a:ext>
            </a:extLst>
          </p:cNvPr>
          <p:cNvGraphicFramePr>
            <a:graphicFrameLocks noGrp="1"/>
          </p:cNvGraphicFramePr>
          <p:nvPr>
            <p:ph type="tbl" sz="quarter" idx="13"/>
            <p:extLst>
              <p:ext uri="{D42A27DB-BD31-4B8C-83A1-F6EECF244321}">
                <p14:modId xmlns:p14="http://schemas.microsoft.com/office/powerpoint/2010/main" val="3008917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12845359"/>
                    </a:ext>
                  </a:extLst>
                </a:gridCol>
                <a:gridCol w="905256">
                  <a:extLst>
                    <a:ext uri="{9D8B030D-6E8A-4147-A177-3AD203B41FA5}">
                      <a16:colId xmlns:a16="http://schemas.microsoft.com/office/drawing/2014/main" val="788919272"/>
                    </a:ext>
                  </a:extLst>
                </a:gridCol>
                <a:gridCol w="905256">
                  <a:extLst>
                    <a:ext uri="{9D8B030D-6E8A-4147-A177-3AD203B41FA5}">
                      <a16:colId xmlns:a16="http://schemas.microsoft.com/office/drawing/2014/main" val="969080456"/>
                    </a:ext>
                  </a:extLst>
                </a:gridCol>
                <a:gridCol w="905256">
                  <a:extLst>
                    <a:ext uri="{9D8B030D-6E8A-4147-A177-3AD203B41FA5}">
                      <a16:colId xmlns:a16="http://schemas.microsoft.com/office/drawing/2014/main" val="63863688"/>
                    </a:ext>
                  </a:extLst>
                </a:gridCol>
                <a:gridCol w="905256">
                  <a:extLst>
                    <a:ext uri="{9D8B030D-6E8A-4147-A177-3AD203B41FA5}">
                      <a16:colId xmlns:a16="http://schemas.microsoft.com/office/drawing/2014/main" val="2022412466"/>
                    </a:ext>
                  </a:extLst>
                </a:gridCol>
                <a:gridCol w="905256">
                  <a:extLst>
                    <a:ext uri="{9D8B030D-6E8A-4147-A177-3AD203B41FA5}">
                      <a16:colId xmlns:a16="http://schemas.microsoft.com/office/drawing/2014/main" val="1193793771"/>
                    </a:ext>
                  </a:extLst>
                </a:gridCol>
                <a:gridCol w="905256">
                  <a:extLst>
                    <a:ext uri="{9D8B030D-6E8A-4147-A177-3AD203B41FA5}">
                      <a16:colId xmlns:a16="http://schemas.microsoft.com/office/drawing/2014/main" val="2189524116"/>
                    </a:ext>
                  </a:extLst>
                </a:gridCol>
                <a:gridCol w="905256">
                  <a:extLst>
                    <a:ext uri="{9D8B030D-6E8A-4147-A177-3AD203B41FA5}">
                      <a16:colId xmlns:a16="http://schemas.microsoft.com/office/drawing/2014/main" val="2397618469"/>
                    </a:ext>
                  </a:extLst>
                </a:gridCol>
                <a:gridCol w="905256">
                  <a:extLst>
                    <a:ext uri="{9D8B030D-6E8A-4147-A177-3AD203B41FA5}">
                      <a16:colId xmlns:a16="http://schemas.microsoft.com/office/drawing/2014/main" val="32949430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56646"/>
                  </a:ext>
                </a:extLst>
              </a:tr>
              <a:tr h="370840">
                <a:tc>
                  <a:txBody>
                    <a:bodyPr/>
                    <a:lstStyle/>
                    <a:p>
                      <a:r>
                        <a:rPr lang="en-US" sz="1000"/>
                        <a:t>495</a:t>
                      </a:r>
                    </a:p>
                  </a:txBody>
                  <a:tcPr/>
                </a:tc>
                <a:tc>
                  <a:txBody>
                    <a:bodyPr/>
                    <a:lstStyle/>
                    <a:p>
                      <a:r>
                        <a:rPr lang="en-US" sz="1000"/>
                        <a:t>-1</a:t>
                      </a:r>
                    </a:p>
                  </a:txBody>
                  <a:tcPr/>
                </a:tc>
                <a:tc>
                  <a:txBody>
                    <a:bodyPr/>
                    <a:lstStyle/>
                    <a:p>
                      <a:r>
                        <a:rPr lang="en-US" sz="1000"/>
                        <a:t>12</a:t>
                      </a:r>
                    </a:p>
                  </a:txBody>
                  <a:tcPr/>
                </a:tc>
                <a:tc>
                  <a:txBody>
                    <a:bodyPr/>
                    <a:lstStyle/>
                    <a:p>
                      <a:r>
                        <a:rPr lang="en-US" sz="1000"/>
                        <a:t>99</a:t>
                      </a:r>
                    </a:p>
                  </a:txBody>
                  <a:tcPr/>
                </a:tc>
                <a:tc>
                  <a:txBody>
                    <a:bodyPr/>
                    <a:lstStyle/>
                    <a:p>
                      <a:r>
                        <a:rPr lang="en-US" sz="1000"/>
                        <a:t>12</a:t>
                      </a:r>
                    </a:p>
                  </a:txBody>
                  <a:tcPr/>
                </a:tc>
                <a:tc>
                  <a:txBody>
                    <a:bodyPr/>
                    <a:lstStyle/>
                    <a:p>
                      <a:r>
                        <a:rPr lang="en-US" sz="1000"/>
                        <a:t>2</a:t>
                      </a:r>
                    </a:p>
                  </a:txBody>
                  <a:tcPr/>
                </a:tc>
                <a:tc>
                  <a:txBody>
                    <a:bodyPr/>
                    <a:lstStyle/>
                    <a:p>
                      <a:r>
                        <a:rPr lang="en-US" sz="1000"/>
                        <a:t>0</a:t>
                      </a:r>
                    </a:p>
                  </a:txBody>
                  <a:tcPr/>
                </a:tc>
                <a:tc>
                  <a:txBody>
                    <a:bodyPr/>
                    <a:lstStyle/>
                    <a:p>
                      <a:r>
                        <a:rPr lang="en-US" sz="1000"/>
                        <a:t>1.9024 %</a:t>
                      </a:r>
                    </a:p>
                  </a:txBody>
                  <a:tcPr/>
                </a:tc>
                <a:tc>
                  <a:txBody>
                    <a:bodyPr/>
                    <a:lstStyle/>
                    <a:p>
                      <a:r>
                        <a:rPr lang="en-US" sz="1000"/>
                        <a:t>0.0 %</a:t>
                      </a:r>
                    </a:p>
                  </a:txBody>
                  <a:tcPr/>
                </a:tc>
                <a:extLst>
                  <a:ext uri="{0D108BD9-81ED-4DB2-BD59-A6C34878D82A}">
                    <a16:rowId xmlns:a16="http://schemas.microsoft.com/office/drawing/2014/main" val="4006060845"/>
                  </a:ext>
                </a:extLst>
              </a:tr>
            </a:tbl>
          </a:graphicData>
        </a:graphic>
      </p:graphicFrame>
      <p:sp>
        <p:nvSpPr>
          <p:cNvPr id="4" name="Text Placeholder 3">
            <a:extLst>
              <a:ext uri="{FF2B5EF4-FFF2-40B4-BE49-F238E27FC236}">
                <a16:creationId xmlns:a16="http://schemas.microsoft.com/office/drawing/2014/main" id="{F3A9A34F-0EB4-4F6F-B8E4-3579B2E0AE4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996830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41CD1-27EF-4409-AFC2-7032C258C60A}"/>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53A20509-86ED-42C6-8F4D-93F65921873E}"/>
              </a:ext>
            </a:extLst>
          </p:cNvPr>
          <p:cNvGraphicFramePr>
            <a:graphicFrameLocks noGrp="1"/>
          </p:cNvGraphicFramePr>
          <p:nvPr>
            <p:ph type="chart" sz="quarter" idx="13"/>
            <p:extLst>
              <p:ext uri="{D42A27DB-BD31-4B8C-83A1-F6EECF244321}">
                <p14:modId xmlns:p14="http://schemas.microsoft.com/office/powerpoint/2010/main" val="277029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F380D-E803-4DE5-855B-5480347CDA0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C9ECD04-87C0-4BD4-8BB2-B23175704B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305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C1E63-8592-48E4-BF7A-093FC2BBF60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A79293C8-1626-4F2C-8A87-55C36CFFFE00}"/>
              </a:ext>
            </a:extLst>
          </p:cNvPr>
          <p:cNvGraphicFramePr>
            <a:graphicFrameLocks noGrp="1"/>
          </p:cNvGraphicFramePr>
          <p:nvPr>
            <p:ph type="chart" sz="quarter" idx="13"/>
            <p:extLst>
              <p:ext uri="{D42A27DB-BD31-4B8C-83A1-F6EECF244321}">
                <p14:modId xmlns:p14="http://schemas.microsoft.com/office/powerpoint/2010/main" val="3179506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EB618-7108-4550-81F0-93E965A5C40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94B19AE-F70D-4864-B13E-1ECB7D8BD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161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C0BAD-E214-456B-9A7A-E0684205E0A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8EE0AB4-14B3-4F27-9AA1-53D317A2225E}"/>
              </a:ext>
            </a:extLst>
          </p:cNvPr>
          <p:cNvGraphicFramePr>
            <a:graphicFrameLocks noGrp="1"/>
          </p:cNvGraphicFramePr>
          <p:nvPr>
            <p:ph type="chart" sz="quarter" idx="13"/>
            <p:extLst>
              <p:ext uri="{D42A27DB-BD31-4B8C-83A1-F6EECF244321}">
                <p14:modId xmlns:p14="http://schemas.microsoft.com/office/powerpoint/2010/main" val="2669685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BD353-093C-4816-A83C-59D50256E26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B763560-4D02-4DFE-AFE8-031B458B1E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7928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37C0-C194-446C-A29C-A732D261FE94}"/>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8DE29192-99FD-4808-9C80-0DEF71E1C4C9}"/>
              </a:ext>
            </a:extLst>
          </p:cNvPr>
          <p:cNvGraphicFramePr>
            <a:graphicFrameLocks noGrp="1"/>
          </p:cNvGraphicFramePr>
          <p:nvPr>
            <p:ph type="chart" sz="quarter" idx="13"/>
            <p:extLst>
              <p:ext uri="{D42A27DB-BD31-4B8C-83A1-F6EECF244321}">
                <p14:modId xmlns:p14="http://schemas.microsoft.com/office/powerpoint/2010/main" val="2318951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5B2C84-F3EF-4CD7-843E-571C90174C6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414EA07-E05A-4EF5-BA06-6767AB44B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93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43A10-025F-468B-BD61-9D5FCBFB5B1A}"/>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338812F3-5D33-4AC6-89D6-9551085DF3FA}"/>
              </a:ext>
            </a:extLst>
          </p:cNvPr>
          <p:cNvGraphicFramePr>
            <a:graphicFrameLocks noGrp="1"/>
          </p:cNvGraphicFramePr>
          <p:nvPr>
            <p:ph type="tbl" sz="quarter" idx="13"/>
            <p:extLst>
              <p:ext uri="{D42A27DB-BD31-4B8C-83A1-F6EECF244321}">
                <p14:modId xmlns:p14="http://schemas.microsoft.com/office/powerpoint/2010/main" val="4093984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0996364"/>
                    </a:ext>
                  </a:extLst>
                </a:gridCol>
                <a:gridCol w="1481328">
                  <a:extLst>
                    <a:ext uri="{9D8B030D-6E8A-4147-A177-3AD203B41FA5}">
                      <a16:colId xmlns:a16="http://schemas.microsoft.com/office/drawing/2014/main" val="4124153730"/>
                    </a:ext>
                  </a:extLst>
                </a:gridCol>
                <a:gridCol w="329184">
                  <a:extLst>
                    <a:ext uri="{9D8B030D-6E8A-4147-A177-3AD203B41FA5}">
                      <a16:colId xmlns:a16="http://schemas.microsoft.com/office/drawing/2014/main" val="1087376905"/>
                    </a:ext>
                  </a:extLst>
                </a:gridCol>
                <a:gridCol w="329184">
                  <a:extLst>
                    <a:ext uri="{9D8B030D-6E8A-4147-A177-3AD203B41FA5}">
                      <a16:colId xmlns:a16="http://schemas.microsoft.com/office/drawing/2014/main" val="2302223991"/>
                    </a:ext>
                  </a:extLst>
                </a:gridCol>
                <a:gridCol w="329184">
                  <a:extLst>
                    <a:ext uri="{9D8B030D-6E8A-4147-A177-3AD203B41FA5}">
                      <a16:colId xmlns:a16="http://schemas.microsoft.com/office/drawing/2014/main" val="513339364"/>
                    </a:ext>
                  </a:extLst>
                </a:gridCol>
                <a:gridCol w="329184">
                  <a:extLst>
                    <a:ext uri="{9D8B030D-6E8A-4147-A177-3AD203B41FA5}">
                      <a16:colId xmlns:a16="http://schemas.microsoft.com/office/drawing/2014/main" val="1645858637"/>
                    </a:ext>
                  </a:extLst>
                </a:gridCol>
                <a:gridCol w="329184">
                  <a:extLst>
                    <a:ext uri="{9D8B030D-6E8A-4147-A177-3AD203B41FA5}">
                      <a16:colId xmlns:a16="http://schemas.microsoft.com/office/drawing/2014/main" val="662640339"/>
                    </a:ext>
                  </a:extLst>
                </a:gridCol>
                <a:gridCol w="329184">
                  <a:extLst>
                    <a:ext uri="{9D8B030D-6E8A-4147-A177-3AD203B41FA5}">
                      <a16:colId xmlns:a16="http://schemas.microsoft.com/office/drawing/2014/main" val="520470846"/>
                    </a:ext>
                  </a:extLst>
                </a:gridCol>
                <a:gridCol w="329184">
                  <a:extLst>
                    <a:ext uri="{9D8B030D-6E8A-4147-A177-3AD203B41FA5}">
                      <a16:colId xmlns:a16="http://schemas.microsoft.com/office/drawing/2014/main" val="2073209753"/>
                    </a:ext>
                  </a:extLst>
                </a:gridCol>
                <a:gridCol w="329184">
                  <a:extLst>
                    <a:ext uri="{9D8B030D-6E8A-4147-A177-3AD203B41FA5}">
                      <a16:colId xmlns:a16="http://schemas.microsoft.com/office/drawing/2014/main" val="3820263658"/>
                    </a:ext>
                  </a:extLst>
                </a:gridCol>
                <a:gridCol w="329184">
                  <a:extLst>
                    <a:ext uri="{9D8B030D-6E8A-4147-A177-3AD203B41FA5}">
                      <a16:colId xmlns:a16="http://schemas.microsoft.com/office/drawing/2014/main" val="3802788429"/>
                    </a:ext>
                  </a:extLst>
                </a:gridCol>
                <a:gridCol w="329184">
                  <a:extLst>
                    <a:ext uri="{9D8B030D-6E8A-4147-A177-3AD203B41FA5}">
                      <a16:colId xmlns:a16="http://schemas.microsoft.com/office/drawing/2014/main" val="2659295340"/>
                    </a:ext>
                  </a:extLst>
                </a:gridCol>
                <a:gridCol w="329184">
                  <a:extLst>
                    <a:ext uri="{9D8B030D-6E8A-4147-A177-3AD203B41FA5}">
                      <a16:colId xmlns:a16="http://schemas.microsoft.com/office/drawing/2014/main" val="2028550260"/>
                    </a:ext>
                  </a:extLst>
                </a:gridCol>
                <a:gridCol w="329184">
                  <a:extLst>
                    <a:ext uri="{9D8B030D-6E8A-4147-A177-3AD203B41FA5}">
                      <a16:colId xmlns:a16="http://schemas.microsoft.com/office/drawing/2014/main" val="2204478144"/>
                    </a:ext>
                  </a:extLst>
                </a:gridCol>
                <a:gridCol w="329184">
                  <a:extLst>
                    <a:ext uri="{9D8B030D-6E8A-4147-A177-3AD203B41FA5}">
                      <a16:colId xmlns:a16="http://schemas.microsoft.com/office/drawing/2014/main" val="918973939"/>
                    </a:ext>
                  </a:extLst>
                </a:gridCol>
                <a:gridCol w="329184">
                  <a:extLst>
                    <a:ext uri="{9D8B030D-6E8A-4147-A177-3AD203B41FA5}">
                      <a16:colId xmlns:a16="http://schemas.microsoft.com/office/drawing/2014/main" val="294618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728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- 2023-12-01 11:45:06</a:t>
                      </a:r>
                      <a:r>
                        <a:rPr kumimoji="0" lang="en-US" sz="1000" b="0" i="0" u="none" strike="noStrike" kern="1200" cap="none" spc="0" normalizeH="0" baseline="0" noProof="0">
                          <a:ln>
                            <a:noFill/>
                          </a:ln>
                          <a:solidFill>
                            <a:prstClr val="black"/>
                          </a:solidFill>
                          <a:effectLst/>
                          <a:uLnTx/>
                          <a:uFillTx/>
                          <a:latin typeface="Calibri"/>
                          <a:ea typeface="+mn-ea"/>
                          <a:cs typeface="+mn-cs"/>
                        </a:rPr>
                        <a:t>
 Last week, several TMA employees and their family members volunteered at Park East High School in New York City to help serve a delicious Thanksgiving feast to their students. We have supported Park East for many years and always enjoy being a part of this annual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https://quintly-eu-image-storage.s3.amazonaws.com/e33bbb9956bb05844e7317a82c09a400/061b2bc977c0bd29f8dbe9da191486ed.jpg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97791228"/>
                  </a:ext>
                </a:extLst>
              </a:tr>
            </a:tbl>
          </a:graphicData>
        </a:graphic>
      </p:graphicFrame>
      <p:sp>
        <p:nvSpPr>
          <p:cNvPr id="4" name="Text Placeholder 3">
            <a:extLst>
              <a:ext uri="{FF2B5EF4-FFF2-40B4-BE49-F238E27FC236}">
                <a16:creationId xmlns:a16="http://schemas.microsoft.com/office/drawing/2014/main" id="{A53B32D9-5B45-46B4-A5FF-95616CDCC54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851813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A91F-C466-46AF-BCDB-8A41F71B769E}"/>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0A6A2D2C-5B8E-4E48-B1EB-8713749AD205}"/>
              </a:ext>
            </a:extLst>
          </p:cNvPr>
          <p:cNvGraphicFramePr>
            <a:graphicFrameLocks noGrp="1"/>
          </p:cNvGraphicFramePr>
          <p:nvPr>
            <p:ph type="tbl" sz="quarter" idx="13"/>
            <p:extLst>
              <p:ext uri="{D42A27DB-BD31-4B8C-83A1-F6EECF244321}">
                <p14:modId xmlns:p14="http://schemas.microsoft.com/office/powerpoint/2010/main" val="16229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0455288"/>
                    </a:ext>
                  </a:extLst>
                </a:gridCol>
                <a:gridCol w="1481328">
                  <a:extLst>
                    <a:ext uri="{9D8B030D-6E8A-4147-A177-3AD203B41FA5}">
                      <a16:colId xmlns:a16="http://schemas.microsoft.com/office/drawing/2014/main" val="247507297"/>
                    </a:ext>
                  </a:extLst>
                </a:gridCol>
                <a:gridCol w="329184">
                  <a:extLst>
                    <a:ext uri="{9D8B030D-6E8A-4147-A177-3AD203B41FA5}">
                      <a16:colId xmlns:a16="http://schemas.microsoft.com/office/drawing/2014/main" val="1240927666"/>
                    </a:ext>
                  </a:extLst>
                </a:gridCol>
                <a:gridCol w="329184">
                  <a:extLst>
                    <a:ext uri="{9D8B030D-6E8A-4147-A177-3AD203B41FA5}">
                      <a16:colId xmlns:a16="http://schemas.microsoft.com/office/drawing/2014/main" val="1275150571"/>
                    </a:ext>
                  </a:extLst>
                </a:gridCol>
                <a:gridCol w="329184">
                  <a:extLst>
                    <a:ext uri="{9D8B030D-6E8A-4147-A177-3AD203B41FA5}">
                      <a16:colId xmlns:a16="http://schemas.microsoft.com/office/drawing/2014/main" val="1282611528"/>
                    </a:ext>
                  </a:extLst>
                </a:gridCol>
                <a:gridCol w="329184">
                  <a:extLst>
                    <a:ext uri="{9D8B030D-6E8A-4147-A177-3AD203B41FA5}">
                      <a16:colId xmlns:a16="http://schemas.microsoft.com/office/drawing/2014/main" val="3331651809"/>
                    </a:ext>
                  </a:extLst>
                </a:gridCol>
                <a:gridCol w="329184">
                  <a:extLst>
                    <a:ext uri="{9D8B030D-6E8A-4147-A177-3AD203B41FA5}">
                      <a16:colId xmlns:a16="http://schemas.microsoft.com/office/drawing/2014/main" val="2620498056"/>
                    </a:ext>
                  </a:extLst>
                </a:gridCol>
                <a:gridCol w="329184">
                  <a:extLst>
                    <a:ext uri="{9D8B030D-6E8A-4147-A177-3AD203B41FA5}">
                      <a16:colId xmlns:a16="http://schemas.microsoft.com/office/drawing/2014/main" val="2184885357"/>
                    </a:ext>
                  </a:extLst>
                </a:gridCol>
                <a:gridCol w="329184">
                  <a:extLst>
                    <a:ext uri="{9D8B030D-6E8A-4147-A177-3AD203B41FA5}">
                      <a16:colId xmlns:a16="http://schemas.microsoft.com/office/drawing/2014/main" val="511404186"/>
                    </a:ext>
                  </a:extLst>
                </a:gridCol>
                <a:gridCol w="329184">
                  <a:extLst>
                    <a:ext uri="{9D8B030D-6E8A-4147-A177-3AD203B41FA5}">
                      <a16:colId xmlns:a16="http://schemas.microsoft.com/office/drawing/2014/main" val="860020722"/>
                    </a:ext>
                  </a:extLst>
                </a:gridCol>
                <a:gridCol w="329184">
                  <a:extLst>
                    <a:ext uri="{9D8B030D-6E8A-4147-A177-3AD203B41FA5}">
                      <a16:colId xmlns:a16="http://schemas.microsoft.com/office/drawing/2014/main" val="671202615"/>
                    </a:ext>
                  </a:extLst>
                </a:gridCol>
                <a:gridCol w="329184">
                  <a:extLst>
                    <a:ext uri="{9D8B030D-6E8A-4147-A177-3AD203B41FA5}">
                      <a16:colId xmlns:a16="http://schemas.microsoft.com/office/drawing/2014/main" val="1824295631"/>
                    </a:ext>
                  </a:extLst>
                </a:gridCol>
                <a:gridCol w="329184">
                  <a:extLst>
                    <a:ext uri="{9D8B030D-6E8A-4147-A177-3AD203B41FA5}">
                      <a16:colId xmlns:a16="http://schemas.microsoft.com/office/drawing/2014/main" val="1442819513"/>
                    </a:ext>
                  </a:extLst>
                </a:gridCol>
                <a:gridCol w="329184">
                  <a:extLst>
                    <a:ext uri="{9D8B030D-6E8A-4147-A177-3AD203B41FA5}">
                      <a16:colId xmlns:a16="http://schemas.microsoft.com/office/drawing/2014/main" val="3931614888"/>
                    </a:ext>
                  </a:extLst>
                </a:gridCol>
                <a:gridCol w="329184">
                  <a:extLst>
                    <a:ext uri="{9D8B030D-6E8A-4147-A177-3AD203B41FA5}">
                      <a16:colId xmlns:a16="http://schemas.microsoft.com/office/drawing/2014/main" val="1990561149"/>
                    </a:ext>
                  </a:extLst>
                </a:gridCol>
                <a:gridCol w="329184">
                  <a:extLst>
                    <a:ext uri="{9D8B030D-6E8A-4147-A177-3AD203B41FA5}">
                      <a16:colId xmlns:a16="http://schemas.microsoft.com/office/drawing/2014/main" val="3172771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81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- 2023-12-22 10:00:40</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at 12 p.m. local time today and will resume normal business hours on Tuesday, December 26th. Wishing everyone a safe and happy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https://quintly-eu-image-storage.s3.amazonaws.com/e33bbb9956bb05844e7317a82c09a400/4f4743b1e6dfadbee3d6aa3860d19ed1.jpg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82911640"/>
                  </a:ext>
                </a:extLst>
              </a:tr>
            </a:tbl>
          </a:graphicData>
        </a:graphic>
      </p:graphicFrame>
      <p:sp>
        <p:nvSpPr>
          <p:cNvPr id="4" name="Text Placeholder 3">
            <a:extLst>
              <a:ext uri="{FF2B5EF4-FFF2-40B4-BE49-F238E27FC236}">
                <a16:creationId xmlns:a16="http://schemas.microsoft.com/office/drawing/2014/main" id="{7F5A2B2F-AF8E-4C21-9635-7199A640473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806426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60550-7BAF-493E-B5F9-74307962A079}"/>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D56F31E0-8718-4334-A6DA-6423DE7EF5F3}"/>
              </a:ext>
            </a:extLst>
          </p:cNvPr>
          <p:cNvGraphicFramePr>
            <a:graphicFrameLocks noGrp="1"/>
          </p:cNvGraphicFramePr>
          <p:nvPr>
            <p:ph type="tbl" sz="quarter" idx="13"/>
            <p:extLst>
              <p:ext uri="{D42A27DB-BD31-4B8C-83A1-F6EECF244321}">
                <p14:modId xmlns:p14="http://schemas.microsoft.com/office/powerpoint/2010/main" val="2959003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1602739"/>
                    </a:ext>
                  </a:extLst>
                </a:gridCol>
                <a:gridCol w="1481328">
                  <a:extLst>
                    <a:ext uri="{9D8B030D-6E8A-4147-A177-3AD203B41FA5}">
                      <a16:colId xmlns:a16="http://schemas.microsoft.com/office/drawing/2014/main" val="681988601"/>
                    </a:ext>
                  </a:extLst>
                </a:gridCol>
                <a:gridCol w="329184">
                  <a:extLst>
                    <a:ext uri="{9D8B030D-6E8A-4147-A177-3AD203B41FA5}">
                      <a16:colId xmlns:a16="http://schemas.microsoft.com/office/drawing/2014/main" val="2949144431"/>
                    </a:ext>
                  </a:extLst>
                </a:gridCol>
                <a:gridCol w="329184">
                  <a:extLst>
                    <a:ext uri="{9D8B030D-6E8A-4147-A177-3AD203B41FA5}">
                      <a16:colId xmlns:a16="http://schemas.microsoft.com/office/drawing/2014/main" val="1823642911"/>
                    </a:ext>
                  </a:extLst>
                </a:gridCol>
                <a:gridCol w="329184">
                  <a:extLst>
                    <a:ext uri="{9D8B030D-6E8A-4147-A177-3AD203B41FA5}">
                      <a16:colId xmlns:a16="http://schemas.microsoft.com/office/drawing/2014/main" val="3052685802"/>
                    </a:ext>
                  </a:extLst>
                </a:gridCol>
                <a:gridCol w="329184">
                  <a:extLst>
                    <a:ext uri="{9D8B030D-6E8A-4147-A177-3AD203B41FA5}">
                      <a16:colId xmlns:a16="http://schemas.microsoft.com/office/drawing/2014/main" val="495412654"/>
                    </a:ext>
                  </a:extLst>
                </a:gridCol>
                <a:gridCol w="329184">
                  <a:extLst>
                    <a:ext uri="{9D8B030D-6E8A-4147-A177-3AD203B41FA5}">
                      <a16:colId xmlns:a16="http://schemas.microsoft.com/office/drawing/2014/main" val="3485385155"/>
                    </a:ext>
                  </a:extLst>
                </a:gridCol>
                <a:gridCol w="329184">
                  <a:extLst>
                    <a:ext uri="{9D8B030D-6E8A-4147-A177-3AD203B41FA5}">
                      <a16:colId xmlns:a16="http://schemas.microsoft.com/office/drawing/2014/main" val="1853149983"/>
                    </a:ext>
                  </a:extLst>
                </a:gridCol>
                <a:gridCol w="329184">
                  <a:extLst>
                    <a:ext uri="{9D8B030D-6E8A-4147-A177-3AD203B41FA5}">
                      <a16:colId xmlns:a16="http://schemas.microsoft.com/office/drawing/2014/main" val="2720635067"/>
                    </a:ext>
                  </a:extLst>
                </a:gridCol>
                <a:gridCol w="329184">
                  <a:extLst>
                    <a:ext uri="{9D8B030D-6E8A-4147-A177-3AD203B41FA5}">
                      <a16:colId xmlns:a16="http://schemas.microsoft.com/office/drawing/2014/main" val="2839649624"/>
                    </a:ext>
                  </a:extLst>
                </a:gridCol>
                <a:gridCol w="329184">
                  <a:extLst>
                    <a:ext uri="{9D8B030D-6E8A-4147-A177-3AD203B41FA5}">
                      <a16:colId xmlns:a16="http://schemas.microsoft.com/office/drawing/2014/main" val="2016762469"/>
                    </a:ext>
                  </a:extLst>
                </a:gridCol>
                <a:gridCol w="329184">
                  <a:extLst>
                    <a:ext uri="{9D8B030D-6E8A-4147-A177-3AD203B41FA5}">
                      <a16:colId xmlns:a16="http://schemas.microsoft.com/office/drawing/2014/main" val="736583459"/>
                    </a:ext>
                  </a:extLst>
                </a:gridCol>
                <a:gridCol w="329184">
                  <a:extLst>
                    <a:ext uri="{9D8B030D-6E8A-4147-A177-3AD203B41FA5}">
                      <a16:colId xmlns:a16="http://schemas.microsoft.com/office/drawing/2014/main" val="965126269"/>
                    </a:ext>
                  </a:extLst>
                </a:gridCol>
                <a:gridCol w="329184">
                  <a:extLst>
                    <a:ext uri="{9D8B030D-6E8A-4147-A177-3AD203B41FA5}">
                      <a16:colId xmlns:a16="http://schemas.microsoft.com/office/drawing/2014/main" val="3665250586"/>
                    </a:ext>
                  </a:extLst>
                </a:gridCol>
                <a:gridCol w="329184">
                  <a:extLst>
                    <a:ext uri="{9D8B030D-6E8A-4147-A177-3AD203B41FA5}">
                      <a16:colId xmlns:a16="http://schemas.microsoft.com/office/drawing/2014/main" val="566623128"/>
                    </a:ext>
                  </a:extLst>
                </a:gridCol>
                <a:gridCol w="329184">
                  <a:extLst>
                    <a:ext uri="{9D8B030D-6E8A-4147-A177-3AD203B41FA5}">
                      <a16:colId xmlns:a16="http://schemas.microsoft.com/office/drawing/2014/main" val="277598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561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- 2023-12-29 11:00:33</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at 3 p.m. local time today and will be closed on Monday to celebrate the New Year. We will resume normal business hours on Tuesday, January 2nd. 
We wish everyone a safe and happy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https://quintly-eu-image-storage.s3.amazonaws.com/e33bbb9956bb05844e7317a82c09a400/0ab165f363f09fe3760bf75d2a04806f.jpg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85311870"/>
                  </a:ext>
                </a:extLst>
              </a:tr>
            </a:tbl>
          </a:graphicData>
        </a:graphic>
      </p:graphicFrame>
      <p:sp>
        <p:nvSpPr>
          <p:cNvPr id="4" name="Text Placeholder 3">
            <a:extLst>
              <a:ext uri="{FF2B5EF4-FFF2-40B4-BE49-F238E27FC236}">
                <a16:creationId xmlns:a16="http://schemas.microsoft.com/office/drawing/2014/main" id="{1042B196-E284-4579-BB73-8F616CC7611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2566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4BA1E-5A85-43EB-9D74-FB09E039FB5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76DE76E1-2E24-4302-8D45-C8F3CAEBDFE4}"/>
              </a:ext>
            </a:extLst>
          </p:cNvPr>
          <p:cNvGraphicFramePr>
            <a:graphicFrameLocks noGrp="1"/>
          </p:cNvGraphicFramePr>
          <p:nvPr>
            <p:ph type="tbl" sz="quarter" idx="13"/>
            <p:extLst>
              <p:ext uri="{D42A27DB-BD31-4B8C-83A1-F6EECF244321}">
                <p14:modId xmlns:p14="http://schemas.microsoft.com/office/powerpoint/2010/main" val="1131394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70741461"/>
                    </a:ext>
                  </a:extLst>
                </a:gridCol>
                <a:gridCol w="576072">
                  <a:extLst>
                    <a:ext uri="{9D8B030D-6E8A-4147-A177-3AD203B41FA5}">
                      <a16:colId xmlns:a16="http://schemas.microsoft.com/office/drawing/2014/main" val="2461981947"/>
                    </a:ext>
                  </a:extLst>
                </a:gridCol>
                <a:gridCol w="576072">
                  <a:extLst>
                    <a:ext uri="{9D8B030D-6E8A-4147-A177-3AD203B41FA5}">
                      <a16:colId xmlns:a16="http://schemas.microsoft.com/office/drawing/2014/main" val="2658218401"/>
                    </a:ext>
                  </a:extLst>
                </a:gridCol>
                <a:gridCol w="576072">
                  <a:extLst>
                    <a:ext uri="{9D8B030D-6E8A-4147-A177-3AD203B41FA5}">
                      <a16:colId xmlns:a16="http://schemas.microsoft.com/office/drawing/2014/main" val="760200432"/>
                    </a:ext>
                  </a:extLst>
                </a:gridCol>
                <a:gridCol w="576072">
                  <a:extLst>
                    <a:ext uri="{9D8B030D-6E8A-4147-A177-3AD203B41FA5}">
                      <a16:colId xmlns:a16="http://schemas.microsoft.com/office/drawing/2014/main" val="4145299244"/>
                    </a:ext>
                  </a:extLst>
                </a:gridCol>
                <a:gridCol w="576072">
                  <a:extLst>
                    <a:ext uri="{9D8B030D-6E8A-4147-A177-3AD203B41FA5}">
                      <a16:colId xmlns:a16="http://schemas.microsoft.com/office/drawing/2014/main" val="1077035318"/>
                    </a:ext>
                  </a:extLst>
                </a:gridCol>
                <a:gridCol w="576072">
                  <a:extLst>
                    <a:ext uri="{9D8B030D-6E8A-4147-A177-3AD203B41FA5}">
                      <a16:colId xmlns:a16="http://schemas.microsoft.com/office/drawing/2014/main" val="2789664044"/>
                    </a:ext>
                  </a:extLst>
                </a:gridCol>
                <a:gridCol w="576072">
                  <a:extLst>
                    <a:ext uri="{9D8B030D-6E8A-4147-A177-3AD203B41FA5}">
                      <a16:colId xmlns:a16="http://schemas.microsoft.com/office/drawing/2014/main" val="1657968308"/>
                    </a:ext>
                  </a:extLst>
                </a:gridCol>
                <a:gridCol w="576072">
                  <a:extLst>
                    <a:ext uri="{9D8B030D-6E8A-4147-A177-3AD203B41FA5}">
                      <a16:colId xmlns:a16="http://schemas.microsoft.com/office/drawing/2014/main" val="2545516132"/>
                    </a:ext>
                  </a:extLst>
                </a:gridCol>
                <a:gridCol w="576072">
                  <a:extLst>
                    <a:ext uri="{9D8B030D-6E8A-4147-A177-3AD203B41FA5}">
                      <a16:colId xmlns:a16="http://schemas.microsoft.com/office/drawing/2014/main" val="1043021795"/>
                    </a:ext>
                  </a:extLst>
                </a:gridCol>
                <a:gridCol w="576072">
                  <a:extLst>
                    <a:ext uri="{9D8B030D-6E8A-4147-A177-3AD203B41FA5}">
                      <a16:colId xmlns:a16="http://schemas.microsoft.com/office/drawing/2014/main" val="3131479582"/>
                    </a:ext>
                  </a:extLst>
                </a:gridCol>
                <a:gridCol w="576072">
                  <a:extLst>
                    <a:ext uri="{9D8B030D-6E8A-4147-A177-3AD203B41FA5}">
                      <a16:colId xmlns:a16="http://schemas.microsoft.com/office/drawing/2014/main" val="3307718089"/>
                    </a:ext>
                  </a:extLst>
                </a:gridCol>
                <a:gridCol w="576072">
                  <a:extLst>
                    <a:ext uri="{9D8B030D-6E8A-4147-A177-3AD203B41FA5}">
                      <a16:colId xmlns:a16="http://schemas.microsoft.com/office/drawing/2014/main" val="135441820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10082299"/>
                  </a:ext>
                </a:extLst>
              </a:tr>
              <a:tr h="370840">
                <a:tc>
                  <a:txBody>
                    <a:bodyPr/>
                    <a:lstStyle/>
                    <a:p>
                      <a:r>
                        <a:rPr lang="en-US" sz="1000"/>
                        <a:t>279</a:t>
                      </a:r>
                    </a:p>
                  </a:txBody>
                  <a:tcPr/>
                </a:tc>
                <a:tc>
                  <a:txBody>
                    <a:bodyPr/>
                    <a:lstStyle/>
                    <a:p>
                      <a:r>
                        <a:rPr lang="en-US" sz="1000"/>
                        <a:t>4</a:t>
                      </a:r>
                    </a:p>
                  </a:txBody>
                  <a:tcPr/>
                </a:tc>
                <a:tc>
                  <a:txBody>
                    <a:bodyPr/>
                    <a:lstStyle/>
                    <a:p>
                      <a:r>
                        <a:rPr lang="en-US" sz="1000"/>
                        <a:t>13</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tc>
                  <a:txBody>
                    <a:bodyPr/>
                    <a:lstStyle/>
                    <a:p>
                      <a:r>
                        <a:rPr lang="en-US" sz="1000"/>
                        <a:t>4</a:t>
                      </a:r>
                    </a:p>
                  </a:txBody>
                  <a:tcPr/>
                </a:tc>
                <a:tc>
                  <a:txBody>
                    <a:bodyPr/>
                    <a:lstStyle/>
                    <a:p>
                      <a:r>
                        <a:rPr lang="en-US" sz="1000"/>
                        <a:t>0.3911 %</a:t>
                      </a:r>
                    </a:p>
                  </a:txBody>
                  <a:tcPr/>
                </a:tc>
                <a:tc>
                  <a:txBody>
                    <a:bodyPr/>
                    <a:lstStyle/>
                    <a:p>
                      <a:r>
                        <a:rPr lang="en-US" sz="1000"/>
                        <a:t>0.0 %</a:t>
                      </a:r>
                    </a:p>
                  </a:txBody>
                  <a:tcPr/>
                </a:tc>
                <a:extLst>
                  <a:ext uri="{0D108BD9-81ED-4DB2-BD59-A6C34878D82A}">
                    <a16:rowId xmlns:a16="http://schemas.microsoft.com/office/drawing/2014/main" val="636043608"/>
                  </a:ext>
                </a:extLst>
              </a:tr>
            </a:tbl>
          </a:graphicData>
        </a:graphic>
      </p:graphicFrame>
      <p:sp>
        <p:nvSpPr>
          <p:cNvPr id="4" name="Text Placeholder 3">
            <a:extLst>
              <a:ext uri="{FF2B5EF4-FFF2-40B4-BE49-F238E27FC236}">
                <a16:creationId xmlns:a16="http://schemas.microsoft.com/office/drawing/2014/main" id="{D0FEBEAA-9E45-468D-8BBA-864C5C53CF0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8077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31C6-6757-46B2-952A-83FE664AC20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CCD8FF3-63AF-425B-8BB1-FCB510C0DD14}"/>
              </a:ext>
            </a:extLst>
          </p:cNvPr>
          <p:cNvGraphicFramePr>
            <a:graphicFrameLocks noGrp="1"/>
          </p:cNvGraphicFramePr>
          <p:nvPr>
            <p:ph type="chart" sz="quarter" idx="13"/>
            <p:extLst>
              <p:ext uri="{D42A27DB-BD31-4B8C-83A1-F6EECF244321}">
                <p14:modId xmlns:p14="http://schemas.microsoft.com/office/powerpoint/2010/main" val="3566913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5B0C67-EC44-4FF5-B703-D3B562173B9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B8B1D2F-2273-4DF6-A626-775F183B7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04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049AE-CEBA-4553-AA6F-6AAD3CE6544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8FDE6E9B-1907-4B47-972A-02ABD0D5FC4C}"/>
              </a:ext>
            </a:extLst>
          </p:cNvPr>
          <p:cNvGraphicFramePr>
            <a:graphicFrameLocks noGrp="1"/>
          </p:cNvGraphicFramePr>
          <p:nvPr>
            <p:ph type="chart" sz="quarter" idx="13"/>
            <p:extLst>
              <p:ext uri="{D42A27DB-BD31-4B8C-83A1-F6EECF244321}">
                <p14:modId xmlns:p14="http://schemas.microsoft.com/office/powerpoint/2010/main" val="3588430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0F0E5-FC8D-4908-9567-CD976E30163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090BFC0-00CA-4643-AC89-D828DCBCC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820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044C-76FB-4F27-A61B-7BCE98FD3F7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01E47FA-30AD-41BD-AC47-D450055FCA20}"/>
              </a:ext>
            </a:extLst>
          </p:cNvPr>
          <p:cNvGraphicFramePr>
            <a:graphicFrameLocks noGrp="1"/>
          </p:cNvGraphicFramePr>
          <p:nvPr>
            <p:ph type="chart" sz="quarter" idx="13"/>
            <p:extLst>
              <p:ext uri="{D42A27DB-BD31-4B8C-83A1-F6EECF244321}">
                <p14:modId xmlns:p14="http://schemas.microsoft.com/office/powerpoint/2010/main" val="1227081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AD0E4-451B-4A31-A5AA-7FA1E07CC46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EF7F145-46E5-45C9-9977-69E791981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46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E479-DC33-4043-8187-8145FD6AE05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4633389-1EAA-4240-9FBD-D77C73540FED}"/>
              </a:ext>
            </a:extLst>
          </p:cNvPr>
          <p:cNvGraphicFramePr>
            <a:graphicFrameLocks noGrp="1"/>
          </p:cNvGraphicFramePr>
          <p:nvPr>
            <p:ph type="tbl" sz="quarter" idx="13"/>
            <p:extLst>
              <p:ext uri="{D42A27DB-BD31-4B8C-83A1-F6EECF244321}">
                <p14:modId xmlns:p14="http://schemas.microsoft.com/office/powerpoint/2010/main" val="173410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54615539"/>
                    </a:ext>
                  </a:extLst>
                </a:gridCol>
                <a:gridCol w="1152144">
                  <a:extLst>
                    <a:ext uri="{9D8B030D-6E8A-4147-A177-3AD203B41FA5}">
                      <a16:colId xmlns:a16="http://schemas.microsoft.com/office/drawing/2014/main" val="1520811794"/>
                    </a:ext>
                  </a:extLst>
                </a:gridCol>
                <a:gridCol w="1152144">
                  <a:extLst>
                    <a:ext uri="{9D8B030D-6E8A-4147-A177-3AD203B41FA5}">
                      <a16:colId xmlns:a16="http://schemas.microsoft.com/office/drawing/2014/main" val="749356673"/>
                    </a:ext>
                  </a:extLst>
                </a:gridCol>
                <a:gridCol w="1152144">
                  <a:extLst>
                    <a:ext uri="{9D8B030D-6E8A-4147-A177-3AD203B41FA5}">
                      <a16:colId xmlns:a16="http://schemas.microsoft.com/office/drawing/2014/main" val="1935550390"/>
                    </a:ext>
                  </a:extLst>
                </a:gridCol>
                <a:gridCol w="1152144">
                  <a:extLst>
                    <a:ext uri="{9D8B030D-6E8A-4147-A177-3AD203B41FA5}">
                      <a16:colId xmlns:a16="http://schemas.microsoft.com/office/drawing/2014/main" val="1116602246"/>
                    </a:ext>
                  </a:extLst>
                </a:gridCol>
                <a:gridCol w="1152144">
                  <a:extLst>
                    <a:ext uri="{9D8B030D-6E8A-4147-A177-3AD203B41FA5}">
                      <a16:colId xmlns:a16="http://schemas.microsoft.com/office/drawing/2014/main" val="363028605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04806702"/>
                  </a:ext>
                </a:extLst>
              </a:tr>
              <a:tr h="370840">
                <a:tc>
                  <a:txBody>
                    <a:bodyPr/>
                    <a:lstStyle/>
                    <a:p>
                      <a:r>
                        <a:rPr lang="en-US" sz="1000" b="1"/>
                        <a:t>@TokioMAmerica - 2023-12-13 15:14:30</a:t>
                      </a:r>
                      <a:r>
                        <a:rPr lang="en-US" sz="1000"/>
                        <a:t>
 Are you looking to kick off 2024 with a career change? Explore exciting job opportunities with Tokio Marine America. Check out our open positions and apply today: https://t.co/7Y47Mu7vQl #InsuranceCareers https://t.co/Tt3mqAT3m8</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1.0830 %</a:t>
                      </a:r>
                    </a:p>
                  </a:txBody>
                  <a:tcPr/>
                </a:tc>
                <a:extLst>
                  <a:ext uri="{0D108BD9-81ED-4DB2-BD59-A6C34878D82A}">
                    <a16:rowId xmlns:a16="http://schemas.microsoft.com/office/drawing/2014/main" val="2914755139"/>
                  </a:ext>
                </a:extLst>
              </a:tr>
              <a:tr h="370840">
                <a:tc>
                  <a:txBody>
                    <a:bodyPr/>
                    <a:lstStyle/>
                    <a:p>
                      <a:r>
                        <a:rPr lang="en-US" sz="1000" b="1"/>
                        <a:t>@TokioMAmerica - 2023-12-04 09:40:23</a:t>
                      </a:r>
                      <a:r>
                        <a:rPr lang="en-US" sz="1000"/>
                        <a:t>
 We’re pleased to share the Resilient Cities Index 2023, a study sponsored by #TokioMarineGroup &amp;amp; developed by @economistimpact. The study assesses 25 cities globally to provide insights into resilience. 🌍🏙️
Explore the rankings: https://t.co/WvzphhBvT6 https://t.co/iwjlx3RYRE</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0.7246 %</a:t>
                      </a:r>
                    </a:p>
                  </a:txBody>
                  <a:tcPr/>
                </a:tc>
                <a:extLst>
                  <a:ext uri="{0D108BD9-81ED-4DB2-BD59-A6C34878D82A}">
                    <a16:rowId xmlns:a16="http://schemas.microsoft.com/office/drawing/2014/main" val="3328458620"/>
                  </a:ext>
                </a:extLst>
              </a:tr>
              <a:tr h="370840">
                <a:tc>
                  <a:txBody>
                    <a:bodyPr/>
                    <a:lstStyle/>
                    <a:p>
                      <a:r>
                        <a:rPr lang="en-US" sz="1000" b="1"/>
                        <a:t>@TokioMAmerica - 2023-12-06 15:38:24</a:t>
                      </a:r>
                      <a:r>
                        <a:rPr lang="en-US" sz="1000"/>
                        <a:t>
 It’s an exciting time at TMA as we gear up for holiday celebrations! Our Pasadena Employee Engagement Committee got a sneak peek at the @LanghamPasadena – the venue for our upcoming Holiday Luncheon.
Join a workplace filled with engagement opportunities! https://t.co/7Y47Mu7vQl https://t.co/xlgpwhsipB</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0.7246 %</a:t>
                      </a:r>
                    </a:p>
                  </a:txBody>
                  <a:tcPr/>
                </a:tc>
                <a:extLst>
                  <a:ext uri="{0D108BD9-81ED-4DB2-BD59-A6C34878D82A}">
                    <a16:rowId xmlns:a16="http://schemas.microsoft.com/office/drawing/2014/main" val="625133940"/>
                  </a:ext>
                </a:extLst>
              </a:tr>
            </a:tbl>
          </a:graphicData>
        </a:graphic>
      </p:graphicFrame>
      <p:sp>
        <p:nvSpPr>
          <p:cNvPr id="4" name="Text Placeholder 3">
            <a:extLst>
              <a:ext uri="{FF2B5EF4-FFF2-40B4-BE49-F238E27FC236}">
                <a16:creationId xmlns:a16="http://schemas.microsoft.com/office/drawing/2014/main" id="{6CF239E8-E41A-48B3-953C-70798122915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059506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6FC2C-CD2B-48DB-8C3F-F9F97DF61D4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8171A71B-FE9D-4D53-812D-056F2EE533D0}"/>
              </a:ext>
            </a:extLst>
          </p:cNvPr>
          <p:cNvGraphicFramePr>
            <a:graphicFrameLocks noGrp="1"/>
          </p:cNvGraphicFramePr>
          <p:nvPr>
            <p:ph type="tbl" sz="quarter" idx="13"/>
            <p:extLst>
              <p:ext uri="{D42A27DB-BD31-4B8C-83A1-F6EECF244321}">
                <p14:modId xmlns:p14="http://schemas.microsoft.com/office/powerpoint/2010/main" val="65954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10290006"/>
                    </a:ext>
                  </a:extLst>
                </a:gridCol>
                <a:gridCol w="658368">
                  <a:extLst>
                    <a:ext uri="{9D8B030D-6E8A-4147-A177-3AD203B41FA5}">
                      <a16:colId xmlns:a16="http://schemas.microsoft.com/office/drawing/2014/main" val="3732769572"/>
                    </a:ext>
                  </a:extLst>
                </a:gridCol>
                <a:gridCol w="658368">
                  <a:extLst>
                    <a:ext uri="{9D8B030D-6E8A-4147-A177-3AD203B41FA5}">
                      <a16:colId xmlns:a16="http://schemas.microsoft.com/office/drawing/2014/main" val="854685041"/>
                    </a:ext>
                  </a:extLst>
                </a:gridCol>
                <a:gridCol w="658368">
                  <a:extLst>
                    <a:ext uri="{9D8B030D-6E8A-4147-A177-3AD203B41FA5}">
                      <a16:colId xmlns:a16="http://schemas.microsoft.com/office/drawing/2014/main" val="1553403609"/>
                    </a:ext>
                  </a:extLst>
                </a:gridCol>
                <a:gridCol w="658368">
                  <a:extLst>
                    <a:ext uri="{9D8B030D-6E8A-4147-A177-3AD203B41FA5}">
                      <a16:colId xmlns:a16="http://schemas.microsoft.com/office/drawing/2014/main" val="3519389056"/>
                    </a:ext>
                  </a:extLst>
                </a:gridCol>
                <a:gridCol w="658368">
                  <a:extLst>
                    <a:ext uri="{9D8B030D-6E8A-4147-A177-3AD203B41FA5}">
                      <a16:colId xmlns:a16="http://schemas.microsoft.com/office/drawing/2014/main" val="2281635248"/>
                    </a:ext>
                  </a:extLst>
                </a:gridCol>
                <a:gridCol w="658368">
                  <a:extLst>
                    <a:ext uri="{9D8B030D-6E8A-4147-A177-3AD203B41FA5}">
                      <a16:colId xmlns:a16="http://schemas.microsoft.com/office/drawing/2014/main" val="1687246931"/>
                    </a:ext>
                  </a:extLst>
                </a:gridCol>
                <a:gridCol w="658368">
                  <a:extLst>
                    <a:ext uri="{9D8B030D-6E8A-4147-A177-3AD203B41FA5}">
                      <a16:colId xmlns:a16="http://schemas.microsoft.com/office/drawing/2014/main" val="3047892955"/>
                    </a:ext>
                  </a:extLst>
                </a:gridCol>
                <a:gridCol w="658368">
                  <a:extLst>
                    <a:ext uri="{9D8B030D-6E8A-4147-A177-3AD203B41FA5}">
                      <a16:colId xmlns:a16="http://schemas.microsoft.com/office/drawing/2014/main" val="2389862911"/>
                    </a:ext>
                  </a:extLst>
                </a:gridCol>
                <a:gridCol w="658368">
                  <a:extLst>
                    <a:ext uri="{9D8B030D-6E8A-4147-A177-3AD203B41FA5}">
                      <a16:colId xmlns:a16="http://schemas.microsoft.com/office/drawing/2014/main" val="4056594355"/>
                    </a:ext>
                  </a:extLst>
                </a:gridCol>
                <a:gridCol w="658368">
                  <a:extLst>
                    <a:ext uri="{9D8B030D-6E8A-4147-A177-3AD203B41FA5}">
                      <a16:colId xmlns:a16="http://schemas.microsoft.com/office/drawing/2014/main" val="1151311560"/>
                    </a:ext>
                  </a:extLst>
                </a:gridCol>
                <a:gridCol w="658368">
                  <a:extLst>
                    <a:ext uri="{9D8B030D-6E8A-4147-A177-3AD203B41FA5}">
                      <a16:colId xmlns:a16="http://schemas.microsoft.com/office/drawing/2014/main" val="147625383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738352865"/>
                  </a:ext>
                </a:extLst>
              </a:tr>
              <a:tr h="370840">
                <a:tc>
                  <a:txBody>
                    <a:bodyPr/>
                    <a:lstStyle/>
                    <a:p>
                      <a:r>
                        <a:rPr lang="en-US" sz="1000"/>
                        <a:t>21501</a:t>
                      </a:r>
                    </a:p>
                  </a:txBody>
                  <a:tcPr/>
                </a:tc>
                <a:tc>
                  <a:txBody>
                    <a:bodyPr/>
                    <a:lstStyle/>
                    <a:p>
                      <a:r>
                        <a:rPr lang="en-US" sz="1000"/>
                        <a:t>89</a:t>
                      </a:r>
                    </a:p>
                  </a:txBody>
                  <a:tcPr/>
                </a:tc>
                <a:tc>
                  <a:txBody>
                    <a:bodyPr/>
                    <a:lstStyle/>
                    <a:p>
                      <a:r>
                        <a:rPr lang="en-US" sz="1000"/>
                        <a:t>13</a:t>
                      </a:r>
                    </a:p>
                  </a:txBody>
                  <a:tcPr/>
                </a:tc>
                <a:tc>
                  <a:txBody>
                    <a:bodyPr/>
                    <a:lstStyle/>
                    <a:p>
                      <a:r>
                        <a:rPr lang="en-US" sz="1000"/>
                        <a:t>616</a:t>
                      </a:r>
                    </a:p>
                  </a:txBody>
                  <a:tcPr/>
                </a:tc>
                <a:tc>
                  <a:txBody>
                    <a:bodyPr/>
                    <a:lstStyle/>
                    <a:p>
                      <a:r>
                        <a:rPr lang="en-US" sz="1000"/>
                        <a:t>47.384615384615</a:t>
                      </a:r>
                    </a:p>
                  </a:txBody>
                  <a:tcPr/>
                </a:tc>
                <a:tc>
                  <a:txBody>
                    <a:bodyPr/>
                    <a:lstStyle/>
                    <a:p>
                      <a:r>
                        <a:rPr lang="en-US" sz="1000"/>
                        <a:t>1</a:t>
                      </a:r>
                    </a:p>
                  </a:txBody>
                  <a:tcPr/>
                </a:tc>
                <a:tc>
                  <a:txBody>
                    <a:bodyPr/>
                    <a:lstStyle/>
                    <a:p>
                      <a:r>
                        <a:rPr lang="en-US" sz="1000"/>
                        <a:t>5</a:t>
                      </a:r>
                    </a:p>
                  </a:txBody>
                  <a:tcPr/>
                </a:tc>
                <a:tc>
                  <a:txBody>
                    <a:bodyPr/>
                    <a:lstStyle/>
                    <a:p>
                      <a:r>
                        <a:rPr lang="en-US" sz="1000"/>
                        <a:t>3743</a:t>
                      </a:r>
                    </a:p>
                  </a:txBody>
                  <a:tcPr/>
                </a:tc>
                <a:tc>
                  <a:txBody>
                    <a:bodyPr/>
                    <a:lstStyle/>
                    <a:p>
                      <a:r>
                        <a:rPr lang="en-US" sz="1000"/>
                        <a:t>22704</a:t>
                      </a:r>
                    </a:p>
                  </a:txBody>
                  <a:tcPr/>
                </a:tc>
                <a:tc>
                  <a:txBody>
                    <a:bodyPr/>
                    <a:lstStyle/>
                    <a:p>
                      <a:r>
                        <a:rPr lang="en-US" sz="1000"/>
                        <a:t>1746.4615384615</a:t>
                      </a:r>
                    </a:p>
                  </a:txBody>
                  <a:tcPr/>
                </a:tc>
                <a:tc>
                  <a:txBody>
                    <a:bodyPr/>
                    <a:lstStyle/>
                    <a:p>
                      <a:r>
                        <a:rPr lang="en-US" sz="1000"/>
                        <a:t>10.267093728508 %</a:t>
                      </a:r>
                    </a:p>
                  </a:txBody>
                  <a:tcPr/>
                </a:tc>
                <a:tc>
                  <a:txBody>
                    <a:bodyPr/>
                    <a:lstStyle/>
                    <a:p>
                      <a:r>
                        <a:rPr lang="en-US" sz="1000"/>
                        <a:t>258</a:t>
                      </a:r>
                    </a:p>
                  </a:txBody>
                  <a:tcPr/>
                </a:tc>
                <a:extLst>
                  <a:ext uri="{0D108BD9-81ED-4DB2-BD59-A6C34878D82A}">
                    <a16:rowId xmlns:a16="http://schemas.microsoft.com/office/drawing/2014/main" val="822419203"/>
                  </a:ext>
                </a:extLst>
              </a:tr>
            </a:tbl>
          </a:graphicData>
        </a:graphic>
      </p:graphicFrame>
      <p:sp>
        <p:nvSpPr>
          <p:cNvPr id="4" name="Text Placeholder 3">
            <a:extLst>
              <a:ext uri="{FF2B5EF4-FFF2-40B4-BE49-F238E27FC236}">
                <a16:creationId xmlns:a16="http://schemas.microsoft.com/office/drawing/2014/main" id="{AA1E4B52-2F5D-43C0-8E45-C30A657A57A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332104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3048-E031-4CF7-BE0A-B1A8F983852D}"/>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643765E-CCA6-49F0-9079-07E12360BDBF}"/>
              </a:ext>
            </a:extLst>
          </p:cNvPr>
          <p:cNvGraphicFramePr>
            <a:graphicFrameLocks noGrp="1"/>
          </p:cNvGraphicFramePr>
          <p:nvPr>
            <p:ph type="chart" sz="quarter" idx="13"/>
            <p:extLst>
              <p:ext uri="{D42A27DB-BD31-4B8C-83A1-F6EECF244321}">
                <p14:modId xmlns:p14="http://schemas.microsoft.com/office/powerpoint/2010/main" val="2738638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1461EC-96E2-4CAD-B576-4895D1268EF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AEE0FFE-3FD8-4AE8-BEA8-B246B264CA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752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C6B51-EFAB-47A0-B659-13B198A9415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19136171-9B37-446B-80A8-B39CE8B19833}"/>
              </a:ext>
            </a:extLst>
          </p:cNvPr>
          <p:cNvGraphicFramePr>
            <a:graphicFrameLocks noGrp="1"/>
          </p:cNvGraphicFramePr>
          <p:nvPr>
            <p:ph type="chart" sz="quarter" idx="13"/>
            <p:extLst>
              <p:ext uri="{D42A27DB-BD31-4B8C-83A1-F6EECF244321}">
                <p14:modId xmlns:p14="http://schemas.microsoft.com/office/powerpoint/2010/main" val="176296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39972B-D4AF-433A-99BC-5A70E412BA2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D3A0707-0A18-4B8E-A53C-61F476C06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8969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9756-CA85-44A3-82A9-430F5B88714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7993971E-DEB5-4D79-B632-98BD5DF82FF0}"/>
              </a:ext>
            </a:extLst>
          </p:cNvPr>
          <p:cNvGraphicFramePr>
            <a:graphicFrameLocks noGrp="1"/>
          </p:cNvGraphicFramePr>
          <p:nvPr>
            <p:ph type="chart" sz="quarter" idx="13"/>
            <p:extLst>
              <p:ext uri="{D42A27DB-BD31-4B8C-83A1-F6EECF244321}">
                <p14:modId xmlns:p14="http://schemas.microsoft.com/office/powerpoint/2010/main" val="2048746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8E56A-83D1-43BD-8344-308F1996C33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CA0A63B-0176-4EBF-86B4-87144CD7F0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347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A7AB-A1A3-4CD5-837F-47F3B1B2AA5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AAE6F1C9-0AEA-42AE-8C2B-D74E1700A625}"/>
              </a:ext>
            </a:extLst>
          </p:cNvPr>
          <p:cNvGraphicFramePr>
            <a:graphicFrameLocks noGrp="1"/>
          </p:cNvGraphicFramePr>
          <p:nvPr>
            <p:ph type="chart" sz="quarter" idx="13"/>
            <p:extLst>
              <p:ext uri="{D42A27DB-BD31-4B8C-83A1-F6EECF244321}">
                <p14:modId xmlns:p14="http://schemas.microsoft.com/office/powerpoint/2010/main" val="2043058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2EF66-F04A-46B9-A102-E404FB0A2DD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CB19515-29FB-4E3E-9611-C1497BC9A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749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B4D07-A4C7-4208-B59D-E0F44A223B86}"/>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A45D3EC6-E87A-478A-897B-64EE3F952C9B}"/>
              </a:ext>
            </a:extLst>
          </p:cNvPr>
          <p:cNvGraphicFramePr>
            <a:graphicFrameLocks noGrp="1"/>
          </p:cNvGraphicFramePr>
          <p:nvPr>
            <p:ph type="tbl" sz="quarter" idx="13"/>
            <p:extLst>
              <p:ext uri="{D42A27DB-BD31-4B8C-83A1-F6EECF244321}">
                <p14:modId xmlns:p14="http://schemas.microsoft.com/office/powerpoint/2010/main" val="311622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72589571"/>
                    </a:ext>
                  </a:extLst>
                </a:gridCol>
                <a:gridCol w="740664">
                  <a:extLst>
                    <a:ext uri="{9D8B030D-6E8A-4147-A177-3AD203B41FA5}">
                      <a16:colId xmlns:a16="http://schemas.microsoft.com/office/drawing/2014/main" val="4246569427"/>
                    </a:ext>
                  </a:extLst>
                </a:gridCol>
                <a:gridCol w="740664">
                  <a:extLst>
                    <a:ext uri="{9D8B030D-6E8A-4147-A177-3AD203B41FA5}">
                      <a16:colId xmlns:a16="http://schemas.microsoft.com/office/drawing/2014/main" val="671651156"/>
                    </a:ext>
                  </a:extLst>
                </a:gridCol>
                <a:gridCol w="740664">
                  <a:extLst>
                    <a:ext uri="{9D8B030D-6E8A-4147-A177-3AD203B41FA5}">
                      <a16:colId xmlns:a16="http://schemas.microsoft.com/office/drawing/2014/main" val="2632403470"/>
                    </a:ext>
                  </a:extLst>
                </a:gridCol>
                <a:gridCol w="740664">
                  <a:extLst>
                    <a:ext uri="{9D8B030D-6E8A-4147-A177-3AD203B41FA5}">
                      <a16:colId xmlns:a16="http://schemas.microsoft.com/office/drawing/2014/main" val="2314715831"/>
                    </a:ext>
                  </a:extLst>
                </a:gridCol>
                <a:gridCol w="740664">
                  <a:extLst>
                    <a:ext uri="{9D8B030D-6E8A-4147-A177-3AD203B41FA5}">
                      <a16:colId xmlns:a16="http://schemas.microsoft.com/office/drawing/2014/main" val="2366660944"/>
                    </a:ext>
                  </a:extLst>
                </a:gridCol>
                <a:gridCol w="740664">
                  <a:extLst>
                    <a:ext uri="{9D8B030D-6E8A-4147-A177-3AD203B41FA5}">
                      <a16:colId xmlns:a16="http://schemas.microsoft.com/office/drawing/2014/main" val="623748690"/>
                    </a:ext>
                  </a:extLst>
                </a:gridCol>
                <a:gridCol w="740664">
                  <a:extLst>
                    <a:ext uri="{9D8B030D-6E8A-4147-A177-3AD203B41FA5}">
                      <a16:colId xmlns:a16="http://schemas.microsoft.com/office/drawing/2014/main" val="1735093964"/>
                    </a:ext>
                  </a:extLst>
                </a:gridCol>
                <a:gridCol w="740664">
                  <a:extLst>
                    <a:ext uri="{9D8B030D-6E8A-4147-A177-3AD203B41FA5}">
                      <a16:colId xmlns:a16="http://schemas.microsoft.com/office/drawing/2014/main" val="143510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8751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- 2023-12-18 17:26:17</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and Pasadena offices celebrated the season with fun holiday events last week!
The Jersey City team celebrated at Atelier Ballroom and enjoyed lunch, karaoke singing, and a surprise Santa visit. Pasadena employees celebrated at the Langham Hotel and enjoyed lunch, a photo booth, and making gingerbread houses. Check out these snapshots from both jolly good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49.584237165582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0606271"/>
                  </a:ext>
                </a:extLst>
              </a:tr>
            </a:tbl>
          </a:graphicData>
        </a:graphic>
      </p:graphicFrame>
      <p:sp>
        <p:nvSpPr>
          <p:cNvPr id="4" name="Text Placeholder 3">
            <a:extLst>
              <a:ext uri="{FF2B5EF4-FFF2-40B4-BE49-F238E27FC236}">
                <a16:creationId xmlns:a16="http://schemas.microsoft.com/office/drawing/2014/main" id="{7022C34C-0BC3-4D66-BAD6-022570C1A91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60652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1261C-5293-41DF-8BC8-A60CA869B302}"/>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DE9DDBCF-43D8-46CC-83AC-6798DA394871}"/>
              </a:ext>
            </a:extLst>
          </p:cNvPr>
          <p:cNvGraphicFramePr>
            <a:graphicFrameLocks noGrp="1"/>
          </p:cNvGraphicFramePr>
          <p:nvPr>
            <p:ph type="tbl" sz="quarter" idx="13"/>
            <p:extLst>
              <p:ext uri="{D42A27DB-BD31-4B8C-83A1-F6EECF244321}">
                <p14:modId xmlns:p14="http://schemas.microsoft.com/office/powerpoint/2010/main" val="10082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59826640"/>
                    </a:ext>
                  </a:extLst>
                </a:gridCol>
                <a:gridCol w="740664">
                  <a:extLst>
                    <a:ext uri="{9D8B030D-6E8A-4147-A177-3AD203B41FA5}">
                      <a16:colId xmlns:a16="http://schemas.microsoft.com/office/drawing/2014/main" val="1801236532"/>
                    </a:ext>
                  </a:extLst>
                </a:gridCol>
                <a:gridCol w="740664">
                  <a:extLst>
                    <a:ext uri="{9D8B030D-6E8A-4147-A177-3AD203B41FA5}">
                      <a16:colId xmlns:a16="http://schemas.microsoft.com/office/drawing/2014/main" val="2611498828"/>
                    </a:ext>
                  </a:extLst>
                </a:gridCol>
                <a:gridCol w="740664">
                  <a:extLst>
                    <a:ext uri="{9D8B030D-6E8A-4147-A177-3AD203B41FA5}">
                      <a16:colId xmlns:a16="http://schemas.microsoft.com/office/drawing/2014/main" val="3668276149"/>
                    </a:ext>
                  </a:extLst>
                </a:gridCol>
                <a:gridCol w="740664">
                  <a:extLst>
                    <a:ext uri="{9D8B030D-6E8A-4147-A177-3AD203B41FA5}">
                      <a16:colId xmlns:a16="http://schemas.microsoft.com/office/drawing/2014/main" val="483272725"/>
                    </a:ext>
                  </a:extLst>
                </a:gridCol>
                <a:gridCol w="740664">
                  <a:extLst>
                    <a:ext uri="{9D8B030D-6E8A-4147-A177-3AD203B41FA5}">
                      <a16:colId xmlns:a16="http://schemas.microsoft.com/office/drawing/2014/main" val="3972865831"/>
                    </a:ext>
                  </a:extLst>
                </a:gridCol>
                <a:gridCol w="740664">
                  <a:extLst>
                    <a:ext uri="{9D8B030D-6E8A-4147-A177-3AD203B41FA5}">
                      <a16:colId xmlns:a16="http://schemas.microsoft.com/office/drawing/2014/main" val="2163113672"/>
                    </a:ext>
                  </a:extLst>
                </a:gridCol>
                <a:gridCol w="740664">
                  <a:extLst>
                    <a:ext uri="{9D8B030D-6E8A-4147-A177-3AD203B41FA5}">
                      <a16:colId xmlns:a16="http://schemas.microsoft.com/office/drawing/2014/main" val="1937613774"/>
                    </a:ext>
                  </a:extLst>
                </a:gridCol>
                <a:gridCol w="740664">
                  <a:extLst>
                    <a:ext uri="{9D8B030D-6E8A-4147-A177-3AD203B41FA5}">
                      <a16:colId xmlns:a16="http://schemas.microsoft.com/office/drawing/2014/main" val="964893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2415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- 2023-12-11 15:25:03</a:t>
                      </a:r>
                      <a:r>
                        <a:rPr kumimoji="0" lang="en-US" sz="1000" b="0" i="0" u="none" strike="noStrike" kern="1200" cap="none" spc="0" normalizeH="0" baseline="0" noProof="0">
                          <a:ln>
                            <a:noFill/>
                          </a:ln>
                          <a:solidFill>
                            <a:prstClr val="black"/>
                          </a:solidFill>
                          <a:effectLst/>
                          <a:uLnTx/>
                          <a:uFillTx/>
                          <a:latin typeface="Calibri"/>
                          <a:ea typeface="+mn-ea"/>
                          <a:cs typeface="+mn-cs"/>
                        </a:rPr>
                        <a:t>
 Our Atlanta employees recently came together for a holiday celebration centered around the spirit of giving! Sporting their “ugliest” holiday sweaters, the team gathered to assemble HOPE Bags for HOPE Atlanta. The bags contained essential hygiene kits for unsheltered people in the Atlanta area.
After a job well done, they enjoyed a wonderful lunch at a local eatery. 🍽️
#InsuranceGivesBack #GivingBack #HolidayCelebration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13.145869947276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19909242"/>
                  </a:ext>
                </a:extLst>
              </a:tr>
            </a:tbl>
          </a:graphicData>
        </a:graphic>
      </p:graphicFrame>
      <p:sp>
        <p:nvSpPr>
          <p:cNvPr id="4" name="Text Placeholder 3">
            <a:extLst>
              <a:ext uri="{FF2B5EF4-FFF2-40B4-BE49-F238E27FC236}">
                <a16:creationId xmlns:a16="http://schemas.microsoft.com/office/drawing/2014/main" id="{1B22F694-FD3E-48BD-BA7C-B619417D7B9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441259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7437-10D2-4C48-A00C-6776B3F4B4E9}"/>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400247D0-6A7F-4632-8D69-EA60D8BC2683}"/>
              </a:ext>
            </a:extLst>
          </p:cNvPr>
          <p:cNvGraphicFramePr>
            <a:graphicFrameLocks noGrp="1"/>
          </p:cNvGraphicFramePr>
          <p:nvPr>
            <p:ph type="tbl" sz="quarter" idx="13"/>
            <p:extLst>
              <p:ext uri="{D42A27DB-BD31-4B8C-83A1-F6EECF244321}">
                <p14:modId xmlns:p14="http://schemas.microsoft.com/office/powerpoint/2010/main" val="382721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3272738"/>
                    </a:ext>
                  </a:extLst>
                </a:gridCol>
                <a:gridCol w="740664">
                  <a:extLst>
                    <a:ext uri="{9D8B030D-6E8A-4147-A177-3AD203B41FA5}">
                      <a16:colId xmlns:a16="http://schemas.microsoft.com/office/drawing/2014/main" val="868333474"/>
                    </a:ext>
                  </a:extLst>
                </a:gridCol>
                <a:gridCol w="740664">
                  <a:extLst>
                    <a:ext uri="{9D8B030D-6E8A-4147-A177-3AD203B41FA5}">
                      <a16:colId xmlns:a16="http://schemas.microsoft.com/office/drawing/2014/main" val="2297957877"/>
                    </a:ext>
                  </a:extLst>
                </a:gridCol>
                <a:gridCol w="740664">
                  <a:extLst>
                    <a:ext uri="{9D8B030D-6E8A-4147-A177-3AD203B41FA5}">
                      <a16:colId xmlns:a16="http://schemas.microsoft.com/office/drawing/2014/main" val="1170008023"/>
                    </a:ext>
                  </a:extLst>
                </a:gridCol>
                <a:gridCol w="740664">
                  <a:extLst>
                    <a:ext uri="{9D8B030D-6E8A-4147-A177-3AD203B41FA5}">
                      <a16:colId xmlns:a16="http://schemas.microsoft.com/office/drawing/2014/main" val="321049119"/>
                    </a:ext>
                  </a:extLst>
                </a:gridCol>
                <a:gridCol w="740664">
                  <a:extLst>
                    <a:ext uri="{9D8B030D-6E8A-4147-A177-3AD203B41FA5}">
                      <a16:colId xmlns:a16="http://schemas.microsoft.com/office/drawing/2014/main" val="1617731025"/>
                    </a:ext>
                  </a:extLst>
                </a:gridCol>
                <a:gridCol w="740664">
                  <a:extLst>
                    <a:ext uri="{9D8B030D-6E8A-4147-A177-3AD203B41FA5}">
                      <a16:colId xmlns:a16="http://schemas.microsoft.com/office/drawing/2014/main" val="1705235066"/>
                    </a:ext>
                  </a:extLst>
                </a:gridCol>
                <a:gridCol w="740664">
                  <a:extLst>
                    <a:ext uri="{9D8B030D-6E8A-4147-A177-3AD203B41FA5}">
                      <a16:colId xmlns:a16="http://schemas.microsoft.com/office/drawing/2014/main" val="764374982"/>
                    </a:ext>
                  </a:extLst>
                </a:gridCol>
                <a:gridCol w="740664">
                  <a:extLst>
                    <a:ext uri="{9D8B030D-6E8A-4147-A177-3AD203B41FA5}">
                      <a16:colId xmlns:a16="http://schemas.microsoft.com/office/drawing/2014/main" val="371876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0291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- 2023-12-21 14:52:37</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at 3 p.m. local time today and will be closed on Monday to celebrate the New Year. We will resume normal business hours on Tuesday, January 2nd. We wish everyone a safe and happy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4.339762611276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8817844"/>
                  </a:ext>
                </a:extLst>
              </a:tr>
            </a:tbl>
          </a:graphicData>
        </a:graphic>
      </p:graphicFrame>
      <p:sp>
        <p:nvSpPr>
          <p:cNvPr id="4" name="Text Placeholder 3">
            <a:extLst>
              <a:ext uri="{FF2B5EF4-FFF2-40B4-BE49-F238E27FC236}">
                <a16:creationId xmlns:a16="http://schemas.microsoft.com/office/drawing/2014/main" id="{CD4A25C3-29A6-4922-A81B-380BA34B18D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909170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C3C44-B177-4B7C-BA59-E6A0768697D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E937AAC-1DC5-4E78-834B-41B4C1A33E7F}"/>
              </a:ext>
            </a:extLst>
          </p:cNvPr>
          <p:cNvGraphicFramePr>
            <a:graphicFrameLocks noGrp="1"/>
          </p:cNvGraphicFramePr>
          <p:nvPr>
            <p:ph type="tbl" sz="quarter" idx="13"/>
            <p:extLst>
              <p:ext uri="{D42A27DB-BD31-4B8C-83A1-F6EECF244321}">
                <p14:modId xmlns:p14="http://schemas.microsoft.com/office/powerpoint/2010/main" val="1555384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21960867"/>
                    </a:ext>
                  </a:extLst>
                </a:gridCol>
                <a:gridCol w="576072">
                  <a:extLst>
                    <a:ext uri="{9D8B030D-6E8A-4147-A177-3AD203B41FA5}">
                      <a16:colId xmlns:a16="http://schemas.microsoft.com/office/drawing/2014/main" val="326667415"/>
                    </a:ext>
                  </a:extLst>
                </a:gridCol>
                <a:gridCol w="576072">
                  <a:extLst>
                    <a:ext uri="{9D8B030D-6E8A-4147-A177-3AD203B41FA5}">
                      <a16:colId xmlns:a16="http://schemas.microsoft.com/office/drawing/2014/main" val="1690367880"/>
                    </a:ext>
                  </a:extLst>
                </a:gridCol>
                <a:gridCol w="576072">
                  <a:extLst>
                    <a:ext uri="{9D8B030D-6E8A-4147-A177-3AD203B41FA5}">
                      <a16:colId xmlns:a16="http://schemas.microsoft.com/office/drawing/2014/main" val="2895741117"/>
                    </a:ext>
                  </a:extLst>
                </a:gridCol>
                <a:gridCol w="576072">
                  <a:extLst>
                    <a:ext uri="{9D8B030D-6E8A-4147-A177-3AD203B41FA5}">
                      <a16:colId xmlns:a16="http://schemas.microsoft.com/office/drawing/2014/main" val="937174517"/>
                    </a:ext>
                  </a:extLst>
                </a:gridCol>
                <a:gridCol w="576072">
                  <a:extLst>
                    <a:ext uri="{9D8B030D-6E8A-4147-A177-3AD203B41FA5}">
                      <a16:colId xmlns:a16="http://schemas.microsoft.com/office/drawing/2014/main" val="492827921"/>
                    </a:ext>
                  </a:extLst>
                </a:gridCol>
                <a:gridCol w="576072">
                  <a:extLst>
                    <a:ext uri="{9D8B030D-6E8A-4147-A177-3AD203B41FA5}">
                      <a16:colId xmlns:a16="http://schemas.microsoft.com/office/drawing/2014/main" val="2612099752"/>
                    </a:ext>
                  </a:extLst>
                </a:gridCol>
                <a:gridCol w="576072">
                  <a:extLst>
                    <a:ext uri="{9D8B030D-6E8A-4147-A177-3AD203B41FA5}">
                      <a16:colId xmlns:a16="http://schemas.microsoft.com/office/drawing/2014/main" val="1403746528"/>
                    </a:ext>
                  </a:extLst>
                </a:gridCol>
                <a:gridCol w="576072">
                  <a:extLst>
                    <a:ext uri="{9D8B030D-6E8A-4147-A177-3AD203B41FA5}">
                      <a16:colId xmlns:a16="http://schemas.microsoft.com/office/drawing/2014/main" val="1273497423"/>
                    </a:ext>
                  </a:extLst>
                </a:gridCol>
                <a:gridCol w="576072">
                  <a:extLst>
                    <a:ext uri="{9D8B030D-6E8A-4147-A177-3AD203B41FA5}">
                      <a16:colId xmlns:a16="http://schemas.microsoft.com/office/drawing/2014/main" val="2978784029"/>
                    </a:ext>
                  </a:extLst>
                </a:gridCol>
                <a:gridCol w="576072">
                  <a:extLst>
                    <a:ext uri="{9D8B030D-6E8A-4147-A177-3AD203B41FA5}">
                      <a16:colId xmlns:a16="http://schemas.microsoft.com/office/drawing/2014/main" val="8829503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188620372"/>
                  </a:ext>
                </a:extLst>
              </a:tr>
              <a:tr h="370840">
                <a:tc>
                  <a:txBody>
                    <a:bodyPr/>
                    <a:lstStyle/>
                    <a:p>
                      <a:r>
                        <a:rPr lang="en-US" sz="1000"/>
                        <a:t>tmamerica</a:t>
                      </a:r>
                    </a:p>
                  </a:txBody>
                  <a:tcPr/>
                </a:tc>
                <a:tc>
                  <a:txBody>
                    <a:bodyPr/>
                    <a:lstStyle/>
                    <a:p>
                      <a:r>
                        <a:rPr lang="en-US" sz="1000"/>
                        <a:t>527</a:t>
                      </a:r>
                    </a:p>
                  </a:txBody>
                  <a:tcPr/>
                </a:tc>
                <a:tc>
                  <a:txBody>
                    <a:bodyPr/>
                    <a:lstStyle/>
                    <a:p>
                      <a:r>
                        <a:rPr lang="en-US" sz="1000"/>
                        <a:t>7</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93</a:t>
                      </a:r>
                    </a:p>
                  </a:txBody>
                  <a:tcPr/>
                </a:tc>
                <a:tc>
                  <a:txBody>
                    <a:bodyPr/>
                    <a:lstStyle/>
                    <a:p>
                      <a:r>
                        <a:rPr lang="en-US" sz="1000"/>
                        <a:t>2</a:t>
                      </a:r>
                    </a:p>
                  </a:txBody>
                  <a:tcPr/>
                </a:tc>
                <a:tc>
                  <a:txBody>
                    <a:bodyPr/>
                    <a:lstStyle/>
                    <a:p>
                      <a:r>
                        <a:rPr lang="en-US" sz="1000"/>
                        <a:t>1.5137 %</a:t>
                      </a:r>
                    </a:p>
                  </a:txBody>
                  <a:tcPr/>
                </a:tc>
                <a:extLst>
                  <a:ext uri="{0D108BD9-81ED-4DB2-BD59-A6C34878D82A}">
                    <a16:rowId xmlns:a16="http://schemas.microsoft.com/office/drawing/2014/main" val="2111774284"/>
                  </a:ext>
                </a:extLst>
              </a:tr>
            </a:tbl>
          </a:graphicData>
        </a:graphic>
      </p:graphicFrame>
      <p:sp>
        <p:nvSpPr>
          <p:cNvPr id="4" name="Text Placeholder 3">
            <a:extLst>
              <a:ext uri="{FF2B5EF4-FFF2-40B4-BE49-F238E27FC236}">
                <a16:creationId xmlns:a16="http://schemas.microsoft.com/office/drawing/2014/main" id="{C217C9A1-E6A8-4EB4-93A0-F66596DD7855}"/>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415610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634ED-C404-420F-93FD-E0C0ADD163E7}"/>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FE8EA20-DD6E-463C-B2FE-1FBC8F7BF341}"/>
              </a:ext>
            </a:extLst>
          </p:cNvPr>
          <p:cNvGraphicFramePr>
            <a:graphicFrameLocks noGrp="1"/>
          </p:cNvGraphicFramePr>
          <p:nvPr>
            <p:ph type="chart" sz="quarter" idx="13"/>
            <p:extLst>
              <p:ext uri="{D42A27DB-BD31-4B8C-83A1-F6EECF244321}">
                <p14:modId xmlns:p14="http://schemas.microsoft.com/office/powerpoint/2010/main" val="853090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B94ECD-5C08-4DE2-BE7E-B70121CCACE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C054AD-B787-4EFC-AF61-D002006DF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475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AF388-E509-4C74-9032-E6EDB41C180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41A23BC7-B437-4ADA-BD43-58AE2C7E3622}"/>
              </a:ext>
            </a:extLst>
          </p:cNvPr>
          <p:cNvGraphicFramePr>
            <a:graphicFrameLocks noGrp="1"/>
          </p:cNvGraphicFramePr>
          <p:nvPr>
            <p:ph type="chart" sz="quarter" idx="13"/>
            <p:extLst>
              <p:ext uri="{D42A27DB-BD31-4B8C-83A1-F6EECF244321}">
                <p14:modId xmlns:p14="http://schemas.microsoft.com/office/powerpoint/2010/main" val="3341259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A000D-4E01-4697-AEE3-70C33F46429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EB9B9F3-3D4B-4906-9D5D-857C5253C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3375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010FE-EF11-4A9C-BD9D-7D13021F2CD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FBD488B-9B22-444A-8D50-A432672CEF33}"/>
              </a:ext>
            </a:extLst>
          </p:cNvPr>
          <p:cNvGraphicFramePr>
            <a:graphicFrameLocks noGrp="1"/>
          </p:cNvGraphicFramePr>
          <p:nvPr>
            <p:ph type="chart" sz="quarter" idx="13"/>
            <p:extLst>
              <p:ext uri="{D42A27DB-BD31-4B8C-83A1-F6EECF244321}">
                <p14:modId xmlns:p14="http://schemas.microsoft.com/office/powerpoint/2010/main" val="490789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801CB-2FA9-4EF9-8869-05243A1BC6C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F0D6E50-4905-43C5-8AF8-E028E81DE2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927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5067-E2B3-44E5-ADF3-62DF5F1D15EA}"/>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CFBFBED-4CD7-45D6-8E2B-369AA70A8806}"/>
              </a:ext>
            </a:extLst>
          </p:cNvPr>
          <p:cNvGraphicFramePr>
            <a:graphicFrameLocks noGrp="1"/>
          </p:cNvGraphicFramePr>
          <p:nvPr>
            <p:ph type="chart" sz="quarter" idx="13"/>
            <p:extLst>
              <p:ext uri="{D42A27DB-BD31-4B8C-83A1-F6EECF244321}">
                <p14:modId xmlns:p14="http://schemas.microsoft.com/office/powerpoint/2010/main" val="2504400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86BD8-274D-4CB1-A8B8-E595188A0DB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499D812-1230-4792-A6F3-AB7873265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019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4FB9C-20A3-4C8E-AE43-67E5BA47545D}"/>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297F1878-3627-42FA-B9E6-0BCD789CE425}"/>
              </a:ext>
            </a:extLst>
          </p:cNvPr>
          <p:cNvGraphicFramePr>
            <a:graphicFrameLocks noGrp="1"/>
          </p:cNvGraphicFramePr>
          <p:nvPr>
            <p:ph type="tbl" sz="quarter" idx="13"/>
            <p:extLst>
              <p:ext uri="{D42A27DB-BD31-4B8C-83A1-F6EECF244321}">
                <p14:modId xmlns:p14="http://schemas.microsoft.com/office/powerpoint/2010/main" val="1170337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64801021"/>
                    </a:ext>
                  </a:extLst>
                </a:gridCol>
                <a:gridCol w="1975104">
                  <a:extLst>
                    <a:ext uri="{9D8B030D-6E8A-4147-A177-3AD203B41FA5}">
                      <a16:colId xmlns:a16="http://schemas.microsoft.com/office/drawing/2014/main" val="406776714"/>
                    </a:ext>
                  </a:extLst>
                </a:gridCol>
                <a:gridCol w="905256">
                  <a:extLst>
                    <a:ext uri="{9D8B030D-6E8A-4147-A177-3AD203B41FA5}">
                      <a16:colId xmlns:a16="http://schemas.microsoft.com/office/drawing/2014/main" val="3445076405"/>
                    </a:ext>
                  </a:extLst>
                </a:gridCol>
                <a:gridCol w="905256">
                  <a:extLst>
                    <a:ext uri="{9D8B030D-6E8A-4147-A177-3AD203B41FA5}">
                      <a16:colId xmlns:a16="http://schemas.microsoft.com/office/drawing/2014/main" val="3102884725"/>
                    </a:ext>
                  </a:extLst>
                </a:gridCol>
                <a:gridCol w="905256">
                  <a:extLst>
                    <a:ext uri="{9D8B030D-6E8A-4147-A177-3AD203B41FA5}">
                      <a16:colId xmlns:a16="http://schemas.microsoft.com/office/drawing/2014/main" val="3503595218"/>
                    </a:ext>
                  </a:extLst>
                </a:gridCol>
                <a:gridCol w="905256">
                  <a:extLst>
                    <a:ext uri="{9D8B030D-6E8A-4147-A177-3AD203B41FA5}">
                      <a16:colId xmlns:a16="http://schemas.microsoft.com/office/drawing/2014/main" val="167795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882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- 2023-12-18 17:33:17</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and Pasadena offices celebrated the season with fun holiday events last week! 
The Jersey City team celebrated at theateliernj and enjoyed lunch, karaoke singing, and a surprise Santa visit. Pasadena employees celebrated at langhampasadena and enjoyed lunch, a photo booth, and making gingerbread houses.
Check out these snapshots from both jolly good times!
#InsuranceCareers #InsuranceCareer #InsuranceCompany #InsuranceIndustry #BestPlacestoWork #TopWorkplace #Hiring #Pasadena #JerseyCity #HolidayCheer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https://quintly-eu-image-storage.s3.amazonaws.com/a8463497d6ac59d9f9b31e3831c67b7f/030a04610cfa39663f8c93e75f8350d5.jpg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32640110"/>
                  </a:ext>
                </a:extLst>
              </a:tr>
            </a:tbl>
          </a:graphicData>
        </a:graphic>
      </p:graphicFrame>
      <p:sp>
        <p:nvSpPr>
          <p:cNvPr id="4" name="Text Placeholder 3">
            <a:extLst>
              <a:ext uri="{FF2B5EF4-FFF2-40B4-BE49-F238E27FC236}">
                <a16:creationId xmlns:a16="http://schemas.microsoft.com/office/drawing/2014/main" id="{AEB36D5F-0D34-41CB-BDE4-2EF3555A310D}"/>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389985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3F260-F186-46FB-8C38-FD4892FA81DF}"/>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7A5E911A-06DF-46C2-971E-C4D75DE70D7E}"/>
              </a:ext>
            </a:extLst>
          </p:cNvPr>
          <p:cNvGraphicFramePr>
            <a:graphicFrameLocks noGrp="1"/>
          </p:cNvGraphicFramePr>
          <p:nvPr>
            <p:ph type="tbl" sz="quarter" idx="13"/>
            <p:extLst>
              <p:ext uri="{D42A27DB-BD31-4B8C-83A1-F6EECF244321}">
                <p14:modId xmlns:p14="http://schemas.microsoft.com/office/powerpoint/2010/main" val="15005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69815847"/>
                    </a:ext>
                  </a:extLst>
                </a:gridCol>
                <a:gridCol w="1975104">
                  <a:extLst>
                    <a:ext uri="{9D8B030D-6E8A-4147-A177-3AD203B41FA5}">
                      <a16:colId xmlns:a16="http://schemas.microsoft.com/office/drawing/2014/main" val="2132248706"/>
                    </a:ext>
                  </a:extLst>
                </a:gridCol>
                <a:gridCol w="905256">
                  <a:extLst>
                    <a:ext uri="{9D8B030D-6E8A-4147-A177-3AD203B41FA5}">
                      <a16:colId xmlns:a16="http://schemas.microsoft.com/office/drawing/2014/main" val="370477045"/>
                    </a:ext>
                  </a:extLst>
                </a:gridCol>
                <a:gridCol w="905256">
                  <a:extLst>
                    <a:ext uri="{9D8B030D-6E8A-4147-A177-3AD203B41FA5}">
                      <a16:colId xmlns:a16="http://schemas.microsoft.com/office/drawing/2014/main" val="3691047037"/>
                    </a:ext>
                  </a:extLst>
                </a:gridCol>
                <a:gridCol w="905256">
                  <a:extLst>
                    <a:ext uri="{9D8B030D-6E8A-4147-A177-3AD203B41FA5}">
                      <a16:colId xmlns:a16="http://schemas.microsoft.com/office/drawing/2014/main" val="3955446437"/>
                    </a:ext>
                  </a:extLst>
                </a:gridCol>
                <a:gridCol w="905256">
                  <a:extLst>
                    <a:ext uri="{9D8B030D-6E8A-4147-A177-3AD203B41FA5}">
                      <a16:colId xmlns:a16="http://schemas.microsoft.com/office/drawing/2014/main" val="681379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639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- 2023-12-01 09:38:57</a:t>
                      </a:r>
                      <a:r>
                        <a:rPr kumimoji="0" lang="en-US" sz="1000" b="0" i="0" u="none" strike="noStrike" kern="1200" cap="none" spc="0" normalizeH="0" baseline="0" noProof="0">
                          <a:ln>
                            <a:noFill/>
                          </a:ln>
                          <a:solidFill>
                            <a:prstClr val="black"/>
                          </a:solidFill>
                          <a:effectLst/>
                          <a:uLnTx/>
                          <a:uFillTx/>
                          <a:latin typeface="Calibri"/>
                          <a:ea typeface="+mn-ea"/>
                          <a:cs typeface="+mn-cs"/>
                        </a:rPr>
                        <a:t>
 Last week, several TMA employees and their family members volunteered at parkeasths in New York City to help serve a delicious Thanksgiving feast to their students. We have supported Park East for many years and always enjoy being a part of this annual celebration! 🍽️
#InsuranceCareers #InsuranceCareer #InsuranceCompany #InsuranceIndustry #BestPlacestoWork #TopWorkplace #Hiring #CommunitySupport #Charitable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https://quintly-eu-image-storage.s3.amazonaws.com/a8463497d6ac59d9f9b31e3831c67b7f/061b2bc977c0bd29f8dbe9da191486ed.jpg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46931313"/>
                  </a:ext>
                </a:extLst>
              </a:tr>
            </a:tbl>
          </a:graphicData>
        </a:graphic>
      </p:graphicFrame>
      <p:sp>
        <p:nvSpPr>
          <p:cNvPr id="4" name="Text Placeholder 3">
            <a:extLst>
              <a:ext uri="{FF2B5EF4-FFF2-40B4-BE49-F238E27FC236}">
                <a16:creationId xmlns:a16="http://schemas.microsoft.com/office/drawing/2014/main" id="{995C5975-99A8-471C-8E45-1464E5001D1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305927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193E7-D087-48CD-8B17-33015889A8C5}"/>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CB768F4-AB45-4C99-AF6D-825E227362C1}"/>
              </a:ext>
            </a:extLst>
          </p:cNvPr>
          <p:cNvGraphicFramePr>
            <a:graphicFrameLocks noGrp="1"/>
          </p:cNvGraphicFramePr>
          <p:nvPr>
            <p:ph type="tbl" sz="quarter" idx="13"/>
            <p:extLst>
              <p:ext uri="{D42A27DB-BD31-4B8C-83A1-F6EECF244321}">
                <p14:modId xmlns:p14="http://schemas.microsoft.com/office/powerpoint/2010/main" val="179544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24926511"/>
                    </a:ext>
                  </a:extLst>
                </a:gridCol>
                <a:gridCol w="1975104">
                  <a:extLst>
                    <a:ext uri="{9D8B030D-6E8A-4147-A177-3AD203B41FA5}">
                      <a16:colId xmlns:a16="http://schemas.microsoft.com/office/drawing/2014/main" val="3809344916"/>
                    </a:ext>
                  </a:extLst>
                </a:gridCol>
                <a:gridCol w="905256">
                  <a:extLst>
                    <a:ext uri="{9D8B030D-6E8A-4147-A177-3AD203B41FA5}">
                      <a16:colId xmlns:a16="http://schemas.microsoft.com/office/drawing/2014/main" val="2878102478"/>
                    </a:ext>
                  </a:extLst>
                </a:gridCol>
                <a:gridCol w="905256">
                  <a:extLst>
                    <a:ext uri="{9D8B030D-6E8A-4147-A177-3AD203B41FA5}">
                      <a16:colId xmlns:a16="http://schemas.microsoft.com/office/drawing/2014/main" val="1195269455"/>
                    </a:ext>
                  </a:extLst>
                </a:gridCol>
                <a:gridCol w="905256">
                  <a:extLst>
                    <a:ext uri="{9D8B030D-6E8A-4147-A177-3AD203B41FA5}">
                      <a16:colId xmlns:a16="http://schemas.microsoft.com/office/drawing/2014/main" val="2199151993"/>
                    </a:ext>
                  </a:extLst>
                </a:gridCol>
                <a:gridCol w="905256">
                  <a:extLst>
                    <a:ext uri="{9D8B030D-6E8A-4147-A177-3AD203B41FA5}">
                      <a16:colId xmlns:a16="http://schemas.microsoft.com/office/drawing/2014/main" val="363672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735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- 2023-12-11 16:42:49</a:t>
                      </a:r>
                      <a:r>
                        <a:rPr kumimoji="0" lang="en-US" sz="1000" b="0" i="0" u="none" strike="noStrike" kern="1200" cap="none" spc="0" normalizeH="0" baseline="0" noProof="0">
                          <a:ln>
                            <a:noFill/>
                          </a:ln>
                          <a:solidFill>
                            <a:prstClr val="black"/>
                          </a:solidFill>
                          <a:effectLst/>
                          <a:uLnTx/>
                          <a:uFillTx/>
                          <a:latin typeface="Calibri"/>
                          <a:ea typeface="+mn-ea"/>
                          <a:cs typeface="+mn-cs"/>
                        </a:rPr>
                        <a:t>
 Our #Atlanta employees recently came together for a holiday celebration centered around the spirit of giving! Sporting their “ugliest” holiday sweaters, the team gathered to assemble HOPE Bags for hopeatlanta. The bags contained essential hygiene kits for unsheltered people in the Atlanta area.
After a job well done, they enjoyed a wonderful lunch at a local eatery. 🍽️
#InsuranceCareers #InsuranceCareer #InsuranceCompany #InsuranceIndustry #BestPlacestoWork #TopWorkplace #Hiring #CommunitySupport #Charitable  #InsuranceGivesBack #HolidayCheer #SeasonofGiving #UglySweaters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https://quintly-eu-image-storage.s3.amazonaws.com/a8463497d6ac59d9f9b31e3831c67b7f/43267ae4deb4052ecf25ec8a601949a9.jpg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04137789"/>
                  </a:ext>
                </a:extLst>
              </a:tr>
            </a:tbl>
          </a:graphicData>
        </a:graphic>
      </p:graphicFrame>
      <p:sp>
        <p:nvSpPr>
          <p:cNvPr id="4" name="Text Placeholder 3">
            <a:extLst>
              <a:ext uri="{FF2B5EF4-FFF2-40B4-BE49-F238E27FC236}">
                <a16:creationId xmlns:a16="http://schemas.microsoft.com/office/drawing/2014/main" id="{81C67365-DECB-4710-B4EF-06EBE417270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728171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B4219-5BC3-4C32-BB4A-2F6795B6C23D}"/>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7CCABA96-FBA2-43D7-B281-2593AEF81B73}"/>
              </a:ext>
            </a:extLst>
          </p:cNvPr>
          <p:cNvGraphicFramePr>
            <a:graphicFrameLocks noGrp="1"/>
          </p:cNvGraphicFramePr>
          <p:nvPr>
            <p:ph type="tbl" sz="quarter" idx="13"/>
            <p:extLst>
              <p:ext uri="{D42A27DB-BD31-4B8C-83A1-F6EECF244321}">
                <p14:modId xmlns:p14="http://schemas.microsoft.com/office/powerpoint/2010/main" val="141335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14988146"/>
                    </a:ext>
                  </a:extLst>
                </a:gridCol>
                <a:gridCol w="658368">
                  <a:extLst>
                    <a:ext uri="{9D8B030D-6E8A-4147-A177-3AD203B41FA5}">
                      <a16:colId xmlns:a16="http://schemas.microsoft.com/office/drawing/2014/main" val="3293351987"/>
                    </a:ext>
                  </a:extLst>
                </a:gridCol>
                <a:gridCol w="658368">
                  <a:extLst>
                    <a:ext uri="{9D8B030D-6E8A-4147-A177-3AD203B41FA5}">
                      <a16:colId xmlns:a16="http://schemas.microsoft.com/office/drawing/2014/main" val="3018469873"/>
                    </a:ext>
                  </a:extLst>
                </a:gridCol>
                <a:gridCol w="329184">
                  <a:extLst>
                    <a:ext uri="{9D8B030D-6E8A-4147-A177-3AD203B41FA5}">
                      <a16:colId xmlns:a16="http://schemas.microsoft.com/office/drawing/2014/main" val="3216567131"/>
                    </a:ext>
                  </a:extLst>
                </a:gridCol>
                <a:gridCol w="329184">
                  <a:extLst>
                    <a:ext uri="{9D8B030D-6E8A-4147-A177-3AD203B41FA5}">
                      <a16:colId xmlns:a16="http://schemas.microsoft.com/office/drawing/2014/main" val="2818601558"/>
                    </a:ext>
                  </a:extLst>
                </a:gridCol>
                <a:gridCol w="658368">
                  <a:extLst>
                    <a:ext uri="{9D8B030D-6E8A-4147-A177-3AD203B41FA5}">
                      <a16:colId xmlns:a16="http://schemas.microsoft.com/office/drawing/2014/main" val="4028477763"/>
                    </a:ext>
                  </a:extLst>
                </a:gridCol>
                <a:gridCol w="658368">
                  <a:extLst>
                    <a:ext uri="{9D8B030D-6E8A-4147-A177-3AD203B41FA5}">
                      <a16:colId xmlns:a16="http://schemas.microsoft.com/office/drawing/2014/main" val="843332788"/>
                    </a:ext>
                  </a:extLst>
                </a:gridCol>
                <a:gridCol w="658368">
                  <a:extLst>
                    <a:ext uri="{9D8B030D-6E8A-4147-A177-3AD203B41FA5}">
                      <a16:colId xmlns:a16="http://schemas.microsoft.com/office/drawing/2014/main" val="381673825"/>
                    </a:ext>
                  </a:extLst>
                </a:gridCol>
                <a:gridCol w="658368">
                  <a:extLst>
                    <a:ext uri="{9D8B030D-6E8A-4147-A177-3AD203B41FA5}">
                      <a16:colId xmlns:a16="http://schemas.microsoft.com/office/drawing/2014/main" val="2797382702"/>
                    </a:ext>
                  </a:extLst>
                </a:gridCol>
                <a:gridCol w="658368">
                  <a:extLst>
                    <a:ext uri="{9D8B030D-6E8A-4147-A177-3AD203B41FA5}">
                      <a16:colId xmlns:a16="http://schemas.microsoft.com/office/drawing/2014/main" val="1483019336"/>
                    </a:ext>
                  </a:extLst>
                </a:gridCol>
                <a:gridCol w="658368">
                  <a:extLst>
                    <a:ext uri="{9D8B030D-6E8A-4147-A177-3AD203B41FA5}">
                      <a16:colId xmlns:a16="http://schemas.microsoft.com/office/drawing/2014/main" val="647427537"/>
                    </a:ext>
                  </a:extLst>
                </a:gridCol>
                <a:gridCol w="658368">
                  <a:extLst>
                    <a:ext uri="{9D8B030D-6E8A-4147-A177-3AD203B41FA5}">
                      <a16:colId xmlns:a16="http://schemas.microsoft.com/office/drawing/2014/main" val="204735245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637923539"/>
                  </a:ext>
                </a:extLst>
              </a:tr>
              <a:tr h="370840">
                <a:tc>
                  <a:txBody>
                    <a:bodyPr/>
                    <a:lstStyle/>
                    <a:p>
                      <a:r>
                        <a:rPr lang="en-US" sz="1000"/>
                        <a:t>tmamerica</a:t>
                      </a:r>
                    </a:p>
                  </a:txBody>
                  <a:tcPr/>
                </a:tc>
                <a:tc>
                  <a:txBody>
                    <a:bodyPr/>
                    <a:lstStyle/>
                    <a:p>
                      <a:r>
                        <a:rPr lang="en-US" sz="1000"/>
                        <a:t>3</a:t>
                      </a:r>
                    </a:p>
                  </a:txBody>
                  <a:tcPr/>
                </a:tc>
                <a:tc>
                  <a:txBody>
                    <a:bodyPr/>
                    <a:lstStyle/>
                    <a:p>
                      <a:r>
                        <a:rPr lang="en-US" sz="1000"/>
                        <a:t>0.5608 %</a:t>
                      </a:r>
                    </a:p>
                  </a:txBody>
                  <a:tcPr/>
                </a:tc>
                <a:tc>
                  <a:txBody>
                    <a:bodyPr/>
                    <a:lstStyle/>
                    <a:p>
                      <a:r>
                        <a:rPr lang="en-US" sz="1000"/>
                        <a:t>11.33</a:t>
                      </a:r>
                    </a:p>
                  </a:txBody>
                  <a:tcPr/>
                </a:tc>
                <a:tc>
                  <a:txBody>
                    <a:bodyPr/>
                    <a:lstStyle/>
                    <a:p>
                      <a:r>
                        <a:rPr lang="en-US" sz="1000"/>
                        <a:t>0.00</a:t>
                      </a:r>
                    </a:p>
                  </a:txBody>
                  <a:tcPr/>
                </a:tc>
                <a:tc>
                  <a:txBody>
                    <a:bodyPr/>
                    <a:lstStyle/>
                    <a:p>
                      <a:r>
                        <a:rPr lang="en-US" sz="1000"/>
                        <a:t>66.00</a:t>
                      </a:r>
                    </a:p>
                  </a:txBody>
                  <a:tcPr/>
                </a:tc>
                <a:tc>
                  <a:txBody>
                    <a:bodyPr/>
                    <a:lstStyle/>
                    <a:p>
                      <a:r>
                        <a:rPr lang="en-US" sz="1000"/>
                        <a:t>65.67</a:t>
                      </a:r>
                    </a:p>
                  </a:txBody>
                  <a:tcPr/>
                </a:tc>
                <a:tc>
                  <a:txBody>
                    <a:bodyPr/>
                    <a:lstStyle/>
                    <a:p>
                      <a:r>
                        <a:rPr lang="en-US" sz="1000"/>
                        <a:t>36.67</a:t>
                      </a:r>
                    </a:p>
                  </a:txBody>
                  <a:tcPr/>
                </a:tc>
                <a:tc>
                  <a:txBody>
                    <a:bodyPr/>
                    <a:lstStyle/>
                    <a:p>
                      <a:r>
                        <a:rPr lang="en-US" sz="1000"/>
                        <a:t>36.67</a:t>
                      </a:r>
                    </a:p>
                  </a:txBody>
                  <a:tcPr/>
                </a:tc>
                <a:tc>
                  <a:txBody>
                    <a:bodyPr/>
                    <a:lstStyle/>
                    <a:p>
                      <a:r>
                        <a:rPr lang="en-US" sz="1000"/>
                        <a:t>198</a:t>
                      </a:r>
                    </a:p>
                  </a:txBody>
                  <a:tcPr/>
                </a:tc>
                <a:tc>
                  <a:txBody>
                    <a:bodyPr/>
                    <a:lstStyle/>
                    <a:p>
                      <a:r>
                        <a:rPr lang="en-US" sz="1000"/>
                        <a:t>34</a:t>
                      </a:r>
                    </a:p>
                  </a:txBody>
                  <a:tcPr/>
                </a:tc>
                <a:tc>
                  <a:txBody>
                    <a:bodyPr/>
                    <a:lstStyle/>
                    <a:p>
                      <a:r>
                        <a:rPr lang="en-US" sz="1000"/>
                        <a:t>110</a:t>
                      </a:r>
                    </a:p>
                  </a:txBody>
                  <a:tcPr/>
                </a:tc>
                <a:extLst>
                  <a:ext uri="{0D108BD9-81ED-4DB2-BD59-A6C34878D82A}">
                    <a16:rowId xmlns:a16="http://schemas.microsoft.com/office/drawing/2014/main" val="3725607645"/>
                  </a:ext>
                </a:extLst>
              </a:tr>
            </a:tbl>
          </a:graphicData>
        </a:graphic>
      </p:graphicFrame>
      <p:sp>
        <p:nvSpPr>
          <p:cNvPr id="4" name="Text Placeholder 3">
            <a:extLst>
              <a:ext uri="{FF2B5EF4-FFF2-40B4-BE49-F238E27FC236}">
                <a16:creationId xmlns:a16="http://schemas.microsoft.com/office/drawing/2014/main" id="{7BEC21F4-9BF4-4809-B1EB-1EABD1B8264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754128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9FC20-65F9-480F-9485-E6E64AB16CEC}"/>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1B60111C-DD4B-486B-9D51-07A3D601EA2F}"/>
              </a:ext>
            </a:extLst>
          </p:cNvPr>
          <p:cNvGraphicFramePr>
            <a:graphicFrameLocks noGrp="1"/>
          </p:cNvGraphicFramePr>
          <p:nvPr>
            <p:ph type="tbl" sz="quarter" idx="13"/>
            <p:extLst>
              <p:ext uri="{D42A27DB-BD31-4B8C-83A1-F6EECF244321}">
                <p14:modId xmlns:p14="http://schemas.microsoft.com/office/powerpoint/2010/main" val="213457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1785807"/>
                    </a:ext>
                  </a:extLst>
                </a:gridCol>
                <a:gridCol w="1316736">
                  <a:extLst>
                    <a:ext uri="{9D8B030D-6E8A-4147-A177-3AD203B41FA5}">
                      <a16:colId xmlns:a16="http://schemas.microsoft.com/office/drawing/2014/main" val="3751917974"/>
                    </a:ext>
                  </a:extLst>
                </a:gridCol>
                <a:gridCol w="658368">
                  <a:extLst>
                    <a:ext uri="{9D8B030D-6E8A-4147-A177-3AD203B41FA5}">
                      <a16:colId xmlns:a16="http://schemas.microsoft.com/office/drawing/2014/main" val="1439859900"/>
                    </a:ext>
                  </a:extLst>
                </a:gridCol>
                <a:gridCol w="658368">
                  <a:extLst>
                    <a:ext uri="{9D8B030D-6E8A-4147-A177-3AD203B41FA5}">
                      <a16:colId xmlns:a16="http://schemas.microsoft.com/office/drawing/2014/main" val="1980460274"/>
                    </a:ext>
                  </a:extLst>
                </a:gridCol>
                <a:gridCol w="658368">
                  <a:extLst>
                    <a:ext uri="{9D8B030D-6E8A-4147-A177-3AD203B41FA5}">
                      <a16:colId xmlns:a16="http://schemas.microsoft.com/office/drawing/2014/main" val="794060287"/>
                    </a:ext>
                  </a:extLst>
                </a:gridCol>
                <a:gridCol w="658368">
                  <a:extLst>
                    <a:ext uri="{9D8B030D-6E8A-4147-A177-3AD203B41FA5}">
                      <a16:colId xmlns:a16="http://schemas.microsoft.com/office/drawing/2014/main" val="2560100712"/>
                    </a:ext>
                  </a:extLst>
                </a:gridCol>
                <a:gridCol w="658368">
                  <a:extLst>
                    <a:ext uri="{9D8B030D-6E8A-4147-A177-3AD203B41FA5}">
                      <a16:colId xmlns:a16="http://schemas.microsoft.com/office/drawing/2014/main" val="1047141194"/>
                    </a:ext>
                  </a:extLst>
                </a:gridCol>
                <a:gridCol w="658368">
                  <a:extLst>
                    <a:ext uri="{9D8B030D-6E8A-4147-A177-3AD203B41FA5}">
                      <a16:colId xmlns:a16="http://schemas.microsoft.com/office/drawing/2014/main" val="4072587970"/>
                    </a:ext>
                  </a:extLst>
                </a:gridCol>
                <a:gridCol w="658368">
                  <a:extLst>
                    <a:ext uri="{9D8B030D-6E8A-4147-A177-3AD203B41FA5}">
                      <a16:colId xmlns:a16="http://schemas.microsoft.com/office/drawing/2014/main" val="1044116987"/>
                    </a:ext>
                  </a:extLst>
                </a:gridCol>
                <a:gridCol w="658368">
                  <a:extLst>
                    <a:ext uri="{9D8B030D-6E8A-4147-A177-3AD203B41FA5}">
                      <a16:colId xmlns:a16="http://schemas.microsoft.com/office/drawing/2014/main" val="65489872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559708010"/>
                  </a:ext>
                </a:extLst>
              </a:tr>
              <a:tr h="370840">
                <a:tc>
                  <a:txBody>
                    <a:bodyPr/>
                    <a:lstStyle/>
                    <a:p>
                      <a:r>
                        <a:rPr lang="en-US" sz="1000" b="1"/>
                        <a:t>tmamerica - 2023-12-11 16:58:57</a:t>
                      </a:r>
                      <a:r>
                        <a:rPr lang="en-US" sz="1000"/>
                        <a:t>
 Our Atlanta employees came together for a holiday celebration centered around the spirit of giving in support of @hopeatlanta!</a:t>
                      </a:r>
                    </a:p>
                  </a:txBody>
                  <a:tcPr/>
                </a:tc>
                <a:tc>
                  <a:txBody>
                    <a:bodyPr/>
                    <a:lstStyle/>
                    <a:p>
                      <a:r>
                        <a:rPr lang="en-US" sz="1000"/>
                        <a:t>https://quintly-eu-image-storage.s3.amazonaws.com/ea0e6a3ca65b01a392bf1b0a36d01601/63a5ed112ccb3cf35ca6d9a72fc8c63f.jpg</a:t>
                      </a:r>
                    </a:p>
                  </a:txBody>
                  <a:tcPr/>
                </a:tc>
                <a:tc>
                  <a:txBody>
                    <a:bodyPr/>
                    <a:lstStyle/>
                    <a:p>
                      <a:r>
                        <a:rPr lang="en-US" sz="1000"/>
                        <a:t>12/12/2023 16:36:42</a:t>
                      </a:r>
                    </a:p>
                  </a:txBody>
                  <a:tcPr/>
                </a:tc>
                <a:tc>
                  <a:txBody>
                    <a:bodyPr/>
                    <a:lstStyle/>
                    <a:p>
                      <a:r>
                        <a:rPr lang="en-US" sz="1000"/>
                        <a:t>Video</a:t>
                      </a:r>
                    </a:p>
                  </a:txBody>
                  <a:tcPr/>
                </a:tc>
                <a:tc>
                  <a:txBody>
                    <a:bodyPr/>
                    <a:lstStyle/>
                    <a:p>
                      <a:r>
                        <a:rPr lang="en-US" sz="1000"/>
                        <a:t>71</a:t>
                      </a:r>
                    </a:p>
                  </a:txBody>
                  <a:tcPr/>
                </a:tc>
                <a:tc>
                  <a:txBody>
                    <a:bodyPr/>
                    <a:lstStyle/>
                    <a:p>
                      <a:r>
                        <a:rPr lang="en-US" sz="1000"/>
                        <a:t>71</a:t>
                      </a:r>
                    </a:p>
                  </a:txBody>
                  <a:tcPr/>
                </a:tc>
                <a:tc>
                  <a:txBody>
                    <a:bodyPr/>
                    <a:lstStyle/>
                    <a:p>
                      <a:r>
                        <a:rPr lang="en-US" sz="1000"/>
                        <a:t>0</a:t>
                      </a:r>
                    </a:p>
                  </a:txBody>
                  <a:tcPr/>
                </a:tc>
                <a:tc>
                  <a:txBody>
                    <a:bodyPr/>
                    <a:lstStyle/>
                    <a:p>
                      <a:r>
                        <a:rPr lang="en-US" sz="1000"/>
                        <a:t>14</a:t>
                      </a:r>
                    </a:p>
                  </a:txBody>
                  <a:tcPr/>
                </a:tc>
                <a:tc>
                  <a:txBody>
                    <a:bodyPr/>
                    <a:lstStyle/>
                    <a:p>
                      <a:r>
                        <a:rPr lang="en-US" sz="1000"/>
                        <a:t>36</a:t>
                      </a:r>
                    </a:p>
                  </a:txBody>
                  <a:tcPr/>
                </a:tc>
                <a:tc>
                  <a:txBody>
                    <a:bodyPr/>
                    <a:lstStyle/>
                    <a:p>
                      <a:r>
                        <a:rPr lang="en-US" sz="1000"/>
                        <a:t>0</a:t>
                      </a:r>
                    </a:p>
                  </a:txBody>
                  <a:tcPr/>
                </a:tc>
                <a:extLst>
                  <a:ext uri="{0D108BD9-81ED-4DB2-BD59-A6C34878D82A}">
                    <a16:rowId xmlns:a16="http://schemas.microsoft.com/office/drawing/2014/main" val="1033885238"/>
                  </a:ext>
                </a:extLst>
              </a:tr>
              <a:tr h="370840">
                <a:tc>
                  <a:txBody>
                    <a:bodyPr/>
                    <a:lstStyle/>
                    <a:p>
                      <a:r>
                        <a:rPr lang="en-US" sz="1000" b="1"/>
                        <a:t>tmamerica - 2023-12-07 11:24:31</a:t>
                      </a:r>
                      <a:r>
                        <a:rPr lang="en-US" sz="1000"/>
                        <a:t>
 Check out this sneak peek at one of our venues  It’s an exciting time at TMA as we gear up for holiday celebrations!</a:t>
                      </a:r>
                    </a:p>
                  </a:txBody>
                  <a:tcPr/>
                </a:tc>
                <a:tc>
                  <a:txBody>
                    <a:bodyPr/>
                    <a:lstStyle/>
                    <a:p>
                      <a:r>
                        <a:rPr lang="en-US" sz="1000"/>
                        <a:t>https://quintly-eu-image-storage.s3.amazonaws.com/ea0e6a3ca65b01a392bf1b0a36d01601/26e85bd5b32bc33f07db22cfe0cc97f4.jpg</a:t>
                      </a:r>
                    </a:p>
                  </a:txBody>
                  <a:tcPr/>
                </a:tc>
                <a:tc>
                  <a:txBody>
                    <a:bodyPr/>
                    <a:lstStyle/>
                    <a:p>
                      <a:r>
                        <a:rPr lang="en-US" sz="1000"/>
                        <a:t>12/08/2023 11:07:18</a:t>
                      </a:r>
                    </a:p>
                  </a:txBody>
                  <a:tcPr/>
                </a:tc>
                <a:tc>
                  <a:txBody>
                    <a:bodyPr/>
                    <a:lstStyle/>
                    <a:p>
                      <a:r>
                        <a:rPr lang="en-US" sz="1000"/>
                        <a:t>Video</a:t>
                      </a:r>
                    </a:p>
                  </a:txBody>
                  <a:tcPr/>
                </a:tc>
                <a:tc>
                  <a:txBody>
                    <a:bodyPr/>
                    <a:lstStyle/>
                    <a:p>
                      <a:r>
                        <a:rPr lang="en-US" sz="1000"/>
                        <a:t>67</a:t>
                      </a:r>
                    </a:p>
                  </a:txBody>
                  <a:tcPr/>
                </a:tc>
                <a:tc>
                  <a:txBody>
                    <a:bodyPr/>
                    <a:lstStyle/>
                    <a:p>
                      <a:r>
                        <a:rPr lang="en-US" sz="1000"/>
                        <a:t>67</a:t>
                      </a:r>
                    </a:p>
                  </a:txBody>
                  <a:tcPr/>
                </a:tc>
                <a:tc>
                  <a:txBody>
                    <a:bodyPr/>
                    <a:lstStyle/>
                    <a:p>
                      <a:r>
                        <a:rPr lang="en-US" sz="1000"/>
                        <a:t>0</a:t>
                      </a:r>
                    </a:p>
                  </a:txBody>
                  <a:tcPr/>
                </a:tc>
                <a:tc>
                  <a:txBody>
                    <a:bodyPr/>
                    <a:lstStyle/>
                    <a:p>
                      <a:r>
                        <a:rPr lang="en-US" sz="1000"/>
                        <a:t>11</a:t>
                      </a:r>
                    </a:p>
                  </a:txBody>
                  <a:tcPr/>
                </a:tc>
                <a:tc>
                  <a:txBody>
                    <a:bodyPr/>
                    <a:lstStyle/>
                    <a:p>
                      <a:r>
                        <a:rPr lang="en-US" sz="1000"/>
                        <a:t>38</a:t>
                      </a:r>
                    </a:p>
                  </a:txBody>
                  <a:tcPr/>
                </a:tc>
                <a:tc>
                  <a:txBody>
                    <a:bodyPr/>
                    <a:lstStyle/>
                    <a:p>
                      <a:r>
                        <a:rPr lang="en-US" sz="1000"/>
                        <a:t>1</a:t>
                      </a:r>
                    </a:p>
                  </a:txBody>
                  <a:tcPr/>
                </a:tc>
                <a:extLst>
                  <a:ext uri="{0D108BD9-81ED-4DB2-BD59-A6C34878D82A}">
                    <a16:rowId xmlns:a16="http://schemas.microsoft.com/office/drawing/2014/main" val="245675212"/>
                  </a:ext>
                </a:extLst>
              </a:tr>
              <a:tr h="370840">
                <a:tc>
                  <a:txBody>
                    <a:bodyPr/>
                    <a:lstStyle/>
                    <a:p>
                      <a:r>
                        <a:rPr lang="pt-BR" sz="1000" b="1"/>
                        <a:t>tmamerica - 2023-12-04 10:45:14</a:t>
                      </a:r>
                      <a:r>
                        <a:rPr lang="pt-BR" sz="1000"/>
                        <a:t>
 n/a</a:t>
                      </a:r>
                      <a:endParaRPr lang="en-US" sz="1000"/>
                    </a:p>
                  </a:txBody>
                  <a:tcPr/>
                </a:tc>
                <a:tc>
                  <a:txBody>
                    <a:bodyPr/>
                    <a:lstStyle/>
                    <a:p>
                      <a:r>
                        <a:rPr lang="en-US" sz="1000"/>
                        <a:t>https://quintly-eu-image-storage.s3.amazonaws.com/ea0e6a3ca65b01a392bf1b0a36d01601/ae0ada2ba2dcf5ecd98866bca6deea90.jpg</a:t>
                      </a:r>
                    </a:p>
                  </a:txBody>
                  <a:tcPr/>
                </a:tc>
                <a:tc>
                  <a:txBody>
                    <a:bodyPr/>
                    <a:lstStyle/>
                    <a:p>
                      <a:r>
                        <a:rPr lang="en-US" sz="1000"/>
                        <a:t>12/05/2023 10:36:44</a:t>
                      </a:r>
                    </a:p>
                  </a:txBody>
                  <a:tcPr/>
                </a:tc>
                <a:tc>
                  <a:txBody>
                    <a:bodyPr/>
                    <a:lstStyle/>
                    <a:p>
                      <a:r>
                        <a:rPr lang="en-US" sz="1000"/>
                        <a:t>Video</a:t>
                      </a:r>
                    </a:p>
                  </a:txBody>
                  <a:tcPr/>
                </a:tc>
                <a:tc>
                  <a:txBody>
                    <a:bodyPr/>
                    <a:lstStyle/>
                    <a:p>
                      <a:r>
                        <a:rPr lang="en-US" sz="1000"/>
                        <a:t>60</a:t>
                      </a:r>
                    </a:p>
                  </a:txBody>
                  <a:tcPr/>
                </a:tc>
                <a:tc>
                  <a:txBody>
                    <a:bodyPr/>
                    <a:lstStyle/>
                    <a:p>
                      <a:r>
                        <a:rPr lang="en-US" sz="1000"/>
                        <a:t>59</a:t>
                      </a:r>
                    </a:p>
                  </a:txBody>
                  <a:tcPr/>
                </a:tc>
                <a:tc>
                  <a:txBody>
                    <a:bodyPr/>
                    <a:lstStyle/>
                    <a:p>
                      <a:r>
                        <a:rPr lang="en-US" sz="1000"/>
                        <a:t>0</a:t>
                      </a:r>
                    </a:p>
                  </a:txBody>
                  <a:tcPr/>
                </a:tc>
                <a:tc>
                  <a:txBody>
                    <a:bodyPr/>
                    <a:lstStyle/>
                    <a:p>
                      <a:r>
                        <a:rPr lang="en-US" sz="1000"/>
                        <a:t>9</a:t>
                      </a:r>
                    </a:p>
                  </a:txBody>
                  <a:tcPr/>
                </a:tc>
                <a:tc>
                  <a:txBody>
                    <a:bodyPr/>
                    <a:lstStyle/>
                    <a:p>
                      <a:r>
                        <a:rPr lang="en-US" sz="1000"/>
                        <a:t>33</a:t>
                      </a:r>
                    </a:p>
                  </a:txBody>
                  <a:tcPr/>
                </a:tc>
                <a:tc>
                  <a:txBody>
                    <a:bodyPr/>
                    <a:lstStyle/>
                    <a:p>
                      <a:r>
                        <a:rPr lang="en-US" sz="1000"/>
                        <a:t>2</a:t>
                      </a:r>
                    </a:p>
                  </a:txBody>
                  <a:tcPr/>
                </a:tc>
                <a:extLst>
                  <a:ext uri="{0D108BD9-81ED-4DB2-BD59-A6C34878D82A}">
                    <a16:rowId xmlns:a16="http://schemas.microsoft.com/office/drawing/2014/main" val="3824802707"/>
                  </a:ext>
                </a:extLst>
              </a:tr>
            </a:tbl>
          </a:graphicData>
        </a:graphic>
      </p:graphicFrame>
      <p:sp>
        <p:nvSpPr>
          <p:cNvPr id="4" name="Text Placeholder 3">
            <a:extLst>
              <a:ext uri="{FF2B5EF4-FFF2-40B4-BE49-F238E27FC236}">
                <a16:creationId xmlns:a16="http://schemas.microsoft.com/office/drawing/2014/main" id="{888204D7-0245-4C59-807C-24FA049966F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855476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1968</Words>
  <Application>Microsoft Office PowerPoint</Application>
  <PresentationFormat>On-screen Show (4:3)</PresentationFormat>
  <Paragraphs>446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2024-01-04T15:06:43Z</dcterms:created>
  <dcterms:modified xsi:type="dcterms:W3CDTF">2024-01-04T15:07:17Z</dcterms:modified>
</cp:coreProperties>
</file>